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heme/themeOverride1.xml" ContentType="application/vnd.openxmlformats-officedocument.themeOverride+xml"/>
  <Override PartName="/ppt/tags/tag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5.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6.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7.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tags/tag8.xml" ContentType="application/vnd.openxmlformats-officedocument.presentationml.tags+xml"/>
  <Override PartName="/ppt/notesSlides/notesSlide55.xml" ContentType="application/vnd.openxmlformats-officedocument.presentationml.notesSlide+xml"/>
  <Override PartName="/ppt/tags/tag9.xml" ContentType="application/vnd.openxmlformats-officedocument.presentationml.tags+xml"/>
  <Override PartName="/ppt/notesSlides/notesSlide56.xml" ContentType="application/vnd.openxmlformats-officedocument.presentationml.notesSlide+xml"/>
  <Override PartName="/ppt/tags/tag10.xml" ContentType="application/vnd.openxmlformats-officedocument.presentationml.tags+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11.xml" ContentType="application/vnd.openxmlformats-officedocument.presentationml.tags+xml"/>
  <Override PartName="/ppt/notesSlides/notesSlide61.xml" ContentType="application/vnd.openxmlformats-officedocument.presentationml.notesSlide+xml"/>
  <Override PartName="/ppt/tags/tag12.xml" ContentType="application/vnd.openxmlformats-officedocument.presentationml.tags+xml"/>
  <Override PartName="/ppt/notesSlides/notesSlide62.xml" ContentType="application/vnd.openxmlformats-officedocument.presentationml.notesSlide+xml"/>
  <Override PartName="/ppt/tags/tag13.xml" ContentType="application/vnd.openxmlformats-officedocument.presentationml.tags+xml"/>
  <Override PartName="/ppt/notesSlides/notesSlide63.xml" ContentType="application/vnd.openxmlformats-officedocument.presentationml.notesSlide+xml"/>
  <Override PartName="/ppt/tags/tag14.xml" ContentType="application/vnd.openxmlformats-officedocument.presentationml.tags+xml"/>
  <Override PartName="/ppt/notesSlides/notesSlide64.xml" ContentType="application/vnd.openxmlformats-officedocument.presentationml.notesSlide+xml"/>
  <Override PartName="/ppt/tags/tag15.xml" ContentType="application/vnd.openxmlformats-officedocument.presentationml.tags+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tags/tag16.xml" ContentType="application/vnd.openxmlformats-officedocument.presentationml.tags+xml"/>
  <Override PartName="/ppt/notesSlides/notesSlide69.xml" ContentType="application/vnd.openxmlformats-officedocument.presentationml.notesSlide+xml"/>
  <Override PartName="/ppt/tags/tag17.xml" ContentType="application/vnd.openxmlformats-officedocument.presentationml.tags+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9" r:id="rId1"/>
  </p:sldMasterIdLst>
  <p:notesMasterIdLst>
    <p:notesMasterId r:id="rId74"/>
  </p:notesMasterIdLst>
  <p:handoutMasterIdLst>
    <p:handoutMasterId r:id="rId75"/>
  </p:handoutMasterIdLst>
  <p:sldIdLst>
    <p:sldId id="528" r:id="rId2"/>
    <p:sldId id="526" r:id="rId3"/>
    <p:sldId id="529" r:id="rId4"/>
    <p:sldId id="555" r:id="rId5"/>
    <p:sldId id="435" r:id="rId6"/>
    <p:sldId id="436" r:id="rId7"/>
    <p:sldId id="549" r:id="rId8"/>
    <p:sldId id="445" r:id="rId9"/>
    <p:sldId id="444" r:id="rId10"/>
    <p:sldId id="532" r:id="rId11"/>
    <p:sldId id="550" r:id="rId12"/>
    <p:sldId id="533" r:id="rId13"/>
    <p:sldId id="437" r:id="rId14"/>
    <p:sldId id="438" r:id="rId15"/>
    <p:sldId id="439" r:id="rId16"/>
    <p:sldId id="440" r:id="rId17"/>
    <p:sldId id="441" r:id="rId18"/>
    <p:sldId id="442" r:id="rId19"/>
    <p:sldId id="443" r:id="rId20"/>
    <p:sldId id="447" r:id="rId21"/>
    <p:sldId id="448" r:id="rId22"/>
    <p:sldId id="504" r:id="rId23"/>
    <p:sldId id="377" r:id="rId24"/>
    <p:sldId id="556" r:id="rId25"/>
    <p:sldId id="378" r:id="rId26"/>
    <p:sldId id="379" r:id="rId27"/>
    <p:sldId id="376" r:id="rId28"/>
    <p:sldId id="552" r:id="rId29"/>
    <p:sldId id="381" r:id="rId30"/>
    <p:sldId id="505" r:id="rId31"/>
    <p:sldId id="468" r:id="rId32"/>
    <p:sldId id="470" r:id="rId33"/>
    <p:sldId id="471" r:id="rId34"/>
    <p:sldId id="472" r:id="rId35"/>
    <p:sldId id="558" r:id="rId36"/>
    <p:sldId id="559" r:id="rId37"/>
    <p:sldId id="560" r:id="rId38"/>
    <p:sldId id="561" r:id="rId39"/>
    <p:sldId id="476" r:id="rId40"/>
    <p:sldId id="507" r:id="rId41"/>
    <p:sldId id="535" r:id="rId42"/>
    <p:sldId id="390" r:id="rId43"/>
    <p:sldId id="402" r:id="rId44"/>
    <p:sldId id="536" r:id="rId45"/>
    <p:sldId id="398" r:id="rId46"/>
    <p:sldId id="509" r:id="rId47"/>
    <p:sldId id="382" r:id="rId48"/>
    <p:sldId id="514" r:id="rId49"/>
    <p:sldId id="515" r:id="rId50"/>
    <p:sldId id="511" r:id="rId51"/>
    <p:sldId id="517" r:id="rId52"/>
    <p:sldId id="513" r:id="rId53"/>
    <p:sldId id="510" r:id="rId54"/>
    <p:sldId id="453" r:id="rId55"/>
    <p:sldId id="341" r:id="rId56"/>
    <p:sldId id="455" r:id="rId57"/>
    <p:sldId id="542" r:id="rId58"/>
    <p:sldId id="327" r:id="rId59"/>
    <p:sldId id="488" r:id="rId60"/>
    <p:sldId id="516" r:id="rId61"/>
    <p:sldId id="543" r:id="rId62"/>
    <p:sldId id="537" r:id="rId63"/>
    <p:sldId id="545" r:id="rId64"/>
    <p:sldId id="544" r:id="rId65"/>
    <p:sldId id="463" r:id="rId66"/>
    <p:sldId id="454" r:id="rId67"/>
    <p:sldId id="538" r:id="rId68"/>
    <p:sldId id="562" r:id="rId69"/>
    <p:sldId id="275" r:id="rId70"/>
    <p:sldId id="546" r:id="rId71"/>
    <p:sldId id="554" r:id="rId72"/>
    <p:sldId id="541" r:id="rId7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CC"/>
    <a:srgbClr val="FFCCFF"/>
    <a:srgbClr val="CC99FF"/>
    <a:srgbClr val="008000"/>
    <a:srgbClr val="FFFF99"/>
    <a:srgbClr val="FFDB81"/>
    <a:srgbClr val="C89800"/>
    <a:srgbClr val="FFB601"/>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01" autoAdjust="0"/>
    <p:restoredTop sz="63215" autoAdjust="0"/>
  </p:normalViewPr>
  <p:slideViewPr>
    <p:cSldViewPr snapToGrid="0" snapToObjects="1">
      <p:cViewPr>
        <p:scale>
          <a:sx n="75" d="100"/>
          <a:sy n="75" d="100"/>
        </p:scale>
        <p:origin x="-822" y="-48"/>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BC70ED-A548-448A-A42F-2DB3373745E9}" type="doc">
      <dgm:prSet loTypeId="urn:microsoft.com/office/officeart/2005/8/layout/equation2" loCatId="relationship" qsTypeId="urn:microsoft.com/office/officeart/2005/8/quickstyle/simple1" qsCatId="simple" csTypeId="urn:microsoft.com/office/officeart/2005/8/colors/colorful1#2" csCatId="colorful" phldr="1"/>
      <dgm:spPr/>
    </dgm:pt>
    <dgm:pt modelId="{64D1D57F-5ED8-40C5-A612-A415322A4EF0}">
      <dgm:prSet phldrT="[Text]"/>
      <dgm:spPr/>
      <dgm:t>
        <a:bodyPr/>
        <a:lstStyle/>
        <a:p>
          <a:r>
            <a:rPr lang="en-GB" dirty="0" smtClean="0"/>
            <a:t>Process</a:t>
          </a:r>
          <a:endParaRPr lang="en-GB" dirty="0"/>
        </a:p>
      </dgm:t>
    </dgm:pt>
    <dgm:pt modelId="{EAF61CA7-1C8B-4BC3-B228-BF68577092F3}" type="parTrans" cxnId="{F2869524-A12A-4A97-931E-963518C53C66}">
      <dgm:prSet/>
      <dgm:spPr/>
      <dgm:t>
        <a:bodyPr/>
        <a:lstStyle/>
        <a:p>
          <a:endParaRPr lang="en-GB"/>
        </a:p>
      </dgm:t>
    </dgm:pt>
    <dgm:pt modelId="{E736F052-6A88-4296-89A7-E10CAD829794}" type="sibTrans" cxnId="{F2869524-A12A-4A97-931E-963518C53C66}">
      <dgm:prSet/>
      <dgm:spPr/>
      <dgm:t>
        <a:bodyPr/>
        <a:lstStyle/>
        <a:p>
          <a:endParaRPr lang="en-GB"/>
        </a:p>
      </dgm:t>
    </dgm:pt>
    <dgm:pt modelId="{E4136C53-192B-4B89-8BC2-40BB100B62E0}">
      <dgm:prSet phldrT="[Text]"/>
      <dgm:spPr/>
      <dgm:t>
        <a:bodyPr/>
        <a:lstStyle/>
        <a:p>
          <a:r>
            <a:rPr lang="en-GB" dirty="0" smtClean="0"/>
            <a:t>Tools</a:t>
          </a:r>
          <a:endParaRPr lang="en-GB" dirty="0"/>
        </a:p>
      </dgm:t>
    </dgm:pt>
    <dgm:pt modelId="{46596E72-7D15-4A23-B4FF-464801597A7A}" type="parTrans" cxnId="{A264B941-DE52-4757-9E2A-DDFDA71DFE86}">
      <dgm:prSet/>
      <dgm:spPr/>
      <dgm:t>
        <a:bodyPr/>
        <a:lstStyle/>
        <a:p>
          <a:endParaRPr lang="en-GB"/>
        </a:p>
      </dgm:t>
    </dgm:pt>
    <dgm:pt modelId="{8D6EB149-F961-437C-A803-CFEEAC0C9F22}" type="sibTrans" cxnId="{A264B941-DE52-4757-9E2A-DDFDA71DFE86}">
      <dgm:prSet/>
      <dgm:spPr/>
      <dgm:t>
        <a:bodyPr/>
        <a:lstStyle/>
        <a:p>
          <a:endParaRPr lang="en-GB"/>
        </a:p>
      </dgm:t>
    </dgm:pt>
    <dgm:pt modelId="{59A7D393-B761-490B-BA50-C4244B9D5ED5}">
      <dgm:prSet phldrT="[Text]"/>
      <dgm:spPr/>
      <dgm:t>
        <a:bodyPr/>
        <a:lstStyle/>
        <a:p>
          <a:r>
            <a:rPr lang="en-GB" dirty="0" smtClean="0"/>
            <a:t>SIP</a:t>
          </a:r>
          <a:endParaRPr lang="en-GB" dirty="0"/>
        </a:p>
      </dgm:t>
    </dgm:pt>
    <dgm:pt modelId="{C5069F04-56E5-4EB4-8D92-512075CCDF49}" type="parTrans" cxnId="{02D3F4D1-E0EB-4224-82F5-51511D4C7723}">
      <dgm:prSet/>
      <dgm:spPr/>
      <dgm:t>
        <a:bodyPr/>
        <a:lstStyle/>
        <a:p>
          <a:endParaRPr lang="en-GB"/>
        </a:p>
      </dgm:t>
    </dgm:pt>
    <dgm:pt modelId="{BB3EB832-EC70-425E-B076-AA17E47FEEDF}" type="sibTrans" cxnId="{02D3F4D1-E0EB-4224-82F5-51511D4C7723}">
      <dgm:prSet/>
      <dgm:spPr/>
      <dgm:t>
        <a:bodyPr/>
        <a:lstStyle/>
        <a:p>
          <a:endParaRPr lang="en-GB"/>
        </a:p>
      </dgm:t>
    </dgm:pt>
    <dgm:pt modelId="{993068DD-84C2-42A0-AE66-FC13FD1CC120}">
      <dgm:prSet phldrT="[Text]"/>
      <dgm:spPr/>
      <dgm:t>
        <a:bodyPr/>
        <a:lstStyle/>
        <a:p>
          <a:r>
            <a:rPr lang="en-GB" dirty="0" smtClean="0"/>
            <a:t>Org.</a:t>
          </a:r>
          <a:endParaRPr lang="en-GB" dirty="0"/>
        </a:p>
      </dgm:t>
    </dgm:pt>
    <dgm:pt modelId="{E10C6CC6-26BA-4A61-BE6A-6578AB0662D1}" type="parTrans" cxnId="{0F7EA1D6-F571-4E24-964A-CEF95F8861DF}">
      <dgm:prSet/>
      <dgm:spPr/>
      <dgm:t>
        <a:bodyPr/>
        <a:lstStyle/>
        <a:p>
          <a:endParaRPr lang="en-GB"/>
        </a:p>
      </dgm:t>
    </dgm:pt>
    <dgm:pt modelId="{F139677F-65F7-446E-9905-F711C1545670}" type="sibTrans" cxnId="{0F7EA1D6-F571-4E24-964A-CEF95F8861DF}">
      <dgm:prSet/>
      <dgm:spPr/>
      <dgm:t>
        <a:bodyPr/>
        <a:lstStyle/>
        <a:p>
          <a:endParaRPr lang="en-GB"/>
        </a:p>
      </dgm:t>
    </dgm:pt>
    <dgm:pt modelId="{3C110283-5E96-4791-A9F9-66770A0762CF}" type="pres">
      <dgm:prSet presAssocID="{B1BC70ED-A548-448A-A42F-2DB3373745E9}" presName="Name0" presStyleCnt="0">
        <dgm:presLayoutVars>
          <dgm:dir/>
          <dgm:resizeHandles val="exact"/>
        </dgm:presLayoutVars>
      </dgm:prSet>
      <dgm:spPr/>
    </dgm:pt>
    <dgm:pt modelId="{FD8D4461-0B14-4D79-B769-BFA30DE71767}" type="pres">
      <dgm:prSet presAssocID="{B1BC70ED-A548-448A-A42F-2DB3373745E9}" presName="vNodes" presStyleCnt="0"/>
      <dgm:spPr/>
    </dgm:pt>
    <dgm:pt modelId="{9F01A0A9-6FC1-489A-8A55-175DF902F7AC}" type="pres">
      <dgm:prSet presAssocID="{64D1D57F-5ED8-40C5-A612-A415322A4EF0}" presName="node" presStyleLbl="node1" presStyleIdx="0" presStyleCnt="4">
        <dgm:presLayoutVars>
          <dgm:bulletEnabled val="1"/>
        </dgm:presLayoutVars>
      </dgm:prSet>
      <dgm:spPr/>
      <dgm:t>
        <a:bodyPr/>
        <a:lstStyle/>
        <a:p>
          <a:endParaRPr lang="en-GB"/>
        </a:p>
      </dgm:t>
    </dgm:pt>
    <dgm:pt modelId="{4007A54D-5A94-494E-8FAC-14EF68DD8B0F}" type="pres">
      <dgm:prSet presAssocID="{E736F052-6A88-4296-89A7-E10CAD829794}" presName="spacerT" presStyleCnt="0"/>
      <dgm:spPr/>
    </dgm:pt>
    <dgm:pt modelId="{225C0797-B3C1-412F-8A21-96A384776109}" type="pres">
      <dgm:prSet presAssocID="{E736F052-6A88-4296-89A7-E10CAD829794}" presName="sibTrans" presStyleLbl="sibTrans2D1" presStyleIdx="0" presStyleCnt="3"/>
      <dgm:spPr/>
      <dgm:t>
        <a:bodyPr/>
        <a:lstStyle/>
        <a:p>
          <a:endParaRPr lang="en-GB"/>
        </a:p>
      </dgm:t>
    </dgm:pt>
    <dgm:pt modelId="{E1C941C6-3565-496D-BA13-6D18C3476A00}" type="pres">
      <dgm:prSet presAssocID="{E736F052-6A88-4296-89A7-E10CAD829794}" presName="spacerB" presStyleCnt="0"/>
      <dgm:spPr/>
    </dgm:pt>
    <dgm:pt modelId="{37C93D0E-0A98-45AD-AF54-B3C996A3711F}" type="pres">
      <dgm:prSet presAssocID="{E4136C53-192B-4B89-8BC2-40BB100B62E0}" presName="node" presStyleLbl="node1" presStyleIdx="1" presStyleCnt="4">
        <dgm:presLayoutVars>
          <dgm:bulletEnabled val="1"/>
        </dgm:presLayoutVars>
      </dgm:prSet>
      <dgm:spPr/>
      <dgm:t>
        <a:bodyPr/>
        <a:lstStyle/>
        <a:p>
          <a:endParaRPr lang="en-GB"/>
        </a:p>
      </dgm:t>
    </dgm:pt>
    <dgm:pt modelId="{6E273597-A292-4263-A856-A67AA078E966}" type="pres">
      <dgm:prSet presAssocID="{8D6EB149-F961-437C-A803-CFEEAC0C9F22}" presName="spacerT" presStyleCnt="0"/>
      <dgm:spPr/>
    </dgm:pt>
    <dgm:pt modelId="{6191FDA3-10DE-4361-8AF9-D870699663F2}" type="pres">
      <dgm:prSet presAssocID="{8D6EB149-F961-437C-A803-CFEEAC0C9F22}" presName="sibTrans" presStyleLbl="sibTrans2D1" presStyleIdx="1" presStyleCnt="3"/>
      <dgm:spPr/>
      <dgm:t>
        <a:bodyPr/>
        <a:lstStyle/>
        <a:p>
          <a:endParaRPr lang="en-GB"/>
        </a:p>
      </dgm:t>
    </dgm:pt>
    <dgm:pt modelId="{09DCABD2-5F7E-4C7E-8C6C-FC9E47980D68}" type="pres">
      <dgm:prSet presAssocID="{8D6EB149-F961-437C-A803-CFEEAC0C9F22}" presName="spacerB" presStyleCnt="0"/>
      <dgm:spPr/>
    </dgm:pt>
    <dgm:pt modelId="{8379805A-60D1-45BB-ABD0-700B99DE3080}" type="pres">
      <dgm:prSet presAssocID="{993068DD-84C2-42A0-AE66-FC13FD1CC120}" presName="node" presStyleLbl="node1" presStyleIdx="2" presStyleCnt="4">
        <dgm:presLayoutVars>
          <dgm:bulletEnabled val="1"/>
        </dgm:presLayoutVars>
      </dgm:prSet>
      <dgm:spPr/>
      <dgm:t>
        <a:bodyPr/>
        <a:lstStyle/>
        <a:p>
          <a:endParaRPr lang="en-GB"/>
        </a:p>
      </dgm:t>
    </dgm:pt>
    <dgm:pt modelId="{17C63C3D-99A1-4B90-956B-836C69151C5F}" type="pres">
      <dgm:prSet presAssocID="{B1BC70ED-A548-448A-A42F-2DB3373745E9}" presName="sibTransLast" presStyleLbl="sibTrans2D1" presStyleIdx="2" presStyleCnt="3"/>
      <dgm:spPr/>
      <dgm:t>
        <a:bodyPr/>
        <a:lstStyle/>
        <a:p>
          <a:endParaRPr lang="en-GB"/>
        </a:p>
      </dgm:t>
    </dgm:pt>
    <dgm:pt modelId="{13B45394-0CDC-4994-9899-777BB3F55FAC}" type="pres">
      <dgm:prSet presAssocID="{B1BC70ED-A548-448A-A42F-2DB3373745E9}" presName="connectorText" presStyleLbl="sibTrans2D1" presStyleIdx="2" presStyleCnt="3"/>
      <dgm:spPr/>
      <dgm:t>
        <a:bodyPr/>
        <a:lstStyle/>
        <a:p>
          <a:endParaRPr lang="en-GB"/>
        </a:p>
      </dgm:t>
    </dgm:pt>
    <dgm:pt modelId="{4EFB79FD-E3AB-4563-A0F1-04DDA8B81F88}" type="pres">
      <dgm:prSet presAssocID="{B1BC70ED-A548-448A-A42F-2DB3373745E9}" presName="lastNode" presStyleLbl="node1" presStyleIdx="3" presStyleCnt="4">
        <dgm:presLayoutVars>
          <dgm:bulletEnabled val="1"/>
        </dgm:presLayoutVars>
      </dgm:prSet>
      <dgm:spPr/>
      <dgm:t>
        <a:bodyPr/>
        <a:lstStyle/>
        <a:p>
          <a:endParaRPr lang="en-GB"/>
        </a:p>
      </dgm:t>
    </dgm:pt>
  </dgm:ptLst>
  <dgm:cxnLst>
    <dgm:cxn modelId="{C136E746-9507-4E40-890A-3DB6CF312FCF}" type="presOf" srcId="{993068DD-84C2-42A0-AE66-FC13FD1CC120}" destId="{8379805A-60D1-45BB-ABD0-700B99DE3080}" srcOrd="0" destOrd="0" presId="urn:microsoft.com/office/officeart/2005/8/layout/equation2"/>
    <dgm:cxn modelId="{AA9EB63D-E469-114D-8027-49AA4E4BAC31}" type="presOf" srcId="{B1BC70ED-A548-448A-A42F-2DB3373745E9}" destId="{3C110283-5E96-4791-A9F9-66770A0762CF}" srcOrd="0" destOrd="0" presId="urn:microsoft.com/office/officeart/2005/8/layout/equation2"/>
    <dgm:cxn modelId="{57F5B275-7559-E143-A463-2E0961EEBA9E}" type="presOf" srcId="{E4136C53-192B-4B89-8BC2-40BB100B62E0}" destId="{37C93D0E-0A98-45AD-AF54-B3C996A3711F}" srcOrd="0" destOrd="0" presId="urn:microsoft.com/office/officeart/2005/8/layout/equation2"/>
    <dgm:cxn modelId="{A264B941-DE52-4757-9E2A-DDFDA71DFE86}" srcId="{B1BC70ED-A548-448A-A42F-2DB3373745E9}" destId="{E4136C53-192B-4B89-8BC2-40BB100B62E0}" srcOrd="1" destOrd="0" parTransId="{46596E72-7D15-4A23-B4FF-464801597A7A}" sibTransId="{8D6EB149-F961-437C-A803-CFEEAC0C9F22}"/>
    <dgm:cxn modelId="{E7AA4821-204F-F745-98EB-D9BA409C9056}" type="presOf" srcId="{F139677F-65F7-446E-9905-F711C1545670}" destId="{17C63C3D-99A1-4B90-956B-836C69151C5F}" srcOrd="0" destOrd="0" presId="urn:microsoft.com/office/officeart/2005/8/layout/equation2"/>
    <dgm:cxn modelId="{8D60D699-3633-AD4E-A5F2-07F9FA37443B}" type="presOf" srcId="{F139677F-65F7-446E-9905-F711C1545670}" destId="{13B45394-0CDC-4994-9899-777BB3F55FAC}" srcOrd="1" destOrd="0" presId="urn:microsoft.com/office/officeart/2005/8/layout/equation2"/>
    <dgm:cxn modelId="{F2869524-A12A-4A97-931E-963518C53C66}" srcId="{B1BC70ED-A548-448A-A42F-2DB3373745E9}" destId="{64D1D57F-5ED8-40C5-A612-A415322A4EF0}" srcOrd="0" destOrd="0" parTransId="{EAF61CA7-1C8B-4BC3-B228-BF68577092F3}" sibTransId="{E736F052-6A88-4296-89A7-E10CAD829794}"/>
    <dgm:cxn modelId="{0F7EA1D6-F571-4E24-964A-CEF95F8861DF}" srcId="{B1BC70ED-A548-448A-A42F-2DB3373745E9}" destId="{993068DD-84C2-42A0-AE66-FC13FD1CC120}" srcOrd="2" destOrd="0" parTransId="{E10C6CC6-26BA-4A61-BE6A-6578AB0662D1}" sibTransId="{F139677F-65F7-446E-9905-F711C1545670}"/>
    <dgm:cxn modelId="{9A44E79A-8667-3942-8980-5E1578E18D5D}" type="presOf" srcId="{8D6EB149-F961-437C-A803-CFEEAC0C9F22}" destId="{6191FDA3-10DE-4361-8AF9-D870699663F2}" srcOrd="0" destOrd="0" presId="urn:microsoft.com/office/officeart/2005/8/layout/equation2"/>
    <dgm:cxn modelId="{9D11907D-3F1A-9947-BD3F-56A8D68EDCD0}" type="presOf" srcId="{E736F052-6A88-4296-89A7-E10CAD829794}" destId="{225C0797-B3C1-412F-8A21-96A384776109}" srcOrd="0" destOrd="0" presId="urn:microsoft.com/office/officeart/2005/8/layout/equation2"/>
    <dgm:cxn modelId="{02D3F4D1-E0EB-4224-82F5-51511D4C7723}" srcId="{B1BC70ED-A548-448A-A42F-2DB3373745E9}" destId="{59A7D393-B761-490B-BA50-C4244B9D5ED5}" srcOrd="3" destOrd="0" parTransId="{C5069F04-56E5-4EB4-8D92-512075CCDF49}" sibTransId="{BB3EB832-EC70-425E-B076-AA17E47FEEDF}"/>
    <dgm:cxn modelId="{C6EACE3E-92CE-D946-A83E-0EF12DA782B9}" type="presOf" srcId="{64D1D57F-5ED8-40C5-A612-A415322A4EF0}" destId="{9F01A0A9-6FC1-489A-8A55-175DF902F7AC}" srcOrd="0" destOrd="0" presId="urn:microsoft.com/office/officeart/2005/8/layout/equation2"/>
    <dgm:cxn modelId="{88EEDC3A-55E9-474E-A7DC-8CD1C27165A3}" type="presOf" srcId="{59A7D393-B761-490B-BA50-C4244B9D5ED5}" destId="{4EFB79FD-E3AB-4563-A0F1-04DDA8B81F88}" srcOrd="0" destOrd="0" presId="urn:microsoft.com/office/officeart/2005/8/layout/equation2"/>
    <dgm:cxn modelId="{4C970D04-1BC0-CF4F-8CA7-2AF4041DFDDC}" type="presParOf" srcId="{3C110283-5E96-4791-A9F9-66770A0762CF}" destId="{FD8D4461-0B14-4D79-B769-BFA30DE71767}" srcOrd="0" destOrd="0" presId="urn:microsoft.com/office/officeart/2005/8/layout/equation2"/>
    <dgm:cxn modelId="{02C9EEDD-EA5A-5A43-AB95-9BDCC21820EF}" type="presParOf" srcId="{FD8D4461-0B14-4D79-B769-BFA30DE71767}" destId="{9F01A0A9-6FC1-489A-8A55-175DF902F7AC}" srcOrd="0" destOrd="0" presId="urn:microsoft.com/office/officeart/2005/8/layout/equation2"/>
    <dgm:cxn modelId="{48B53044-3408-1C48-9265-6F060C828CC5}" type="presParOf" srcId="{FD8D4461-0B14-4D79-B769-BFA30DE71767}" destId="{4007A54D-5A94-494E-8FAC-14EF68DD8B0F}" srcOrd="1" destOrd="0" presId="urn:microsoft.com/office/officeart/2005/8/layout/equation2"/>
    <dgm:cxn modelId="{B0BC305E-3D8B-7545-8E76-02A8C9AAD6FE}" type="presParOf" srcId="{FD8D4461-0B14-4D79-B769-BFA30DE71767}" destId="{225C0797-B3C1-412F-8A21-96A384776109}" srcOrd="2" destOrd="0" presId="urn:microsoft.com/office/officeart/2005/8/layout/equation2"/>
    <dgm:cxn modelId="{AA8273A5-676B-364C-ABB4-5EEA712A171D}" type="presParOf" srcId="{FD8D4461-0B14-4D79-B769-BFA30DE71767}" destId="{E1C941C6-3565-496D-BA13-6D18C3476A00}" srcOrd="3" destOrd="0" presId="urn:microsoft.com/office/officeart/2005/8/layout/equation2"/>
    <dgm:cxn modelId="{BD857B67-665B-9C49-BA50-7886D5642FAB}" type="presParOf" srcId="{FD8D4461-0B14-4D79-B769-BFA30DE71767}" destId="{37C93D0E-0A98-45AD-AF54-B3C996A3711F}" srcOrd="4" destOrd="0" presId="urn:microsoft.com/office/officeart/2005/8/layout/equation2"/>
    <dgm:cxn modelId="{76757843-B3C8-E747-835F-AE0AE8A6C01D}" type="presParOf" srcId="{FD8D4461-0B14-4D79-B769-BFA30DE71767}" destId="{6E273597-A292-4263-A856-A67AA078E966}" srcOrd="5" destOrd="0" presId="urn:microsoft.com/office/officeart/2005/8/layout/equation2"/>
    <dgm:cxn modelId="{13499AD8-AA64-D64C-A16A-ADEB04F89B98}" type="presParOf" srcId="{FD8D4461-0B14-4D79-B769-BFA30DE71767}" destId="{6191FDA3-10DE-4361-8AF9-D870699663F2}" srcOrd="6" destOrd="0" presId="urn:microsoft.com/office/officeart/2005/8/layout/equation2"/>
    <dgm:cxn modelId="{D0628FE3-29AB-FC48-BE77-9871BE8EC287}" type="presParOf" srcId="{FD8D4461-0B14-4D79-B769-BFA30DE71767}" destId="{09DCABD2-5F7E-4C7E-8C6C-FC9E47980D68}" srcOrd="7" destOrd="0" presId="urn:microsoft.com/office/officeart/2005/8/layout/equation2"/>
    <dgm:cxn modelId="{A6941403-E866-4849-88B7-BF6FB033A600}" type="presParOf" srcId="{FD8D4461-0B14-4D79-B769-BFA30DE71767}" destId="{8379805A-60D1-45BB-ABD0-700B99DE3080}" srcOrd="8" destOrd="0" presId="urn:microsoft.com/office/officeart/2005/8/layout/equation2"/>
    <dgm:cxn modelId="{E6A3B840-73BF-3C4B-8AE1-653CC818A477}" type="presParOf" srcId="{3C110283-5E96-4791-A9F9-66770A0762CF}" destId="{17C63C3D-99A1-4B90-956B-836C69151C5F}" srcOrd="1" destOrd="0" presId="urn:microsoft.com/office/officeart/2005/8/layout/equation2"/>
    <dgm:cxn modelId="{229DB1C8-FBB2-1441-93D4-FCD4CA441EC3}" type="presParOf" srcId="{17C63C3D-99A1-4B90-956B-836C69151C5F}" destId="{13B45394-0CDC-4994-9899-777BB3F55FAC}" srcOrd="0" destOrd="0" presId="urn:microsoft.com/office/officeart/2005/8/layout/equation2"/>
    <dgm:cxn modelId="{B126EA63-BBFC-3B4E-B405-05303E27152A}" type="presParOf" srcId="{3C110283-5E96-4791-A9F9-66770A0762CF}" destId="{4EFB79FD-E3AB-4563-A0F1-04DDA8B81F88}"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01A0A9-6FC1-489A-8A55-175DF902F7AC}">
      <dsp:nvSpPr>
        <dsp:cNvPr id="0" name=""/>
        <dsp:cNvSpPr/>
      </dsp:nvSpPr>
      <dsp:spPr>
        <a:xfrm>
          <a:off x="259711" y="2000"/>
          <a:ext cx="1047222" cy="1047222"/>
        </a:xfrm>
        <a:prstGeom prst="ellipse">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Process</a:t>
          </a:r>
          <a:endParaRPr lang="en-GB" sz="1700" kern="1200" dirty="0"/>
        </a:p>
      </dsp:txBody>
      <dsp:txXfrm>
        <a:off x="413073" y="155362"/>
        <a:ext cx="740498" cy="740498"/>
      </dsp:txXfrm>
    </dsp:sp>
    <dsp:sp modelId="{225C0797-B3C1-412F-8A21-96A384776109}">
      <dsp:nvSpPr>
        <dsp:cNvPr id="0" name=""/>
        <dsp:cNvSpPr/>
      </dsp:nvSpPr>
      <dsp:spPr>
        <a:xfrm>
          <a:off x="479628" y="1134258"/>
          <a:ext cx="607389" cy="607389"/>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560137" y="1366524"/>
        <a:ext cx="446371" cy="142857"/>
      </dsp:txXfrm>
    </dsp:sp>
    <dsp:sp modelId="{37C93D0E-0A98-45AD-AF54-B3C996A3711F}">
      <dsp:nvSpPr>
        <dsp:cNvPr id="0" name=""/>
        <dsp:cNvSpPr/>
      </dsp:nvSpPr>
      <dsp:spPr>
        <a:xfrm>
          <a:off x="259711" y="1826682"/>
          <a:ext cx="1047222" cy="1047222"/>
        </a:xfrm>
        <a:prstGeom prst="ellipse">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Tools</a:t>
          </a:r>
          <a:endParaRPr lang="en-GB" sz="1700" kern="1200" dirty="0"/>
        </a:p>
      </dsp:txBody>
      <dsp:txXfrm>
        <a:off x="413073" y="1980044"/>
        <a:ext cx="740498" cy="740498"/>
      </dsp:txXfrm>
    </dsp:sp>
    <dsp:sp modelId="{6191FDA3-10DE-4361-8AF9-D870699663F2}">
      <dsp:nvSpPr>
        <dsp:cNvPr id="0" name=""/>
        <dsp:cNvSpPr/>
      </dsp:nvSpPr>
      <dsp:spPr>
        <a:xfrm>
          <a:off x="479628" y="2958939"/>
          <a:ext cx="607389" cy="607389"/>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560137" y="3191205"/>
        <a:ext cx="446371" cy="142857"/>
      </dsp:txXfrm>
    </dsp:sp>
    <dsp:sp modelId="{8379805A-60D1-45BB-ABD0-700B99DE3080}">
      <dsp:nvSpPr>
        <dsp:cNvPr id="0" name=""/>
        <dsp:cNvSpPr/>
      </dsp:nvSpPr>
      <dsp:spPr>
        <a:xfrm>
          <a:off x="259711" y="3651363"/>
          <a:ext cx="1047222" cy="1047222"/>
        </a:xfrm>
        <a:prstGeom prst="ellipse">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Org.</a:t>
          </a:r>
          <a:endParaRPr lang="en-GB" sz="1700" kern="1200" dirty="0"/>
        </a:p>
      </dsp:txBody>
      <dsp:txXfrm>
        <a:off x="413073" y="3804725"/>
        <a:ext cx="740498" cy="740498"/>
      </dsp:txXfrm>
    </dsp:sp>
    <dsp:sp modelId="{17C63C3D-99A1-4B90-956B-836C69151C5F}">
      <dsp:nvSpPr>
        <dsp:cNvPr id="0" name=""/>
        <dsp:cNvSpPr/>
      </dsp:nvSpPr>
      <dsp:spPr>
        <a:xfrm>
          <a:off x="1464017" y="2155510"/>
          <a:ext cx="333016" cy="38956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1464017" y="2233423"/>
        <a:ext cx="233111" cy="233740"/>
      </dsp:txXfrm>
    </dsp:sp>
    <dsp:sp modelId="{4EFB79FD-E3AB-4563-A0F1-04DDA8B81F88}">
      <dsp:nvSpPr>
        <dsp:cNvPr id="0" name=""/>
        <dsp:cNvSpPr/>
      </dsp:nvSpPr>
      <dsp:spPr>
        <a:xfrm>
          <a:off x="1935267" y="1303070"/>
          <a:ext cx="2094445" cy="2094445"/>
        </a:xfrm>
        <a:prstGeom prst="ellipse">
          <a:avLst/>
        </a:prstGeom>
        <a:solidFill>
          <a:schemeClr val="accent5">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GB" sz="6500" kern="1200" dirty="0" smtClean="0"/>
            <a:t>SIP</a:t>
          </a:r>
          <a:endParaRPr lang="en-GB" sz="6500" kern="1200" dirty="0"/>
        </a:p>
      </dsp:txBody>
      <dsp:txXfrm>
        <a:off x="2241991" y="1609794"/>
        <a:ext cx="1480997" cy="1480997"/>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0E42B6-0D0C-6B4F-8273-191C676ADC29}" type="datetimeFigureOut">
              <a:rPr lang="en-US" smtClean="0"/>
              <a:t>10/2/2013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0BE8CD3-B28B-F24C-A879-791EE795BC3B}" type="slidenum">
              <a:rPr lang="en-US" smtClean="0"/>
              <a:t>‹#›</a:t>
            </a:fld>
            <a:endParaRPr lang="en-US"/>
          </a:p>
        </p:txBody>
      </p:sp>
    </p:spTree>
    <p:extLst>
      <p:ext uri="{BB962C8B-B14F-4D97-AF65-F5344CB8AC3E}">
        <p14:creationId xmlns:p14="http://schemas.microsoft.com/office/powerpoint/2010/main" val="22391458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99FA7B-916C-6D4E-930E-F97AB83143D3}" type="datetimeFigureOut">
              <a:rPr lang="en-US" smtClean="0"/>
              <a:pPr/>
              <a:t>10/2/2013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AA45C6-0B9F-724B-B13F-2B7515DCE3A8}" type="slidenum">
              <a:rPr lang="en-US" smtClean="0"/>
              <a:pPr/>
              <a:t>‹#›</a:t>
            </a:fld>
            <a:endParaRPr lang="en-US"/>
          </a:p>
        </p:txBody>
      </p:sp>
    </p:spTree>
    <p:extLst>
      <p:ext uri="{BB962C8B-B14F-4D97-AF65-F5344CB8AC3E}">
        <p14:creationId xmlns:p14="http://schemas.microsoft.com/office/powerpoint/2010/main" val="325568957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the second lecture </a:t>
            </a:r>
            <a:r>
              <a:rPr lang="en-US" baseline="0" dirty="0" smtClean="0"/>
              <a:t>about LHC Control System.</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a:t>
            </a:fld>
            <a:endParaRPr lang="en-US"/>
          </a:p>
        </p:txBody>
      </p:sp>
    </p:spTree>
    <p:extLst>
      <p:ext uri="{BB962C8B-B14F-4D97-AF65-F5344CB8AC3E}">
        <p14:creationId xmlns:p14="http://schemas.microsoft.com/office/powerpoint/2010/main" val="2828956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leave Diagnostic Monitoring aside</a:t>
            </a:r>
            <a:r>
              <a:rPr lang="en-US" baseline="0" dirty="0" smtClean="0"/>
              <a:t> for a moment and look at the Alarms.</a:t>
            </a:r>
            <a:endParaRPr lang="en-GB" dirty="0" smtClean="0"/>
          </a:p>
          <a:p>
            <a:r>
              <a:rPr lang="en-GB" dirty="0" smtClean="0"/>
              <a:t>Alarms is essentially</a:t>
            </a:r>
            <a:r>
              <a:rPr lang="en-GB" baseline="0" dirty="0" smtClean="0"/>
              <a:t> a software alarms system – so when something wrong happens it displays the notification on the alarm console. </a:t>
            </a:r>
          </a:p>
          <a:p>
            <a:r>
              <a:rPr lang="en-GB" baseline="0" dirty="0" smtClean="0"/>
              <a:t>It doesn’t deal with human or equipment safety. The fire alarms go directly to the fire brigade. But it deals, for example, with equipment being down. And the main purpose of alarms is to notify operators or experts about arising problems requiring human interaction.</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10</a:t>
            </a:fld>
            <a:endParaRPr lang="en-US"/>
          </a:p>
        </p:txBody>
      </p:sp>
    </p:spTree>
    <p:extLst>
      <p:ext uri="{BB962C8B-B14F-4D97-AF65-F5344CB8AC3E}">
        <p14:creationId xmlns:p14="http://schemas.microsoft.com/office/powerpoint/2010/main" val="939077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how it looks like. Every line</a:t>
            </a:r>
            <a:r>
              <a:rPr lang="en-US" baseline="0" dirty="0" smtClean="0"/>
              <a:t> is an alarm. The color of the alarm corresponds to its priority. The alarms which have just appeared have background color. We can get additional information about alarms, for example, description, the contact person.</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11</a:t>
            </a:fld>
            <a:endParaRPr lang="en-US"/>
          </a:p>
        </p:txBody>
      </p:sp>
    </p:spTree>
    <p:extLst>
      <p:ext uri="{BB962C8B-B14F-4D97-AF65-F5344CB8AC3E}">
        <p14:creationId xmlns:p14="http://schemas.microsoft.com/office/powerpoint/2010/main" val="9390771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how it fits into the overall diagram.</a:t>
            </a:r>
            <a:endParaRPr lang="en-GB" baseline="0" dirty="0" smtClean="0"/>
          </a:p>
          <a:p>
            <a:r>
              <a:rPr lang="en-GB" baseline="0" dirty="0" smtClean="0"/>
              <a:t>Imagine </a:t>
            </a:r>
            <a:r>
              <a:rPr lang="en-GB" baseline="0" dirty="0" err="1" smtClean="0"/>
              <a:t>DiaMon</a:t>
            </a:r>
            <a:r>
              <a:rPr lang="en-GB" baseline="0" dirty="0" smtClean="0"/>
              <a:t> server has got some bad news and wants to raise an alarm, so it communicates with Alarms server which displays all the alarms on the alarms consoles depending on alarm category.</a:t>
            </a:r>
          </a:p>
          <a:p>
            <a:r>
              <a:rPr lang="en-GB" baseline="0" dirty="0" smtClean="0"/>
              <a:t>While Diagnostic Monitoring is one of the main alarm sources any equipment or software can raise an alarm directly if necessary.</a:t>
            </a:r>
          </a:p>
        </p:txBody>
      </p:sp>
      <p:sp>
        <p:nvSpPr>
          <p:cNvPr id="4" name="Slide Number Placeholder 3"/>
          <p:cNvSpPr>
            <a:spLocks noGrp="1"/>
          </p:cNvSpPr>
          <p:nvPr>
            <p:ph type="sldNum" sz="quarter" idx="10"/>
          </p:nvPr>
        </p:nvSpPr>
        <p:spPr/>
        <p:txBody>
          <a:bodyPr/>
          <a:lstStyle/>
          <a:p>
            <a:fld id="{86AA45C6-0B9F-724B-B13F-2B7515DCE3A8}" type="slidenum">
              <a:rPr lang="en-US" smtClean="0"/>
              <a:pPr/>
              <a:t>12</a:t>
            </a:fld>
            <a:endParaRPr lang="en-US"/>
          </a:p>
        </p:txBody>
      </p:sp>
    </p:spTree>
    <p:extLst>
      <p:ext uri="{BB962C8B-B14F-4D97-AF65-F5344CB8AC3E}">
        <p14:creationId xmlns:p14="http://schemas.microsoft.com/office/powerpoint/2010/main" val="211117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have a brief look at the features of our alarms system. First of all it</a:t>
            </a:r>
            <a:r>
              <a:rPr lang="en-GB" baseline="0" dirty="0" smtClean="0"/>
              <a:t> notifies about relevant alarms only. What do I mean by relevant? Well, here we have a certain signal, for example CPU load, and the idea is that this signal should not overpass a threshold otherwise an expert should be called. And we see here that for a short time the CPU load was over the threshold. Is this an alarm? It depends of course, depends on the system, depends on the value we monitor, depends on the requirements. But in general case we see that immediately after the CPU load came back to the normal value. So, probably in the most of the cases such an event should not raise an alarm – otherwise we will just see alarms blinking: appearing and disappearing.</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13</a:t>
            </a:fld>
            <a:endParaRPr lang="en-US"/>
          </a:p>
        </p:txBody>
      </p:sp>
    </p:spTree>
    <p:extLst>
      <p:ext uri="{BB962C8B-B14F-4D97-AF65-F5344CB8AC3E}">
        <p14:creationId xmlns:p14="http://schemas.microsoft.com/office/powerpoint/2010/main" val="1271611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is</a:t>
            </a:r>
            <a:r>
              <a:rPr lang="en-GB" baseline="0" dirty="0" smtClean="0"/>
              <a:t> another example? Is this an alarm? Definitely yes – it stays quite long over the threshold. And even later on when it goes below the threshold it doesn’t come to the normal value.</a:t>
            </a:r>
          </a:p>
          <a:p>
            <a:r>
              <a:rPr lang="en-GB" baseline="0" dirty="0" smtClean="0"/>
              <a:t>There are different technics to distinguish one case from another. Let’s go through them briefly so you have an idea.</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14</a:t>
            </a:fld>
            <a:endParaRPr lang="en-US"/>
          </a:p>
        </p:txBody>
      </p:sp>
    </p:spTree>
    <p:extLst>
      <p:ext uri="{BB962C8B-B14F-4D97-AF65-F5344CB8AC3E}">
        <p14:creationId xmlns:p14="http://schemas.microsoft.com/office/powerpoint/2010/main" val="31173831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delays” – meaning that alarm</a:t>
            </a:r>
            <a:r>
              <a:rPr lang="en-GB" baseline="0" dirty="0" smtClean="0"/>
              <a:t> should not be raised until the value is bad long enough.</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15</a:t>
            </a:fld>
            <a:endParaRPr lang="en-US"/>
          </a:p>
        </p:txBody>
      </p:sp>
    </p:spTree>
    <p:extLst>
      <p:ext uri="{BB962C8B-B14F-4D97-AF65-F5344CB8AC3E}">
        <p14:creationId xmlns:p14="http://schemas.microsoft.com/office/powerpoint/2010/main" val="3502828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Symmetrically there are “OFF delays” – meaning the alarm doesn’t disappear immediately, but after certain time only to avoid flickering.</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16</a:t>
            </a:fld>
            <a:endParaRPr lang="en-US"/>
          </a:p>
        </p:txBody>
      </p:sp>
    </p:spTree>
    <p:extLst>
      <p:ext uri="{BB962C8B-B14F-4D97-AF65-F5344CB8AC3E}">
        <p14:creationId xmlns:p14="http://schemas.microsoft.com/office/powerpoint/2010/main" val="4189588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“Dead bands” used to not raise/remove</a:t>
            </a:r>
            <a:r>
              <a:rPr lang="en-GB" baseline="0" dirty="0" smtClean="0"/>
              <a:t> alarms while the value is in the “dead band”. Meaning that an </a:t>
            </a:r>
            <a:r>
              <a:rPr lang="en-GB" sz="1200" kern="1200" dirty="0" smtClean="0">
                <a:solidFill>
                  <a:schemeClr val="tx1"/>
                </a:solidFill>
                <a:effectLst/>
                <a:latin typeface="+mn-lt"/>
                <a:ea typeface="+mn-ea"/>
                <a:cs typeface="+mn-cs"/>
              </a:rPr>
              <a:t>alarm is raised when value exceeds upper limit, and is terminated when value is again below lower limit. </a:t>
            </a:r>
            <a:r>
              <a:rPr lang="en-GB" sz="1200" kern="1200" baseline="0" dirty="0" smtClean="0">
                <a:solidFill>
                  <a:schemeClr val="tx1"/>
                </a:solidFill>
                <a:effectLst/>
                <a:latin typeface="+mn-lt"/>
                <a:ea typeface="+mn-ea"/>
                <a:cs typeface="+mn-cs"/>
              </a:rPr>
              <a:t>S</a:t>
            </a:r>
            <a:r>
              <a:rPr lang="en-GB" baseline="0" dirty="0" smtClean="0"/>
              <a:t>o in this example the alarm corresponding to the red signal should stay.</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17</a:t>
            </a:fld>
            <a:endParaRPr lang="en-US"/>
          </a:p>
        </p:txBody>
      </p:sp>
    </p:spTree>
    <p:extLst>
      <p:ext uri="{BB962C8B-B14F-4D97-AF65-F5344CB8AC3E}">
        <p14:creationId xmlns:p14="http://schemas.microsoft.com/office/powerpoint/2010/main" val="10918588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of course context is very important. During beam operations a switched off power</a:t>
            </a:r>
            <a:r>
              <a:rPr lang="en-GB" baseline="0" dirty="0" smtClean="0"/>
              <a:t> converter will raise an alarm, while during the shutdown – </a:t>
            </a:r>
            <a:r>
              <a:rPr lang="en-GB" baseline="0" dirty="0" err="1" smtClean="0"/>
              <a:t>noone</a:t>
            </a:r>
            <a:r>
              <a:rPr lang="en-GB" baseline="0" dirty="0" smtClean="0"/>
              <a:t> cares.</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18</a:t>
            </a:fld>
            <a:endParaRPr lang="en-US"/>
          </a:p>
        </p:txBody>
      </p:sp>
    </p:spTree>
    <p:extLst>
      <p:ext uri="{BB962C8B-B14F-4D97-AF65-F5344CB8AC3E}">
        <p14:creationId xmlns:p14="http://schemas.microsoft.com/office/powerpoint/2010/main" val="151725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there is a certain quality of raised alarms.</a:t>
            </a:r>
          </a:p>
          <a:p>
            <a:r>
              <a:rPr lang="en-US" baseline="0" dirty="0" smtClean="0"/>
              <a:t>The </a:t>
            </a:r>
            <a:r>
              <a:rPr lang="en-US" baseline="0" dirty="0" smtClean="0"/>
              <a:t>alarms are shown</a:t>
            </a:r>
            <a:r>
              <a:rPr lang="en-GB" baseline="0" dirty="0" smtClean="0"/>
              <a:t> to relevant people. For example, operators of one accelerator should not see the alarms of another accelerator.</a:t>
            </a:r>
          </a:p>
          <a:p>
            <a:r>
              <a:rPr lang="en-GB" baseline="0" dirty="0" smtClean="0"/>
              <a:t>The system provides the alarm history – it allows to look back and see how often the alarms is raised.</a:t>
            </a:r>
          </a:p>
          <a:p>
            <a:r>
              <a:rPr lang="en-GB" baseline="0" dirty="0" smtClean="0"/>
              <a:t>It maps the alarms to the people to contact and also provides some instructions of possible </a:t>
            </a:r>
            <a:r>
              <a:rPr lang="en-GB" baseline="0" dirty="0" smtClean="0"/>
              <a:t>actions.</a:t>
            </a:r>
            <a:endParaRPr lang="en-GB"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t>As you saw in the screenshot it support alarms priorities as well.</a:t>
            </a:r>
          </a:p>
        </p:txBody>
      </p:sp>
      <p:sp>
        <p:nvSpPr>
          <p:cNvPr id="4" name="Slide Number Placeholder 3"/>
          <p:cNvSpPr>
            <a:spLocks noGrp="1"/>
          </p:cNvSpPr>
          <p:nvPr>
            <p:ph type="sldNum" sz="quarter" idx="10"/>
          </p:nvPr>
        </p:nvSpPr>
        <p:spPr/>
        <p:txBody>
          <a:bodyPr/>
          <a:lstStyle/>
          <a:p>
            <a:fld id="{86AA45C6-0B9F-724B-B13F-2B7515DCE3A8}" type="slidenum">
              <a:rPr lang="en-US" smtClean="0"/>
              <a:pPr/>
              <a:t>19</a:t>
            </a:fld>
            <a:endParaRPr lang="en-US"/>
          </a:p>
        </p:txBody>
      </p:sp>
    </p:spTree>
    <p:extLst>
      <p:ext uri="{BB962C8B-B14F-4D97-AF65-F5344CB8AC3E}">
        <p14:creationId xmlns:p14="http://schemas.microsoft.com/office/powerpoint/2010/main" val="3622181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what we covered so far.</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a:t>
            </a:fld>
            <a:endParaRPr lang="en-US"/>
          </a:p>
        </p:txBody>
      </p:sp>
    </p:spTree>
    <p:extLst>
      <p:ext uri="{BB962C8B-B14F-4D97-AF65-F5344CB8AC3E}">
        <p14:creationId xmlns:p14="http://schemas.microsoft.com/office/powerpoint/2010/main" val="27971222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Ok, today </a:t>
            </a:r>
            <a:r>
              <a:rPr lang="en-GB" dirty="0" err="1" smtClean="0"/>
              <a:t>DiaMon</a:t>
            </a:r>
            <a:r>
              <a:rPr lang="en-GB" baseline="0" dirty="0" smtClean="0"/>
              <a:t> processes metrics from more than 2000 computers, what makes it receiving and processing about 10 millions updates per day. There are around 200 thousands alarm definitions. And every minute about 150 alarm events are received. By “alarm event” I mean alarm raising, alarm termination, or update of alarm state.</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20</a:t>
            </a:fld>
            <a:endParaRPr lang="en-US"/>
          </a:p>
        </p:txBody>
      </p:sp>
    </p:spTree>
    <p:extLst>
      <p:ext uri="{BB962C8B-B14F-4D97-AF65-F5344CB8AC3E}">
        <p14:creationId xmlns:p14="http://schemas.microsoft.com/office/powerpoint/2010/main" val="552905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Talking about future developments we plan to extend the monitoring</a:t>
            </a:r>
            <a:r>
              <a:rPr lang="en-GB" baseline="0" dirty="0" smtClean="0"/>
              <a:t> capabilities of the system from OS level to process level. I mean that today we can monitor the presence of a process, its memory usage or CPU load, basically metrics provided by the OS. Our goal is to be able to monitor the specific metrics of the processes, for example the number of active threads or some buffer sizes, etc. Plus it would be nice to trigger some sanity checks on the processes from time to time, ask to execute some action to ensure the process is not stuck.</a:t>
            </a:r>
            <a:endParaRPr lang="en-GB" dirty="0" smtClean="0"/>
          </a:p>
          <a:p>
            <a:r>
              <a:rPr lang="en-GB" dirty="0" smtClean="0"/>
              <a:t>We also plan to invest efforts</a:t>
            </a:r>
            <a:r>
              <a:rPr lang="en-GB" baseline="0" dirty="0" smtClean="0"/>
              <a:t> in the automatic alarms analysis. For people it is difficult to keep track of all those 200’000 alarms definitions, but the software can detect those alarms which are raised often or which flicker, so the expert can be contacted. Or alarms which just stay active for long time and </a:t>
            </a:r>
            <a:r>
              <a:rPr lang="en-GB" baseline="0" dirty="0" err="1" smtClean="0"/>
              <a:t>noone</a:t>
            </a:r>
            <a:r>
              <a:rPr lang="en-GB" baseline="0" dirty="0" smtClean="0"/>
              <a:t> cares – probably such alarms don’t make sense. There could be other alarm categories worth considering.</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21</a:t>
            </a:fld>
            <a:endParaRPr lang="en-US"/>
          </a:p>
        </p:txBody>
      </p:sp>
    </p:spTree>
    <p:extLst>
      <p:ext uri="{BB962C8B-B14F-4D97-AF65-F5344CB8AC3E}">
        <p14:creationId xmlns:p14="http://schemas.microsoft.com/office/powerpoint/2010/main" val="4047032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So the Diagnostics Monitoring and Alarms deal with the situation when a human intervention is necessary.</a:t>
            </a:r>
          </a:p>
          <a:p>
            <a:r>
              <a:rPr lang="en-US" baseline="0" dirty="0" smtClean="0"/>
              <a:t>What about the situations where an automatic action is needed. LHC is working with dangerous beam, so if a problem is detected we need components which react fast and trigger the beam extraction from the accelerator automatically.</a:t>
            </a:r>
          </a:p>
          <a:p>
            <a:r>
              <a:rPr lang="en-US" baseline="0" dirty="0" smtClean="0"/>
              <a:t>We have a component dealing with those cases -  “Software Interlock System”.</a:t>
            </a:r>
            <a:endParaRPr lang="en-US" dirty="0"/>
          </a:p>
        </p:txBody>
      </p:sp>
      <p:sp>
        <p:nvSpPr>
          <p:cNvPr id="4" name="Slide Number Placeholder 3"/>
          <p:cNvSpPr>
            <a:spLocks noGrp="1"/>
          </p:cNvSpPr>
          <p:nvPr>
            <p:ph type="sldNum" sz="quarter" idx="10"/>
          </p:nvPr>
        </p:nvSpPr>
        <p:spPr/>
        <p:txBody>
          <a:bodyPr/>
          <a:lstStyle/>
          <a:p>
            <a:fld id="{85391EF2-E43A-4C8D-A406-42B3C8F0722C}"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Before we start talking about Software Interlock System  I should provide you with basic information about Machine Protection of LHC.</a:t>
            </a:r>
          </a:p>
          <a:p>
            <a:r>
              <a:rPr lang="en-US" baseline="0" dirty="0" smtClean="0"/>
              <a:t>And the basic information is: for such a crucial task as Machine Protection we don’t trust software. Therefore the most of the Machine Protection is actually implemented in the hardware which guarantees that if the situation is really critical the beam will be extracted from the machine. For example if to high beam losses are detected the beam is dumped. You can look at the Hardware Machine Protection as an “emergency stop” – it is extremely reliable and at the same time very rigid.</a:t>
            </a:r>
          </a:p>
          <a:p>
            <a:r>
              <a:rPr lang="en-US" baseline="0" dirty="0" smtClean="0"/>
              <a:t>And normally it is better to not let the situation to become that bad that we need to use an emergency stop. It is better to react before. </a:t>
            </a:r>
          </a:p>
          <a:p>
            <a:r>
              <a:rPr lang="en-US" baseline="0" dirty="0" smtClean="0"/>
              <a:t>And this is where the Software Interlock System comes into play as a more flexible, more user-friendly and in a certain sense more “accelerator-</a:t>
            </a:r>
            <a:r>
              <a:rPr lang="en-US" baseline="0" dirty="0" err="1" smtClean="0"/>
              <a:t>firendly</a:t>
            </a:r>
            <a:r>
              <a:rPr lang="en-US" baseline="0" dirty="0" smtClean="0"/>
              <a:t>” way to provide machine protection besides strict and rigorous hardware machine protection.</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23</a:t>
            </a:fld>
            <a:endParaRPr lang="en-US"/>
          </a:p>
        </p:txBody>
      </p:sp>
    </p:spTree>
    <p:extLst>
      <p:ext uri="{BB962C8B-B14F-4D97-AF65-F5344CB8AC3E}">
        <p14:creationId xmlns:p14="http://schemas.microsoft.com/office/powerpoint/2010/main" val="12767696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main goal of Software Interlock System is to survey the state of key components and act on the machines if necessary. The main use-case is to dump the beam if an abnormal situation is detected.</a:t>
            </a:r>
          </a:p>
          <a:p>
            <a:r>
              <a:rPr lang="en-US" dirty="0" smtClean="0"/>
              <a:t>Providing such functionality</a:t>
            </a:r>
            <a:r>
              <a:rPr lang="en-US" baseline="0" dirty="0" smtClean="0"/>
              <a:t> SIS is a part of the overall Machine Protection. </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24</a:t>
            </a:fld>
            <a:endParaRPr lang="en-US"/>
          </a:p>
        </p:txBody>
      </p:sp>
    </p:spTree>
    <p:extLst>
      <p:ext uri="{BB962C8B-B14F-4D97-AF65-F5344CB8AC3E}">
        <p14:creationId xmlns:p14="http://schemas.microsoft.com/office/powerpoint/2010/main" val="12767696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Sis-core is divided into </a:t>
            </a:r>
            <a:r>
              <a:rPr lang="en-US" b="1" dirty="0" smtClean="0"/>
              <a:t>two separate parts</a:t>
            </a:r>
            <a:r>
              <a:rPr lang="en-US" dirty="0" smtClean="0"/>
              <a:t>:</a:t>
            </a:r>
          </a:p>
          <a:p>
            <a:r>
              <a:rPr lang="en-US" dirty="0" smtClean="0"/>
              <a:t> - data </a:t>
            </a:r>
            <a:r>
              <a:rPr lang="en-US" b="1" dirty="0" smtClean="0"/>
              <a:t>acquisition</a:t>
            </a:r>
            <a:r>
              <a:rPr lang="en-US" dirty="0" smtClean="0"/>
              <a:t>,</a:t>
            </a:r>
          </a:p>
          <a:p>
            <a:r>
              <a:rPr lang="en-US" dirty="0" smtClean="0"/>
              <a:t> - data </a:t>
            </a:r>
            <a:r>
              <a:rPr lang="en-US" b="1" dirty="0" smtClean="0"/>
              <a:t>processing</a:t>
            </a:r>
            <a:r>
              <a:rPr lang="en-US" dirty="0" smtClean="0"/>
              <a:t>.</a:t>
            </a:r>
          </a:p>
          <a:p>
            <a:endParaRPr lang="en-US" dirty="0" smtClean="0"/>
          </a:p>
          <a:p>
            <a:r>
              <a:rPr lang="en-US" dirty="0" smtClean="0"/>
              <a:t>The data acquisition part is based on</a:t>
            </a:r>
            <a:r>
              <a:rPr lang="en-US" baseline="0" dirty="0" smtClean="0"/>
              <a:t> the subscriptions – the data is stored in the buffers for the future evaluations.</a:t>
            </a:r>
            <a:endParaRPr lang="en-US" dirty="0" smtClean="0"/>
          </a:p>
          <a:p>
            <a:endParaRPr lang="en-US" dirty="0" smtClean="0"/>
          </a:p>
          <a:p>
            <a:r>
              <a:rPr lang="en-US" dirty="0" smtClean="0"/>
              <a:t>Data</a:t>
            </a:r>
            <a:r>
              <a:rPr lang="en-US" baseline="0" dirty="0" smtClean="0"/>
              <a:t> processing starts with a trigger which comes periodically, once a second in the case of LHC. So the data (arrived or missing) are taken from the acquisition part, evaluated according to the definition of conditions.</a:t>
            </a:r>
            <a:endParaRPr lang="en-US" dirty="0" smtClean="0"/>
          </a:p>
          <a:p>
            <a:endParaRPr lang="en-US" dirty="0" smtClean="0"/>
          </a:p>
          <a:p>
            <a:r>
              <a:rPr lang="en-US" dirty="0" smtClean="0"/>
              <a:t>And then the system</a:t>
            </a:r>
            <a:r>
              <a:rPr lang="en-US" baseline="0" dirty="0" smtClean="0"/>
              <a:t> acts accordingly, for example it can request </a:t>
            </a:r>
            <a:r>
              <a:rPr lang="en-US" b="1" dirty="0" smtClean="0"/>
              <a:t>Beam Interlock System</a:t>
            </a:r>
            <a:r>
              <a:rPr lang="en-US" dirty="0" smtClean="0"/>
              <a:t> to dump the beam, raise an alarm, etc.</a:t>
            </a:r>
          </a:p>
        </p:txBody>
      </p:sp>
      <p:sp>
        <p:nvSpPr>
          <p:cNvPr id="4" name="Slide Number Placeholder 3"/>
          <p:cNvSpPr>
            <a:spLocks noGrp="1"/>
          </p:cNvSpPr>
          <p:nvPr>
            <p:ph type="sldNum" sz="quarter" idx="10"/>
          </p:nvPr>
        </p:nvSpPr>
        <p:spPr/>
        <p:txBody>
          <a:bodyPr/>
          <a:lstStyle/>
          <a:p>
            <a:fld id="{86AA45C6-0B9F-724B-B13F-2B7515DCE3A8}" type="slidenum">
              <a:rPr lang="en-US" smtClean="0"/>
              <a:pPr/>
              <a:t>25</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 data processing is based on the </a:t>
            </a:r>
            <a:r>
              <a:rPr lang="en-US" dirty="0" err="1" smtClean="0"/>
              <a:t>boolean</a:t>
            </a:r>
            <a:r>
              <a:rPr lang="en-US" dirty="0" smtClean="0"/>
              <a:t> tree evaluation.</a:t>
            </a:r>
          </a:p>
          <a:p>
            <a:endParaRPr lang="en-US" dirty="0" smtClean="0"/>
          </a:p>
          <a:p>
            <a:r>
              <a:rPr lang="en-US" sz="1200" dirty="0" smtClean="0"/>
              <a:t>The tree consists of: </a:t>
            </a:r>
          </a:p>
          <a:p>
            <a:r>
              <a:rPr lang="en-US" sz="1200" dirty="0" smtClean="0"/>
              <a:t> - </a:t>
            </a:r>
            <a:r>
              <a:rPr lang="en-US" sz="1200" b="1" dirty="0" smtClean="0"/>
              <a:t>elementary nodes </a:t>
            </a:r>
            <a:r>
              <a:rPr lang="en-US" sz="1200" dirty="0" smtClean="0"/>
              <a:t>– leaf nodes representing low level information. For example the state of LHC magnets.</a:t>
            </a:r>
          </a:p>
          <a:p>
            <a:r>
              <a:rPr lang="en-US" sz="1200" dirty="0" smtClean="0"/>
              <a:t> - </a:t>
            </a:r>
            <a:r>
              <a:rPr lang="en-US" sz="1200" b="1" dirty="0" smtClean="0"/>
              <a:t>logical nodes</a:t>
            </a:r>
            <a:r>
              <a:rPr lang="en-US" sz="1200" dirty="0" smtClean="0"/>
              <a:t>– logical expressions on the elementary channels</a:t>
            </a:r>
          </a:p>
          <a:p>
            <a:r>
              <a:rPr lang="en-US" sz="1200" dirty="0" smtClean="0"/>
              <a:t> - </a:t>
            </a:r>
            <a:r>
              <a:rPr lang="en-US" sz="1200" b="1" dirty="0" smtClean="0"/>
              <a:t>permit nodes – top one, special logical nodes.</a:t>
            </a:r>
            <a:r>
              <a:rPr lang="en-US" sz="1200" b="1" baseline="0" dirty="0" smtClean="0"/>
              <a:t> </a:t>
            </a:r>
            <a:r>
              <a:rPr lang="en-US" sz="1200" b="0" baseline="0" dirty="0" smtClean="0"/>
              <a:t>The SIS acts based on the values of the permit nodes and provides their values to external systems. In the main use-case the permit node represents the permission for the beam to be in the machine.</a:t>
            </a:r>
          </a:p>
          <a:p>
            <a:endParaRPr lang="en-US" sz="1200" b="0" dirty="0" smtClean="0"/>
          </a:p>
          <a:p>
            <a:r>
              <a:rPr lang="en-US" sz="1200" b="0" dirty="0" smtClean="0"/>
              <a:t>So,</a:t>
            </a:r>
            <a:r>
              <a:rPr lang="en-US" sz="1200" b="0" baseline="0" dirty="0" smtClean="0"/>
              <a:t> in this example we base the calculation on 4 elementary nodes, let’s say power converter states. And we see that one power converter is in a bad state, so the whole tree is evaluated to be a problem.</a:t>
            </a:r>
            <a:endParaRPr lang="en-US" sz="1200" b="0" dirty="0" smtClean="0"/>
          </a:p>
          <a:p>
            <a:endParaRPr lang="en-US" sz="1200" dirty="0" smtClean="0"/>
          </a:p>
          <a:p>
            <a:r>
              <a:rPr lang="en-US" sz="1200" dirty="0" smtClean="0"/>
              <a:t>Still we have a possibility for a human intervention here. The operators could be aware of the problem, however they could consider the problem not critical enough to block the LHC operations. In this case operator </a:t>
            </a:r>
            <a:r>
              <a:rPr lang="en-US" sz="1200" b="1" dirty="0" smtClean="0"/>
              <a:t>can ignore</a:t>
            </a:r>
            <a:r>
              <a:rPr lang="en-US" sz="1200" dirty="0" smtClean="0"/>
              <a:t> a</a:t>
            </a:r>
            <a:r>
              <a:rPr lang="en-US" sz="1200" baseline="0" dirty="0" smtClean="0"/>
              <a:t> node </a:t>
            </a:r>
            <a:r>
              <a:rPr lang="en-US" sz="1200" dirty="0" smtClean="0"/>
              <a:t>by masking it. </a:t>
            </a:r>
            <a:endParaRPr lang="en-US" sz="1200" b="1" dirty="0" smtClean="0"/>
          </a:p>
          <a:p>
            <a:r>
              <a:rPr lang="en-US" sz="1200" b="1" dirty="0" smtClean="0"/>
              <a:t>When the tree gets evaluated again the true state is propagated up the tree and permit is now valid.</a:t>
            </a:r>
          </a:p>
          <a:p>
            <a:r>
              <a:rPr lang="en-US" sz="1200" b="1" dirty="0" smtClean="0"/>
              <a:t>Alarm</a:t>
            </a:r>
            <a:r>
              <a:rPr lang="en-US" sz="1200" dirty="0" smtClean="0"/>
              <a:t> is sent to the alarm system to warn about masked (ignored) nodes which might be dangerous for the equipment when someone </a:t>
            </a:r>
            <a:r>
              <a:rPr lang="en-US" sz="1200" b="1" dirty="0" smtClean="0"/>
              <a:t>forgets to unmask</a:t>
            </a:r>
            <a:r>
              <a:rPr lang="en-US" sz="1200" dirty="0" smtClean="0"/>
              <a:t>.</a:t>
            </a:r>
            <a:endParaRPr lang="en-US" sz="1200" b="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26</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this is how the SIS GUI looks like: on one</a:t>
            </a:r>
            <a:r>
              <a:rPr lang="en-US" baseline="0" dirty="0" smtClean="0"/>
              <a:t> side we have the evaluation trees: so you see that this tree is quite complex. The color represents the result of the evaluation. And on the other side we have detailed information about the selected node. If it is </a:t>
            </a:r>
            <a:r>
              <a:rPr lang="en-US" baseline="0" dirty="0" err="1" smtClean="0"/>
              <a:t>maskable</a:t>
            </a:r>
            <a:r>
              <a:rPr lang="en-US" baseline="0" dirty="0" smtClean="0"/>
              <a:t> or not, etc.</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27</a:t>
            </a:fld>
            <a:endParaRPr lang="en-US"/>
          </a:p>
        </p:txBody>
      </p:sp>
    </p:spTree>
    <p:extLst>
      <p:ext uri="{BB962C8B-B14F-4D97-AF65-F5344CB8AC3E}">
        <p14:creationId xmlns:p14="http://schemas.microsoft.com/office/powerpoint/2010/main" val="27335675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the Software Interlock system provides a way to describe the domain conditions to react on. </a:t>
            </a:r>
          </a:p>
          <a:p>
            <a:r>
              <a:rPr lang="en-US" baseline="0" dirty="0" smtClean="0"/>
              <a:t>Those conditions can have quite a complex logic: if the injection request is present and the injection kicker is not armed or LHC is in shutdown ... and  … or … etc. </a:t>
            </a:r>
          </a:p>
          <a:p>
            <a:r>
              <a:rPr lang="en-US" baseline="0" dirty="0" smtClean="0"/>
              <a:t>It provides diagnostics regarding the condition calculation. If the condition is complex then it could be not obvious why it was evaluated to a certain value.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system must be easily extensible, meaning that the operators should be able to add/modify/remove conditions and reactions as they want without us involved.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It is deterministic and highly reliable. It ensures the trees evaluation within certain time limits, for example it doesn’t wait forever for the missing data. And its reliability has been proven by experience – this application became very popular for LHC and other accelerators in the complex.</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28</a:t>
            </a:fld>
            <a:endParaRPr lang="en-US"/>
          </a:p>
        </p:txBody>
      </p:sp>
    </p:spTree>
    <p:extLst>
      <p:ext uri="{BB962C8B-B14F-4D97-AF65-F5344CB8AC3E}">
        <p14:creationId xmlns:p14="http://schemas.microsoft.com/office/powerpoint/2010/main" val="2733567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As I already mentioned we normally don’t develop specific applications for 1 accelerator only</a:t>
            </a:r>
            <a:r>
              <a:rPr lang="en-US" sz="1200" baseline="0" dirty="0" smtClean="0"/>
              <a:t> but rather keep in mind other facilities. SIS is not an exception since the idea is not LHC-specific. Today it is deployed practically for all our accelerators.</a:t>
            </a:r>
          </a:p>
          <a:p>
            <a:endParaRPr lang="en-US" sz="1200" baseline="0" dirty="0" smtClean="0"/>
          </a:p>
          <a:p>
            <a:r>
              <a:rPr lang="en-US" sz="1200" baseline="0" dirty="0" smtClean="0"/>
              <a:t>For LHC the current deployment of  SIS has about 2700 subscriptions. From those subscriptions about 5200 values are used to calculate about 800 logical channels contributing to 8 global permits.</a:t>
            </a:r>
          </a:p>
          <a:p>
            <a:endParaRPr lang="en-US" sz="1200" baseline="0" dirty="0" smtClean="0"/>
          </a:p>
          <a:p>
            <a:r>
              <a:rPr lang="en-US" sz="1200" baseline="0" dirty="0" smtClean="0"/>
              <a:t>In SPS it is used to save energy. When there is no beam expected SIS prevents (via timing system) magnet from powering. This allows to save up to 200’000 euro per year.</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29</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And yesterday we finished</a:t>
            </a:r>
            <a:r>
              <a:rPr lang="en-US" baseline="0" dirty="0" smtClean="0"/>
              <a:t> looking at the first diagnostics application = OASIS. </a:t>
            </a:r>
          </a:p>
        </p:txBody>
      </p:sp>
      <p:sp>
        <p:nvSpPr>
          <p:cNvPr id="4" name="Slide Number Placeholder 3"/>
          <p:cNvSpPr>
            <a:spLocks noGrp="1"/>
          </p:cNvSpPr>
          <p:nvPr>
            <p:ph type="sldNum" sz="quarter" idx="10"/>
          </p:nvPr>
        </p:nvSpPr>
        <p:spPr/>
        <p:txBody>
          <a:bodyPr/>
          <a:lstStyle/>
          <a:p>
            <a:fld id="{85391EF2-E43A-4C8D-A406-42B3C8F0722C}"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SIS is an online analysis tool, and</a:t>
            </a:r>
            <a:r>
              <a:rPr lang="en-US" baseline="0" dirty="0" smtClean="0"/>
              <a:t> since it takes decisions online it is limited in time for processing and therefore can’t process big amounts of data. At the same time in case of a beam dump (especially unexpected) it is necessary to understand the reason of the dump. And for this it is necessary to analyze the information from thousands devices around LHC ring to answer the question: what exactly happened to each device around the beam dump moment. And we have a framework dedicated to such exhaustive analysis: Post-Mortem Analysis.</a:t>
            </a:r>
            <a:endParaRPr lang="en-US" dirty="0"/>
          </a:p>
        </p:txBody>
      </p:sp>
      <p:sp>
        <p:nvSpPr>
          <p:cNvPr id="4" name="Slide Number Placeholder 3"/>
          <p:cNvSpPr>
            <a:spLocks noGrp="1"/>
          </p:cNvSpPr>
          <p:nvPr>
            <p:ph type="sldNum" sz="quarter" idx="10"/>
          </p:nvPr>
        </p:nvSpPr>
        <p:spPr/>
        <p:txBody>
          <a:bodyPr/>
          <a:lstStyle/>
          <a:p>
            <a:fld id="{85391EF2-E43A-4C8D-A406-42B3C8F0722C}"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The</a:t>
            </a:r>
            <a:r>
              <a:rPr lang="en-US" sz="1200" baseline="0" dirty="0" smtClean="0"/>
              <a:t> main purpose of PMA is to detect the cause of the beam dump (beam losses, quench, etc.), check if all the protection equipment of LHC behaved as expected, to decide if it safe to continue the operations with the next injection and block the next injection otherwise. So the PMA is a part of the overall Machine Protection for LHC.</a:t>
            </a:r>
          </a:p>
        </p:txBody>
      </p:sp>
      <p:sp>
        <p:nvSpPr>
          <p:cNvPr id="4" name="Slide Number Placeholder 3"/>
          <p:cNvSpPr>
            <a:spLocks noGrp="1"/>
          </p:cNvSpPr>
          <p:nvPr>
            <p:ph type="sldNum" sz="quarter" idx="10"/>
          </p:nvPr>
        </p:nvSpPr>
        <p:spPr/>
        <p:txBody>
          <a:bodyPr/>
          <a:lstStyle/>
          <a:p>
            <a:fld id="{86AA45C6-0B9F-724B-B13F-2B7515DCE3A8}" type="slidenum">
              <a:rPr lang="en-US" smtClean="0"/>
              <a:pPr/>
              <a:t>31</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Let’s look how it works. On</a:t>
            </a:r>
            <a:r>
              <a:rPr lang="en-US" sz="1200" baseline="0" dirty="0" smtClean="0"/>
              <a:t> this picture we have LHC with all the possible equipment at the bottom, the PMA in the middle and clients at the top. You see that Sequencer and SIS which we already talked about before collaborate with PMA.</a:t>
            </a:r>
          </a:p>
          <a:p>
            <a:r>
              <a:rPr lang="en-US" sz="1200" baseline="0" dirty="0" smtClean="0"/>
              <a:t>So, LHC is working, colliding the beams and suddenly a beam dump happens. The first thing PMA does is removing the injection permit via SIS.</a:t>
            </a:r>
          </a:p>
          <a:p>
            <a:r>
              <a:rPr lang="en-US" sz="1200" baseline="0" dirty="0" smtClean="0"/>
              <a:t>At the same time all the equipment around LHC start pushing the data about themselves to the data collection part of PMA. This data contain very detailed information about what the equipment was doing around the beam dump moment.</a:t>
            </a:r>
          </a:p>
          <a:p>
            <a:r>
              <a:rPr lang="en-US" sz="1200" baseline="0" dirty="0" smtClean="0"/>
              <a:t>Once the data is collected it is given to the analysis part which processes the data and makes the outcome available for all the clients: it provides all the results to the PMA GUI, it returns the injection permit via SIS if the analysis outcome is good, it provides the information for the fixed displays, for the Sequencer, and any other external system which is interested.</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32</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For example, here is LHC Page 1 Fixed Display which you can see in many places in CERN</a:t>
            </a:r>
            <a:r>
              <a:rPr lang="en-US" sz="1200" baseline="0" dirty="0" smtClean="0"/>
              <a:t>, even in restaurants. And the information in the red box is </a:t>
            </a:r>
            <a:r>
              <a:rPr lang="en-US" sz="1200" baseline="0" smtClean="0"/>
              <a:t>coming from the PMA.</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33</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In terms</a:t>
            </a:r>
            <a:r>
              <a:rPr lang="en-US" sz="1200" baseline="0" dirty="0" smtClean="0"/>
              <a:t> of implementation the analysis is actually based on a graph of analysis modules which provide the data for each other. The left-most modules focus on a single domain (BLMs, BPMs, etc.). The main purpose of these modules is to filter out all the normal data since such data is not interesting for problem detection. The modules in the middle represent some additional analysis logic or cross-domain analysis. These modules consume the results of single-domain analysis and perform data correlation in order to find discrepancies. And at the right there are one or several modules producing overall analysis result. Here for simplicity we have just 3 levels of analysis modules, but in reality we could have any number of levels and any number of modules on each level.</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34</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So, once the data is collected it is distributed over the single</a:t>
            </a:r>
            <a:r>
              <a:rPr lang="en-US" sz="1200" baseline="0" dirty="0" smtClean="0"/>
              <a:t>-domain analysis modules, which start processing the data.</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35</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In terms</a:t>
            </a:r>
            <a:r>
              <a:rPr lang="en-US" sz="1200" baseline="0" dirty="0" smtClean="0"/>
              <a:t> of implementation the analysis is actually based on a graph of analysis modules which provide the data for each other. The left-most modules focus on a single domain (BLMs, BPMs, etc.). The main purpose of these modules is to filter out all the normal data since such data is not interesting for problem detection. The modules in the middle represent some additional analysis logic or cross-domain analysis. These modules consume the results of single-domain analysis and perform data correlation in order to find discrepancies. And at the right there are one or several modules producing overall analysis result. Here for simplicity we have just 3 levels of analysis modules, but in reality we could have any number of levels and any number of modules on each level.</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36</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In a certain moment some modules finish and their result is provided to the dependent</a:t>
            </a:r>
            <a:r>
              <a:rPr lang="en-US" sz="1200" baseline="0" dirty="0" smtClean="0"/>
              <a:t> modules which in turn start processing. In the meanwhile other modules finish analysis, some modules found some problems in the data. And finally all the data is ready for the final analysis module which processes those intermediate results…</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37</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 and</a:t>
            </a:r>
            <a:r>
              <a:rPr lang="en-US" sz="1200" baseline="0" dirty="0" smtClean="0"/>
              <a:t> calculates the overall result which is a failure in our example since one of the domain-specific analysis has detected problems related to Beam Position Monitors. </a:t>
            </a:r>
          </a:p>
          <a:p>
            <a:r>
              <a:rPr lang="en-US" sz="1200" baseline="0" dirty="0" smtClean="0"/>
              <a:t>What is very important to mention here is that analysis modules are normally not written by us – they are written by domain experts. The analysis is exhaustive, multilateral and very detailed for all the systems involved. There is no single team possessing sufficient expertise about all the LHC components. So the PMA is designed to accept analysis logic from all the dedicated teams. So each equipment group contributes its bit in a form of analysis modules.</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38</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Today the LHC Control</a:t>
            </a:r>
            <a:r>
              <a:rPr lang="en-US" sz="1200" baseline="0" dirty="0" smtClean="0"/>
              <a:t> System contains</a:t>
            </a:r>
            <a:r>
              <a:rPr lang="en-US" sz="1200" dirty="0" smtClean="0"/>
              <a:t> 4 mission-critical applications based on PMA framework. It is the LHC beam</a:t>
            </a:r>
            <a:r>
              <a:rPr lang="en-US" sz="1200" baseline="0" dirty="0" smtClean="0"/>
              <a:t> dump analysis which we were talking about so far. It is </a:t>
            </a:r>
            <a:r>
              <a:rPr lang="en-US" sz="1200" baseline="0" dirty="0" err="1" smtClean="0"/>
              <a:t>eXternal</a:t>
            </a:r>
            <a:r>
              <a:rPr lang="en-US" sz="1200" baseline="0" dirty="0" smtClean="0"/>
              <a:t> Post-Operational Check which is also triggered by beam dumps but is focused on the beam dump system of LHC only. It is Injection Quality Check which is triggered every time the beam is injected into LHC. And powering event analysis which looks at problems related to power converters and magnets.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We have 45 analysis modules in total developed by a dozen of developers from different teams.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And just to give you the idea of data volumes: 1 LHC beam dump triggers about 2GB of data being collected and analyzed.</a:t>
            </a:r>
            <a:endParaRPr lang="en-US" sz="120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39</a:t>
            </a:fld>
            <a:endParaRPr lang="en-US"/>
          </a:p>
        </p:txBody>
      </p:sp>
    </p:spTree>
    <p:extLst>
      <p:ext uri="{BB962C8B-B14F-4D97-AF65-F5344CB8AC3E}">
        <p14:creationId xmlns:p14="http://schemas.microsoft.com/office/powerpoint/2010/main" val="1652974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Let’s now look at “Diagnostic Monitoring and Alarms”. These are 2 components which are closely related that’s why we will look at them together.</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85391EF2-E43A-4C8D-A406-42B3C8F0722C}"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with</a:t>
            </a:r>
            <a:r>
              <a:rPr lang="en-US" baseline="0" dirty="0" smtClean="0"/>
              <a:t> the tools we looked at </a:t>
            </a:r>
            <a:r>
              <a:rPr lang="en-US" dirty="0" smtClean="0"/>
              <a:t>we can understand what is going on</a:t>
            </a:r>
            <a:r>
              <a:rPr lang="en-US" baseline="0" dirty="0" smtClean="0"/>
              <a:t> with LHC right now.</a:t>
            </a:r>
          </a:p>
          <a:p>
            <a:r>
              <a:rPr lang="en-US" baseline="0" dirty="0" smtClean="0"/>
              <a:t>But what if we want to look at the past? Imagine we want to compare the behavior of LHC today with its behavior a year ago? For such cases we need a kind of long-term memory. And we have component which is our long-term memory – Logging.</a:t>
            </a:r>
            <a:endParaRPr lang="en-US" dirty="0"/>
          </a:p>
        </p:txBody>
      </p:sp>
      <p:sp>
        <p:nvSpPr>
          <p:cNvPr id="4" name="Slide Number Placeholder 3"/>
          <p:cNvSpPr>
            <a:spLocks noGrp="1"/>
          </p:cNvSpPr>
          <p:nvPr>
            <p:ph type="sldNum" sz="quarter" idx="10"/>
          </p:nvPr>
        </p:nvSpPr>
        <p:spPr/>
        <p:txBody>
          <a:bodyPr/>
          <a:lstStyle/>
          <a:p>
            <a:fld id="{85391EF2-E43A-4C8D-A406-42B3C8F0722C}"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Logging service constantly monitors and records the values of 1M of device properties, receiving about 6 billions records per day, or with other words having 2 TB of throughput per week. This is roughly 400 DVDs per week. Most of this information will not be looked at but it must be stored to provide enough data for analysis later on if necessary. </a:t>
            </a:r>
            <a:endParaRPr lang="en-GB" dirty="0" smtClean="0"/>
          </a:p>
          <a:p>
            <a:endParaRPr lang="en-US" baseline="0" dirty="0" smtClean="0"/>
          </a:p>
          <a:p>
            <a:r>
              <a:rPr lang="en-US" baseline="0" dirty="0" smtClean="0"/>
              <a:t>All this data is reliably stored providing flexible means of data extraction, visualization and correlation. For example on this plot you see roughly 6 hours of LHC lifetime. The orange and the blue lines represent the intensity of both beams in LHC. The grey line is the energy of the particles in the beams. And 4 other lines show the luminosity of collisions detected by the LHC experiments.</a:t>
            </a:r>
          </a:p>
        </p:txBody>
      </p:sp>
      <p:sp>
        <p:nvSpPr>
          <p:cNvPr id="4" name="Slide Number Placeholder 3"/>
          <p:cNvSpPr>
            <a:spLocks noGrp="1"/>
          </p:cNvSpPr>
          <p:nvPr>
            <p:ph type="sldNum" sz="quarter" idx="10"/>
          </p:nvPr>
        </p:nvSpPr>
        <p:spPr/>
        <p:txBody>
          <a:bodyPr/>
          <a:lstStyle/>
          <a:p>
            <a:fld id="{86AA45C6-0B9F-724B-B13F-2B7515DCE3A8}" type="slidenum">
              <a:rPr lang="en-US" smtClean="0"/>
              <a:pPr/>
              <a:t>41</a:t>
            </a:fld>
            <a:endParaRPr lang="en-US"/>
          </a:p>
        </p:txBody>
      </p:sp>
    </p:spTree>
    <p:extLst>
      <p:ext uri="{BB962C8B-B14F-4D97-AF65-F5344CB8AC3E}">
        <p14:creationId xmlns:p14="http://schemas.microsoft.com/office/powerpoint/2010/main" val="41941711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Logging provides a storage for accelerator beam &amp; equipment data beyond the</a:t>
            </a:r>
            <a:r>
              <a:rPr lang="en-GB" baseline="0" dirty="0" smtClean="0"/>
              <a:t> LHC lifetime, let’s say for 20 years</a:t>
            </a:r>
            <a:r>
              <a:rPr lang="en-GB" dirty="0" smtClean="0"/>
              <a:t>. </a:t>
            </a:r>
            <a:r>
              <a:rPr lang="en-US" dirty="0" smtClean="0"/>
              <a:t>It is important to note that Logging service have nothing to do with</a:t>
            </a:r>
            <a:r>
              <a:rPr lang="en-US" baseline="0" dirty="0" smtClean="0"/>
              <a:t> the data collected by experiments. Experiments have their own storage and analysis facilities.</a:t>
            </a:r>
            <a:endParaRPr lang="en-GB" dirty="0" smtClean="0"/>
          </a:p>
          <a:p>
            <a:r>
              <a:rPr lang="en-GB" dirty="0" smtClean="0"/>
              <a:t>All the data stored online, meaning any data can be accessed at any moment,</a:t>
            </a:r>
            <a:r>
              <a:rPr lang="en-GB" baseline="0" dirty="0" smtClean="0"/>
              <a:t> </a:t>
            </a:r>
            <a:r>
              <a:rPr lang="en-GB" dirty="0" smtClean="0"/>
              <a:t>no tapes are used</a:t>
            </a:r>
            <a:r>
              <a:rPr lang="en-GB" baseline="0" dirty="0" smtClean="0"/>
              <a:t> to “archive” old data</a:t>
            </a:r>
            <a:r>
              <a:rPr lang="en-GB" dirty="0" smtClean="0"/>
              <a:t>, etc.</a:t>
            </a:r>
          </a:p>
          <a:p>
            <a:r>
              <a:rPr lang="en-GB" dirty="0" smtClean="0"/>
              <a:t>Since</a:t>
            </a:r>
            <a:r>
              <a:rPr lang="en-GB" baseline="0" dirty="0" smtClean="0"/>
              <a:t> Logging has a lot of data from all the moments of LHC life it allows the analysis of accelerator behaviour over long periods of time.</a:t>
            </a:r>
          </a:p>
          <a:p>
            <a:r>
              <a:rPr lang="en-GB" baseline="0" dirty="0" smtClean="0"/>
              <a:t>Logging was considered a mission critical project since LHC Hardware Commissioning in 2008.</a:t>
            </a:r>
          </a:p>
        </p:txBody>
      </p:sp>
      <p:sp>
        <p:nvSpPr>
          <p:cNvPr id="4" name="Slide Number Placeholder 3"/>
          <p:cNvSpPr>
            <a:spLocks noGrp="1"/>
          </p:cNvSpPr>
          <p:nvPr>
            <p:ph type="sldNum" sz="quarter" idx="10"/>
          </p:nvPr>
        </p:nvSpPr>
        <p:spPr/>
        <p:txBody>
          <a:bodyPr/>
          <a:lstStyle/>
          <a:p>
            <a:fld id="{86AA45C6-0B9F-724B-B13F-2B7515DCE3A8}" type="slidenum">
              <a:rPr lang="en-US" smtClean="0"/>
              <a:pPr/>
              <a:t>42</a:t>
            </a:fld>
            <a:endParaRPr lang="en-US"/>
          </a:p>
        </p:txBody>
      </p:sp>
    </p:spTree>
    <p:extLst>
      <p:ext uri="{BB962C8B-B14F-4D97-AF65-F5344CB8AC3E}">
        <p14:creationId xmlns:p14="http://schemas.microsoft.com/office/powerpoint/2010/main" val="37070972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coming to the architecture, it is quite obvious that the data is coming from the equipment, so</a:t>
            </a:r>
            <a:r>
              <a:rPr lang="en-GB" baseline="0" dirty="0" smtClean="0"/>
              <a:t> the system receives the data from Controls </a:t>
            </a:r>
            <a:r>
              <a:rPr lang="en-GB" baseline="0" dirty="0" err="1" smtClean="0"/>
              <a:t>MiddleWare</a:t>
            </a:r>
            <a:r>
              <a:rPr lang="en-GB" baseline="0" dirty="0" smtClean="0"/>
              <a:t>, no surprise here. And it is stored to a Logging DB which keeps the data for very long time.</a:t>
            </a:r>
          </a:p>
          <a:p>
            <a:r>
              <a:rPr lang="en-GB" baseline="0" dirty="0" smtClean="0"/>
              <a:t>In fact it is not stored to Logging DB directly – the data first get into another database - Measurement DB. Measurement DB is a kind of rolling buffer which stores the data for a week. Yes, in fact not all the data should be stored forever, for some data 7 days is just enough.</a:t>
            </a:r>
          </a:p>
          <a:p>
            <a:r>
              <a:rPr lang="en-GB" baseline="0" dirty="0" smtClean="0"/>
              <a:t>Since those 2 databases have different requirements to the data lifetime – they tuned in a different way.</a:t>
            </a:r>
          </a:p>
          <a:p>
            <a:r>
              <a:rPr lang="en-GB" baseline="0" dirty="0" smtClean="0"/>
              <a:t>Measurement database contains all the received data. If the source sends 0s with 100Hz – all those 0s are stored into the Measurement DB.</a:t>
            </a:r>
          </a:p>
          <a:p>
            <a:r>
              <a:rPr lang="en-GB" baseline="0" dirty="0" smtClean="0"/>
              <a:t>The Logging DB in contrast doesn’t store such data. So in order to get into Logging DB the data go through a sophisticated PL/SQL filter.</a:t>
            </a:r>
          </a:p>
          <a:p>
            <a:r>
              <a:rPr lang="en-GB" baseline="0" dirty="0" smtClean="0"/>
              <a:t>Now the data gets into the Measurement DB? Well, we have several “Logging Processes” which actually receive the data from the equipment and push the requested data into the Measurement DB. </a:t>
            </a:r>
          </a:p>
          <a:p>
            <a:r>
              <a:rPr lang="en-US" baseline="0" dirty="0" smtClean="0"/>
              <a:t>In addition to this there other systems, namely industrial control systems like vacuum or cryogenics, which perform the filtering themselves and push the data directly to the long-term database.</a:t>
            </a:r>
            <a:endParaRPr lang="en-GB" baseline="0" dirty="0" smtClean="0"/>
          </a:p>
          <a:p>
            <a:r>
              <a:rPr lang="en-GB" baseline="0" dirty="0" smtClean="0"/>
              <a:t>For the data extraction we provide Logging Data Extraction API which makes transparent this distinction between Measurement and Logging databases.</a:t>
            </a:r>
          </a:p>
          <a:p>
            <a:r>
              <a:rPr lang="en-GB" baseline="0" dirty="0" smtClean="0"/>
              <a:t>This API is used by both standard GUI of Logging called “Timber” and any external client applications. Timber allows to extract the data by lots of criteria, visualize the data, export the data, etc.</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43</a:t>
            </a:fld>
            <a:endParaRPr lang="en-US"/>
          </a:p>
        </p:txBody>
      </p:sp>
    </p:spTree>
    <p:extLst>
      <p:ext uri="{BB962C8B-B14F-4D97-AF65-F5344CB8AC3E}">
        <p14:creationId xmlns:p14="http://schemas.microsoft.com/office/powerpoint/2010/main" val="8480853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I</a:t>
            </a:r>
            <a:r>
              <a:rPr lang="en-GB" baseline="0" dirty="0" smtClean="0"/>
              <a:t> will try to impress you with some numbers.</a:t>
            </a:r>
          </a:p>
          <a:p>
            <a:r>
              <a:rPr lang="en-GB" baseline="0" dirty="0" smtClean="0"/>
              <a:t>So, on the level of the Measurement DB which keeps raw data for 7 days we have 250’000 signals registered, with 5.5 billions records per day and 2 TB per week throughput. </a:t>
            </a:r>
          </a:p>
          <a:p>
            <a:r>
              <a:rPr lang="en-GB" baseline="0" dirty="0" smtClean="0"/>
              <a:t>95% of the data is filtered before coming to the Logging DB.</a:t>
            </a:r>
          </a:p>
          <a:p>
            <a:r>
              <a:rPr lang="en-GB" baseline="0" dirty="0" smtClean="0"/>
              <a:t>And in Logging DB we have about 1 million signals defined, 4 billions records or 1 TB  of data stored per week. Today there is about 170 TB of data stored in our long-term database. (You can wonder how after filtering the number of signals can be more – but it is just because there are quite some systems (namely PVSS) which push the data through another mechanism – it will be replaced with the mechanism similar to the one on the picture after LS1.)</a:t>
            </a:r>
          </a:p>
          <a:p>
            <a:r>
              <a:rPr lang="en-GB" baseline="0" dirty="0" smtClean="0"/>
              <a:t>Then on the level of Data Extraction API we have about 1000 of clients (SW and people) providing ~5 millions extraction requests per day, what is quite impressive.</a:t>
            </a:r>
          </a:p>
          <a:p>
            <a:r>
              <a:rPr lang="en-US" baseline="0" dirty="0" smtClean="0"/>
              <a:t>In fact the Logging service is one of the most often used components of LHC Control System.</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44</a:t>
            </a:fld>
            <a:endParaRPr lang="en-US"/>
          </a:p>
        </p:txBody>
      </p:sp>
    </p:spTree>
    <p:extLst>
      <p:ext uri="{BB962C8B-B14F-4D97-AF65-F5344CB8AC3E}">
        <p14:creationId xmlns:p14="http://schemas.microsoft.com/office/powerpoint/2010/main" val="8480853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diagram showing the daily extraction requests rate.</a:t>
            </a:r>
            <a:endParaRPr lang="en-GB" dirty="0" smtClean="0"/>
          </a:p>
          <a:p>
            <a:r>
              <a:rPr lang="en-GB" dirty="0" smtClean="0"/>
              <a:t>From this diagram it is obvious the Logging service </a:t>
            </a:r>
            <a:r>
              <a:rPr lang="en-GB" baseline="0" dirty="0" smtClean="0"/>
              <a:t>is used all the time, regardless of Technical Stops or Christmas breaks.</a:t>
            </a:r>
          </a:p>
          <a:p>
            <a:r>
              <a:rPr lang="en-GB" baseline="0" dirty="0" smtClean="0"/>
              <a:t>By the way on this picture it is nice to see different events, for example here is the time just before the Evian workshop when a lot of people suddenly start preparing their presentations.</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45</a:t>
            </a:fld>
            <a:endParaRPr lang="en-US"/>
          </a:p>
        </p:txBody>
      </p:sp>
    </p:spTree>
    <p:extLst>
      <p:ext uri="{BB962C8B-B14F-4D97-AF65-F5344CB8AC3E}">
        <p14:creationId xmlns:p14="http://schemas.microsoft.com/office/powerpoint/2010/main" val="7280336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control system would not be complete without</a:t>
            </a:r>
            <a:r>
              <a:rPr lang="en-US" baseline="0" dirty="0" smtClean="0"/>
              <a:t> an access control implementation</a:t>
            </a:r>
            <a:r>
              <a:rPr lang="en-US" dirty="0" smtClean="0"/>
              <a:t>.</a:t>
            </a:r>
            <a:r>
              <a:rPr lang="en-US" baseline="0" dirty="0" smtClean="0"/>
              <a:t> And we have 2 component responsible for this: Role Based Access Control and the Management of Critical Settings.</a:t>
            </a:r>
            <a:endParaRPr lang="en-US" dirty="0"/>
          </a:p>
        </p:txBody>
      </p:sp>
      <p:sp>
        <p:nvSpPr>
          <p:cNvPr id="4" name="Slide Number Placeholder 3"/>
          <p:cNvSpPr>
            <a:spLocks noGrp="1"/>
          </p:cNvSpPr>
          <p:nvPr>
            <p:ph type="sldNum" sz="quarter" idx="10"/>
          </p:nvPr>
        </p:nvSpPr>
        <p:spPr/>
        <p:txBody>
          <a:bodyPr/>
          <a:lstStyle/>
          <a:p>
            <a:fld id="{85391EF2-E43A-4C8D-A406-42B3C8F0722C}"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this component is to protect the equipment and software applications against unauthorized access. It also performs access audit, so we can always look back in</a:t>
            </a:r>
            <a:r>
              <a:rPr lang="en-US" baseline="0" dirty="0" smtClean="0"/>
              <a:t> the history and see who did what and when.</a:t>
            </a:r>
          </a:p>
          <a:p>
            <a:r>
              <a:rPr lang="en-US" baseline="0" dirty="0" smtClean="0"/>
              <a:t>And it is well integrated with all 3 layers of the Control System.</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47</a:t>
            </a:fld>
            <a:endParaRPr lang="en-US"/>
          </a:p>
        </p:txBody>
      </p:sp>
    </p:spTree>
    <p:extLst>
      <p:ext uri="{BB962C8B-B14F-4D97-AF65-F5344CB8AC3E}">
        <p14:creationId xmlns:p14="http://schemas.microsoft.com/office/powerpoint/2010/main" val="9394519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how it works. So here we have a client, Front-end</a:t>
            </a:r>
            <a:r>
              <a:rPr lang="en-US" baseline="0" dirty="0" smtClean="0"/>
              <a:t> server which controls a certain equipment and the RBAC server which uses CERN Authentication Service and the information from Central Configuration Database. And the client wants to access the equipment. </a:t>
            </a:r>
          </a:p>
          <a:p>
            <a:r>
              <a:rPr lang="en-US" baseline="0" dirty="0" smtClean="0"/>
              <a:t>The first thing a client does it provides the information about itself (name, password, location) to the RBAC server and if RBAC server is satisfied it issues an authentication token representing the user identity. Like this the authentication is done.</a:t>
            </a:r>
          </a:p>
          <a:p>
            <a:r>
              <a:rPr lang="en-US" baseline="0" dirty="0" smtClean="0"/>
              <a:t>Then the user accesses the equipment with the token and the Role Based Access Control part of FESA server verifies if the access is allowed for this user. How the FESA server knows: in fact it has a part of the permission configuration called access map in its disposal. Access map is basically mapping of user roles to the properties which this role is allowed to access.</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48</a:t>
            </a:fld>
            <a:endParaRPr lang="en-US"/>
          </a:p>
        </p:txBody>
      </p:sp>
    </p:spTree>
    <p:extLst>
      <p:ext uri="{BB962C8B-B14F-4D97-AF65-F5344CB8AC3E}">
        <p14:creationId xmlns:p14="http://schemas.microsoft.com/office/powerpoint/2010/main" val="3176301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another scenario:</a:t>
            </a:r>
            <a:r>
              <a:rPr lang="en-US" baseline="0" dirty="0" smtClean="0"/>
              <a:t> the client wants to work with a middle-tier server – in this case it accesses the application server with the token. Then the server can just propagate the action to the equipment – so it is the same case as we have just seen. Or the server itself can be protected. In this case before the action is executed on the server side the RBAC service is consulted in order to verify the permission.</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49</a:t>
            </a:fld>
            <a:endParaRPr lang="en-US"/>
          </a:p>
        </p:txBody>
      </p:sp>
    </p:spTree>
    <p:extLst>
      <p:ext uri="{BB962C8B-B14F-4D97-AF65-F5344CB8AC3E}">
        <p14:creationId xmlns:p14="http://schemas.microsoft.com/office/powerpoint/2010/main" val="3143303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Why do we need Diagnostic</a:t>
            </a:r>
            <a:r>
              <a:rPr lang="en-GB" baseline="0" dirty="0" smtClean="0"/>
              <a:t> Monitoring and Alarms?</a:t>
            </a:r>
          </a:p>
          <a:p>
            <a:r>
              <a:rPr lang="en-US" baseline="0" dirty="0" smtClean="0"/>
              <a:t>LHC has huge number of devices, huge number of software processes which potentially could fail. In order to detect those failures early enough it is necessary to have the summary on a single screen.</a:t>
            </a:r>
          </a:p>
          <a:p>
            <a:r>
              <a:rPr lang="en-US" baseline="0" dirty="0" smtClean="0"/>
              <a:t>The Diagnostic Monitoring component is responsible to constantly monitor the state of  all the devices and all the software processes in the control system. While Alarms component takes care of showing all the problems in a single place and in informative way.</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a:t>
            </a:fld>
            <a:endParaRPr lang="en-US"/>
          </a:p>
        </p:txBody>
      </p:sp>
    </p:spTree>
    <p:extLst>
      <p:ext uri="{BB962C8B-B14F-4D97-AF65-F5344CB8AC3E}">
        <p14:creationId xmlns:p14="http://schemas.microsoft.com/office/powerpoint/2010/main" val="9390771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access control system obviously provides means of user authentication as well</a:t>
            </a:r>
            <a:r>
              <a:rPr lang="en-US" baseline="0" dirty="0" smtClean="0"/>
              <a:t> as authorization on both business and front-end layers. </a:t>
            </a:r>
          </a:p>
          <a:p>
            <a:r>
              <a:rPr lang="en-US" baseline="0" dirty="0" smtClean="0"/>
              <a:t>It provides means to define the permissions: who, what, when, from where.</a:t>
            </a:r>
          </a:p>
          <a:p>
            <a:r>
              <a:rPr lang="en-US" baseline="0" dirty="0" smtClean="0"/>
              <a:t>While usually by nature access control systems are quite strict a certain flexibility is requested for our access controls. Therefore we provide such features as login-by-location, meaning that any application in LHC part of the control room gets default LHC user privileges. We have temporary permissions which are revoked automatically after certain time. And our access control is dependent on operational mode of the LHC: the permissions during physics are different from permissions during shutdown.</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50</a:t>
            </a:fld>
            <a:endParaRPr lang="en-US"/>
          </a:p>
        </p:txBody>
      </p:sp>
    </p:spTree>
    <p:extLst>
      <p:ext uri="{BB962C8B-B14F-4D97-AF65-F5344CB8AC3E}">
        <p14:creationId xmlns:p14="http://schemas.microsoft.com/office/powerpoint/2010/main" val="20285766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RBAC protects all the equipment and</a:t>
            </a:r>
            <a:r>
              <a:rPr lang="en-US" baseline="0" dirty="0" smtClean="0"/>
              <a:t> software components of LHC. It handles about 500’000 permission definitions for about 500 users.</a:t>
            </a:r>
          </a:p>
        </p:txBody>
      </p:sp>
      <p:sp>
        <p:nvSpPr>
          <p:cNvPr id="4" name="Slide Number Placeholder 3"/>
          <p:cNvSpPr>
            <a:spLocks noGrp="1"/>
          </p:cNvSpPr>
          <p:nvPr>
            <p:ph type="sldNum" sz="quarter" idx="10"/>
          </p:nvPr>
        </p:nvSpPr>
        <p:spPr/>
        <p:txBody>
          <a:bodyPr/>
          <a:lstStyle/>
          <a:p>
            <a:fld id="{86AA45C6-0B9F-724B-B13F-2B7515DCE3A8}" type="slidenum">
              <a:rPr lang="en-US" smtClean="0"/>
              <a:pPr/>
              <a:t>51</a:t>
            </a:fld>
            <a:endParaRPr lang="en-US"/>
          </a:p>
        </p:txBody>
      </p:sp>
    </p:spTree>
    <p:extLst>
      <p:ext uri="{BB962C8B-B14F-4D97-AF65-F5344CB8AC3E}">
        <p14:creationId xmlns:p14="http://schemas.microsoft.com/office/powerpoint/2010/main" val="34495374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 will say a couple of words about the management</a:t>
            </a:r>
            <a:r>
              <a:rPr lang="en-US" baseline="0" dirty="0" smtClean="0"/>
              <a:t> of critical settings. In contrast to RBAC it doesn’t protect the actions on equipment or applications but rather protects certain critical setting values. For example the BLM thresholds are critical. Setting a wrong, too-high value, would allow to keep the beam in the machine even having high beam-losses – this is dangerous.</a:t>
            </a:r>
          </a:p>
          <a:p>
            <a:r>
              <a:rPr lang="en-US" baseline="0" dirty="0" smtClean="0"/>
              <a:t>The idea is that only expert can modify the value while all the operators can use it and send to the equipment. The mechanism is based on digital signatures, what allows to detect any tampering of settings.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100 value types are treated as critical what makes critical about 1500 device properties.</a:t>
            </a:r>
            <a:endParaRPr lang="en-GB" dirty="0" smtClean="0"/>
          </a:p>
          <a:p>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52</a:t>
            </a:fld>
            <a:endParaRPr lang="en-US"/>
          </a:p>
        </p:txBody>
      </p:sp>
    </p:spTree>
    <p:extLst>
      <p:ext uri="{BB962C8B-B14F-4D97-AF65-F5344CB8AC3E}">
        <p14:creationId xmlns:p14="http://schemas.microsoft.com/office/powerpoint/2010/main" val="24831990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Like this we have actually covered all the essential component of the Control System. There is not much to add about Data Concentrators. As I already mentioned these are handy applications which combine the data from several information sources. And not much to say about GUIs since the reflect the functionality</a:t>
            </a:r>
            <a:r>
              <a:rPr lang="en-US" baseline="0" dirty="0" smtClean="0"/>
              <a:t> of the business layer.</a:t>
            </a:r>
            <a:endParaRPr lang="en-US" dirty="0"/>
          </a:p>
        </p:txBody>
      </p:sp>
      <p:sp>
        <p:nvSpPr>
          <p:cNvPr id="4" name="Slide Number Placeholder 3"/>
          <p:cNvSpPr>
            <a:spLocks noGrp="1"/>
          </p:cNvSpPr>
          <p:nvPr>
            <p:ph type="sldNum" sz="quarter" idx="10"/>
          </p:nvPr>
        </p:nvSpPr>
        <p:spPr/>
        <p:txBody>
          <a:bodyPr/>
          <a:lstStyle/>
          <a:p>
            <a:fld id="{85391EF2-E43A-4C8D-A406-42B3C8F0722C}"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move to the next subject –</a:t>
            </a:r>
            <a:r>
              <a:rPr lang="en-US" baseline="0" dirty="0" smtClean="0"/>
              <a:t> the Quality Assurance.</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54</a:t>
            </a:fld>
            <a:endParaRPr lang="en-US"/>
          </a:p>
        </p:txBody>
      </p:sp>
    </p:spTree>
    <p:extLst>
      <p:ext uri="{BB962C8B-B14F-4D97-AF65-F5344CB8AC3E}">
        <p14:creationId xmlns:p14="http://schemas.microsoft.com/office/powerpoint/2010/main" val="35026470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briefly summarize what we know about the LHC control system.</a:t>
            </a:r>
            <a:endParaRPr lang="en-US" dirty="0" smtClean="0"/>
          </a:p>
          <a:p>
            <a:r>
              <a:rPr lang="en-US" dirty="0" smtClean="0"/>
              <a:t>…&lt;slide</a:t>
            </a:r>
            <a:r>
              <a:rPr lang="en-US" baseline="0" dirty="0" smtClean="0"/>
              <a:t> contents</a:t>
            </a:r>
            <a:r>
              <a:rPr lang="en-US" dirty="0" smtClean="0"/>
              <a:t>&gt;…</a:t>
            </a:r>
          </a:p>
          <a:p>
            <a:r>
              <a:rPr lang="en-US" dirty="0" smtClean="0"/>
              <a:t>The system is big and performs mission-critical tasks. </a:t>
            </a:r>
          </a:p>
          <a:p>
            <a:r>
              <a:rPr lang="en-US" dirty="0" smtClean="0"/>
              <a:t>And in addition the control system evolves with time: we can not just freeze</a:t>
            </a:r>
            <a:r>
              <a:rPr lang="en-US" baseline="0" dirty="0" smtClean="0"/>
              <a:t> the control system at a certain level of functionality: we get new requirements, we should fix the bugs, we should follow the updates of external software (OS, Java, third-party libraries, etc.)</a:t>
            </a:r>
            <a:endParaRPr lang="en-US" dirty="0" smtClean="0"/>
          </a:p>
          <a:p>
            <a:r>
              <a:rPr lang="en-US" dirty="0" smtClean="0"/>
              <a:t>Therefore in order to have the Control System in a good shape (stable and maintainable) we seriously consider Quality Assurance as one of the main goals in our</a:t>
            </a:r>
            <a:r>
              <a:rPr lang="en-US" baseline="0" dirty="0" smtClean="0"/>
              <a:t> development process and is basically a part of our development culture.</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55</a:t>
            </a:fld>
            <a:endParaRPr lang="en-US"/>
          </a:p>
        </p:txBody>
      </p:sp>
    </p:spTree>
    <p:extLst>
      <p:ext uri="{BB962C8B-B14F-4D97-AF65-F5344CB8AC3E}">
        <p14:creationId xmlns:p14="http://schemas.microsoft.com/office/powerpoint/2010/main" val="343056165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a:t>
            </a:r>
            <a:r>
              <a:rPr lang="en-US" baseline="0" dirty="0" smtClean="0"/>
              <a:t> is our formula for the Quality Assurance. There are 3 basic ingredients: our development process, so the way how we develop the components of our control system. The integration testing, so the testing of the key components of the control system together and verification that they communicate well and together do the job. And the deployment strategy, which helps us to ensure the Control System will not be broken after the new version deployment. so the upgrades which don’t break the control system. </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56</a:t>
            </a:fld>
            <a:endParaRPr lang="en-US"/>
          </a:p>
        </p:txBody>
      </p:sp>
    </p:spTree>
    <p:extLst>
      <p:ext uri="{BB962C8B-B14F-4D97-AF65-F5344CB8AC3E}">
        <p14:creationId xmlns:p14="http://schemas.microsoft.com/office/powerpoint/2010/main" val="34305616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Let’s start from our development process.</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57</a:t>
            </a:fld>
            <a:endParaRPr lang="en-US"/>
          </a:p>
        </p:txBody>
      </p:sp>
    </p:spTree>
    <p:extLst>
      <p:ext uri="{BB962C8B-B14F-4D97-AF65-F5344CB8AC3E}">
        <p14:creationId xmlns:p14="http://schemas.microsoft.com/office/powerpoint/2010/main" val="343056165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4433">
              <a:defRPr/>
            </a:pPr>
            <a:r>
              <a:rPr lang="en-US" b="0" i="0" baseline="0" dirty="0" smtClean="0"/>
              <a:t>Several years ago in 2007 we’ve realized that we should invest more efforts into the quality of our development. At that time we have launched a “software improvement process” which was well adopted and today is at the basis of our every day development.</a:t>
            </a:r>
          </a:p>
          <a:p>
            <a:pPr defTabSz="904433">
              <a:defRPr/>
            </a:pPr>
            <a:r>
              <a:rPr lang="en-US" b="0" i="0" baseline="0" dirty="0" smtClean="0"/>
              <a:t>It is based on a set of mandatory activities and tools which I will go through on the next slide.</a:t>
            </a:r>
          </a:p>
          <a:p>
            <a:pPr defTabSz="904433">
              <a:defRPr/>
            </a:pPr>
            <a:r>
              <a:rPr lang="en-US" b="0" i="0" baseline="0" dirty="0" smtClean="0"/>
              <a:t>The third very important ingredient is that our management understands the importance of these activities and supports us. So the time for the quality assurance activities is officially allocated, we have dedicated days when we don’t implement any new functionality but focus on quality improvement, on technical debt minimization. The progress is followed up, we have so called “top-flop” lists which summarize the metrics of quality for different software components.</a:t>
            </a:r>
            <a:endParaRPr lang="en-GB" b="0" i="0" baseline="0" dirty="0" smtClean="0"/>
          </a:p>
        </p:txBody>
      </p:sp>
      <p:sp>
        <p:nvSpPr>
          <p:cNvPr id="4" name="Date Placeholder 3"/>
          <p:cNvSpPr>
            <a:spLocks noGrp="1"/>
          </p:cNvSpPr>
          <p:nvPr>
            <p:ph type="dt" idx="10"/>
          </p:nvPr>
        </p:nvSpPr>
        <p:spPr/>
        <p:txBody>
          <a:bodyPr/>
          <a:lstStyle/>
          <a:p>
            <a:pPr>
              <a:defRPr/>
            </a:pPr>
            <a:fld id="{D23AD459-AEDE-493B-849C-D0C28507D47C}" type="datetime1">
              <a:rPr lang="en-US" smtClean="0"/>
              <a:pPr>
                <a:defRPr/>
              </a:pPr>
              <a:t>10/2/2013</a:t>
            </a:fld>
            <a:endParaRPr lang="en-US"/>
          </a:p>
        </p:txBody>
      </p:sp>
      <p:sp>
        <p:nvSpPr>
          <p:cNvPr id="5" name="Slide Number Placeholder 4"/>
          <p:cNvSpPr>
            <a:spLocks noGrp="1"/>
          </p:cNvSpPr>
          <p:nvPr>
            <p:ph type="sldNum" sz="quarter" idx="11"/>
          </p:nvPr>
        </p:nvSpPr>
        <p:spPr/>
        <p:txBody>
          <a:bodyPr/>
          <a:lstStyle/>
          <a:p>
            <a:pPr>
              <a:defRPr/>
            </a:pPr>
            <a:fld id="{9F5D3DFD-D1C0-4D01-ADB0-83301AD07BE8}"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now lets briefly go through the activities and tools which help us – this is a special slide for software people. </a:t>
            </a:r>
          </a:p>
          <a:p>
            <a:r>
              <a:rPr lang="en-US" baseline="0" dirty="0" smtClean="0"/>
              <a:t>We use common code style which is enforced by out development environment. The common code styles helps people to read the code of others.</a:t>
            </a:r>
          </a:p>
          <a:p>
            <a:r>
              <a:rPr lang="en-US" baseline="0" dirty="0" smtClean="0"/>
              <a:t>We have a special tool which helps us discovering who and how is using our code. This knowledge is extremely important before applying modification.</a:t>
            </a:r>
          </a:p>
          <a:p>
            <a:r>
              <a:rPr lang="en-US" baseline="0" dirty="0" smtClean="0"/>
              <a:t>Unit testing is a must – we normally use </a:t>
            </a:r>
            <a:r>
              <a:rPr lang="en-US" baseline="0" dirty="0" err="1" smtClean="0"/>
              <a:t>Junit</a:t>
            </a:r>
            <a:r>
              <a:rPr lang="en-US" baseline="0" dirty="0" smtClean="0"/>
              <a:t>, </a:t>
            </a:r>
            <a:r>
              <a:rPr lang="en-US" baseline="0" dirty="0" err="1" smtClean="0"/>
              <a:t>Mockito</a:t>
            </a:r>
            <a:r>
              <a:rPr lang="en-US" baseline="0" dirty="0" smtClean="0"/>
              <a:t> and Clover for analysis.</a:t>
            </a:r>
          </a:p>
          <a:p>
            <a:r>
              <a:rPr lang="en-US" baseline="0" dirty="0" smtClean="0"/>
              <a:t>Static code analysis is another mandatory activity which allows to discover bugs, design flaws and other problems. Tools like </a:t>
            </a:r>
            <a:r>
              <a:rPr lang="en-US" baseline="0" dirty="0" err="1" smtClean="0"/>
              <a:t>FindBugs</a:t>
            </a:r>
            <a:r>
              <a:rPr lang="en-US" baseline="0" dirty="0" smtClean="0"/>
              <a:t>, Sonar help us a lot in this task.</a:t>
            </a:r>
          </a:p>
          <a:p>
            <a:r>
              <a:rPr lang="en-US" baseline="0" dirty="0" smtClean="0"/>
              <a:t>We exercise code reviews with </a:t>
            </a:r>
            <a:r>
              <a:rPr lang="en-US" baseline="0" dirty="0" err="1" smtClean="0"/>
              <a:t>FishEye</a:t>
            </a:r>
            <a:r>
              <a:rPr lang="en-US" baseline="0" dirty="0" smtClean="0"/>
              <a:t> and Crucible.</a:t>
            </a:r>
          </a:p>
          <a:p>
            <a:r>
              <a:rPr lang="en-US" baseline="0" dirty="0" smtClean="0"/>
              <a:t>Continuous integration is the must in our development. So the tests are automatically executed after every detected change in the codebase.</a:t>
            </a:r>
          </a:p>
          <a:p>
            <a:r>
              <a:rPr lang="en-US" baseline="0" dirty="0" smtClean="0"/>
              <a:t>We centrally track the issues and plan the work using JIRA and </a:t>
            </a:r>
            <a:r>
              <a:rPr lang="en-US" baseline="0" dirty="0" err="1" smtClean="0"/>
              <a:t>Greenhoper</a:t>
            </a:r>
            <a:r>
              <a:rPr lang="en-US" baseline="0" dirty="0" smtClean="0"/>
              <a:t>. This also facilitates a lot issue reporting and monitoring  for our clients.</a:t>
            </a:r>
          </a:p>
          <a:p>
            <a:r>
              <a:rPr lang="en-US" baseline="0" dirty="0" smtClean="0"/>
              <a:t>We provide documentation on our central Wiki pages.</a:t>
            </a:r>
          </a:p>
          <a:p>
            <a:r>
              <a:rPr lang="en-US" baseline="0" dirty="0" smtClean="0"/>
              <a:t>And many teams use agile development methodologies in their work.</a:t>
            </a:r>
          </a:p>
          <a:p>
            <a:r>
              <a:rPr lang="en-US" baseline="0" dirty="0" smtClean="0"/>
              <a:t>So you can see that we treat the Software Quality as essential part of our job.</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59</a:t>
            </a:fld>
            <a:endParaRPr lang="en-US"/>
          </a:p>
        </p:txBody>
      </p:sp>
    </p:spTree>
    <p:extLst>
      <p:ext uri="{BB962C8B-B14F-4D97-AF65-F5344CB8AC3E}">
        <p14:creationId xmlns:p14="http://schemas.microsoft.com/office/powerpoint/2010/main" val="315171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It’s main purpose is to monitor the controls infrastructure. By infrastructure I mean all the computers, the network, software applications, etc. And to provide the overview of infrastructure state at any moment in time.</a:t>
            </a:r>
          </a:p>
        </p:txBody>
      </p:sp>
      <p:sp>
        <p:nvSpPr>
          <p:cNvPr id="4" name="Slide Number Placeholder 3"/>
          <p:cNvSpPr>
            <a:spLocks noGrp="1"/>
          </p:cNvSpPr>
          <p:nvPr>
            <p:ph type="sldNum" sz="quarter" idx="10"/>
          </p:nvPr>
        </p:nvSpPr>
        <p:spPr/>
        <p:txBody>
          <a:bodyPr/>
          <a:lstStyle/>
          <a:p>
            <a:fld id="{86AA45C6-0B9F-724B-B13F-2B7515DCE3A8}" type="slidenum">
              <a:rPr lang="en-US" smtClean="0"/>
              <a:pPr/>
              <a:t>6</a:t>
            </a:fld>
            <a:endParaRPr lang="en-US"/>
          </a:p>
        </p:txBody>
      </p:sp>
    </p:spTree>
    <p:extLst>
      <p:ext uri="{BB962C8B-B14F-4D97-AF65-F5344CB8AC3E}">
        <p14:creationId xmlns:p14="http://schemas.microsoft.com/office/powerpoint/2010/main" val="20003292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60</a:t>
            </a:fld>
            <a:endParaRPr lang="en-US"/>
          </a:p>
        </p:txBody>
      </p:sp>
    </p:spTree>
    <p:extLst>
      <p:ext uri="{BB962C8B-B14F-4D97-AF65-F5344CB8AC3E}">
        <p14:creationId xmlns:p14="http://schemas.microsoft.com/office/powerpoint/2010/main" val="7062674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 at the integration</a:t>
            </a:r>
            <a:r>
              <a:rPr lang="en-US" baseline="0" dirty="0" smtClean="0"/>
              <a:t> testing...</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61</a:t>
            </a:fld>
            <a:endParaRPr lang="en-US"/>
          </a:p>
        </p:txBody>
      </p:sp>
    </p:spTree>
    <p:extLst>
      <p:ext uri="{BB962C8B-B14F-4D97-AF65-F5344CB8AC3E}">
        <p14:creationId xmlns:p14="http://schemas.microsoft.com/office/powerpoint/2010/main" val="34305616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which is based on</a:t>
            </a:r>
            <a:r>
              <a:rPr lang="en-US" baseline="0" dirty="0" smtClean="0"/>
              <a:t> the Testbed component.</a:t>
            </a:r>
            <a:endParaRPr lang="en-US" dirty="0" smtClean="0"/>
          </a:p>
          <a:p>
            <a:r>
              <a:rPr lang="en-US" dirty="0" smtClean="0"/>
              <a:t>Testbed is a replication essential components of the LHC Control System in the laboratory. And by essential I mean the components which is difficult to redeploy</a:t>
            </a:r>
            <a:r>
              <a:rPr lang="en-US" baseline="0" dirty="0" smtClean="0"/>
              <a:t> because they are widely used across the accelerator complex.</a:t>
            </a:r>
          </a:p>
          <a:p>
            <a:r>
              <a:rPr lang="en-US" baseline="0" dirty="0" smtClean="0"/>
              <a:t>So what we have in the Testbed: the FESA framework, the Timing, the Controls Middleware and Role-Based Access.</a:t>
            </a:r>
          </a:p>
          <a:p>
            <a:r>
              <a:rPr lang="en-US" baseline="0" dirty="0" smtClean="0"/>
              <a:t>And Testbed is intended to test all those core components together, validate new versions of the control system before deploying for real and provide the testing automation:</a:t>
            </a:r>
          </a:p>
        </p:txBody>
      </p:sp>
      <p:sp>
        <p:nvSpPr>
          <p:cNvPr id="4" name="Slide Number Placeholder 3"/>
          <p:cNvSpPr>
            <a:spLocks noGrp="1"/>
          </p:cNvSpPr>
          <p:nvPr>
            <p:ph type="sldNum" sz="quarter" idx="10"/>
          </p:nvPr>
        </p:nvSpPr>
        <p:spPr/>
        <p:txBody>
          <a:bodyPr/>
          <a:lstStyle/>
          <a:p>
            <a:fld id="{85391EF2-E43A-4C8D-A406-42B3C8F0722C}"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a</a:t>
            </a:r>
            <a:r>
              <a:rPr lang="en-US" baseline="0" dirty="0" smtClean="0"/>
              <a:t> new version of a component is detected in our versioning system the Testbed automatically builds the new version, deploys it into the Testbed, runs the battery of tests on those components together, gathers the statistics about the tests and sends notifications to the developers about the outcome.</a:t>
            </a:r>
          </a:p>
        </p:txBody>
      </p:sp>
      <p:sp>
        <p:nvSpPr>
          <p:cNvPr id="4" name="Slide Number Placeholder 3"/>
          <p:cNvSpPr>
            <a:spLocks noGrp="1"/>
          </p:cNvSpPr>
          <p:nvPr>
            <p:ph type="sldNum" sz="quarter" idx="10"/>
          </p:nvPr>
        </p:nvSpPr>
        <p:spPr/>
        <p:txBody>
          <a:bodyPr/>
          <a:lstStyle/>
          <a:p>
            <a:fld id="{85391EF2-E43A-4C8D-A406-42B3C8F0722C}"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a:t>
            </a:r>
            <a:r>
              <a:rPr lang="en-US" baseline="0" dirty="0" smtClean="0"/>
              <a:t> move to the third ingredient of our Quality Assurance – the deployment strategy. </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64</a:t>
            </a:fld>
            <a:endParaRPr lang="en-US"/>
          </a:p>
        </p:txBody>
      </p:sp>
    </p:spTree>
    <p:extLst>
      <p:ext uri="{BB962C8B-B14F-4D97-AF65-F5344CB8AC3E}">
        <p14:creationId xmlns:p14="http://schemas.microsoft.com/office/powerpoint/2010/main" val="343056165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Our deployment strategy is based on the concept of “smooth upgrades”, so the upgrades which are applied minimizing the risks of breaking the control system. </a:t>
            </a:r>
          </a:p>
          <a:p>
            <a:r>
              <a:rPr lang="en-US" baseline="0" dirty="0" smtClean="0"/>
              <a:t>When a change is requested first the impact is evaluated. Backward-compatible updates a certainly preferred over the backward-incompatible ones since they allow to do the change in isolation. If a backward-compatible change is not possible then it requires thorough coordination between all the affected components. And of cause the major changes are not accepted during the physics run and could be performed during shutdowns only.</a:t>
            </a:r>
          </a:p>
          <a:p>
            <a:endParaRPr lang="en-US" baseline="0" dirty="0" smtClean="0"/>
          </a:p>
          <a:p>
            <a:r>
              <a:rPr lang="en-US" baseline="0" dirty="0" smtClean="0"/>
              <a:t>This is the main strategy. At the same time the upgrades are planned across all the different groups involved before starting development, as I already mentioned above no upgrade can bypass the Quality Assurance process. We deploy the u</a:t>
            </a:r>
            <a:r>
              <a:rPr lang="en-US" dirty="0" smtClean="0"/>
              <a:t>pgrades first to the accelerators which actually require the change, thus minimizing the risk of breaking down the control system for other accelerators</a:t>
            </a:r>
            <a:r>
              <a:rPr lang="en-US" baseline="0" dirty="0" smtClean="0"/>
              <a:t>. </a:t>
            </a:r>
          </a:p>
          <a:p>
            <a:r>
              <a:rPr lang="en-US" baseline="0" dirty="0" smtClean="0"/>
              <a:t>And before applying any upgrade we make sure we know how to roll back in case of problems.</a:t>
            </a:r>
            <a:endParaRPr lang="en-US" dirty="0"/>
          </a:p>
        </p:txBody>
      </p:sp>
      <p:sp>
        <p:nvSpPr>
          <p:cNvPr id="4" name="Slide Number Placeholder 3"/>
          <p:cNvSpPr>
            <a:spLocks noGrp="1"/>
          </p:cNvSpPr>
          <p:nvPr>
            <p:ph type="sldNum" sz="quarter" idx="10"/>
          </p:nvPr>
        </p:nvSpPr>
        <p:spPr/>
        <p:txBody>
          <a:bodyPr/>
          <a:lstStyle/>
          <a:p>
            <a:fld id="{D0C6D0C4-725B-427C-9FE0-EC45C0380040}" type="slidenum">
              <a:rPr lang="it-IT" smtClean="0"/>
              <a:pPr/>
              <a:t>65</a:t>
            </a:fld>
            <a:endParaRPr lang="it-IT"/>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We have plenty</a:t>
            </a:r>
            <a:r>
              <a:rPr lang="en-US" baseline="0" dirty="0" smtClean="0"/>
              <a:t> of items to work on. The first one is the consolidation of the Control System. Till recently we were focused on providing the functionality required by LHC operations. And today we have some parts of the control system which duplicate each other and need to be merged, other less critical parts of the control system were implemented in a way which should be improved, etc.</a:t>
            </a:r>
          </a:p>
          <a:p>
            <a:r>
              <a:rPr lang="en-US" baseline="0" dirty="0" smtClean="0"/>
              <a:t>While talking about logging I mentioned that a huge amount of information about the beam and accelerator is stored for later use. At the same time we’re missing common data analysis tools which would help processing the data.</a:t>
            </a:r>
          </a:p>
          <a:p>
            <a:r>
              <a:rPr lang="en-US" baseline="0" dirty="0" smtClean="0"/>
              <a:t>During HWC phases thousands of tests are executed on the accelerator components and the results of those tests are analyzed before considering the machine ready for operations. This phase is time consuming and therefore requires automation. While the test execution is already automated very well, the test analysis phase is not yet automated enough.</a:t>
            </a:r>
          </a:p>
          <a:p>
            <a:r>
              <a:rPr lang="en-US" baseline="0" dirty="0" smtClean="0"/>
              <a:t>Yet another task is the technology replacement. Some technologies become deprecated and are not maintained anymore, others appear on the horizon. So we dedicate our time and  efforts into the research regarding future technologies to use, for example which hardware platforms to choose. Other examples which I mentioned in the lecture and which are already on their way is switching timing to </a:t>
            </a:r>
            <a:r>
              <a:rPr lang="en-US" baseline="0" dirty="0" err="1" smtClean="0"/>
              <a:t>WhiteRabbit</a:t>
            </a:r>
            <a:r>
              <a:rPr lang="en-US" baseline="0" dirty="0" smtClean="0"/>
              <a:t> technology and moving Controls </a:t>
            </a:r>
            <a:r>
              <a:rPr lang="en-US" baseline="0" dirty="0" err="1" smtClean="0"/>
              <a:t>MiddleWare</a:t>
            </a:r>
            <a:r>
              <a:rPr lang="en-US" baseline="0" dirty="0" smtClean="0"/>
              <a:t> from CORBA to </a:t>
            </a:r>
            <a:r>
              <a:rPr lang="en-US" baseline="0" dirty="0" err="1" smtClean="0"/>
              <a:t>ZeroMQ</a:t>
            </a:r>
            <a:r>
              <a:rPr lang="en-US" baseline="0" dirty="0" smtClean="0"/>
              <a:t>.</a:t>
            </a:r>
          </a:p>
        </p:txBody>
      </p:sp>
      <p:sp>
        <p:nvSpPr>
          <p:cNvPr id="4" name="Slide Number Placeholder 3"/>
          <p:cNvSpPr>
            <a:spLocks noGrp="1"/>
          </p:cNvSpPr>
          <p:nvPr>
            <p:ph type="sldNum" sz="quarter" idx="10"/>
          </p:nvPr>
        </p:nvSpPr>
        <p:spPr/>
        <p:txBody>
          <a:bodyPr/>
          <a:lstStyle/>
          <a:p>
            <a:fld id="{86AA45C6-0B9F-724B-B13F-2B7515DCE3A8}" type="slidenum">
              <a:rPr lang="en-US" smtClean="0"/>
              <a:pPr/>
              <a:t>67</a:t>
            </a:fld>
            <a:endParaRPr lang="en-US"/>
          </a:p>
        </p:txBody>
      </p:sp>
    </p:spTree>
    <p:extLst>
      <p:ext uri="{BB962C8B-B14F-4D97-AF65-F5344CB8AC3E}">
        <p14:creationId xmlns:p14="http://schemas.microsoft.com/office/powerpoint/2010/main" val="11361117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A big theme </a:t>
            </a:r>
            <a:r>
              <a:rPr lang="en-US" b="1" i="1" u="sng" baseline="0" dirty="0" smtClean="0"/>
              <a:t>for CERN </a:t>
            </a:r>
            <a:r>
              <a:rPr lang="en-US" baseline="0" dirty="0" smtClean="0"/>
              <a:t>is the minimization of the accelerator downtime, the time without physics. I mean that before the collisions can be provided to experiments there are several steps in each LHC </a:t>
            </a:r>
            <a:r>
              <a:rPr lang="en-US" b="1" i="1" u="sng" baseline="0" dirty="0" smtClean="0">
                <a:solidFill>
                  <a:srgbClr val="FF0000"/>
                </a:solidFill>
              </a:rPr>
              <a:t>operational cycle</a:t>
            </a:r>
            <a:r>
              <a:rPr lang="en-US" baseline="0" dirty="0" smtClean="0"/>
              <a:t>. It is necessary to prepare the machine, inject the beam, accelerate it, squeeze and only then we can provide collisions for the experiments, to have physics. Since LHC time is very expensive and because </a:t>
            </a:r>
            <a:r>
              <a:rPr lang="en-US" b="1" i="1" u="sng" baseline="0" dirty="0" smtClean="0"/>
              <a:t>CERN’s </a:t>
            </a:r>
            <a:r>
              <a:rPr lang="en-US" baseline="0" dirty="0" smtClean="0"/>
              <a:t>performance is measured by the number of collisions provided for experiments it is necessary to minimize the time spent outside the physics, outside the green part of the chart. </a:t>
            </a:r>
          </a:p>
          <a:p>
            <a:r>
              <a:rPr lang="en-US" baseline="0" dirty="0" smtClean="0"/>
              <a:t>There are several directions to work: </a:t>
            </a:r>
          </a:p>
          <a:p>
            <a:r>
              <a:rPr lang="en-US" baseline="0" dirty="0" smtClean="0"/>
              <a:t>The first is the optimization of the whole procedure: for example can we fill up the LHC with particles faster? This task is mainly done by machine physicists but we should provide good tools to support their needs. </a:t>
            </a:r>
          </a:p>
          <a:p>
            <a:r>
              <a:rPr lang="en-US" baseline="0" dirty="0" smtClean="0"/>
              <a:t>The second direction is to minimize the contribution of the Control System itself into the downtime of the machines. In order to do this we gather statistics about which parts of the Control System block the physics the most. Once a component of the Control System is selected for optimization we elaborate a suitable way to improve the situation: for example we can invest into the quality of the component more, or may be invest into its redundancy, etc. And this process is continuous.</a:t>
            </a:r>
          </a:p>
        </p:txBody>
      </p:sp>
      <p:sp>
        <p:nvSpPr>
          <p:cNvPr id="4" name="Slide Number Placeholder 3"/>
          <p:cNvSpPr>
            <a:spLocks noGrp="1"/>
          </p:cNvSpPr>
          <p:nvPr>
            <p:ph type="sldNum" sz="quarter" idx="10"/>
          </p:nvPr>
        </p:nvSpPr>
        <p:spPr/>
        <p:txBody>
          <a:bodyPr/>
          <a:lstStyle/>
          <a:p>
            <a:fld id="{86AA45C6-0B9F-724B-B13F-2B7515DCE3A8}" type="slidenum">
              <a:rPr lang="en-US" smtClean="0"/>
              <a:pPr/>
              <a:t>68</a:t>
            </a:fld>
            <a:endParaRPr lang="en-US"/>
          </a:p>
        </p:txBody>
      </p:sp>
    </p:spTree>
    <p:extLst>
      <p:ext uri="{BB962C8B-B14F-4D97-AF65-F5344CB8AC3E}">
        <p14:creationId xmlns:p14="http://schemas.microsoft.com/office/powerpoint/2010/main" val="11361117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third direction is to improve the way we </a:t>
            </a:r>
            <a:r>
              <a:rPr lang="en-US" b="1" i="1" u="sng" dirty="0" smtClean="0"/>
              <a:t>prevent problems if we can and </a:t>
            </a:r>
            <a:r>
              <a:rPr lang="en-US" dirty="0" smtClean="0"/>
              <a:t>deal with the problems if something breaks.</a:t>
            </a:r>
          </a:p>
          <a:p>
            <a:r>
              <a:rPr lang="en-US" baseline="0" dirty="0" smtClean="0"/>
              <a:t>A good early warning system would help to anticipate the problems. Apart from monitoring all the key metrics of the components it could also periodically perform some sanity checks exercising the components functionality and ensuring the component is not stuck, for example. The team of Diagnostic Monitoring mainly focuses on this task.</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 </a:t>
            </a:r>
            <a:r>
              <a:rPr lang="en-US" b="1" i="1" u="sng" baseline="0" dirty="0" smtClean="0"/>
              <a:t>user-friendly  </a:t>
            </a:r>
            <a:r>
              <a:rPr lang="en-US" baseline="0" dirty="0" smtClean="0"/>
              <a:t>first-line problem analysis could help. I mean when a problem happens on any layer of the control system it is visible in the top-level components only. Quite often operators don’t know what actually is broken, they don’t know which components are in use, they don’t know who to call for help. If we have means to show which components are used at runtime, then the operators could already have the first idea which components to check and expert to call.</a:t>
            </a:r>
          </a:p>
          <a:p>
            <a:r>
              <a:rPr lang="en-US" dirty="0" smtClean="0"/>
              <a:t>We also</a:t>
            </a:r>
            <a:r>
              <a:rPr lang="en-US" baseline="0" dirty="0" smtClean="0"/>
              <a:t> need to improve our </a:t>
            </a:r>
            <a:r>
              <a:rPr lang="en-US" b="1" i="1" u="sng" baseline="0" dirty="0" smtClean="0"/>
              <a:t>tools for  </a:t>
            </a:r>
            <a:r>
              <a:rPr lang="en-US" baseline="0" dirty="0" smtClean="0"/>
              <a:t>smooth upgrades. As I already explained the strategy is in place, but good tools are missing. For example we need a tool which would show which changes were recently done – this would help to faster localize the problem.</a:t>
            </a:r>
          </a:p>
          <a:p>
            <a:r>
              <a:rPr lang="en-US" baseline="0" dirty="0" smtClean="0"/>
              <a:t>Backward-compatibility assurance is not always a trivial thing. It would be nice to have tools which help us to estimate the backward-compatibility of changes. We have some: we know that the public APIs should not change, we have a set of unit and integration tests. But backward compatibility is so tricky subject that there are always cases which are not yet covered.</a:t>
            </a:r>
            <a:endParaRPr lang="en-GB"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69</a:t>
            </a:fld>
            <a:endParaRPr lang="en-US"/>
          </a:p>
        </p:txBody>
      </p:sp>
    </p:spTree>
    <p:extLst>
      <p:ext uri="{BB962C8B-B14F-4D97-AF65-F5344CB8AC3E}">
        <p14:creationId xmlns:p14="http://schemas.microsoft.com/office/powerpoint/2010/main" val="11361117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Like</a:t>
            </a:r>
            <a:r>
              <a:rPr lang="en-US" baseline="0" dirty="0" smtClean="0"/>
              <a:t> this we have actually covered all the topics of the lecture. </a:t>
            </a:r>
          </a:p>
          <a:p>
            <a:r>
              <a:rPr lang="en-US" baseline="0" dirty="0" smtClean="0"/>
              <a:t>I would like just to show you again the numbers regarding the CERN Accelerator Control System. </a:t>
            </a:r>
          </a:p>
          <a:p>
            <a:r>
              <a:rPr lang="en-US" baseline="0" dirty="0" smtClean="0"/>
              <a:t>Looking at the scale, at the number of people contributing to the control system I would definitely say that the control system we have today is a great success!</a:t>
            </a:r>
            <a:endParaRPr lang="en-US" dirty="0" smtClean="0"/>
          </a:p>
        </p:txBody>
      </p:sp>
      <p:sp>
        <p:nvSpPr>
          <p:cNvPr id="4" name="Slide Number Placeholder 3"/>
          <p:cNvSpPr>
            <a:spLocks noGrp="1"/>
          </p:cNvSpPr>
          <p:nvPr>
            <p:ph type="sldNum" sz="quarter" idx="10"/>
          </p:nvPr>
        </p:nvSpPr>
        <p:spPr/>
        <p:txBody>
          <a:bodyPr/>
          <a:lstStyle/>
          <a:p>
            <a:fld id="{85391EF2-E43A-4C8D-A406-42B3C8F0722C}" type="slidenum">
              <a:rPr lang="en-US" smtClean="0"/>
              <a:pPr/>
              <a:t>70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how it looks like for the clients. In this screenshot we see the overview of the infrastructure related to the LHC Beam Loss Monitors. Since we’re in shutdown most of the front-ends are not reachable and marked with white. At the same time we have some front-ends in a good shape, the green ones, and some others which are up but have some problems – the red ones. For those front-ends which have a problem we can see all the detailed information: who is responsible for it, what is the actual problem, and a lot more. During normal operations this all should be green.</a:t>
            </a:r>
            <a:endParaRPr lang="en-GB" baseline="0" dirty="0" smtClean="0"/>
          </a:p>
        </p:txBody>
      </p:sp>
      <p:sp>
        <p:nvSpPr>
          <p:cNvPr id="4" name="Slide Number Placeholder 3"/>
          <p:cNvSpPr>
            <a:spLocks noGrp="1"/>
          </p:cNvSpPr>
          <p:nvPr>
            <p:ph type="sldNum" sz="quarter" idx="10"/>
          </p:nvPr>
        </p:nvSpPr>
        <p:spPr/>
        <p:txBody>
          <a:bodyPr/>
          <a:lstStyle/>
          <a:p>
            <a:fld id="{86AA45C6-0B9F-724B-B13F-2B7515DCE3A8}" type="slidenum">
              <a:rPr lang="en-US" smtClean="0"/>
              <a:pPr/>
              <a:t>7</a:t>
            </a:fld>
            <a:endParaRPr lang="en-US"/>
          </a:p>
        </p:txBody>
      </p:sp>
    </p:spTree>
    <p:extLst>
      <p:ext uri="{BB962C8B-B14F-4D97-AF65-F5344CB8AC3E}">
        <p14:creationId xmlns:p14="http://schemas.microsoft.com/office/powerpoint/2010/main" val="200032925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85391EF2-E43A-4C8D-A406-42B3C8F0722C}" type="slidenum">
              <a:rPr lang="en-US" smtClean="0"/>
              <a:pPr/>
              <a:t>71</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such a success was possible thanks</a:t>
            </a:r>
            <a:r>
              <a:rPr lang="en-US" baseline="0" dirty="0" smtClean="0"/>
              <a:t> to</a:t>
            </a:r>
            <a:r>
              <a:rPr lang="en-US" dirty="0" smtClean="0"/>
              <a:t> </a:t>
            </a:r>
            <a:r>
              <a:rPr lang="en-US" baseline="0" dirty="0" smtClean="0"/>
              <a:t>well defined strategy behind the development and optimal work sharing: we provide all the infrastructure while clients fill in the domain knowledge. It was possible thanks to clear guidelines for the development: coherent device-property model, clear architecture and technology choices. It was possible thanks to through quality assurance which is put in place. And of course it was possible thanks to very successful and efficient collaborations with equipment groups, with machine physicists, as well as with other laboratories.</a:t>
            </a:r>
          </a:p>
        </p:txBody>
      </p:sp>
      <p:sp>
        <p:nvSpPr>
          <p:cNvPr id="4" name="Slide Number Placeholder 3"/>
          <p:cNvSpPr>
            <a:spLocks noGrp="1"/>
          </p:cNvSpPr>
          <p:nvPr>
            <p:ph type="sldNum" sz="quarter" idx="10"/>
          </p:nvPr>
        </p:nvSpPr>
        <p:spPr/>
        <p:txBody>
          <a:bodyPr/>
          <a:lstStyle/>
          <a:p>
            <a:fld id="{86AA45C6-0B9F-724B-B13F-2B7515DCE3A8}" type="slidenum">
              <a:rPr lang="en-US" smtClean="0"/>
              <a:pPr/>
              <a:t>72</a:t>
            </a:fld>
            <a:endParaRPr lang="en-US"/>
          </a:p>
        </p:txBody>
      </p:sp>
    </p:spTree>
    <p:extLst>
      <p:ext uri="{BB962C8B-B14F-4D97-AF65-F5344CB8AC3E}">
        <p14:creationId xmlns:p14="http://schemas.microsoft.com/office/powerpoint/2010/main" val="706267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have a brief look at the</a:t>
            </a:r>
            <a:r>
              <a:rPr lang="en-GB" baseline="0" dirty="0" smtClean="0"/>
              <a:t> architecture of </a:t>
            </a:r>
            <a:r>
              <a:rPr lang="en-GB" baseline="0" dirty="0" err="1" smtClean="0"/>
              <a:t>DiaMon</a:t>
            </a:r>
            <a:r>
              <a:rPr lang="en-GB" baseline="0" dirty="0" smtClean="0"/>
              <a:t>. So, let’s start with different types of computers we want to monitor: front-ends, servers, operational consoles. In CERN they are all instrumented with a software agent which sends all the metrics, CPU load, memory utilization, etc. to a data acquisition module. The module does some filtering of data and forwards it to the central </a:t>
            </a:r>
            <a:r>
              <a:rPr lang="en-GB" baseline="0" dirty="0" err="1" smtClean="0"/>
              <a:t>DiaMon</a:t>
            </a:r>
            <a:r>
              <a:rPr lang="en-GB" baseline="0" dirty="0" smtClean="0"/>
              <a:t> server which makes the information available through a dedicated GUI. </a:t>
            </a:r>
          </a:p>
          <a:p>
            <a:r>
              <a:rPr lang="en-GB" baseline="0" dirty="0" smtClean="0"/>
              <a:t>Now, in addition we would like to monitor Java processes, for example, LSA. LSA exposes its metrics through Java Management Extension API – the Java standard. No problem, there is a JMX data acquisition module which is plugged into the </a:t>
            </a:r>
            <a:r>
              <a:rPr lang="en-GB" baseline="0" dirty="0" err="1" smtClean="0"/>
              <a:t>DiaMon</a:t>
            </a:r>
            <a:r>
              <a:rPr lang="en-GB" baseline="0" dirty="0" smtClean="0"/>
              <a:t>. </a:t>
            </a:r>
          </a:p>
          <a:p>
            <a:r>
              <a:rPr lang="en-GB" baseline="0" dirty="0" smtClean="0"/>
              <a:t>OK, but we have a piece of hardware which exposes its metrics through Simple Network Management Protocol. No problem – we have a DAQ for it as well.</a:t>
            </a:r>
          </a:p>
          <a:p>
            <a:r>
              <a:rPr lang="en-GB" baseline="0" dirty="0" smtClean="0"/>
              <a:t>So you see that the architecture is very extensible.</a:t>
            </a:r>
          </a:p>
        </p:txBody>
      </p:sp>
      <p:sp>
        <p:nvSpPr>
          <p:cNvPr id="4" name="Slide Number Placeholder 3"/>
          <p:cNvSpPr>
            <a:spLocks noGrp="1"/>
          </p:cNvSpPr>
          <p:nvPr>
            <p:ph type="sldNum" sz="quarter" idx="10"/>
          </p:nvPr>
        </p:nvSpPr>
        <p:spPr/>
        <p:txBody>
          <a:bodyPr/>
          <a:lstStyle/>
          <a:p>
            <a:fld id="{86AA45C6-0B9F-724B-B13F-2B7515DCE3A8}" type="slidenum">
              <a:rPr lang="en-US" smtClean="0"/>
              <a:pPr/>
              <a:t>8</a:t>
            </a:fld>
            <a:endParaRPr lang="en-US"/>
          </a:p>
        </p:txBody>
      </p:sp>
    </p:spTree>
    <p:extLst>
      <p:ext uri="{BB962C8B-B14F-4D97-AF65-F5344CB8AC3E}">
        <p14:creationId xmlns:p14="http://schemas.microsoft.com/office/powerpoint/2010/main" val="211117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err="1" smtClean="0"/>
              <a:t>DiaMon</a:t>
            </a:r>
            <a:r>
              <a:rPr lang="en-GB" baseline="0" dirty="0" smtClean="0"/>
              <a:t> helps to find the root cause of detected problems. For example, a computer is not reachable anymore: there are plenty of reasons. If other computers in the same network segment are still reachable, most probably the problem is related to that particular computer. If all the computers of a network segment lost connection then the problem could be related to a network switch. </a:t>
            </a:r>
          </a:p>
          <a:p>
            <a:r>
              <a:rPr lang="en-GB" baseline="0" dirty="0" smtClean="0"/>
              <a:t>It provides a history of information evolution, so we always can look back and see what happened a week ago. </a:t>
            </a:r>
          </a:p>
          <a:p>
            <a:r>
              <a:rPr lang="en-GB" baseline="0" dirty="0" smtClean="0"/>
              <a:t>And also it allow certain basic actions, for example, restart a process or a machine.</a:t>
            </a:r>
            <a:endParaRPr lang="en-GB" dirty="0"/>
          </a:p>
        </p:txBody>
      </p:sp>
      <p:sp>
        <p:nvSpPr>
          <p:cNvPr id="4" name="Slide Number Placeholder 3"/>
          <p:cNvSpPr>
            <a:spLocks noGrp="1"/>
          </p:cNvSpPr>
          <p:nvPr>
            <p:ph type="sldNum" sz="quarter" idx="10"/>
          </p:nvPr>
        </p:nvSpPr>
        <p:spPr/>
        <p:txBody>
          <a:bodyPr/>
          <a:lstStyle/>
          <a:p>
            <a:fld id="{86AA45C6-0B9F-724B-B13F-2B7515DCE3A8}" type="slidenum">
              <a:rPr lang="en-US" smtClean="0"/>
              <a:pPr/>
              <a:t>9</a:t>
            </a:fld>
            <a:endParaRPr lang="en-US"/>
          </a:p>
        </p:txBody>
      </p:sp>
    </p:spTree>
    <p:extLst>
      <p:ext uri="{BB962C8B-B14F-4D97-AF65-F5344CB8AC3E}">
        <p14:creationId xmlns:p14="http://schemas.microsoft.com/office/powerpoint/2010/main" val="2970934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a:prstGeom prst="rect">
            <a:avLst/>
          </a:prstGeo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fld id="{627A591C-76B1-41DF-A46C-7A74018E999A}"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94DFC44-7B0E-A44C-93DF-CB25857EC24C}"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mtClean="0"/>
              <a:t>Click to edit Master title style</a:t>
            </a:r>
            <a:endParaRPr lang="en-GB"/>
          </a:p>
        </p:txBody>
      </p:sp>
      <p:sp>
        <p:nvSpPr>
          <p:cNvPr id="13" name="Date Placeholder 1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015" y="1687271"/>
            <a:ext cx="8727245" cy="4625609"/>
          </a:xfrm>
          <a:prstGeom prst="rect">
            <a:avLst/>
          </a:prstGeo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9" name="Footer Placeholder 8"/>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0" name="Slide Number Placeholder 9"/>
          <p:cNvSpPr>
            <a:spLocks noGrp="1"/>
          </p:cNvSpPr>
          <p:nvPr>
            <p:ph type="sldNum" sz="quarter" idx="12"/>
          </p:nvPr>
        </p:nvSpPr>
        <p:spPr/>
        <p:txBody>
          <a:bodyPr/>
          <a:lstStyle/>
          <a:p>
            <a:pPr>
              <a:defRPr/>
            </a:pPr>
            <a:fld id="{1231B9D9-DEA6-E74A-B1BE-027696194D8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11015" y="1696915"/>
            <a:ext cx="4284785" cy="4700837"/>
          </a:xfrm>
          <a:prstGeom prst="rect">
            <a:avLst/>
          </a:prstGeo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48200" y="1696915"/>
            <a:ext cx="4290060" cy="470083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0"/>
          </p:nvPr>
        </p:nvSpPr>
        <p:spPr/>
        <p:txBody>
          <a:bodyPr/>
          <a:lstStyle/>
          <a:p>
            <a:pPr>
              <a:defRPr/>
            </a:pPr>
            <a:fld id="{A7D7FED8-951A-4868-BCA5-704E18F713E3}" type="datetime4">
              <a:rPr lang="en-GB" smtClean="0"/>
              <a:t>02 October 2013</a:t>
            </a:fld>
            <a:endParaRPr lang="en-US" dirty="0"/>
          </a:p>
        </p:txBody>
      </p:sp>
      <p:sp>
        <p:nvSpPr>
          <p:cNvPr id="9" name="Footer Placeholder 8"/>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0" name="Slide Number Placeholder 9"/>
          <p:cNvSpPr>
            <a:spLocks noGrp="1"/>
          </p:cNvSpPr>
          <p:nvPr>
            <p:ph type="sldNum" sz="quarter" idx="12"/>
          </p:nvPr>
        </p:nvSpPr>
        <p:spPr/>
        <p:txBody>
          <a:bodyPr/>
          <a:lstStyle/>
          <a:p>
            <a:pPr>
              <a:defRPr/>
            </a:pPr>
            <a:fld id="{1231B9D9-DEA6-E74A-B1BE-027696194D89}" type="slidenum">
              <a:rPr lang="en-US" smtClean="0"/>
              <a:pPr>
                <a:defRPr/>
              </a:pPr>
              <a:t>‹#›</a:t>
            </a:fld>
            <a:endParaRPr lang="en-US"/>
          </a:p>
        </p:txBody>
      </p:sp>
      <p:sp>
        <p:nvSpPr>
          <p:cNvPr id="11" name="Title 10"/>
          <p:cNvSpPr>
            <a:spLocks noGrp="1"/>
          </p:cNvSpPr>
          <p:nvPr>
            <p:ph type="title"/>
          </p:nvPr>
        </p:nvSpPr>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No backgroun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671A81AD-3C82-4F5F-91A5-EB7EFF6D169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a:t>
            </a:fld>
            <a:endParaRPr lang="en-US"/>
          </a:p>
        </p:txBody>
      </p:sp>
      <p:sp>
        <p:nvSpPr>
          <p:cNvPr id="6" name="Rectangle 2"/>
          <p:cNvSpPr>
            <a:spLocks noGrp="1" noChangeArrowheads="1"/>
          </p:cNvSpPr>
          <p:nvPr>
            <p:ph type="title" idx="4294967295"/>
          </p:nvPr>
        </p:nvSpPr>
        <p:spPr>
          <a:xfrm>
            <a:off x="0" y="-11113"/>
            <a:ext cx="3335338" cy="852488"/>
          </a:xfrm>
          <a:solidFill>
            <a:srgbClr val="FFFFFF">
              <a:alpha val="68000"/>
            </a:srgbClr>
          </a:solidFill>
        </p:spPr>
        <p:txBody>
          <a:bodyPr>
            <a:normAutofit/>
          </a:bodyPr>
          <a:lstStyle>
            <a:lvl1pPr>
              <a:defRPr sz="3200">
                <a:solidFill>
                  <a:schemeClr val="tx1"/>
                </a:solidFill>
              </a:defRPr>
            </a:lvl1pPr>
          </a:lstStyle>
          <a:p>
            <a:pPr>
              <a:defRPr/>
            </a:pPr>
            <a:endParaRPr lang="en-US" sz="3200" dirty="0">
              <a:solidFill>
                <a:srgbClr val="000000"/>
              </a:solidFill>
              <a:ea typeface="+mj-ea"/>
              <a:cs typeface="+mj-cs"/>
            </a:endParaRPr>
          </a:p>
        </p:txBody>
      </p:sp>
    </p:spTree>
    <p:extLst>
      <p:ext uri="{BB962C8B-B14F-4D97-AF65-F5344CB8AC3E}">
        <p14:creationId xmlns:p14="http://schemas.microsoft.com/office/powerpoint/2010/main" val="20230810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211015" y="152400"/>
            <a:ext cx="8727245"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4" name="Date Placeholder 3"/>
          <p:cNvSpPr>
            <a:spLocks noGrp="1"/>
          </p:cNvSpPr>
          <p:nvPr>
            <p:ph type="dt" sz="half" idx="2"/>
          </p:nvPr>
        </p:nvSpPr>
        <p:spPr>
          <a:xfrm>
            <a:off x="211015" y="6476999"/>
            <a:ext cx="2379785"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fld id="{F8CC9835-97CD-4DEF-BC43-91B217537693}" type="datetime4">
              <a:rPr lang="en-GB" smtClean="0"/>
              <a:t>02 October 2013</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1231B9D9-DEA6-E74A-B1BE-027696194D89}"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5" r:id="rId2"/>
    <p:sldLayoutId id="2147483691" r:id="rId3"/>
    <p:sldLayoutId id="2147483693" r:id="rId4"/>
    <p:sldLayoutId id="2147483696" r:id="rId5"/>
  </p:sldLayoutIdLst>
  <p:timing>
    <p:tnLst>
      <p:par>
        <p:cTn id="1" dur="indefinite" restart="never" nodeType="tmRoot"/>
      </p:par>
    </p:tnLst>
  </p:timing>
  <p:hf hdr="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2.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3.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3" Type="http://schemas.openxmlformats.org/officeDocument/2006/relationships/slideLayout" Target="../slideLayouts/slideLayout2.xm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tags" Target="../tags/tag4.xml"/><Relationship Id="rId1" Type="http://schemas.openxmlformats.org/officeDocument/2006/relationships/themeOverride" Target="../theme/themeOverride1.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notesSlide" Target="../notesSlides/notesSlide30.xml"/><Relationship Id="rId9" Type="http://schemas.openxmlformats.org/officeDocument/2006/relationships/image" Target="../media/image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3.png"/><Relationship Id="rId7"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png"/><Relationship Id="rId10" Type="http://schemas.openxmlformats.org/officeDocument/2006/relationships/image" Target="../media/image21.wmf"/><Relationship Id="rId4" Type="http://schemas.openxmlformats.org/officeDocument/2006/relationships/image" Target="../media/image24.png"/><Relationship Id="rId9"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4.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40.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image" Target="../media/image21.wmf"/><Relationship Id="rId5" Type="http://schemas.openxmlformats.org/officeDocument/2006/relationships/image" Target="../media/image20.png"/><Relationship Id="rId4" Type="http://schemas.openxmlformats.org/officeDocument/2006/relationships/image" Target="../media/image19.png"/></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3.xml"/><Relationship Id="rId6" Type="http://schemas.openxmlformats.org/officeDocument/2006/relationships/image" Target="../media/image21.wmf"/><Relationship Id="rId5" Type="http://schemas.openxmlformats.org/officeDocument/2006/relationships/image" Target="../media/image20.png"/><Relationship Id="rId4" Type="http://schemas.openxmlformats.org/officeDocument/2006/relationships/image" Target="../media/image19.png"/></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46.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4.pn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53.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8" Type="http://schemas.openxmlformats.org/officeDocument/2006/relationships/hyperlink" Target="http://wikis.cern.ch/display/FESA3" TargetMode="External"/><Relationship Id="rId13" Type="http://schemas.openxmlformats.org/officeDocument/2006/relationships/hyperlink" Target="http://wikis.cern.ch/display/ADM" TargetMode="External"/><Relationship Id="rId18" Type="http://schemas.openxmlformats.org/officeDocument/2006/relationships/hyperlink" Target="http://wikis.cern.ch/display/CALS" TargetMode="External"/><Relationship Id="rId3" Type="http://schemas.openxmlformats.org/officeDocument/2006/relationships/hyperlink" Target="http://espace.cern.ch/be-dep/CO" TargetMode="External"/><Relationship Id="rId7" Type="http://schemas.openxmlformats.org/officeDocument/2006/relationships/hyperlink" Target="http://www.ohwr.org/projects/white-rabbit/wiki" TargetMode="External"/><Relationship Id="rId12" Type="http://schemas.openxmlformats.org/officeDocument/2006/relationships/hyperlink" Target="http://wikis.cern.ch/display/OASIS" TargetMode="External"/><Relationship Id="rId17" Type="http://schemas.openxmlformats.org/officeDocument/2006/relationships/hyperlink" Target="http://wikis.cern.ch/display/PMS/Documentation" TargetMode="External"/><Relationship Id="rId2" Type="http://schemas.openxmlformats.org/officeDocument/2006/relationships/notesSlide" Target="../notesSlides/notesSlide60.xml"/><Relationship Id="rId16" Type="http://schemas.openxmlformats.org/officeDocument/2006/relationships/hyperlink" Target="http://wikis.cern.ch/display/PMS" TargetMode="External"/><Relationship Id="rId1" Type="http://schemas.openxmlformats.org/officeDocument/2006/relationships/slideLayout" Target="../slideLayouts/slideLayout2.xml"/><Relationship Id="rId6" Type="http://schemas.openxmlformats.org/officeDocument/2006/relationships/hyperlink" Target="http://www.ohwr.org/" TargetMode="External"/><Relationship Id="rId11" Type="http://schemas.openxmlformats.org/officeDocument/2006/relationships/hyperlink" Target="http://wikis.cern.ch/display/SEQ" TargetMode="External"/><Relationship Id="rId5" Type="http://schemas.openxmlformats.org/officeDocument/2006/relationships/hyperlink" Target="http://wikis.cern.ch/display/HT/Timing+Software" TargetMode="External"/><Relationship Id="rId15" Type="http://schemas.openxmlformats.org/officeDocument/2006/relationships/hyperlink" Target="http://wikis.cern.ch/display/SIS" TargetMode="External"/><Relationship Id="rId10" Type="http://schemas.openxmlformats.org/officeDocument/2006/relationships/hyperlink" Target="http://wikis.cern.ch/display/LSA" TargetMode="External"/><Relationship Id="rId19" Type="http://schemas.openxmlformats.org/officeDocument/2006/relationships/hyperlink" Target="http://wikis.cern.ch/display/CSTBF" TargetMode="External"/><Relationship Id="rId4" Type="http://schemas.openxmlformats.org/officeDocument/2006/relationships/hyperlink" Target="http://wikis.cern.ch/display/HT" TargetMode="External"/><Relationship Id="rId9" Type="http://schemas.openxmlformats.org/officeDocument/2006/relationships/hyperlink" Target="http://wikis.cern.ch/display/MW" TargetMode="External"/><Relationship Id="rId14" Type="http://schemas.openxmlformats.org/officeDocument/2006/relationships/hyperlink" Target="http://laser-alarms.web.cern.ch/laser-alarms/" TargetMode="Externa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6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62.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6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5.png"/><Relationship Id="rId3" Type="http://schemas.openxmlformats.org/officeDocument/2006/relationships/notesSlide" Target="../notesSlides/notesSlide63.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34.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7.png"/><Relationship Id="rId18" Type="http://schemas.openxmlformats.org/officeDocument/2006/relationships/image" Target="../media/image18.jpeg"/><Relationship Id="rId3" Type="http://schemas.openxmlformats.org/officeDocument/2006/relationships/notesSlide" Target="../notesSlides/notesSlide69.xml"/><Relationship Id="rId21" Type="http://schemas.openxmlformats.org/officeDocument/2006/relationships/image" Target="../media/image21.wmf"/><Relationship Id="rId7" Type="http://schemas.openxmlformats.org/officeDocument/2006/relationships/image" Target="../media/image6.png"/><Relationship Id="rId12" Type="http://schemas.openxmlformats.org/officeDocument/2006/relationships/image" Target="../media/image11.jpeg"/><Relationship Id="rId17" Type="http://schemas.openxmlformats.org/officeDocument/2006/relationships/image" Target="../media/image17.jpeg"/><Relationship Id="rId2" Type="http://schemas.openxmlformats.org/officeDocument/2006/relationships/slideLayout" Target="../slideLayouts/slideLayout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tags" Target="../tags/tag16.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39.png"/><Relationship Id="rId10" Type="http://schemas.openxmlformats.org/officeDocument/2006/relationships/image" Target="../media/image9.png"/><Relationship Id="rId19"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38.png"/></Relationships>
</file>

<file path=ppt/slides/_rels/slide7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7.png"/><Relationship Id="rId18" Type="http://schemas.openxmlformats.org/officeDocument/2006/relationships/image" Target="../media/image18.jpeg"/><Relationship Id="rId3" Type="http://schemas.openxmlformats.org/officeDocument/2006/relationships/notesSlide" Target="../notesSlides/notesSlide70.xml"/><Relationship Id="rId21" Type="http://schemas.openxmlformats.org/officeDocument/2006/relationships/image" Target="../media/image21.wmf"/><Relationship Id="rId7" Type="http://schemas.openxmlformats.org/officeDocument/2006/relationships/image" Target="../media/image6.png"/><Relationship Id="rId12" Type="http://schemas.openxmlformats.org/officeDocument/2006/relationships/image" Target="../media/image11.jpeg"/><Relationship Id="rId17" Type="http://schemas.openxmlformats.org/officeDocument/2006/relationships/image" Target="../media/image17.jpeg"/><Relationship Id="rId2" Type="http://schemas.openxmlformats.org/officeDocument/2006/relationships/slideLayout" Target="../slideLayouts/slideLayout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tags" Target="../tags/tag1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39.png"/><Relationship Id="rId10" Type="http://schemas.openxmlformats.org/officeDocument/2006/relationships/image" Target="../media/image9.png"/><Relationship Id="rId19"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38.png"/><Relationship Id="rId22" Type="http://schemas.openxmlformats.org/officeDocument/2006/relationships/image" Target="../media/image40.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Subtitle 2"/>
          <p:cNvSpPr txBox="1">
            <a:spLocks/>
          </p:cNvSpPr>
          <p:nvPr/>
        </p:nvSpPr>
        <p:spPr>
          <a:xfrm>
            <a:off x="4091073" y="4064001"/>
            <a:ext cx="5052927" cy="2797926"/>
          </a:xfrm>
          <a:prstGeom prst="rect">
            <a:avLst/>
          </a:prstGeom>
          <a:solidFill>
            <a:schemeClr val="accent1">
              <a:lumMod val="40000"/>
              <a:lumOff val="60000"/>
              <a:alpha val="50000"/>
            </a:schemeClr>
          </a:solidFill>
        </p:spPr>
        <p:txBody>
          <a:bodyPr lIns="118872" tIns="0" rIns="45720" bIns="0" anchor="b">
            <a:noAutofit/>
          </a:bodyPr>
          <a:lstStyle>
            <a:lvl1pPr marL="0" indent="0" algn="l" rtl="0" eaLnBrk="1" latinLnBrk="0" hangingPunct="1">
              <a:spcBef>
                <a:spcPts val="0"/>
              </a:spcBef>
              <a:buClr>
                <a:schemeClr val="accent1"/>
              </a:buClr>
              <a:buSzPct val="80000"/>
              <a:buFont typeface="Wingdings 2"/>
              <a:buNone/>
              <a:defRPr kumimoji="0" sz="2000" kern="1200">
                <a:solidFill>
                  <a:srgbClr val="FFFFFF"/>
                </a:solidFill>
                <a:latin typeface="+mn-lt"/>
                <a:ea typeface="+mn-ea"/>
                <a:cs typeface="+mn-cs"/>
              </a:defRPr>
            </a:lvl1pPr>
            <a:lvl2pPr marL="457200" indent="0" algn="ctr" rtl="0" eaLnBrk="1" latinLnBrk="0" hangingPunct="1">
              <a:spcBef>
                <a:spcPct val="20000"/>
              </a:spcBef>
              <a:buClr>
                <a:schemeClr val="accent2"/>
              </a:buClr>
              <a:buSzPct val="90000"/>
              <a:buFont typeface="Wingdings"/>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accent3"/>
              </a:buClr>
              <a:buFont typeface="Arial"/>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accent4"/>
              </a:buClr>
              <a:buFont typeface="Arial"/>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accent5"/>
              </a:buClr>
              <a:buFont typeface="Wingdings 3"/>
              <a:buNone/>
              <a:defRPr kumimoji="0"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algn="ctr" defTabSz="914400"/>
            <a:r>
              <a:rPr lang="en-US" sz="1800" b="1" dirty="0" smtClean="0">
                <a:solidFill>
                  <a:schemeClr val="bg1"/>
                </a:solidFill>
              </a:rPr>
              <a:t>Roman Gorbonosov</a:t>
            </a:r>
            <a:r>
              <a:rPr lang="en-US" sz="1800" dirty="0" smtClean="0">
                <a:solidFill>
                  <a:schemeClr val="bg1"/>
                </a:solidFill>
              </a:rPr>
              <a:t> on behalf of the</a:t>
            </a:r>
            <a:r>
              <a:rPr lang="en-US" sz="1800" b="1" dirty="0" smtClean="0">
                <a:solidFill>
                  <a:schemeClr val="bg1"/>
                </a:solidFill>
              </a:rPr>
              <a:t/>
            </a:r>
            <a:br>
              <a:rPr lang="en-US" sz="1800" b="1" dirty="0" smtClean="0">
                <a:solidFill>
                  <a:schemeClr val="bg1"/>
                </a:solidFill>
              </a:rPr>
            </a:br>
            <a:r>
              <a:rPr lang="en-US" sz="1800" b="1" dirty="0" smtClean="0">
                <a:solidFill>
                  <a:schemeClr val="bg1"/>
                </a:solidFill>
              </a:rPr>
              <a:t>Beams Department Controls Group</a:t>
            </a:r>
          </a:p>
          <a:p>
            <a:pPr algn="ctr" defTabSz="914400"/>
            <a:endParaRPr lang="en-US" sz="400" b="1" dirty="0" smtClean="0">
              <a:solidFill>
                <a:schemeClr val="bg1"/>
              </a:solidFill>
            </a:endParaRPr>
          </a:p>
          <a:p>
            <a:pPr algn="ctr" defTabSz="914400"/>
            <a:r>
              <a:rPr lang="en-US" sz="1800" dirty="0" smtClean="0">
                <a:solidFill>
                  <a:schemeClr val="bg1"/>
                </a:solidFill>
              </a:rPr>
              <a:t>Based on the input from </a:t>
            </a:r>
            <a:r>
              <a:rPr lang="en-US" sz="1800" b="1" dirty="0" err="1" smtClean="0">
                <a:solidFill>
                  <a:schemeClr val="bg1"/>
                </a:solidFill>
              </a:rPr>
              <a:t>M.Arruat</a:t>
            </a:r>
            <a:r>
              <a:rPr lang="en-US" sz="1800" b="1" dirty="0" smtClean="0">
                <a:solidFill>
                  <a:schemeClr val="bg1"/>
                </a:solidFill>
              </a:rPr>
              <a:t>, </a:t>
            </a:r>
            <a:r>
              <a:rPr lang="en-US" sz="1800" b="1" dirty="0" err="1" smtClean="0">
                <a:solidFill>
                  <a:schemeClr val="bg1"/>
                </a:solidFill>
              </a:rPr>
              <a:t>V.Baggiolini</a:t>
            </a:r>
            <a:r>
              <a:rPr lang="en-US" sz="1800" b="1" dirty="0" smtClean="0">
                <a:solidFill>
                  <a:schemeClr val="bg1"/>
                </a:solidFill>
              </a:rPr>
              <a:t>,</a:t>
            </a:r>
          </a:p>
          <a:p>
            <a:pPr algn="ctr" defTabSz="914400"/>
            <a:r>
              <a:rPr lang="en-US" sz="1800" b="1" dirty="0" err="1" smtClean="0">
                <a:solidFill>
                  <a:schemeClr val="bg1"/>
                </a:solidFill>
              </a:rPr>
              <a:t>JC.Bau</a:t>
            </a:r>
            <a:r>
              <a:rPr lang="en-US" sz="1800" b="1" dirty="0" smtClean="0">
                <a:solidFill>
                  <a:schemeClr val="bg1"/>
                </a:solidFill>
              </a:rPr>
              <a:t>, </a:t>
            </a:r>
            <a:r>
              <a:rPr lang="en-US" sz="1800" b="1" dirty="0" err="1" smtClean="0">
                <a:solidFill>
                  <a:schemeClr val="bg1"/>
                </a:solidFill>
              </a:rPr>
              <a:t>M.Buttner</a:t>
            </a:r>
            <a:r>
              <a:rPr lang="en-US" sz="1800" b="1" dirty="0" smtClean="0">
                <a:solidFill>
                  <a:schemeClr val="bg1"/>
                </a:solidFill>
              </a:rPr>
              <a:t>, </a:t>
            </a:r>
            <a:r>
              <a:rPr lang="en-US" sz="1800" b="1" dirty="0" err="1" smtClean="0">
                <a:solidFill>
                  <a:schemeClr val="bg1"/>
                </a:solidFill>
              </a:rPr>
              <a:t>P.Charrue</a:t>
            </a:r>
            <a:r>
              <a:rPr lang="en-US" sz="1800" b="1" dirty="0" smtClean="0">
                <a:solidFill>
                  <a:schemeClr val="bg1"/>
                </a:solidFill>
              </a:rPr>
              <a:t>, </a:t>
            </a:r>
            <a:r>
              <a:rPr lang="en-US" sz="1800" b="1" dirty="0" err="1" smtClean="0">
                <a:solidFill>
                  <a:schemeClr val="bg1"/>
                </a:solidFill>
              </a:rPr>
              <a:t>S.Deghaye</a:t>
            </a:r>
            <a:r>
              <a:rPr lang="en-US" sz="1800" b="1" dirty="0" smtClean="0">
                <a:solidFill>
                  <a:schemeClr val="bg1"/>
                </a:solidFill>
              </a:rPr>
              <a:t>, </a:t>
            </a:r>
            <a:r>
              <a:rPr lang="en-US" sz="1800" b="1" dirty="0" err="1" smtClean="0">
                <a:solidFill>
                  <a:schemeClr val="bg1"/>
                </a:solidFill>
              </a:rPr>
              <a:t>E.Hatziangeli</a:t>
            </a:r>
            <a:r>
              <a:rPr lang="en-US" sz="1800" b="1" dirty="0" smtClean="0">
                <a:solidFill>
                  <a:schemeClr val="bg1"/>
                </a:solidFill>
              </a:rPr>
              <a:t>, </a:t>
            </a:r>
            <a:r>
              <a:rPr lang="en-US" sz="1800" b="1" dirty="0" err="1" smtClean="0">
                <a:solidFill>
                  <a:schemeClr val="bg1"/>
                </a:solidFill>
              </a:rPr>
              <a:t>G.Kruk</a:t>
            </a:r>
            <a:r>
              <a:rPr lang="en-US" sz="1800" b="1" dirty="0" smtClean="0">
                <a:solidFill>
                  <a:schemeClr val="bg1"/>
                </a:solidFill>
              </a:rPr>
              <a:t>, </a:t>
            </a:r>
            <a:r>
              <a:rPr lang="en-US" sz="1800" b="1" dirty="0" err="1" smtClean="0">
                <a:solidFill>
                  <a:schemeClr val="bg1"/>
                </a:solidFill>
              </a:rPr>
              <a:t>M.Lamont</a:t>
            </a:r>
            <a:r>
              <a:rPr lang="en-US" sz="1800" b="1" dirty="0" smtClean="0">
                <a:solidFill>
                  <a:schemeClr val="bg1"/>
                </a:solidFill>
              </a:rPr>
              <a:t>, </a:t>
            </a:r>
            <a:r>
              <a:rPr lang="en-US" sz="1800" b="1" dirty="0" err="1" smtClean="0">
                <a:solidFill>
                  <a:schemeClr val="bg1"/>
                </a:solidFill>
              </a:rPr>
              <a:t>A.Radeva</a:t>
            </a:r>
            <a:r>
              <a:rPr lang="en-US" sz="1800" b="1" dirty="0" smtClean="0">
                <a:solidFill>
                  <a:schemeClr val="bg1"/>
                </a:solidFill>
              </a:rPr>
              <a:t>, </a:t>
            </a:r>
            <a:r>
              <a:rPr lang="en-US" sz="1800" b="1" dirty="0" err="1" smtClean="0">
                <a:solidFill>
                  <a:schemeClr val="bg1"/>
                </a:solidFill>
              </a:rPr>
              <a:t>U.Raich</a:t>
            </a:r>
            <a:r>
              <a:rPr lang="en-US" sz="1800" b="1" dirty="0" smtClean="0">
                <a:solidFill>
                  <a:schemeClr val="bg1"/>
                </a:solidFill>
              </a:rPr>
              <a:t>, </a:t>
            </a:r>
            <a:r>
              <a:rPr lang="en-US" sz="1800" b="1" dirty="0" err="1" smtClean="0">
                <a:solidFill>
                  <a:schemeClr val="bg1"/>
                </a:solidFill>
              </a:rPr>
              <a:t>C.Roderick</a:t>
            </a:r>
            <a:r>
              <a:rPr lang="en-US" sz="1800" b="1" dirty="0" smtClean="0">
                <a:solidFill>
                  <a:schemeClr val="bg1"/>
                </a:solidFill>
              </a:rPr>
              <a:t>, </a:t>
            </a:r>
            <a:r>
              <a:rPr lang="en-US" sz="1800" b="1" dirty="0" err="1" smtClean="0">
                <a:solidFill>
                  <a:schemeClr val="bg1"/>
                </a:solidFill>
              </a:rPr>
              <a:t>J.Serrano</a:t>
            </a:r>
            <a:r>
              <a:rPr lang="en-US" sz="1800" b="1" dirty="0" smtClean="0">
                <a:solidFill>
                  <a:schemeClr val="bg1"/>
                </a:solidFill>
              </a:rPr>
              <a:t>, </a:t>
            </a:r>
            <a:r>
              <a:rPr lang="en-US" sz="1800" b="1" smtClean="0">
                <a:solidFill>
                  <a:schemeClr val="bg1"/>
                </a:solidFill>
              </a:rPr>
              <a:t>W.Sliwinski, </a:t>
            </a:r>
            <a:r>
              <a:rPr lang="en-US" sz="1800" b="1" dirty="0" err="1" smtClean="0">
                <a:solidFill>
                  <a:schemeClr val="bg1"/>
                </a:solidFill>
              </a:rPr>
              <a:t>J.Wozniak</a:t>
            </a:r>
            <a:r>
              <a:rPr lang="en-US" sz="1800" b="1" dirty="0" smtClean="0">
                <a:solidFill>
                  <a:schemeClr val="bg1"/>
                </a:solidFill>
              </a:rPr>
              <a:t> </a:t>
            </a:r>
            <a:endParaRPr lang="en-US" sz="400" b="1" dirty="0" smtClean="0">
              <a:solidFill>
                <a:schemeClr val="bg1"/>
              </a:solidFill>
            </a:endParaRPr>
          </a:p>
          <a:p>
            <a:pPr algn="ctr" defTabSz="914400"/>
            <a:r>
              <a:rPr lang="en-US" sz="1600" b="1" dirty="0" smtClean="0">
                <a:solidFill>
                  <a:schemeClr val="bg1"/>
                </a:solidFill>
              </a:rPr>
              <a:t>CERN – Geneva - Switzerland </a:t>
            </a:r>
          </a:p>
          <a:p>
            <a:pPr algn="ctr" defTabSz="914400"/>
            <a:r>
              <a:rPr lang="en-US" sz="1600" b="1" dirty="0" smtClean="0">
                <a:solidFill>
                  <a:schemeClr val="bg1"/>
                </a:solidFill>
              </a:rPr>
              <a:t>Accelerators and Technology Sector</a:t>
            </a:r>
          </a:p>
          <a:p>
            <a:pPr algn="ctr" defTabSz="914400"/>
            <a:r>
              <a:rPr lang="en-US" sz="1600" b="1" dirty="0" smtClean="0">
                <a:solidFill>
                  <a:schemeClr val="bg1"/>
                </a:solidFill>
              </a:rPr>
              <a:t>Beams Department - Controls Group</a:t>
            </a:r>
            <a:endParaRPr lang="en-US" sz="1600" b="1" dirty="0">
              <a:solidFill>
                <a:schemeClr val="bg1"/>
              </a:solidFill>
            </a:endParaRPr>
          </a:p>
        </p:txBody>
      </p:sp>
      <p:sp>
        <p:nvSpPr>
          <p:cNvPr id="6" name="Title 1"/>
          <p:cNvSpPr>
            <a:spLocks noGrp="1"/>
          </p:cNvSpPr>
          <p:nvPr>
            <p:ph type="ctrTitle"/>
          </p:nvPr>
        </p:nvSpPr>
        <p:spPr>
          <a:xfrm>
            <a:off x="0" y="0"/>
            <a:ext cx="9144000" cy="1550504"/>
          </a:xfrm>
          <a:solidFill>
            <a:schemeClr val="tx1">
              <a:alpha val="60000"/>
            </a:schemeClr>
          </a:solidFill>
        </p:spPr>
        <p:txBody>
          <a:bodyPr anchor="t">
            <a:normAutofit/>
          </a:bodyPr>
          <a:lstStyle/>
          <a:p>
            <a:pPr algn="ctr"/>
            <a:r>
              <a:rPr lang="en-US" dirty="0" smtClean="0">
                <a:solidFill>
                  <a:schemeClr val="bg1"/>
                </a:solidFill>
              </a:rPr>
              <a:t>The LHC Control System</a:t>
            </a:r>
            <a:br>
              <a:rPr lang="en-US" dirty="0" smtClean="0">
                <a:solidFill>
                  <a:schemeClr val="bg1"/>
                </a:solidFill>
              </a:rPr>
            </a:br>
            <a:r>
              <a:rPr lang="en-US" dirty="0" smtClean="0">
                <a:solidFill>
                  <a:srgbClr val="FF0000"/>
                </a:solidFill>
              </a:rPr>
              <a:t>CERN Accelerator Control System</a:t>
            </a:r>
            <a:endParaRPr lang="en-US" dirty="0">
              <a:solidFill>
                <a:srgbClr val="FF0000"/>
              </a:solidFill>
            </a:endParaRPr>
          </a:p>
        </p:txBody>
      </p:sp>
      <p:cxnSp>
        <p:nvCxnSpPr>
          <p:cNvPr id="7" name="Straight Connector 6"/>
          <p:cNvCxnSpPr/>
          <p:nvPr/>
        </p:nvCxnSpPr>
        <p:spPr>
          <a:xfrm flipV="1">
            <a:off x="954157" y="212040"/>
            <a:ext cx="7593496" cy="384313"/>
          </a:xfrm>
          <a:prstGeom prst="line">
            <a:avLst/>
          </a:prstGeom>
          <a:ln w="127000" cap="rnd" cmpd="sng">
            <a:solidFill>
              <a:srgbClr val="FF0000">
                <a:alpha val="60000"/>
              </a:srgb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6124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11015" y="1687271"/>
            <a:ext cx="8727245" cy="4625609"/>
          </a:xfrm>
        </p:spPr>
        <p:txBody>
          <a:bodyPr/>
          <a:lstStyle/>
          <a:p>
            <a:r>
              <a:rPr lang="en-GB" b="1" dirty="0" smtClean="0">
                <a:solidFill>
                  <a:srgbClr val="008000"/>
                </a:solidFill>
              </a:rPr>
              <a:t>Software alarms system</a:t>
            </a:r>
          </a:p>
          <a:p>
            <a:pPr lvl="1"/>
            <a:r>
              <a:rPr lang="en-US" dirty="0"/>
              <a:t>Problem =&gt; notification</a:t>
            </a:r>
            <a:endParaRPr lang="en-GB" dirty="0"/>
          </a:p>
          <a:p>
            <a:endParaRPr lang="en-GB" dirty="0" smtClean="0"/>
          </a:p>
          <a:p>
            <a:r>
              <a:rPr lang="en-GB" dirty="0" smtClean="0"/>
              <a:t>Does not deal with human/equipment safety</a:t>
            </a:r>
          </a:p>
          <a:p>
            <a:endParaRPr lang="en-GB" dirty="0"/>
          </a:p>
          <a:p>
            <a:r>
              <a:rPr lang="en-GB" dirty="0" smtClean="0"/>
              <a:t>Notifies about problems requiring </a:t>
            </a:r>
            <a:r>
              <a:rPr lang="en-GB" b="1" dirty="0" smtClean="0">
                <a:solidFill>
                  <a:srgbClr val="008000"/>
                </a:solidFill>
              </a:rPr>
              <a:t>human intervention</a:t>
            </a:r>
            <a:endParaRPr lang="en-GB" b="1" dirty="0">
              <a:solidFill>
                <a:srgbClr val="008000"/>
              </a:solidFill>
            </a:endParaRPr>
          </a:p>
        </p:txBody>
      </p:sp>
      <p:sp>
        <p:nvSpPr>
          <p:cNvPr id="2" name="Title 1"/>
          <p:cNvSpPr>
            <a:spLocks noGrp="1"/>
          </p:cNvSpPr>
          <p:nvPr>
            <p:ph type="title"/>
          </p:nvPr>
        </p:nvSpPr>
        <p:spPr/>
        <p:txBody>
          <a:bodyPr/>
          <a:lstStyle/>
          <a:p>
            <a:r>
              <a:rPr lang="en-GB" dirty="0" smtClean="0"/>
              <a:t>Alarms</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10</a:t>
            </a:fld>
            <a:endParaRPr lang="en-US"/>
          </a:p>
        </p:txBody>
      </p:sp>
    </p:spTree>
    <p:extLst>
      <p:ext uri="{BB962C8B-B14F-4D97-AF65-F5344CB8AC3E}">
        <p14:creationId xmlns:p14="http://schemas.microsoft.com/office/powerpoint/2010/main" val="302843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500"/>
                                        <p:tgtEl>
                                          <p:spTgt spid="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Effect transition="in" filter="fade">
                                      <p:cBhvr>
                                        <p:cTn id="1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Alarms Console</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11</a:t>
            </a:fld>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432725"/>
            <a:ext cx="9144000" cy="5058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0710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err="1" smtClean="0"/>
              <a:t>DiaMon</a:t>
            </a:r>
            <a:r>
              <a:rPr lang="en-GB" dirty="0" smtClean="0"/>
              <a:t> &amp; Alarms: architecture</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dirty="0"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12</a:t>
            </a:fld>
            <a:endParaRPr lang="en-US"/>
          </a:p>
        </p:txBody>
      </p:sp>
      <p:sp>
        <p:nvSpPr>
          <p:cNvPr id="7" name="AutoShape 22"/>
          <p:cNvSpPr>
            <a:spLocks noChangeArrowheads="1"/>
          </p:cNvSpPr>
          <p:nvPr/>
        </p:nvSpPr>
        <p:spPr bwMode="auto">
          <a:xfrm>
            <a:off x="95266" y="5625300"/>
            <a:ext cx="1376257"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Front-Ends</a:t>
            </a:r>
            <a:endParaRPr lang="en-US" b="1" dirty="0">
              <a:solidFill>
                <a:srgbClr val="663300"/>
              </a:solidFill>
              <a:latin typeface="+mj-lt"/>
            </a:endParaRPr>
          </a:p>
        </p:txBody>
      </p:sp>
      <p:sp>
        <p:nvSpPr>
          <p:cNvPr id="8" name="AutoShape 22"/>
          <p:cNvSpPr>
            <a:spLocks noChangeArrowheads="1"/>
          </p:cNvSpPr>
          <p:nvPr/>
        </p:nvSpPr>
        <p:spPr bwMode="auto">
          <a:xfrm>
            <a:off x="1576078" y="5625300"/>
            <a:ext cx="1377000" cy="896980"/>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Servers</a:t>
            </a:r>
            <a:endParaRPr lang="en-US" b="1" dirty="0">
              <a:solidFill>
                <a:srgbClr val="663300"/>
              </a:solidFill>
              <a:latin typeface="+mj-lt"/>
            </a:endParaRPr>
          </a:p>
        </p:txBody>
      </p:sp>
      <p:sp>
        <p:nvSpPr>
          <p:cNvPr id="9" name="AutoShape 22"/>
          <p:cNvSpPr>
            <a:spLocks noChangeArrowheads="1"/>
          </p:cNvSpPr>
          <p:nvPr/>
        </p:nvSpPr>
        <p:spPr bwMode="auto">
          <a:xfrm>
            <a:off x="3058333" y="5605897"/>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Consoles</a:t>
            </a:r>
            <a:endParaRPr lang="en-US" b="1" dirty="0">
              <a:solidFill>
                <a:srgbClr val="663300"/>
              </a:solidFill>
              <a:latin typeface="+mj-lt"/>
            </a:endParaRPr>
          </a:p>
        </p:txBody>
      </p:sp>
      <p:grpSp>
        <p:nvGrpSpPr>
          <p:cNvPr id="38" name="Group 37"/>
          <p:cNvGrpSpPr/>
          <p:nvPr/>
        </p:nvGrpSpPr>
        <p:grpSpPr>
          <a:xfrm>
            <a:off x="4540633" y="5625300"/>
            <a:ext cx="1377000" cy="893234"/>
            <a:chOff x="4656383" y="5486400"/>
            <a:chExt cx="1377000" cy="893234"/>
          </a:xfrm>
        </p:grpSpPr>
        <p:sp>
          <p:nvSpPr>
            <p:cNvPr id="14" name="AutoShape 22"/>
            <p:cNvSpPr>
              <a:spLocks noChangeArrowheads="1"/>
            </p:cNvSpPr>
            <p:nvPr/>
          </p:nvSpPr>
          <p:spPr bwMode="auto">
            <a:xfrm>
              <a:off x="4656383" y="5486400"/>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Processes</a:t>
              </a:r>
              <a:endParaRPr lang="en-US" b="1" dirty="0">
                <a:solidFill>
                  <a:srgbClr val="663300"/>
                </a:solidFill>
                <a:latin typeface="+mj-lt"/>
              </a:endParaRPr>
            </a:p>
          </p:txBody>
        </p:sp>
        <p:sp>
          <p:nvSpPr>
            <p:cNvPr id="15" name="AutoShape 22"/>
            <p:cNvSpPr>
              <a:spLocks noChangeArrowheads="1"/>
            </p:cNvSpPr>
            <p:nvPr/>
          </p:nvSpPr>
          <p:spPr bwMode="auto">
            <a:xfrm>
              <a:off x="4748183" y="5486400"/>
              <a:ext cx="1204875" cy="527640"/>
            </a:xfrm>
            <a:prstGeom prst="roundRect">
              <a:avLst>
                <a:gd name="adj" fmla="val 16667"/>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chemeClr val="tx1">
                      <a:lumMod val="85000"/>
                      <a:lumOff val="15000"/>
                    </a:schemeClr>
                  </a:solidFill>
                  <a:latin typeface="+mj-lt"/>
                </a:rPr>
                <a:t>JMX</a:t>
              </a:r>
              <a:endParaRPr lang="en-US" b="1" dirty="0">
                <a:solidFill>
                  <a:schemeClr val="tx1">
                    <a:lumMod val="85000"/>
                    <a:lumOff val="15000"/>
                  </a:schemeClr>
                </a:solidFill>
                <a:latin typeface="+mj-lt"/>
              </a:endParaRPr>
            </a:p>
          </p:txBody>
        </p:sp>
      </p:grpSp>
      <p:sp>
        <p:nvSpPr>
          <p:cNvPr id="16" name="AutoShape 22"/>
          <p:cNvSpPr>
            <a:spLocks noChangeArrowheads="1"/>
          </p:cNvSpPr>
          <p:nvPr/>
        </p:nvSpPr>
        <p:spPr bwMode="auto">
          <a:xfrm>
            <a:off x="6033808" y="4101320"/>
            <a:ext cx="137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SNMP</a:t>
            </a:r>
          </a:p>
          <a:p>
            <a:pPr algn="ctr"/>
            <a:r>
              <a:rPr lang="en-US" sz="2400" b="1" dirty="0" smtClean="0">
                <a:solidFill>
                  <a:srgbClr val="002060"/>
                </a:solidFill>
                <a:latin typeface="+mj-lt"/>
              </a:rPr>
              <a:t>DAQ</a:t>
            </a:r>
            <a:endParaRPr lang="en-US" sz="2400" b="1" dirty="0">
              <a:solidFill>
                <a:srgbClr val="002060"/>
              </a:solidFill>
              <a:latin typeface="+mj-lt"/>
            </a:endParaRPr>
          </a:p>
        </p:txBody>
      </p:sp>
      <p:cxnSp>
        <p:nvCxnSpPr>
          <p:cNvPr id="31" name="Straight Arrow Connector 30"/>
          <p:cNvCxnSpPr>
            <a:stCxn id="44" idx="0"/>
            <a:endCxn id="16" idx="2"/>
          </p:cNvCxnSpPr>
          <p:nvPr/>
        </p:nvCxnSpPr>
        <p:spPr>
          <a:xfrm flipV="1">
            <a:off x="6718356" y="4978134"/>
            <a:ext cx="4852" cy="647167"/>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grpSp>
        <p:nvGrpSpPr>
          <p:cNvPr id="45" name="Group 44"/>
          <p:cNvGrpSpPr/>
          <p:nvPr/>
        </p:nvGrpSpPr>
        <p:grpSpPr>
          <a:xfrm>
            <a:off x="6024118" y="5625301"/>
            <a:ext cx="1377000" cy="893234"/>
            <a:chOff x="6139868" y="5486401"/>
            <a:chExt cx="1377000" cy="893234"/>
          </a:xfrm>
        </p:grpSpPr>
        <p:sp>
          <p:nvSpPr>
            <p:cNvPr id="43" name="AutoShape 22"/>
            <p:cNvSpPr>
              <a:spLocks noChangeArrowheads="1"/>
            </p:cNvSpPr>
            <p:nvPr/>
          </p:nvSpPr>
          <p:spPr bwMode="auto">
            <a:xfrm>
              <a:off x="6139868" y="5486401"/>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HW</a:t>
              </a:r>
              <a:endParaRPr lang="en-US" b="1" dirty="0">
                <a:solidFill>
                  <a:srgbClr val="663300"/>
                </a:solidFill>
                <a:latin typeface="+mj-lt"/>
              </a:endParaRPr>
            </a:p>
          </p:txBody>
        </p:sp>
        <p:sp>
          <p:nvSpPr>
            <p:cNvPr id="44" name="AutoShape 22"/>
            <p:cNvSpPr>
              <a:spLocks noChangeArrowheads="1"/>
            </p:cNvSpPr>
            <p:nvPr/>
          </p:nvSpPr>
          <p:spPr bwMode="auto">
            <a:xfrm>
              <a:off x="6231668" y="5486401"/>
              <a:ext cx="1204875" cy="527640"/>
            </a:xfrm>
            <a:prstGeom prst="roundRect">
              <a:avLst>
                <a:gd name="adj" fmla="val 16667"/>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chemeClr val="tx1">
                      <a:lumMod val="85000"/>
                      <a:lumOff val="15000"/>
                    </a:schemeClr>
                  </a:solidFill>
                  <a:latin typeface="+mj-lt"/>
                </a:rPr>
                <a:t>SNMP</a:t>
              </a:r>
              <a:endParaRPr lang="en-US" b="1" dirty="0">
                <a:solidFill>
                  <a:schemeClr val="tx1">
                    <a:lumMod val="85000"/>
                    <a:lumOff val="15000"/>
                  </a:schemeClr>
                </a:solidFill>
                <a:latin typeface="+mj-lt"/>
              </a:endParaRPr>
            </a:p>
          </p:txBody>
        </p:sp>
      </p:grpSp>
      <p:sp>
        <p:nvSpPr>
          <p:cNvPr id="50" name="AutoShape 22"/>
          <p:cNvSpPr>
            <a:spLocks noChangeArrowheads="1"/>
          </p:cNvSpPr>
          <p:nvPr/>
        </p:nvSpPr>
        <p:spPr bwMode="auto">
          <a:xfrm>
            <a:off x="4546770" y="4101320"/>
            <a:ext cx="137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JMX</a:t>
            </a:r>
          </a:p>
          <a:p>
            <a:pPr algn="ctr"/>
            <a:r>
              <a:rPr lang="en-US" sz="2400" b="1" dirty="0" smtClean="0">
                <a:solidFill>
                  <a:srgbClr val="002060"/>
                </a:solidFill>
                <a:latin typeface="+mj-lt"/>
              </a:rPr>
              <a:t>DAQ</a:t>
            </a:r>
            <a:endParaRPr lang="en-US" sz="2400" b="1" dirty="0">
              <a:solidFill>
                <a:srgbClr val="002060"/>
              </a:solidFill>
              <a:latin typeface="+mj-lt"/>
            </a:endParaRPr>
          </a:p>
        </p:txBody>
      </p:sp>
      <p:cxnSp>
        <p:nvCxnSpPr>
          <p:cNvPr id="51" name="Straight Arrow Connector 50"/>
          <p:cNvCxnSpPr>
            <a:stCxn id="15" idx="0"/>
            <a:endCxn id="50" idx="2"/>
          </p:cNvCxnSpPr>
          <p:nvPr/>
        </p:nvCxnSpPr>
        <p:spPr>
          <a:xfrm flipV="1">
            <a:off x="5234871" y="4978134"/>
            <a:ext cx="1299" cy="647166"/>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88" name="Elbow Connector 87"/>
          <p:cNvCxnSpPr>
            <a:endCxn id="50" idx="0"/>
          </p:cNvCxnSpPr>
          <p:nvPr/>
        </p:nvCxnSpPr>
        <p:spPr>
          <a:xfrm>
            <a:off x="3735258" y="3791003"/>
            <a:ext cx="1500912" cy="310317"/>
          </a:xfrm>
          <a:prstGeom prst="bentConnector2">
            <a:avLst/>
          </a:prstGeom>
          <a:ln w="47625">
            <a:solidFill>
              <a:srgbClr val="00206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95" name="Elbow Connector 94"/>
          <p:cNvCxnSpPr>
            <a:endCxn id="16" idx="0"/>
          </p:cNvCxnSpPr>
          <p:nvPr/>
        </p:nvCxnSpPr>
        <p:spPr>
          <a:xfrm>
            <a:off x="5236170" y="3791003"/>
            <a:ext cx="1487038" cy="310317"/>
          </a:xfrm>
          <a:prstGeom prst="bentConnector2">
            <a:avLst/>
          </a:prstGeom>
          <a:ln w="47625">
            <a:solidFill>
              <a:srgbClr val="002060"/>
            </a:solidFill>
            <a:headEnd type="none"/>
            <a:tailEnd type="none"/>
          </a:ln>
        </p:spPr>
        <p:style>
          <a:lnRef idx="2">
            <a:schemeClr val="accent1"/>
          </a:lnRef>
          <a:fillRef idx="0">
            <a:schemeClr val="accent1"/>
          </a:fillRef>
          <a:effectRef idx="1">
            <a:schemeClr val="accent1"/>
          </a:effectRef>
          <a:fontRef idx="minor">
            <a:schemeClr val="tx1"/>
          </a:fontRef>
        </p:style>
      </p:cxnSp>
      <p:grpSp>
        <p:nvGrpSpPr>
          <p:cNvPr id="114" name="Group 113"/>
          <p:cNvGrpSpPr/>
          <p:nvPr/>
        </p:nvGrpSpPr>
        <p:grpSpPr>
          <a:xfrm>
            <a:off x="186323" y="4085880"/>
            <a:ext cx="4168685" cy="2067060"/>
            <a:chOff x="186323" y="4085880"/>
            <a:chExt cx="4168685" cy="2067060"/>
          </a:xfrm>
        </p:grpSpPr>
        <p:cxnSp>
          <p:nvCxnSpPr>
            <p:cNvPr id="20" name="Elbow Connector 19"/>
            <p:cNvCxnSpPr/>
            <p:nvPr/>
          </p:nvCxnSpPr>
          <p:spPr>
            <a:xfrm rot="5400000" flipH="1" flipV="1">
              <a:off x="2261107" y="4180136"/>
              <a:ext cx="19403" cy="2963526"/>
            </a:xfrm>
            <a:prstGeom prst="bentConnector3">
              <a:avLst>
                <a:gd name="adj1" fmla="val 1815049"/>
              </a:avLst>
            </a:prstGeom>
            <a:ln w="47625">
              <a:solidFill>
                <a:srgbClr val="002060"/>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10" name="AutoShape 22"/>
            <p:cNvSpPr>
              <a:spLocks noChangeArrowheads="1"/>
            </p:cNvSpPr>
            <p:nvPr/>
          </p:nvSpPr>
          <p:spPr bwMode="auto">
            <a:xfrm>
              <a:off x="186323" y="5625300"/>
              <a:ext cx="1205444"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err="1" smtClean="0">
                  <a:solidFill>
                    <a:srgbClr val="002060"/>
                  </a:solidFill>
                  <a:latin typeface="+mj-lt"/>
                </a:rPr>
                <a:t>DiaMon</a:t>
              </a:r>
              <a:endParaRPr lang="en-US" b="1" dirty="0" smtClean="0">
                <a:solidFill>
                  <a:srgbClr val="002060"/>
                </a:solidFill>
                <a:latin typeface="+mj-lt"/>
              </a:endParaRPr>
            </a:p>
            <a:p>
              <a:pPr algn="ctr"/>
              <a:r>
                <a:rPr lang="en-US" b="1" dirty="0" smtClean="0">
                  <a:solidFill>
                    <a:srgbClr val="002060"/>
                  </a:solidFill>
                  <a:latin typeface="+mj-lt"/>
                </a:rPr>
                <a:t>agent</a:t>
              </a:r>
              <a:endParaRPr lang="en-US" b="1" dirty="0">
                <a:solidFill>
                  <a:srgbClr val="002060"/>
                </a:solidFill>
                <a:latin typeface="+mj-lt"/>
              </a:endParaRPr>
            </a:p>
          </p:txBody>
        </p:sp>
        <p:sp>
          <p:nvSpPr>
            <p:cNvPr id="11" name="AutoShape 22"/>
            <p:cNvSpPr>
              <a:spLocks noChangeArrowheads="1"/>
            </p:cNvSpPr>
            <p:nvPr/>
          </p:nvSpPr>
          <p:spPr bwMode="auto">
            <a:xfrm>
              <a:off x="1667878" y="5625300"/>
              <a:ext cx="1204875"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err="1" smtClean="0">
                  <a:solidFill>
                    <a:srgbClr val="002060"/>
                  </a:solidFill>
                  <a:latin typeface="+mj-lt"/>
                </a:rPr>
                <a:t>DiaMon</a:t>
              </a:r>
              <a:endParaRPr lang="en-US" b="1" dirty="0" smtClean="0">
                <a:solidFill>
                  <a:srgbClr val="002060"/>
                </a:solidFill>
                <a:latin typeface="+mj-lt"/>
              </a:endParaRPr>
            </a:p>
            <a:p>
              <a:pPr algn="ctr"/>
              <a:r>
                <a:rPr lang="en-US" b="1" dirty="0" smtClean="0">
                  <a:solidFill>
                    <a:srgbClr val="002060"/>
                  </a:solidFill>
                  <a:latin typeface="+mj-lt"/>
                </a:rPr>
                <a:t>agent</a:t>
              </a:r>
              <a:endParaRPr lang="en-US" b="1" dirty="0">
                <a:solidFill>
                  <a:srgbClr val="002060"/>
                </a:solidFill>
                <a:latin typeface="+mj-lt"/>
              </a:endParaRPr>
            </a:p>
          </p:txBody>
        </p:sp>
        <p:sp>
          <p:nvSpPr>
            <p:cNvPr id="12" name="AutoShape 22"/>
            <p:cNvSpPr>
              <a:spLocks noChangeArrowheads="1"/>
            </p:cNvSpPr>
            <p:nvPr/>
          </p:nvSpPr>
          <p:spPr bwMode="auto">
            <a:xfrm>
              <a:off x="3150133" y="5605897"/>
              <a:ext cx="1204875"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err="1" smtClean="0">
                  <a:solidFill>
                    <a:srgbClr val="002060"/>
                  </a:solidFill>
                  <a:latin typeface="+mj-lt"/>
                </a:rPr>
                <a:t>DiaMon</a:t>
              </a:r>
              <a:endParaRPr lang="en-US" b="1" dirty="0" smtClean="0">
                <a:solidFill>
                  <a:srgbClr val="002060"/>
                </a:solidFill>
                <a:latin typeface="+mj-lt"/>
              </a:endParaRPr>
            </a:p>
            <a:p>
              <a:pPr algn="ctr"/>
              <a:r>
                <a:rPr lang="en-US" b="1" dirty="0" smtClean="0">
                  <a:solidFill>
                    <a:srgbClr val="002060"/>
                  </a:solidFill>
                  <a:latin typeface="+mj-lt"/>
                </a:rPr>
                <a:t>agent</a:t>
              </a:r>
              <a:endParaRPr lang="en-US" b="1" dirty="0">
                <a:solidFill>
                  <a:srgbClr val="002060"/>
                </a:solidFill>
                <a:latin typeface="+mj-lt"/>
              </a:endParaRPr>
            </a:p>
          </p:txBody>
        </p:sp>
        <p:sp>
          <p:nvSpPr>
            <p:cNvPr id="13" name="AutoShape 22"/>
            <p:cNvSpPr>
              <a:spLocks noChangeArrowheads="1"/>
            </p:cNvSpPr>
            <p:nvPr/>
          </p:nvSpPr>
          <p:spPr bwMode="auto">
            <a:xfrm>
              <a:off x="1587653" y="4085880"/>
              <a:ext cx="13770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err="1" smtClean="0">
                  <a:solidFill>
                    <a:srgbClr val="002060"/>
                  </a:solidFill>
                  <a:latin typeface="+mj-lt"/>
                </a:rPr>
                <a:t>DiaMon</a:t>
              </a:r>
              <a:endParaRPr lang="en-US" sz="2400" b="1" dirty="0" smtClean="0">
                <a:solidFill>
                  <a:srgbClr val="002060"/>
                </a:solidFill>
                <a:latin typeface="+mj-lt"/>
              </a:endParaRPr>
            </a:p>
            <a:p>
              <a:pPr algn="ctr"/>
              <a:r>
                <a:rPr lang="en-US" sz="2400" b="1" dirty="0" smtClean="0">
                  <a:solidFill>
                    <a:srgbClr val="002060"/>
                  </a:solidFill>
                  <a:latin typeface="+mj-lt"/>
                </a:rPr>
                <a:t>DAQ</a:t>
              </a:r>
              <a:endParaRPr lang="en-US" sz="2400" b="1" dirty="0">
                <a:solidFill>
                  <a:srgbClr val="002060"/>
                </a:solidFill>
                <a:latin typeface="+mj-lt"/>
              </a:endParaRPr>
            </a:p>
          </p:txBody>
        </p:sp>
        <p:cxnSp>
          <p:nvCxnSpPr>
            <p:cNvPr id="24" name="Straight Arrow Connector 23"/>
            <p:cNvCxnSpPr>
              <a:stCxn id="11" idx="0"/>
              <a:endCxn id="13" idx="2"/>
            </p:cNvCxnSpPr>
            <p:nvPr/>
          </p:nvCxnSpPr>
          <p:spPr>
            <a:xfrm flipV="1">
              <a:off x="2270316" y="4962694"/>
              <a:ext cx="5837" cy="662606"/>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09" name="TextBox 108"/>
            <p:cNvSpPr txBox="1"/>
            <p:nvPr/>
          </p:nvSpPr>
          <p:spPr>
            <a:xfrm>
              <a:off x="1592406" y="5012859"/>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grpSp>
        <p:nvGrpSpPr>
          <p:cNvPr id="120" name="Group 119"/>
          <p:cNvGrpSpPr/>
          <p:nvPr/>
        </p:nvGrpSpPr>
        <p:grpSpPr>
          <a:xfrm>
            <a:off x="2276153" y="2617817"/>
            <a:ext cx="2193505" cy="1468064"/>
            <a:chOff x="2276153" y="2617817"/>
            <a:chExt cx="2193505" cy="1468064"/>
          </a:xfrm>
        </p:grpSpPr>
        <p:sp>
          <p:nvSpPr>
            <p:cNvPr id="28" name="AutoShape 22"/>
            <p:cNvSpPr>
              <a:spLocks noChangeArrowheads="1"/>
            </p:cNvSpPr>
            <p:nvPr/>
          </p:nvSpPr>
          <p:spPr bwMode="auto">
            <a:xfrm>
              <a:off x="3000858" y="2617817"/>
              <a:ext cx="146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err="1" smtClean="0">
                  <a:solidFill>
                    <a:srgbClr val="002060"/>
                  </a:solidFill>
                  <a:latin typeface="+mj-lt"/>
                </a:rPr>
                <a:t>DiaMon</a:t>
              </a:r>
              <a:endParaRPr lang="en-US" sz="2400" b="1" dirty="0" smtClean="0">
                <a:solidFill>
                  <a:srgbClr val="002060"/>
                </a:solidFill>
                <a:latin typeface="+mj-lt"/>
              </a:endParaRPr>
            </a:p>
            <a:p>
              <a:pPr algn="ctr"/>
              <a:r>
                <a:rPr lang="en-US" sz="2400" b="1" dirty="0" smtClean="0">
                  <a:solidFill>
                    <a:srgbClr val="002060"/>
                  </a:solidFill>
                  <a:latin typeface="+mj-lt"/>
                </a:rPr>
                <a:t>Server</a:t>
              </a:r>
              <a:endParaRPr lang="en-US" sz="2400" b="1" dirty="0">
                <a:solidFill>
                  <a:srgbClr val="002060"/>
                </a:solidFill>
                <a:latin typeface="+mj-lt"/>
              </a:endParaRPr>
            </a:p>
          </p:txBody>
        </p:sp>
        <p:cxnSp>
          <p:nvCxnSpPr>
            <p:cNvPr id="81" name="Elbow Connector 80"/>
            <p:cNvCxnSpPr>
              <a:stCxn id="13" idx="0"/>
              <a:endCxn id="28" idx="2"/>
            </p:cNvCxnSpPr>
            <p:nvPr/>
          </p:nvCxnSpPr>
          <p:spPr>
            <a:xfrm rot="5400000" flipH="1" flipV="1">
              <a:off x="2710081" y="3060704"/>
              <a:ext cx="591249" cy="1459105"/>
            </a:xfrm>
            <a:prstGeom prst="bentConnector3">
              <a:avLst>
                <a:gd name="adj1" fmla="val 50000"/>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10" name="TextBox 109"/>
            <p:cNvSpPr txBox="1"/>
            <p:nvPr/>
          </p:nvSpPr>
          <p:spPr>
            <a:xfrm>
              <a:off x="3828148" y="3494631"/>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grpSp>
        <p:nvGrpSpPr>
          <p:cNvPr id="117" name="Group 116"/>
          <p:cNvGrpSpPr/>
          <p:nvPr/>
        </p:nvGrpSpPr>
        <p:grpSpPr>
          <a:xfrm>
            <a:off x="89458" y="1565707"/>
            <a:ext cx="2911400" cy="1559967"/>
            <a:chOff x="89458" y="1565707"/>
            <a:chExt cx="2911400" cy="1559967"/>
          </a:xfrm>
        </p:grpSpPr>
        <p:sp>
          <p:nvSpPr>
            <p:cNvPr id="69" name="AutoShape 22"/>
            <p:cNvSpPr>
              <a:spLocks noChangeArrowheads="1"/>
            </p:cNvSpPr>
            <p:nvPr/>
          </p:nvSpPr>
          <p:spPr bwMode="auto">
            <a:xfrm>
              <a:off x="89458" y="1565707"/>
              <a:ext cx="1578420" cy="737653"/>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rgbClr val="008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GB" sz="2400" b="1" dirty="0" err="1">
                  <a:solidFill>
                    <a:srgbClr val="008000"/>
                  </a:solidFill>
                  <a:latin typeface="+mj-lt"/>
                </a:rPr>
                <a:t>DiaMon</a:t>
              </a:r>
              <a:endParaRPr lang="en-GB" sz="2400" b="1" dirty="0">
                <a:solidFill>
                  <a:srgbClr val="008000"/>
                </a:solidFill>
                <a:latin typeface="+mj-lt"/>
              </a:endParaRPr>
            </a:p>
            <a:p>
              <a:pPr algn="ctr"/>
              <a:r>
                <a:rPr lang="en-GB" sz="2400" b="1" dirty="0">
                  <a:solidFill>
                    <a:srgbClr val="008000"/>
                  </a:solidFill>
                  <a:latin typeface="+mj-lt"/>
                </a:rPr>
                <a:t>GUI</a:t>
              </a:r>
            </a:p>
          </p:txBody>
        </p:sp>
        <p:cxnSp>
          <p:nvCxnSpPr>
            <p:cNvPr id="70" name="Elbow Connector 69"/>
            <p:cNvCxnSpPr>
              <a:stCxn id="69" idx="2"/>
              <a:endCxn id="28" idx="1"/>
            </p:cNvCxnSpPr>
            <p:nvPr/>
          </p:nvCxnSpPr>
          <p:spPr>
            <a:xfrm rot="16200000" flipH="1">
              <a:off x="1563331" y="1618697"/>
              <a:ext cx="752864" cy="2122190"/>
            </a:xfrm>
            <a:prstGeom prst="bentConnector2">
              <a:avLst/>
            </a:prstGeom>
            <a:ln w="47625">
              <a:solidFill>
                <a:srgbClr val="00206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838302" y="2756342"/>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grpSp>
        <p:nvGrpSpPr>
          <p:cNvPr id="118" name="Group 117"/>
          <p:cNvGrpSpPr/>
          <p:nvPr/>
        </p:nvGrpSpPr>
        <p:grpSpPr>
          <a:xfrm>
            <a:off x="4485714" y="2120092"/>
            <a:ext cx="4436169" cy="1249096"/>
            <a:chOff x="4485714" y="2120092"/>
            <a:chExt cx="4436169" cy="1249096"/>
          </a:xfrm>
        </p:grpSpPr>
        <p:sp>
          <p:nvSpPr>
            <p:cNvPr id="73" name="AutoShape 22"/>
            <p:cNvSpPr>
              <a:spLocks noChangeArrowheads="1"/>
            </p:cNvSpPr>
            <p:nvPr/>
          </p:nvSpPr>
          <p:spPr bwMode="auto">
            <a:xfrm>
              <a:off x="7453083" y="2120092"/>
              <a:ext cx="146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Alarms</a:t>
              </a:r>
            </a:p>
            <a:p>
              <a:pPr algn="ctr"/>
              <a:r>
                <a:rPr lang="en-US" sz="2400" b="1" dirty="0" smtClean="0">
                  <a:solidFill>
                    <a:srgbClr val="002060"/>
                  </a:solidFill>
                  <a:latin typeface="+mj-lt"/>
                </a:rPr>
                <a:t>Server</a:t>
              </a:r>
              <a:endParaRPr lang="en-US" sz="2400" b="1" dirty="0">
                <a:solidFill>
                  <a:srgbClr val="002060"/>
                </a:solidFill>
                <a:latin typeface="+mj-lt"/>
              </a:endParaRPr>
            </a:p>
          </p:txBody>
        </p:sp>
        <p:cxnSp>
          <p:nvCxnSpPr>
            <p:cNvPr id="102" name="Elbow Connector 101"/>
            <p:cNvCxnSpPr>
              <a:endCxn id="73" idx="2"/>
            </p:cNvCxnSpPr>
            <p:nvPr/>
          </p:nvCxnSpPr>
          <p:spPr>
            <a:xfrm flipV="1">
              <a:off x="4485714" y="2996906"/>
              <a:ext cx="3701769" cy="301881"/>
            </a:xfrm>
            <a:prstGeom prst="bentConnector2">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12" name="TextBox 111"/>
            <p:cNvSpPr txBox="1"/>
            <p:nvPr/>
          </p:nvSpPr>
          <p:spPr>
            <a:xfrm>
              <a:off x="7534108" y="2999856"/>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grpSp>
        <p:nvGrpSpPr>
          <p:cNvPr id="123" name="Group 122"/>
          <p:cNvGrpSpPr/>
          <p:nvPr/>
        </p:nvGrpSpPr>
        <p:grpSpPr>
          <a:xfrm>
            <a:off x="7498583" y="2996906"/>
            <a:ext cx="1377000" cy="3521629"/>
            <a:chOff x="7498583" y="2996906"/>
            <a:chExt cx="1377000" cy="3521629"/>
          </a:xfrm>
        </p:grpSpPr>
        <p:sp>
          <p:nvSpPr>
            <p:cNvPr id="46" name="AutoShape 22"/>
            <p:cNvSpPr>
              <a:spLocks noChangeArrowheads="1"/>
            </p:cNvSpPr>
            <p:nvPr/>
          </p:nvSpPr>
          <p:spPr bwMode="auto">
            <a:xfrm>
              <a:off x="7498583" y="5625301"/>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a:t>
              </a:r>
              <a:endParaRPr lang="en-US" b="1" dirty="0">
                <a:solidFill>
                  <a:srgbClr val="663300"/>
                </a:solidFill>
                <a:latin typeface="+mj-lt"/>
              </a:endParaRPr>
            </a:p>
          </p:txBody>
        </p:sp>
        <p:cxnSp>
          <p:nvCxnSpPr>
            <p:cNvPr id="84" name="Straight Arrow Connector 83"/>
            <p:cNvCxnSpPr>
              <a:stCxn id="46" idx="0"/>
              <a:endCxn id="73" idx="2"/>
            </p:cNvCxnSpPr>
            <p:nvPr/>
          </p:nvCxnSpPr>
          <p:spPr>
            <a:xfrm flipV="1">
              <a:off x="8187083" y="2996906"/>
              <a:ext cx="400" cy="2628395"/>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22" name="AutoShape 22"/>
            <p:cNvSpPr>
              <a:spLocks noChangeArrowheads="1"/>
            </p:cNvSpPr>
            <p:nvPr/>
          </p:nvSpPr>
          <p:spPr bwMode="auto">
            <a:xfrm>
              <a:off x="7585045" y="5625300"/>
              <a:ext cx="1204875"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002060"/>
                  </a:solidFill>
                  <a:latin typeface="+mj-lt"/>
                </a:rPr>
                <a:t>Alarms</a:t>
              </a:r>
            </a:p>
            <a:p>
              <a:pPr algn="ctr"/>
              <a:r>
                <a:rPr lang="en-US" b="1" dirty="0" smtClean="0">
                  <a:solidFill>
                    <a:srgbClr val="002060"/>
                  </a:solidFill>
                  <a:latin typeface="+mj-lt"/>
                </a:rPr>
                <a:t>API</a:t>
              </a:r>
              <a:endParaRPr lang="en-US" b="1" dirty="0">
                <a:solidFill>
                  <a:srgbClr val="002060"/>
                </a:solidFill>
                <a:latin typeface="+mj-lt"/>
              </a:endParaRPr>
            </a:p>
          </p:txBody>
        </p:sp>
      </p:grpSp>
      <p:grpSp>
        <p:nvGrpSpPr>
          <p:cNvPr id="137" name="Group 136"/>
          <p:cNvGrpSpPr/>
          <p:nvPr/>
        </p:nvGrpSpPr>
        <p:grpSpPr>
          <a:xfrm>
            <a:off x="4018733" y="1565707"/>
            <a:ext cx="3434350" cy="1235087"/>
            <a:chOff x="4018733" y="1565707"/>
            <a:chExt cx="3434350" cy="1235087"/>
          </a:xfrm>
        </p:grpSpPr>
        <p:sp>
          <p:nvSpPr>
            <p:cNvPr id="105" name="AutoShape 22"/>
            <p:cNvSpPr>
              <a:spLocks noChangeArrowheads="1"/>
            </p:cNvSpPr>
            <p:nvPr/>
          </p:nvSpPr>
          <p:spPr bwMode="auto">
            <a:xfrm>
              <a:off x="4018733" y="1565707"/>
              <a:ext cx="1578420" cy="737653"/>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rgbClr val="008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GB" sz="2400" b="1" dirty="0" smtClean="0">
                  <a:solidFill>
                    <a:srgbClr val="008000"/>
                  </a:solidFill>
                  <a:latin typeface="+mj-lt"/>
                </a:rPr>
                <a:t>Alarms</a:t>
              </a:r>
              <a:endParaRPr lang="en-GB" sz="2400" b="1" dirty="0">
                <a:solidFill>
                  <a:srgbClr val="008000"/>
                </a:solidFill>
                <a:latin typeface="+mj-lt"/>
              </a:endParaRPr>
            </a:p>
            <a:p>
              <a:pPr algn="ctr"/>
              <a:r>
                <a:rPr lang="en-GB" sz="2400" b="1" dirty="0" smtClean="0">
                  <a:solidFill>
                    <a:srgbClr val="008000"/>
                  </a:solidFill>
                  <a:latin typeface="+mj-lt"/>
                </a:rPr>
                <a:t>Console X</a:t>
              </a:r>
              <a:endParaRPr lang="en-GB" sz="2400" b="1" dirty="0">
                <a:solidFill>
                  <a:srgbClr val="008000"/>
                </a:solidFill>
                <a:latin typeface="+mj-lt"/>
              </a:endParaRPr>
            </a:p>
          </p:txBody>
        </p:sp>
        <p:cxnSp>
          <p:nvCxnSpPr>
            <p:cNvPr id="106" name="Elbow Connector 105"/>
            <p:cNvCxnSpPr>
              <a:stCxn id="105" idx="2"/>
            </p:cNvCxnSpPr>
            <p:nvPr/>
          </p:nvCxnSpPr>
          <p:spPr>
            <a:xfrm rot="16200000" flipH="1">
              <a:off x="5904021" y="1207281"/>
              <a:ext cx="452984" cy="2645141"/>
            </a:xfrm>
            <a:prstGeom prst="bentConnector2">
              <a:avLst/>
            </a:prstGeom>
            <a:ln w="47625">
              <a:solidFill>
                <a:srgbClr val="00206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13" name="TextBox 112"/>
            <p:cNvSpPr txBox="1"/>
            <p:nvPr/>
          </p:nvSpPr>
          <p:spPr>
            <a:xfrm>
              <a:off x="6809886" y="2431462"/>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sp>
          <p:nvSpPr>
            <p:cNvPr id="129" name="AutoShape 22"/>
            <p:cNvSpPr>
              <a:spLocks noChangeArrowheads="1"/>
            </p:cNvSpPr>
            <p:nvPr/>
          </p:nvSpPr>
          <p:spPr bwMode="auto">
            <a:xfrm>
              <a:off x="5699178" y="1566850"/>
              <a:ext cx="1578420" cy="737653"/>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rgbClr val="008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GB" sz="2400" b="1" dirty="0" smtClean="0">
                  <a:solidFill>
                    <a:srgbClr val="008000"/>
                  </a:solidFill>
                  <a:latin typeface="+mj-lt"/>
                </a:rPr>
                <a:t>Alarms</a:t>
              </a:r>
              <a:endParaRPr lang="en-GB" sz="2400" b="1" dirty="0">
                <a:solidFill>
                  <a:srgbClr val="008000"/>
                </a:solidFill>
                <a:latin typeface="+mj-lt"/>
              </a:endParaRPr>
            </a:p>
            <a:p>
              <a:pPr algn="ctr"/>
              <a:r>
                <a:rPr lang="en-GB" sz="2400" b="1" dirty="0" smtClean="0">
                  <a:solidFill>
                    <a:srgbClr val="008000"/>
                  </a:solidFill>
                  <a:latin typeface="+mj-lt"/>
                </a:rPr>
                <a:t>Console Y</a:t>
              </a:r>
              <a:endParaRPr lang="en-GB" sz="2400" b="1" dirty="0">
                <a:solidFill>
                  <a:srgbClr val="008000"/>
                </a:solidFill>
                <a:latin typeface="+mj-lt"/>
              </a:endParaRPr>
            </a:p>
          </p:txBody>
        </p:sp>
        <p:cxnSp>
          <p:nvCxnSpPr>
            <p:cNvPr id="136" name="Straight Arrow Connector 135"/>
            <p:cNvCxnSpPr>
              <a:endCxn id="129" idx="2"/>
            </p:cNvCxnSpPr>
            <p:nvPr/>
          </p:nvCxnSpPr>
          <p:spPr>
            <a:xfrm flipV="1">
              <a:off x="6488388" y="2304503"/>
              <a:ext cx="0" cy="451839"/>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8677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7"/>
                                        </p:tgtEl>
                                        <p:attrNameLst>
                                          <p:attrName>style.visibility</p:attrName>
                                        </p:attrNameLst>
                                      </p:cBhvr>
                                      <p:to>
                                        <p:strVal val="visible"/>
                                      </p:to>
                                    </p:set>
                                    <p:animEffect transition="in" filter="fade">
                                      <p:cBhvr>
                                        <p:cTn id="12" dur="500"/>
                                        <p:tgtEl>
                                          <p:spTgt spid="1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3"/>
                                        </p:tgtEl>
                                        <p:attrNameLst>
                                          <p:attrName>style.visibility</p:attrName>
                                        </p:attrNameLst>
                                      </p:cBhvr>
                                      <p:to>
                                        <p:strVal val="visible"/>
                                      </p:to>
                                    </p:set>
                                    <p:animEffect transition="in" filter="fade">
                                      <p:cBhvr>
                                        <p:cTn id="1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1015" y="1687272"/>
            <a:ext cx="8727245" cy="718472"/>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endParaRPr lang="en-GB" dirty="0"/>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13</a:t>
            </a:fld>
            <a:endParaRPr lang="en-US"/>
          </a:p>
        </p:txBody>
      </p:sp>
      <p:grpSp>
        <p:nvGrpSpPr>
          <p:cNvPr id="21" name="Group 20"/>
          <p:cNvGrpSpPr/>
          <p:nvPr/>
        </p:nvGrpSpPr>
        <p:grpSpPr>
          <a:xfrm>
            <a:off x="511629" y="2613008"/>
            <a:ext cx="7852536" cy="3700705"/>
            <a:chOff x="511629" y="2613008"/>
            <a:chExt cx="7852536" cy="3700705"/>
          </a:xfrm>
        </p:grpSpPr>
        <p:cxnSp>
          <p:nvCxnSpPr>
            <p:cNvPr id="7" name="Straight Arrow Connector 6"/>
            <p:cNvCxnSpPr/>
            <p:nvPr/>
          </p:nvCxnSpPr>
          <p:spPr>
            <a:xfrm flipV="1">
              <a:off x="816440" y="2613008"/>
              <a:ext cx="0" cy="3700705"/>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11629" y="6024879"/>
              <a:ext cx="7852535" cy="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36495" y="5630691"/>
              <a:ext cx="827670" cy="461665"/>
            </a:xfrm>
            <a:prstGeom prst="rect">
              <a:avLst/>
            </a:prstGeom>
            <a:noFill/>
          </p:spPr>
          <p:txBody>
            <a:bodyPr wrap="square" rtlCol="0">
              <a:spAutoFit/>
            </a:bodyPr>
            <a:lstStyle/>
            <a:p>
              <a:r>
                <a:rPr lang="en-US" sz="2400" dirty="0" smtClean="0"/>
                <a:t>time</a:t>
              </a:r>
              <a:endParaRPr lang="en-GB" sz="2400" dirty="0"/>
            </a:p>
          </p:txBody>
        </p:sp>
        <p:cxnSp>
          <p:nvCxnSpPr>
            <p:cNvPr id="11" name="Straight Connector 10"/>
            <p:cNvCxnSpPr/>
            <p:nvPr/>
          </p:nvCxnSpPr>
          <p:spPr>
            <a:xfrm>
              <a:off x="511629" y="3454892"/>
              <a:ext cx="7744708" cy="0"/>
            </a:xfrm>
            <a:prstGeom prst="line">
              <a:avLst/>
            </a:prstGeom>
            <a:ln w="12700">
              <a:solidFill>
                <a:srgbClr val="FF0000"/>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01546" y="2991908"/>
              <a:ext cx="1462619" cy="461665"/>
            </a:xfrm>
            <a:prstGeom prst="rect">
              <a:avLst/>
            </a:prstGeom>
            <a:noFill/>
          </p:spPr>
          <p:txBody>
            <a:bodyPr wrap="square" rtlCol="0">
              <a:spAutoFit/>
            </a:bodyPr>
            <a:lstStyle/>
            <a:p>
              <a:pPr algn="r"/>
              <a:r>
                <a:rPr lang="en-US" sz="2400" dirty="0" smtClean="0">
                  <a:solidFill>
                    <a:srgbClr val="FF0000"/>
                  </a:solidFill>
                </a:rPr>
                <a:t>threshold</a:t>
              </a:r>
              <a:endParaRPr lang="en-GB" sz="2400" dirty="0">
                <a:solidFill>
                  <a:srgbClr val="FF0000"/>
                </a:solidFill>
              </a:endParaRPr>
            </a:p>
          </p:txBody>
        </p:sp>
        <p:sp>
          <p:nvSpPr>
            <p:cNvPr id="13" name="Freeform 12"/>
            <p:cNvSpPr/>
            <p:nvPr/>
          </p:nvSpPr>
          <p:spPr>
            <a:xfrm>
              <a:off x="748356" y="3334524"/>
              <a:ext cx="6620674" cy="2296167"/>
            </a:xfrm>
            <a:custGeom>
              <a:avLst/>
              <a:gdLst>
                <a:gd name="connsiteX0" fmla="*/ 0 w 5279572"/>
                <a:gd name="connsiteY0" fmla="*/ 1763493 h 1780187"/>
                <a:gd name="connsiteX1" fmla="*/ 402772 w 5279572"/>
                <a:gd name="connsiteY1" fmla="*/ 1741721 h 1780187"/>
                <a:gd name="connsiteX2" fmla="*/ 631372 w 5279572"/>
                <a:gd name="connsiteY2" fmla="*/ 1426036 h 1780187"/>
                <a:gd name="connsiteX3" fmla="*/ 1175657 w 5279572"/>
                <a:gd name="connsiteY3" fmla="*/ 1621978 h 1780187"/>
                <a:gd name="connsiteX4" fmla="*/ 1611086 w 5279572"/>
                <a:gd name="connsiteY4" fmla="*/ 1502236 h 1780187"/>
                <a:gd name="connsiteX5" fmla="*/ 2024743 w 5279572"/>
                <a:gd name="connsiteY5" fmla="*/ 7 h 1780187"/>
                <a:gd name="connsiteX6" fmla="*/ 2449286 w 5279572"/>
                <a:gd name="connsiteY6" fmla="*/ 1524007 h 1780187"/>
                <a:gd name="connsiteX7" fmla="*/ 2950029 w 5279572"/>
                <a:gd name="connsiteY7" fmla="*/ 1643750 h 1780187"/>
                <a:gd name="connsiteX8" fmla="*/ 3385457 w 5279572"/>
                <a:gd name="connsiteY8" fmla="*/ 1447807 h 1780187"/>
                <a:gd name="connsiteX9" fmla="*/ 3842657 w 5279572"/>
                <a:gd name="connsiteY9" fmla="*/ 1676407 h 1780187"/>
                <a:gd name="connsiteX10" fmla="*/ 4408714 w 5279572"/>
                <a:gd name="connsiteY10" fmla="*/ 1545778 h 1780187"/>
                <a:gd name="connsiteX11" fmla="*/ 4757057 w 5279572"/>
                <a:gd name="connsiteY11" fmla="*/ 1730836 h 1780187"/>
                <a:gd name="connsiteX12" fmla="*/ 5279572 w 5279572"/>
                <a:gd name="connsiteY12" fmla="*/ 1643750 h 1780187"/>
                <a:gd name="connsiteX13" fmla="*/ 5279572 w 5279572"/>
                <a:gd name="connsiteY13" fmla="*/ 1643750 h 178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9572" h="1780187">
                  <a:moveTo>
                    <a:pt x="0" y="1763493"/>
                  </a:moveTo>
                  <a:cubicBezTo>
                    <a:pt x="148771" y="1780728"/>
                    <a:pt x="297543" y="1797964"/>
                    <a:pt x="402772" y="1741721"/>
                  </a:cubicBezTo>
                  <a:cubicBezTo>
                    <a:pt x="508001" y="1685478"/>
                    <a:pt x="502558" y="1445993"/>
                    <a:pt x="631372" y="1426036"/>
                  </a:cubicBezTo>
                  <a:cubicBezTo>
                    <a:pt x="760186" y="1406079"/>
                    <a:pt x="1012371" y="1609278"/>
                    <a:pt x="1175657" y="1621978"/>
                  </a:cubicBezTo>
                  <a:cubicBezTo>
                    <a:pt x="1338943" y="1634678"/>
                    <a:pt x="1469572" y="1772565"/>
                    <a:pt x="1611086" y="1502236"/>
                  </a:cubicBezTo>
                  <a:cubicBezTo>
                    <a:pt x="1752600" y="1231907"/>
                    <a:pt x="1885043" y="-3622"/>
                    <a:pt x="2024743" y="7"/>
                  </a:cubicBezTo>
                  <a:cubicBezTo>
                    <a:pt x="2164443" y="3635"/>
                    <a:pt x="2295072" y="1250050"/>
                    <a:pt x="2449286" y="1524007"/>
                  </a:cubicBezTo>
                  <a:cubicBezTo>
                    <a:pt x="2603500" y="1797964"/>
                    <a:pt x="2794001" y="1656450"/>
                    <a:pt x="2950029" y="1643750"/>
                  </a:cubicBezTo>
                  <a:cubicBezTo>
                    <a:pt x="3106057" y="1631050"/>
                    <a:pt x="3236686" y="1442364"/>
                    <a:pt x="3385457" y="1447807"/>
                  </a:cubicBezTo>
                  <a:cubicBezTo>
                    <a:pt x="3534228" y="1453250"/>
                    <a:pt x="3672114" y="1660079"/>
                    <a:pt x="3842657" y="1676407"/>
                  </a:cubicBezTo>
                  <a:cubicBezTo>
                    <a:pt x="4013200" y="1692735"/>
                    <a:pt x="4256314" y="1536707"/>
                    <a:pt x="4408714" y="1545778"/>
                  </a:cubicBezTo>
                  <a:cubicBezTo>
                    <a:pt x="4561114" y="1554849"/>
                    <a:pt x="4611914" y="1714507"/>
                    <a:pt x="4757057" y="1730836"/>
                  </a:cubicBezTo>
                  <a:cubicBezTo>
                    <a:pt x="4902200" y="1747165"/>
                    <a:pt x="5279572" y="1643750"/>
                    <a:pt x="5279572" y="1643750"/>
                  </a:cubicBezTo>
                  <a:lnTo>
                    <a:pt x="5279572" y="1643750"/>
                  </a:lnTo>
                </a:path>
              </a:pathLst>
            </a:custGeom>
            <a:noFill/>
            <a:ln w="63500" cap="rnd">
              <a:solidFill>
                <a:srgbClr val="008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Content Placeholder 1"/>
            <p:cNvSpPr txBox="1">
              <a:spLocks/>
            </p:cNvSpPr>
            <p:nvPr/>
          </p:nvSpPr>
          <p:spPr>
            <a:xfrm>
              <a:off x="4357212" y="3624915"/>
              <a:ext cx="3593118" cy="576971"/>
            </a:xfrm>
            <a:prstGeom prst="rect">
              <a:avLst/>
            </a:prstGeom>
          </p:spPr>
          <p:txBody>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118872" indent="0" defTabSz="914400">
                <a:buNone/>
              </a:pPr>
              <a:r>
                <a:rPr lang="en-GB" sz="3600" b="1" dirty="0" smtClean="0"/>
                <a:t>Alarm?</a:t>
              </a:r>
              <a:endParaRPr lang="en-GB" sz="3600" b="1" dirty="0"/>
            </a:p>
          </p:txBody>
        </p:sp>
        <p:cxnSp>
          <p:nvCxnSpPr>
            <p:cNvPr id="17" name="Straight Arrow Connector 16"/>
            <p:cNvCxnSpPr/>
            <p:nvPr/>
          </p:nvCxnSpPr>
          <p:spPr>
            <a:xfrm flipH="1" flipV="1">
              <a:off x="3407229" y="3334533"/>
              <a:ext cx="1030668" cy="48635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99031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1015" y="1687272"/>
            <a:ext cx="8727245" cy="718472"/>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endParaRPr lang="en-GB" dirty="0"/>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14</a:t>
            </a:fld>
            <a:endParaRPr lang="en-US"/>
          </a:p>
        </p:txBody>
      </p:sp>
      <p:grpSp>
        <p:nvGrpSpPr>
          <p:cNvPr id="18" name="Group 17"/>
          <p:cNvGrpSpPr/>
          <p:nvPr/>
        </p:nvGrpSpPr>
        <p:grpSpPr>
          <a:xfrm>
            <a:off x="511629" y="2613008"/>
            <a:ext cx="7852536" cy="3700705"/>
            <a:chOff x="511629" y="2613008"/>
            <a:chExt cx="7852536" cy="3700705"/>
          </a:xfrm>
        </p:grpSpPr>
        <p:cxnSp>
          <p:nvCxnSpPr>
            <p:cNvPr id="7" name="Straight Arrow Connector 6"/>
            <p:cNvCxnSpPr/>
            <p:nvPr/>
          </p:nvCxnSpPr>
          <p:spPr>
            <a:xfrm flipV="1">
              <a:off x="816440" y="2613008"/>
              <a:ext cx="0" cy="3700705"/>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11629" y="6024879"/>
              <a:ext cx="7852535" cy="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36495" y="5630691"/>
              <a:ext cx="827670" cy="461665"/>
            </a:xfrm>
            <a:prstGeom prst="rect">
              <a:avLst/>
            </a:prstGeom>
            <a:noFill/>
          </p:spPr>
          <p:txBody>
            <a:bodyPr wrap="square" rtlCol="0">
              <a:spAutoFit/>
            </a:bodyPr>
            <a:lstStyle/>
            <a:p>
              <a:r>
                <a:rPr lang="en-US" sz="2400" dirty="0" smtClean="0"/>
                <a:t>time</a:t>
              </a:r>
              <a:endParaRPr lang="en-GB" sz="2400" dirty="0"/>
            </a:p>
          </p:txBody>
        </p:sp>
        <p:cxnSp>
          <p:nvCxnSpPr>
            <p:cNvPr id="11" name="Straight Connector 10"/>
            <p:cNvCxnSpPr/>
            <p:nvPr/>
          </p:nvCxnSpPr>
          <p:spPr>
            <a:xfrm>
              <a:off x="511629" y="3454892"/>
              <a:ext cx="7744708" cy="0"/>
            </a:xfrm>
            <a:prstGeom prst="line">
              <a:avLst/>
            </a:prstGeom>
            <a:ln w="12700">
              <a:solidFill>
                <a:srgbClr val="FF0000"/>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01546" y="2991908"/>
              <a:ext cx="1462619" cy="461665"/>
            </a:xfrm>
            <a:prstGeom prst="rect">
              <a:avLst/>
            </a:prstGeom>
            <a:noFill/>
          </p:spPr>
          <p:txBody>
            <a:bodyPr wrap="square" rtlCol="0">
              <a:spAutoFit/>
            </a:bodyPr>
            <a:lstStyle/>
            <a:p>
              <a:pPr algn="r"/>
              <a:r>
                <a:rPr lang="en-US" sz="2400" dirty="0" smtClean="0">
                  <a:solidFill>
                    <a:srgbClr val="FF0000"/>
                  </a:solidFill>
                </a:rPr>
                <a:t>threshold</a:t>
              </a:r>
              <a:endParaRPr lang="en-GB" sz="2400" dirty="0">
                <a:solidFill>
                  <a:srgbClr val="FF0000"/>
                </a:solidFill>
              </a:endParaRPr>
            </a:p>
          </p:txBody>
        </p:sp>
        <p:sp>
          <p:nvSpPr>
            <p:cNvPr id="15" name="Content Placeholder 1"/>
            <p:cNvSpPr txBox="1">
              <a:spLocks/>
            </p:cNvSpPr>
            <p:nvPr/>
          </p:nvSpPr>
          <p:spPr>
            <a:xfrm>
              <a:off x="4357212" y="3624915"/>
              <a:ext cx="3593118" cy="576971"/>
            </a:xfrm>
            <a:prstGeom prst="rect">
              <a:avLst/>
            </a:prstGeom>
          </p:spPr>
          <p:txBody>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118872" indent="0" defTabSz="914400">
                <a:buNone/>
              </a:pPr>
              <a:r>
                <a:rPr lang="en-GB" sz="3600" b="1" dirty="0" smtClean="0"/>
                <a:t>Alarm?</a:t>
              </a:r>
              <a:endParaRPr lang="en-GB" sz="3600" b="1" dirty="0"/>
            </a:p>
          </p:txBody>
        </p:sp>
        <p:cxnSp>
          <p:nvCxnSpPr>
            <p:cNvPr id="17" name="Straight Arrow Connector 16"/>
            <p:cNvCxnSpPr/>
            <p:nvPr/>
          </p:nvCxnSpPr>
          <p:spPr>
            <a:xfrm flipH="1" flipV="1">
              <a:off x="3407229" y="3334533"/>
              <a:ext cx="1030668" cy="48635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Freeform 15"/>
            <p:cNvSpPr/>
            <p:nvPr/>
          </p:nvSpPr>
          <p:spPr>
            <a:xfrm>
              <a:off x="751114" y="2884605"/>
              <a:ext cx="6803572" cy="2768312"/>
            </a:xfrm>
            <a:custGeom>
              <a:avLst/>
              <a:gdLst>
                <a:gd name="connsiteX0" fmla="*/ 0 w 6803572"/>
                <a:gd name="connsiteY0" fmla="*/ 2710652 h 2768312"/>
                <a:gd name="connsiteX1" fmla="*/ 337457 w 6803572"/>
                <a:gd name="connsiteY1" fmla="*/ 2754195 h 2768312"/>
                <a:gd name="connsiteX2" fmla="*/ 664029 w 6803572"/>
                <a:gd name="connsiteY2" fmla="*/ 2514709 h 2768312"/>
                <a:gd name="connsiteX3" fmla="*/ 968829 w 6803572"/>
                <a:gd name="connsiteY3" fmla="*/ 2362309 h 2768312"/>
                <a:gd name="connsiteX4" fmla="*/ 1360715 w 6803572"/>
                <a:gd name="connsiteY4" fmla="*/ 2536481 h 2768312"/>
                <a:gd name="connsiteX5" fmla="*/ 1578429 w 6803572"/>
                <a:gd name="connsiteY5" fmla="*/ 2743309 h 2768312"/>
                <a:gd name="connsiteX6" fmla="*/ 2079172 w 6803572"/>
                <a:gd name="connsiteY6" fmla="*/ 1915995 h 2768312"/>
                <a:gd name="connsiteX7" fmla="*/ 2340429 w 6803572"/>
                <a:gd name="connsiteY7" fmla="*/ 729452 h 2768312"/>
                <a:gd name="connsiteX8" fmla="*/ 2536372 w 6803572"/>
                <a:gd name="connsiteY8" fmla="*/ 370224 h 2768312"/>
                <a:gd name="connsiteX9" fmla="*/ 3243943 w 6803572"/>
                <a:gd name="connsiteY9" fmla="*/ 206938 h 2768312"/>
                <a:gd name="connsiteX10" fmla="*/ 3820886 w 6803572"/>
                <a:gd name="connsiteY10" fmla="*/ 228709 h 2768312"/>
                <a:gd name="connsiteX11" fmla="*/ 4582886 w 6803572"/>
                <a:gd name="connsiteY11" fmla="*/ 109 h 2768312"/>
                <a:gd name="connsiteX12" fmla="*/ 5540829 w 6803572"/>
                <a:gd name="connsiteY12" fmla="*/ 261366 h 2768312"/>
                <a:gd name="connsiteX13" fmla="*/ 5932715 w 6803572"/>
                <a:gd name="connsiteY13" fmla="*/ 685909 h 2768312"/>
                <a:gd name="connsiteX14" fmla="*/ 6455229 w 6803572"/>
                <a:gd name="connsiteY14" fmla="*/ 762109 h 2768312"/>
                <a:gd name="connsiteX15" fmla="*/ 6803572 w 6803572"/>
                <a:gd name="connsiteY15" fmla="*/ 751224 h 276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03572" h="2768312">
                  <a:moveTo>
                    <a:pt x="0" y="2710652"/>
                  </a:moveTo>
                  <a:cubicBezTo>
                    <a:pt x="113393" y="2748752"/>
                    <a:pt x="226786" y="2786852"/>
                    <a:pt x="337457" y="2754195"/>
                  </a:cubicBezTo>
                  <a:cubicBezTo>
                    <a:pt x="448128" y="2721538"/>
                    <a:pt x="558800" y="2580023"/>
                    <a:pt x="664029" y="2514709"/>
                  </a:cubicBezTo>
                  <a:cubicBezTo>
                    <a:pt x="769258" y="2449395"/>
                    <a:pt x="852715" y="2358680"/>
                    <a:pt x="968829" y="2362309"/>
                  </a:cubicBezTo>
                  <a:cubicBezTo>
                    <a:pt x="1084943" y="2365938"/>
                    <a:pt x="1259115" y="2472981"/>
                    <a:pt x="1360715" y="2536481"/>
                  </a:cubicBezTo>
                  <a:cubicBezTo>
                    <a:pt x="1462315" y="2599981"/>
                    <a:pt x="1458686" y="2846723"/>
                    <a:pt x="1578429" y="2743309"/>
                  </a:cubicBezTo>
                  <a:cubicBezTo>
                    <a:pt x="1698172" y="2639895"/>
                    <a:pt x="1952172" y="2251638"/>
                    <a:pt x="2079172" y="1915995"/>
                  </a:cubicBezTo>
                  <a:cubicBezTo>
                    <a:pt x="2206172" y="1580352"/>
                    <a:pt x="2264229" y="987080"/>
                    <a:pt x="2340429" y="729452"/>
                  </a:cubicBezTo>
                  <a:cubicBezTo>
                    <a:pt x="2416629" y="471824"/>
                    <a:pt x="2385786" y="457310"/>
                    <a:pt x="2536372" y="370224"/>
                  </a:cubicBezTo>
                  <a:cubicBezTo>
                    <a:pt x="2686958" y="283138"/>
                    <a:pt x="3029857" y="230524"/>
                    <a:pt x="3243943" y="206938"/>
                  </a:cubicBezTo>
                  <a:cubicBezTo>
                    <a:pt x="3458029" y="183352"/>
                    <a:pt x="3597729" y="263180"/>
                    <a:pt x="3820886" y="228709"/>
                  </a:cubicBezTo>
                  <a:cubicBezTo>
                    <a:pt x="4044043" y="194237"/>
                    <a:pt x="4296229" y="-5334"/>
                    <a:pt x="4582886" y="109"/>
                  </a:cubicBezTo>
                  <a:cubicBezTo>
                    <a:pt x="4869543" y="5552"/>
                    <a:pt x="5315858" y="147066"/>
                    <a:pt x="5540829" y="261366"/>
                  </a:cubicBezTo>
                  <a:cubicBezTo>
                    <a:pt x="5765800" y="375666"/>
                    <a:pt x="5780315" y="602452"/>
                    <a:pt x="5932715" y="685909"/>
                  </a:cubicBezTo>
                  <a:cubicBezTo>
                    <a:pt x="6085115" y="769366"/>
                    <a:pt x="6310086" y="751223"/>
                    <a:pt x="6455229" y="762109"/>
                  </a:cubicBezTo>
                  <a:cubicBezTo>
                    <a:pt x="6600372" y="772995"/>
                    <a:pt x="6701972" y="762109"/>
                    <a:pt x="6803572" y="751224"/>
                  </a:cubicBezTo>
                </a:path>
              </a:pathLst>
            </a:custGeom>
            <a:noFill/>
            <a:ln w="63500" cap="rnd">
              <a:solidFill>
                <a:srgbClr val="FF0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797653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3159889" y="2613008"/>
            <a:ext cx="1224094" cy="3870320"/>
            <a:chOff x="3159889" y="2613008"/>
            <a:chExt cx="1224094" cy="3870320"/>
          </a:xfrm>
        </p:grpSpPr>
        <p:sp>
          <p:nvSpPr>
            <p:cNvPr id="23" name="Rectangle 22"/>
            <p:cNvSpPr/>
            <p:nvPr/>
          </p:nvSpPr>
          <p:spPr>
            <a:xfrm>
              <a:off x="3159889" y="2613008"/>
              <a:ext cx="1224094" cy="3863991"/>
            </a:xfrm>
            <a:prstGeom prst="rect">
              <a:avLst/>
            </a:prstGeom>
            <a:solidFill>
              <a:schemeClr val="bg1">
                <a:lumMod val="85000"/>
              </a:schemeClr>
            </a:soli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b"/>
            <a:lstStyle/>
            <a:p>
              <a:pPr algn="ctr"/>
              <a:r>
                <a:rPr lang="en-GB" sz="2000" dirty="0" smtClean="0">
                  <a:solidFill>
                    <a:schemeClr val="tx1"/>
                  </a:solidFill>
                </a:rPr>
                <a:t>ON delay</a:t>
              </a:r>
              <a:endParaRPr lang="en-GB" sz="2000" dirty="0">
                <a:solidFill>
                  <a:schemeClr val="tx1"/>
                </a:solidFill>
              </a:endParaRPr>
            </a:p>
          </p:txBody>
        </p:sp>
        <p:cxnSp>
          <p:nvCxnSpPr>
            <p:cNvPr id="24" name="Straight Connector 23"/>
            <p:cNvCxnSpPr/>
            <p:nvPr/>
          </p:nvCxnSpPr>
          <p:spPr>
            <a:xfrm>
              <a:off x="3159889" y="6483328"/>
              <a:ext cx="1224094" cy="0"/>
            </a:xfrm>
            <a:prstGeom prst="line">
              <a:avLst/>
            </a:prstGeom>
            <a:ln w="127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 name="Content Placeholder 1"/>
          <p:cNvSpPr>
            <a:spLocks noGrp="1"/>
          </p:cNvSpPr>
          <p:nvPr>
            <p:ph idx="1"/>
          </p:nvPr>
        </p:nvSpPr>
        <p:spPr>
          <a:xfrm>
            <a:off x="211015" y="1687272"/>
            <a:ext cx="8727245" cy="718472"/>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endParaRPr lang="en-GB" dirty="0"/>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15</a:t>
            </a:fld>
            <a:endParaRPr lang="en-US"/>
          </a:p>
        </p:txBody>
      </p:sp>
      <p:grpSp>
        <p:nvGrpSpPr>
          <p:cNvPr id="18" name="Group 17"/>
          <p:cNvGrpSpPr/>
          <p:nvPr/>
        </p:nvGrpSpPr>
        <p:grpSpPr>
          <a:xfrm>
            <a:off x="511629" y="2613008"/>
            <a:ext cx="7852536" cy="3700705"/>
            <a:chOff x="511629" y="2613008"/>
            <a:chExt cx="7852536" cy="3700705"/>
          </a:xfrm>
        </p:grpSpPr>
        <p:cxnSp>
          <p:nvCxnSpPr>
            <p:cNvPr id="7" name="Straight Arrow Connector 6"/>
            <p:cNvCxnSpPr/>
            <p:nvPr/>
          </p:nvCxnSpPr>
          <p:spPr>
            <a:xfrm flipV="1">
              <a:off x="816440" y="2613008"/>
              <a:ext cx="0" cy="3700705"/>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11629" y="6024879"/>
              <a:ext cx="7852535" cy="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36495" y="5630691"/>
              <a:ext cx="827670" cy="461665"/>
            </a:xfrm>
            <a:prstGeom prst="rect">
              <a:avLst/>
            </a:prstGeom>
            <a:noFill/>
          </p:spPr>
          <p:txBody>
            <a:bodyPr wrap="square" rtlCol="0">
              <a:spAutoFit/>
            </a:bodyPr>
            <a:lstStyle/>
            <a:p>
              <a:r>
                <a:rPr lang="en-US" sz="2400" dirty="0" smtClean="0"/>
                <a:t>time</a:t>
              </a:r>
              <a:endParaRPr lang="en-GB" sz="2400" dirty="0"/>
            </a:p>
          </p:txBody>
        </p:sp>
        <p:cxnSp>
          <p:nvCxnSpPr>
            <p:cNvPr id="11" name="Straight Connector 10"/>
            <p:cNvCxnSpPr/>
            <p:nvPr/>
          </p:nvCxnSpPr>
          <p:spPr>
            <a:xfrm>
              <a:off x="511629" y="3454892"/>
              <a:ext cx="7744708" cy="0"/>
            </a:xfrm>
            <a:prstGeom prst="line">
              <a:avLst/>
            </a:prstGeom>
            <a:ln w="12700">
              <a:solidFill>
                <a:srgbClr val="FF0000"/>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01546" y="2991908"/>
              <a:ext cx="1462619" cy="461665"/>
            </a:xfrm>
            <a:prstGeom prst="rect">
              <a:avLst/>
            </a:prstGeom>
            <a:noFill/>
          </p:spPr>
          <p:txBody>
            <a:bodyPr wrap="square" rtlCol="0">
              <a:spAutoFit/>
            </a:bodyPr>
            <a:lstStyle/>
            <a:p>
              <a:pPr algn="r"/>
              <a:r>
                <a:rPr lang="en-US" sz="2400" dirty="0" smtClean="0">
                  <a:solidFill>
                    <a:srgbClr val="FF0000"/>
                  </a:solidFill>
                </a:rPr>
                <a:t>threshold</a:t>
              </a:r>
              <a:endParaRPr lang="en-GB" sz="2400" dirty="0">
                <a:solidFill>
                  <a:srgbClr val="FF0000"/>
                </a:solidFill>
              </a:endParaRPr>
            </a:p>
          </p:txBody>
        </p:sp>
        <p:sp>
          <p:nvSpPr>
            <p:cNvPr id="16" name="Freeform 15"/>
            <p:cNvSpPr/>
            <p:nvPr/>
          </p:nvSpPr>
          <p:spPr>
            <a:xfrm>
              <a:off x="751114" y="2884605"/>
              <a:ext cx="6803572" cy="2768312"/>
            </a:xfrm>
            <a:custGeom>
              <a:avLst/>
              <a:gdLst>
                <a:gd name="connsiteX0" fmla="*/ 0 w 6803572"/>
                <a:gd name="connsiteY0" fmla="*/ 2710652 h 2768312"/>
                <a:gd name="connsiteX1" fmla="*/ 337457 w 6803572"/>
                <a:gd name="connsiteY1" fmla="*/ 2754195 h 2768312"/>
                <a:gd name="connsiteX2" fmla="*/ 664029 w 6803572"/>
                <a:gd name="connsiteY2" fmla="*/ 2514709 h 2768312"/>
                <a:gd name="connsiteX3" fmla="*/ 968829 w 6803572"/>
                <a:gd name="connsiteY3" fmla="*/ 2362309 h 2768312"/>
                <a:gd name="connsiteX4" fmla="*/ 1360715 w 6803572"/>
                <a:gd name="connsiteY4" fmla="*/ 2536481 h 2768312"/>
                <a:gd name="connsiteX5" fmla="*/ 1578429 w 6803572"/>
                <a:gd name="connsiteY5" fmla="*/ 2743309 h 2768312"/>
                <a:gd name="connsiteX6" fmla="*/ 2079172 w 6803572"/>
                <a:gd name="connsiteY6" fmla="*/ 1915995 h 2768312"/>
                <a:gd name="connsiteX7" fmla="*/ 2340429 w 6803572"/>
                <a:gd name="connsiteY7" fmla="*/ 729452 h 2768312"/>
                <a:gd name="connsiteX8" fmla="*/ 2536372 w 6803572"/>
                <a:gd name="connsiteY8" fmla="*/ 370224 h 2768312"/>
                <a:gd name="connsiteX9" fmla="*/ 3243943 w 6803572"/>
                <a:gd name="connsiteY9" fmla="*/ 206938 h 2768312"/>
                <a:gd name="connsiteX10" fmla="*/ 3820886 w 6803572"/>
                <a:gd name="connsiteY10" fmla="*/ 228709 h 2768312"/>
                <a:gd name="connsiteX11" fmla="*/ 4582886 w 6803572"/>
                <a:gd name="connsiteY11" fmla="*/ 109 h 2768312"/>
                <a:gd name="connsiteX12" fmla="*/ 5540829 w 6803572"/>
                <a:gd name="connsiteY12" fmla="*/ 261366 h 2768312"/>
                <a:gd name="connsiteX13" fmla="*/ 5932715 w 6803572"/>
                <a:gd name="connsiteY13" fmla="*/ 685909 h 2768312"/>
                <a:gd name="connsiteX14" fmla="*/ 6455229 w 6803572"/>
                <a:gd name="connsiteY14" fmla="*/ 762109 h 2768312"/>
                <a:gd name="connsiteX15" fmla="*/ 6803572 w 6803572"/>
                <a:gd name="connsiteY15" fmla="*/ 751224 h 276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03572" h="2768312">
                  <a:moveTo>
                    <a:pt x="0" y="2710652"/>
                  </a:moveTo>
                  <a:cubicBezTo>
                    <a:pt x="113393" y="2748752"/>
                    <a:pt x="226786" y="2786852"/>
                    <a:pt x="337457" y="2754195"/>
                  </a:cubicBezTo>
                  <a:cubicBezTo>
                    <a:pt x="448128" y="2721538"/>
                    <a:pt x="558800" y="2580023"/>
                    <a:pt x="664029" y="2514709"/>
                  </a:cubicBezTo>
                  <a:cubicBezTo>
                    <a:pt x="769258" y="2449395"/>
                    <a:pt x="852715" y="2358680"/>
                    <a:pt x="968829" y="2362309"/>
                  </a:cubicBezTo>
                  <a:cubicBezTo>
                    <a:pt x="1084943" y="2365938"/>
                    <a:pt x="1259115" y="2472981"/>
                    <a:pt x="1360715" y="2536481"/>
                  </a:cubicBezTo>
                  <a:cubicBezTo>
                    <a:pt x="1462315" y="2599981"/>
                    <a:pt x="1458686" y="2846723"/>
                    <a:pt x="1578429" y="2743309"/>
                  </a:cubicBezTo>
                  <a:cubicBezTo>
                    <a:pt x="1698172" y="2639895"/>
                    <a:pt x="1952172" y="2251638"/>
                    <a:pt x="2079172" y="1915995"/>
                  </a:cubicBezTo>
                  <a:cubicBezTo>
                    <a:pt x="2206172" y="1580352"/>
                    <a:pt x="2264229" y="987080"/>
                    <a:pt x="2340429" y="729452"/>
                  </a:cubicBezTo>
                  <a:cubicBezTo>
                    <a:pt x="2416629" y="471824"/>
                    <a:pt x="2385786" y="457310"/>
                    <a:pt x="2536372" y="370224"/>
                  </a:cubicBezTo>
                  <a:cubicBezTo>
                    <a:pt x="2686958" y="283138"/>
                    <a:pt x="3029857" y="230524"/>
                    <a:pt x="3243943" y="206938"/>
                  </a:cubicBezTo>
                  <a:cubicBezTo>
                    <a:pt x="3458029" y="183352"/>
                    <a:pt x="3597729" y="263180"/>
                    <a:pt x="3820886" y="228709"/>
                  </a:cubicBezTo>
                  <a:cubicBezTo>
                    <a:pt x="4044043" y="194237"/>
                    <a:pt x="4296229" y="-5334"/>
                    <a:pt x="4582886" y="109"/>
                  </a:cubicBezTo>
                  <a:cubicBezTo>
                    <a:pt x="4869543" y="5552"/>
                    <a:pt x="5315858" y="147066"/>
                    <a:pt x="5540829" y="261366"/>
                  </a:cubicBezTo>
                  <a:cubicBezTo>
                    <a:pt x="5765800" y="375666"/>
                    <a:pt x="5780315" y="602452"/>
                    <a:pt x="5932715" y="685909"/>
                  </a:cubicBezTo>
                  <a:cubicBezTo>
                    <a:pt x="6085115" y="769366"/>
                    <a:pt x="6310086" y="751223"/>
                    <a:pt x="6455229" y="762109"/>
                  </a:cubicBezTo>
                  <a:cubicBezTo>
                    <a:pt x="6600372" y="772995"/>
                    <a:pt x="6701972" y="762109"/>
                    <a:pt x="6803572" y="751224"/>
                  </a:cubicBezTo>
                </a:path>
              </a:pathLst>
            </a:custGeom>
            <a:noFill/>
            <a:ln w="63500" cap="rnd">
              <a:solidFill>
                <a:srgbClr val="FF0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Freeform 18"/>
          <p:cNvSpPr/>
          <p:nvPr/>
        </p:nvSpPr>
        <p:spPr>
          <a:xfrm>
            <a:off x="690481" y="3334524"/>
            <a:ext cx="6620674" cy="2296167"/>
          </a:xfrm>
          <a:custGeom>
            <a:avLst/>
            <a:gdLst>
              <a:gd name="connsiteX0" fmla="*/ 0 w 5279572"/>
              <a:gd name="connsiteY0" fmla="*/ 1763493 h 1780187"/>
              <a:gd name="connsiteX1" fmla="*/ 402772 w 5279572"/>
              <a:gd name="connsiteY1" fmla="*/ 1741721 h 1780187"/>
              <a:gd name="connsiteX2" fmla="*/ 631372 w 5279572"/>
              <a:gd name="connsiteY2" fmla="*/ 1426036 h 1780187"/>
              <a:gd name="connsiteX3" fmla="*/ 1175657 w 5279572"/>
              <a:gd name="connsiteY3" fmla="*/ 1621978 h 1780187"/>
              <a:gd name="connsiteX4" fmla="*/ 1611086 w 5279572"/>
              <a:gd name="connsiteY4" fmla="*/ 1502236 h 1780187"/>
              <a:gd name="connsiteX5" fmla="*/ 2024743 w 5279572"/>
              <a:gd name="connsiteY5" fmla="*/ 7 h 1780187"/>
              <a:gd name="connsiteX6" fmla="*/ 2449286 w 5279572"/>
              <a:gd name="connsiteY6" fmla="*/ 1524007 h 1780187"/>
              <a:gd name="connsiteX7" fmla="*/ 2950029 w 5279572"/>
              <a:gd name="connsiteY7" fmla="*/ 1643750 h 1780187"/>
              <a:gd name="connsiteX8" fmla="*/ 3385457 w 5279572"/>
              <a:gd name="connsiteY8" fmla="*/ 1447807 h 1780187"/>
              <a:gd name="connsiteX9" fmla="*/ 3842657 w 5279572"/>
              <a:gd name="connsiteY9" fmla="*/ 1676407 h 1780187"/>
              <a:gd name="connsiteX10" fmla="*/ 4408714 w 5279572"/>
              <a:gd name="connsiteY10" fmla="*/ 1545778 h 1780187"/>
              <a:gd name="connsiteX11" fmla="*/ 4757057 w 5279572"/>
              <a:gd name="connsiteY11" fmla="*/ 1730836 h 1780187"/>
              <a:gd name="connsiteX12" fmla="*/ 5279572 w 5279572"/>
              <a:gd name="connsiteY12" fmla="*/ 1643750 h 1780187"/>
              <a:gd name="connsiteX13" fmla="*/ 5279572 w 5279572"/>
              <a:gd name="connsiteY13" fmla="*/ 1643750 h 178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9572" h="1780187">
                <a:moveTo>
                  <a:pt x="0" y="1763493"/>
                </a:moveTo>
                <a:cubicBezTo>
                  <a:pt x="148771" y="1780728"/>
                  <a:pt x="297543" y="1797964"/>
                  <a:pt x="402772" y="1741721"/>
                </a:cubicBezTo>
                <a:cubicBezTo>
                  <a:pt x="508001" y="1685478"/>
                  <a:pt x="502558" y="1445993"/>
                  <a:pt x="631372" y="1426036"/>
                </a:cubicBezTo>
                <a:cubicBezTo>
                  <a:pt x="760186" y="1406079"/>
                  <a:pt x="1012371" y="1609278"/>
                  <a:pt x="1175657" y="1621978"/>
                </a:cubicBezTo>
                <a:cubicBezTo>
                  <a:pt x="1338943" y="1634678"/>
                  <a:pt x="1469572" y="1772565"/>
                  <a:pt x="1611086" y="1502236"/>
                </a:cubicBezTo>
                <a:cubicBezTo>
                  <a:pt x="1752600" y="1231907"/>
                  <a:pt x="1885043" y="-3622"/>
                  <a:pt x="2024743" y="7"/>
                </a:cubicBezTo>
                <a:cubicBezTo>
                  <a:pt x="2164443" y="3635"/>
                  <a:pt x="2295072" y="1250050"/>
                  <a:pt x="2449286" y="1524007"/>
                </a:cubicBezTo>
                <a:cubicBezTo>
                  <a:pt x="2603500" y="1797964"/>
                  <a:pt x="2794001" y="1656450"/>
                  <a:pt x="2950029" y="1643750"/>
                </a:cubicBezTo>
                <a:cubicBezTo>
                  <a:pt x="3106057" y="1631050"/>
                  <a:pt x="3236686" y="1442364"/>
                  <a:pt x="3385457" y="1447807"/>
                </a:cubicBezTo>
                <a:cubicBezTo>
                  <a:pt x="3534228" y="1453250"/>
                  <a:pt x="3672114" y="1660079"/>
                  <a:pt x="3842657" y="1676407"/>
                </a:cubicBezTo>
                <a:cubicBezTo>
                  <a:pt x="4013200" y="1692735"/>
                  <a:pt x="4256314" y="1536707"/>
                  <a:pt x="4408714" y="1545778"/>
                </a:cubicBezTo>
                <a:cubicBezTo>
                  <a:pt x="4561114" y="1554849"/>
                  <a:pt x="4611914" y="1714507"/>
                  <a:pt x="4757057" y="1730836"/>
                </a:cubicBezTo>
                <a:cubicBezTo>
                  <a:pt x="4902200" y="1747165"/>
                  <a:pt x="5279572" y="1643750"/>
                  <a:pt x="5279572" y="1643750"/>
                </a:cubicBezTo>
                <a:lnTo>
                  <a:pt x="5279572" y="1643750"/>
                </a:lnTo>
              </a:path>
            </a:pathLst>
          </a:custGeom>
          <a:noFill/>
          <a:ln w="63500" cap="rnd">
            <a:solidFill>
              <a:srgbClr val="008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868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6564774" y="2613008"/>
            <a:ext cx="1385555" cy="3870320"/>
            <a:chOff x="3159889" y="2613008"/>
            <a:chExt cx="1224094" cy="3870320"/>
          </a:xfrm>
        </p:grpSpPr>
        <p:sp>
          <p:nvSpPr>
            <p:cNvPr id="29" name="Rectangle 28"/>
            <p:cNvSpPr/>
            <p:nvPr/>
          </p:nvSpPr>
          <p:spPr>
            <a:xfrm>
              <a:off x="3159889" y="2613008"/>
              <a:ext cx="1224094" cy="3863991"/>
            </a:xfrm>
            <a:prstGeom prst="rect">
              <a:avLst/>
            </a:prstGeom>
            <a:solidFill>
              <a:schemeClr val="bg1">
                <a:lumMod val="85000"/>
              </a:schemeClr>
            </a:soli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b"/>
            <a:lstStyle/>
            <a:p>
              <a:pPr algn="ctr"/>
              <a:r>
                <a:rPr lang="en-GB" sz="2000" dirty="0" smtClean="0">
                  <a:solidFill>
                    <a:schemeClr val="tx1"/>
                  </a:solidFill>
                </a:rPr>
                <a:t>OFF delay</a:t>
              </a:r>
              <a:endParaRPr lang="en-GB" sz="2000" dirty="0">
                <a:solidFill>
                  <a:schemeClr val="tx1"/>
                </a:solidFill>
              </a:endParaRPr>
            </a:p>
          </p:txBody>
        </p:sp>
        <p:cxnSp>
          <p:nvCxnSpPr>
            <p:cNvPr id="30" name="Straight Connector 29"/>
            <p:cNvCxnSpPr/>
            <p:nvPr/>
          </p:nvCxnSpPr>
          <p:spPr>
            <a:xfrm>
              <a:off x="3159889" y="6483328"/>
              <a:ext cx="1224094" cy="0"/>
            </a:xfrm>
            <a:prstGeom prst="line">
              <a:avLst/>
            </a:prstGeom>
            <a:ln w="127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 name="Content Placeholder 1"/>
          <p:cNvSpPr>
            <a:spLocks noGrp="1"/>
          </p:cNvSpPr>
          <p:nvPr>
            <p:ph idx="1"/>
          </p:nvPr>
        </p:nvSpPr>
        <p:spPr>
          <a:xfrm>
            <a:off x="211015" y="1687272"/>
            <a:ext cx="8727245" cy="718472"/>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endParaRPr lang="en-GB" dirty="0"/>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16</a:t>
            </a:fld>
            <a:endParaRPr lang="en-US"/>
          </a:p>
        </p:txBody>
      </p:sp>
      <p:grpSp>
        <p:nvGrpSpPr>
          <p:cNvPr id="18" name="Group 17"/>
          <p:cNvGrpSpPr/>
          <p:nvPr/>
        </p:nvGrpSpPr>
        <p:grpSpPr>
          <a:xfrm>
            <a:off x="511629" y="2613008"/>
            <a:ext cx="7852536" cy="3700705"/>
            <a:chOff x="511629" y="2613008"/>
            <a:chExt cx="7852536" cy="3700705"/>
          </a:xfrm>
        </p:grpSpPr>
        <p:cxnSp>
          <p:nvCxnSpPr>
            <p:cNvPr id="7" name="Straight Arrow Connector 6"/>
            <p:cNvCxnSpPr/>
            <p:nvPr/>
          </p:nvCxnSpPr>
          <p:spPr>
            <a:xfrm flipV="1">
              <a:off x="816440" y="2613008"/>
              <a:ext cx="0" cy="3700705"/>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11629" y="6024879"/>
              <a:ext cx="7852535" cy="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36495" y="5630691"/>
              <a:ext cx="827670" cy="461665"/>
            </a:xfrm>
            <a:prstGeom prst="rect">
              <a:avLst/>
            </a:prstGeom>
            <a:noFill/>
          </p:spPr>
          <p:txBody>
            <a:bodyPr wrap="square" rtlCol="0">
              <a:spAutoFit/>
            </a:bodyPr>
            <a:lstStyle/>
            <a:p>
              <a:r>
                <a:rPr lang="en-US" sz="2400" dirty="0" smtClean="0"/>
                <a:t>time</a:t>
              </a:r>
              <a:endParaRPr lang="en-GB" sz="2400" dirty="0"/>
            </a:p>
          </p:txBody>
        </p:sp>
        <p:cxnSp>
          <p:nvCxnSpPr>
            <p:cNvPr id="11" name="Straight Connector 10"/>
            <p:cNvCxnSpPr/>
            <p:nvPr/>
          </p:nvCxnSpPr>
          <p:spPr>
            <a:xfrm>
              <a:off x="511629" y="3454892"/>
              <a:ext cx="7744708" cy="0"/>
            </a:xfrm>
            <a:prstGeom prst="line">
              <a:avLst/>
            </a:prstGeom>
            <a:ln w="12700">
              <a:solidFill>
                <a:srgbClr val="FF0000"/>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01546" y="2991908"/>
              <a:ext cx="1462619" cy="461665"/>
            </a:xfrm>
            <a:prstGeom prst="rect">
              <a:avLst/>
            </a:prstGeom>
            <a:noFill/>
          </p:spPr>
          <p:txBody>
            <a:bodyPr wrap="square" rtlCol="0">
              <a:spAutoFit/>
            </a:bodyPr>
            <a:lstStyle/>
            <a:p>
              <a:pPr algn="r"/>
              <a:r>
                <a:rPr lang="en-US" sz="2400" dirty="0" smtClean="0">
                  <a:solidFill>
                    <a:srgbClr val="FF0000"/>
                  </a:solidFill>
                </a:rPr>
                <a:t>threshold</a:t>
              </a:r>
              <a:endParaRPr lang="en-GB" sz="2400" dirty="0">
                <a:solidFill>
                  <a:srgbClr val="FF0000"/>
                </a:solidFill>
              </a:endParaRPr>
            </a:p>
          </p:txBody>
        </p:sp>
        <p:sp>
          <p:nvSpPr>
            <p:cNvPr id="16" name="Freeform 15"/>
            <p:cNvSpPr/>
            <p:nvPr/>
          </p:nvSpPr>
          <p:spPr>
            <a:xfrm>
              <a:off x="751114" y="2884605"/>
              <a:ext cx="6803572" cy="2768312"/>
            </a:xfrm>
            <a:custGeom>
              <a:avLst/>
              <a:gdLst>
                <a:gd name="connsiteX0" fmla="*/ 0 w 6803572"/>
                <a:gd name="connsiteY0" fmla="*/ 2710652 h 2768312"/>
                <a:gd name="connsiteX1" fmla="*/ 337457 w 6803572"/>
                <a:gd name="connsiteY1" fmla="*/ 2754195 h 2768312"/>
                <a:gd name="connsiteX2" fmla="*/ 664029 w 6803572"/>
                <a:gd name="connsiteY2" fmla="*/ 2514709 h 2768312"/>
                <a:gd name="connsiteX3" fmla="*/ 968829 w 6803572"/>
                <a:gd name="connsiteY3" fmla="*/ 2362309 h 2768312"/>
                <a:gd name="connsiteX4" fmla="*/ 1360715 w 6803572"/>
                <a:gd name="connsiteY4" fmla="*/ 2536481 h 2768312"/>
                <a:gd name="connsiteX5" fmla="*/ 1578429 w 6803572"/>
                <a:gd name="connsiteY5" fmla="*/ 2743309 h 2768312"/>
                <a:gd name="connsiteX6" fmla="*/ 2079172 w 6803572"/>
                <a:gd name="connsiteY6" fmla="*/ 1915995 h 2768312"/>
                <a:gd name="connsiteX7" fmla="*/ 2340429 w 6803572"/>
                <a:gd name="connsiteY7" fmla="*/ 729452 h 2768312"/>
                <a:gd name="connsiteX8" fmla="*/ 2536372 w 6803572"/>
                <a:gd name="connsiteY8" fmla="*/ 370224 h 2768312"/>
                <a:gd name="connsiteX9" fmla="*/ 3243943 w 6803572"/>
                <a:gd name="connsiteY9" fmla="*/ 206938 h 2768312"/>
                <a:gd name="connsiteX10" fmla="*/ 3820886 w 6803572"/>
                <a:gd name="connsiteY10" fmla="*/ 228709 h 2768312"/>
                <a:gd name="connsiteX11" fmla="*/ 4582886 w 6803572"/>
                <a:gd name="connsiteY11" fmla="*/ 109 h 2768312"/>
                <a:gd name="connsiteX12" fmla="*/ 5540829 w 6803572"/>
                <a:gd name="connsiteY12" fmla="*/ 261366 h 2768312"/>
                <a:gd name="connsiteX13" fmla="*/ 5932715 w 6803572"/>
                <a:gd name="connsiteY13" fmla="*/ 685909 h 2768312"/>
                <a:gd name="connsiteX14" fmla="*/ 6455229 w 6803572"/>
                <a:gd name="connsiteY14" fmla="*/ 762109 h 2768312"/>
                <a:gd name="connsiteX15" fmla="*/ 6803572 w 6803572"/>
                <a:gd name="connsiteY15" fmla="*/ 751224 h 276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03572" h="2768312">
                  <a:moveTo>
                    <a:pt x="0" y="2710652"/>
                  </a:moveTo>
                  <a:cubicBezTo>
                    <a:pt x="113393" y="2748752"/>
                    <a:pt x="226786" y="2786852"/>
                    <a:pt x="337457" y="2754195"/>
                  </a:cubicBezTo>
                  <a:cubicBezTo>
                    <a:pt x="448128" y="2721538"/>
                    <a:pt x="558800" y="2580023"/>
                    <a:pt x="664029" y="2514709"/>
                  </a:cubicBezTo>
                  <a:cubicBezTo>
                    <a:pt x="769258" y="2449395"/>
                    <a:pt x="852715" y="2358680"/>
                    <a:pt x="968829" y="2362309"/>
                  </a:cubicBezTo>
                  <a:cubicBezTo>
                    <a:pt x="1084943" y="2365938"/>
                    <a:pt x="1259115" y="2472981"/>
                    <a:pt x="1360715" y="2536481"/>
                  </a:cubicBezTo>
                  <a:cubicBezTo>
                    <a:pt x="1462315" y="2599981"/>
                    <a:pt x="1458686" y="2846723"/>
                    <a:pt x="1578429" y="2743309"/>
                  </a:cubicBezTo>
                  <a:cubicBezTo>
                    <a:pt x="1698172" y="2639895"/>
                    <a:pt x="1952172" y="2251638"/>
                    <a:pt x="2079172" y="1915995"/>
                  </a:cubicBezTo>
                  <a:cubicBezTo>
                    <a:pt x="2206172" y="1580352"/>
                    <a:pt x="2264229" y="987080"/>
                    <a:pt x="2340429" y="729452"/>
                  </a:cubicBezTo>
                  <a:cubicBezTo>
                    <a:pt x="2416629" y="471824"/>
                    <a:pt x="2385786" y="457310"/>
                    <a:pt x="2536372" y="370224"/>
                  </a:cubicBezTo>
                  <a:cubicBezTo>
                    <a:pt x="2686958" y="283138"/>
                    <a:pt x="3029857" y="230524"/>
                    <a:pt x="3243943" y="206938"/>
                  </a:cubicBezTo>
                  <a:cubicBezTo>
                    <a:pt x="3458029" y="183352"/>
                    <a:pt x="3597729" y="263180"/>
                    <a:pt x="3820886" y="228709"/>
                  </a:cubicBezTo>
                  <a:cubicBezTo>
                    <a:pt x="4044043" y="194237"/>
                    <a:pt x="4296229" y="-5334"/>
                    <a:pt x="4582886" y="109"/>
                  </a:cubicBezTo>
                  <a:cubicBezTo>
                    <a:pt x="4869543" y="5552"/>
                    <a:pt x="5315858" y="147066"/>
                    <a:pt x="5540829" y="261366"/>
                  </a:cubicBezTo>
                  <a:cubicBezTo>
                    <a:pt x="5765800" y="375666"/>
                    <a:pt x="5780315" y="602452"/>
                    <a:pt x="5932715" y="685909"/>
                  </a:cubicBezTo>
                  <a:cubicBezTo>
                    <a:pt x="6085115" y="769366"/>
                    <a:pt x="6310086" y="751223"/>
                    <a:pt x="6455229" y="762109"/>
                  </a:cubicBezTo>
                  <a:cubicBezTo>
                    <a:pt x="6600372" y="772995"/>
                    <a:pt x="6701972" y="762109"/>
                    <a:pt x="6803572" y="751224"/>
                  </a:cubicBezTo>
                </a:path>
              </a:pathLst>
            </a:custGeom>
            <a:noFill/>
            <a:ln w="63500" cap="rnd">
              <a:solidFill>
                <a:srgbClr val="FF0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Freeform 18"/>
          <p:cNvSpPr/>
          <p:nvPr/>
        </p:nvSpPr>
        <p:spPr>
          <a:xfrm>
            <a:off x="690481" y="3334524"/>
            <a:ext cx="6620674" cy="2296167"/>
          </a:xfrm>
          <a:custGeom>
            <a:avLst/>
            <a:gdLst>
              <a:gd name="connsiteX0" fmla="*/ 0 w 5279572"/>
              <a:gd name="connsiteY0" fmla="*/ 1763493 h 1780187"/>
              <a:gd name="connsiteX1" fmla="*/ 402772 w 5279572"/>
              <a:gd name="connsiteY1" fmla="*/ 1741721 h 1780187"/>
              <a:gd name="connsiteX2" fmla="*/ 631372 w 5279572"/>
              <a:gd name="connsiteY2" fmla="*/ 1426036 h 1780187"/>
              <a:gd name="connsiteX3" fmla="*/ 1175657 w 5279572"/>
              <a:gd name="connsiteY3" fmla="*/ 1621978 h 1780187"/>
              <a:gd name="connsiteX4" fmla="*/ 1611086 w 5279572"/>
              <a:gd name="connsiteY4" fmla="*/ 1502236 h 1780187"/>
              <a:gd name="connsiteX5" fmla="*/ 2024743 w 5279572"/>
              <a:gd name="connsiteY5" fmla="*/ 7 h 1780187"/>
              <a:gd name="connsiteX6" fmla="*/ 2449286 w 5279572"/>
              <a:gd name="connsiteY6" fmla="*/ 1524007 h 1780187"/>
              <a:gd name="connsiteX7" fmla="*/ 2950029 w 5279572"/>
              <a:gd name="connsiteY7" fmla="*/ 1643750 h 1780187"/>
              <a:gd name="connsiteX8" fmla="*/ 3385457 w 5279572"/>
              <a:gd name="connsiteY8" fmla="*/ 1447807 h 1780187"/>
              <a:gd name="connsiteX9" fmla="*/ 3842657 w 5279572"/>
              <a:gd name="connsiteY9" fmla="*/ 1676407 h 1780187"/>
              <a:gd name="connsiteX10" fmla="*/ 4408714 w 5279572"/>
              <a:gd name="connsiteY10" fmla="*/ 1545778 h 1780187"/>
              <a:gd name="connsiteX11" fmla="*/ 4757057 w 5279572"/>
              <a:gd name="connsiteY11" fmla="*/ 1730836 h 1780187"/>
              <a:gd name="connsiteX12" fmla="*/ 5279572 w 5279572"/>
              <a:gd name="connsiteY12" fmla="*/ 1643750 h 1780187"/>
              <a:gd name="connsiteX13" fmla="*/ 5279572 w 5279572"/>
              <a:gd name="connsiteY13" fmla="*/ 1643750 h 178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9572" h="1780187">
                <a:moveTo>
                  <a:pt x="0" y="1763493"/>
                </a:moveTo>
                <a:cubicBezTo>
                  <a:pt x="148771" y="1780728"/>
                  <a:pt x="297543" y="1797964"/>
                  <a:pt x="402772" y="1741721"/>
                </a:cubicBezTo>
                <a:cubicBezTo>
                  <a:pt x="508001" y="1685478"/>
                  <a:pt x="502558" y="1445993"/>
                  <a:pt x="631372" y="1426036"/>
                </a:cubicBezTo>
                <a:cubicBezTo>
                  <a:pt x="760186" y="1406079"/>
                  <a:pt x="1012371" y="1609278"/>
                  <a:pt x="1175657" y="1621978"/>
                </a:cubicBezTo>
                <a:cubicBezTo>
                  <a:pt x="1338943" y="1634678"/>
                  <a:pt x="1469572" y="1772565"/>
                  <a:pt x="1611086" y="1502236"/>
                </a:cubicBezTo>
                <a:cubicBezTo>
                  <a:pt x="1752600" y="1231907"/>
                  <a:pt x="1885043" y="-3622"/>
                  <a:pt x="2024743" y="7"/>
                </a:cubicBezTo>
                <a:cubicBezTo>
                  <a:pt x="2164443" y="3635"/>
                  <a:pt x="2295072" y="1250050"/>
                  <a:pt x="2449286" y="1524007"/>
                </a:cubicBezTo>
                <a:cubicBezTo>
                  <a:pt x="2603500" y="1797964"/>
                  <a:pt x="2794001" y="1656450"/>
                  <a:pt x="2950029" y="1643750"/>
                </a:cubicBezTo>
                <a:cubicBezTo>
                  <a:pt x="3106057" y="1631050"/>
                  <a:pt x="3236686" y="1442364"/>
                  <a:pt x="3385457" y="1447807"/>
                </a:cubicBezTo>
                <a:cubicBezTo>
                  <a:pt x="3534228" y="1453250"/>
                  <a:pt x="3672114" y="1660079"/>
                  <a:pt x="3842657" y="1676407"/>
                </a:cubicBezTo>
                <a:cubicBezTo>
                  <a:pt x="4013200" y="1692735"/>
                  <a:pt x="4256314" y="1536707"/>
                  <a:pt x="4408714" y="1545778"/>
                </a:cubicBezTo>
                <a:cubicBezTo>
                  <a:pt x="4561114" y="1554849"/>
                  <a:pt x="4611914" y="1714507"/>
                  <a:pt x="4757057" y="1730836"/>
                </a:cubicBezTo>
                <a:cubicBezTo>
                  <a:pt x="4902200" y="1747165"/>
                  <a:pt x="5279572" y="1643750"/>
                  <a:pt x="5279572" y="1643750"/>
                </a:cubicBezTo>
                <a:lnTo>
                  <a:pt x="5279572" y="1643750"/>
                </a:lnTo>
              </a:path>
            </a:pathLst>
          </a:custGeom>
          <a:noFill/>
          <a:ln w="63500" cap="rnd">
            <a:solidFill>
              <a:srgbClr val="008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0059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211016" y="3454892"/>
            <a:ext cx="8284802" cy="1429624"/>
            <a:chOff x="3159889" y="2613008"/>
            <a:chExt cx="1224094" cy="3870320"/>
          </a:xfrm>
        </p:grpSpPr>
        <p:sp>
          <p:nvSpPr>
            <p:cNvPr id="32" name="Rectangle 31"/>
            <p:cNvSpPr/>
            <p:nvPr/>
          </p:nvSpPr>
          <p:spPr>
            <a:xfrm>
              <a:off x="3159889" y="2613008"/>
              <a:ext cx="1224094" cy="3863991"/>
            </a:xfrm>
            <a:prstGeom prst="rect">
              <a:avLst/>
            </a:prstGeom>
            <a:solidFill>
              <a:schemeClr val="bg1">
                <a:lumMod val="85000"/>
              </a:schemeClr>
            </a:soli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vert="vert270" rtlCol="0" anchor="t"/>
            <a:lstStyle/>
            <a:p>
              <a:pPr algn="ctr">
                <a:lnSpc>
                  <a:spcPts val="1500"/>
                </a:lnSpc>
              </a:pPr>
              <a:r>
                <a:rPr lang="en-GB" sz="2000" dirty="0" smtClean="0">
                  <a:solidFill>
                    <a:schemeClr val="tx1"/>
                  </a:solidFill>
                </a:rPr>
                <a:t>Dead band</a:t>
              </a:r>
              <a:endParaRPr lang="en-GB" sz="2000" dirty="0">
                <a:solidFill>
                  <a:schemeClr val="tx1"/>
                </a:solidFill>
              </a:endParaRPr>
            </a:p>
          </p:txBody>
        </p:sp>
        <p:cxnSp>
          <p:nvCxnSpPr>
            <p:cNvPr id="33" name="Straight Connector 32"/>
            <p:cNvCxnSpPr/>
            <p:nvPr/>
          </p:nvCxnSpPr>
          <p:spPr>
            <a:xfrm flipH="1" flipV="1">
              <a:off x="3159889" y="2613008"/>
              <a:ext cx="0" cy="3870320"/>
            </a:xfrm>
            <a:prstGeom prst="line">
              <a:avLst/>
            </a:prstGeom>
            <a:ln w="127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 name="Content Placeholder 1"/>
          <p:cNvSpPr>
            <a:spLocks noGrp="1"/>
          </p:cNvSpPr>
          <p:nvPr>
            <p:ph idx="1"/>
          </p:nvPr>
        </p:nvSpPr>
        <p:spPr>
          <a:xfrm>
            <a:off x="211015" y="1687272"/>
            <a:ext cx="8727245" cy="718472"/>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endParaRPr lang="en-GB" dirty="0"/>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17</a:t>
            </a:fld>
            <a:endParaRPr lang="en-US"/>
          </a:p>
        </p:txBody>
      </p:sp>
      <p:grpSp>
        <p:nvGrpSpPr>
          <p:cNvPr id="18" name="Group 17"/>
          <p:cNvGrpSpPr/>
          <p:nvPr/>
        </p:nvGrpSpPr>
        <p:grpSpPr>
          <a:xfrm>
            <a:off x="511629" y="2613008"/>
            <a:ext cx="7852536" cy="3700705"/>
            <a:chOff x="511629" y="2613008"/>
            <a:chExt cx="7852536" cy="3700705"/>
          </a:xfrm>
        </p:grpSpPr>
        <p:cxnSp>
          <p:nvCxnSpPr>
            <p:cNvPr id="7" name="Straight Arrow Connector 6"/>
            <p:cNvCxnSpPr/>
            <p:nvPr/>
          </p:nvCxnSpPr>
          <p:spPr>
            <a:xfrm flipV="1">
              <a:off x="816440" y="2613008"/>
              <a:ext cx="0" cy="3700705"/>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11629" y="6024879"/>
              <a:ext cx="7852535" cy="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36495" y="5630691"/>
              <a:ext cx="827670" cy="461665"/>
            </a:xfrm>
            <a:prstGeom prst="rect">
              <a:avLst/>
            </a:prstGeom>
            <a:noFill/>
          </p:spPr>
          <p:txBody>
            <a:bodyPr wrap="square" rtlCol="0">
              <a:spAutoFit/>
            </a:bodyPr>
            <a:lstStyle/>
            <a:p>
              <a:r>
                <a:rPr lang="en-US" sz="2400" dirty="0" smtClean="0"/>
                <a:t>time</a:t>
              </a:r>
              <a:endParaRPr lang="en-GB" sz="2400" dirty="0"/>
            </a:p>
          </p:txBody>
        </p:sp>
        <p:cxnSp>
          <p:nvCxnSpPr>
            <p:cNvPr id="11" name="Straight Connector 10"/>
            <p:cNvCxnSpPr/>
            <p:nvPr/>
          </p:nvCxnSpPr>
          <p:spPr>
            <a:xfrm>
              <a:off x="511629" y="3454892"/>
              <a:ext cx="7744708" cy="0"/>
            </a:xfrm>
            <a:prstGeom prst="line">
              <a:avLst/>
            </a:prstGeom>
            <a:ln w="12700">
              <a:solidFill>
                <a:srgbClr val="FF0000"/>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01546" y="2991908"/>
              <a:ext cx="1462619" cy="461665"/>
            </a:xfrm>
            <a:prstGeom prst="rect">
              <a:avLst/>
            </a:prstGeom>
            <a:noFill/>
          </p:spPr>
          <p:txBody>
            <a:bodyPr wrap="square" rtlCol="0">
              <a:spAutoFit/>
            </a:bodyPr>
            <a:lstStyle/>
            <a:p>
              <a:pPr algn="r"/>
              <a:r>
                <a:rPr lang="en-US" sz="2400" dirty="0" smtClean="0">
                  <a:solidFill>
                    <a:srgbClr val="FF0000"/>
                  </a:solidFill>
                </a:rPr>
                <a:t>threshold</a:t>
              </a:r>
              <a:endParaRPr lang="en-GB" sz="2400" dirty="0">
                <a:solidFill>
                  <a:srgbClr val="FF0000"/>
                </a:solidFill>
              </a:endParaRPr>
            </a:p>
          </p:txBody>
        </p:sp>
        <p:sp>
          <p:nvSpPr>
            <p:cNvPr id="16" name="Freeform 15"/>
            <p:cNvSpPr/>
            <p:nvPr/>
          </p:nvSpPr>
          <p:spPr>
            <a:xfrm>
              <a:off x="751114" y="2884605"/>
              <a:ext cx="6803572" cy="2768312"/>
            </a:xfrm>
            <a:custGeom>
              <a:avLst/>
              <a:gdLst>
                <a:gd name="connsiteX0" fmla="*/ 0 w 6803572"/>
                <a:gd name="connsiteY0" fmla="*/ 2710652 h 2768312"/>
                <a:gd name="connsiteX1" fmla="*/ 337457 w 6803572"/>
                <a:gd name="connsiteY1" fmla="*/ 2754195 h 2768312"/>
                <a:gd name="connsiteX2" fmla="*/ 664029 w 6803572"/>
                <a:gd name="connsiteY2" fmla="*/ 2514709 h 2768312"/>
                <a:gd name="connsiteX3" fmla="*/ 968829 w 6803572"/>
                <a:gd name="connsiteY3" fmla="*/ 2362309 h 2768312"/>
                <a:gd name="connsiteX4" fmla="*/ 1360715 w 6803572"/>
                <a:gd name="connsiteY4" fmla="*/ 2536481 h 2768312"/>
                <a:gd name="connsiteX5" fmla="*/ 1578429 w 6803572"/>
                <a:gd name="connsiteY5" fmla="*/ 2743309 h 2768312"/>
                <a:gd name="connsiteX6" fmla="*/ 2079172 w 6803572"/>
                <a:gd name="connsiteY6" fmla="*/ 1915995 h 2768312"/>
                <a:gd name="connsiteX7" fmla="*/ 2340429 w 6803572"/>
                <a:gd name="connsiteY7" fmla="*/ 729452 h 2768312"/>
                <a:gd name="connsiteX8" fmla="*/ 2536372 w 6803572"/>
                <a:gd name="connsiteY8" fmla="*/ 370224 h 2768312"/>
                <a:gd name="connsiteX9" fmla="*/ 3243943 w 6803572"/>
                <a:gd name="connsiteY9" fmla="*/ 206938 h 2768312"/>
                <a:gd name="connsiteX10" fmla="*/ 3820886 w 6803572"/>
                <a:gd name="connsiteY10" fmla="*/ 228709 h 2768312"/>
                <a:gd name="connsiteX11" fmla="*/ 4582886 w 6803572"/>
                <a:gd name="connsiteY11" fmla="*/ 109 h 2768312"/>
                <a:gd name="connsiteX12" fmla="*/ 5540829 w 6803572"/>
                <a:gd name="connsiteY12" fmla="*/ 261366 h 2768312"/>
                <a:gd name="connsiteX13" fmla="*/ 5932715 w 6803572"/>
                <a:gd name="connsiteY13" fmla="*/ 685909 h 2768312"/>
                <a:gd name="connsiteX14" fmla="*/ 6455229 w 6803572"/>
                <a:gd name="connsiteY14" fmla="*/ 762109 h 2768312"/>
                <a:gd name="connsiteX15" fmla="*/ 6803572 w 6803572"/>
                <a:gd name="connsiteY15" fmla="*/ 751224 h 276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03572" h="2768312">
                  <a:moveTo>
                    <a:pt x="0" y="2710652"/>
                  </a:moveTo>
                  <a:cubicBezTo>
                    <a:pt x="113393" y="2748752"/>
                    <a:pt x="226786" y="2786852"/>
                    <a:pt x="337457" y="2754195"/>
                  </a:cubicBezTo>
                  <a:cubicBezTo>
                    <a:pt x="448128" y="2721538"/>
                    <a:pt x="558800" y="2580023"/>
                    <a:pt x="664029" y="2514709"/>
                  </a:cubicBezTo>
                  <a:cubicBezTo>
                    <a:pt x="769258" y="2449395"/>
                    <a:pt x="852715" y="2358680"/>
                    <a:pt x="968829" y="2362309"/>
                  </a:cubicBezTo>
                  <a:cubicBezTo>
                    <a:pt x="1084943" y="2365938"/>
                    <a:pt x="1259115" y="2472981"/>
                    <a:pt x="1360715" y="2536481"/>
                  </a:cubicBezTo>
                  <a:cubicBezTo>
                    <a:pt x="1462315" y="2599981"/>
                    <a:pt x="1458686" y="2846723"/>
                    <a:pt x="1578429" y="2743309"/>
                  </a:cubicBezTo>
                  <a:cubicBezTo>
                    <a:pt x="1698172" y="2639895"/>
                    <a:pt x="1952172" y="2251638"/>
                    <a:pt x="2079172" y="1915995"/>
                  </a:cubicBezTo>
                  <a:cubicBezTo>
                    <a:pt x="2206172" y="1580352"/>
                    <a:pt x="2264229" y="987080"/>
                    <a:pt x="2340429" y="729452"/>
                  </a:cubicBezTo>
                  <a:cubicBezTo>
                    <a:pt x="2416629" y="471824"/>
                    <a:pt x="2385786" y="457310"/>
                    <a:pt x="2536372" y="370224"/>
                  </a:cubicBezTo>
                  <a:cubicBezTo>
                    <a:pt x="2686958" y="283138"/>
                    <a:pt x="3029857" y="230524"/>
                    <a:pt x="3243943" y="206938"/>
                  </a:cubicBezTo>
                  <a:cubicBezTo>
                    <a:pt x="3458029" y="183352"/>
                    <a:pt x="3597729" y="263180"/>
                    <a:pt x="3820886" y="228709"/>
                  </a:cubicBezTo>
                  <a:cubicBezTo>
                    <a:pt x="4044043" y="194237"/>
                    <a:pt x="4296229" y="-5334"/>
                    <a:pt x="4582886" y="109"/>
                  </a:cubicBezTo>
                  <a:cubicBezTo>
                    <a:pt x="4869543" y="5552"/>
                    <a:pt x="5315858" y="147066"/>
                    <a:pt x="5540829" y="261366"/>
                  </a:cubicBezTo>
                  <a:cubicBezTo>
                    <a:pt x="5765800" y="375666"/>
                    <a:pt x="5780315" y="602452"/>
                    <a:pt x="5932715" y="685909"/>
                  </a:cubicBezTo>
                  <a:cubicBezTo>
                    <a:pt x="6085115" y="769366"/>
                    <a:pt x="6310086" y="751223"/>
                    <a:pt x="6455229" y="762109"/>
                  </a:cubicBezTo>
                  <a:cubicBezTo>
                    <a:pt x="6600372" y="772995"/>
                    <a:pt x="6701972" y="762109"/>
                    <a:pt x="6803572" y="751224"/>
                  </a:cubicBezTo>
                </a:path>
              </a:pathLst>
            </a:custGeom>
            <a:noFill/>
            <a:ln w="63500" cap="rnd">
              <a:solidFill>
                <a:srgbClr val="FF0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Freeform 18"/>
          <p:cNvSpPr/>
          <p:nvPr/>
        </p:nvSpPr>
        <p:spPr>
          <a:xfrm>
            <a:off x="690481" y="3334524"/>
            <a:ext cx="6620674" cy="2296167"/>
          </a:xfrm>
          <a:custGeom>
            <a:avLst/>
            <a:gdLst>
              <a:gd name="connsiteX0" fmla="*/ 0 w 5279572"/>
              <a:gd name="connsiteY0" fmla="*/ 1763493 h 1780187"/>
              <a:gd name="connsiteX1" fmla="*/ 402772 w 5279572"/>
              <a:gd name="connsiteY1" fmla="*/ 1741721 h 1780187"/>
              <a:gd name="connsiteX2" fmla="*/ 631372 w 5279572"/>
              <a:gd name="connsiteY2" fmla="*/ 1426036 h 1780187"/>
              <a:gd name="connsiteX3" fmla="*/ 1175657 w 5279572"/>
              <a:gd name="connsiteY3" fmla="*/ 1621978 h 1780187"/>
              <a:gd name="connsiteX4" fmla="*/ 1611086 w 5279572"/>
              <a:gd name="connsiteY4" fmla="*/ 1502236 h 1780187"/>
              <a:gd name="connsiteX5" fmla="*/ 2024743 w 5279572"/>
              <a:gd name="connsiteY5" fmla="*/ 7 h 1780187"/>
              <a:gd name="connsiteX6" fmla="*/ 2449286 w 5279572"/>
              <a:gd name="connsiteY6" fmla="*/ 1524007 h 1780187"/>
              <a:gd name="connsiteX7" fmla="*/ 2950029 w 5279572"/>
              <a:gd name="connsiteY7" fmla="*/ 1643750 h 1780187"/>
              <a:gd name="connsiteX8" fmla="*/ 3385457 w 5279572"/>
              <a:gd name="connsiteY8" fmla="*/ 1447807 h 1780187"/>
              <a:gd name="connsiteX9" fmla="*/ 3842657 w 5279572"/>
              <a:gd name="connsiteY9" fmla="*/ 1676407 h 1780187"/>
              <a:gd name="connsiteX10" fmla="*/ 4408714 w 5279572"/>
              <a:gd name="connsiteY10" fmla="*/ 1545778 h 1780187"/>
              <a:gd name="connsiteX11" fmla="*/ 4757057 w 5279572"/>
              <a:gd name="connsiteY11" fmla="*/ 1730836 h 1780187"/>
              <a:gd name="connsiteX12" fmla="*/ 5279572 w 5279572"/>
              <a:gd name="connsiteY12" fmla="*/ 1643750 h 1780187"/>
              <a:gd name="connsiteX13" fmla="*/ 5279572 w 5279572"/>
              <a:gd name="connsiteY13" fmla="*/ 1643750 h 178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9572" h="1780187">
                <a:moveTo>
                  <a:pt x="0" y="1763493"/>
                </a:moveTo>
                <a:cubicBezTo>
                  <a:pt x="148771" y="1780728"/>
                  <a:pt x="297543" y="1797964"/>
                  <a:pt x="402772" y="1741721"/>
                </a:cubicBezTo>
                <a:cubicBezTo>
                  <a:pt x="508001" y="1685478"/>
                  <a:pt x="502558" y="1445993"/>
                  <a:pt x="631372" y="1426036"/>
                </a:cubicBezTo>
                <a:cubicBezTo>
                  <a:pt x="760186" y="1406079"/>
                  <a:pt x="1012371" y="1609278"/>
                  <a:pt x="1175657" y="1621978"/>
                </a:cubicBezTo>
                <a:cubicBezTo>
                  <a:pt x="1338943" y="1634678"/>
                  <a:pt x="1469572" y="1772565"/>
                  <a:pt x="1611086" y="1502236"/>
                </a:cubicBezTo>
                <a:cubicBezTo>
                  <a:pt x="1752600" y="1231907"/>
                  <a:pt x="1885043" y="-3622"/>
                  <a:pt x="2024743" y="7"/>
                </a:cubicBezTo>
                <a:cubicBezTo>
                  <a:pt x="2164443" y="3635"/>
                  <a:pt x="2295072" y="1250050"/>
                  <a:pt x="2449286" y="1524007"/>
                </a:cubicBezTo>
                <a:cubicBezTo>
                  <a:pt x="2603500" y="1797964"/>
                  <a:pt x="2794001" y="1656450"/>
                  <a:pt x="2950029" y="1643750"/>
                </a:cubicBezTo>
                <a:cubicBezTo>
                  <a:pt x="3106057" y="1631050"/>
                  <a:pt x="3236686" y="1442364"/>
                  <a:pt x="3385457" y="1447807"/>
                </a:cubicBezTo>
                <a:cubicBezTo>
                  <a:pt x="3534228" y="1453250"/>
                  <a:pt x="3672114" y="1660079"/>
                  <a:pt x="3842657" y="1676407"/>
                </a:cubicBezTo>
                <a:cubicBezTo>
                  <a:pt x="4013200" y="1692735"/>
                  <a:pt x="4256314" y="1536707"/>
                  <a:pt x="4408714" y="1545778"/>
                </a:cubicBezTo>
                <a:cubicBezTo>
                  <a:pt x="4561114" y="1554849"/>
                  <a:pt x="4611914" y="1714507"/>
                  <a:pt x="4757057" y="1730836"/>
                </a:cubicBezTo>
                <a:cubicBezTo>
                  <a:pt x="4902200" y="1747165"/>
                  <a:pt x="5279572" y="1643750"/>
                  <a:pt x="5279572" y="1643750"/>
                </a:cubicBezTo>
                <a:lnTo>
                  <a:pt x="5279572" y="1643750"/>
                </a:lnTo>
              </a:path>
            </a:pathLst>
          </a:custGeom>
          <a:noFill/>
          <a:ln w="63500" cap="rnd">
            <a:solidFill>
              <a:srgbClr val="008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6465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loud 9"/>
          <p:cNvSpPr/>
          <p:nvPr/>
        </p:nvSpPr>
        <p:spPr>
          <a:xfrm>
            <a:off x="1083835" y="2531983"/>
            <a:ext cx="5817711" cy="1591667"/>
          </a:xfrm>
          <a:prstGeom prst="cloud">
            <a:avLst/>
          </a:prstGeom>
          <a:solidFill>
            <a:schemeClr val="bg1">
              <a:lumMod val="85000"/>
            </a:schemeClr>
          </a:soli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GB" sz="2000" dirty="0" smtClean="0">
                <a:solidFill>
                  <a:schemeClr val="tx1"/>
                </a:solidFill>
              </a:rPr>
              <a:t>Context</a:t>
            </a:r>
            <a:endParaRPr lang="en-GB" sz="2000" dirty="0">
              <a:solidFill>
                <a:schemeClr val="tx1"/>
              </a:solidFill>
            </a:endParaRPr>
          </a:p>
        </p:txBody>
      </p:sp>
      <p:sp>
        <p:nvSpPr>
          <p:cNvPr id="2" name="Content Placeholder 1"/>
          <p:cNvSpPr>
            <a:spLocks noGrp="1"/>
          </p:cNvSpPr>
          <p:nvPr>
            <p:ph idx="1"/>
          </p:nvPr>
        </p:nvSpPr>
        <p:spPr>
          <a:xfrm>
            <a:off x="211015" y="1687272"/>
            <a:ext cx="8727245" cy="718472"/>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endParaRPr lang="en-GB" dirty="0"/>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18</a:t>
            </a:fld>
            <a:endParaRPr lang="en-US"/>
          </a:p>
        </p:txBody>
      </p:sp>
      <p:grpSp>
        <p:nvGrpSpPr>
          <p:cNvPr id="18" name="Group 17"/>
          <p:cNvGrpSpPr/>
          <p:nvPr/>
        </p:nvGrpSpPr>
        <p:grpSpPr>
          <a:xfrm>
            <a:off x="511629" y="2613008"/>
            <a:ext cx="7852536" cy="3700705"/>
            <a:chOff x="511629" y="2613008"/>
            <a:chExt cx="7852536" cy="3700705"/>
          </a:xfrm>
        </p:grpSpPr>
        <p:cxnSp>
          <p:nvCxnSpPr>
            <p:cNvPr id="7" name="Straight Arrow Connector 6"/>
            <p:cNvCxnSpPr/>
            <p:nvPr/>
          </p:nvCxnSpPr>
          <p:spPr>
            <a:xfrm flipV="1">
              <a:off x="816440" y="2613008"/>
              <a:ext cx="0" cy="3700705"/>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11629" y="6024879"/>
              <a:ext cx="7852535" cy="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36495" y="5630691"/>
              <a:ext cx="827670" cy="461665"/>
            </a:xfrm>
            <a:prstGeom prst="rect">
              <a:avLst/>
            </a:prstGeom>
            <a:noFill/>
          </p:spPr>
          <p:txBody>
            <a:bodyPr wrap="square" rtlCol="0">
              <a:spAutoFit/>
            </a:bodyPr>
            <a:lstStyle/>
            <a:p>
              <a:r>
                <a:rPr lang="en-US" sz="2400" dirty="0" smtClean="0"/>
                <a:t>time</a:t>
              </a:r>
              <a:endParaRPr lang="en-GB" sz="2400" dirty="0"/>
            </a:p>
          </p:txBody>
        </p:sp>
        <p:cxnSp>
          <p:nvCxnSpPr>
            <p:cNvPr id="11" name="Straight Connector 10"/>
            <p:cNvCxnSpPr/>
            <p:nvPr/>
          </p:nvCxnSpPr>
          <p:spPr>
            <a:xfrm>
              <a:off x="511629" y="3454892"/>
              <a:ext cx="7744708" cy="0"/>
            </a:xfrm>
            <a:prstGeom prst="line">
              <a:avLst/>
            </a:prstGeom>
            <a:ln w="12700">
              <a:solidFill>
                <a:srgbClr val="FF0000"/>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01546" y="2991908"/>
              <a:ext cx="1462619" cy="461665"/>
            </a:xfrm>
            <a:prstGeom prst="rect">
              <a:avLst/>
            </a:prstGeom>
            <a:noFill/>
          </p:spPr>
          <p:txBody>
            <a:bodyPr wrap="square" rtlCol="0">
              <a:spAutoFit/>
            </a:bodyPr>
            <a:lstStyle/>
            <a:p>
              <a:pPr algn="r"/>
              <a:r>
                <a:rPr lang="en-US" sz="2400" dirty="0" smtClean="0">
                  <a:solidFill>
                    <a:srgbClr val="FF0000"/>
                  </a:solidFill>
                </a:rPr>
                <a:t>threshold</a:t>
              </a:r>
              <a:endParaRPr lang="en-GB" sz="2400" dirty="0">
                <a:solidFill>
                  <a:srgbClr val="FF0000"/>
                </a:solidFill>
              </a:endParaRPr>
            </a:p>
          </p:txBody>
        </p:sp>
        <p:sp>
          <p:nvSpPr>
            <p:cNvPr id="16" name="Freeform 15"/>
            <p:cNvSpPr/>
            <p:nvPr/>
          </p:nvSpPr>
          <p:spPr>
            <a:xfrm>
              <a:off x="751114" y="2884605"/>
              <a:ext cx="6803572" cy="2768312"/>
            </a:xfrm>
            <a:custGeom>
              <a:avLst/>
              <a:gdLst>
                <a:gd name="connsiteX0" fmla="*/ 0 w 6803572"/>
                <a:gd name="connsiteY0" fmla="*/ 2710652 h 2768312"/>
                <a:gd name="connsiteX1" fmla="*/ 337457 w 6803572"/>
                <a:gd name="connsiteY1" fmla="*/ 2754195 h 2768312"/>
                <a:gd name="connsiteX2" fmla="*/ 664029 w 6803572"/>
                <a:gd name="connsiteY2" fmla="*/ 2514709 h 2768312"/>
                <a:gd name="connsiteX3" fmla="*/ 968829 w 6803572"/>
                <a:gd name="connsiteY3" fmla="*/ 2362309 h 2768312"/>
                <a:gd name="connsiteX4" fmla="*/ 1360715 w 6803572"/>
                <a:gd name="connsiteY4" fmla="*/ 2536481 h 2768312"/>
                <a:gd name="connsiteX5" fmla="*/ 1578429 w 6803572"/>
                <a:gd name="connsiteY5" fmla="*/ 2743309 h 2768312"/>
                <a:gd name="connsiteX6" fmla="*/ 2079172 w 6803572"/>
                <a:gd name="connsiteY6" fmla="*/ 1915995 h 2768312"/>
                <a:gd name="connsiteX7" fmla="*/ 2340429 w 6803572"/>
                <a:gd name="connsiteY7" fmla="*/ 729452 h 2768312"/>
                <a:gd name="connsiteX8" fmla="*/ 2536372 w 6803572"/>
                <a:gd name="connsiteY8" fmla="*/ 370224 h 2768312"/>
                <a:gd name="connsiteX9" fmla="*/ 3243943 w 6803572"/>
                <a:gd name="connsiteY9" fmla="*/ 206938 h 2768312"/>
                <a:gd name="connsiteX10" fmla="*/ 3820886 w 6803572"/>
                <a:gd name="connsiteY10" fmla="*/ 228709 h 2768312"/>
                <a:gd name="connsiteX11" fmla="*/ 4582886 w 6803572"/>
                <a:gd name="connsiteY11" fmla="*/ 109 h 2768312"/>
                <a:gd name="connsiteX12" fmla="*/ 5540829 w 6803572"/>
                <a:gd name="connsiteY12" fmla="*/ 261366 h 2768312"/>
                <a:gd name="connsiteX13" fmla="*/ 5932715 w 6803572"/>
                <a:gd name="connsiteY13" fmla="*/ 685909 h 2768312"/>
                <a:gd name="connsiteX14" fmla="*/ 6455229 w 6803572"/>
                <a:gd name="connsiteY14" fmla="*/ 762109 h 2768312"/>
                <a:gd name="connsiteX15" fmla="*/ 6803572 w 6803572"/>
                <a:gd name="connsiteY15" fmla="*/ 751224 h 276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03572" h="2768312">
                  <a:moveTo>
                    <a:pt x="0" y="2710652"/>
                  </a:moveTo>
                  <a:cubicBezTo>
                    <a:pt x="113393" y="2748752"/>
                    <a:pt x="226786" y="2786852"/>
                    <a:pt x="337457" y="2754195"/>
                  </a:cubicBezTo>
                  <a:cubicBezTo>
                    <a:pt x="448128" y="2721538"/>
                    <a:pt x="558800" y="2580023"/>
                    <a:pt x="664029" y="2514709"/>
                  </a:cubicBezTo>
                  <a:cubicBezTo>
                    <a:pt x="769258" y="2449395"/>
                    <a:pt x="852715" y="2358680"/>
                    <a:pt x="968829" y="2362309"/>
                  </a:cubicBezTo>
                  <a:cubicBezTo>
                    <a:pt x="1084943" y="2365938"/>
                    <a:pt x="1259115" y="2472981"/>
                    <a:pt x="1360715" y="2536481"/>
                  </a:cubicBezTo>
                  <a:cubicBezTo>
                    <a:pt x="1462315" y="2599981"/>
                    <a:pt x="1458686" y="2846723"/>
                    <a:pt x="1578429" y="2743309"/>
                  </a:cubicBezTo>
                  <a:cubicBezTo>
                    <a:pt x="1698172" y="2639895"/>
                    <a:pt x="1952172" y="2251638"/>
                    <a:pt x="2079172" y="1915995"/>
                  </a:cubicBezTo>
                  <a:cubicBezTo>
                    <a:pt x="2206172" y="1580352"/>
                    <a:pt x="2264229" y="987080"/>
                    <a:pt x="2340429" y="729452"/>
                  </a:cubicBezTo>
                  <a:cubicBezTo>
                    <a:pt x="2416629" y="471824"/>
                    <a:pt x="2385786" y="457310"/>
                    <a:pt x="2536372" y="370224"/>
                  </a:cubicBezTo>
                  <a:cubicBezTo>
                    <a:pt x="2686958" y="283138"/>
                    <a:pt x="3029857" y="230524"/>
                    <a:pt x="3243943" y="206938"/>
                  </a:cubicBezTo>
                  <a:cubicBezTo>
                    <a:pt x="3458029" y="183352"/>
                    <a:pt x="3597729" y="263180"/>
                    <a:pt x="3820886" y="228709"/>
                  </a:cubicBezTo>
                  <a:cubicBezTo>
                    <a:pt x="4044043" y="194237"/>
                    <a:pt x="4296229" y="-5334"/>
                    <a:pt x="4582886" y="109"/>
                  </a:cubicBezTo>
                  <a:cubicBezTo>
                    <a:pt x="4869543" y="5552"/>
                    <a:pt x="5315858" y="147066"/>
                    <a:pt x="5540829" y="261366"/>
                  </a:cubicBezTo>
                  <a:cubicBezTo>
                    <a:pt x="5765800" y="375666"/>
                    <a:pt x="5780315" y="602452"/>
                    <a:pt x="5932715" y="685909"/>
                  </a:cubicBezTo>
                  <a:cubicBezTo>
                    <a:pt x="6085115" y="769366"/>
                    <a:pt x="6310086" y="751223"/>
                    <a:pt x="6455229" y="762109"/>
                  </a:cubicBezTo>
                  <a:cubicBezTo>
                    <a:pt x="6600372" y="772995"/>
                    <a:pt x="6701972" y="762109"/>
                    <a:pt x="6803572" y="751224"/>
                  </a:cubicBezTo>
                </a:path>
              </a:pathLst>
            </a:custGeom>
            <a:noFill/>
            <a:ln w="63500" cap="rnd">
              <a:solidFill>
                <a:srgbClr val="FF0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Freeform 18"/>
          <p:cNvSpPr/>
          <p:nvPr/>
        </p:nvSpPr>
        <p:spPr>
          <a:xfrm>
            <a:off x="690481" y="3334524"/>
            <a:ext cx="6620674" cy="2296167"/>
          </a:xfrm>
          <a:custGeom>
            <a:avLst/>
            <a:gdLst>
              <a:gd name="connsiteX0" fmla="*/ 0 w 5279572"/>
              <a:gd name="connsiteY0" fmla="*/ 1763493 h 1780187"/>
              <a:gd name="connsiteX1" fmla="*/ 402772 w 5279572"/>
              <a:gd name="connsiteY1" fmla="*/ 1741721 h 1780187"/>
              <a:gd name="connsiteX2" fmla="*/ 631372 w 5279572"/>
              <a:gd name="connsiteY2" fmla="*/ 1426036 h 1780187"/>
              <a:gd name="connsiteX3" fmla="*/ 1175657 w 5279572"/>
              <a:gd name="connsiteY3" fmla="*/ 1621978 h 1780187"/>
              <a:gd name="connsiteX4" fmla="*/ 1611086 w 5279572"/>
              <a:gd name="connsiteY4" fmla="*/ 1502236 h 1780187"/>
              <a:gd name="connsiteX5" fmla="*/ 2024743 w 5279572"/>
              <a:gd name="connsiteY5" fmla="*/ 7 h 1780187"/>
              <a:gd name="connsiteX6" fmla="*/ 2449286 w 5279572"/>
              <a:gd name="connsiteY6" fmla="*/ 1524007 h 1780187"/>
              <a:gd name="connsiteX7" fmla="*/ 2950029 w 5279572"/>
              <a:gd name="connsiteY7" fmla="*/ 1643750 h 1780187"/>
              <a:gd name="connsiteX8" fmla="*/ 3385457 w 5279572"/>
              <a:gd name="connsiteY8" fmla="*/ 1447807 h 1780187"/>
              <a:gd name="connsiteX9" fmla="*/ 3842657 w 5279572"/>
              <a:gd name="connsiteY9" fmla="*/ 1676407 h 1780187"/>
              <a:gd name="connsiteX10" fmla="*/ 4408714 w 5279572"/>
              <a:gd name="connsiteY10" fmla="*/ 1545778 h 1780187"/>
              <a:gd name="connsiteX11" fmla="*/ 4757057 w 5279572"/>
              <a:gd name="connsiteY11" fmla="*/ 1730836 h 1780187"/>
              <a:gd name="connsiteX12" fmla="*/ 5279572 w 5279572"/>
              <a:gd name="connsiteY12" fmla="*/ 1643750 h 1780187"/>
              <a:gd name="connsiteX13" fmla="*/ 5279572 w 5279572"/>
              <a:gd name="connsiteY13" fmla="*/ 1643750 h 178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9572" h="1780187">
                <a:moveTo>
                  <a:pt x="0" y="1763493"/>
                </a:moveTo>
                <a:cubicBezTo>
                  <a:pt x="148771" y="1780728"/>
                  <a:pt x="297543" y="1797964"/>
                  <a:pt x="402772" y="1741721"/>
                </a:cubicBezTo>
                <a:cubicBezTo>
                  <a:pt x="508001" y="1685478"/>
                  <a:pt x="502558" y="1445993"/>
                  <a:pt x="631372" y="1426036"/>
                </a:cubicBezTo>
                <a:cubicBezTo>
                  <a:pt x="760186" y="1406079"/>
                  <a:pt x="1012371" y="1609278"/>
                  <a:pt x="1175657" y="1621978"/>
                </a:cubicBezTo>
                <a:cubicBezTo>
                  <a:pt x="1338943" y="1634678"/>
                  <a:pt x="1469572" y="1772565"/>
                  <a:pt x="1611086" y="1502236"/>
                </a:cubicBezTo>
                <a:cubicBezTo>
                  <a:pt x="1752600" y="1231907"/>
                  <a:pt x="1885043" y="-3622"/>
                  <a:pt x="2024743" y="7"/>
                </a:cubicBezTo>
                <a:cubicBezTo>
                  <a:pt x="2164443" y="3635"/>
                  <a:pt x="2295072" y="1250050"/>
                  <a:pt x="2449286" y="1524007"/>
                </a:cubicBezTo>
                <a:cubicBezTo>
                  <a:pt x="2603500" y="1797964"/>
                  <a:pt x="2794001" y="1656450"/>
                  <a:pt x="2950029" y="1643750"/>
                </a:cubicBezTo>
                <a:cubicBezTo>
                  <a:pt x="3106057" y="1631050"/>
                  <a:pt x="3236686" y="1442364"/>
                  <a:pt x="3385457" y="1447807"/>
                </a:cubicBezTo>
                <a:cubicBezTo>
                  <a:pt x="3534228" y="1453250"/>
                  <a:pt x="3672114" y="1660079"/>
                  <a:pt x="3842657" y="1676407"/>
                </a:cubicBezTo>
                <a:cubicBezTo>
                  <a:pt x="4013200" y="1692735"/>
                  <a:pt x="4256314" y="1536707"/>
                  <a:pt x="4408714" y="1545778"/>
                </a:cubicBezTo>
                <a:cubicBezTo>
                  <a:pt x="4561114" y="1554849"/>
                  <a:pt x="4611914" y="1714507"/>
                  <a:pt x="4757057" y="1730836"/>
                </a:cubicBezTo>
                <a:cubicBezTo>
                  <a:pt x="4902200" y="1747165"/>
                  <a:pt x="5279572" y="1643750"/>
                  <a:pt x="5279572" y="1643750"/>
                </a:cubicBezTo>
                <a:lnTo>
                  <a:pt x="5279572" y="1643750"/>
                </a:lnTo>
              </a:path>
            </a:pathLst>
          </a:custGeom>
          <a:noFill/>
          <a:ln w="63500" cap="rnd">
            <a:solidFill>
              <a:srgbClr val="008000"/>
            </a:solidFill>
            <a:prstDash val="sysDot"/>
            <a:roun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7745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1015" y="1687272"/>
            <a:ext cx="8727245" cy="4609356"/>
          </a:xfrm>
        </p:spPr>
        <p:txBody>
          <a:bodyPr/>
          <a:lstStyle/>
          <a:p>
            <a:r>
              <a:rPr lang="en-GB" b="1" dirty="0" smtClean="0">
                <a:solidFill>
                  <a:srgbClr val="008000"/>
                </a:solidFill>
              </a:rPr>
              <a:t>Relevant</a:t>
            </a:r>
            <a:r>
              <a:rPr lang="en-GB" dirty="0" smtClean="0">
                <a:solidFill>
                  <a:srgbClr val="008000"/>
                </a:solidFill>
              </a:rPr>
              <a:t> </a:t>
            </a:r>
            <a:r>
              <a:rPr lang="en-GB" dirty="0" smtClean="0"/>
              <a:t>alarms only</a:t>
            </a:r>
          </a:p>
          <a:p>
            <a:pPr lvl="1"/>
            <a:r>
              <a:rPr lang="en-GB" dirty="0" smtClean="0"/>
              <a:t>Quality of raised alarms</a:t>
            </a:r>
          </a:p>
          <a:p>
            <a:pPr lvl="1"/>
            <a:r>
              <a:rPr lang="en-GB" dirty="0" smtClean="0"/>
              <a:t>Dependent on clients: ex. different accelerators</a:t>
            </a:r>
          </a:p>
          <a:p>
            <a:endParaRPr lang="en-GB" sz="2000" dirty="0"/>
          </a:p>
          <a:p>
            <a:r>
              <a:rPr lang="en-GB" dirty="0" smtClean="0"/>
              <a:t>Alarms </a:t>
            </a:r>
            <a:r>
              <a:rPr lang="en-GB" b="1" dirty="0" smtClean="0">
                <a:solidFill>
                  <a:srgbClr val="008000"/>
                </a:solidFill>
              </a:rPr>
              <a:t>history</a:t>
            </a:r>
          </a:p>
          <a:p>
            <a:endParaRPr lang="en-GB" sz="2000" b="1" dirty="0">
              <a:solidFill>
                <a:srgbClr val="008000"/>
              </a:solidFill>
            </a:endParaRPr>
          </a:p>
          <a:p>
            <a:r>
              <a:rPr lang="en-GB" b="1" dirty="0">
                <a:solidFill>
                  <a:srgbClr val="008000"/>
                </a:solidFill>
              </a:rPr>
              <a:t>Maps</a:t>
            </a:r>
            <a:r>
              <a:rPr lang="en-GB" dirty="0" smtClean="0"/>
              <a:t> alarms </a:t>
            </a:r>
            <a:r>
              <a:rPr lang="en-GB" b="1" dirty="0">
                <a:solidFill>
                  <a:srgbClr val="008000"/>
                </a:solidFill>
              </a:rPr>
              <a:t>to people </a:t>
            </a:r>
            <a:r>
              <a:rPr lang="en-GB" dirty="0" smtClean="0"/>
              <a:t>and </a:t>
            </a:r>
            <a:r>
              <a:rPr lang="en-GB" b="1" dirty="0">
                <a:solidFill>
                  <a:srgbClr val="008000"/>
                </a:solidFill>
              </a:rPr>
              <a:t>possible actions</a:t>
            </a:r>
          </a:p>
          <a:p>
            <a:endParaRPr lang="en-GB" sz="2000" b="1" dirty="0" smtClean="0">
              <a:solidFill>
                <a:srgbClr val="008000"/>
              </a:solidFill>
            </a:endParaRPr>
          </a:p>
          <a:p>
            <a:r>
              <a:rPr lang="en-GB" dirty="0" smtClean="0"/>
              <a:t>Alarms </a:t>
            </a:r>
            <a:r>
              <a:rPr lang="en-GB" b="1" dirty="0" smtClean="0">
                <a:solidFill>
                  <a:srgbClr val="008000"/>
                </a:solidFill>
              </a:rPr>
              <a:t>priority</a:t>
            </a:r>
          </a:p>
        </p:txBody>
      </p:sp>
      <p:sp>
        <p:nvSpPr>
          <p:cNvPr id="3" name="Title 2"/>
          <p:cNvSpPr>
            <a:spLocks noGrp="1"/>
          </p:cNvSpPr>
          <p:nvPr>
            <p:ph type="title"/>
          </p:nvPr>
        </p:nvSpPr>
        <p:spPr/>
        <p:txBody>
          <a:bodyPr>
            <a:normAutofit/>
          </a:bodyPr>
          <a:lstStyle/>
          <a:p>
            <a:r>
              <a:rPr lang="en-GB" dirty="0" smtClean="0"/>
              <a:t>Alarms: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19</a:t>
            </a:fld>
            <a:endParaRPr lang="en-US"/>
          </a:p>
        </p:txBody>
      </p:sp>
    </p:spTree>
    <p:extLst>
      <p:ext uri="{BB962C8B-B14F-4D97-AF65-F5344CB8AC3E}">
        <p14:creationId xmlns:p14="http://schemas.microsoft.com/office/powerpoint/2010/main" val="341125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500"/>
                                        <p:tgtEl>
                                          <p:spTgt spid="2">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8" end="8"/>
                                            </p:txEl>
                                          </p:spTgt>
                                        </p:tgtEl>
                                        <p:attrNameLst>
                                          <p:attrName>style.visibility</p:attrName>
                                        </p:attrNameLst>
                                      </p:cBhvr>
                                      <p:to>
                                        <p:strVal val="visible"/>
                                      </p:to>
                                    </p:set>
                                    <p:animEffect transition="in" filter="fade">
                                      <p:cBhvr>
                                        <p:cTn id="2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a:t>LHC control system requirements</a:t>
            </a:r>
          </a:p>
          <a:p>
            <a:endParaRPr lang="en-US" b="1" dirty="0" smtClean="0"/>
          </a:p>
          <a:p>
            <a:r>
              <a:rPr lang="en-US" b="1" dirty="0"/>
              <a:t>Philosophy of development</a:t>
            </a:r>
          </a:p>
          <a:p>
            <a:endParaRPr lang="en-US" b="1" dirty="0" smtClean="0"/>
          </a:p>
          <a:p>
            <a:r>
              <a:rPr lang="en-US" b="1" dirty="0"/>
              <a:t>Overview of the architecture</a:t>
            </a:r>
          </a:p>
          <a:p>
            <a:endParaRPr lang="en-US" b="1" dirty="0" smtClean="0"/>
          </a:p>
          <a:p>
            <a:r>
              <a:rPr lang="en-US" b="1" dirty="0" smtClean="0">
                <a:solidFill>
                  <a:srgbClr val="3366FF"/>
                </a:solidFill>
              </a:rPr>
              <a:t>Key </a:t>
            </a:r>
            <a:r>
              <a:rPr lang="en-US" b="1" dirty="0">
                <a:solidFill>
                  <a:srgbClr val="3366FF"/>
                </a:solidFill>
              </a:rPr>
              <a:t>components</a:t>
            </a:r>
          </a:p>
          <a:p>
            <a:endParaRPr lang="en-US" b="1" dirty="0" smtClean="0"/>
          </a:p>
          <a:p>
            <a:r>
              <a:rPr lang="en-US" b="1" dirty="0">
                <a:solidFill>
                  <a:schemeClr val="bg2">
                    <a:lumMod val="75000"/>
                  </a:schemeClr>
                </a:solidFill>
              </a:rPr>
              <a:t>Quality Assurance </a:t>
            </a:r>
            <a:r>
              <a:rPr lang="en-US" b="1" dirty="0" smtClean="0">
                <a:solidFill>
                  <a:schemeClr val="bg2">
                    <a:lumMod val="75000"/>
                  </a:schemeClr>
                </a:solidFill>
              </a:rPr>
              <a:t>(</a:t>
            </a:r>
            <a:r>
              <a:rPr lang="en-US" b="1" dirty="0">
                <a:solidFill>
                  <a:schemeClr val="bg2">
                    <a:lumMod val="75000"/>
                  </a:schemeClr>
                </a:solidFill>
              </a:rPr>
              <a:t>QA)</a:t>
            </a:r>
            <a:endParaRPr lang="en-US" b="1" dirty="0" smtClean="0">
              <a:solidFill>
                <a:schemeClr val="bg2">
                  <a:lumMod val="75000"/>
                </a:schemeClr>
              </a:solidFill>
            </a:endParaRPr>
          </a:p>
          <a:p>
            <a:endParaRPr lang="en-US" b="1" dirty="0" smtClean="0">
              <a:solidFill>
                <a:schemeClr val="bg2">
                  <a:lumMod val="75000"/>
                </a:schemeClr>
              </a:solidFill>
            </a:endParaRPr>
          </a:p>
          <a:p>
            <a:r>
              <a:rPr lang="en-US" b="1" dirty="0" smtClean="0">
                <a:solidFill>
                  <a:schemeClr val="bg2">
                    <a:lumMod val="75000"/>
                  </a:schemeClr>
                </a:solidFill>
              </a:rPr>
              <a:t>Outlook towards the Future</a:t>
            </a:r>
          </a:p>
        </p:txBody>
      </p:sp>
      <p:sp>
        <p:nvSpPr>
          <p:cNvPr id="2" name="Title 1"/>
          <p:cNvSpPr>
            <a:spLocks noGrp="1"/>
          </p:cNvSpPr>
          <p:nvPr>
            <p:ph type="title"/>
          </p:nvPr>
        </p:nvSpPr>
        <p:spPr/>
        <p:txBody>
          <a:bodyPr/>
          <a:lstStyle/>
          <a:p>
            <a:r>
              <a:rPr lang="en-US" dirty="0"/>
              <a:t>Contents</a:t>
            </a:r>
          </a:p>
        </p:txBody>
      </p:sp>
      <p:sp>
        <p:nvSpPr>
          <p:cNvPr id="4" name="Date Placeholder 3"/>
          <p:cNvSpPr>
            <a:spLocks noGrp="1"/>
          </p:cNvSpPr>
          <p:nvPr>
            <p:ph type="dt" sz="half" idx="10"/>
          </p:nvPr>
        </p:nvSpPr>
        <p:spPr/>
        <p:txBody>
          <a:bodyPr/>
          <a:lstStyle/>
          <a:p>
            <a:pPr>
              <a:defRPr/>
            </a:pPr>
            <a:fld id="{27C72DDC-23C2-416C-8976-EA9BDBE3C9E0}"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2</a:t>
            </a:fld>
            <a:endParaRPr lang="en-US"/>
          </a:p>
        </p:txBody>
      </p:sp>
    </p:spTree>
    <p:extLst>
      <p:ext uri="{BB962C8B-B14F-4D97-AF65-F5344CB8AC3E}">
        <p14:creationId xmlns:p14="http://schemas.microsoft.com/office/powerpoint/2010/main" val="40781027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1015" y="1687271"/>
            <a:ext cx="8727245" cy="4625609"/>
          </a:xfrm>
        </p:spPr>
        <p:txBody>
          <a:bodyPr/>
          <a:lstStyle/>
          <a:p>
            <a:r>
              <a:rPr lang="en-GB" dirty="0" smtClean="0"/>
              <a:t>Diagnostic Monitoring</a:t>
            </a:r>
          </a:p>
          <a:p>
            <a:pPr lvl="1"/>
            <a:r>
              <a:rPr lang="en-GB" dirty="0" smtClean="0"/>
              <a:t>Metrics from &gt;2000 computers</a:t>
            </a:r>
          </a:p>
          <a:p>
            <a:pPr lvl="1"/>
            <a:r>
              <a:rPr lang="en-GB" dirty="0" smtClean="0"/>
              <a:t>~10 M updates / day</a:t>
            </a:r>
          </a:p>
          <a:p>
            <a:endParaRPr lang="en-GB" dirty="0"/>
          </a:p>
          <a:p>
            <a:r>
              <a:rPr lang="en-US" dirty="0" smtClean="0"/>
              <a:t>Alarms</a:t>
            </a:r>
          </a:p>
          <a:p>
            <a:pPr lvl="1"/>
            <a:r>
              <a:rPr lang="en-GB" dirty="0" smtClean="0"/>
              <a:t>~200 K alarm definitions (80’000 for LHC)</a:t>
            </a:r>
          </a:p>
          <a:p>
            <a:pPr lvl="1"/>
            <a:r>
              <a:rPr lang="en-GB" dirty="0" smtClean="0"/>
              <a:t>~150 alarm events / minute</a:t>
            </a:r>
            <a:endParaRPr lang="en-GB" dirty="0"/>
          </a:p>
        </p:txBody>
      </p:sp>
      <p:sp>
        <p:nvSpPr>
          <p:cNvPr id="3" name="Title 2"/>
          <p:cNvSpPr>
            <a:spLocks noGrp="1"/>
          </p:cNvSpPr>
          <p:nvPr>
            <p:ph type="title"/>
          </p:nvPr>
        </p:nvSpPr>
        <p:spPr/>
        <p:txBody>
          <a:bodyPr/>
          <a:lstStyle/>
          <a:p>
            <a:r>
              <a:rPr lang="en-GB" dirty="0" err="1" smtClean="0"/>
              <a:t>DiaMon</a:t>
            </a:r>
            <a:r>
              <a:rPr lang="en-GB" dirty="0" smtClean="0"/>
              <a:t> &amp; Alarms: today</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20</a:t>
            </a:fld>
            <a:endParaRPr lang="en-US"/>
          </a:p>
        </p:txBody>
      </p:sp>
    </p:spTree>
    <p:extLst>
      <p:ext uri="{BB962C8B-B14F-4D97-AF65-F5344CB8AC3E}">
        <p14:creationId xmlns:p14="http://schemas.microsoft.com/office/powerpoint/2010/main" val="420555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fade">
                                      <p:cBhvr>
                                        <p:cTn id="10" dur="500"/>
                                        <p:tgtEl>
                                          <p:spTgt spid="2">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animEffect transition="in" filter="fade">
                                      <p:cBhvr>
                                        <p:cTn id="1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Extend monitoring to process internals</a:t>
            </a:r>
          </a:p>
          <a:p>
            <a:pPr lvl="1"/>
            <a:r>
              <a:rPr lang="en-GB" dirty="0" smtClean="0"/>
              <a:t>JMX metrics</a:t>
            </a:r>
          </a:p>
          <a:p>
            <a:pPr lvl="1"/>
            <a:r>
              <a:rPr lang="en-US" dirty="0" smtClean="0"/>
              <a:t>Periodic sanity checks</a:t>
            </a:r>
          </a:p>
          <a:p>
            <a:endParaRPr lang="en-GB" dirty="0" smtClean="0"/>
          </a:p>
          <a:p>
            <a:r>
              <a:rPr lang="en-GB" dirty="0" smtClean="0"/>
              <a:t>Automatic alarms analysis</a:t>
            </a:r>
          </a:p>
          <a:p>
            <a:pPr lvl="1"/>
            <a:r>
              <a:rPr lang="en-GB" dirty="0" smtClean="0"/>
              <a:t>Frequent, oscillating alarms =&gt; contact expert</a:t>
            </a:r>
          </a:p>
          <a:p>
            <a:pPr lvl="1"/>
            <a:r>
              <a:rPr lang="en-GB" dirty="0"/>
              <a:t>L</a:t>
            </a:r>
            <a:r>
              <a:rPr lang="en-GB" dirty="0" smtClean="0"/>
              <a:t>ong-standing alarms =&gt; reconsider alarm</a:t>
            </a:r>
            <a:endParaRPr lang="en-GB" dirty="0"/>
          </a:p>
        </p:txBody>
      </p:sp>
      <p:sp>
        <p:nvSpPr>
          <p:cNvPr id="3" name="Title 2"/>
          <p:cNvSpPr>
            <a:spLocks noGrp="1"/>
          </p:cNvSpPr>
          <p:nvPr>
            <p:ph type="title"/>
          </p:nvPr>
        </p:nvSpPr>
        <p:spPr/>
        <p:txBody>
          <a:bodyPr/>
          <a:lstStyle/>
          <a:p>
            <a:r>
              <a:rPr lang="en-GB" dirty="0" err="1" smtClean="0"/>
              <a:t>DiaMon</a:t>
            </a:r>
            <a:r>
              <a:rPr lang="en-GB" dirty="0" smtClean="0"/>
              <a:t> &amp; Alarms: future</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21</a:t>
            </a:fld>
            <a:endParaRPr lang="en-US"/>
          </a:p>
        </p:txBody>
      </p:sp>
    </p:spTree>
    <p:extLst>
      <p:ext uri="{BB962C8B-B14F-4D97-AF65-F5344CB8AC3E}">
        <p14:creationId xmlns:p14="http://schemas.microsoft.com/office/powerpoint/2010/main" val="165865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fade">
                                      <p:cBhvr>
                                        <p:cTn id="10" dur="500"/>
                                        <p:tgtEl>
                                          <p:spTgt spid="2">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animEffect transition="in" filter="fade">
                                      <p:cBhvr>
                                        <p:cTn id="1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r>
              <a:rPr lang="en-US" dirty="0"/>
              <a:t>: </a:t>
            </a:r>
            <a:r>
              <a:rPr lang="en-US" dirty="0" smtClean="0"/>
              <a:t>SIS</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22</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Post</a:t>
            </a:r>
          </a:p>
          <a:p>
            <a:pPr algn="ctr"/>
            <a:r>
              <a:rPr lang="en-US" b="1" dirty="0">
                <a:solidFill>
                  <a:schemeClr val="tx1">
                    <a:lumMod val="50000"/>
                    <a:lumOff val="50000"/>
                  </a:schemeClr>
                </a:solidFill>
                <a:latin typeface="+mj-lt"/>
              </a:rPr>
              <a:t>Mortem</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46165"/>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Logging</a:t>
            </a:r>
          </a:p>
        </p:txBody>
      </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Diagnostics</a:t>
            </a:r>
          </a:p>
          <a:p>
            <a:pPr algn="ctr"/>
            <a:r>
              <a:rPr lang="en-US" b="1" dirty="0">
                <a:solidFill>
                  <a:srgbClr val="002060"/>
                </a:solidFill>
                <a:latin typeface="+mj-lt"/>
              </a:rPr>
              <a:t>Monitoring</a:t>
            </a:r>
          </a:p>
          <a:p>
            <a:pPr algn="ctr"/>
            <a:r>
              <a:rPr lang="en-US" b="1" dirty="0">
                <a:solidFill>
                  <a:srgbClr val="002060"/>
                </a:solidFill>
                <a:latin typeface="+mj-lt"/>
              </a:rPr>
              <a:t>(DIAMON)</a:t>
            </a:r>
          </a:p>
          <a:p>
            <a:pPr algn="ctr"/>
            <a:r>
              <a:rPr lang="en-US" b="1" dirty="0">
                <a:solidFill>
                  <a:srgbClr val="002060"/>
                </a:solidFill>
                <a:latin typeface="+mj-lt"/>
              </a:rPr>
              <a:t>&amp;</a:t>
            </a:r>
          </a:p>
          <a:p>
            <a:pPr algn="ctr"/>
            <a:r>
              <a:rPr lang="en-US" b="1" dirty="0" smtClean="0">
                <a:solidFill>
                  <a:srgbClr val="002060"/>
                </a:solidFill>
                <a:latin typeface="+mj-lt"/>
              </a:rPr>
              <a:t>Alarms</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Software</a:t>
            </a:r>
          </a:p>
          <a:p>
            <a:pPr algn="ctr"/>
            <a:r>
              <a:rPr lang="en-US" b="1" dirty="0">
                <a:solidFill>
                  <a:srgbClr val="002060"/>
                </a:solidFill>
                <a:latin typeface="+mj-lt"/>
              </a:rPr>
              <a:t>Interlock</a:t>
            </a:r>
          </a:p>
          <a:p>
            <a:pPr algn="ctr"/>
            <a:r>
              <a:rPr lang="en-US" b="1" dirty="0">
                <a:solidFill>
                  <a:srgbClr val="002060"/>
                </a:solidFill>
                <a:latin typeface="+mj-lt"/>
              </a:rPr>
              <a:t>System</a:t>
            </a:r>
          </a:p>
        </p:txBody>
      </p:sp>
    </p:spTree>
    <p:custDataLst>
      <p:tags r:id="rId1"/>
    </p:custDataLst>
    <p:extLst>
      <p:ext uri="{BB962C8B-B14F-4D97-AF65-F5344CB8AC3E}">
        <p14:creationId xmlns:p14="http://schemas.microsoft.com/office/powerpoint/2010/main" val="1080820076"/>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1000" fill="hold"/>
                                        <p:tgtEl>
                                          <p:spTgt spid="18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22"/>
          <p:cNvSpPr>
            <a:spLocks noChangeArrowheads="1"/>
          </p:cNvSpPr>
          <p:nvPr/>
        </p:nvSpPr>
        <p:spPr bwMode="auto">
          <a:xfrm>
            <a:off x="211014" y="1863970"/>
            <a:ext cx="8727245" cy="406790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r>
              <a:rPr lang="en-US" sz="2400" b="1" dirty="0" smtClean="0">
                <a:solidFill>
                  <a:srgbClr val="002060"/>
                </a:solidFill>
                <a:latin typeface="+mj-lt"/>
              </a:rPr>
              <a:t>Software Interlock System</a:t>
            </a:r>
            <a:endParaRPr lang="en-US" sz="2400" b="1" dirty="0">
              <a:solidFill>
                <a:srgbClr val="002060"/>
              </a:solidFill>
              <a:latin typeface="+mj-lt"/>
            </a:endParaRPr>
          </a:p>
        </p:txBody>
      </p:sp>
      <p:sp>
        <p:nvSpPr>
          <p:cNvPr id="16" name="Rounded Rectangle 15"/>
          <p:cNvSpPr/>
          <p:nvPr/>
        </p:nvSpPr>
        <p:spPr>
          <a:xfrm>
            <a:off x="527538" y="2743200"/>
            <a:ext cx="8100647" cy="2836985"/>
          </a:xfrm>
          <a:prstGeom prst="roundRect">
            <a:avLst/>
          </a:prstGeom>
          <a:solidFill>
            <a:schemeClr val="bg1">
              <a:lumMod val="8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2400" b="1" dirty="0" smtClean="0">
                <a:solidFill>
                  <a:schemeClr val="tx1">
                    <a:lumMod val="85000"/>
                    <a:lumOff val="15000"/>
                  </a:schemeClr>
                </a:solidFill>
              </a:rPr>
              <a:t>Hardware Machine Protection</a:t>
            </a:r>
            <a:endParaRPr lang="en-US" sz="2400" b="1" dirty="0">
              <a:solidFill>
                <a:schemeClr val="tx1">
                  <a:lumMod val="85000"/>
                  <a:lumOff val="15000"/>
                </a:schemeClr>
              </a:solidFill>
            </a:endParaRPr>
          </a:p>
        </p:txBody>
      </p:sp>
      <p:sp>
        <p:nvSpPr>
          <p:cNvPr id="2" name="Title 1"/>
          <p:cNvSpPr>
            <a:spLocks noGrp="1"/>
          </p:cNvSpPr>
          <p:nvPr>
            <p:ph type="title"/>
          </p:nvPr>
        </p:nvSpPr>
        <p:spPr/>
        <p:txBody>
          <a:bodyPr>
            <a:normAutofit fontScale="90000"/>
          </a:bodyPr>
          <a:lstStyle/>
          <a:p>
            <a:r>
              <a:rPr lang="en-US" dirty="0" smtClean="0"/>
              <a:t>Machine Protection: birds-eye view</a:t>
            </a:r>
            <a:endParaRPr lang="en-US" dirty="0"/>
          </a:p>
        </p:txBody>
      </p:sp>
      <p:sp>
        <p:nvSpPr>
          <p:cNvPr id="4" name="Date Placeholder 3"/>
          <p:cNvSpPr>
            <a:spLocks noGrp="1"/>
          </p:cNvSpPr>
          <p:nvPr>
            <p:ph type="dt" sz="half" idx="10"/>
          </p:nvPr>
        </p:nvSpPr>
        <p:spPr/>
        <p:txBody>
          <a:bodyPr/>
          <a:lstStyle/>
          <a:p>
            <a:pPr>
              <a:defRPr/>
            </a:pPr>
            <a:fld id="{78F2E873-391B-4E04-AD70-11DE128E6E82}"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23</a:t>
            </a:fld>
            <a:endParaRPr lang="en-US"/>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64523"/>
            <a:ext cx="9144000" cy="2133600"/>
          </a:xfrm>
          <a:prstGeom prst="rect">
            <a:avLst/>
          </a:prstGeom>
        </p:spPr>
      </p:pic>
    </p:spTree>
    <p:extLst>
      <p:ext uri="{BB962C8B-B14F-4D97-AF65-F5344CB8AC3E}">
        <p14:creationId xmlns:p14="http://schemas.microsoft.com/office/powerpoint/2010/main" val="874540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015" y="155448"/>
            <a:ext cx="8727245" cy="1252728"/>
          </a:xfrm>
        </p:spPr>
        <p:txBody>
          <a:bodyPr>
            <a:normAutofit/>
          </a:bodyPr>
          <a:lstStyle/>
          <a:p>
            <a:r>
              <a:rPr lang="en-US" dirty="0" smtClean="0">
                <a:solidFill>
                  <a:schemeClr val="bg1"/>
                </a:solidFill>
              </a:rPr>
              <a:t>S</a:t>
            </a:r>
            <a:r>
              <a:rPr lang="en-US" dirty="0" smtClean="0"/>
              <a:t>oftware </a:t>
            </a:r>
            <a:r>
              <a:rPr lang="en-US" dirty="0" smtClean="0">
                <a:solidFill>
                  <a:schemeClr val="bg1"/>
                </a:solidFill>
              </a:rPr>
              <a:t>I</a:t>
            </a:r>
            <a:r>
              <a:rPr lang="en-US" dirty="0" smtClean="0"/>
              <a:t>nterlock </a:t>
            </a:r>
            <a:r>
              <a:rPr lang="en-US" dirty="0" smtClean="0">
                <a:solidFill>
                  <a:schemeClr val="bg1"/>
                </a:solidFill>
              </a:rPr>
              <a:t>S</a:t>
            </a:r>
            <a:r>
              <a:rPr lang="en-US" dirty="0" smtClean="0"/>
              <a:t>ystem (SIS)</a:t>
            </a:r>
            <a:endParaRPr lang="en-US" dirty="0"/>
          </a:p>
        </p:txBody>
      </p:sp>
      <p:sp>
        <p:nvSpPr>
          <p:cNvPr id="3" name="Content Placeholder 2"/>
          <p:cNvSpPr>
            <a:spLocks noGrp="1"/>
          </p:cNvSpPr>
          <p:nvPr>
            <p:ph idx="1"/>
          </p:nvPr>
        </p:nvSpPr>
        <p:spPr/>
        <p:txBody>
          <a:bodyPr>
            <a:normAutofit/>
          </a:bodyPr>
          <a:lstStyle/>
          <a:p>
            <a:r>
              <a:rPr lang="en-US" b="1" dirty="0" smtClean="0">
                <a:solidFill>
                  <a:srgbClr val="008000"/>
                </a:solidFill>
              </a:rPr>
              <a:t>Surveys</a:t>
            </a:r>
            <a:r>
              <a:rPr lang="en-US" dirty="0" smtClean="0"/>
              <a:t> the state of key LHC components</a:t>
            </a:r>
            <a:endParaRPr lang="en-US" dirty="0"/>
          </a:p>
          <a:p>
            <a:endParaRPr lang="en-US" dirty="0" smtClean="0"/>
          </a:p>
          <a:p>
            <a:r>
              <a:rPr lang="en-US" b="1" dirty="0" smtClean="0">
                <a:solidFill>
                  <a:srgbClr val="008000"/>
                </a:solidFill>
              </a:rPr>
              <a:t>Acts</a:t>
            </a:r>
            <a:r>
              <a:rPr lang="en-US" dirty="0" smtClean="0">
                <a:solidFill>
                  <a:srgbClr val="008000"/>
                </a:solidFill>
              </a:rPr>
              <a:t> </a:t>
            </a:r>
            <a:r>
              <a:rPr lang="en-US" dirty="0" smtClean="0"/>
              <a:t>if necessary</a:t>
            </a:r>
          </a:p>
          <a:p>
            <a:pPr lvl="1"/>
            <a:r>
              <a:rPr lang="en-US" dirty="0" smtClean="0">
                <a:solidFill>
                  <a:srgbClr val="FF0000"/>
                </a:solidFill>
              </a:rPr>
              <a:t>abnormal situation </a:t>
            </a:r>
            <a:r>
              <a:rPr lang="en-US" dirty="0" smtClean="0">
                <a:sym typeface="Symbol"/>
              </a:rPr>
              <a:t> </a:t>
            </a:r>
            <a:r>
              <a:rPr lang="en-US" dirty="0" smtClean="0">
                <a:solidFill>
                  <a:srgbClr val="008000"/>
                </a:solidFill>
                <a:sym typeface="Symbol"/>
              </a:rPr>
              <a:t>beam dump</a:t>
            </a:r>
          </a:p>
          <a:p>
            <a:endParaRPr lang="en-US" dirty="0" smtClean="0"/>
          </a:p>
          <a:p>
            <a:r>
              <a:rPr lang="en-US" dirty="0" smtClean="0"/>
              <a:t>Part of overall </a:t>
            </a:r>
            <a:r>
              <a:rPr lang="en-US" b="1" dirty="0" smtClean="0">
                <a:solidFill>
                  <a:srgbClr val="008000"/>
                </a:solidFill>
              </a:rPr>
              <a:t>Machine Protection</a:t>
            </a:r>
          </a:p>
        </p:txBody>
      </p:sp>
      <p:sp>
        <p:nvSpPr>
          <p:cNvPr id="4" name="Date Placeholder 3"/>
          <p:cNvSpPr>
            <a:spLocks noGrp="1"/>
          </p:cNvSpPr>
          <p:nvPr>
            <p:ph type="dt" sz="half" idx="10"/>
          </p:nvPr>
        </p:nvSpPr>
        <p:spPr>
          <a:xfrm>
            <a:off x="211015" y="6476999"/>
            <a:ext cx="2379785" cy="274320"/>
          </a:xfrm>
        </p:spPr>
        <p:txBody>
          <a:bodyPr/>
          <a:lstStyle/>
          <a:p>
            <a:pPr>
              <a:defRPr/>
            </a:pPr>
            <a:fld id="{78F2E873-391B-4E04-AD70-11DE128E6E82}" type="datetime4">
              <a:rPr lang="en-GB" smtClean="0"/>
              <a:t>02 October 2013</a:t>
            </a:fld>
            <a:endParaRPr lang="en-US"/>
          </a:p>
        </p:txBody>
      </p:sp>
      <p:sp>
        <p:nvSpPr>
          <p:cNvPr id="5" name="Footer Placeholder 4"/>
          <p:cNvSpPr>
            <a:spLocks noGrp="1"/>
          </p:cNvSpPr>
          <p:nvPr>
            <p:ph type="ftr" sz="quarter" idx="11"/>
          </p:nvPr>
        </p:nvSpPr>
        <p:spPr>
          <a:xfrm>
            <a:off x="2640596" y="6476999"/>
            <a:ext cx="5507719" cy="274320"/>
          </a:xfrm>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a:xfrm>
            <a:off x="8204396" y="6476999"/>
            <a:ext cx="733864" cy="274320"/>
          </a:xfrm>
        </p:spPr>
        <p:txBody>
          <a:bodyPr/>
          <a:lstStyle/>
          <a:p>
            <a:pPr>
              <a:defRPr/>
            </a:pPr>
            <a:fld id="{C2769304-D128-C349-BA7E-2496BD2043E8}" type="slidenum">
              <a:rPr lang="en-US" smtClean="0"/>
              <a:pPr>
                <a:defRPr/>
              </a:pPr>
              <a:t>24</a:t>
            </a:fld>
            <a:endParaRPr lang="en-US"/>
          </a:p>
        </p:txBody>
      </p:sp>
    </p:spTree>
    <p:extLst>
      <p:ext uri="{BB962C8B-B14F-4D97-AF65-F5344CB8AC3E}">
        <p14:creationId xmlns:p14="http://schemas.microsoft.com/office/powerpoint/2010/main" val="2383039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9"/>
          <p:cNvSpPr txBox="1">
            <a:spLocks noChangeArrowheads="1"/>
          </p:cNvSpPr>
          <p:nvPr/>
        </p:nvSpPr>
        <p:spPr bwMode="auto">
          <a:xfrm>
            <a:off x="211014" y="5681441"/>
            <a:ext cx="6646986" cy="483329"/>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r>
              <a:rPr lang="en-US" dirty="0" smtClean="0"/>
              <a:t>Front End</a:t>
            </a:r>
            <a:endParaRPr lang="en-US" dirty="0"/>
          </a:p>
          <a:p>
            <a:pPr>
              <a:lnSpc>
                <a:spcPts val="500"/>
              </a:lnSpc>
            </a:pPr>
            <a:r>
              <a:rPr lang="en-US" dirty="0"/>
              <a:t>Layer</a:t>
            </a:r>
          </a:p>
        </p:txBody>
      </p:sp>
      <p:sp>
        <p:nvSpPr>
          <p:cNvPr id="24" name="Left-Right Arrow 23"/>
          <p:cNvSpPr/>
          <p:nvPr/>
        </p:nvSpPr>
        <p:spPr>
          <a:xfrm>
            <a:off x="557112" y="4604172"/>
            <a:ext cx="5798638" cy="1077270"/>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sz="3600" b="1" dirty="0">
                <a:solidFill>
                  <a:schemeClr val="tx1"/>
                </a:solidFill>
              </a:rPr>
              <a:t>Controls MiddleWare</a:t>
            </a:r>
          </a:p>
        </p:txBody>
      </p:sp>
      <p:sp>
        <p:nvSpPr>
          <p:cNvPr id="2" name="Title 1"/>
          <p:cNvSpPr>
            <a:spLocks noGrp="1"/>
          </p:cNvSpPr>
          <p:nvPr>
            <p:ph type="title"/>
          </p:nvPr>
        </p:nvSpPr>
        <p:spPr/>
        <p:txBody>
          <a:bodyPr/>
          <a:lstStyle/>
          <a:p>
            <a:r>
              <a:rPr lang="en-US" dirty="0" smtClean="0"/>
              <a:t>SIS: architecture</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25</a:t>
            </a:fld>
            <a:endParaRPr lang="en-US"/>
          </a:p>
        </p:txBody>
      </p:sp>
      <p:grpSp>
        <p:nvGrpSpPr>
          <p:cNvPr id="27" name="Group 26"/>
          <p:cNvGrpSpPr/>
          <p:nvPr/>
        </p:nvGrpSpPr>
        <p:grpSpPr>
          <a:xfrm>
            <a:off x="557112" y="1571625"/>
            <a:ext cx="8345978" cy="3000375"/>
            <a:chOff x="592281" y="1571625"/>
            <a:chExt cx="8345978" cy="3000375"/>
          </a:xfrm>
        </p:grpSpPr>
        <p:sp>
          <p:nvSpPr>
            <p:cNvPr id="7" name="Rounded Rectangle 6"/>
            <p:cNvSpPr/>
            <p:nvPr/>
          </p:nvSpPr>
          <p:spPr>
            <a:xfrm>
              <a:off x="592281" y="3444737"/>
              <a:ext cx="5771478" cy="1127263"/>
            </a:xfrm>
            <a:prstGeom prst="roundRect">
              <a:avLst>
                <a:gd name="adj" fmla="val 9988"/>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b="1" dirty="0" smtClean="0">
                  <a:solidFill>
                    <a:srgbClr val="002060"/>
                  </a:solidFill>
                </a:rPr>
                <a:t>Data Acquisition</a:t>
              </a:r>
              <a:endParaRPr lang="en-US" sz="3600" b="1" dirty="0">
                <a:solidFill>
                  <a:srgbClr val="002060"/>
                </a:solidFill>
              </a:endParaRPr>
            </a:p>
          </p:txBody>
        </p:sp>
        <p:sp>
          <p:nvSpPr>
            <p:cNvPr id="12" name="Rounded Rectangle 11"/>
            <p:cNvSpPr/>
            <p:nvPr/>
          </p:nvSpPr>
          <p:spPr>
            <a:xfrm>
              <a:off x="592281" y="1571626"/>
              <a:ext cx="5771478" cy="1876364"/>
            </a:xfrm>
            <a:prstGeom prst="roundRect">
              <a:avLst>
                <a:gd name="adj" fmla="val 9988"/>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b="1" dirty="0" smtClean="0">
                  <a:solidFill>
                    <a:srgbClr val="002060"/>
                  </a:solidFill>
                </a:rPr>
                <a:t>Data Processing</a:t>
              </a:r>
            </a:p>
            <a:p>
              <a:pPr algn="ctr"/>
              <a:endParaRPr lang="en-US" sz="3600" b="1" dirty="0" smtClean="0">
                <a:solidFill>
                  <a:srgbClr val="002060"/>
                </a:solidFill>
              </a:endParaRPr>
            </a:p>
            <a:p>
              <a:pPr algn="ctr"/>
              <a:endParaRPr lang="en-US" sz="3600" b="1" dirty="0">
                <a:solidFill>
                  <a:srgbClr val="002060"/>
                </a:solidFill>
              </a:endParaRPr>
            </a:p>
          </p:txBody>
        </p:sp>
        <p:sp>
          <p:nvSpPr>
            <p:cNvPr id="10" name="Rounded Rectangle 9"/>
            <p:cNvSpPr/>
            <p:nvPr/>
          </p:nvSpPr>
          <p:spPr>
            <a:xfrm>
              <a:off x="6390918" y="1571625"/>
              <a:ext cx="2547341" cy="3000375"/>
            </a:xfrm>
            <a:prstGeom prst="roundRect">
              <a:avLst>
                <a:gd name="adj" fmla="val 12142"/>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b="1" dirty="0" smtClean="0">
                  <a:solidFill>
                    <a:schemeClr val="accent4">
                      <a:lumMod val="50000"/>
                    </a:schemeClr>
                  </a:solidFill>
                  <a:latin typeface="+mj-lt"/>
                </a:rPr>
                <a:t>External</a:t>
              </a:r>
            </a:p>
            <a:p>
              <a:pPr algn="ctr"/>
              <a:r>
                <a:rPr lang="en-US" sz="3600" b="1" dirty="0" smtClean="0">
                  <a:solidFill>
                    <a:schemeClr val="accent4">
                      <a:lumMod val="50000"/>
                    </a:schemeClr>
                  </a:solidFill>
                  <a:latin typeface="+mj-lt"/>
                </a:rPr>
                <a:t>Systems</a:t>
              </a:r>
            </a:p>
            <a:p>
              <a:pPr algn="ctr"/>
              <a:endParaRPr lang="en-US" sz="2400" b="1" dirty="0" smtClean="0">
                <a:solidFill>
                  <a:schemeClr val="accent4">
                    <a:lumMod val="50000"/>
                  </a:schemeClr>
                </a:solidFill>
                <a:latin typeface="+mj-lt"/>
              </a:endParaRPr>
            </a:p>
            <a:p>
              <a:pPr algn="ctr"/>
              <a:r>
                <a:rPr lang="en-US" sz="2400" b="1" dirty="0" smtClean="0">
                  <a:solidFill>
                    <a:schemeClr val="accent4">
                      <a:lumMod val="50000"/>
                    </a:schemeClr>
                  </a:solidFill>
                  <a:latin typeface="+mj-lt"/>
                </a:rPr>
                <a:t>Beam Interlock</a:t>
              </a:r>
            </a:p>
            <a:p>
              <a:pPr algn="ctr"/>
              <a:r>
                <a:rPr lang="en-US" sz="2400" b="1" dirty="0" smtClean="0">
                  <a:solidFill>
                    <a:schemeClr val="accent4">
                      <a:lumMod val="50000"/>
                    </a:schemeClr>
                  </a:solidFill>
                  <a:latin typeface="+mj-lt"/>
                </a:rPr>
                <a:t>Timing</a:t>
              </a:r>
            </a:p>
            <a:p>
              <a:pPr algn="ctr"/>
              <a:r>
                <a:rPr lang="en-US" sz="2400" b="1" dirty="0" smtClean="0">
                  <a:solidFill>
                    <a:schemeClr val="accent4">
                      <a:lumMod val="50000"/>
                    </a:schemeClr>
                  </a:solidFill>
                  <a:latin typeface="+mj-lt"/>
                </a:rPr>
                <a:t>Alarms</a:t>
              </a:r>
            </a:p>
            <a:p>
              <a:pPr algn="ctr"/>
              <a:r>
                <a:rPr lang="en-US" sz="2400" b="1" dirty="0" smtClean="0">
                  <a:solidFill>
                    <a:schemeClr val="accent4">
                      <a:lumMod val="50000"/>
                    </a:schemeClr>
                  </a:solidFill>
                  <a:latin typeface="+mj-lt"/>
                </a:rPr>
                <a:t>etc.</a:t>
              </a:r>
              <a:endParaRPr lang="en-US" sz="2400" b="1" dirty="0">
                <a:solidFill>
                  <a:schemeClr val="accent4">
                    <a:lumMod val="50000"/>
                  </a:schemeClr>
                </a:solidFill>
                <a:latin typeface="+mj-lt"/>
              </a:endParaRPr>
            </a:p>
          </p:txBody>
        </p:sp>
      </p:grpSp>
      <p:sp>
        <p:nvSpPr>
          <p:cNvPr id="17" name="Up Arrow 16"/>
          <p:cNvSpPr/>
          <p:nvPr/>
        </p:nvSpPr>
        <p:spPr>
          <a:xfrm>
            <a:off x="4896711" y="4322995"/>
            <a:ext cx="762000" cy="609422"/>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8" name="Up Arrow 17"/>
          <p:cNvSpPr/>
          <p:nvPr/>
        </p:nvSpPr>
        <p:spPr>
          <a:xfrm rot="10800000">
            <a:off x="1138797" y="3011550"/>
            <a:ext cx="762000" cy="936711"/>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9" name="Up Arrow 18"/>
          <p:cNvSpPr/>
          <p:nvPr/>
        </p:nvSpPr>
        <p:spPr>
          <a:xfrm rot="5400000">
            <a:off x="5869242" y="1611202"/>
            <a:ext cx="762000" cy="1006947"/>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nvGrpSpPr>
          <p:cNvPr id="20" name="Group 19"/>
          <p:cNvGrpSpPr/>
          <p:nvPr/>
        </p:nvGrpSpPr>
        <p:grpSpPr>
          <a:xfrm>
            <a:off x="2622528" y="2270158"/>
            <a:ext cx="1640646" cy="1116056"/>
            <a:chOff x="3244885" y="2360569"/>
            <a:chExt cx="1640646" cy="1116056"/>
          </a:xfrm>
        </p:grpSpPr>
        <p:sp>
          <p:nvSpPr>
            <p:cNvPr id="21" name="Curved Left Arrow 20"/>
            <p:cNvSpPr/>
            <p:nvPr/>
          </p:nvSpPr>
          <p:spPr>
            <a:xfrm>
              <a:off x="4123531" y="2486025"/>
              <a:ext cx="762000" cy="990600"/>
            </a:xfrm>
            <a:prstGeom prst="curved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2" name="Curved Left Arrow 21"/>
            <p:cNvSpPr/>
            <p:nvPr/>
          </p:nvSpPr>
          <p:spPr>
            <a:xfrm rot="11055708">
              <a:off x="3244885" y="2360569"/>
              <a:ext cx="762000" cy="990600"/>
            </a:xfrm>
            <a:prstGeom prst="curved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sp>
        <p:nvSpPr>
          <p:cNvPr id="23" name="Up Arrow 22"/>
          <p:cNvSpPr/>
          <p:nvPr/>
        </p:nvSpPr>
        <p:spPr>
          <a:xfrm rot="5400000">
            <a:off x="251380" y="1608257"/>
            <a:ext cx="762000" cy="1012835"/>
          </a:xfrm>
          <a:prstGeom prst="upArrow">
            <a:avLst/>
          </a:prstGeom>
        </p:spPr>
        <p:style>
          <a:lnRef idx="0">
            <a:schemeClr val="accent2"/>
          </a:lnRef>
          <a:fillRef idx="3">
            <a:schemeClr val="accent2"/>
          </a:fillRef>
          <a:effectRef idx="3">
            <a:schemeClr val="accent2"/>
          </a:effectRef>
          <a:fontRef idx="minor">
            <a:schemeClr val="lt1"/>
          </a:fontRef>
        </p:style>
        <p:txBody>
          <a:bodyPr vert="vert270" rtlCol="0" anchor="ctr"/>
          <a:lstStyle/>
          <a:p>
            <a:pPr algn="ctr"/>
            <a:r>
              <a:rPr lang="en-US" sz="3200" b="1" dirty="0" smtClean="0">
                <a:solidFill>
                  <a:schemeClr val="tx1"/>
                </a:solidFill>
              </a:rPr>
              <a:t>1Hz</a:t>
            </a:r>
            <a:endParaRPr lang="en-US" sz="3200" b="1" dirty="0">
              <a:solidFill>
                <a:schemeClr val="tx1"/>
              </a:solidFill>
            </a:endParaRPr>
          </a:p>
        </p:txBody>
      </p:sp>
      <p:sp>
        <p:nvSpPr>
          <p:cNvPr id="25" name="Up Arrow 24"/>
          <p:cNvSpPr/>
          <p:nvPr/>
        </p:nvSpPr>
        <p:spPr>
          <a:xfrm>
            <a:off x="3061851" y="4284433"/>
            <a:ext cx="762000" cy="647983"/>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6" name="Up Arrow 25"/>
          <p:cNvSpPr/>
          <p:nvPr/>
        </p:nvSpPr>
        <p:spPr>
          <a:xfrm>
            <a:off x="1138797" y="4284433"/>
            <a:ext cx="762000" cy="647983"/>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pic>
        <p:nvPicPr>
          <p:cNvPr id="28" name="Picture 6" descr="\\cern.ch\dfs\Users\f\felixehm\Documents\My Pictures\Microsoft Clip Organizer\j0434845.p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99083" y="5833593"/>
            <a:ext cx="685800" cy="685800"/>
          </a:xfrm>
          <a:prstGeom prst="rect">
            <a:avLst/>
          </a:prstGeom>
          <a:noFill/>
        </p:spPr>
      </p:pic>
      <p:pic>
        <p:nvPicPr>
          <p:cNvPr id="29" name="Picture 8" descr="\\cern.ch\dfs\Users\f\felixehm\Documents\My Pictures\Microsoft Clip Organizer\j0439244.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46157" y="5789673"/>
            <a:ext cx="1160462" cy="773641"/>
          </a:xfrm>
          <a:prstGeom prst="rect">
            <a:avLst/>
          </a:prstGeom>
          <a:noFill/>
        </p:spPr>
      </p:pic>
      <p:pic>
        <p:nvPicPr>
          <p:cNvPr id="30" name="Picture 11" descr="\\cern.ch\dfs\Users\f\felixehm\Documents\My Pictures\Microsoft Clip Organizer\j0438440.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714383" y="5833933"/>
            <a:ext cx="685800" cy="685120"/>
          </a:xfrm>
          <a:prstGeom prst="rect">
            <a:avLst/>
          </a:prstGeom>
          <a:noFill/>
        </p:spPr>
      </p:pic>
      <p:pic>
        <p:nvPicPr>
          <p:cNvPr id="31" name="Picture 12" descr="\\cern.ch\dfs\Users\f\felixehm\Documents\My Pictures\Microsoft Clip Organizer\j0432628.png"/>
          <p:cNvPicPr>
            <a:picLocks noChangeAspect="1" noChangeArrowheads="1"/>
          </p:cNvPicPr>
          <p:nvPr/>
        </p:nvPicPr>
        <p:blipFill>
          <a:blip r:embed="rId6" cstate="print"/>
          <a:srcRect/>
          <a:stretch>
            <a:fillRect/>
          </a:stretch>
        </p:blipFill>
        <p:spPr bwMode="auto">
          <a:xfrm>
            <a:off x="5283785" y="5829625"/>
            <a:ext cx="693737" cy="693737"/>
          </a:xfrm>
          <a:prstGeom prst="rect">
            <a:avLst/>
          </a:prstGeom>
          <a:noFill/>
        </p:spPr>
      </p:pic>
      <p:pic>
        <p:nvPicPr>
          <p:cNvPr id="32" name="Picture 31" descr="11954233642049158303johnny_automatic_magnet_svg_med.png"/>
          <p:cNvPicPr>
            <a:picLocks noChangeAspect="1"/>
          </p:cNvPicPr>
          <p:nvPr/>
        </p:nvPicPr>
        <p:blipFill>
          <a:blip r:embed="rId7" cstate="print"/>
          <a:stretch>
            <a:fillRect/>
          </a:stretch>
        </p:blipFill>
        <p:spPr>
          <a:xfrm>
            <a:off x="3073616" y="5871693"/>
            <a:ext cx="541867" cy="609600"/>
          </a:xfrm>
          <a:prstGeom prst="rect">
            <a:avLst/>
          </a:prstGeom>
        </p:spPr>
      </p:pic>
      <p:pic>
        <p:nvPicPr>
          <p:cNvPr id="33" name="Picture 10" descr="\\cern.ch\dfs\Users\f\felixehm\Documents\My Pictures\Microsoft Clip Organizer\j0397738.wmf"/>
          <p:cNvPicPr>
            <a:picLocks noChangeAspect="1" noChangeArrowheads="1"/>
          </p:cNvPicPr>
          <p:nvPr/>
        </p:nvPicPr>
        <p:blipFill>
          <a:blip r:embed="rId8" cstate="print"/>
          <a:srcRect/>
          <a:stretch>
            <a:fillRect/>
          </a:stretch>
        </p:blipFill>
        <p:spPr bwMode="auto">
          <a:xfrm>
            <a:off x="2205519" y="5800256"/>
            <a:ext cx="769197" cy="752475"/>
          </a:xfrm>
          <a:prstGeom prst="rect">
            <a:avLst/>
          </a:prstGeom>
          <a:noFill/>
        </p:spPr>
      </p:pic>
    </p:spTree>
    <p:extLst>
      <p:ext uri="{BB962C8B-B14F-4D97-AF65-F5344CB8AC3E}">
        <p14:creationId xmlns:p14="http://schemas.microsoft.com/office/powerpoint/2010/main" val="398040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0-#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 calcmode="lin" valueType="num">
                                      <p:cBhvr>
                                        <p:cTn id="34" dur="500" fill="hold"/>
                                        <p:tgtEl>
                                          <p:spTgt spid="20"/>
                                        </p:tgtEl>
                                        <p:attrNameLst>
                                          <p:attrName>style.rotation</p:attrName>
                                        </p:attrNameLst>
                                      </p:cBhvr>
                                      <p:tavLst>
                                        <p:tav tm="0">
                                          <p:val>
                                            <p:fltVal val="360"/>
                                          </p:val>
                                        </p:tav>
                                        <p:tav tm="100000">
                                          <p:val>
                                            <p:fltVal val="0"/>
                                          </p:val>
                                        </p:tav>
                                      </p:tavLst>
                                    </p:anim>
                                    <p:animEffect transition="in" filter="fade">
                                      <p:cBhvr>
                                        <p:cTn id="35" dur="500"/>
                                        <p:tgtEl>
                                          <p:spTgt spid="20"/>
                                        </p:tgtEl>
                                      </p:cBhvr>
                                    </p:animEffec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3" grpId="0" animBg="1"/>
      <p:bldP spid="25"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592281" y="1571625"/>
            <a:ext cx="7903530" cy="4512652"/>
          </a:xfrm>
          <a:prstGeom prst="roundRect">
            <a:avLst>
              <a:gd name="adj" fmla="val 9988"/>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r"/>
            <a:r>
              <a:rPr lang="en-US" sz="3600" b="1" dirty="0" smtClean="0">
                <a:solidFill>
                  <a:srgbClr val="002060"/>
                </a:solidFill>
              </a:rPr>
              <a:t>Data Processing</a:t>
            </a:r>
          </a:p>
        </p:txBody>
      </p:sp>
      <p:sp>
        <p:nvSpPr>
          <p:cNvPr id="2" name="Title 1"/>
          <p:cNvSpPr>
            <a:spLocks noGrp="1"/>
          </p:cNvSpPr>
          <p:nvPr>
            <p:ph type="title"/>
          </p:nvPr>
        </p:nvSpPr>
        <p:spPr/>
        <p:txBody>
          <a:bodyPr/>
          <a:lstStyle/>
          <a:p>
            <a:r>
              <a:rPr lang="en-US" dirty="0" smtClean="0"/>
              <a:t>SIS: implementation</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26</a:t>
            </a:fld>
            <a:endParaRPr lang="en-US"/>
          </a:p>
        </p:txBody>
      </p:sp>
      <p:sp>
        <p:nvSpPr>
          <p:cNvPr id="28" name="AutoShape 6"/>
          <p:cNvSpPr>
            <a:spLocks noChangeArrowheads="1"/>
          </p:cNvSpPr>
          <p:nvPr/>
        </p:nvSpPr>
        <p:spPr bwMode="auto">
          <a:xfrm>
            <a:off x="2752725" y="1878377"/>
            <a:ext cx="3810000" cy="4047861"/>
          </a:xfrm>
          <a:prstGeom prst="triangle">
            <a:avLst>
              <a:gd name="adj" fmla="val 50000"/>
            </a:avLst>
          </a:prstGeom>
          <a:gradFill>
            <a:gsLst>
              <a:gs pos="0">
                <a:schemeClr val="accent4">
                  <a:lumMod val="60000"/>
                  <a:lumOff val="40000"/>
                </a:schemeClr>
              </a:gs>
              <a:gs pos="100000">
                <a:schemeClr val="accent4">
                  <a:lumMod val="40000"/>
                  <a:lumOff val="6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eaLnBrk="0" fontAlgn="base" hangingPunct="0">
              <a:spcBef>
                <a:spcPct val="0"/>
              </a:spcBef>
              <a:spcAft>
                <a:spcPct val="0"/>
              </a:spcAft>
            </a:pPr>
            <a:endParaRPr lang="en-US" sz="2400">
              <a:latin typeface="Arial" charset="0"/>
            </a:endParaRPr>
          </a:p>
        </p:txBody>
      </p:sp>
      <p:sp>
        <p:nvSpPr>
          <p:cNvPr id="29" name="Oval 7"/>
          <p:cNvSpPr>
            <a:spLocks noChangeArrowheads="1"/>
          </p:cNvSpPr>
          <p:nvPr/>
        </p:nvSpPr>
        <p:spPr bwMode="auto">
          <a:xfrm>
            <a:off x="3747157" y="3888900"/>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00CC00"/>
                </a:solidFill>
                <a:latin typeface="Arial" charset="0"/>
              </a:rPr>
              <a:t>E</a:t>
            </a:r>
          </a:p>
        </p:txBody>
      </p:sp>
      <p:sp>
        <p:nvSpPr>
          <p:cNvPr id="30" name="Oval 8"/>
          <p:cNvSpPr>
            <a:spLocks noChangeArrowheads="1"/>
          </p:cNvSpPr>
          <p:nvPr/>
        </p:nvSpPr>
        <p:spPr bwMode="auto">
          <a:xfrm>
            <a:off x="4467225" y="2373350"/>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FF0000"/>
                </a:solidFill>
                <a:latin typeface="Arial" charset="0"/>
              </a:rPr>
              <a:t>G</a:t>
            </a:r>
          </a:p>
        </p:txBody>
      </p:sp>
      <p:sp>
        <p:nvSpPr>
          <p:cNvPr id="31" name="Oval 9"/>
          <p:cNvSpPr>
            <a:spLocks noChangeArrowheads="1"/>
          </p:cNvSpPr>
          <p:nvPr/>
        </p:nvSpPr>
        <p:spPr bwMode="auto">
          <a:xfrm>
            <a:off x="5187950" y="3888900"/>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FF0000"/>
                </a:solidFill>
                <a:latin typeface="Arial" charset="0"/>
              </a:rPr>
              <a:t>F</a:t>
            </a:r>
          </a:p>
        </p:txBody>
      </p:sp>
      <p:sp>
        <p:nvSpPr>
          <p:cNvPr id="32" name="Oval 10"/>
          <p:cNvSpPr>
            <a:spLocks noChangeArrowheads="1"/>
          </p:cNvSpPr>
          <p:nvPr/>
        </p:nvSpPr>
        <p:spPr bwMode="auto">
          <a:xfrm>
            <a:off x="5842399" y="5381625"/>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FF0000"/>
                </a:solidFill>
                <a:latin typeface="Arial" charset="0"/>
              </a:rPr>
              <a:t>D</a:t>
            </a:r>
          </a:p>
        </p:txBody>
      </p:sp>
      <p:sp>
        <p:nvSpPr>
          <p:cNvPr id="33" name="Oval 12"/>
          <p:cNvSpPr>
            <a:spLocks noChangeArrowheads="1"/>
          </p:cNvSpPr>
          <p:nvPr/>
        </p:nvSpPr>
        <p:spPr bwMode="auto">
          <a:xfrm>
            <a:off x="3057527" y="5381625"/>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00CC00"/>
                </a:solidFill>
                <a:latin typeface="Arial" charset="0"/>
              </a:rPr>
              <a:t>A</a:t>
            </a:r>
          </a:p>
        </p:txBody>
      </p:sp>
      <p:sp>
        <p:nvSpPr>
          <p:cNvPr id="34" name="Line 13"/>
          <p:cNvSpPr>
            <a:spLocks noChangeShapeType="1"/>
          </p:cNvSpPr>
          <p:nvPr/>
        </p:nvSpPr>
        <p:spPr bwMode="auto">
          <a:xfrm flipV="1">
            <a:off x="3286125" y="4231799"/>
            <a:ext cx="576591" cy="1149826"/>
          </a:xfrm>
          <a:prstGeom prst="line">
            <a:avLst/>
          </a:prstGeom>
          <a:noFill/>
          <a:ln w="19050">
            <a:solidFill>
              <a:schemeClr val="tx1"/>
            </a:solidFill>
            <a:round/>
            <a:headEnd/>
            <a:tailEnd type="triangle" w="med" len="med"/>
          </a:ln>
        </p:spPr>
        <p:txBody>
          <a:bodyPr lIns="91424" tIns="45713" rIns="91424" bIns="45713"/>
          <a:lstStyle/>
          <a:p>
            <a:endParaRPr lang="en-US"/>
          </a:p>
        </p:txBody>
      </p:sp>
      <p:sp>
        <p:nvSpPr>
          <p:cNvPr id="35" name="Line 14"/>
          <p:cNvSpPr>
            <a:spLocks noChangeShapeType="1"/>
          </p:cNvSpPr>
          <p:nvPr/>
        </p:nvSpPr>
        <p:spPr bwMode="auto">
          <a:xfrm flipV="1">
            <a:off x="4942559" y="4231798"/>
            <a:ext cx="324768" cy="1150428"/>
          </a:xfrm>
          <a:prstGeom prst="line">
            <a:avLst/>
          </a:prstGeom>
          <a:noFill/>
          <a:ln w="19050">
            <a:solidFill>
              <a:schemeClr val="tx1"/>
            </a:solidFill>
            <a:round/>
            <a:headEnd/>
            <a:tailEnd type="triangle" w="med" len="med"/>
          </a:ln>
        </p:spPr>
        <p:txBody>
          <a:bodyPr lIns="91424" tIns="45713" rIns="91424" bIns="45713"/>
          <a:lstStyle/>
          <a:p>
            <a:endParaRPr lang="en-US"/>
          </a:p>
        </p:txBody>
      </p:sp>
      <p:sp>
        <p:nvSpPr>
          <p:cNvPr id="36" name="Line 15"/>
          <p:cNvSpPr>
            <a:spLocks noChangeShapeType="1"/>
          </p:cNvSpPr>
          <p:nvPr/>
        </p:nvSpPr>
        <p:spPr bwMode="auto">
          <a:xfrm flipH="1" flipV="1">
            <a:off x="5411785" y="4231798"/>
            <a:ext cx="583899" cy="1150429"/>
          </a:xfrm>
          <a:prstGeom prst="line">
            <a:avLst/>
          </a:prstGeom>
          <a:noFill/>
          <a:ln w="19050">
            <a:solidFill>
              <a:schemeClr val="tx1"/>
            </a:solidFill>
            <a:round/>
            <a:headEnd/>
            <a:tailEnd type="triangle" w="med" len="med"/>
          </a:ln>
        </p:spPr>
        <p:txBody>
          <a:bodyPr lIns="91424" tIns="45713" rIns="91424" bIns="45713"/>
          <a:lstStyle/>
          <a:p>
            <a:endParaRPr lang="en-US"/>
          </a:p>
        </p:txBody>
      </p:sp>
      <p:sp>
        <p:nvSpPr>
          <p:cNvPr id="37" name="Line 16"/>
          <p:cNvSpPr>
            <a:spLocks noChangeShapeType="1"/>
          </p:cNvSpPr>
          <p:nvPr/>
        </p:nvSpPr>
        <p:spPr bwMode="auto">
          <a:xfrm flipV="1">
            <a:off x="3937657" y="2716250"/>
            <a:ext cx="614361" cy="1172650"/>
          </a:xfrm>
          <a:prstGeom prst="line">
            <a:avLst/>
          </a:prstGeom>
          <a:noFill/>
          <a:ln w="19050">
            <a:solidFill>
              <a:schemeClr val="tx1"/>
            </a:solidFill>
            <a:round/>
            <a:headEnd/>
            <a:tailEnd type="triangle" w="med" len="med"/>
          </a:ln>
        </p:spPr>
        <p:txBody>
          <a:bodyPr lIns="91424" tIns="45713" rIns="91424" bIns="45713"/>
          <a:lstStyle/>
          <a:p>
            <a:endParaRPr lang="en-US"/>
          </a:p>
        </p:txBody>
      </p:sp>
      <p:sp>
        <p:nvSpPr>
          <p:cNvPr id="38" name="Line 17"/>
          <p:cNvSpPr>
            <a:spLocks noChangeShapeType="1"/>
          </p:cNvSpPr>
          <p:nvPr/>
        </p:nvSpPr>
        <p:spPr bwMode="auto">
          <a:xfrm flipH="1" flipV="1">
            <a:off x="4752059" y="2716249"/>
            <a:ext cx="626390" cy="1186056"/>
          </a:xfrm>
          <a:prstGeom prst="line">
            <a:avLst/>
          </a:prstGeom>
          <a:noFill/>
          <a:ln w="19050">
            <a:solidFill>
              <a:schemeClr val="tx1"/>
            </a:solidFill>
            <a:round/>
            <a:headEnd/>
            <a:tailEnd type="triangle" w="med" len="med"/>
          </a:ln>
        </p:spPr>
        <p:txBody>
          <a:bodyPr lIns="91424" tIns="45713" rIns="91424" bIns="45713"/>
          <a:lstStyle/>
          <a:p>
            <a:endParaRPr lang="en-US"/>
          </a:p>
        </p:txBody>
      </p:sp>
      <p:sp>
        <p:nvSpPr>
          <p:cNvPr id="39" name="Text Box 22"/>
          <p:cNvSpPr txBox="1">
            <a:spLocks noChangeArrowheads="1"/>
          </p:cNvSpPr>
          <p:nvPr/>
        </p:nvSpPr>
        <p:spPr bwMode="auto">
          <a:xfrm>
            <a:off x="5061875" y="4641188"/>
            <a:ext cx="679450" cy="366712"/>
          </a:xfrm>
          <a:prstGeom prst="rect">
            <a:avLst/>
          </a:prstGeom>
          <a:noFill/>
          <a:ln w="9525">
            <a:noFill/>
            <a:miter lim="800000"/>
            <a:headEnd/>
            <a:tailEnd/>
          </a:ln>
        </p:spPr>
        <p:txBody>
          <a:bodyPr wrap="none" lIns="91424" tIns="45713" rIns="91424" bIns="45713">
            <a:spAutoFit/>
          </a:bodyPr>
          <a:lstStyle/>
          <a:p>
            <a:r>
              <a:rPr lang="en-US" sz="1800" b="1" dirty="0">
                <a:solidFill>
                  <a:schemeClr val="tx1"/>
                </a:solidFill>
                <a:latin typeface="Arial" charset="0"/>
              </a:rPr>
              <a:t>AND</a:t>
            </a:r>
          </a:p>
        </p:txBody>
      </p:sp>
      <p:sp>
        <p:nvSpPr>
          <p:cNvPr id="40" name="Text Box 23"/>
          <p:cNvSpPr txBox="1">
            <a:spLocks noChangeArrowheads="1"/>
          </p:cNvSpPr>
          <p:nvPr/>
        </p:nvSpPr>
        <p:spPr bwMode="auto">
          <a:xfrm>
            <a:off x="3619510" y="4622354"/>
            <a:ext cx="530882" cy="369318"/>
          </a:xfrm>
          <a:prstGeom prst="rect">
            <a:avLst/>
          </a:prstGeom>
          <a:noFill/>
          <a:ln w="9525">
            <a:noFill/>
            <a:miter lim="800000"/>
            <a:headEnd/>
            <a:tailEnd/>
          </a:ln>
        </p:spPr>
        <p:txBody>
          <a:bodyPr wrap="none" lIns="91424" tIns="45713" rIns="91424" bIns="45713">
            <a:spAutoFit/>
          </a:bodyPr>
          <a:lstStyle/>
          <a:p>
            <a:r>
              <a:rPr lang="en-US" sz="1800" b="1" dirty="0" smtClean="0">
                <a:solidFill>
                  <a:schemeClr val="tx1"/>
                </a:solidFill>
                <a:latin typeface="Arial" charset="0"/>
              </a:rPr>
              <a:t>OR</a:t>
            </a:r>
            <a:endParaRPr lang="en-US" sz="1800" b="1" dirty="0">
              <a:solidFill>
                <a:schemeClr val="tx1"/>
              </a:solidFill>
              <a:latin typeface="Arial" charset="0"/>
            </a:endParaRPr>
          </a:p>
        </p:txBody>
      </p:sp>
      <p:sp>
        <p:nvSpPr>
          <p:cNvPr id="41" name="Text Box 24"/>
          <p:cNvSpPr txBox="1">
            <a:spLocks noChangeArrowheads="1"/>
          </p:cNvSpPr>
          <p:nvPr/>
        </p:nvSpPr>
        <p:spPr bwMode="auto">
          <a:xfrm>
            <a:off x="4318000" y="2896315"/>
            <a:ext cx="679450" cy="366712"/>
          </a:xfrm>
          <a:prstGeom prst="rect">
            <a:avLst/>
          </a:prstGeom>
          <a:noFill/>
          <a:ln w="9525">
            <a:noFill/>
            <a:miter lim="800000"/>
            <a:headEnd/>
            <a:tailEnd/>
          </a:ln>
        </p:spPr>
        <p:txBody>
          <a:bodyPr wrap="none" lIns="91424" tIns="45713" rIns="91424" bIns="45713">
            <a:spAutoFit/>
          </a:bodyPr>
          <a:lstStyle/>
          <a:p>
            <a:r>
              <a:rPr lang="en-US" sz="1800" b="1" dirty="0">
                <a:solidFill>
                  <a:schemeClr val="tx1"/>
                </a:solidFill>
                <a:latin typeface="Arial" charset="0"/>
              </a:rPr>
              <a:t>AND</a:t>
            </a:r>
          </a:p>
        </p:txBody>
      </p:sp>
      <p:sp>
        <p:nvSpPr>
          <p:cNvPr id="42" name="Line 26"/>
          <p:cNvSpPr>
            <a:spLocks noChangeShapeType="1"/>
          </p:cNvSpPr>
          <p:nvPr/>
        </p:nvSpPr>
        <p:spPr bwMode="auto">
          <a:xfrm flipH="1" flipV="1">
            <a:off x="4054472" y="4231799"/>
            <a:ext cx="263527" cy="1150428"/>
          </a:xfrm>
          <a:prstGeom prst="line">
            <a:avLst/>
          </a:prstGeom>
          <a:noFill/>
          <a:ln w="19050">
            <a:solidFill>
              <a:schemeClr val="tx1"/>
            </a:solidFill>
            <a:round/>
            <a:headEnd/>
            <a:tailEnd type="triangle" w="med" len="med"/>
          </a:ln>
        </p:spPr>
        <p:txBody>
          <a:bodyPr lIns="91424" tIns="45713" rIns="91424" bIns="45713"/>
          <a:lstStyle/>
          <a:p>
            <a:endParaRPr lang="en-US"/>
          </a:p>
        </p:txBody>
      </p:sp>
      <p:sp>
        <p:nvSpPr>
          <p:cNvPr id="44" name="AutoShape 31"/>
          <p:cNvSpPr>
            <a:spLocks noChangeArrowheads="1"/>
          </p:cNvSpPr>
          <p:nvPr/>
        </p:nvSpPr>
        <p:spPr bwMode="auto">
          <a:xfrm>
            <a:off x="6476877" y="5266481"/>
            <a:ext cx="2169407" cy="635048"/>
          </a:xfrm>
          <a:prstGeom prst="leftArrow">
            <a:avLst>
              <a:gd name="adj1" fmla="val 50000"/>
              <a:gd name="adj2" fmla="val 95000"/>
            </a:avLst>
          </a:prstGeom>
          <a:ln>
            <a:headEnd/>
            <a:tailEnd/>
          </a:ln>
        </p:spPr>
        <p:style>
          <a:lnRef idx="0">
            <a:schemeClr val="accent1"/>
          </a:lnRef>
          <a:fillRef idx="3">
            <a:schemeClr val="accent1"/>
          </a:fillRef>
          <a:effectRef idx="3">
            <a:schemeClr val="accent1"/>
          </a:effectRef>
          <a:fontRef idx="minor">
            <a:schemeClr val="lt1"/>
          </a:fontRef>
        </p:style>
        <p:txBody>
          <a:bodyPr lIns="91424" tIns="45713" rIns="91424" bIns="45713" anchor="ctr"/>
          <a:lstStyle/>
          <a:p>
            <a:pPr algn="ctr"/>
            <a:r>
              <a:rPr lang="en-US" sz="2400" b="1" dirty="0" smtClean="0"/>
              <a:t>Ignore/mask</a:t>
            </a:r>
            <a:endParaRPr lang="en-US" sz="2400" b="1" dirty="0"/>
          </a:p>
        </p:txBody>
      </p:sp>
      <p:sp>
        <p:nvSpPr>
          <p:cNvPr id="49" name="Oval 38"/>
          <p:cNvSpPr>
            <a:spLocks noChangeArrowheads="1"/>
          </p:cNvSpPr>
          <p:nvPr/>
        </p:nvSpPr>
        <p:spPr bwMode="auto">
          <a:xfrm>
            <a:off x="4752059" y="5381625"/>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00CC00"/>
                </a:solidFill>
                <a:latin typeface="Arial" charset="0"/>
              </a:rPr>
              <a:t>C</a:t>
            </a:r>
          </a:p>
        </p:txBody>
      </p:sp>
      <p:sp>
        <p:nvSpPr>
          <p:cNvPr id="50" name="Oval 39"/>
          <p:cNvSpPr>
            <a:spLocks noChangeArrowheads="1"/>
          </p:cNvSpPr>
          <p:nvPr/>
        </p:nvSpPr>
        <p:spPr bwMode="auto">
          <a:xfrm>
            <a:off x="4171018" y="5381625"/>
            <a:ext cx="381000" cy="342900"/>
          </a:xfrm>
          <a:prstGeom prst="ellipse">
            <a:avLst/>
          </a:prstGeom>
          <a:gradFill>
            <a:gsLst>
              <a:gs pos="0">
                <a:schemeClr val="accent1">
                  <a:lumMod val="40000"/>
                  <a:lumOff val="60000"/>
                </a:schemeClr>
              </a:gs>
              <a:gs pos="100000">
                <a:schemeClr val="accent1">
                  <a:lumMod val="60000"/>
                  <a:lumOff val="40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lIns="91424" tIns="45713" rIns="91424" bIns="45713" anchor="ctr"/>
          <a:lstStyle/>
          <a:p>
            <a:pPr algn="ctr"/>
            <a:r>
              <a:rPr lang="en-US" sz="2400" b="1" dirty="0">
                <a:solidFill>
                  <a:srgbClr val="00CC00"/>
                </a:solidFill>
                <a:latin typeface="Arial" charset="0"/>
              </a:rPr>
              <a:t>B</a:t>
            </a:r>
          </a:p>
        </p:txBody>
      </p:sp>
      <p:sp>
        <p:nvSpPr>
          <p:cNvPr id="6" name="TextBox 5"/>
          <p:cNvSpPr txBox="1"/>
          <p:nvPr/>
        </p:nvSpPr>
        <p:spPr>
          <a:xfrm>
            <a:off x="1237993" y="5137576"/>
            <a:ext cx="1749466" cy="830997"/>
          </a:xfrm>
          <a:prstGeom prst="rect">
            <a:avLst/>
          </a:prstGeom>
          <a:noFill/>
          <a:ln>
            <a:noFill/>
            <a:prstDash val="sysDash"/>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400" b="1">
                <a:solidFill>
                  <a:srgbClr val="00206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Elementary</a:t>
            </a:r>
          </a:p>
          <a:p>
            <a:r>
              <a:rPr lang="en-US" dirty="0" smtClean="0"/>
              <a:t>nodes</a:t>
            </a:r>
            <a:endParaRPr lang="en-GB" dirty="0"/>
          </a:p>
        </p:txBody>
      </p:sp>
      <p:sp>
        <p:nvSpPr>
          <p:cNvPr id="51" name="TextBox 50"/>
          <p:cNvSpPr txBox="1"/>
          <p:nvPr/>
        </p:nvSpPr>
        <p:spPr>
          <a:xfrm>
            <a:off x="1981199" y="3644851"/>
            <a:ext cx="1692912" cy="830997"/>
          </a:xfrm>
          <a:prstGeom prst="rect">
            <a:avLst/>
          </a:prstGeom>
          <a:noFill/>
          <a:ln>
            <a:noFill/>
            <a:prstDash val="sysDash"/>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400" b="1">
                <a:solidFill>
                  <a:srgbClr val="00206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Logical</a:t>
            </a:r>
          </a:p>
          <a:p>
            <a:r>
              <a:rPr lang="en-US" dirty="0" smtClean="0"/>
              <a:t>nodes</a:t>
            </a:r>
            <a:endParaRPr lang="en-GB" dirty="0"/>
          </a:p>
        </p:txBody>
      </p:sp>
      <p:sp>
        <p:nvSpPr>
          <p:cNvPr id="52" name="TextBox 51"/>
          <p:cNvSpPr txBox="1"/>
          <p:nvPr/>
        </p:nvSpPr>
        <p:spPr>
          <a:xfrm>
            <a:off x="2942969" y="2129301"/>
            <a:ext cx="1450286" cy="830997"/>
          </a:xfrm>
          <a:prstGeom prst="rect">
            <a:avLst/>
          </a:prstGeom>
          <a:noFill/>
          <a:ln>
            <a:noFill/>
            <a:prstDash val="sysDash"/>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400" b="1">
                <a:solidFill>
                  <a:srgbClr val="00206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smtClean="0"/>
              <a:t>Permit</a:t>
            </a:r>
          </a:p>
          <a:p>
            <a:r>
              <a:rPr lang="en-US" dirty="0" smtClean="0"/>
              <a:t>nodes</a:t>
            </a:r>
            <a:endParaRPr lang="en-US" dirty="0"/>
          </a:p>
        </p:txBody>
      </p:sp>
      <p:sp>
        <p:nvSpPr>
          <p:cNvPr id="11" name="Right Arrow 10"/>
          <p:cNvSpPr/>
          <p:nvPr/>
        </p:nvSpPr>
        <p:spPr>
          <a:xfrm>
            <a:off x="6476877" y="4619858"/>
            <a:ext cx="2169407" cy="635048"/>
          </a:xfrm>
          <a:prstGeom prst="rightArrow">
            <a:avLst>
              <a:gd name="adj1" fmla="val 50000"/>
              <a:gd name="adj2" fmla="val 111702"/>
            </a:avLst>
          </a:prstGeom>
          <a:ln>
            <a:headEnd/>
            <a:tailEnd/>
          </a:ln>
        </p:spPr>
        <p:style>
          <a:lnRef idx="0">
            <a:schemeClr val="accent1"/>
          </a:lnRef>
          <a:fillRef idx="3">
            <a:schemeClr val="accent1"/>
          </a:fillRef>
          <a:effectRef idx="3">
            <a:schemeClr val="accent1"/>
          </a:effectRef>
          <a:fontRef idx="minor">
            <a:schemeClr val="lt1"/>
          </a:fontRef>
        </p:style>
        <p:txBody>
          <a:bodyPr lIns="91424" tIns="45713" rIns="91424" bIns="45713" anchor="ctr"/>
          <a:lstStyle/>
          <a:p>
            <a:pPr algn="ctr"/>
            <a:r>
              <a:rPr lang="en-US" sz="2400" b="1" dirty="0"/>
              <a:t>Alarm</a:t>
            </a:r>
            <a:endParaRPr lang="en-GB" sz="2400" b="1" dirty="0"/>
          </a:p>
        </p:txBody>
      </p:sp>
      <p:pic>
        <p:nvPicPr>
          <p:cNvPr id="43" name="Picture 42" descr="11954233642049158303johnny_automatic_magnet_svg_med.png"/>
          <p:cNvPicPr>
            <a:picLocks noChangeAspect="1"/>
          </p:cNvPicPr>
          <p:nvPr/>
        </p:nvPicPr>
        <p:blipFill>
          <a:blip r:embed="rId3" cstate="print"/>
          <a:stretch>
            <a:fillRect/>
          </a:stretch>
        </p:blipFill>
        <p:spPr>
          <a:xfrm>
            <a:off x="3003278" y="5766186"/>
            <a:ext cx="541867" cy="609600"/>
          </a:xfrm>
          <a:prstGeom prst="rect">
            <a:avLst/>
          </a:prstGeom>
        </p:spPr>
      </p:pic>
      <p:pic>
        <p:nvPicPr>
          <p:cNvPr id="45" name="Picture 44" descr="11954233642049158303johnny_automatic_magnet_svg_med.png"/>
          <p:cNvPicPr>
            <a:picLocks noChangeAspect="1"/>
          </p:cNvPicPr>
          <p:nvPr/>
        </p:nvPicPr>
        <p:blipFill>
          <a:blip r:embed="rId3" cstate="print"/>
          <a:stretch>
            <a:fillRect/>
          </a:stretch>
        </p:blipFill>
        <p:spPr>
          <a:xfrm>
            <a:off x="4086877" y="5766186"/>
            <a:ext cx="541867" cy="609600"/>
          </a:xfrm>
          <a:prstGeom prst="rect">
            <a:avLst/>
          </a:prstGeom>
        </p:spPr>
      </p:pic>
      <p:pic>
        <p:nvPicPr>
          <p:cNvPr id="46" name="Picture 45" descr="11954233642049158303johnny_automatic_magnet_svg_med.png"/>
          <p:cNvPicPr>
            <a:picLocks noChangeAspect="1"/>
          </p:cNvPicPr>
          <p:nvPr/>
        </p:nvPicPr>
        <p:blipFill>
          <a:blip r:embed="rId3" cstate="print"/>
          <a:stretch>
            <a:fillRect/>
          </a:stretch>
        </p:blipFill>
        <p:spPr>
          <a:xfrm>
            <a:off x="4701556" y="5766186"/>
            <a:ext cx="541867" cy="609600"/>
          </a:xfrm>
          <a:prstGeom prst="rect">
            <a:avLst/>
          </a:prstGeom>
        </p:spPr>
      </p:pic>
      <p:pic>
        <p:nvPicPr>
          <p:cNvPr id="47" name="Picture 46" descr="11954233642049158303johnny_automatic_magnet_svg_med.png"/>
          <p:cNvPicPr>
            <a:picLocks noChangeAspect="1"/>
          </p:cNvPicPr>
          <p:nvPr/>
        </p:nvPicPr>
        <p:blipFill>
          <a:blip r:embed="rId3" cstate="print"/>
          <a:stretch>
            <a:fillRect/>
          </a:stretch>
        </p:blipFill>
        <p:spPr>
          <a:xfrm>
            <a:off x="5796878" y="5766186"/>
            <a:ext cx="541867" cy="609600"/>
          </a:xfrm>
          <a:prstGeom prst="rect">
            <a:avLst/>
          </a:prstGeom>
        </p:spPr>
      </p:pic>
    </p:spTree>
    <p:extLst>
      <p:ext uri="{BB962C8B-B14F-4D97-AF65-F5344CB8AC3E}">
        <p14:creationId xmlns:p14="http://schemas.microsoft.com/office/powerpoint/2010/main" val="106131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1+#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mph" presetSubtype="2" fill="hold" nodeType="clickEffect">
                                  <p:stCondLst>
                                    <p:cond delay="0"/>
                                  </p:stCondLst>
                                  <p:childTnLst>
                                    <p:animClr clrSpc="rgb" dir="cw">
                                      <p:cBhvr>
                                        <p:cTn id="26" dur="500" fill="hold"/>
                                        <p:tgtEl>
                                          <p:spTgt spid="32"/>
                                        </p:tgtEl>
                                        <p:attrNameLst>
                                          <p:attrName>fillcolor</p:attrName>
                                        </p:attrNameLst>
                                      </p:cBhvr>
                                      <p:to>
                                        <a:srgbClr val="00FF00"/>
                                      </p:to>
                                    </p:animClr>
                                    <p:set>
                                      <p:cBhvr>
                                        <p:cTn id="27" dur="500" fill="hold"/>
                                        <p:tgtEl>
                                          <p:spTgt spid="32"/>
                                        </p:tgtEl>
                                        <p:attrNameLst>
                                          <p:attrName>fill.type</p:attrName>
                                        </p:attrNameLst>
                                      </p:cBhvr>
                                      <p:to>
                                        <p:strVal val="solid"/>
                                      </p:to>
                                    </p:set>
                                    <p:set>
                                      <p:cBhvr>
                                        <p:cTn id="28" dur="500" fill="hold"/>
                                        <p:tgtEl>
                                          <p:spTgt spid="32"/>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grpId="0" nodeType="clickEffect">
                                  <p:stCondLst>
                                    <p:cond delay="0"/>
                                  </p:stCondLst>
                                  <p:childTnLst>
                                    <p:animClr clrSpc="rgb" dir="cw">
                                      <p:cBhvr override="childStyle">
                                        <p:cTn id="32" dur="500" fill="hold"/>
                                        <p:tgtEl>
                                          <p:spTgt spid="31">
                                            <p:txEl>
                                              <p:charRg st="4294967295" end="4294967295"/>
                                            </p:txEl>
                                          </p:spTgt>
                                        </p:tgtEl>
                                        <p:attrNameLst>
                                          <p:attrName>style.color</p:attrName>
                                        </p:attrNameLst>
                                      </p:cBhvr>
                                      <p:to>
                                        <a:srgbClr val="00CC00"/>
                                      </p:to>
                                    </p:animClr>
                                  </p:childTnLst>
                                </p:cTn>
                              </p:par>
                            </p:childTnLst>
                          </p:cTn>
                        </p:par>
                      </p:childTnLst>
                    </p:cTn>
                  </p:par>
                  <p:par>
                    <p:cTn id="33" fill="hold">
                      <p:stCondLst>
                        <p:cond delay="indefinite"/>
                      </p:stCondLst>
                      <p:childTnLst>
                        <p:par>
                          <p:cTn id="34" fill="hold">
                            <p:stCondLst>
                              <p:cond delay="0"/>
                            </p:stCondLst>
                            <p:childTnLst>
                              <p:par>
                                <p:cTn id="35" presetID="3" presetClass="emph" presetSubtype="2" fill="hold" grpId="0" nodeType="clickEffect">
                                  <p:stCondLst>
                                    <p:cond delay="0"/>
                                  </p:stCondLst>
                                  <p:childTnLst>
                                    <p:animClr clrSpc="rgb" dir="cw">
                                      <p:cBhvr override="childStyle">
                                        <p:cTn id="36" dur="500" fill="hold"/>
                                        <p:tgtEl>
                                          <p:spTgt spid="30">
                                            <p:txEl>
                                              <p:charRg st="4294967295" end="4294967295"/>
                                            </p:txEl>
                                          </p:spTgt>
                                        </p:tgtEl>
                                        <p:attrNameLst>
                                          <p:attrName>style.color</p:attrName>
                                        </p:attrNameLst>
                                      </p:cBhvr>
                                      <p:to>
                                        <a:srgbClr val="00CC00"/>
                                      </p:to>
                                    </p:animClr>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44"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SIS: features</a:t>
            </a:r>
            <a:endParaRPr lang="en-US" dirty="0"/>
          </a:p>
        </p:txBody>
      </p:sp>
      <p:sp>
        <p:nvSpPr>
          <p:cNvPr id="4" name="Date Placeholder 3"/>
          <p:cNvSpPr>
            <a:spLocks noGrp="1"/>
          </p:cNvSpPr>
          <p:nvPr>
            <p:ph type="dt" sz="half" idx="10"/>
          </p:nvPr>
        </p:nvSpPr>
        <p:spPr/>
        <p:txBody>
          <a:bodyPr/>
          <a:lstStyle/>
          <a:p>
            <a:pPr>
              <a:defRPr/>
            </a:pPr>
            <a:fld id="{78F2E873-391B-4E04-AD70-11DE128E6E82}"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27</a:t>
            </a:fld>
            <a:endParaRPr lang="en-US"/>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1" y="143370"/>
            <a:ext cx="9137530" cy="6581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29633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015" y="155448"/>
            <a:ext cx="8727245" cy="1252728"/>
          </a:xfrm>
        </p:spPr>
        <p:txBody>
          <a:bodyPr>
            <a:normAutofit/>
          </a:bodyPr>
          <a:lstStyle/>
          <a:p>
            <a:r>
              <a:rPr lang="en-US" dirty="0" smtClean="0"/>
              <a:t>SIS: features</a:t>
            </a:r>
            <a:endParaRPr lang="en-US" dirty="0"/>
          </a:p>
        </p:txBody>
      </p:sp>
      <p:sp>
        <p:nvSpPr>
          <p:cNvPr id="3" name="Content Placeholder 2"/>
          <p:cNvSpPr>
            <a:spLocks noGrp="1"/>
          </p:cNvSpPr>
          <p:nvPr>
            <p:ph idx="1"/>
          </p:nvPr>
        </p:nvSpPr>
        <p:spPr/>
        <p:txBody>
          <a:bodyPr>
            <a:normAutofit lnSpcReduction="10000"/>
          </a:bodyPr>
          <a:lstStyle/>
          <a:p>
            <a:r>
              <a:rPr lang="en-US" b="1" dirty="0" smtClean="0">
                <a:solidFill>
                  <a:srgbClr val="008000"/>
                </a:solidFill>
              </a:rPr>
              <a:t>Domain conditions </a:t>
            </a:r>
            <a:r>
              <a:rPr lang="en-US" dirty="0" smtClean="0"/>
              <a:t>representation</a:t>
            </a:r>
            <a:endParaRPr lang="en-US" dirty="0"/>
          </a:p>
          <a:p>
            <a:endParaRPr lang="en-US" dirty="0" smtClean="0"/>
          </a:p>
          <a:p>
            <a:r>
              <a:rPr lang="en-US" b="1" dirty="0">
                <a:solidFill>
                  <a:srgbClr val="008000"/>
                </a:solidFill>
              </a:rPr>
              <a:t>Complex</a:t>
            </a:r>
            <a:r>
              <a:rPr lang="en-US" dirty="0" smtClean="0"/>
              <a:t> condition </a:t>
            </a:r>
            <a:r>
              <a:rPr lang="en-US" b="1" dirty="0">
                <a:solidFill>
                  <a:srgbClr val="008000"/>
                </a:solidFill>
              </a:rPr>
              <a:t>logic</a:t>
            </a:r>
          </a:p>
          <a:p>
            <a:endParaRPr lang="en-US" dirty="0" smtClean="0"/>
          </a:p>
          <a:p>
            <a:r>
              <a:rPr lang="en-US" dirty="0" smtClean="0"/>
              <a:t>Provides the operations with condition calculation </a:t>
            </a:r>
            <a:r>
              <a:rPr lang="en-US" b="1" dirty="0">
                <a:solidFill>
                  <a:srgbClr val="008000"/>
                </a:solidFill>
              </a:rPr>
              <a:t>diagnostics</a:t>
            </a:r>
          </a:p>
          <a:p>
            <a:endParaRPr lang="en-US" dirty="0" smtClean="0"/>
          </a:p>
          <a:p>
            <a:r>
              <a:rPr lang="en-US" b="1" dirty="0">
                <a:solidFill>
                  <a:srgbClr val="008000"/>
                </a:solidFill>
              </a:rPr>
              <a:t>Extensible</a:t>
            </a:r>
          </a:p>
          <a:p>
            <a:endParaRPr lang="en-US" dirty="0"/>
          </a:p>
          <a:p>
            <a:r>
              <a:rPr lang="en-US" b="1" dirty="0" smtClean="0">
                <a:solidFill>
                  <a:srgbClr val="008000"/>
                </a:solidFill>
              </a:rPr>
              <a:t>Deterministic</a:t>
            </a:r>
            <a:r>
              <a:rPr lang="en-US" dirty="0" smtClean="0"/>
              <a:t> and highly </a:t>
            </a:r>
            <a:r>
              <a:rPr lang="en-US" b="1" dirty="0">
                <a:solidFill>
                  <a:srgbClr val="008000"/>
                </a:solidFill>
              </a:rPr>
              <a:t>reliable</a:t>
            </a:r>
          </a:p>
          <a:p>
            <a:pPr marL="118872" indent="0">
              <a:buNone/>
            </a:pPr>
            <a:endParaRPr lang="en-US" dirty="0" smtClean="0"/>
          </a:p>
        </p:txBody>
      </p:sp>
      <p:sp>
        <p:nvSpPr>
          <p:cNvPr id="4" name="Date Placeholder 3"/>
          <p:cNvSpPr>
            <a:spLocks noGrp="1"/>
          </p:cNvSpPr>
          <p:nvPr>
            <p:ph type="dt" sz="half" idx="10"/>
          </p:nvPr>
        </p:nvSpPr>
        <p:spPr>
          <a:xfrm>
            <a:off x="211015" y="6476999"/>
            <a:ext cx="2379785" cy="274320"/>
          </a:xfrm>
        </p:spPr>
        <p:txBody>
          <a:bodyPr/>
          <a:lstStyle/>
          <a:p>
            <a:pPr>
              <a:defRPr/>
            </a:pPr>
            <a:fld id="{78F2E873-391B-4E04-AD70-11DE128E6E82}" type="datetime4">
              <a:rPr lang="en-GB" smtClean="0"/>
              <a:t>02 October 2013</a:t>
            </a:fld>
            <a:endParaRPr lang="en-US"/>
          </a:p>
        </p:txBody>
      </p:sp>
      <p:sp>
        <p:nvSpPr>
          <p:cNvPr id="5" name="Footer Placeholder 4"/>
          <p:cNvSpPr>
            <a:spLocks noGrp="1"/>
          </p:cNvSpPr>
          <p:nvPr>
            <p:ph type="ftr" sz="quarter" idx="11"/>
          </p:nvPr>
        </p:nvSpPr>
        <p:spPr>
          <a:xfrm>
            <a:off x="2640596" y="6476999"/>
            <a:ext cx="5507719" cy="274320"/>
          </a:xfrm>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a:xfrm>
            <a:off x="8204396" y="6476999"/>
            <a:ext cx="733864" cy="274320"/>
          </a:xfrm>
        </p:spPr>
        <p:txBody>
          <a:bodyPr/>
          <a:lstStyle/>
          <a:p>
            <a:pPr>
              <a:defRPr/>
            </a:pPr>
            <a:fld id="{C2769304-D128-C349-BA7E-2496BD2043E8}" type="slidenum">
              <a:rPr lang="en-US" smtClean="0"/>
              <a:pPr>
                <a:defRPr/>
              </a:pPr>
              <a:t>28</a:t>
            </a:fld>
            <a:endParaRPr lang="en-US"/>
          </a:p>
        </p:txBody>
      </p:sp>
    </p:spTree>
    <p:extLst>
      <p:ext uri="{BB962C8B-B14F-4D97-AF65-F5344CB8AC3E}">
        <p14:creationId xmlns:p14="http://schemas.microsoft.com/office/powerpoint/2010/main" val="44535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Deployed practically for all accelerators</a:t>
            </a:r>
          </a:p>
          <a:p>
            <a:endParaRPr lang="en-US" dirty="0"/>
          </a:p>
          <a:p>
            <a:r>
              <a:rPr lang="en-US" dirty="0" smtClean="0"/>
              <a:t>SIS for LHC has</a:t>
            </a:r>
          </a:p>
          <a:p>
            <a:pPr lvl="1"/>
            <a:r>
              <a:rPr lang="en-US" dirty="0" smtClean="0"/>
              <a:t>~2700 subscriptions</a:t>
            </a:r>
          </a:p>
          <a:p>
            <a:pPr lvl="1"/>
            <a:r>
              <a:rPr lang="en-US" dirty="0" smtClean="0"/>
              <a:t>~5200 elementary / ~800 logical  / 8 permits</a:t>
            </a:r>
          </a:p>
          <a:p>
            <a:pPr lvl="1"/>
            <a:endParaRPr lang="en-US" dirty="0"/>
          </a:p>
          <a:p>
            <a:r>
              <a:rPr lang="en-US" dirty="0" smtClean="0"/>
              <a:t>SIS for SPS is used to save energy</a:t>
            </a:r>
          </a:p>
          <a:p>
            <a:pPr lvl="1"/>
            <a:r>
              <a:rPr lang="en-US" dirty="0" smtClean="0"/>
              <a:t>Up to 200’000 euro/year</a:t>
            </a:r>
            <a:endParaRPr lang="en-GB" dirty="0"/>
          </a:p>
        </p:txBody>
      </p:sp>
      <p:sp>
        <p:nvSpPr>
          <p:cNvPr id="2" name="Title 1"/>
          <p:cNvSpPr>
            <a:spLocks noGrp="1"/>
          </p:cNvSpPr>
          <p:nvPr>
            <p:ph type="title"/>
          </p:nvPr>
        </p:nvSpPr>
        <p:spPr/>
        <p:txBody>
          <a:bodyPr/>
          <a:lstStyle/>
          <a:p>
            <a:r>
              <a:rPr lang="en-US" dirty="0" smtClean="0"/>
              <a:t>SIS: today</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29</a:t>
            </a:fld>
            <a:endParaRPr lang="en-US"/>
          </a:p>
        </p:txBody>
      </p:sp>
    </p:spTree>
    <p:extLst>
      <p:ext uri="{BB962C8B-B14F-4D97-AF65-F5344CB8AC3E}">
        <p14:creationId xmlns:p14="http://schemas.microsoft.com/office/powerpoint/2010/main" val="3021224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3" end="3"/>
                                            </p:txEl>
                                          </p:spTgt>
                                        </p:tgtEl>
                                        <p:attrNameLst>
                                          <p:attrName>style.visibility</p:attrName>
                                        </p:attrNameLst>
                                      </p:cBhvr>
                                      <p:to>
                                        <p:strVal val="visible"/>
                                      </p:to>
                                    </p:set>
                                    <p:animEffect transition="in" filter="fade">
                                      <p:cBhvr>
                                        <p:cTn id="10" dur="500"/>
                                        <p:tgtEl>
                                          <p:spTgt spid="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animEffect transition="in" filter="fade">
                                      <p:cBhvr>
                                        <p:cTn id="13" dur="500"/>
                                        <p:tgtEl>
                                          <p:spTgt spid="7">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xEl>
                                              <p:pRg st="6" end="6"/>
                                            </p:txEl>
                                          </p:spTgt>
                                        </p:tgtEl>
                                        <p:attrNameLst>
                                          <p:attrName>style.visibility</p:attrName>
                                        </p:attrNameLst>
                                      </p:cBhvr>
                                      <p:to>
                                        <p:strVal val="visible"/>
                                      </p:to>
                                    </p:set>
                                    <p:animEffect transition="in" filter="fade">
                                      <p:cBhvr>
                                        <p:cTn id="18" dur="500"/>
                                        <p:tgtEl>
                                          <p:spTgt spid="7">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animEffect transition="in" filter="fade">
                                      <p:cBhvr>
                                        <p:cTn id="23"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3</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Post</a:t>
            </a:r>
          </a:p>
          <a:p>
            <a:pPr algn="ctr"/>
            <a:r>
              <a:rPr lang="en-US" b="1" dirty="0">
                <a:solidFill>
                  <a:schemeClr val="tx1">
                    <a:lumMod val="50000"/>
                    <a:lumOff val="50000"/>
                  </a:schemeClr>
                </a:solidFill>
                <a:latin typeface="+mj-lt"/>
              </a:rPr>
              <a:t>Mortem</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Software</a:t>
            </a:r>
          </a:p>
          <a:p>
            <a:pPr algn="ctr"/>
            <a:r>
              <a:rPr lang="en-US" b="1" dirty="0">
                <a:solidFill>
                  <a:schemeClr val="tx1">
                    <a:lumMod val="50000"/>
                    <a:lumOff val="50000"/>
                  </a:schemeClr>
                </a:solidFill>
                <a:latin typeface="+mj-lt"/>
              </a:rPr>
              <a:t>Interlock</a:t>
            </a:r>
          </a:p>
          <a:p>
            <a:pPr algn="ctr"/>
            <a:r>
              <a:rPr lang="en-US" b="1" dirty="0">
                <a:solidFill>
                  <a:schemeClr val="tx1">
                    <a:lumMod val="50000"/>
                    <a:lumOff val="50000"/>
                  </a:schemeClr>
                </a:solidFill>
                <a:latin typeface="+mj-lt"/>
              </a:rPr>
              <a:t>System</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5350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Logging</a:t>
            </a:r>
          </a:p>
        </p:txBody>
      </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Diagnostics</a:t>
            </a:r>
          </a:p>
          <a:p>
            <a:pPr algn="ctr"/>
            <a:r>
              <a:rPr lang="en-US" b="1" dirty="0">
                <a:solidFill>
                  <a:schemeClr val="tx1">
                    <a:lumMod val="50000"/>
                    <a:lumOff val="50000"/>
                  </a:schemeClr>
                </a:solidFill>
                <a:latin typeface="+mj-lt"/>
              </a:rPr>
              <a:t>Monitoring</a:t>
            </a:r>
          </a:p>
          <a:p>
            <a:pPr algn="ctr"/>
            <a:r>
              <a:rPr lang="en-US" b="1" dirty="0">
                <a:solidFill>
                  <a:schemeClr val="tx1">
                    <a:lumMod val="50000"/>
                    <a:lumOff val="50000"/>
                  </a:schemeClr>
                </a:solidFill>
                <a:latin typeface="+mj-lt"/>
              </a:rPr>
              <a:t>(DIAMON)</a:t>
            </a:r>
          </a:p>
          <a:p>
            <a:pPr algn="ctr"/>
            <a:r>
              <a:rPr lang="en-US" b="1" dirty="0">
                <a:solidFill>
                  <a:schemeClr val="tx1">
                    <a:lumMod val="50000"/>
                    <a:lumOff val="50000"/>
                  </a:schemeClr>
                </a:solidFill>
                <a:latin typeface="+mj-lt"/>
              </a:rPr>
              <a:t>&amp;</a:t>
            </a:r>
          </a:p>
          <a:p>
            <a:pPr algn="ctr"/>
            <a:r>
              <a:rPr lang="en-US" b="1" dirty="0">
                <a:solidFill>
                  <a:schemeClr val="tx1">
                    <a:lumMod val="50000"/>
                    <a:lumOff val="50000"/>
                  </a:schemeClr>
                </a:solidFill>
                <a:latin typeface="+mj-lt"/>
              </a:rPr>
              <a:t>Alarms</a:t>
            </a:r>
          </a:p>
        </p:txBody>
      </p:sp>
    </p:spTree>
    <p:custDataLst>
      <p:tags r:id="rId1"/>
    </p:custDataLst>
    <p:extLst>
      <p:ext uri="{BB962C8B-B14F-4D97-AF65-F5344CB8AC3E}">
        <p14:creationId xmlns:p14="http://schemas.microsoft.com/office/powerpoint/2010/main" val="3180410925"/>
      </p:ext>
    </p:extLst>
  </p:cSld>
  <p:clrMapOvr>
    <a:masterClrMapping/>
  </p:clrMapOvr>
  <p:transition advTm="80211"/>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r>
              <a:rPr lang="en-US" dirty="0"/>
              <a:t>: Post-Mortem</a:t>
            </a:r>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30</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5"/>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5"/>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6"/>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6"/>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6"/>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7"/>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8"/>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9"/>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9"/>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8"/>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8"/>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8"/>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10"/>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10"/>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1"/>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1"/>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2"/>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2"/>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3"/>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3"/>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3"/>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3"/>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7"/>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7"/>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6"/>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46165"/>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Logging</a:t>
            </a:r>
          </a:p>
        </p:txBody>
      </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Diagnostics</a:t>
            </a:r>
          </a:p>
          <a:p>
            <a:pPr algn="ctr"/>
            <a:r>
              <a:rPr lang="en-US" b="1" dirty="0">
                <a:solidFill>
                  <a:srgbClr val="002060"/>
                </a:solidFill>
                <a:latin typeface="+mj-lt"/>
              </a:rPr>
              <a:t>Monitoring</a:t>
            </a:r>
          </a:p>
          <a:p>
            <a:pPr algn="ctr"/>
            <a:r>
              <a:rPr lang="en-US" b="1" dirty="0">
                <a:solidFill>
                  <a:srgbClr val="002060"/>
                </a:solidFill>
                <a:latin typeface="+mj-lt"/>
              </a:rPr>
              <a:t>(DIAMON)</a:t>
            </a:r>
          </a:p>
          <a:p>
            <a:pPr algn="ctr"/>
            <a:r>
              <a:rPr lang="en-US" b="1" dirty="0">
                <a:solidFill>
                  <a:srgbClr val="002060"/>
                </a:solidFill>
                <a:latin typeface="+mj-lt"/>
              </a:rPr>
              <a:t>&amp;</a:t>
            </a:r>
          </a:p>
          <a:p>
            <a:pPr algn="ctr"/>
            <a:r>
              <a:rPr lang="en-US" b="1" dirty="0" smtClean="0">
                <a:solidFill>
                  <a:srgbClr val="002060"/>
                </a:solidFill>
                <a:latin typeface="+mj-lt"/>
              </a:rPr>
              <a:t>Alarms</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Software</a:t>
            </a:r>
          </a:p>
          <a:p>
            <a:pPr algn="ctr"/>
            <a:r>
              <a:rPr lang="en-US" b="1" dirty="0">
                <a:solidFill>
                  <a:srgbClr val="002060"/>
                </a:solidFill>
                <a:latin typeface="+mj-lt"/>
              </a:rPr>
              <a:t>Interlock</a:t>
            </a:r>
          </a:p>
          <a:p>
            <a:pPr algn="ctr"/>
            <a:r>
              <a:rPr lang="en-US" b="1" dirty="0">
                <a:solidFill>
                  <a:srgbClr val="002060"/>
                </a:solidFill>
                <a:latin typeface="+mj-lt"/>
              </a:rPr>
              <a:t>System</a:t>
            </a:r>
          </a:p>
        </p:txBody>
      </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Post</a:t>
            </a:r>
          </a:p>
          <a:p>
            <a:pPr algn="ctr"/>
            <a:r>
              <a:rPr lang="en-US" b="1" dirty="0">
                <a:solidFill>
                  <a:srgbClr val="002060"/>
                </a:solidFill>
                <a:latin typeface="+mj-lt"/>
              </a:rPr>
              <a:t>Mortem</a:t>
            </a:r>
          </a:p>
        </p:txBody>
      </p:sp>
    </p:spTree>
    <p:custDataLst>
      <p:tags r:id="rId2"/>
    </p:custDataLst>
    <p:extLst>
      <p:ext uri="{BB962C8B-B14F-4D97-AF65-F5344CB8AC3E}">
        <p14:creationId xmlns:p14="http://schemas.microsoft.com/office/powerpoint/2010/main" val="1149273153"/>
      </p:ext>
    </p:extLst>
  </p:cSld>
  <p:clrMapOvr>
    <a:overrideClrMapping bg1="lt1" tx1="dk1" bg2="lt2" tx2="dk2" accent1="accent1" accent2="accent2" accent3="accent3" accent4="accent4" accent5="accent5" accent6="accent6" hlink="hlink" folHlink="folHlink"/>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1000" fill="hold"/>
                                        <p:tgtEl>
                                          <p:spTgt spid="17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Detects the cause of the beam dump</a:t>
            </a:r>
          </a:p>
          <a:p>
            <a:endParaRPr lang="en-US" sz="2800" dirty="0" smtClean="0"/>
          </a:p>
          <a:p>
            <a:r>
              <a:rPr lang="en-US" dirty="0" smtClean="0"/>
              <a:t>Checks if all the protection equipment behaved as expected</a:t>
            </a:r>
          </a:p>
          <a:p>
            <a:endParaRPr lang="en-US" sz="2800" dirty="0"/>
          </a:p>
          <a:p>
            <a:r>
              <a:rPr lang="en-US" dirty="0" smtClean="0"/>
              <a:t>Decides if it safe to continue the operations</a:t>
            </a:r>
          </a:p>
          <a:p>
            <a:endParaRPr lang="en-US" sz="2800" dirty="0"/>
          </a:p>
          <a:p>
            <a:r>
              <a:rPr lang="en-US" dirty="0" smtClean="0"/>
              <a:t>Blocks the next injection otherwise</a:t>
            </a:r>
          </a:p>
          <a:p>
            <a:endParaRPr lang="en-US" sz="2800" dirty="0"/>
          </a:p>
          <a:p>
            <a:r>
              <a:rPr lang="en-US" dirty="0"/>
              <a:t>Part of overall </a:t>
            </a:r>
            <a:r>
              <a:rPr lang="en-US" b="1" dirty="0">
                <a:solidFill>
                  <a:srgbClr val="008000"/>
                </a:solidFill>
              </a:rPr>
              <a:t>Machine Protection</a:t>
            </a:r>
          </a:p>
          <a:p>
            <a:endParaRPr lang="en-GB" dirty="0"/>
          </a:p>
        </p:txBody>
      </p:sp>
      <p:sp>
        <p:nvSpPr>
          <p:cNvPr id="2" name="Title 1"/>
          <p:cNvSpPr>
            <a:spLocks noGrp="1"/>
          </p:cNvSpPr>
          <p:nvPr>
            <p:ph type="title"/>
          </p:nvPr>
        </p:nvSpPr>
        <p:spPr/>
        <p:txBody>
          <a:bodyPr/>
          <a:lstStyle/>
          <a:p>
            <a:r>
              <a:rPr lang="en-US" dirty="0" smtClean="0">
                <a:solidFill>
                  <a:schemeClr val="bg1"/>
                </a:solidFill>
              </a:rPr>
              <a:t>P</a:t>
            </a:r>
            <a:r>
              <a:rPr lang="en-US" dirty="0" smtClean="0"/>
              <a:t>ost-</a:t>
            </a:r>
            <a:r>
              <a:rPr lang="en-US" dirty="0" smtClean="0">
                <a:solidFill>
                  <a:schemeClr val="bg1"/>
                </a:solidFill>
              </a:rPr>
              <a:t>M</a:t>
            </a:r>
            <a:r>
              <a:rPr lang="en-US" dirty="0" smtClean="0"/>
              <a:t>ortem </a:t>
            </a:r>
            <a:r>
              <a:rPr lang="en-US" dirty="0" smtClean="0">
                <a:solidFill>
                  <a:schemeClr val="bg1"/>
                </a:solidFill>
              </a:rPr>
              <a:t>A</a:t>
            </a:r>
            <a:r>
              <a:rPr lang="en-US" dirty="0" smtClean="0"/>
              <a:t>nalysis (PMA)</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31</a:t>
            </a:fld>
            <a:endParaRPr lang="en-US"/>
          </a:p>
        </p:txBody>
      </p:sp>
    </p:spTree>
    <p:extLst>
      <p:ext uri="{BB962C8B-B14F-4D97-AF65-F5344CB8AC3E}">
        <p14:creationId xmlns:p14="http://schemas.microsoft.com/office/powerpoint/2010/main" val="410301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fade">
                                      <p:cBhvr>
                                        <p:cTn id="12" dur="500"/>
                                        <p:tgtEl>
                                          <p:spTgt spid="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animEffect transition="in" filter="fade">
                                      <p:cBhvr>
                                        <p:cTn id="17" dur="500"/>
                                        <p:tgtEl>
                                          <p:spTgt spid="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8" end="8"/>
                                            </p:txEl>
                                          </p:spTgt>
                                        </p:tgtEl>
                                        <p:attrNameLst>
                                          <p:attrName>style.visibility</p:attrName>
                                        </p:attrNameLst>
                                      </p:cBhvr>
                                      <p:to>
                                        <p:strVal val="visible"/>
                                      </p:to>
                                    </p:set>
                                    <p:animEffect transition="in" filter="fade">
                                      <p:cBhvr>
                                        <p:cTn id="22"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PMA: workflow</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32</a:t>
            </a:fld>
            <a:endParaRPr lang="en-US"/>
          </a:p>
        </p:txBody>
      </p:sp>
      <p:sp>
        <p:nvSpPr>
          <p:cNvPr id="32" name="Rectangle 11"/>
          <p:cNvSpPr>
            <a:spLocks noChangeArrowheads="1"/>
          </p:cNvSpPr>
          <p:nvPr/>
        </p:nvSpPr>
        <p:spPr bwMode="auto">
          <a:xfrm>
            <a:off x="962025" y="3187700"/>
            <a:ext cx="7200900" cy="1447800"/>
          </a:xfrm>
          <a:prstGeom prst="rect">
            <a:avLst/>
          </a:prstGeom>
          <a:solidFill>
            <a:srgbClr val="D2FEDA"/>
          </a:solidFill>
          <a:ln w="9525" algn="ctr">
            <a:solidFill>
              <a:schemeClr val="tx1"/>
            </a:solidFill>
            <a:miter lim="800000"/>
            <a:headEnd/>
            <a:tailEnd/>
          </a:ln>
        </p:spPr>
        <p:txBody>
          <a:bodyPr wrap="none" lIns="91435" tIns="45718" rIns="91435" bIns="45718" anchor="ctr"/>
          <a:lstStyle/>
          <a:p>
            <a:pPr algn="ctr"/>
            <a:r>
              <a:rPr lang="en-US" sz="2400" b="1">
                <a:solidFill>
                  <a:schemeClr val="tx1"/>
                </a:solidFill>
              </a:rPr>
              <a:t>PM Analysis System</a:t>
            </a:r>
          </a:p>
          <a:p>
            <a:pPr algn="ctr"/>
            <a:endParaRPr lang="en-US" sz="2400" b="1">
              <a:solidFill>
                <a:schemeClr val="tx1"/>
              </a:solidFill>
            </a:endParaRPr>
          </a:p>
          <a:p>
            <a:pPr algn="ctr"/>
            <a:endParaRPr lang="en-US" sz="2400" b="1">
              <a:solidFill>
                <a:schemeClr val="tx1"/>
              </a:solidFill>
            </a:endParaRPr>
          </a:p>
          <a:p>
            <a:pPr algn="ctr"/>
            <a:endParaRPr lang="en-US" sz="2400" b="1">
              <a:solidFill>
                <a:schemeClr val="tx1"/>
              </a:solidFill>
            </a:endParaRPr>
          </a:p>
        </p:txBody>
      </p:sp>
      <p:sp>
        <p:nvSpPr>
          <p:cNvPr id="33" name="Rectangle 11"/>
          <p:cNvSpPr>
            <a:spLocks noChangeArrowheads="1"/>
          </p:cNvSpPr>
          <p:nvPr/>
        </p:nvSpPr>
        <p:spPr bwMode="auto">
          <a:xfrm>
            <a:off x="6858000" y="1644650"/>
            <a:ext cx="2020888" cy="720725"/>
          </a:xfrm>
          <a:prstGeom prst="rect">
            <a:avLst/>
          </a:prstGeom>
          <a:solidFill>
            <a:schemeClr val="bg1">
              <a:lumMod val="85000"/>
            </a:schemeClr>
          </a:solidFill>
          <a:ln w="9525" algn="ctr">
            <a:solidFill>
              <a:schemeClr val="tx1"/>
            </a:solidFill>
            <a:miter lim="800000"/>
            <a:headEnd/>
            <a:tailEnd/>
          </a:ln>
          <a:effectLst/>
        </p:spPr>
        <p:txBody>
          <a:bodyPr wrap="none" lIns="91435" tIns="45718" rIns="91435" bIns="45718" anchor="ctr"/>
          <a:lstStyle/>
          <a:p>
            <a:pPr algn="ctr">
              <a:defRPr/>
            </a:pPr>
            <a:r>
              <a:rPr lang="en-US" sz="2400" b="1" dirty="0">
                <a:solidFill>
                  <a:schemeClr val="tx1"/>
                </a:solidFill>
              </a:rPr>
              <a:t>SIS</a:t>
            </a:r>
          </a:p>
          <a:p>
            <a:pPr algn="ctr">
              <a:defRPr/>
            </a:pPr>
            <a:r>
              <a:rPr lang="en-US" sz="2400" dirty="0">
                <a:solidFill>
                  <a:schemeClr val="tx1"/>
                </a:solidFill>
              </a:rPr>
              <a:t>Injection Permit</a:t>
            </a:r>
          </a:p>
        </p:txBody>
      </p:sp>
      <p:sp>
        <p:nvSpPr>
          <p:cNvPr id="34" name="Rectangle 11"/>
          <p:cNvSpPr>
            <a:spLocks noChangeArrowheads="1"/>
          </p:cNvSpPr>
          <p:nvPr/>
        </p:nvSpPr>
        <p:spPr bwMode="auto">
          <a:xfrm>
            <a:off x="2476500" y="1644650"/>
            <a:ext cx="2019300" cy="720725"/>
          </a:xfrm>
          <a:prstGeom prst="rect">
            <a:avLst/>
          </a:prstGeom>
          <a:solidFill>
            <a:schemeClr val="bg1">
              <a:lumMod val="85000"/>
            </a:schemeClr>
          </a:solidFill>
          <a:ln w="9525" algn="ctr">
            <a:solidFill>
              <a:schemeClr val="tx1"/>
            </a:solidFill>
            <a:miter lim="800000"/>
            <a:headEnd/>
            <a:tailEnd/>
          </a:ln>
          <a:effectLst/>
        </p:spPr>
        <p:txBody>
          <a:bodyPr wrap="none" lIns="91435" tIns="45718" rIns="91435" bIns="45718" anchor="ctr"/>
          <a:lstStyle/>
          <a:p>
            <a:pPr algn="ctr">
              <a:defRPr/>
            </a:pPr>
            <a:r>
              <a:rPr lang="en-US" sz="2400" b="1" dirty="0" smtClean="0">
                <a:solidFill>
                  <a:schemeClr val="tx1"/>
                </a:solidFill>
              </a:rPr>
              <a:t>Sequencer</a:t>
            </a:r>
            <a:endParaRPr lang="en-US" sz="2400" b="1" dirty="0">
              <a:solidFill>
                <a:schemeClr val="tx1"/>
              </a:solidFill>
            </a:endParaRPr>
          </a:p>
          <a:p>
            <a:pPr algn="ctr">
              <a:defRPr/>
            </a:pPr>
            <a:endParaRPr lang="en-US" sz="2400" b="1" dirty="0">
              <a:solidFill>
                <a:schemeClr val="tx1"/>
              </a:solidFill>
            </a:endParaRPr>
          </a:p>
        </p:txBody>
      </p:sp>
      <p:sp>
        <p:nvSpPr>
          <p:cNvPr id="35" name="Rectangle 11"/>
          <p:cNvSpPr>
            <a:spLocks noChangeArrowheads="1"/>
          </p:cNvSpPr>
          <p:nvPr/>
        </p:nvSpPr>
        <p:spPr bwMode="auto">
          <a:xfrm>
            <a:off x="4667250" y="1644650"/>
            <a:ext cx="2020888" cy="720725"/>
          </a:xfrm>
          <a:prstGeom prst="rect">
            <a:avLst/>
          </a:prstGeom>
          <a:solidFill>
            <a:schemeClr val="bg1">
              <a:lumMod val="85000"/>
            </a:schemeClr>
          </a:solidFill>
          <a:ln w="9525" algn="ctr">
            <a:solidFill>
              <a:schemeClr val="tx1"/>
            </a:solidFill>
            <a:miter lim="800000"/>
            <a:headEnd/>
            <a:tailEnd/>
          </a:ln>
          <a:effectLst/>
        </p:spPr>
        <p:txBody>
          <a:bodyPr wrap="none" lIns="91435" tIns="45718" rIns="91435" bIns="45718" anchor="ctr"/>
          <a:lstStyle/>
          <a:p>
            <a:pPr algn="ctr">
              <a:defRPr/>
            </a:pPr>
            <a:r>
              <a:rPr lang="en-US" sz="2400" b="1" dirty="0">
                <a:solidFill>
                  <a:schemeClr val="tx1"/>
                </a:solidFill>
              </a:rPr>
              <a:t>Fixed Displays</a:t>
            </a:r>
          </a:p>
          <a:p>
            <a:pPr algn="ctr">
              <a:defRPr/>
            </a:pPr>
            <a:endParaRPr lang="en-US" sz="2400" b="1" dirty="0">
              <a:solidFill>
                <a:schemeClr val="tx1"/>
              </a:solidFill>
            </a:endParaRPr>
          </a:p>
        </p:txBody>
      </p:sp>
      <p:sp>
        <p:nvSpPr>
          <p:cNvPr id="36" name="Up Arrow 35"/>
          <p:cNvSpPr/>
          <p:nvPr/>
        </p:nvSpPr>
        <p:spPr bwMode="auto">
          <a:xfrm>
            <a:off x="4029075" y="4926013"/>
            <a:ext cx="1085850" cy="554037"/>
          </a:xfrm>
          <a:prstGeom prst="upArrow">
            <a:avLst>
              <a:gd name="adj1" fmla="val 50000"/>
              <a:gd name="adj2" fmla="val 31098"/>
            </a:avLst>
          </a:prstGeom>
          <a:solidFill>
            <a:schemeClr val="bg1">
              <a:lumMod val="85000"/>
            </a:schemeClr>
          </a:solidFill>
          <a:ln w="9525" cap="flat" cmpd="sng" algn="ctr">
            <a:solidFill>
              <a:schemeClr val="tx2"/>
            </a:solidFill>
            <a:prstDash val="solid"/>
            <a:round/>
            <a:headEnd type="none" w="med" len="med"/>
            <a:tailEnd type="none" w="med" len="med"/>
          </a:ln>
          <a:effectLst/>
        </p:spPr>
        <p:txBody>
          <a:bodyPr wrap="none" lIns="91435" tIns="45718" rIns="91435" bIns="45718" anchor="ctr"/>
          <a:lstStyle/>
          <a:p>
            <a:pPr algn="ctr">
              <a:lnSpc>
                <a:spcPts val="1500"/>
              </a:lnSpc>
              <a:defRPr/>
            </a:pPr>
            <a:r>
              <a:rPr lang="en-US" sz="1800" b="1" dirty="0">
                <a:solidFill>
                  <a:schemeClr val="tx1"/>
                </a:solidFill>
              </a:rPr>
              <a:t>Push</a:t>
            </a:r>
          </a:p>
          <a:p>
            <a:pPr algn="ctr">
              <a:lnSpc>
                <a:spcPts val="1500"/>
              </a:lnSpc>
              <a:defRPr/>
            </a:pPr>
            <a:r>
              <a:rPr lang="en-US" sz="1800" b="1" dirty="0">
                <a:solidFill>
                  <a:schemeClr val="tx1"/>
                </a:solidFill>
              </a:rPr>
              <a:t>Data</a:t>
            </a:r>
            <a:endParaRPr lang="en-US" sz="1600" b="1" dirty="0">
              <a:solidFill>
                <a:schemeClr val="tx1"/>
              </a:solidFill>
            </a:endParaRPr>
          </a:p>
        </p:txBody>
      </p:sp>
      <p:sp>
        <p:nvSpPr>
          <p:cNvPr id="37" name="Rectangle 11"/>
          <p:cNvSpPr>
            <a:spLocks noChangeArrowheads="1"/>
          </p:cNvSpPr>
          <p:nvPr/>
        </p:nvSpPr>
        <p:spPr bwMode="auto">
          <a:xfrm>
            <a:off x="7067550" y="5343525"/>
            <a:ext cx="1695450" cy="333375"/>
          </a:xfrm>
          <a:prstGeom prst="rect">
            <a:avLst/>
          </a:prstGeom>
          <a:noFill/>
          <a:ln w="9525" algn="ctr">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none" lIns="91435" tIns="45718" rIns="91435" bIns="45718" anchor="ctr"/>
          <a:lstStyle/>
          <a:p>
            <a:pPr algn="ctr"/>
            <a:r>
              <a:rPr lang="en-US" sz="2000" b="1" dirty="0">
                <a:solidFill>
                  <a:srgbClr val="C00000"/>
                </a:solidFill>
              </a:rPr>
              <a:t>Beam dump</a:t>
            </a:r>
          </a:p>
        </p:txBody>
      </p:sp>
      <p:sp>
        <p:nvSpPr>
          <p:cNvPr id="45" name="Up Arrow 44"/>
          <p:cNvSpPr>
            <a:spLocks noChangeArrowheads="1"/>
          </p:cNvSpPr>
          <p:nvPr/>
        </p:nvSpPr>
        <p:spPr bwMode="auto">
          <a:xfrm>
            <a:off x="4927600" y="2554288"/>
            <a:ext cx="1257300" cy="554037"/>
          </a:xfrm>
          <a:prstGeom prst="upArrow">
            <a:avLst>
              <a:gd name="adj1" fmla="val 60602"/>
              <a:gd name="adj2" fmla="val 50000"/>
            </a:avLst>
          </a:prstGeom>
          <a:solidFill>
            <a:srgbClr val="D2FEDA"/>
          </a:solidFill>
          <a:ln w="9525" algn="ctr">
            <a:solidFill>
              <a:schemeClr val="tx1"/>
            </a:solidFill>
            <a:miter lim="800000"/>
            <a:headEnd/>
            <a:tailEnd/>
          </a:ln>
        </p:spPr>
        <p:txBody>
          <a:bodyPr wrap="none" lIns="91435" tIns="45718" rIns="91435" bIns="45718" anchor="ctr"/>
          <a:lstStyle/>
          <a:p>
            <a:pPr algn="ctr"/>
            <a:r>
              <a:rPr lang="en-US" sz="1800" b="1">
                <a:solidFill>
                  <a:schemeClr val="tx1"/>
                </a:solidFill>
              </a:rPr>
              <a:t>Publish</a:t>
            </a:r>
          </a:p>
        </p:txBody>
      </p:sp>
      <p:pic>
        <p:nvPicPr>
          <p:cNvPr id="46" name="Picture 45" descr="Lock_64x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42300" y="1397000"/>
            <a:ext cx="635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Rectangle 9"/>
          <p:cNvSpPr>
            <a:spLocks noChangeArrowheads="1"/>
          </p:cNvSpPr>
          <p:nvPr/>
        </p:nvSpPr>
        <p:spPr bwMode="auto">
          <a:xfrm>
            <a:off x="2762250" y="4425950"/>
            <a:ext cx="3590925" cy="419100"/>
          </a:xfrm>
          <a:prstGeom prst="rect">
            <a:avLst/>
          </a:prstGeom>
          <a:solidFill>
            <a:schemeClr val="accent2">
              <a:lumMod val="20000"/>
              <a:lumOff val="80000"/>
            </a:schemeClr>
          </a:solidFill>
          <a:ln w="9525" algn="ctr">
            <a:solidFill>
              <a:schemeClr val="tx1"/>
            </a:solidFill>
            <a:miter lim="800000"/>
            <a:headEnd/>
            <a:tailEnd/>
          </a:ln>
          <a:effectLst/>
        </p:spPr>
        <p:txBody>
          <a:bodyPr wrap="none" lIns="91435" tIns="45718" rIns="91435" bIns="45718" anchor="ctr"/>
          <a:lstStyle/>
          <a:p>
            <a:pPr algn="ctr">
              <a:defRPr/>
            </a:pPr>
            <a:r>
              <a:rPr lang="en-US" sz="2400" b="1" dirty="0">
                <a:solidFill>
                  <a:schemeClr val="tx1"/>
                </a:solidFill>
              </a:rPr>
              <a:t>Data Collection</a:t>
            </a:r>
          </a:p>
        </p:txBody>
      </p:sp>
      <p:sp>
        <p:nvSpPr>
          <p:cNvPr id="48" name="Up Arrow 47"/>
          <p:cNvSpPr>
            <a:spLocks noChangeArrowheads="1"/>
          </p:cNvSpPr>
          <p:nvPr/>
        </p:nvSpPr>
        <p:spPr bwMode="auto">
          <a:xfrm>
            <a:off x="6905625" y="2551113"/>
            <a:ext cx="1257300" cy="554037"/>
          </a:xfrm>
          <a:prstGeom prst="upArrow">
            <a:avLst>
              <a:gd name="adj1" fmla="val 60602"/>
              <a:gd name="adj2" fmla="val 50000"/>
            </a:avLst>
          </a:prstGeom>
          <a:solidFill>
            <a:srgbClr val="D2FEDA"/>
          </a:solidFill>
          <a:ln w="9525" algn="ctr">
            <a:solidFill>
              <a:schemeClr val="tx1"/>
            </a:solidFill>
            <a:miter lim="800000"/>
            <a:headEnd/>
            <a:tailEnd/>
          </a:ln>
        </p:spPr>
        <p:txBody>
          <a:bodyPr wrap="none" lIns="91435" tIns="45718" rIns="91435" bIns="45718" anchor="ctr"/>
          <a:lstStyle/>
          <a:p>
            <a:pPr algn="ctr"/>
            <a:r>
              <a:rPr lang="en-US" sz="1800" b="1">
                <a:solidFill>
                  <a:schemeClr val="tx1"/>
                </a:solidFill>
              </a:rPr>
              <a:t>Lock</a:t>
            </a:r>
          </a:p>
        </p:txBody>
      </p:sp>
      <p:sp>
        <p:nvSpPr>
          <p:cNvPr id="49" name="Down Arrow 48"/>
          <p:cNvSpPr>
            <a:spLocks noChangeArrowheads="1"/>
          </p:cNvSpPr>
          <p:nvPr/>
        </p:nvSpPr>
        <p:spPr bwMode="auto">
          <a:xfrm>
            <a:off x="2944813" y="2551113"/>
            <a:ext cx="1262062" cy="557212"/>
          </a:xfrm>
          <a:prstGeom prst="downArrow">
            <a:avLst>
              <a:gd name="adj1" fmla="val 60565"/>
              <a:gd name="adj2" fmla="val 50000"/>
            </a:avLst>
          </a:prstGeom>
          <a:solidFill>
            <a:srgbClr val="D2FEDA"/>
          </a:solidFill>
          <a:ln w="9525" algn="ctr">
            <a:solidFill>
              <a:schemeClr val="tx1"/>
            </a:solidFill>
            <a:miter lim="800000"/>
            <a:headEnd/>
            <a:tailEnd/>
          </a:ln>
        </p:spPr>
        <p:txBody>
          <a:bodyPr wrap="none" lIns="91435" tIns="45718" rIns="91435" bIns="45718" anchor="ctr"/>
          <a:lstStyle/>
          <a:p>
            <a:pPr algn="ctr">
              <a:lnSpc>
                <a:spcPts val="1500"/>
              </a:lnSpc>
            </a:pPr>
            <a:endParaRPr lang="en-US" sz="1800" b="1">
              <a:solidFill>
                <a:schemeClr val="tx1"/>
              </a:solidFill>
            </a:endParaRPr>
          </a:p>
          <a:p>
            <a:pPr algn="ctr">
              <a:lnSpc>
                <a:spcPts val="1500"/>
              </a:lnSpc>
            </a:pPr>
            <a:r>
              <a:rPr lang="en-US" sz="1800" b="1">
                <a:solidFill>
                  <a:schemeClr val="tx1"/>
                </a:solidFill>
              </a:rPr>
              <a:t>Check</a:t>
            </a:r>
          </a:p>
          <a:p>
            <a:pPr algn="ctr">
              <a:lnSpc>
                <a:spcPts val="1500"/>
              </a:lnSpc>
            </a:pPr>
            <a:r>
              <a:rPr lang="en-US" sz="1800" b="1">
                <a:solidFill>
                  <a:schemeClr val="tx1"/>
                </a:solidFill>
              </a:rPr>
              <a:t>Result</a:t>
            </a:r>
          </a:p>
        </p:txBody>
      </p:sp>
      <p:sp>
        <p:nvSpPr>
          <p:cNvPr id="50" name="Rectangle 9"/>
          <p:cNvSpPr>
            <a:spLocks noChangeArrowheads="1"/>
          </p:cNvSpPr>
          <p:nvPr/>
        </p:nvSpPr>
        <p:spPr bwMode="auto">
          <a:xfrm>
            <a:off x="2219325" y="3663950"/>
            <a:ext cx="4695825" cy="419100"/>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r>
              <a:rPr lang="en-US" sz="2400" b="1">
                <a:solidFill>
                  <a:schemeClr val="tx1"/>
                </a:solidFill>
              </a:rPr>
              <a:t>PM Analysis</a:t>
            </a:r>
          </a:p>
        </p:txBody>
      </p:sp>
      <p:pic>
        <p:nvPicPr>
          <p:cNvPr id="51" name="Picture 50" descr="process-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30975" y="3698875"/>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Up Arrow 51"/>
          <p:cNvSpPr/>
          <p:nvPr/>
        </p:nvSpPr>
        <p:spPr bwMode="auto">
          <a:xfrm>
            <a:off x="4219575" y="4110038"/>
            <a:ext cx="676275" cy="277812"/>
          </a:xfrm>
          <a:prstGeom prst="upArrow">
            <a:avLst/>
          </a:prstGeom>
          <a:solidFill>
            <a:schemeClr val="accent2">
              <a:lumMod val="20000"/>
              <a:lumOff val="80000"/>
            </a:schemeClr>
          </a:solidFill>
          <a:ln w="9525" algn="ctr">
            <a:solidFill>
              <a:schemeClr val="tx1"/>
            </a:solidFill>
            <a:miter lim="800000"/>
            <a:headEnd/>
            <a:tailEnd/>
          </a:ln>
          <a:effectLst/>
        </p:spPr>
        <p:txBody>
          <a:bodyPr wrap="none" lIns="91435" tIns="45718" rIns="91435" bIns="45718" anchor="ctr"/>
          <a:lstStyle/>
          <a:p>
            <a:pPr algn="ctr">
              <a:lnSpc>
                <a:spcPts val="1500"/>
              </a:lnSpc>
              <a:defRPr/>
            </a:pPr>
            <a:endParaRPr lang="en-US" sz="2400" b="1" dirty="0">
              <a:solidFill>
                <a:schemeClr val="tx1"/>
              </a:solidFill>
            </a:endParaRPr>
          </a:p>
        </p:txBody>
      </p:sp>
      <p:sp>
        <p:nvSpPr>
          <p:cNvPr id="53" name="Up Arrow 52"/>
          <p:cNvSpPr/>
          <p:nvPr/>
        </p:nvSpPr>
        <p:spPr bwMode="auto">
          <a:xfrm>
            <a:off x="2762250" y="4926013"/>
            <a:ext cx="1085850" cy="554037"/>
          </a:xfrm>
          <a:prstGeom prst="upArrow">
            <a:avLst>
              <a:gd name="adj1" fmla="val 50000"/>
              <a:gd name="adj2" fmla="val 31098"/>
            </a:avLst>
          </a:prstGeom>
          <a:solidFill>
            <a:schemeClr val="bg1">
              <a:lumMod val="85000"/>
            </a:schemeClr>
          </a:solidFill>
          <a:ln w="9525" cap="flat" cmpd="sng" algn="ctr">
            <a:solidFill>
              <a:schemeClr val="tx2"/>
            </a:solidFill>
            <a:prstDash val="solid"/>
            <a:round/>
            <a:headEnd type="none" w="med" len="med"/>
            <a:tailEnd type="none" w="med" len="med"/>
          </a:ln>
          <a:effectLst/>
        </p:spPr>
        <p:txBody>
          <a:bodyPr wrap="none" lIns="91435" tIns="45718" rIns="91435" bIns="45718" anchor="ctr"/>
          <a:lstStyle/>
          <a:p>
            <a:pPr algn="ctr">
              <a:lnSpc>
                <a:spcPts val="1500"/>
              </a:lnSpc>
              <a:defRPr/>
            </a:pPr>
            <a:r>
              <a:rPr lang="en-US" sz="1800" b="1" dirty="0">
                <a:solidFill>
                  <a:schemeClr val="tx1"/>
                </a:solidFill>
              </a:rPr>
              <a:t>Push</a:t>
            </a:r>
          </a:p>
          <a:p>
            <a:pPr algn="ctr">
              <a:lnSpc>
                <a:spcPts val="1500"/>
              </a:lnSpc>
              <a:defRPr/>
            </a:pPr>
            <a:r>
              <a:rPr lang="en-US" sz="1800" b="1" dirty="0">
                <a:solidFill>
                  <a:schemeClr val="tx1"/>
                </a:solidFill>
              </a:rPr>
              <a:t>Data</a:t>
            </a:r>
            <a:endParaRPr lang="en-US" sz="1600" b="1" dirty="0">
              <a:solidFill>
                <a:schemeClr val="tx1"/>
              </a:solidFill>
            </a:endParaRPr>
          </a:p>
        </p:txBody>
      </p:sp>
      <p:sp>
        <p:nvSpPr>
          <p:cNvPr id="54" name="Up Arrow 53"/>
          <p:cNvSpPr/>
          <p:nvPr/>
        </p:nvSpPr>
        <p:spPr bwMode="auto">
          <a:xfrm>
            <a:off x="5267325" y="4926013"/>
            <a:ext cx="1085850" cy="554037"/>
          </a:xfrm>
          <a:prstGeom prst="upArrow">
            <a:avLst>
              <a:gd name="adj1" fmla="val 50000"/>
              <a:gd name="adj2" fmla="val 31098"/>
            </a:avLst>
          </a:prstGeom>
          <a:solidFill>
            <a:schemeClr val="bg1">
              <a:lumMod val="85000"/>
            </a:schemeClr>
          </a:solidFill>
          <a:ln w="9525" cap="flat" cmpd="sng" algn="ctr">
            <a:solidFill>
              <a:schemeClr val="tx2"/>
            </a:solidFill>
            <a:prstDash val="solid"/>
            <a:round/>
            <a:headEnd type="none" w="med" len="med"/>
            <a:tailEnd type="none" w="med" len="med"/>
          </a:ln>
          <a:effectLst/>
        </p:spPr>
        <p:txBody>
          <a:bodyPr wrap="none" lIns="91435" tIns="45718" rIns="91435" bIns="45718" anchor="ctr"/>
          <a:lstStyle/>
          <a:p>
            <a:pPr algn="ctr">
              <a:lnSpc>
                <a:spcPts val="1500"/>
              </a:lnSpc>
              <a:defRPr/>
            </a:pPr>
            <a:r>
              <a:rPr lang="en-US" sz="1800" b="1" dirty="0">
                <a:solidFill>
                  <a:schemeClr val="tx1"/>
                </a:solidFill>
              </a:rPr>
              <a:t>Push</a:t>
            </a:r>
          </a:p>
          <a:p>
            <a:pPr algn="ctr">
              <a:lnSpc>
                <a:spcPts val="1500"/>
              </a:lnSpc>
              <a:defRPr/>
            </a:pPr>
            <a:r>
              <a:rPr lang="en-US" sz="1800" b="1" dirty="0">
                <a:solidFill>
                  <a:schemeClr val="tx1"/>
                </a:solidFill>
              </a:rPr>
              <a:t>Data</a:t>
            </a:r>
            <a:endParaRPr lang="en-US" sz="1600" b="1" dirty="0">
              <a:solidFill>
                <a:schemeClr val="tx1"/>
              </a:solidFill>
            </a:endParaRPr>
          </a:p>
        </p:txBody>
      </p:sp>
      <p:sp>
        <p:nvSpPr>
          <p:cNvPr id="55" name="Up Arrow 54"/>
          <p:cNvSpPr>
            <a:spLocks noChangeArrowheads="1"/>
          </p:cNvSpPr>
          <p:nvPr/>
        </p:nvSpPr>
        <p:spPr bwMode="auto">
          <a:xfrm>
            <a:off x="6905625" y="2554288"/>
            <a:ext cx="1257300" cy="554037"/>
          </a:xfrm>
          <a:prstGeom prst="upArrow">
            <a:avLst>
              <a:gd name="adj1" fmla="val 60602"/>
              <a:gd name="adj2" fmla="val 50000"/>
            </a:avLst>
          </a:prstGeom>
          <a:solidFill>
            <a:srgbClr val="D2FEDA"/>
          </a:solidFill>
          <a:ln w="9525" algn="ctr">
            <a:solidFill>
              <a:schemeClr val="tx1"/>
            </a:solidFill>
            <a:miter lim="800000"/>
            <a:headEnd/>
            <a:tailEnd/>
          </a:ln>
        </p:spPr>
        <p:txBody>
          <a:bodyPr wrap="none" lIns="91435" tIns="45718" rIns="91435" bIns="45718" anchor="ctr"/>
          <a:lstStyle/>
          <a:p>
            <a:pPr algn="ctr"/>
            <a:r>
              <a:rPr lang="en-US" sz="1800" b="1">
                <a:solidFill>
                  <a:schemeClr val="tx1"/>
                </a:solidFill>
              </a:rPr>
              <a:t>Unlock</a:t>
            </a:r>
          </a:p>
        </p:txBody>
      </p:sp>
      <p:sp>
        <p:nvSpPr>
          <p:cNvPr id="56" name="Rectangle 11"/>
          <p:cNvSpPr>
            <a:spLocks noChangeArrowheads="1"/>
          </p:cNvSpPr>
          <p:nvPr/>
        </p:nvSpPr>
        <p:spPr bwMode="auto">
          <a:xfrm>
            <a:off x="285750" y="1644650"/>
            <a:ext cx="2019300" cy="720725"/>
          </a:xfrm>
          <a:prstGeom prst="rect">
            <a:avLst/>
          </a:prstGeom>
          <a:solidFill>
            <a:srgbClr val="FBE2A3"/>
          </a:solidFill>
          <a:ln w="9525" algn="ctr">
            <a:solidFill>
              <a:schemeClr val="tx1"/>
            </a:solidFill>
            <a:miter lim="800000"/>
            <a:headEnd/>
            <a:tailEnd/>
          </a:ln>
        </p:spPr>
        <p:txBody>
          <a:bodyPr wrap="none" lIns="91435" tIns="45718" rIns="91435" bIns="45718" anchor="ctr"/>
          <a:lstStyle/>
          <a:p>
            <a:pPr algn="ctr"/>
            <a:r>
              <a:rPr lang="en-US" sz="2400" b="1">
                <a:solidFill>
                  <a:schemeClr val="tx1"/>
                </a:solidFill>
              </a:rPr>
              <a:t>GUI</a:t>
            </a:r>
          </a:p>
          <a:p>
            <a:pPr algn="ctr"/>
            <a:endParaRPr lang="en-US" sz="2400" b="1">
              <a:solidFill>
                <a:schemeClr val="tx1"/>
              </a:solidFill>
            </a:endParaRPr>
          </a:p>
        </p:txBody>
      </p:sp>
      <p:sp>
        <p:nvSpPr>
          <p:cNvPr id="57" name="Up-Down Arrow 56"/>
          <p:cNvSpPr>
            <a:spLocks noChangeArrowheads="1"/>
          </p:cNvSpPr>
          <p:nvPr/>
        </p:nvSpPr>
        <p:spPr bwMode="auto">
          <a:xfrm>
            <a:off x="962025" y="2551113"/>
            <a:ext cx="1262063" cy="557212"/>
          </a:xfrm>
          <a:prstGeom prst="upDownArrow">
            <a:avLst>
              <a:gd name="adj1" fmla="val 68120"/>
              <a:gd name="adj2" fmla="val 31218"/>
            </a:avLst>
          </a:prstGeom>
          <a:solidFill>
            <a:srgbClr val="D2FEDA"/>
          </a:solidFill>
          <a:ln w="9525" algn="ctr">
            <a:solidFill>
              <a:schemeClr val="tx1"/>
            </a:solidFill>
            <a:miter lim="800000"/>
            <a:headEnd/>
            <a:tailEnd/>
          </a:ln>
        </p:spPr>
        <p:txBody>
          <a:bodyPr wrap="none" lIns="91435" tIns="45718" rIns="91435" bIns="45718" anchor="ctr"/>
          <a:lstStyle/>
          <a:p>
            <a:pPr algn="ctr">
              <a:lnSpc>
                <a:spcPts val="1500"/>
              </a:lnSpc>
            </a:pPr>
            <a:r>
              <a:rPr lang="en-US" sz="1800" b="1">
                <a:solidFill>
                  <a:schemeClr val="tx1"/>
                </a:solidFill>
              </a:rPr>
              <a:t>Interact</a:t>
            </a:r>
          </a:p>
        </p:txBody>
      </p:sp>
      <p:sp>
        <p:nvSpPr>
          <p:cNvPr id="58" name="Rectangle 11"/>
          <p:cNvSpPr>
            <a:spLocks noChangeArrowheads="1"/>
          </p:cNvSpPr>
          <p:nvPr/>
        </p:nvSpPr>
        <p:spPr bwMode="auto">
          <a:xfrm>
            <a:off x="2476500" y="755650"/>
            <a:ext cx="64008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35" tIns="45718" rIns="91435" bIns="45718" anchor="ctr"/>
          <a:lstStyle/>
          <a:p>
            <a:pPr algn="ctr"/>
            <a:r>
              <a:rPr lang="en-US" sz="2400" b="1">
                <a:solidFill>
                  <a:schemeClr val="tx1"/>
                </a:solidFill>
              </a:rPr>
              <a:t>External Systems</a:t>
            </a:r>
          </a:p>
        </p:txBody>
      </p:sp>
      <p:grpSp>
        <p:nvGrpSpPr>
          <p:cNvPr id="6" name="Group 5"/>
          <p:cNvGrpSpPr/>
          <p:nvPr/>
        </p:nvGrpSpPr>
        <p:grpSpPr>
          <a:xfrm>
            <a:off x="1162050" y="5436276"/>
            <a:ext cx="6819900" cy="1366023"/>
            <a:chOff x="1162050" y="5436276"/>
            <a:chExt cx="6819900" cy="1366023"/>
          </a:xfrm>
        </p:grpSpPr>
        <p:sp>
          <p:nvSpPr>
            <p:cNvPr id="31" name="Oval 3"/>
            <p:cNvSpPr>
              <a:spLocks noChangeArrowheads="1"/>
            </p:cNvSpPr>
            <p:nvPr/>
          </p:nvSpPr>
          <p:spPr bwMode="auto">
            <a:xfrm>
              <a:off x="1162050" y="5572125"/>
              <a:ext cx="6819900" cy="838200"/>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1435" tIns="45718" rIns="91435" bIns="45718" anchor="ctr"/>
            <a:lstStyle/>
            <a:p>
              <a:pPr algn="ctr"/>
              <a:endParaRPr lang="en-US" sz="1600">
                <a:solidFill>
                  <a:schemeClr val="tx1"/>
                </a:solidFill>
              </a:endParaRPr>
            </a:p>
            <a:p>
              <a:pPr algn="ctr"/>
              <a:r>
                <a:rPr lang="en-US" sz="3200">
                  <a:solidFill>
                    <a:schemeClr val="tx1"/>
                  </a:solidFill>
                </a:rPr>
                <a:t>LHC</a:t>
              </a:r>
            </a:p>
          </p:txBody>
        </p:sp>
        <p:pic>
          <p:nvPicPr>
            <p:cNvPr id="59" name="Picture 6" descr="\\cern.ch\dfs\Users\f\felixehm\Documents\My Pictures\Microsoft Clip Organizer\j0434845.pn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995746" y="5934751"/>
              <a:ext cx="685800" cy="685800"/>
            </a:xfrm>
            <a:prstGeom prst="rect">
              <a:avLst/>
            </a:prstGeom>
            <a:noFill/>
          </p:spPr>
        </p:pic>
        <p:pic>
          <p:nvPicPr>
            <p:cNvPr id="60" name="Picture 8" descr="\\cern.ch\dfs\Users\f\felixehm\Documents\My Pictures\Microsoft Clip Organizer\j0439244.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162050" y="5846910"/>
              <a:ext cx="1160462" cy="773641"/>
            </a:xfrm>
            <a:prstGeom prst="rect">
              <a:avLst/>
            </a:prstGeom>
            <a:noFill/>
          </p:spPr>
        </p:pic>
        <p:pic>
          <p:nvPicPr>
            <p:cNvPr id="61" name="Picture 11" descr="\\cern.ch\dfs\Users\f\felixehm\Documents\My Pictures\Microsoft Clip Organizer\j0438440.jpg"/>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219325" y="5436276"/>
              <a:ext cx="685800" cy="685120"/>
            </a:xfrm>
            <a:prstGeom prst="rect">
              <a:avLst/>
            </a:prstGeom>
            <a:noFill/>
          </p:spPr>
        </p:pic>
        <p:pic>
          <p:nvPicPr>
            <p:cNvPr id="62" name="Picture 12" descr="\\cern.ch\dfs\Users\f\felixehm\Documents\My Pictures\Microsoft Clip Organizer\j0432628.png"/>
            <p:cNvPicPr>
              <a:picLocks noChangeAspect="1" noChangeArrowheads="1"/>
            </p:cNvPicPr>
            <p:nvPr/>
          </p:nvPicPr>
          <p:blipFill>
            <a:blip r:embed="rId8" cstate="print"/>
            <a:srcRect/>
            <a:stretch>
              <a:fillRect/>
            </a:stretch>
          </p:blipFill>
          <p:spPr bwMode="auto">
            <a:xfrm>
              <a:off x="6222190" y="5453536"/>
              <a:ext cx="693737" cy="693737"/>
            </a:xfrm>
            <a:prstGeom prst="rect">
              <a:avLst/>
            </a:prstGeom>
            <a:noFill/>
          </p:spPr>
        </p:pic>
        <p:pic>
          <p:nvPicPr>
            <p:cNvPr id="63" name="Picture 62" descr="11954233642049158303johnny_automatic_magnet_svg_med.png"/>
            <p:cNvPicPr>
              <a:picLocks noChangeAspect="1"/>
            </p:cNvPicPr>
            <p:nvPr/>
          </p:nvPicPr>
          <p:blipFill>
            <a:blip r:embed="rId9" cstate="print"/>
            <a:stretch>
              <a:fillRect/>
            </a:stretch>
          </p:blipFill>
          <p:spPr>
            <a:xfrm>
              <a:off x="3304910" y="6153578"/>
              <a:ext cx="541867" cy="609600"/>
            </a:xfrm>
            <a:prstGeom prst="rect">
              <a:avLst/>
            </a:prstGeom>
          </p:spPr>
        </p:pic>
        <p:pic>
          <p:nvPicPr>
            <p:cNvPr id="64" name="Picture 10" descr="\\cern.ch\dfs\Users\f\felixehm\Documents\My Pictures\Microsoft Clip Organizer\j0397738.wmf"/>
            <p:cNvPicPr>
              <a:picLocks noChangeAspect="1" noChangeArrowheads="1"/>
            </p:cNvPicPr>
            <p:nvPr/>
          </p:nvPicPr>
          <p:blipFill>
            <a:blip r:embed="rId10" cstate="print"/>
            <a:srcRect/>
            <a:stretch>
              <a:fillRect/>
            </a:stretch>
          </p:blipFill>
          <p:spPr bwMode="auto">
            <a:xfrm>
              <a:off x="5041053" y="6049824"/>
              <a:ext cx="769197" cy="752475"/>
            </a:xfrm>
            <a:prstGeom prst="rect">
              <a:avLst/>
            </a:prstGeom>
            <a:noFill/>
          </p:spPr>
        </p:pic>
      </p:grpSp>
    </p:spTree>
    <p:extLst>
      <p:ext uri="{BB962C8B-B14F-4D97-AF65-F5344CB8AC3E}">
        <p14:creationId xmlns:p14="http://schemas.microsoft.com/office/powerpoint/2010/main" val="1480296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51"/>
                                        </p:tgtEl>
                                      </p:cBhvr>
                                    </p:animEffect>
                                    <p:set>
                                      <p:cBhvr>
                                        <p:cTn id="51" dur="1" fill="hold">
                                          <p:stCondLst>
                                            <p:cond delay="499"/>
                                          </p:stCondLst>
                                        </p:cTn>
                                        <p:tgtEl>
                                          <p:spTgt spid="51"/>
                                        </p:tgtEl>
                                        <p:attrNameLst>
                                          <p:attrName>style.visibility</p:attrName>
                                        </p:attrNameLst>
                                      </p:cBhvr>
                                      <p:to>
                                        <p:strVal val="hidden"/>
                                      </p:to>
                                    </p:set>
                                  </p:childTnLst>
                                </p:cTn>
                              </p:par>
                              <p:par>
                                <p:cTn id="52" presetID="10" presetClass="entr" presetSubtype="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par>
                                <p:cTn id="55" presetID="10" presetClass="exit" presetSubtype="0" fill="hold" nodeType="withEffect">
                                  <p:stCondLst>
                                    <p:cond delay="0"/>
                                  </p:stCondLst>
                                  <p:childTnLst>
                                    <p:animEffect transition="out" filter="fade">
                                      <p:cBhvr>
                                        <p:cTn id="56" dur="500"/>
                                        <p:tgtEl>
                                          <p:spTgt spid="46"/>
                                        </p:tgtEl>
                                      </p:cBhvr>
                                    </p:animEffect>
                                    <p:set>
                                      <p:cBhvr>
                                        <p:cTn id="57" dur="1" fill="hold">
                                          <p:stCondLst>
                                            <p:cond delay="499"/>
                                          </p:stCondLst>
                                        </p:cTn>
                                        <p:tgtEl>
                                          <p:spTgt spid="46"/>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5" grpId="0" animBg="1"/>
      <p:bldP spid="47" grpId="0" animBg="1"/>
      <p:bldP spid="48" grpId="0" animBg="1"/>
      <p:bldP spid="49" grpId="0" animBg="1"/>
      <p:bldP spid="50" grpId="0" animBg="1"/>
      <p:bldP spid="52" grpId="0" animBg="1"/>
      <p:bldP spid="53" grpId="0" animBg="1"/>
      <p:bldP spid="54" grpId="0" animBg="1"/>
      <p:bldP spid="55" grpId="0" animBg="1"/>
      <p:bldP spid="5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PMA: LHC Page 1</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33</a:t>
            </a:fld>
            <a:endParaRPr lang="en-US"/>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98" y="1084873"/>
            <a:ext cx="7421805" cy="5779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9" name="Rectangle 8"/>
          <p:cNvSpPr>
            <a:spLocks noChangeArrowheads="1"/>
          </p:cNvSpPr>
          <p:nvPr/>
        </p:nvSpPr>
        <p:spPr bwMode="auto">
          <a:xfrm>
            <a:off x="861098" y="2192056"/>
            <a:ext cx="7421806" cy="1240076"/>
          </a:xfrm>
          <a:prstGeom prst="rect">
            <a:avLst/>
          </a:prstGeom>
          <a:noFill/>
          <a:ln w="571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1435" tIns="45718" rIns="91435" bIns="45718" anchor="ctr"/>
          <a:lstStyle/>
          <a:p>
            <a:endParaRPr lang="en-US"/>
          </a:p>
        </p:txBody>
      </p:sp>
    </p:spTree>
    <p:extLst>
      <p:ext uri="{BB962C8B-B14F-4D97-AF65-F5344CB8AC3E}">
        <p14:creationId xmlns:p14="http://schemas.microsoft.com/office/powerpoint/2010/main" val="140724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11015" y="1687271"/>
            <a:ext cx="8727245" cy="674929"/>
          </a:xfrm>
        </p:spPr>
        <p:txBody>
          <a:bodyPr/>
          <a:lstStyle/>
          <a:p>
            <a:r>
              <a:rPr lang="en-US" dirty="0" smtClean="0"/>
              <a:t>Analysis is based on a graph of analysis modules</a:t>
            </a:r>
            <a:endParaRPr lang="en-GB" dirty="0"/>
          </a:p>
        </p:txBody>
      </p:sp>
      <p:sp>
        <p:nvSpPr>
          <p:cNvPr id="2" name="Title 1"/>
          <p:cNvSpPr>
            <a:spLocks noGrp="1"/>
          </p:cNvSpPr>
          <p:nvPr>
            <p:ph type="title"/>
          </p:nvPr>
        </p:nvSpPr>
        <p:spPr/>
        <p:txBody>
          <a:bodyPr/>
          <a:lstStyle/>
          <a:p>
            <a:r>
              <a:rPr lang="en-US" dirty="0" smtClean="0"/>
              <a:t>PMA: implementation</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34</a:t>
            </a:fld>
            <a:endParaRPr lang="en-US"/>
          </a:p>
        </p:txBody>
      </p:sp>
      <p:sp>
        <p:nvSpPr>
          <p:cNvPr id="9" name="Rectangle 11"/>
          <p:cNvSpPr>
            <a:spLocks noChangeArrowheads="1"/>
          </p:cNvSpPr>
          <p:nvPr/>
        </p:nvSpPr>
        <p:spPr bwMode="auto">
          <a:xfrm>
            <a:off x="295275" y="2435225"/>
            <a:ext cx="8724900" cy="3835400"/>
          </a:xfrm>
          <a:prstGeom prst="rect">
            <a:avLst/>
          </a:prstGeom>
          <a:solidFill>
            <a:srgbClr val="DDFFE3"/>
          </a:solidFill>
          <a:ln w="9525" algn="ctr">
            <a:solidFill>
              <a:schemeClr val="tx1"/>
            </a:solidFill>
            <a:miter lim="800000"/>
            <a:headEnd/>
            <a:tailEnd/>
          </a:ln>
        </p:spPr>
        <p:txBody>
          <a:bodyPr wrap="none" lIns="91435" tIns="45718" rIns="91435" bIns="45718" anchor="ctr"/>
          <a:lstStyle/>
          <a:p>
            <a:pPr algn="r"/>
            <a:r>
              <a:rPr lang="en-US" sz="2000" b="1" dirty="0">
                <a:solidFill>
                  <a:schemeClr val="tx1"/>
                </a:solidFill>
              </a:rPr>
              <a:t>PMA Framework</a:t>
            </a: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1400" dirty="0">
              <a:solidFill>
                <a:schemeClr val="tx1"/>
              </a:solidFill>
            </a:endParaRPr>
          </a:p>
        </p:txBody>
      </p:sp>
      <p:cxnSp>
        <p:nvCxnSpPr>
          <p:cNvPr id="17" name="Straight Arrow Connector 16"/>
          <p:cNvCxnSpPr>
            <a:cxnSpLocks noChangeShapeType="1"/>
            <a:stCxn id="10" idx="3"/>
          </p:cNvCxnSpPr>
          <p:nvPr/>
        </p:nvCxnSpPr>
        <p:spPr bwMode="auto">
          <a:xfrm>
            <a:off x="3486150" y="2919413"/>
            <a:ext cx="904875" cy="716597"/>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17"/>
          <p:cNvCxnSpPr>
            <a:cxnSpLocks noChangeShapeType="1"/>
            <a:stCxn id="11" idx="3"/>
          </p:cNvCxnSpPr>
          <p:nvPr/>
        </p:nvCxnSpPr>
        <p:spPr bwMode="auto">
          <a:xfrm flipV="1">
            <a:off x="3486150" y="3876199"/>
            <a:ext cx="904875" cy="24924"/>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18"/>
          <p:cNvCxnSpPr>
            <a:cxnSpLocks noChangeShapeType="1"/>
            <a:stCxn id="15" idx="3"/>
          </p:cNvCxnSpPr>
          <p:nvPr/>
        </p:nvCxnSpPr>
        <p:spPr bwMode="auto">
          <a:xfrm>
            <a:off x="6181725" y="3725863"/>
            <a:ext cx="904875" cy="440372"/>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a:stCxn id="12" idx="3"/>
            <a:endCxn id="16" idx="1"/>
          </p:cNvCxnSpPr>
          <p:nvPr/>
        </p:nvCxnSpPr>
        <p:spPr bwMode="auto">
          <a:xfrm flipV="1">
            <a:off x="3486150" y="4357688"/>
            <a:ext cx="3600450" cy="525145"/>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 name="Straight Arrow Connector 20"/>
          <p:cNvCxnSpPr>
            <a:cxnSpLocks noChangeShapeType="1"/>
            <a:stCxn id="14" idx="3"/>
          </p:cNvCxnSpPr>
          <p:nvPr/>
        </p:nvCxnSpPr>
        <p:spPr bwMode="auto">
          <a:xfrm flipV="1">
            <a:off x="3486150" y="4505325"/>
            <a:ext cx="3590925" cy="1363980"/>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 name="Rectangle 11"/>
          <p:cNvSpPr>
            <a:spLocks noChangeArrowheads="1"/>
          </p:cNvSpPr>
          <p:nvPr/>
        </p:nvSpPr>
        <p:spPr bwMode="auto">
          <a:xfrm>
            <a:off x="4391025" y="3460750"/>
            <a:ext cx="1790700"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Cross</a:t>
            </a:r>
          </a:p>
          <a:p>
            <a:pPr algn="ctr">
              <a:lnSpc>
                <a:spcPct val="90000"/>
              </a:lnSpc>
            </a:pPr>
            <a:r>
              <a:rPr lang="en-US" sz="2000" b="1" dirty="0"/>
              <a:t>domain</a:t>
            </a:r>
          </a:p>
        </p:txBody>
      </p:sp>
      <p:sp>
        <p:nvSpPr>
          <p:cNvPr id="10" name="Rectangle 11"/>
          <p:cNvSpPr>
            <a:spLocks noChangeArrowheads="1"/>
          </p:cNvSpPr>
          <p:nvPr/>
        </p:nvSpPr>
        <p:spPr bwMode="auto">
          <a:xfrm>
            <a:off x="990599" y="2654300"/>
            <a:ext cx="2495551"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solidFill>
                  <a:schemeClr val="tx1"/>
                </a:solidFill>
              </a:rPr>
              <a:t>Beam Interlock </a:t>
            </a:r>
          </a:p>
          <a:p>
            <a:pPr algn="ctr">
              <a:lnSpc>
                <a:spcPct val="90000"/>
              </a:lnSpc>
            </a:pPr>
            <a:r>
              <a:rPr lang="en-US" sz="2000" b="1" dirty="0"/>
              <a:t>C</a:t>
            </a:r>
            <a:r>
              <a:rPr lang="en-US" sz="2000" b="1" dirty="0" smtClean="0">
                <a:solidFill>
                  <a:schemeClr val="tx1"/>
                </a:solidFill>
              </a:rPr>
              <a:t>ontroller </a:t>
            </a:r>
            <a:r>
              <a:rPr lang="en-US" sz="2000" b="1" dirty="0">
                <a:solidFill>
                  <a:schemeClr val="tx1"/>
                </a:solidFill>
              </a:rPr>
              <a:t>check</a:t>
            </a:r>
            <a:endParaRPr lang="en-US" sz="1400" dirty="0">
              <a:solidFill>
                <a:schemeClr val="tx1"/>
              </a:solidFill>
            </a:endParaRPr>
          </a:p>
        </p:txBody>
      </p:sp>
      <p:sp>
        <p:nvSpPr>
          <p:cNvPr id="11" name="Rectangle 11"/>
          <p:cNvSpPr>
            <a:spLocks noChangeArrowheads="1"/>
          </p:cNvSpPr>
          <p:nvPr/>
        </p:nvSpPr>
        <p:spPr bwMode="auto">
          <a:xfrm>
            <a:off x="990599" y="3636010"/>
            <a:ext cx="2495551"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Loss</a:t>
            </a:r>
          </a:p>
          <a:p>
            <a:pPr algn="ctr">
              <a:lnSpc>
                <a:spcPct val="90000"/>
              </a:lnSpc>
            </a:pPr>
            <a:r>
              <a:rPr lang="en-US" sz="2000" b="1" dirty="0"/>
              <a:t>Monitor check</a:t>
            </a:r>
          </a:p>
        </p:txBody>
      </p:sp>
      <p:sp>
        <p:nvSpPr>
          <p:cNvPr id="12" name="Rectangle 11"/>
          <p:cNvSpPr>
            <a:spLocks noChangeArrowheads="1"/>
          </p:cNvSpPr>
          <p:nvPr/>
        </p:nvSpPr>
        <p:spPr bwMode="auto">
          <a:xfrm>
            <a:off x="990599" y="4617720"/>
            <a:ext cx="2495551"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Power Interlock</a:t>
            </a:r>
          </a:p>
          <a:p>
            <a:pPr algn="ctr">
              <a:lnSpc>
                <a:spcPct val="90000"/>
              </a:lnSpc>
            </a:pPr>
            <a:r>
              <a:rPr lang="en-US" sz="2000" b="1" dirty="0"/>
              <a:t>Controller check</a:t>
            </a:r>
          </a:p>
        </p:txBody>
      </p:sp>
      <p:sp>
        <p:nvSpPr>
          <p:cNvPr id="14" name="Rectangle 11"/>
          <p:cNvSpPr>
            <a:spLocks noChangeArrowheads="1"/>
          </p:cNvSpPr>
          <p:nvPr/>
        </p:nvSpPr>
        <p:spPr bwMode="auto">
          <a:xfrm>
            <a:off x="990599" y="5599430"/>
            <a:ext cx="2495551" cy="539750"/>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Position</a:t>
            </a:r>
          </a:p>
          <a:p>
            <a:pPr algn="ctr">
              <a:lnSpc>
                <a:spcPct val="90000"/>
              </a:lnSpc>
            </a:pPr>
            <a:r>
              <a:rPr lang="en-US" sz="2000" b="1" dirty="0"/>
              <a:t>Monitors check</a:t>
            </a:r>
          </a:p>
        </p:txBody>
      </p:sp>
      <p:sp>
        <p:nvSpPr>
          <p:cNvPr id="16" name="Rectangle 11"/>
          <p:cNvSpPr>
            <a:spLocks noChangeArrowheads="1"/>
          </p:cNvSpPr>
          <p:nvPr/>
        </p:nvSpPr>
        <p:spPr bwMode="auto">
          <a:xfrm>
            <a:off x="7086600" y="4092575"/>
            <a:ext cx="1800225"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Overall</a:t>
            </a:r>
          </a:p>
          <a:p>
            <a:pPr algn="ctr">
              <a:lnSpc>
                <a:spcPct val="90000"/>
              </a:lnSpc>
            </a:pPr>
            <a:r>
              <a:rPr lang="en-US" sz="2000" b="1" dirty="0"/>
              <a:t>result</a:t>
            </a:r>
          </a:p>
        </p:txBody>
      </p:sp>
    </p:spTree>
    <p:extLst>
      <p:ext uri="{BB962C8B-B14F-4D97-AF65-F5344CB8AC3E}">
        <p14:creationId xmlns:p14="http://schemas.microsoft.com/office/powerpoint/2010/main" val="79966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1000" fill="hold"/>
                                        <p:tgtEl>
                                          <p:spTgt spid="14"/>
                                        </p:tgtEl>
                                      </p:cBhvr>
                                      <p:by x="125000" y="125000"/>
                                    </p:animScale>
                                  </p:childTnLst>
                                </p:cTn>
                              </p:par>
                              <p:par>
                                <p:cTn id="7" presetID="6" presetClass="emph" presetSubtype="0" autoRev="1" fill="hold" grpId="0" nodeType="withEffect">
                                  <p:stCondLst>
                                    <p:cond delay="0"/>
                                  </p:stCondLst>
                                  <p:childTnLst>
                                    <p:animScale>
                                      <p:cBhvr>
                                        <p:cTn id="8" dur="1000" fill="hold"/>
                                        <p:tgtEl>
                                          <p:spTgt spid="12"/>
                                        </p:tgtEl>
                                      </p:cBhvr>
                                      <p:by x="125000" y="125000"/>
                                    </p:animScale>
                                  </p:childTnLst>
                                </p:cTn>
                              </p:par>
                              <p:par>
                                <p:cTn id="9" presetID="6" presetClass="emph" presetSubtype="0" autoRev="1" fill="hold" grpId="0" nodeType="withEffect">
                                  <p:stCondLst>
                                    <p:cond delay="0"/>
                                  </p:stCondLst>
                                  <p:childTnLst>
                                    <p:animScale>
                                      <p:cBhvr>
                                        <p:cTn id="10" dur="1000" fill="hold"/>
                                        <p:tgtEl>
                                          <p:spTgt spid="11"/>
                                        </p:tgtEl>
                                      </p:cBhvr>
                                      <p:by x="125000" y="125000"/>
                                    </p:animScale>
                                  </p:childTnLst>
                                </p:cTn>
                              </p:par>
                              <p:par>
                                <p:cTn id="11" presetID="6" presetClass="emph" presetSubtype="0" autoRev="1" fill="hold" grpId="0" nodeType="withEffect">
                                  <p:stCondLst>
                                    <p:cond delay="0"/>
                                  </p:stCondLst>
                                  <p:childTnLst>
                                    <p:animScale>
                                      <p:cBhvr>
                                        <p:cTn id="12" dur="1000" fill="hold"/>
                                        <p:tgtEl>
                                          <p:spTgt spid="10"/>
                                        </p:tgtEl>
                                      </p:cBhvr>
                                      <p:by x="125000" y="125000"/>
                                    </p:animScale>
                                  </p:childTnLst>
                                </p:cTn>
                              </p:par>
                            </p:childTnLst>
                          </p:cTn>
                        </p:par>
                      </p:childTnLst>
                    </p:cTn>
                  </p:par>
                  <p:par>
                    <p:cTn id="13" fill="hold">
                      <p:stCondLst>
                        <p:cond delay="indefinite"/>
                      </p:stCondLst>
                      <p:childTnLst>
                        <p:par>
                          <p:cTn id="14" fill="hold">
                            <p:stCondLst>
                              <p:cond delay="0"/>
                            </p:stCondLst>
                            <p:childTnLst>
                              <p:par>
                                <p:cTn id="15" presetID="6" presetClass="emph" presetSubtype="0" autoRev="1" fill="hold" grpId="0" nodeType="clickEffect">
                                  <p:stCondLst>
                                    <p:cond delay="0"/>
                                  </p:stCondLst>
                                  <p:childTnLst>
                                    <p:animScale>
                                      <p:cBhvr>
                                        <p:cTn id="16" dur="1000" fill="hold"/>
                                        <p:tgtEl>
                                          <p:spTgt spid="15"/>
                                        </p:tgtEl>
                                      </p:cBhvr>
                                      <p:by x="125000" y="125000"/>
                                    </p:animScale>
                                  </p:childTnLst>
                                </p:cTn>
                              </p:par>
                            </p:childTnLst>
                          </p:cTn>
                        </p:par>
                      </p:childTnLst>
                    </p:cTn>
                  </p:par>
                  <p:par>
                    <p:cTn id="17" fill="hold">
                      <p:stCondLst>
                        <p:cond delay="indefinite"/>
                      </p:stCondLst>
                      <p:childTnLst>
                        <p:par>
                          <p:cTn id="18" fill="hold">
                            <p:stCondLst>
                              <p:cond delay="0"/>
                            </p:stCondLst>
                            <p:childTnLst>
                              <p:par>
                                <p:cTn id="19" presetID="6" presetClass="emph" presetSubtype="0" autoRev="1" fill="hold" grpId="0" nodeType="clickEffect">
                                  <p:stCondLst>
                                    <p:cond delay="0"/>
                                  </p:stCondLst>
                                  <p:childTnLst>
                                    <p:animScale>
                                      <p:cBhvr>
                                        <p:cTn id="20" dur="1000" fill="hold"/>
                                        <p:tgtEl>
                                          <p:spTgt spid="16"/>
                                        </p:tgtEl>
                                      </p:cBhvr>
                                      <p:by x="125000" y="12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11" grpId="0" animBg="1"/>
      <p:bldP spid="12" grpId="0" animBg="1"/>
      <p:bldP spid="14" grpId="0" animBg="1"/>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11015" y="1687271"/>
            <a:ext cx="8727245" cy="674929"/>
          </a:xfrm>
        </p:spPr>
        <p:txBody>
          <a:bodyPr/>
          <a:lstStyle/>
          <a:p>
            <a:r>
              <a:rPr lang="en-US" dirty="0" smtClean="0"/>
              <a:t>Analysis is based on a graph of analysis modules</a:t>
            </a:r>
            <a:endParaRPr lang="en-GB" dirty="0"/>
          </a:p>
        </p:txBody>
      </p:sp>
      <p:sp>
        <p:nvSpPr>
          <p:cNvPr id="2" name="Title 1"/>
          <p:cNvSpPr>
            <a:spLocks noGrp="1"/>
          </p:cNvSpPr>
          <p:nvPr>
            <p:ph type="title"/>
          </p:nvPr>
        </p:nvSpPr>
        <p:spPr/>
        <p:txBody>
          <a:bodyPr/>
          <a:lstStyle/>
          <a:p>
            <a:r>
              <a:rPr lang="en-US" dirty="0" smtClean="0"/>
              <a:t>PMA: implementation</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35</a:t>
            </a:fld>
            <a:endParaRPr lang="en-US"/>
          </a:p>
        </p:txBody>
      </p:sp>
      <p:sp>
        <p:nvSpPr>
          <p:cNvPr id="9" name="Rectangle 11"/>
          <p:cNvSpPr>
            <a:spLocks noChangeArrowheads="1"/>
          </p:cNvSpPr>
          <p:nvPr/>
        </p:nvSpPr>
        <p:spPr bwMode="auto">
          <a:xfrm>
            <a:off x="295275" y="2435225"/>
            <a:ext cx="8724900" cy="3835400"/>
          </a:xfrm>
          <a:prstGeom prst="rect">
            <a:avLst/>
          </a:prstGeom>
          <a:solidFill>
            <a:srgbClr val="DDFFE3"/>
          </a:solidFill>
          <a:ln w="9525" algn="ctr">
            <a:solidFill>
              <a:schemeClr val="tx1"/>
            </a:solidFill>
            <a:miter lim="800000"/>
            <a:headEnd/>
            <a:tailEnd/>
          </a:ln>
        </p:spPr>
        <p:txBody>
          <a:bodyPr wrap="none" lIns="91435" tIns="45718" rIns="91435" bIns="45718" anchor="ctr"/>
          <a:lstStyle/>
          <a:p>
            <a:pPr algn="r"/>
            <a:r>
              <a:rPr lang="en-US" sz="2000" b="1" dirty="0">
                <a:solidFill>
                  <a:schemeClr val="tx1"/>
                </a:solidFill>
              </a:rPr>
              <a:t>PMA Framework</a:t>
            </a: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1400" dirty="0">
              <a:solidFill>
                <a:schemeClr val="tx1"/>
              </a:solidFill>
            </a:endParaRPr>
          </a:p>
        </p:txBody>
      </p:sp>
      <p:cxnSp>
        <p:nvCxnSpPr>
          <p:cNvPr id="17" name="Straight Arrow Connector 16"/>
          <p:cNvCxnSpPr>
            <a:cxnSpLocks noChangeShapeType="1"/>
            <a:stCxn id="10" idx="3"/>
          </p:cNvCxnSpPr>
          <p:nvPr/>
        </p:nvCxnSpPr>
        <p:spPr bwMode="auto">
          <a:xfrm>
            <a:off x="3486150" y="2919413"/>
            <a:ext cx="904875" cy="716597"/>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17"/>
          <p:cNvCxnSpPr>
            <a:cxnSpLocks noChangeShapeType="1"/>
            <a:stCxn id="11" idx="3"/>
          </p:cNvCxnSpPr>
          <p:nvPr/>
        </p:nvCxnSpPr>
        <p:spPr bwMode="auto">
          <a:xfrm flipV="1">
            <a:off x="3486150" y="3876199"/>
            <a:ext cx="904875" cy="24924"/>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18"/>
          <p:cNvCxnSpPr>
            <a:cxnSpLocks noChangeShapeType="1"/>
            <a:stCxn id="15" idx="3"/>
          </p:cNvCxnSpPr>
          <p:nvPr/>
        </p:nvCxnSpPr>
        <p:spPr bwMode="auto">
          <a:xfrm>
            <a:off x="6181725" y="3725863"/>
            <a:ext cx="904875" cy="440372"/>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a:stCxn id="12" idx="3"/>
            <a:endCxn id="16" idx="1"/>
          </p:cNvCxnSpPr>
          <p:nvPr/>
        </p:nvCxnSpPr>
        <p:spPr bwMode="auto">
          <a:xfrm flipV="1">
            <a:off x="3486150" y="4357688"/>
            <a:ext cx="3600450" cy="525145"/>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 name="Straight Arrow Connector 20"/>
          <p:cNvCxnSpPr>
            <a:cxnSpLocks noChangeShapeType="1"/>
            <a:stCxn id="14" idx="3"/>
          </p:cNvCxnSpPr>
          <p:nvPr/>
        </p:nvCxnSpPr>
        <p:spPr bwMode="auto">
          <a:xfrm flipV="1">
            <a:off x="3486150" y="4505325"/>
            <a:ext cx="3590925" cy="1363980"/>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 name="Rectangle 11"/>
          <p:cNvSpPr>
            <a:spLocks noChangeArrowheads="1"/>
          </p:cNvSpPr>
          <p:nvPr/>
        </p:nvSpPr>
        <p:spPr bwMode="auto">
          <a:xfrm>
            <a:off x="4391025" y="3460750"/>
            <a:ext cx="1790700"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Cross</a:t>
            </a:r>
          </a:p>
          <a:p>
            <a:pPr algn="ctr">
              <a:lnSpc>
                <a:spcPct val="90000"/>
              </a:lnSpc>
            </a:pPr>
            <a:r>
              <a:rPr lang="en-US" sz="2000" b="1" dirty="0"/>
              <a:t>domain</a:t>
            </a:r>
          </a:p>
        </p:txBody>
      </p:sp>
      <p:sp>
        <p:nvSpPr>
          <p:cNvPr id="10" name="Rectangle 11"/>
          <p:cNvSpPr>
            <a:spLocks noChangeArrowheads="1"/>
          </p:cNvSpPr>
          <p:nvPr/>
        </p:nvSpPr>
        <p:spPr bwMode="auto">
          <a:xfrm>
            <a:off x="990599" y="2654300"/>
            <a:ext cx="2495551"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Interlock </a:t>
            </a:r>
          </a:p>
          <a:p>
            <a:pPr algn="ctr">
              <a:lnSpc>
                <a:spcPct val="90000"/>
              </a:lnSpc>
            </a:pPr>
            <a:r>
              <a:rPr lang="en-US" sz="2000" b="1" dirty="0"/>
              <a:t>Controller check</a:t>
            </a:r>
          </a:p>
        </p:txBody>
      </p:sp>
      <p:sp>
        <p:nvSpPr>
          <p:cNvPr id="11" name="Rectangle 11"/>
          <p:cNvSpPr>
            <a:spLocks noChangeArrowheads="1"/>
          </p:cNvSpPr>
          <p:nvPr/>
        </p:nvSpPr>
        <p:spPr bwMode="auto">
          <a:xfrm>
            <a:off x="990599" y="3636010"/>
            <a:ext cx="2495551"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Loss</a:t>
            </a:r>
          </a:p>
          <a:p>
            <a:pPr algn="ctr">
              <a:lnSpc>
                <a:spcPct val="90000"/>
              </a:lnSpc>
            </a:pPr>
            <a:r>
              <a:rPr lang="en-US" sz="2000" b="1" dirty="0"/>
              <a:t>Monitor check</a:t>
            </a:r>
          </a:p>
        </p:txBody>
      </p:sp>
      <p:sp>
        <p:nvSpPr>
          <p:cNvPr id="12" name="Rectangle 11"/>
          <p:cNvSpPr>
            <a:spLocks noChangeArrowheads="1"/>
          </p:cNvSpPr>
          <p:nvPr/>
        </p:nvSpPr>
        <p:spPr bwMode="auto">
          <a:xfrm>
            <a:off x="990599" y="4617720"/>
            <a:ext cx="2495551"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Power Interlock</a:t>
            </a:r>
          </a:p>
          <a:p>
            <a:pPr algn="ctr">
              <a:lnSpc>
                <a:spcPct val="90000"/>
              </a:lnSpc>
            </a:pPr>
            <a:r>
              <a:rPr lang="en-US" sz="2000" b="1" dirty="0"/>
              <a:t>Controller check</a:t>
            </a:r>
          </a:p>
        </p:txBody>
      </p:sp>
      <p:sp>
        <p:nvSpPr>
          <p:cNvPr id="14" name="Rectangle 11"/>
          <p:cNvSpPr>
            <a:spLocks noChangeArrowheads="1"/>
          </p:cNvSpPr>
          <p:nvPr/>
        </p:nvSpPr>
        <p:spPr bwMode="auto">
          <a:xfrm>
            <a:off x="990599" y="5599430"/>
            <a:ext cx="2495551" cy="539750"/>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Position</a:t>
            </a:r>
          </a:p>
          <a:p>
            <a:pPr algn="ctr">
              <a:lnSpc>
                <a:spcPct val="90000"/>
              </a:lnSpc>
            </a:pPr>
            <a:r>
              <a:rPr lang="en-US" sz="2000" b="1" dirty="0"/>
              <a:t>Monitors check</a:t>
            </a:r>
          </a:p>
        </p:txBody>
      </p:sp>
      <p:sp>
        <p:nvSpPr>
          <p:cNvPr id="16" name="Rectangle 11"/>
          <p:cNvSpPr>
            <a:spLocks noChangeArrowheads="1"/>
          </p:cNvSpPr>
          <p:nvPr/>
        </p:nvSpPr>
        <p:spPr bwMode="auto">
          <a:xfrm>
            <a:off x="7086600" y="4092575"/>
            <a:ext cx="1800225"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t>Overall</a:t>
            </a:r>
          </a:p>
          <a:p>
            <a:pPr algn="ctr">
              <a:lnSpc>
                <a:spcPct val="90000"/>
              </a:lnSpc>
            </a:pPr>
            <a:r>
              <a:rPr lang="en-US" sz="2000" b="1" dirty="0" smtClean="0"/>
              <a:t>result</a:t>
            </a:r>
            <a:endParaRPr lang="en-US" sz="2000" b="1" dirty="0"/>
          </a:p>
        </p:txBody>
      </p:sp>
      <p:pic>
        <p:nvPicPr>
          <p:cNvPr id="22" name="Picture 21" descr="folder_silver_128.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75" y="3794125"/>
            <a:ext cx="104775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5486" y="2654299"/>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5486" y="461327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5486" y="560387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5486" y="363537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679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22"/>
                                        </p:tgtEl>
                                        <p:attrNameLst>
                                          <p:attrName>style.visibility</p:attrName>
                                        </p:attrNameLst>
                                      </p:cBhvr>
                                      <p:to>
                                        <p:strVal val="hidden"/>
                                      </p:to>
                                    </p:set>
                                  </p:childTnLst>
                                </p:cTn>
                              </p:par>
                              <p:par>
                                <p:cTn id="12" presetID="3" presetClass="entr" presetSubtype="10" fill="hold"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blinds(horizontal)">
                                      <p:cBhvr>
                                        <p:cTn id="14" dur="500"/>
                                        <p:tgtEl>
                                          <p:spTgt spid="25"/>
                                        </p:tgtEl>
                                      </p:cBhvr>
                                    </p:animEffect>
                                  </p:childTnLst>
                                </p:cTn>
                              </p:par>
                              <p:par>
                                <p:cTn id="15" presetID="3" presetClass="entr" presetSubtype="1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linds(horizontal)">
                                      <p:cBhvr>
                                        <p:cTn id="17" dur="500"/>
                                        <p:tgtEl>
                                          <p:spTgt spid="24"/>
                                        </p:tgtEl>
                                      </p:cBhvr>
                                    </p:animEffect>
                                  </p:childTnLst>
                                </p:cTn>
                              </p:par>
                              <p:par>
                                <p:cTn id="18" presetID="3" presetClass="entr" presetSubtype="1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blinds(horizontal)">
                                      <p:cBhvr>
                                        <p:cTn id="20" dur="500"/>
                                        <p:tgtEl>
                                          <p:spTgt spid="23"/>
                                        </p:tgtEl>
                                      </p:cBhvr>
                                    </p:animEffect>
                                  </p:childTnLst>
                                </p:cTn>
                              </p:par>
                              <p:par>
                                <p:cTn id="21" presetID="3" presetClass="entr" presetSubtype="1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linds(horizontal)">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11015" y="1687271"/>
            <a:ext cx="8727245" cy="674929"/>
          </a:xfrm>
        </p:spPr>
        <p:txBody>
          <a:bodyPr/>
          <a:lstStyle/>
          <a:p>
            <a:r>
              <a:rPr lang="en-US" dirty="0" smtClean="0"/>
              <a:t>Analysis is based on a graph of analysis modules</a:t>
            </a:r>
            <a:endParaRPr lang="en-GB" dirty="0"/>
          </a:p>
        </p:txBody>
      </p:sp>
      <p:sp>
        <p:nvSpPr>
          <p:cNvPr id="2" name="Title 1"/>
          <p:cNvSpPr>
            <a:spLocks noGrp="1"/>
          </p:cNvSpPr>
          <p:nvPr>
            <p:ph type="title"/>
          </p:nvPr>
        </p:nvSpPr>
        <p:spPr/>
        <p:txBody>
          <a:bodyPr/>
          <a:lstStyle/>
          <a:p>
            <a:r>
              <a:rPr lang="en-US" dirty="0" smtClean="0"/>
              <a:t>PMA: implementation</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36</a:t>
            </a:fld>
            <a:endParaRPr lang="en-US"/>
          </a:p>
        </p:txBody>
      </p:sp>
      <p:sp>
        <p:nvSpPr>
          <p:cNvPr id="9" name="Rectangle 11"/>
          <p:cNvSpPr>
            <a:spLocks noChangeArrowheads="1"/>
          </p:cNvSpPr>
          <p:nvPr/>
        </p:nvSpPr>
        <p:spPr bwMode="auto">
          <a:xfrm>
            <a:off x="295275" y="2435225"/>
            <a:ext cx="8724900" cy="3835400"/>
          </a:xfrm>
          <a:prstGeom prst="rect">
            <a:avLst/>
          </a:prstGeom>
          <a:solidFill>
            <a:srgbClr val="DDFFE3"/>
          </a:solidFill>
          <a:ln w="9525" algn="ctr">
            <a:solidFill>
              <a:schemeClr val="tx1"/>
            </a:solidFill>
            <a:miter lim="800000"/>
            <a:headEnd/>
            <a:tailEnd/>
          </a:ln>
        </p:spPr>
        <p:txBody>
          <a:bodyPr wrap="none" lIns="91435" tIns="45718" rIns="91435" bIns="45718" anchor="ctr"/>
          <a:lstStyle/>
          <a:p>
            <a:pPr algn="r"/>
            <a:r>
              <a:rPr lang="en-US" sz="2000" b="1" dirty="0">
                <a:solidFill>
                  <a:schemeClr val="tx1"/>
                </a:solidFill>
              </a:rPr>
              <a:t>PMA Framework</a:t>
            </a: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1400" dirty="0">
              <a:solidFill>
                <a:schemeClr val="tx1"/>
              </a:solidFill>
            </a:endParaRPr>
          </a:p>
        </p:txBody>
      </p:sp>
      <p:cxnSp>
        <p:nvCxnSpPr>
          <p:cNvPr id="17" name="Straight Arrow Connector 16"/>
          <p:cNvCxnSpPr>
            <a:cxnSpLocks noChangeShapeType="1"/>
            <a:stCxn id="10" idx="3"/>
          </p:cNvCxnSpPr>
          <p:nvPr/>
        </p:nvCxnSpPr>
        <p:spPr bwMode="auto">
          <a:xfrm>
            <a:off x="3486150" y="2919413"/>
            <a:ext cx="904875" cy="716597"/>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17"/>
          <p:cNvCxnSpPr>
            <a:cxnSpLocks noChangeShapeType="1"/>
            <a:stCxn id="11" idx="3"/>
          </p:cNvCxnSpPr>
          <p:nvPr/>
        </p:nvCxnSpPr>
        <p:spPr bwMode="auto">
          <a:xfrm flipV="1">
            <a:off x="3486150" y="3876199"/>
            <a:ext cx="904875" cy="24924"/>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18"/>
          <p:cNvCxnSpPr>
            <a:cxnSpLocks noChangeShapeType="1"/>
            <a:stCxn id="15" idx="3"/>
          </p:cNvCxnSpPr>
          <p:nvPr/>
        </p:nvCxnSpPr>
        <p:spPr bwMode="auto">
          <a:xfrm>
            <a:off x="6181725" y="3725863"/>
            <a:ext cx="904875" cy="440372"/>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a:stCxn id="12" idx="3"/>
            <a:endCxn id="16" idx="1"/>
          </p:cNvCxnSpPr>
          <p:nvPr/>
        </p:nvCxnSpPr>
        <p:spPr bwMode="auto">
          <a:xfrm flipV="1">
            <a:off x="3486150" y="4357688"/>
            <a:ext cx="3600450" cy="525145"/>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 name="Straight Arrow Connector 20"/>
          <p:cNvCxnSpPr>
            <a:cxnSpLocks noChangeShapeType="1"/>
            <a:stCxn id="14" idx="3"/>
          </p:cNvCxnSpPr>
          <p:nvPr/>
        </p:nvCxnSpPr>
        <p:spPr bwMode="auto">
          <a:xfrm flipV="1">
            <a:off x="3486150" y="4505325"/>
            <a:ext cx="3590925" cy="1363980"/>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 name="Rectangle 11"/>
          <p:cNvSpPr>
            <a:spLocks noChangeArrowheads="1"/>
          </p:cNvSpPr>
          <p:nvPr/>
        </p:nvSpPr>
        <p:spPr bwMode="auto">
          <a:xfrm>
            <a:off x="4391025" y="3460750"/>
            <a:ext cx="1790700"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Cross</a:t>
            </a:r>
          </a:p>
          <a:p>
            <a:pPr algn="ctr">
              <a:lnSpc>
                <a:spcPct val="90000"/>
              </a:lnSpc>
            </a:pPr>
            <a:r>
              <a:rPr lang="en-US" sz="2000" b="1" dirty="0"/>
              <a:t>domain</a:t>
            </a:r>
          </a:p>
        </p:txBody>
      </p:sp>
      <p:sp>
        <p:nvSpPr>
          <p:cNvPr id="10" name="Rectangle 11"/>
          <p:cNvSpPr>
            <a:spLocks noChangeArrowheads="1"/>
          </p:cNvSpPr>
          <p:nvPr/>
        </p:nvSpPr>
        <p:spPr bwMode="auto">
          <a:xfrm>
            <a:off x="990599" y="2654300"/>
            <a:ext cx="2495551"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Interlock </a:t>
            </a:r>
          </a:p>
          <a:p>
            <a:pPr algn="ctr">
              <a:lnSpc>
                <a:spcPct val="90000"/>
              </a:lnSpc>
            </a:pPr>
            <a:r>
              <a:rPr lang="en-US" sz="2000" b="1" dirty="0"/>
              <a:t>Controller check</a:t>
            </a:r>
          </a:p>
        </p:txBody>
      </p:sp>
      <p:sp>
        <p:nvSpPr>
          <p:cNvPr id="11" name="Rectangle 11"/>
          <p:cNvSpPr>
            <a:spLocks noChangeArrowheads="1"/>
          </p:cNvSpPr>
          <p:nvPr/>
        </p:nvSpPr>
        <p:spPr bwMode="auto">
          <a:xfrm>
            <a:off x="990599" y="3636010"/>
            <a:ext cx="2495551"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Loss</a:t>
            </a:r>
          </a:p>
          <a:p>
            <a:pPr algn="ctr">
              <a:lnSpc>
                <a:spcPct val="90000"/>
              </a:lnSpc>
            </a:pPr>
            <a:r>
              <a:rPr lang="en-US" sz="2000" b="1" dirty="0"/>
              <a:t>Monitor check</a:t>
            </a:r>
          </a:p>
        </p:txBody>
      </p:sp>
      <p:sp>
        <p:nvSpPr>
          <p:cNvPr id="12" name="Rectangle 11"/>
          <p:cNvSpPr>
            <a:spLocks noChangeArrowheads="1"/>
          </p:cNvSpPr>
          <p:nvPr/>
        </p:nvSpPr>
        <p:spPr bwMode="auto">
          <a:xfrm>
            <a:off x="990599" y="4617720"/>
            <a:ext cx="2495551"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Power Interlock</a:t>
            </a:r>
          </a:p>
          <a:p>
            <a:pPr algn="ctr">
              <a:lnSpc>
                <a:spcPct val="90000"/>
              </a:lnSpc>
            </a:pPr>
            <a:r>
              <a:rPr lang="en-US" sz="2000" b="1" dirty="0"/>
              <a:t>Controller check</a:t>
            </a:r>
          </a:p>
        </p:txBody>
      </p:sp>
      <p:sp>
        <p:nvSpPr>
          <p:cNvPr id="14" name="Rectangle 11"/>
          <p:cNvSpPr>
            <a:spLocks noChangeArrowheads="1"/>
          </p:cNvSpPr>
          <p:nvPr/>
        </p:nvSpPr>
        <p:spPr bwMode="auto">
          <a:xfrm>
            <a:off x="990599" y="5599430"/>
            <a:ext cx="2495551" cy="539750"/>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Position</a:t>
            </a:r>
          </a:p>
          <a:p>
            <a:pPr algn="ctr">
              <a:lnSpc>
                <a:spcPct val="90000"/>
              </a:lnSpc>
            </a:pPr>
            <a:r>
              <a:rPr lang="en-US" sz="2000" b="1" dirty="0"/>
              <a:t>Monitors check</a:t>
            </a:r>
          </a:p>
        </p:txBody>
      </p:sp>
      <p:sp>
        <p:nvSpPr>
          <p:cNvPr id="16" name="Rectangle 11"/>
          <p:cNvSpPr>
            <a:spLocks noChangeArrowheads="1"/>
          </p:cNvSpPr>
          <p:nvPr/>
        </p:nvSpPr>
        <p:spPr bwMode="auto">
          <a:xfrm>
            <a:off x="7086600" y="4092575"/>
            <a:ext cx="1800225"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t>Overall</a:t>
            </a:r>
          </a:p>
          <a:p>
            <a:pPr algn="ctr">
              <a:lnSpc>
                <a:spcPct val="90000"/>
              </a:lnSpc>
            </a:pPr>
            <a:r>
              <a:rPr lang="en-US" sz="2000" b="1" dirty="0" smtClean="0"/>
              <a:t>result</a:t>
            </a:r>
            <a:endParaRPr lang="en-US" sz="2000" b="1" dirty="0"/>
          </a:p>
        </p:txBody>
      </p:sp>
      <p:pic>
        <p:nvPicPr>
          <p:cNvPr id="27"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28194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379476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477647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57658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55981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11015" y="1687271"/>
            <a:ext cx="8727245" cy="674929"/>
          </a:xfrm>
        </p:spPr>
        <p:txBody>
          <a:bodyPr/>
          <a:lstStyle/>
          <a:p>
            <a:r>
              <a:rPr lang="en-US" dirty="0" smtClean="0"/>
              <a:t>Analysis is based on a graph of analysis modules</a:t>
            </a:r>
            <a:endParaRPr lang="en-GB" dirty="0"/>
          </a:p>
        </p:txBody>
      </p:sp>
      <p:sp>
        <p:nvSpPr>
          <p:cNvPr id="2" name="Title 1"/>
          <p:cNvSpPr>
            <a:spLocks noGrp="1"/>
          </p:cNvSpPr>
          <p:nvPr>
            <p:ph type="title"/>
          </p:nvPr>
        </p:nvSpPr>
        <p:spPr/>
        <p:txBody>
          <a:bodyPr/>
          <a:lstStyle/>
          <a:p>
            <a:r>
              <a:rPr lang="en-US" dirty="0" smtClean="0"/>
              <a:t>PMA: implementation</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37</a:t>
            </a:fld>
            <a:endParaRPr lang="en-US"/>
          </a:p>
        </p:txBody>
      </p:sp>
      <p:sp>
        <p:nvSpPr>
          <p:cNvPr id="9" name="Rectangle 11"/>
          <p:cNvSpPr>
            <a:spLocks noChangeArrowheads="1"/>
          </p:cNvSpPr>
          <p:nvPr/>
        </p:nvSpPr>
        <p:spPr bwMode="auto">
          <a:xfrm>
            <a:off x="295275" y="2435225"/>
            <a:ext cx="8724900" cy="3835400"/>
          </a:xfrm>
          <a:prstGeom prst="rect">
            <a:avLst/>
          </a:prstGeom>
          <a:solidFill>
            <a:srgbClr val="DDFFE3"/>
          </a:solidFill>
          <a:ln w="9525" algn="ctr">
            <a:solidFill>
              <a:schemeClr val="tx1"/>
            </a:solidFill>
            <a:miter lim="800000"/>
            <a:headEnd/>
            <a:tailEnd/>
          </a:ln>
        </p:spPr>
        <p:txBody>
          <a:bodyPr wrap="none" lIns="91435" tIns="45718" rIns="91435" bIns="45718" anchor="ctr"/>
          <a:lstStyle/>
          <a:p>
            <a:pPr algn="r"/>
            <a:r>
              <a:rPr lang="en-US" sz="2000" b="1" dirty="0">
                <a:solidFill>
                  <a:schemeClr val="tx1"/>
                </a:solidFill>
              </a:rPr>
              <a:t>PMA Framework</a:t>
            </a: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1400" dirty="0">
              <a:solidFill>
                <a:schemeClr val="tx1"/>
              </a:solidFill>
            </a:endParaRPr>
          </a:p>
        </p:txBody>
      </p:sp>
      <p:cxnSp>
        <p:nvCxnSpPr>
          <p:cNvPr id="17" name="Straight Arrow Connector 16"/>
          <p:cNvCxnSpPr>
            <a:cxnSpLocks noChangeShapeType="1"/>
            <a:stCxn id="10" idx="3"/>
          </p:cNvCxnSpPr>
          <p:nvPr/>
        </p:nvCxnSpPr>
        <p:spPr bwMode="auto">
          <a:xfrm>
            <a:off x="3486150" y="2919413"/>
            <a:ext cx="904875" cy="716597"/>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17"/>
          <p:cNvCxnSpPr>
            <a:cxnSpLocks noChangeShapeType="1"/>
            <a:stCxn id="11" idx="3"/>
          </p:cNvCxnSpPr>
          <p:nvPr/>
        </p:nvCxnSpPr>
        <p:spPr bwMode="auto">
          <a:xfrm flipV="1">
            <a:off x="3486150" y="3876199"/>
            <a:ext cx="904875" cy="24924"/>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18"/>
          <p:cNvCxnSpPr>
            <a:cxnSpLocks noChangeShapeType="1"/>
            <a:stCxn id="15" idx="3"/>
          </p:cNvCxnSpPr>
          <p:nvPr/>
        </p:nvCxnSpPr>
        <p:spPr bwMode="auto">
          <a:xfrm>
            <a:off x="6181725" y="3725863"/>
            <a:ext cx="904875" cy="440372"/>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a:stCxn id="12" idx="3"/>
            <a:endCxn id="16" idx="1"/>
          </p:cNvCxnSpPr>
          <p:nvPr/>
        </p:nvCxnSpPr>
        <p:spPr bwMode="auto">
          <a:xfrm flipV="1">
            <a:off x="3486150" y="4357688"/>
            <a:ext cx="3600450" cy="525145"/>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 name="Straight Arrow Connector 20"/>
          <p:cNvCxnSpPr>
            <a:cxnSpLocks noChangeShapeType="1"/>
            <a:stCxn id="14" idx="3"/>
          </p:cNvCxnSpPr>
          <p:nvPr/>
        </p:nvCxnSpPr>
        <p:spPr bwMode="auto">
          <a:xfrm flipV="1">
            <a:off x="3486150" y="4505325"/>
            <a:ext cx="3590925" cy="1363980"/>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 name="Rectangle 11"/>
          <p:cNvSpPr>
            <a:spLocks noChangeArrowheads="1"/>
          </p:cNvSpPr>
          <p:nvPr/>
        </p:nvSpPr>
        <p:spPr bwMode="auto">
          <a:xfrm>
            <a:off x="4391025" y="3460750"/>
            <a:ext cx="1790700"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t>Cross</a:t>
            </a:r>
          </a:p>
          <a:p>
            <a:pPr algn="ctr">
              <a:lnSpc>
                <a:spcPct val="90000"/>
              </a:lnSpc>
            </a:pPr>
            <a:r>
              <a:rPr lang="en-US" sz="2000" b="1" dirty="0" smtClean="0"/>
              <a:t>domain</a:t>
            </a:r>
            <a:endParaRPr lang="en-US" sz="2000" b="1" dirty="0"/>
          </a:p>
        </p:txBody>
      </p:sp>
      <p:sp>
        <p:nvSpPr>
          <p:cNvPr id="10" name="Rectangle 11"/>
          <p:cNvSpPr>
            <a:spLocks noChangeArrowheads="1"/>
          </p:cNvSpPr>
          <p:nvPr/>
        </p:nvSpPr>
        <p:spPr bwMode="auto">
          <a:xfrm>
            <a:off x="990599" y="2654300"/>
            <a:ext cx="2495551"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Interlock </a:t>
            </a:r>
          </a:p>
          <a:p>
            <a:pPr algn="ctr">
              <a:lnSpc>
                <a:spcPct val="90000"/>
              </a:lnSpc>
            </a:pPr>
            <a:r>
              <a:rPr lang="en-US" sz="2000" b="1" dirty="0"/>
              <a:t>Controller check</a:t>
            </a:r>
          </a:p>
        </p:txBody>
      </p:sp>
      <p:sp>
        <p:nvSpPr>
          <p:cNvPr id="11" name="Rectangle 11"/>
          <p:cNvSpPr>
            <a:spLocks noChangeArrowheads="1"/>
          </p:cNvSpPr>
          <p:nvPr/>
        </p:nvSpPr>
        <p:spPr bwMode="auto">
          <a:xfrm>
            <a:off x="990599" y="3636010"/>
            <a:ext cx="2495551"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Loss</a:t>
            </a:r>
          </a:p>
          <a:p>
            <a:pPr algn="ctr">
              <a:lnSpc>
                <a:spcPct val="90000"/>
              </a:lnSpc>
            </a:pPr>
            <a:r>
              <a:rPr lang="en-US" sz="2000" b="1" dirty="0"/>
              <a:t>Monitor check</a:t>
            </a:r>
          </a:p>
        </p:txBody>
      </p:sp>
      <p:sp>
        <p:nvSpPr>
          <p:cNvPr id="12" name="Rectangle 11"/>
          <p:cNvSpPr>
            <a:spLocks noChangeArrowheads="1"/>
          </p:cNvSpPr>
          <p:nvPr/>
        </p:nvSpPr>
        <p:spPr bwMode="auto">
          <a:xfrm>
            <a:off x="990599" y="4617720"/>
            <a:ext cx="2495551"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Power Interlock</a:t>
            </a:r>
          </a:p>
          <a:p>
            <a:pPr algn="ctr">
              <a:lnSpc>
                <a:spcPct val="90000"/>
              </a:lnSpc>
            </a:pPr>
            <a:r>
              <a:rPr lang="en-US" sz="2000" b="1" dirty="0"/>
              <a:t>Controller check</a:t>
            </a:r>
          </a:p>
        </p:txBody>
      </p:sp>
      <p:sp>
        <p:nvSpPr>
          <p:cNvPr id="14" name="Rectangle 11"/>
          <p:cNvSpPr>
            <a:spLocks noChangeArrowheads="1"/>
          </p:cNvSpPr>
          <p:nvPr/>
        </p:nvSpPr>
        <p:spPr bwMode="auto">
          <a:xfrm>
            <a:off x="990599" y="5599430"/>
            <a:ext cx="2495551" cy="539750"/>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Position</a:t>
            </a:r>
          </a:p>
          <a:p>
            <a:pPr algn="ctr">
              <a:lnSpc>
                <a:spcPct val="90000"/>
              </a:lnSpc>
            </a:pPr>
            <a:r>
              <a:rPr lang="en-US" sz="2000" b="1" dirty="0"/>
              <a:t>Monitors check</a:t>
            </a:r>
          </a:p>
        </p:txBody>
      </p:sp>
      <p:sp>
        <p:nvSpPr>
          <p:cNvPr id="16" name="Rectangle 11"/>
          <p:cNvSpPr>
            <a:spLocks noChangeArrowheads="1"/>
          </p:cNvSpPr>
          <p:nvPr/>
        </p:nvSpPr>
        <p:spPr bwMode="auto">
          <a:xfrm>
            <a:off x="7086600" y="4092575"/>
            <a:ext cx="1800225"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Overall</a:t>
            </a:r>
          </a:p>
          <a:p>
            <a:pPr algn="ctr">
              <a:lnSpc>
                <a:spcPct val="90000"/>
              </a:lnSpc>
            </a:pPr>
            <a:r>
              <a:rPr lang="en-US" sz="2000" b="1" dirty="0"/>
              <a:t>result</a:t>
            </a:r>
          </a:p>
        </p:txBody>
      </p:sp>
      <p:pic>
        <p:nvPicPr>
          <p:cNvPr id="27"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28194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379476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477647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57658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11"/>
          <p:cNvSpPr>
            <a:spLocks noChangeArrowheads="1"/>
          </p:cNvSpPr>
          <p:nvPr/>
        </p:nvSpPr>
        <p:spPr bwMode="auto">
          <a:xfrm>
            <a:off x="990599" y="2654300"/>
            <a:ext cx="2495551"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Interlock </a:t>
            </a:r>
          </a:p>
          <a:p>
            <a:pPr algn="ctr">
              <a:lnSpc>
                <a:spcPct val="90000"/>
              </a:lnSpc>
            </a:pPr>
            <a:r>
              <a:rPr lang="en-US" sz="2000" b="1" dirty="0"/>
              <a:t>Controller check</a:t>
            </a:r>
          </a:p>
        </p:txBody>
      </p:sp>
      <p:sp>
        <p:nvSpPr>
          <p:cNvPr id="24" name="Rectangle 11"/>
          <p:cNvSpPr>
            <a:spLocks noChangeArrowheads="1"/>
          </p:cNvSpPr>
          <p:nvPr/>
        </p:nvSpPr>
        <p:spPr bwMode="auto">
          <a:xfrm>
            <a:off x="990599" y="3636010"/>
            <a:ext cx="2495551"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Loss</a:t>
            </a:r>
          </a:p>
          <a:p>
            <a:pPr algn="ctr">
              <a:lnSpc>
                <a:spcPct val="90000"/>
              </a:lnSpc>
            </a:pPr>
            <a:r>
              <a:rPr lang="en-US" sz="2000" b="1" dirty="0"/>
              <a:t>Monitor check</a:t>
            </a:r>
          </a:p>
        </p:txBody>
      </p:sp>
      <p:pic>
        <p:nvPicPr>
          <p:cNvPr id="25" name="Picture 24"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21037" y="26543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21037" y="363601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Rectangle 11"/>
          <p:cNvSpPr>
            <a:spLocks noChangeArrowheads="1"/>
          </p:cNvSpPr>
          <p:nvPr/>
        </p:nvSpPr>
        <p:spPr bwMode="auto">
          <a:xfrm>
            <a:off x="4391025" y="3460750"/>
            <a:ext cx="1790700"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Cross</a:t>
            </a:r>
          </a:p>
          <a:p>
            <a:pPr algn="ctr">
              <a:lnSpc>
                <a:spcPct val="90000"/>
              </a:lnSpc>
            </a:pPr>
            <a:r>
              <a:rPr lang="en-US" sz="2000" b="1" dirty="0"/>
              <a:t>domain</a:t>
            </a:r>
          </a:p>
        </p:txBody>
      </p:sp>
      <p:pic>
        <p:nvPicPr>
          <p:cNvPr id="32" name="Picture 24" descr="process-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18505" y="362839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Rectangle 32"/>
          <p:cNvSpPr>
            <a:spLocks noChangeArrowheads="1"/>
          </p:cNvSpPr>
          <p:nvPr/>
        </p:nvSpPr>
        <p:spPr bwMode="auto">
          <a:xfrm>
            <a:off x="990599" y="4617720"/>
            <a:ext cx="2495551"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Power Interlock</a:t>
            </a:r>
          </a:p>
          <a:p>
            <a:pPr algn="ctr">
              <a:lnSpc>
                <a:spcPct val="90000"/>
              </a:lnSpc>
            </a:pPr>
            <a:r>
              <a:rPr lang="en-US" sz="2000" b="1" dirty="0"/>
              <a:t>Controller check</a:t>
            </a:r>
          </a:p>
        </p:txBody>
      </p:sp>
      <p:pic>
        <p:nvPicPr>
          <p:cNvPr id="34" name="Picture 33"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21037" y="461772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11"/>
          <p:cNvSpPr>
            <a:spLocks noChangeArrowheads="1"/>
          </p:cNvSpPr>
          <p:nvPr/>
        </p:nvSpPr>
        <p:spPr bwMode="auto">
          <a:xfrm>
            <a:off x="990599" y="5599430"/>
            <a:ext cx="2495551" cy="539750"/>
          </a:xfrm>
          <a:prstGeom prst="rect">
            <a:avLst/>
          </a:prstGeom>
          <a:solidFill>
            <a:srgbClr val="FF9393"/>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Position</a:t>
            </a:r>
          </a:p>
          <a:p>
            <a:pPr algn="ctr">
              <a:lnSpc>
                <a:spcPct val="90000"/>
              </a:lnSpc>
            </a:pPr>
            <a:r>
              <a:rPr lang="en-US" sz="2000" b="1" dirty="0"/>
              <a:t>Monitors check</a:t>
            </a:r>
          </a:p>
        </p:txBody>
      </p:sp>
      <p:pic>
        <p:nvPicPr>
          <p:cNvPr id="36" name="Picture 35" descr="folder_red_6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21037" y="560895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11"/>
          <p:cNvSpPr>
            <a:spLocks noChangeArrowheads="1"/>
          </p:cNvSpPr>
          <p:nvPr/>
        </p:nvSpPr>
        <p:spPr bwMode="auto">
          <a:xfrm>
            <a:off x="4391025" y="3460750"/>
            <a:ext cx="1790700"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Cross</a:t>
            </a:r>
          </a:p>
          <a:p>
            <a:pPr algn="ctr">
              <a:lnSpc>
                <a:spcPct val="90000"/>
              </a:lnSpc>
            </a:pPr>
            <a:r>
              <a:rPr lang="en-US" sz="2000" b="1" dirty="0"/>
              <a:t>domain</a:t>
            </a:r>
          </a:p>
        </p:txBody>
      </p:sp>
      <p:pic>
        <p:nvPicPr>
          <p:cNvPr id="38" name="Picture 37" descr="folder_green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08992" y="3460749"/>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925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nodeType="clickEffect">
                                  <p:stCondLst>
                                    <p:cond delay="0"/>
                                  </p:stCondLst>
                                  <p:childTnLst>
                                    <p:animMotion origin="layout" path="M 0 -4.44444E-6 L 0.09931 0.10394 " pathEditMode="relative" rAng="0" ptsTypes="AA">
                                      <p:cBhvr>
                                        <p:cTn id="20" dur="2000" fill="hold"/>
                                        <p:tgtEl>
                                          <p:spTgt spid="25"/>
                                        </p:tgtEl>
                                        <p:attrNameLst>
                                          <p:attrName>ppt_x</p:attrName>
                                          <p:attrName>ppt_y</p:attrName>
                                        </p:attrNameLst>
                                      </p:cBhvr>
                                      <p:rCtr x="4965" y="5185"/>
                                    </p:animMotion>
                                  </p:childTnLst>
                                </p:cTn>
                              </p:par>
                              <p:par>
                                <p:cTn id="21" presetID="42" presetClass="path" presetSubtype="0" accel="50000" decel="50000" fill="hold" nodeType="withEffect">
                                  <p:stCondLst>
                                    <p:cond delay="0"/>
                                  </p:stCondLst>
                                  <p:childTnLst>
                                    <p:animMotion origin="layout" path="M 0 1.11022E-16 L 0.09931 1.11022E-16 " pathEditMode="relative" rAng="0" ptsTypes="AA">
                                      <p:cBhvr>
                                        <p:cTn id="22" dur="2000" fill="hold"/>
                                        <p:tgtEl>
                                          <p:spTgt spid="26"/>
                                        </p:tgtEl>
                                        <p:attrNameLst>
                                          <p:attrName>ppt_x</p:attrName>
                                          <p:attrName>ppt_y</p:attrName>
                                        </p:attrNameLst>
                                      </p:cBhvr>
                                      <p:rCtr x="4965" y="0"/>
                                    </p:animMotion>
                                  </p:childTnLst>
                                </p:cTn>
                              </p:par>
                            </p:childTnLst>
                          </p:cTn>
                        </p:par>
                        <p:par>
                          <p:cTn id="23" fill="hold">
                            <p:stCondLst>
                              <p:cond delay="2000"/>
                            </p:stCondLst>
                            <p:childTnLst>
                              <p:par>
                                <p:cTn id="24" presetID="1" presetClass="exit" presetSubtype="0" fill="hold" nodeType="afterEffect">
                                  <p:stCondLst>
                                    <p:cond delay="0"/>
                                  </p:stCondLst>
                                  <p:childTnLst>
                                    <p:set>
                                      <p:cBhvr>
                                        <p:cTn id="25" dur="1" fill="hold">
                                          <p:stCondLst>
                                            <p:cond delay="0"/>
                                          </p:stCondLst>
                                        </p:cTn>
                                        <p:tgtEl>
                                          <p:spTgt spid="25"/>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6"/>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6"/>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31" grpId="0" animBg="1"/>
      <p:bldP spid="33" grpId="0" animBg="1"/>
      <p:bldP spid="35" grpId="0" animBg="1"/>
      <p:bldP spid="3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11015" y="1687271"/>
            <a:ext cx="8727245" cy="674929"/>
          </a:xfrm>
        </p:spPr>
        <p:txBody>
          <a:bodyPr/>
          <a:lstStyle/>
          <a:p>
            <a:r>
              <a:rPr lang="en-US" dirty="0" smtClean="0"/>
              <a:t>Analysis is based on a graph of analysis modules</a:t>
            </a:r>
            <a:endParaRPr lang="en-GB" dirty="0"/>
          </a:p>
        </p:txBody>
      </p:sp>
      <p:sp>
        <p:nvSpPr>
          <p:cNvPr id="2" name="Title 1"/>
          <p:cNvSpPr>
            <a:spLocks noGrp="1"/>
          </p:cNvSpPr>
          <p:nvPr>
            <p:ph type="title"/>
          </p:nvPr>
        </p:nvSpPr>
        <p:spPr/>
        <p:txBody>
          <a:bodyPr/>
          <a:lstStyle/>
          <a:p>
            <a:r>
              <a:rPr lang="en-US" dirty="0" smtClean="0"/>
              <a:t>PMA: implementation</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38</a:t>
            </a:fld>
            <a:endParaRPr lang="en-US"/>
          </a:p>
        </p:txBody>
      </p:sp>
      <p:sp>
        <p:nvSpPr>
          <p:cNvPr id="9" name="Rectangle 11"/>
          <p:cNvSpPr>
            <a:spLocks noChangeArrowheads="1"/>
          </p:cNvSpPr>
          <p:nvPr/>
        </p:nvSpPr>
        <p:spPr bwMode="auto">
          <a:xfrm>
            <a:off x="295275" y="2435225"/>
            <a:ext cx="8724900" cy="3835400"/>
          </a:xfrm>
          <a:prstGeom prst="rect">
            <a:avLst/>
          </a:prstGeom>
          <a:solidFill>
            <a:srgbClr val="DDFFE3"/>
          </a:solidFill>
          <a:ln w="9525" algn="ctr">
            <a:solidFill>
              <a:schemeClr val="tx1"/>
            </a:solidFill>
            <a:miter lim="800000"/>
            <a:headEnd/>
            <a:tailEnd/>
          </a:ln>
        </p:spPr>
        <p:txBody>
          <a:bodyPr wrap="none" lIns="91435" tIns="45718" rIns="91435" bIns="45718" anchor="ctr"/>
          <a:lstStyle/>
          <a:p>
            <a:pPr algn="r"/>
            <a:r>
              <a:rPr lang="en-US" sz="2000" b="1" dirty="0">
                <a:solidFill>
                  <a:schemeClr val="tx1"/>
                </a:solidFill>
              </a:rPr>
              <a:t>PMA Framework</a:t>
            </a: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2000" b="1" dirty="0">
              <a:solidFill>
                <a:schemeClr val="tx1"/>
              </a:solidFill>
            </a:endParaRPr>
          </a:p>
          <a:p>
            <a:pPr algn="r"/>
            <a:endParaRPr lang="en-US" sz="1400" dirty="0">
              <a:solidFill>
                <a:schemeClr val="tx1"/>
              </a:solidFill>
            </a:endParaRPr>
          </a:p>
        </p:txBody>
      </p:sp>
      <p:cxnSp>
        <p:nvCxnSpPr>
          <p:cNvPr id="17" name="Straight Arrow Connector 16"/>
          <p:cNvCxnSpPr>
            <a:cxnSpLocks noChangeShapeType="1"/>
          </p:cNvCxnSpPr>
          <p:nvPr/>
        </p:nvCxnSpPr>
        <p:spPr bwMode="auto">
          <a:xfrm>
            <a:off x="3486150" y="2919413"/>
            <a:ext cx="904875" cy="716597"/>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17"/>
          <p:cNvCxnSpPr>
            <a:cxnSpLocks noChangeShapeType="1"/>
          </p:cNvCxnSpPr>
          <p:nvPr/>
        </p:nvCxnSpPr>
        <p:spPr bwMode="auto">
          <a:xfrm flipV="1">
            <a:off x="3486150" y="3876199"/>
            <a:ext cx="904875" cy="24924"/>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18"/>
          <p:cNvCxnSpPr>
            <a:cxnSpLocks noChangeShapeType="1"/>
          </p:cNvCxnSpPr>
          <p:nvPr/>
        </p:nvCxnSpPr>
        <p:spPr bwMode="auto">
          <a:xfrm>
            <a:off x="6181725" y="3725863"/>
            <a:ext cx="904875" cy="440372"/>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a:endCxn id="16" idx="1"/>
          </p:cNvCxnSpPr>
          <p:nvPr/>
        </p:nvCxnSpPr>
        <p:spPr bwMode="auto">
          <a:xfrm flipV="1">
            <a:off x="3486150" y="4357688"/>
            <a:ext cx="3600450" cy="525146"/>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 name="Straight Arrow Connector 20"/>
          <p:cNvCxnSpPr>
            <a:cxnSpLocks noChangeShapeType="1"/>
          </p:cNvCxnSpPr>
          <p:nvPr/>
        </p:nvCxnSpPr>
        <p:spPr bwMode="auto">
          <a:xfrm flipV="1">
            <a:off x="3486150" y="4505325"/>
            <a:ext cx="3590925" cy="1363980"/>
          </a:xfrm>
          <a:prstGeom prst="straightConnector1">
            <a:avLst/>
          </a:prstGeom>
          <a:noFill/>
          <a:ln w="31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3" name="Rectangle 11"/>
          <p:cNvSpPr>
            <a:spLocks noChangeArrowheads="1"/>
          </p:cNvSpPr>
          <p:nvPr/>
        </p:nvSpPr>
        <p:spPr bwMode="auto">
          <a:xfrm>
            <a:off x="990599" y="2654300"/>
            <a:ext cx="2495551"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Interlock </a:t>
            </a:r>
          </a:p>
          <a:p>
            <a:pPr algn="ctr">
              <a:lnSpc>
                <a:spcPct val="90000"/>
              </a:lnSpc>
            </a:pPr>
            <a:r>
              <a:rPr lang="en-US" sz="2000" b="1" dirty="0"/>
              <a:t>Controller check</a:t>
            </a:r>
          </a:p>
        </p:txBody>
      </p:sp>
      <p:sp>
        <p:nvSpPr>
          <p:cNvPr id="16" name="Rectangle 11"/>
          <p:cNvSpPr>
            <a:spLocks noChangeArrowheads="1"/>
          </p:cNvSpPr>
          <p:nvPr/>
        </p:nvSpPr>
        <p:spPr bwMode="auto">
          <a:xfrm>
            <a:off x="7086600" y="4092575"/>
            <a:ext cx="1800225" cy="530225"/>
          </a:xfrm>
          <a:prstGeom prst="rect">
            <a:avLst/>
          </a:prstGeom>
          <a:solidFill>
            <a:schemeClr val="bg1"/>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solidFill>
                  <a:schemeClr val="tx1"/>
                </a:solidFill>
              </a:rPr>
              <a:t>Overall</a:t>
            </a:r>
          </a:p>
          <a:p>
            <a:pPr algn="ctr">
              <a:lnSpc>
                <a:spcPct val="90000"/>
              </a:lnSpc>
            </a:pPr>
            <a:r>
              <a:rPr lang="en-US" sz="2000" b="1" dirty="0" smtClean="0"/>
              <a:t>result</a:t>
            </a:r>
            <a:endParaRPr lang="en-US" sz="1400" dirty="0">
              <a:solidFill>
                <a:schemeClr val="tx1"/>
              </a:solidFill>
            </a:endParaRPr>
          </a:p>
        </p:txBody>
      </p:sp>
      <p:sp>
        <p:nvSpPr>
          <p:cNvPr id="24" name="Rectangle 11"/>
          <p:cNvSpPr>
            <a:spLocks noChangeArrowheads="1"/>
          </p:cNvSpPr>
          <p:nvPr/>
        </p:nvSpPr>
        <p:spPr bwMode="auto">
          <a:xfrm>
            <a:off x="990599" y="3636010"/>
            <a:ext cx="2495551"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Loss</a:t>
            </a:r>
          </a:p>
          <a:p>
            <a:pPr algn="ctr">
              <a:lnSpc>
                <a:spcPct val="90000"/>
              </a:lnSpc>
            </a:pPr>
            <a:r>
              <a:rPr lang="en-US" sz="2000" b="1" dirty="0"/>
              <a:t>Monitor check</a:t>
            </a:r>
          </a:p>
        </p:txBody>
      </p:sp>
      <p:sp>
        <p:nvSpPr>
          <p:cNvPr id="33" name="Rectangle 32"/>
          <p:cNvSpPr>
            <a:spLocks noChangeArrowheads="1"/>
          </p:cNvSpPr>
          <p:nvPr/>
        </p:nvSpPr>
        <p:spPr bwMode="auto">
          <a:xfrm>
            <a:off x="990599" y="4617720"/>
            <a:ext cx="2495551"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Power Interlock</a:t>
            </a:r>
          </a:p>
          <a:p>
            <a:pPr algn="ctr">
              <a:lnSpc>
                <a:spcPct val="90000"/>
              </a:lnSpc>
            </a:pPr>
            <a:r>
              <a:rPr lang="en-US" sz="2000" b="1" dirty="0"/>
              <a:t>Controller check</a:t>
            </a:r>
          </a:p>
        </p:txBody>
      </p:sp>
      <p:pic>
        <p:nvPicPr>
          <p:cNvPr id="34" name="Picture 33" descr="folder_green_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21037" y="461772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11"/>
          <p:cNvSpPr>
            <a:spLocks noChangeArrowheads="1"/>
          </p:cNvSpPr>
          <p:nvPr/>
        </p:nvSpPr>
        <p:spPr bwMode="auto">
          <a:xfrm>
            <a:off x="990599" y="5599430"/>
            <a:ext cx="2495551" cy="539750"/>
          </a:xfrm>
          <a:prstGeom prst="rect">
            <a:avLst/>
          </a:prstGeom>
          <a:solidFill>
            <a:srgbClr val="FF9393"/>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Beam Position</a:t>
            </a:r>
          </a:p>
          <a:p>
            <a:pPr algn="ctr">
              <a:lnSpc>
                <a:spcPct val="90000"/>
              </a:lnSpc>
            </a:pPr>
            <a:r>
              <a:rPr lang="en-US" sz="2000" b="1" dirty="0"/>
              <a:t>Monitors check</a:t>
            </a:r>
          </a:p>
        </p:txBody>
      </p:sp>
      <p:pic>
        <p:nvPicPr>
          <p:cNvPr id="36" name="Picture 35" descr="folder_red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21037" y="560895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11"/>
          <p:cNvSpPr>
            <a:spLocks noChangeArrowheads="1"/>
          </p:cNvSpPr>
          <p:nvPr/>
        </p:nvSpPr>
        <p:spPr bwMode="auto">
          <a:xfrm>
            <a:off x="4391025" y="3460750"/>
            <a:ext cx="1790700" cy="530225"/>
          </a:xfrm>
          <a:prstGeom prst="rect">
            <a:avLst/>
          </a:prstGeom>
          <a:solidFill>
            <a:srgbClr val="A3FFB2"/>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a:t>Cross</a:t>
            </a:r>
          </a:p>
          <a:p>
            <a:pPr algn="ctr">
              <a:lnSpc>
                <a:spcPct val="90000"/>
              </a:lnSpc>
            </a:pPr>
            <a:r>
              <a:rPr lang="en-US" sz="2000" b="1" dirty="0"/>
              <a:t>domain</a:t>
            </a:r>
          </a:p>
        </p:txBody>
      </p:sp>
      <p:pic>
        <p:nvPicPr>
          <p:cNvPr id="38" name="Picture 37" descr="folder_green_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08992" y="3460749"/>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Rectangle 11"/>
          <p:cNvSpPr>
            <a:spLocks noChangeArrowheads="1"/>
          </p:cNvSpPr>
          <p:nvPr/>
        </p:nvSpPr>
        <p:spPr bwMode="auto">
          <a:xfrm>
            <a:off x="7086600" y="4092575"/>
            <a:ext cx="1800225" cy="530225"/>
          </a:xfrm>
          <a:prstGeom prst="rect">
            <a:avLst/>
          </a:prstGeom>
          <a:solidFill>
            <a:srgbClr val="CCFFFF"/>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t>Overall</a:t>
            </a:r>
          </a:p>
          <a:p>
            <a:pPr algn="ctr">
              <a:lnSpc>
                <a:spcPct val="90000"/>
              </a:lnSpc>
            </a:pPr>
            <a:r>
              <a:rPr lang="en-US" sz="2000" b="1" dirty="0" smtClean="0"/>
              <a:t>result</a:t>
            </a:r>
            <a:endParaRPr lang="en-US" sz="2000" b="1" dirty="0"/>
          </a:p>
        </p:txBody>
      </p:sp>
      <p:pic>
        <p:nvPicPr>
          <p:cNvPr id="40" name="Picture 24" descr="process-6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23605" y="426212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Rectangle 11"/>
          <p:cNvSpPr>
            <a:spLocks noChangeArrowheads="1"/>
          </p:cNvSpPr>
          <p:nvPr/>
        </p:nvSpPr>
        <p:spPr bwMode="auto">
          <a:xfrm>
            <a:off x="7086600" y="4092575"/>
            <a:ext cx="1800225" cy="530225"/>
          </a:xfrm>
          <a:prstGeom prst="rect">
            <a:avLst/>
          </a:prstGeom>
          <a:solidFill>
            <a:srgbClr val="FF9393"/>
          </a:solidFill>
          <a:ln w="9525" algn="ctr">
            <a:solidFill>
              <a:schemeClr val="tx1"/>
            </a:solidFill>
            <a:miter lim="800000"/>
            <a:headEnd/>
            <a:tailEnd/>
          </a:ln>
        </p:spPr>
        <p:txBody>
          <a:bodyPr wrap="none" lIns="91435" tIns="45718" rIns="91435" bIns="45718" anchor="ctr"/>
          <a:lstStyle/>
          <a:p>
            <a:pPr algn="ctr">
              <a:lnSpc>
                <a:spcPct val="90000"/>
              </a:lnSpc>
            </a:pPr>
            <a:r>
              <a:rPr lang="en-US" sz="2000" b="1" dirty="0" smtClean="0"/>
              <a:t>Overall</a:t>
            </a:r>
          </a:p>
          <a:p>
            <a:pPr algn="ctr">
              <a:lnSpc>
                <a:spcPct val="90000"/>
              </a:lnSpc>
            </a:pPr>
            <a:r>
              <a:rPr lang="en-US" sz="2000" b="1" dirty="0" smtClean="0"/>
              <a:t>result</a:t>
            </a:r>
            <a:endParaRPr lang="en-US" sz="2000" b="1" dirty="0"/>
          </a:p>
        </p:txBody>
      </p:sp>
      <p:pic>
        <p:nvPicPr>
          <p:cNvPr id="42" name="Picture 41" descr="folder_red_6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04225" y="446405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Rectangle 42"/>
          <p:cNvSpPr/>
          <p:nvPr/>
        </p:nvSpPr>
        <p:spPr>
          <a:xfrm>
            <a:off x="3759199" y="4729162"/>
            <a:ext cx="5127625" cy="1419385"/>
          </a:xfrm>
          <a:prstGeom prst="rect">
            <a:avLst/>
          </a:prstGeom>
          <a:noFill/>
          <a:ln w="63500">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srgbClr val="002060"/>
                </a:solidFill>
              </a:rPr>
              <a:t>Modules </a:t>
            </a:r>
            <a:r>
              <a:rPr lang="en-US" sz="3600" dirty="0" smtClean="0">
                <a:solidFill>
                  <a:srgbClr val="002060"/>
                </a:solidFill>
              </a:rPr>
              <a:t>implemented </a:t>
            </a:r>
          </a:p>
          <a:p>
            <a:pPr algn="ctr"/>
            <a:r>
              <a:rPr lang="en-US" sz="3600" b="1" dirty="0" smtClean="0">
                <a:solidFill>
                  <a:srgbClr val="002060"/>
                </a:solidFill>
              </a:rPr>
              <a:t>by domain experts</a:t>
            </a:r>
            <a:endParaRPr lang="en-GB" sz="3600" b="1" dirty="0">
              <a:solidFill>
                <a:srgbClr val="002060"/>
              </a:solidFill>
            </a:endParaRPr>
          </a:p>
        </p:txBody>
      </p:sp>
    </p:spTree>
    <p:extLst>
      <p:ext uri="{BB962C8B-B14F-4D97-AF65-F5344CB8AC3E}">
        <p14:creationId xmlns:p14="http://schemas.microsoft.com/office/powerpoint/2010/main" val="406545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3.61111E-6 2.96296E-6 L 0.09983 0.06458 " pathEditMode="relative" rAng="0" ptsTypes="AA">
                                      <p:cBhvr>
                                        <p:cTn id="6" dur="2000" fill="hold"/>
                                        <p:tgtEl>
                                          <p:spTgt spid="38"/>
                                        </p:tgtEl>
                                        <p:attrNameLst>
                                          <p:attrName>ppt_x</p:attrName>
                                          <p:attrName>ppt_y</p:attrName>
                                        </p:attrNameLst>
                                      </p:cBhvr>
                                      <p:rCtr x="4983" y="3218"/>
                                    </p:animMotion>
                                  </p:childTnLst>
                                </p:cTn>
                              </p:par>
                              <p:par>
                                <p:cTn id="7" presetID="42" presetClass="path" presetSubtype="0" accel="50000" decel="50000" fill="hold" nodeType="withEffect">
                                  <p:stCondLst>
                                    <p:cond delay="0"/>
                                  </p:stCondLst>
                                  <p:childTnLst>
                                    <p:animMotion origin="layout" path="M 0 2.96296E-6 L 0.39375 -0.07547 " pathEditMode="relative" rAng="0" ptsTypes="AA">
                                      <p:cBhvr>
                                        <p:cTn id="8" dur="2000" fill="hold"/>
                                        <p:tgtEl>
                                          <p:spTgt spid="34"/>
                                        </p:tgtEl>
                                        <p:attrNameLst>
                                          <p:attrName>ppt_x</p:attrName>
                                          <p:attrName>ppt_y</p:attrName>
                                        </p:attrNameLst>
                                      </p:cBhvr>
                                      <p:rCtr x="19688" y="-3773"/>
                                    </p:animMotion>
                                  </p:childTnLst>
                                </p:cTn>
                              </p:par>
                              <p:par>
                                <p:cTn id="9" presetID="42" presetClass="path" presetSubtype="0" accel="50000" decel="50000" fill="hold" nodeType="withEffect">
                                  <p:stCondLst>
                                    <p:cond delay="0"/>
                                  </p:stCondLst>
                                  <p:childTnLst>
                                    <p:animMotion origin="layout" path="M 0 -1.48148E-6 L 0.39375 -0.19977 " pathEditMode="relative" rAng="0" ptsTypes="AA">
                                      <p:cBhvr>
                                        <p:cTn id="10" dur="2000" fill="hold"/>
                                        <p:tgtEl>
                                          <p:spTgt spid="36"/>
                                        </p:tgtEl>
                                        <p:attrNameLst>
                                          <p:attrName>ppt_x</p:attrName>
                                          <p:attrName>ppt_y</p:attrName>
                                        </p:attrNameLst>
                                      </p:cBhvr>
                                      <p:rCtr x="19688" y="-10000"/>
                                    </p:animMotion>
                                  </p:childTnLst>
                                </p:cTn>
                              </p:par>
                            </p:childTnLst>
                          </p:cTn>
                        </p:par>
                        <p:par>
                          <p:cTn id="11" fill="hold">
                            <p:stCondLst>
                              <p:cond delay="2000"/>
                            </p:stCondLst>
                            <p:childTnLst>
                              <p:par>
                                <p:cTn id="12" presetID="1" presetClass="exit" presetSubtype="0" fill="hold" nodeType="afterEffect">
                                  <p:stCondLst>
                                    <p:cond delay="0"/>
                                  </p:stCondLst>
                                  <p:childTnLst>
                                    <p:set>
                                      <p:cBhvr>
                                        <p:cTn id="13" dur="1" fill="hold">
                                          <p:stCondLst>
                                            <p:cond delay="0"/>
                                          </p:stCondLst>
                                        </p:cTn>
                                        <p:tgtEl>
                                          <p:spTgt spid="38"/>
                                        </p:tgtEl>
                                        <p:attrNameLst>
                                          <p:attrName>style.visibility</p:attrName>
                                        </p:attrNameLst>
                                      </p:cBhvr>
                                      <p:to>
                                        <p:strVal val="hidden"/>
                                      </p:to>
                                    </p:set>
                                  </p:childTnLst>
                                </p:cTn>
                              </p:par>
                              <p:par>
                                <p:cTn id="14" presetID="1" presetClass="exit" presetSubtype="0" fill="hold" nodeType="withEffect">
                                  <p:stCondLst>
                                    <p:cond delay="0"/>
                                  </p:stCondLst>
                                  <p:childTnLst>
                                    <p:set>
                                      <p:cBhvr>
                                        <p:cTn id="15" dur="1" fill="hold">
                                          <p:stCondLst>
                                            <p:cond delay="0"/>
                                          </p:stCondLst>
                                        </p:cTn>
                                        <p:tgtEl>
                                          <p:spTgt spid="34"/>
                                        </p:tgtEl>
                                        <p:attrNameLst>
                                          <p:attrName>style.visibility</p:attrName>
                                        </p:attrNameLst>
                                      </p:cBhvr>
                                      <p:to>
                                        <p:strVal val="hidden"/>
                                      </p:to>
                                    </p:set>
                                  </p:childTnLst>
                                </p:cTn>
                              </p:par>
                              <p:par>
                                <p:cTn id="16" presetID="1" presetClass="exit" presetSubtype="0" fill="hold" nodeType="withEffect">
                                  <p:stCondLst>
                                    <p:cond delay="0"/>
                                  </p:stCondLst>
                                  <p:childTnLst>
                                    <p:set>
                                      <p:cBhvr>
                                        <p:cTn id="17" dur="1" fill="hold">
                                          <p:stCondLst>
                                            <p:cond delay="0"/>
                                          </p:stCondLst>
                                        </p:cTn>
                                        <p:tgtEl>
                                          <p:spTgt spid="36"/>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3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1"/>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1000" fill="hold"/>
                                        <p:tgtEl>
                                          <p:spTgt spid="43"/>
                                        </p:tgtEl>
                                        <p:attrNameLst>
                                          <p:attrName>ppt_w</p:attrName>
                                        </p:attrNameLst>
                                      </p:cBhvr>
                                      <p:tavLst>
                                        <p:tav tm="0">
                                          <p:val>
                                            <p:fltVal val="0"/>
                                          </p:val>
                                        </p:tav>
                                        <p:tav tm="100000">
                                          <p:val>
                                            <p:strVal val="#ppt_w"/>
                                          </p:val>
                                        </p:tav>
                                      </p:tavLst>
                                    </p:anim>
                                    <p:anim calcmode="lin" valueType="num">
                                      <p:cBhvr>
                                        <p:cTn id="33" dur="1000" fill="hold"/>
                                        <p:tgtEl>
                                          <p:spTgt spid="43"/>
                                        </p:tgtEl>
                                        <p:attrNameLst>
                                          <p:attrName>ppt_h</p:attrName>
                                        </p:attrNameLst>
                                      </p:cBhvr>
                                      <p:tavLst>
                                        <p:tav tm="0">
                                          <p:val>
                                            <p:fltVal val="0"/>
                                          </p:val>
                                        </p:tav>
                                        <p:tav tm="100000">
                                          <p:val>
                                            <p:strVal val="#ppt_h"/>
                                          </p:val>
                                        </p:tav>
                                      </p:tavLst>
                                    </p:anim>
                                    <p:anim calcmode="lin" valueType="num">
                                      <p:cBhvr>
                                        <p:cTn id="34" dur="1000" fill="hold"/>
                                        <p:tgtEl>
                                          <p:spTgt spid="43"/>
                                        </p:tgtEl>
                                        <p:attrNameLst>
                                          <p:attrName>style.rotation</p:attrName>
                                        </p:attrNameLst>
                                      </p:cBhvr>
                                      <p:tavLst>
                                        <p:tav tm="0">
                                          <p:val>
                                            <p:fltVal val="90"/>
                                          </p:val>
                                        </p:tav>
                                        <p:tav tm="100000">
                                          <p:val>
                                            <p:fltVal val="0"/>
                                          </p:val>
                                        </p:tav>
                                      </p:tavLst>
                                    </p:anim>
                                    <p:animEffect transition="in" filter="fade">
                                      <p:cBhvr>
                                        <p:cTn id="35"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4 mission critical LHC applications</a:t>
            </a:r>
          </a:p>
          <a:p>
            <a:pPr lvl="1"/>
            <a:r>
              <a:rPr lang="en-US" dirty="0" smtClean="0"/>
              <a:t>LHC Beam </a:t>
            </a:r>
            <a:r>
              <a:rPr lang="en-US" dirty="0"/>
              <a:t>D</a:t>
            </a:r>
            <a:r>
              <a:rPr lang="en-US" dirty="0" smtClean="0"/>
              <a:t>ump </a:t>
            </a:r>
            <a:r>
              <a:rPr lang="en-US" dirty="0"/>
              <a:t>A</a:t>
            </a:r>
            <a:r>
              <a:rPr lang="en-US" dirty="0" smtClean="0"/>
              <a:t>nalysis</a:t>
            </a:r>
          </a:p>
          <a:p>
            <a:pPr lvl="1"/>
            <a:r>
              <a:rPr lang="en-US" dirty="0" err="1" smtClean="0"/>
              <a:t>eXternal</a:t>
            </a:r>
            <a:r>
              <a:rPr lang="en-US" dirty="0" smtClean="0"/>
              <a:t> Post-Operational Check (XPOC)</a:t>
            </a:r>
          </a:p>
          <a:p>
            <a:pPr lvl="1"/>
            <a:r>
              <a:rPr lang="en-US" dirty="0" smtClean="0"/>
              <a:t>Injection Quality Check (IQC)</a:t>
            </a:r>
          </a:p>
          <a:p>
            <a:pPr lvl="1"/>
            <a:r>
              <a:rPr lang="en-US" dirty="0" smtClean="0"/>
              <a:t>Powering Event Analysis</a:t>
            </a:r>
          </a:p>
          <a:p>
            <a:r>
              <a:rPr lang="en-US" dirty="0" smtClean="0"/>
              <a:t>45 analysis modules</a:t>
            </a:r>
          </a:p>
          <a:p>
            <a:r>
              <a:rPr lang="en-US" dirty="0" smtClean="0"/>
              <a:t>10 module developers from different teams</a:t>
            </a:r>
          </a:p>
          <a:p>
            <a:r>
              <a:rPr lang="en-US" dirty="0" smtClean="0"/>
              <a:t>2 GB per LHC Beam Dump</a:t>
            </a:r>
          </a:p>
          <a:p>
            <a:endParaRPr lang="en-US" dirty="0" smtClean="0"/>
          </a:p>
          <a:p>
            <a:pPr lvl="1"/>
            <a:endParaRPr lang="en-US" dirty="0" smtClean="0"/>
          </a:p>
          <a:p>
            <a:endParaRPr lang="en-US" dirty="0" smtClean="0"/>
          </a:p>
        </p:txBody>
      </p:sp>
      <p:sp>
        <p:nvSpPr>
          <p:cNvPr id="2" name="Title 1"/>
          <p:cNvSpPr>
            <a:spLocks noGrp="1"/>
          </p:cNvSpPr>
          <p:nvPr>
            <p:ph type="title"/>
          </p:nvPr>
        </p:nvSpPr>
        <p:spPr/>
        <p:txBody>
          <a:bodyPr/>
          <a:lstStyle/>
          <a:p>
            <a:r>
              <a:rPr lang="en-US" dirty="0" smtClean="0"/>
              <a:t>PMA: today</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39</a:t>
            </a:fld>
            <a:endParaRPr lang="en-US"/>
          </a:p>
        </p:txBody>
      </p:sp>
    </p:spTree>
    <p:extLst>
      <p:ext uri="{BB962C8B-B14F-4D97-AF65-F5344CB8AC3E}">
        <p14:creationId xmlns:p14="http://schemas.microsoft.com/office/powerpoint/2010/main" val="276134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animEffect transition="in" filter="fade">
                                      <p:cBhvr>
                                        <p:cTn id="7" dur="500"/>
                                        <p:tgtEl>
                                          <p:spTgt spid="7">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6" end="6"/>
                                            </p:txEl>
                                          </p:spTgt>
                                        </p:tgtEl>
                                        <p:attrNameLst>
                                          <p:attrName>style.visibility</p:attrName>
                                        </p:attrNameLst>
                                      </p:cBhvr>
                                      <p:to>
                                        <p:strVal val="visible"/>
                                      </p:to>
                                    </p:set>
                                    <p:animEffect transition="in" filter="fade">
                                      <p:cBhvr>
                                        <p:cTn id="12" dur="500"/>
                                        <p:tgtEl>
                                          <p:spTgt spid="7">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fade">
                                      <p:cBhvr>
                                        <p:cTn id="17"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4</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Post</a:t>
            </a:r>
          </a:p>
          <a:p>
            <a:pPr algn="ctr"/>
            <a:r>
              <a:rPr lang="en-US" b="1" dirty="0">
                <a:solidFill>
                  <a:schemeClr val="tx1">
                    <a:lumMod val="50000"/>
                    <a:lumOff val="50000"/>
                  </a:schemeClr>
                </a:solidFill>
                <a:latin typeface="+mj-lt"/>
              </a:rPr>
              <a:t>Mortem</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Software</a:t>
            </a:r>
          </a:p>
          <a:p>
            <a:pPr algn="ctr"/>
            <a:r>
              <a:rPr lang="en-US" b="1" dirty="0">
                <a:solidFill>
                  <a:schemeClr val="tx1">
                    <a:lumMod val="50000"/>
                    <a:lumOff val="50000"/>
                  </a:schemeClr>
                </a:solidFill>
                <a:latin typeface="+mj-lt"/>
              </a:rPr>
              <a:t>Interlock</a:t>
            </a:r>
          </a:p>
          <a:p>
            <a:pPr algn="ctr"/>
            <a:r>
              <a:rPr lang="en-US" b="1" dirty="0">
                <a:solidFill>
                  <a:schemeClr val="tx1">
                    <a:lumMod val="50000"/>
                    <a:lumOff val="50000"/>
                  </a:schemeClr>
                </a:solidFill>
                <a:latin typeface="+mj-lt"/>
              </a:rPr>
              <a:t>System</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5350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Logging</a:t>
            </a:r>
          </a:p>
        </p:txBody>
      </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Diagnostics</a:t>
            </a:r>
          </a:p>
          <a:p>
            <a:pPr algn="ctr"/>
            <a:r>
              <a:rPr lang="en-US" b="1" dirty="0">
                <a:solidFill>
                  <a:srgbClr val="002060"/>
                </a:solidFill>
                <a:latin typeface="+mj-lt"/>
              </a:rPr>
              <a:t>Monitoring</a:t>
            </a:r>
          </a:p>
          <a:p>
            <a:pPr algn="ctr"/>
            <a:r>
              <a:rPr lang="en-US" b="1" dirty="0">
                <a:solidFill>
                  <a:srgbClr val="002060"/>
                </a:solidFill>
                <a:latin typeface="+mj-lt"/>
              </a:rPr>
              <a:t>(DIAMON)</a:t>
            </a:r>
          </a:p>
          <a:p>
            <a:pPr algn="ctr"/>
            <a:r>
              <a:rPr lang="en-US" b="1" dirty="0">
                <a:solidFill>
                  <a:srgbClr val="002060"/>
                </a:solidFill>
                <a:latin typeface="+mj-lt"/>
              </a:rPr>
              <a:t>&amp;</a:t>
            </a:r>
          </a:p>
          <a:p>
            <a:pPr algn="ctr"/>
            <a:r>
              <a:rPr lang="en-US" b="1" dirty="0">
                <a:solidFill>
                  <a:srgbClr val="002060"/>
                </a:solidFill>
                <a:latin typeface="+mj-lt"/>
              </a:rPr>
              <a:t>Alarms</a:t>
            </a:r>
          </a:p>
        </p:txBody>
      </p:sp>
    </p:spTree>
    <p:custDataLst>
      <p:tags r:id="rId1"/>
    </p:custDataLst>
    <p:extLst>
      <p:ext uri="{BB962C8B-B14F-4D97-AF65-F5344CB8AC3E}">
        <p14:creationId xmlns:p14="http://schemas.microsoft.com/office/powerpoint/2010/main" val="3883910653"/>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1000" fill="hold"/>
                                        <p:tgtEl>
                                          <p:spTgt spid="20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r>
              <a:rPr lang="en-US" dirty="0"/>
              <a:t>: Logging</a:t>
            </a:r>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40</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Diagnostics</a:t>
            </a:r>
          </a:p>
          <a:p>
            <a:pPr algn="ctr"/>
            <a:r>
              <a:rPr lang="en-US" b="1" dirty="0">
                <a:solidFill>
                  <a:srgbClr val="002060"/>
                </a:solidFill>
                <a:latin typeface="+mj-lt"/>
              </a:rPr>
              <a:t>Monitoring</a:t>
            </a:r>
          </a:p>
          <a:p>
            <a:pPr algn="ctr"/>
            <a:r>
              <a:rPr lang="en-US" b="1" dirty="0">
                <a:solidFill>
                  <a:srgbClr val="002060"/>
                </a:solidFill>
                <a:latin typeface="+mj-lt"/>
              </a:rPr>
              <a:t>(DIAMON)</a:t>
            </a:r>
          </a:p>
          <a:p>
            <a:pPr algn="ctr"/>
            <a:r>
              <a:rPr lang="en-US" b="1" dirty="0">
                <a:solidFill>
                  <a:srgbClr val="002060"/>
                </a:solidFill>
                <a:latin typeface="+mj-lt"/>
              </a:rPr>
              <a:t>&amp;</a:t>
            </a:r>
          </a:p>
          <a:p>
            <a:pPr algn="ctr"/>
            <a:r>
              <a:rPr lang="en-US" b="1" dirty="0" smtClean="0">
                <a:solidFill>
                  <a:srgbClr val="002060"/>
                </a:solidFill>
                <a:latin typeface="+mj-lt"/>
              </a:rPr>
              <a:t>Alarms</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Software</a:t>
            </a:r>
          </a:p>
          <a:p>
            <a:pPr algn="ctr"/>
            <a:r>
              <a:rPr lang="en-US" b="1" dirty="0">
                <a:solidFill>
                  <a:srgbClr val="002060"/>
                </a:solidFill>
                <a:latin typeface="+mj-lt"/>
              </a:rPr>
              <a:t>Interlock</a:t>
            </a:r>
          </a:p>
          <a:p>
            <a:pPr algn="ctr"/>
            <a:r>
              <a:rPr lang="en-US" b="1" dirty="0">
                <a:solidFill>
                  <a:srgbClr val="002060"/>
                </a:solidFill>
                <a:latin typeface="+mj-lt"/>
              </a:rPr>
              <a:t>System</a:t>
            </a:r>
          </a:p>
        </p:txBody>
      </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Post</a:t>
            </a:r>
          </a:p>
          <a:p>
            <a:pPr algn="ctr"/>
            <a:r>
              <a:rPr lang="en-US" b="1" dirty="0">
                <a:solidFill>
                  <a:srgbClr val="002060"/>
                </a:solidFill>
                <a:latin typeface="+mj-lt"/>
              </a:rPr>
              <a:t>Mortem</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46165"/>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Logging</a:t>
            </a:r>
          </a:p>
        </p:txBody>
      </p:sp>
    </p:spTree>
    <p:custDataLst>
      <p:tags r:id="rId1"/>
    </p:custDataLst>
    <p:extLst>
      <p:ext uri="{BB962C8B-B14F-4D97-AF65-F5344CB8AC3E}">
        <p14:creationId xmlns:p14="http://schemas.microsoft.com/office/powerpoint/2010/main" val="1164957916"/>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1000" fill="hold"/>
                                        <p:tgtEl>
                                          <p:spTgt spid="29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4824693"/>
            <a:ext cx="7067550" cy="1675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an 10"/>
          <p:cNvSpPr/>
          <p:nvPr/>
        </p:nvSpPr>
        <p:spPr>
          <a:xfrm>
            <a:off x="818833" y="2478457"/>
            <a:ext cx="7506334" cy="2298750"/>
          </a:xfrm>
          <a:prstGeom prst="can">
            <a:avLst>
              <a:gd name="adj" fmla="val 18370"/>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US" sz="2400" dirty="0">
              <a:solidFill>
                <a:schemeClr val="tx1"/>
              </a:solidFill>
              <a:latin typeface="+mj-lt"/>
            </a:endParaRPr>
          </a:p>
        </p:txBody>
      </p:sp>
      <p:sp>
        <p:nvSpPr>
          <p:cNvPr id="3" name="Title 2"/>
          <p:cNvSpPr>
            <a:spLocks noGrp="1"/>
          </p:cNvSpPr>
          <p:nvPr>
            <p:ph type="title"/>
          </p:nvPr>
        </p:nvSpPr>
        <p:spPr/>
        <p:txBody>
          <a:bodyPr/>
          <a:lstStyle/>
          <a:p>
            <a:r>
              <a:rPr lang="en-US" dirty="0" smtClean="0"/>
              <a:t>Logging Service</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41</a:t>
            </a:fld>
            <a:endParaRPr lang="en-US"/>
          </a:p>
        </p:txBody>
      </p:sp>
      <p:sp>
        <p:nvSpPr>
          <p:cNvPr id="8" name="TextBox 7"/>
          <p:cNvSpPr txBox="1"/>
          <p:nvPr/>
        </p:nvSpPr>
        <p:spPr>
          <a:xfrm>
            <a:off x="1379371" y="2918743"/>
            <a:ext cx="6385258" cy="523220"/>
          </a:xfrm>
          <a:prstGeom prst="rect">
            <a:avLst/>
          </a:prstGeom>
          <a:noFill/>
        </p:spPr>
        <p:txBody>
          <a:bodyPr wrap="square" rtlCol="0">
            <a:spAutoFit/>
          </a:bodyPr>
          <a:lstStyle/>
          <a:p>
            <a:pPr algn="ctr"/>
            <a:r>
              <a:rPr lang="en-US" sz="2800" b="1" dirty="0" smtClean="0"/>
              <a:t>1’000’000 device properties recorded</a:t>
            </a:r>
            <a:endParaRPr lang="en-GB" sz="2800" b="1" dirty="0"/>
          </a:p>
        </p:txBody>
      </p:sp>
      <p:sp>
        <p:nvSpPr>
          <p:cNvPr id="9" name="TextBox 8"/>
          <p:cNvSpPr txBox="1"/>
          <p:nvPr/>
        </p:nvSpPr>
        <p:spPr>
          <a:xfrm>
            <a:off x="1720516" y="3416977"/>
            <a:ext cx="5702969" cy="523220"/>
          </a:xfrm>
          <a:prstGeom prst="rect">
            <a:avLst/>
          </a:prstGeom>
          <a:noFill/>
        </p:spPr>
        <p:txBody>
          <a:bodyPr wrap="square" rtlCol="0">
            <a:spAutoFit/>
          </a:bodyPr>
          <a:lstStyle/>
          <a:p>
            <a:pPr algn="ctr"/>
            <a:r>
              <a:rPr lang="en-US" sz="2800" b="1" dirty="0" smtClean="0"/>
              <a:t>6 billions of records per day</a:t>
            </a:r>
            <a:endParaRPr lang="en-GB" sz="2800" b="1" dirty="0"/>
          </a:p>
        </p:txBody>
      </p:sp>
      <p:sp>
        <p:nvSpPr>
          <p:cNvPr id="10" name="TextBox 9"/>
          <p:cNvSpPr txBox="1"/>
          <p:nvPr/>
        </p:nvSpPr>
        <p:spPr>
          <a:xfrm>
            <a:off x="1379371" y="3915211"/>
            <a:ext cx="6385259" cy="523220"/>
          </a:xfrm>
          <a:prstGeom prst="rect">
            <a:avLst/>
          </a:prstGeom>
          <a:noFill/>
        </p:spPr>
        <p:txBody>
          <a:bodyPr wrap="square" rtlCol="0">
            <a:spAutoFit/>
          </a:bodyPr>
          <a:lstStyle/>
          <a:p>
            <a:pPr algn="ctr"/>
            <a:r>
              <a:rPr lang="en-US" sz="2800" b="1" dirty="0" smtClean="0"/>
              <a:t>2TB/week throughput (~400 DVDs)</a:t>
            </a:r>
            <a:endParaRPr lang="en-GB" sz="2800" b="1" dirty="0"/>
          </a:p>
        </p:txBody>
      </p:sp>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847" y="713182"/>
            <a:ext cx="8240213" cy="582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315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P spid="9"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GB" b="1" dirty="0" smtClean="0">
                <a:solidFill>
                  <a:srgbClr val="008000"/>
                </a:solidFill>
              </a:rPr>
              <a:t>Storage</a:t>
            </a:r>
            <a:r>
              <a:rPr lang="en-GB" dirty="0" smtClean="0">
                <a:solidFill>
                  <a:srgbClr val="008000"/>
                </a:solidFill>
              </a:rPr>
              <a:t> </a:t>
            </a:r>
            <a:r>
              <a:rPr lang="en-GB" dirty="0" smtClean="0"/>
              <a:t>for beam &amp; equipment data beyond LHC lifetime (&gt;20 years)</a:t>
            </a:r>
          </a:p>
          <a:p>
            <a:pPr lvl="1"/>
            <a:r>
              <a:rPr lang="en-US" dirty="0" smtClean="0"/>
              <a:t>Does not store experiments’ data</a:t>
            </a:r>
            <a:endParaRPr lang="en-GB" dirty="0" smtClean="0"/>
          </a:p>
          <a:p>
            <a:endParaRPr lang="en-GB" sz="1800" dirty="0"/>
          </a:p>
          <a:p>
            <a:r>
              <a:rPr lang="en-GB" b="1" dirty="0" smtClean="0">
                <a:solidFill>
                  <a:srgbClr val="008000"/>
                </a:solidFill>
              </a:rPr>
              <a:t>Online</a:t>
            </a:r>
            <a:r>
              <a:rPr lang="en-GB" dirty="0" smtClean="0"/>
              <a:t> storage (Oracle DB, RAC-based)</a:t>
            </a:r>
          </a:p>
          <a:p>
            <a:endParaRPr lang="en-GB" sz="1800" dirty="0"/>
          </a:p>
          <a:p>
            <a:r>
              <a:rPr lang="en-GB" dirty="0" smtClean="0"/>
              <a:t>Allows </a:t>
            </a:r>
            <a:r>
              <a:rPr lang="en-GB" b="1" dirty="0" smtClean="0">
                <a:solidFill>
                  <a:srgbClr val="008000"/>
                </a:solidFill>
              </a:rPr>
              <a:t>analysis of accelerator behaviour </a:t>
            </a:r>
            <a:r>
              <a:rPr lang="en-GB" dirty="0" smtClean="0"/>
              <a:t>over </a:t>
            </a:r>
            <a:r>
              <a:rPr lang="en-GB" b="1" dirty="0" smtClean="0">
                <a:solidFill>
                  <a:srgbClr val="008000"/>
                </a:solidFill>
              </a:rPr>
              <a:t>long periods of time</a:t>
            </a:r>
          </a:p>
        </p:txBody>
      </p:sp>
      <p:sp>
        <p:nvSpPr>
          <p:cNvPr id="6" name="Title 5"/>
          <p:cNvSpPr>
            <a:spLocks noGrp="1"/>
          </p:cNvSpPr>
          <p:nvPr>
            <p:ph type="title"/>
          </p:nvPr>
        </p:nvSpPr>
        <p:spPr/>
        <p:txBody>
          <a:bodyPr/>
          <a:lstStyle/>
          <a:p>
            <a:r>
              <a:rPr lang="en-GB" dirty="0" smtClean="0"/>
              <a:t>Logging Service</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42</a:t>
            </a:fld>
            <a:endParaRPr lang="en-US"/>
          </a:p>
        </p:txBody>
      </p:sp>
    </p:spTree>
    <p:extLst>
      <p:ext uri="{BB962C8B-B14F-4D97-AF65-F5344CB8AC3E}">
        <p14:creationId xmlns:p14="http://schemas.microsoft.com/office/powerpoint/2010/main" val="101011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fade">
                                      <p:cBhvr>
                                        <p:cTn id="7" dur="500"/>
                                        <p:tgtEl>
                                          <p:spTgt spid="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5" end="5"/>
                                            </p:txEl>
                                          </p:spTgt>
                                        </p:tgtEl>
                                        <p:attrNameLst>
                                          <p:attrName>style.visibility</p:attrName>
                                        </p:attrNameLst>
                                      </p:cBhvr>
                                      <p:to>
                                        <p:strVal val="visible"/>
                                      </p:to>
                                    </p:set>
                                    <p:animEffect transition="in" filter="fade">
                                      <p:cBhvr>
                                        <p:cTn id="1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9"/>
          <p:cNvSpPr txBox="1">
            <a:spLocks noChangeArrowheads="1"/>
          </p:cNvSpPr>
          <p:nvPr/>
        </p:nvSpPr>
        <p:spPr bwMode="auto">
          <a:xfrm>
            <a:off x="211013" y="6021408"/>
            <a:ext cx="4532199" cy="483329"/>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r>
              <a:rPr lang="en-US" dirty="0" smtClean="0"/>
              <a:t>Front End</a:t>
            </a:r>
            <a:endParaRPr lang="en-US" dirty="0"/>
          </a:p>
          <a:p>
            <a:pPr>
              <a:lnSpc>
                <a:spcPts val="500"/>
              </a:lnSpc>
            </a:pPr>
            <a:r>
              <a:rPr lang="en-US" dirty="0"/>
              <a:t>Layer</a:t>
            </a:r>
          </a:p>
        </p:txBody>
      </p:sp>
      <p:sp>
        <p:nvSpPr>
          <p:cNvPr id="3" name="Title 2"/>
          <p:cNvSpPr>
            <a:spLocks noGrp="1"/>
          </p:cNvSpPr>
          <p:nvPr>
            <p:ph type="title"/>
          </p:nvPr>
        </p:nvSpPr>
        <p:spPr/>
        <p:txBody>
          <a:bodyPr>
            <a:normAutofit/>
          </a:bodyPr>
          <a:lstStyle/>
          <a:p>
            <a:r>
              <a:rPr lang="en-GB" dirty="0" smtClean="0"/>
              <a:t>Logging: architecture</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43</a:t>
            </a:fld>
            <a:endParaRPr lang="en-US"/>
          </a:p>
        </p:txBody>
      </p:sp>
      <p:sp>
        <p:nvSpPr>
          <p:cNvPr id="7" name="Can 6"/>
          <p:cNvSpPr/>
          <p:nvPr/>
        </p:nvSpPr>
        <p:spPr>
          <a:xfrm>
            <a:off x="5238243" y="2806701"/>
            <a:ext cx="3306316" cy="2298750"/>
          </a:xfrm>
          <a:prstGeom prst="can">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chemeClr val="tx1"/>
                </a:solidFill>
                <a:latin typeface="+mj-lt"/>
              </a:rPr>
              <a:t>Logging DB</a:t>
            </a:r>
            <a:br>
              <a:rPr lang="en-US" sz="2400" b="1" dirty="0" smtClean="0">
                <a:solidFill>
                  <a:schemeClr val="tx1"/>
                </a:solidFill>
                <a:latin typeface="+mj-lt"/>
              </a:rPr>
            </a:br>
            <a:r>
              <a:rPr lang="en-US" sz="2400" dirty="0" smtClean="0">
                <a:solidFill>
                  <a:schemeClr val="tx1"/>
                </a:solidFill>
                <a:latin typeface="+mj-lt"/>
              </a:rPr>
              <a:t>&gt;20 years </a:t>
            </a:r>
            <a:r>
              <a:rPr lang="en-US" dirty="0" smtClean="0">
                <a:solidFill>
                  <a:schemeClr val="tx1"/>
                </a:solidFill>
                <a:latin typeface="+mj-lt"/>
              </a:rPr>
              <a:t>of</a:t>
            </a:r>
            <a:r>
              <a:rPr lang="en-US" sz="2400" dirty="0" smtClean="0">
                <a:solidFill>
                  <a:schemeClr val="tx1"/>
                </a:solidFill>
                <a:latin typeface="+mj-lt"/>
              </a:rPr>
              <a:t> filtered data</a:t>
            </a:r>
            <a:endParaRPr lang="en-US" sz="2400" dirty="0">
              <a:solidFill>
                <a:schemeClr val="tx1"/>
              </a:solidFill>
              <a:latin typeface="+mj-lt"/>
            </a:endParaRPr>
          </a:p>
        </p:txBody>
      </p:sp>
      <p:sp>
        <p:nvSpPr>
          <p:cNvPr id="8" name="Can 7"/>
          <p:cNvSpPr/>
          <p:nvPr/>
        </p:nvSpPr>
        <p:spPr>
          <a:xfrm>
            <a:off x="991715" y="2806701"/>
            <a:ext cx="2457600" cy="1574799"/>
          </a:xfrm>
          <a:prstGeom prst="can">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chemeClr val="tx1"/>
                </a:solidFill>
                <a:latin typeface="+mj-lt"/>
              </a:rPr>
              <a:t>Measurement DB</a:t>
            </a:r>
            <a:br>
              <a:rPr lang="en-US" sz="2400" b="1" dirty="0" smtClean="0">
                <a:solidFill>
                  <a:schemeClr val="tx1"/>
                </a:solidFill>
                <a:latin typeface="+mj-lt"/>
              </a:rPr>
            </a:br>
            <a:r>
              <a:rPr lang="en-US" sz="2400" dirty="0" smtClean="0">
                <a:solidFill>
                  <a:schemeClr val="tx1"/>
                </a:solidFill>
                <a:latin typeface="+mj-lt"/>
              </a:rPr>
              <a:t>7 days </a:t>
            </a:r>
            <a:r>
              <a:rPr lang="en-US" dirty="0" smtClean="0">
                <a:solidFill>
                  <a:schemeClr val="tx1"/>
                </a:solidFill>
                <a:latin typeface="+mj-lt"/>
              </a:rPr>
              <a:t>of</a:t>
            </a:r>
            <a:r>
              <a:rPr lang="en-US" sz="2400" dirty="0" smtClean="0">
                <a:solidFill>
                  <a:schemeClr val="tx1"/>
                </a:solidFill>
                <a:latin typeface="+mj-lt"/>
              </a:rPr>
              <a:t> raw data</a:t>
            </a:r>
            <a:endParaRPr lang="en-US" sz="2400" dirty="0">
              <a:solidFill>
                <a:schemeClr val="tx1"/>
              </a:solidFill>
              <a:latin typeface="+mj-lt"/>
            </a:endParaRPr>
          </a:p>
        </p:txBody>
      </p:sp>
      <p:sp>
        <p:nvSpPr>
          <p:cNvPr id="165" name="AutoShape 22"/>
          <p:cNvSpPr>
            <a:spLocks noChangeArrowheads="1"/>
          </p:cNvSpPr>
          <p:nvPr/>
        </p:nvSpPr>
        <p:spPr bwMode="auto">
          <a:xfrm>
            <a:off x="991715" y="4864101"/>
            <a:ext cx="2457600" cy="73953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Logging</a:t>
            </a:r>
            <a:br>
              <a:rPr lang="en-US" sz="2400" b="1" dirty="0" smtClean="0">
                <a:solidFill>
                  <a:srgbClr val="002060"/>
                </a:solidFill>
                <a:latin typeface="+mj-lt"/>
              </a:rPr>
            </a:br>
            <a:r>
              <a:rPr lang="en-US" sz="2400" b="1" dirty="0" smtClean="0">
                <a:solidFill>
                  <a:srgbClr val="002060"/>
                </a:solidFill>
                <a:latin typeface="+mj-lt"/>
              </a:rPr>
              <a:t>Processes</a:t>
            </a:r>
            <a:endParaRPr lang="en-US" sz="2400" b="1" dirty="0">
              <a:solidFill>
                <a:srgbClr val="002060"/>
              </a:solidFill>
              <a:latin typeface="+mj-lt"/>
            </a:endParaRPr>
          </a:p>
        </p:txBody>
      </p:sp>
      <p:sp>
        <p:nvSpPr>
          <p:cNvPr id="171" name="Right Arrow 170"/>
          <p:cNvSpPr/>
          <p:nvPr/>
        </p:nvSpPr>
        <p:spPr>
          <a:xfrm rot="16200000">
            <a:off x="2079283" y="4460209"/>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2" name="Right Arrow 171"/>
          <p:cNvSpPr/>
          <p:nvPr/>
        </p:nvSpPr>
        <p:spPr>
          <a:xfrm rot="16200000">
            <a:off x="3127576" y="4460209"/>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3" name="Right Arrow 172"/>
          <p:cNvSpPr/>
          <p:nvPr/>
        </p:nvSpPr>
        <p:spPr>
          <a:xfrm rot="16200000">
            <a:off x="1030991" y="4476075"/>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4" name="Right Arrow 173"/>
          <p:cNvSpPr/>
          <p:nvPr/>
        </p:nvSpPr>
        <p:spPr>
          <a:xfrm rot="16200000">
            <a:off x="2603429" y="4476075"/>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5" name="Right Arrow 174"/>
          <p:cNvSpPr/>
          <p:nvPr/>
        </p:nvSpPr>
        <p:spPr>
          <a:xfrm rot="16200000">
            <a:off x="1555137" y="4460209"/>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7" name="Right Arrow 176"/>
          <p:cNvSpPr/>
          <p:nvPr/>
        </p:nvSpPr>
        <p:spPr>
          <a:xfrm>
            <a:off x="4622308" y="3415444"/>
            <a:ext cx="509607"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6" name="Right Arrow 175"/>
          <p:cNvSpPr/>
          <p:nvPr/>
        </p:nvSpPr>
        <p:spPr>
          <a:xfrm>
            <a:off x="3571926" y="3060700"/>
            <a:ext cx="1171287" cy="1054100"/>
          </a:xfrm>
          <a:prstGeom prst="rightArrow">
            <a:avLst>
              <a:gd name="adj1" fmla="val 64458"/>
              <a:gd name="adj2" fmla="val 50000"/>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GB" sz="2000" b="1" dirty="0" smtClean="0">
                <a:solidFill>
                  <a:srgbClr val="002060"/>
                </a:solidFill>
                <a:latin typeface="+mj-lt"/>
              </a:rPr>
              <a:t>PL/SQL</a:t>
            </a:r>
            <a:br>
              <a:rPr lang="en-GB" sz="2000" b="1" dirty="0" smtClean="0">
                <a:solidFill>
                  <a:srgbClr val="002060"/>
                </a:solidFill>
                <a:latin typeface="+mj-lt"/>
              </a:rPr>
            </a:br>
            <a:r>
              <a:rPr lang="en-GB" sz="2000" b="1" dirty="0" smtClean="0">
                <a:solidFill>
                  <a:srgbClr val="002060"/>
                </a:solidFill>
                <a:latin typeface="+mj-lt"/>
              </a:rPr>
              <a:t>filter</a:t>
            </a:r>
            <a:endParaRPr lang="en-GB" sz="2000" b="1" dirty="0">
              <a:solidFill>
                <a:srgbClr val="002060"/>
              </a:solidFill>
              <a:latin typeface="+mj-lt"/>
            </a:endParaRPr>
          </a:p>
        </p:txBody>
      </p:sp>
      <p:sp>
        <p:nvSpPr>
          <p:cNvPr id="58" name="AutoShape 22"/>
          <p:cNvSpPr>
            <a:spLocks noChangeArrowheads="1"/>
          </p:cNvSpPr>
          <p:nvPr/>
        </p:nvSpPr>
        <p:spPr bwMode="auto">
          <a:xfrm>
            <a:off x="1016429" y="2287912"/>
            <a:ext cx="7528130" cy="422713"/>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Logging Data Extraction API</a:t>
            </a:r>
            <a:endParaRPr lang="en-US" sz="2400" b="1" dirty="0">
              <a:solidFill>
                <a:srgbClr val="002060"/>
              </a:solidFill>
              <a:latin typeface="+mj-lt"/>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6625" y="1591731"/>
            <a:ext cx="2028825" cy="6572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4" name="AutoShape 22"/>
          <p:cNvSpPr>
            <a:spLocks noChangeArrowheads="1"/>
          </p:cNvSpPr>
          <p:nvPr/>
        </p:nvSpPr>
        <p:spPr bwMode="auto">
          <a:xfrm>
            <a:off x="5072299" y="1591731"/>
            <a:ext cx="2032811" cy="657225"/>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a:solidFill>
                  <a:schemeClr val="accent4">
                    <a:lumMod val="50000"/>
                  </a:schemeClr>
                </a:solidFill>
                <a:latin typeface="+mj-lt"/>
              </a:rPr>
              <a:t>Clients</a:t>
            </a:r>
          </a:p>
        </p:txBody>
      </p:sp>
      <p:sp>
        <p:nvSpPr>
          <p:cNvPr id="66" name="Left-Right Arrow 65"/>
          <p:cNvSpPr/>
          <p:nvPr/>
        </p:nvSpPr>
        <p:spPr>
          <a:xfrm>
            <a:off x="698500" y="5573273"/>
            <a:ext cx="3075113" cy="49270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a:t>
            </a:r>
          </a:p>
        </p:txBody>
      </p:sp>
      <p:pic>
        <p:nvPicPr>
          <p:cNvPr id="22" name="Picture 12" descr="\\cern.ch\dfs\Users\f\felixehm\Documents\My Pictures\Microsoft Clip Organizer\j0432628.png"/>
          <p:cNvPicPr>
            <a:picLocks noChangeAspect="1" noChangeArrowheads="1"/>
          </p:cNvPicPr>
          <p:nvPr/>
        </p:nvPicPr>
        <p:blipFill>
          <a:blip r:embed="rId4" cstate="print"/>
          <a:srcRect/>
          <a:stretch>
            <a:fillRect/>
          </a:stretch>
        </p:blipFill>
        <p:spPr bwMode="auto">
          <a:xfrm>
            <a:off x="2892293" y="5935132"/>
            <a:ext cx="693737" cy="693737"/>
          </a:xfrm>
          <a:prstGeom prst="rect">
            <a:avLst/>
          </a:prstGeom>
          <a:noFill/>
        </p:spPr>
      </p:pic>
      <p:pic>
        <p:nvPicPr>
          <p:cNvPr id="23" name="Picture 22" descr="11954233642049158303johnny_automatic_magnet_svg_med.png"/>
          <p:cNvPicPr>
            <a:picLocks noChangeAspect="1"/>
          </p:cNvPicPr>
          <p:nvPr/>
        </p:nvPicPr>
        <p:blipFill>
          <a:blip r:embed="rId5" cstate="print"/>
          <a:stretch>
            <a:fillRect/>
          </a:stretch>
        </p:blipFill>
        <p:spPr>
          <a:xfrm>
            <a:off x="1953330" y="5977200"/>
            <a:ext cx="541867" cy="609600"/>
          </a:xfrm>
          <a:prstGeom prst="rect">
            <a:avLst/>
          </a:prstGeom>
        </p:spPr>
      </p:pic>
      <p:pic>
        <p:nvPicPr>
          <p:cNvPr id="24" name="Picture 10" descr="\\cern.ch\dfs\Users\f\felixehm\Documents\My Pictures\Microsoft Clip Organizer\j0397738.wmf"/>
          <p:cNvPicPr>
            <a:picLocks noChangeAspect="1" noChangeArrowheads="1"/>
          </p:cNvPicPr>
          <p:nvPr/>
        </p:nvPicPr>
        <p:blipFill>
          <a:blip r:embed="rId6" cstate="print"/>
          <a:srcRect/>
          <a:stretch>
            <a:fillRect/>
          </a:stretch>
        </p:blipFill>
        <p:spPr bwMode="auto">
          <a:xfrm>
            <a:off x="787036" y="5905763"/>
            <a:ext cx="769197" cy="752475"/>
          </a:xfrm>
          <a:prstGeom prst="rect">
            <a:avLst/>
          </a:prstGeom>
          <a:noFill/>
        </p:spPr>
      </p:pic>
      <p:sp>
        <p:nvSpPr>
          <p:cNvPr id="2" name="Up Arrow 1"/>
          <p:cNvSpPr/>
          <p:nvPr/>
        </p:nvSpPr>
        <p:spPr>
          <a:xfrm>
            <a:off x="2000325" y="2466448"/>
            <a:ext cx="437881" cy="579979"/>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27" name="Up Arrow 26"/>
          <p:cNvSpPr/>
          <p:nvPr/>
        </p:nvSpPr>
        <p:spPr>
          <a:xfrm>
            <a:off x="6667035" y="2466448"/>
            <a:ext cx="437881" cy="579979"/>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26" name="AutoShape 22"/>
          <p:cNvSpPr>
            <a:spLocks noChangeArrowheads="1"/>
          </p:cNvSpPr>
          <p:nvPr/>
        </p:nvSpPr>
        <p:spPr bwMode="auto">
          <a:xfrm>
            <a:off x="5238243" y="5765207"/>
            <a:ext cx="3306316" cy="739530"/>
          </a:xfrm>
          <a:prstGeom prst="roundRect">
            <a:avLst>
              <a:gd name="adj" fmla="val 16667"/>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a:solidFill>
                  <a:schemeClr val="tx1"/>
                </a:solidFill>
                <a:latin typeface="+mj-lt"/>
              </a:rPr>
              <a:t>PVSS</a:t>
            </a:r>
          </a:p>
          <a:p>
            <a:pPr algn="ctr"/>
            <a:r>
              <a:rPr lang="en-US" sz="2400" b="1" dirty="0">
                <a:solidFill>
                  <a:schemeClr val="tx1"/>
                </a:solidFill>
                <a:latin typeface="+mj-lt"/>
              </a:rPr>
              <a:t>Industrial Control</a:t>
            </a:r>
          </a:p>
        </p:txBody>
      </p:sp>
      <p:sp>
        <p:nvSpPr>
          <p:cNvPr id="28" name="Up Arrow 27"/>
          <p:cNvSpPr/>
          <p:nvPr/>
        </p:nvSpPr>
        <p:spPr>
          <a:xfrm>
            <a:off x="6672460" y="5134429"/>
            <a:ext cx="437881" cy="579979"/>
          </a:xfrm>
          <a:prstGeom prst="upArrow">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chemeClr val="tx1"/>
              </a:solidFill>
              <a:latin typeface="+mj-lt"/>
            </a:endParaRPr>
          </a:p>
        </p:txBody>
      </p:sp>
    </p:spTree>
    <p:extLst>
      <p:ext uri="{BB962C8B-B14F-4D97-AF65-F5344CB8AC3E}">
        <p14:creationId xmlns:p14="http://schemas.microsoft.com/office/powerpoint/2010/main" val="271837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77"/>
                                        </p:tgtEl>
                                        <p:attrNameLst>
                                          <p:attrName>style.visibility</p:attrName>
                                        </p:attrNameLst>
                                      </p:cBhvr>
                                      <p:to>
                                        <p:strVal val="visible"/>
                                      </p:to>
                                    </p:set>
                                    <p:anim calcmode="lin" valueType="num">
                                      <p:cBhvr additive="base">
                                        <p:cTn id="12" dur="500" fill="hold"/>
                                        <p:tgtEl>
                                          <p:spTgt spid="177"/>
                                        </p:tgtEl>
                                        <p:attrNameLst>
                                          <p:attrName>ppt_x</p:attrName>
                                        </p:attrNameLst>
                                      </p:cBhvr>
                                      <p:tavLst>
                                        <p:tav tm="0">
                                          <p:val>
                                            <p:strVal val="0-#ppt_w/2"/>
                                          </p:val>
                                        </p:tav>
                                        <p:tav tm="100000">
                                          <p:val>
                                            <p:strVal val="#ppt_x"/>
                                          </p:val>
                                        </p:tav>
                                      </p:tavLst>
                                    </p:anim>
                                    <p:anim calcmode="lin" valueType="num">
                                      <p:cBhvr additive="base">
                                        <p:cTn id="13" dur="500" fill="hold"/>
                                        <p:tgtEl>
                                          <p:spTgt spid="17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76"/>
                                        </p:tgtEl>
                                        <p:attrNameLst>
                                          <p:attrName>style.visibility</p:attrName>
                                        </p:attrNameLst>
                                      </p:cBhvr>
                                      <p:to>
                                        <p:strVal val="visible"/>
                                      </p:to>
                                    </p:set>
                                    <p:anim calcmode="lin" valueType="num">
                                      <p:cBhvr additive="base">
                                        <p:cTn id="16" dur="500" fill="hold"/>
                                        <p:tgtEl>
                                          <p:spTgt spid="176"/>
                                        </p:tgtEl>
                                        <p:attrNameLst>
                                          <p:attrName>ppt_x</p:attrName>
                                        </p:attrNameLst>
                                      </p:cBhvr>
                                      <p:tavLst>
                                        <p:tav tm="0">
                                          <p:val>
                                            <p:strVal val="0-#ppt_w/2"/>
                                          </p:val>
                                        </p:tav>
                                        <p:tav tm="100000">
                                          <p:val>
                                            <p:strVal val="#ppt_x"/>
                                          </p:val>
                                        </p:tav>
                                      </p:tavLst>
                                    </p:anim>
                                    <p:anim calcmode="lin" valueType="num">
                                      <p:cBhvr additive="base">
                                        <p:cTn id="17" dur="500" fill="hold"/>
                                        <p:tgtEl>
                                          <p:spTgt spid="17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3"/>
                                        </p:tgtEl>
                                        <p:attrNameLst>
                                          <p:attrName>style.visibility</p:attrName>
                                        </p:attrNameLst>
                                      </p:cBhvr>
                                      <p:to>
                                        <p:strVal val="visible"/>
                                      </p:to>
                                    </p:set>
                                    <p:anim calcmode="lin" valueType="num">
                                      <p:cBhvr additive="base">
                                        <p:cTn id="22" dur="500" fill="hold"/>
                                        <p:tgtEl>
                                          <p:spTgt spid="173"/>
                                        </p:tgtEl>
                                        <p:attrNameLst>
                                          <p:attrName>ppt_x</p:attrName>
                                        </p:attrNameLst>
                                      </p:cBhvr>
                                      <p:tavLst>
                                        <p:tav tm="0">
                                          <p:val>
                                            <p:strVal val="#ppt_x"/>
                                          </p:val>
                                        </p:tav>
                                        <p:tav tm="100000">
                                          <p:val>
                                            <p:strVal val="#ppt_x"/>
                                          </p:val>
                                        </p:tav>
                                      </p:tavLst>
                                    </p:anim>
                                    <p:anim calcmode="lin" valueType="num">
                                      <p:cBhvr additive="base">
                                        <p:cTn id="23" dur="500" fill="hold"/>
                                        <p:tgtEl>
                                          <p:spTgt spid="17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75"/>
                                        </p:tgtEl>
                                        <p:attrNameLst>
                                          <p:attrName>style.visibility</p:attrName>
                                        </p:attrNameLst>
                                      </p:cBhvr>
                                      <p:to>
                                        <p:strVal val="visible"/>
                                      </p:to>
                                    </p:set>
                                    <p:anim calcmode="lin" valueType="num">
                                      <p:cBhvr additive="base">
                                        <p:cTn id="26" dur="500" fill="hold"/>
                                        <p:tgtEl>
                                          <p:spTgt spid="175"/>
                                        </p:tgtEl>
                                        <p:attrNameLst>
                                          <p:attrName>ppt_x</p:attrName>
                                        </p:attrNameLst>
                                      </p:cBhvr>
                                      <p:tavLst>
                                        <p:tav tm="0">
                                          <p:val>
                                            <p:strVal val="#ppt_x"/>
                                          </p:val>
                                        </p:tav>
                                        <p:tav tm="100000">
                                          <p:val>
                                            <p:strVal val="#ppt_x"/>
                                          </p:val>
                                        </p:tav>
                                      </p:tavLst>
                                    </p:anim>
                                    <p:anim calcmode="lin" valueType="num">
                                      <p:cBhvr additive="base">
                                        <p:cTn id="27" dur="500" fill="hold"/>
                                        <p:tgtEl>
                                          <p:spTgt spid="17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1"/>
                                        </p:tgtEl>
                                        <p:attrNameLst>
                                          <p:attrName>style.visibility</p:attrName>
                                        </p:attrNameLst>
                                      </p:cBhvr>
                                      <p:to>
                                        <p:strVal val="visible"/>
                                      </p:to>
                                    </p:set>
                                    <p:anim calcmode="lin" valueType="num">
                                      <p:cBhvr additive="base">
                                        <p:cTn id="30" dur="500" fill="hold"/>
                                        <p:tgtEl>
                                          <p:spTgt spid="171"/>
                                        </p:tgtEl>
                                        <p:attrNameLst>
                                          <p:attrName>ppt_x</p:attrName>
                                        </p:attrNameLst>
                                      </p:cBhvr>
                                      <p:tavLst>
                                        <p:tav tm="0">
                                          <p:val>
                                            <p:strVal val="#ppt_x"/>
                                          </p:val>
                                        </p:tav>
                                        <p:tav tm="100000">
                                          <p:val>
                                            <p:strVal val="#ppt_x"/>
                                          </p:val>
                                        </p:tav>
                                      </p:tavLst>
                                    </p:anim>
                                    <p:anim calcmode="lin" valueType="num">
                                      <p:cBhvr additive="base">
                                        <p:cTn id="31" dur="500" fill="hold"/>
                                        <p:tgtEl>
                                          <p:spTgt spid="17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74"/>
                                        </p:tgtEl>
                                        <p:attrNameLst>
                                          <p:attrName>style.visibility</p:attrName>
                                        </p:attrNameLst>
                                      </p:cBhvr>
                                      <p:to>
                                        <p:strVal val="visible"/>
                                      </p:to>
                                    </p:set>
                                    <p:anim calcmode="lin" valueType="num">
                                      <p:cBhvr additive="base">
                                        <p:cTn id="34" dur="500" fill="hold"/>
                                        <p:tgtEl>
                                          <p:spTgt spid="174"/>
                                        </p:tgtEl>
                                        <p:attrNameLst>
                                          <p:attrName>ppt_x</p:attrName>
                                        </p:attrNameLst>
                                      </p:cBhvr>
                                      <p:tavLst>
                                        <p:tav tm="0">
                                          <p:val>
                                            <p:strVal val="#ppt_x"/>
                                          </p:val>
                                        </p:tav>
                                        <p:tav tm="100000">
                                          <p:val>
                                            <p:strVal val="#ppt_x"/>
                                          </p:val>
                                        </p:tav>
                                      </p:tavLst>
                                    </p:anim>
                                    <p:anim calcmode="lin" valueType="num">
                                      <p:cBhvr additive="base">
                                        <p:cTn id="35" dur="500" fill="hold"/>
                                        <p:tgtEl>
                                          <p:spTgt spid="17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72"/>
                                        </p:tgtEl>
                                        <p:attrNameLst>
                                          <p:attrName>style.visibility</p:attrName>
                                        </p:attrNameLst>
                                      </p:cBhvr>
                                      <p:to>
                                        <p:strVal val="visible"/>
                                      </p:to>
                                    </p:set>
                                    <p:anim calcmode="lin" valueType="num">
                                      <p:cBhvr additive="base">
                                        <p:cTn id="38" dur="500" fill="hold"/>
                                        <p:tgtEl>
                                          <p:spTgt spid="172"/>
                                        </p:tgtEl>
                                        <p:attrNameLst>
                                          <p:attrName>ppt_x</p:attrName>
                                        </p:attrNameLst>
                                      </p:cBhvr>
                                      <p:tavLst>
                                        <p:tav tm="0">
                                          <p:val>
                                            <p:strVal val="#ppt_x"/>
                                          </p:val>
                                        </p:tav>
                                        <p:tav tm="100000">
                                          <p:val>
                                            <p:strVal val="#ppt_x"/>
                                          </p:val>
                                        </p:tav>
                                      </p:tavLst>
                                    </p:anim>
                                    <p:anim calcmode="lin" valueType="num">
                                      <p:cBhvr additive="base">
                                        <p:cTn id="39" dur="500" fill="hold"/>
                                        <p:tgtEl>
                                          <p:spTgt spid="17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65"/>
                                        </p:tgtEl>
                                        <p:attrNameLst>
                                          <p:attrName>style.visibility</p:attrName>
                                        </p:attrNameLst>
                                      </p:cBhvr>
                                      <p:to>
                                        <p:strVal val="visible"/>
                                      </p:to>
                                    </p:set>
                                    <p:anim calcmode="lin" valueType="num">
                                      <p:cBhvr additive="base">
                                        <p:cTn id="42" dur="500" fill="hold"/>
                                        <p:tgtEl>
                                          <p:spTgt spid="165"/>
                                        </p:tgtEl>
                                        <p:attrNameLst>
                                          <p:attrName>ppt_x</p:attrName>
                                        </p:attrNameLst>
                                      </p:cBhvr>
                                      <p:tavLst>
                                        <p:tav tm="0">
                                          <p:val>
                                            <p:strVal val="#ppt_x"/>
                                          </p:val>
                                        </p:tav>
                                        <p:tav tm="100000">
                                          <p:val>
                                            <p:strVal val="#ppt_x"/>
                                          </p:val>
                                        </p:tav>
                                      </p:tavLst>
                                    </p:anim>
                                    <p:anim calcmode="lin" valueType="num">
                                      <p:cBhvr additive="base">
                                        <p:cTn id="43" dur="500" fill="hold"/>
                                        <p:tgtEl>
                                          <p:spTgt spid="16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1" fill="hold" grpId="0" nodeType="click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fill="hold"/>
                                        <p:tgtEl>
                                          <p:spTgt spid="58"/>
                                        </p:tgtEl>
                                        <p:attrNameLst>
                                          <p:attrName>ppt_x</p:attrName>
                                        </p:attrNameLst>
                                      </p:cBhvr>
                                      <p:tavLst>
                                        <p:tav tm="0">
                                          <p:val>
                                            <p:strVal val="#ppt_x"/>
                                          </p:val>
                                        </p:tav>
                                        <p:tav tm="100000">
                                          <p:val>
                                            <p:strVal val="#ppt_x"/>
                                          </p:val>
                                        </p:tav>
                                      </p:tavLst>
                                    </p:anim>
                                    <p:anim calcmode="lin" valueType="num">
                                      <p:cBhvr additive="base">
                                        <p:cTn id="59" dur="500" fill="hold"/>
                                        <p:tgtEl>
                                          <p:spTgt spid="58"/>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ppt_x"/>
                                          </p:val>
                                        </p:tav>
                                        <p:tav tm="100000">
                                          <p:val>
                                            <p:strVal val="#ppt_x"/>
                                          </p:val>
                                        </p:tav>
                                      </p:tavLst>
                                    </p:anim>
                                    <p:anim calcmode="lin" valueType="num">
                                      <p:cBhvr additive="base">
                                        <p:cTn id="63" dur="500" fill="hold"/>
                                        <p:tgtEl>
                                          <p:spTgt spid="27"/>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additive="base">
                                        <p:cTn id="66" dur="500" fill="hold"/>
                                        <p:tgtEl>
                                          <p:spTgt spid="2"/>
                                        </p:tgtEl>
                                        <p:attrNameLst>
                                          <p:attrName>ppt_x</p:attrName>
                                        </p:attrNameLst>
                                      </p:cBhvr>
                                      <p:tavLst>
                                        <p:tav tm="0">
                                          <p:val>
                                            <p:strVal val="#ppt_x"/>
                                          </p:val>
                                        </p:tav>
                                        <p:tav tm="100000">
                                          <p:val>
                                            <p:strVal val="#ppt_x"/>
                                          </p:val>
                                        </p:tav>
                                      </p:tavLst>
                                    </p:anim>
                                    <p:anim calcmode="lin" valueType="num">
                                      <p:cBhvr additive="base">
                                        <p:cTn id="67"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1" fill="hold" nodeType="clickEffect">
                                  <p:stCondLst>
                                    <p:cond delay="0"/>
                                  </p:stCondLst>
                                  <p:childTnLst>
                                    <p:set>
                                      <p:cBhvr>
                                        <p:cTn id="71" dur="1" fill="hold">
                                          <p:stCondLst>
                                            <p:cond delay="0"/>
                                          </p:stCondLst>
                                        </p:cTn>
                                        <p:tgtEl>
                                          <p:spTgt spid="4098"/>
                                        </p:tgtEl>
                                        <p:attrNameLst>
                                          <p:attrName>style.visibility</p:attrName>
                                        </p:attrNameLst>
                                      </p:cBhvr>
                                      <p:to>
                                        <p:strVal val="visible"/>
                                      </p:to>
                                    </p:set>
                                    <p:anim calcmode="lin" valueType="num">
                                      <p:cBhvr additive="base">
                                        <p:cTn id="72" dur="500" fill="hold"/>
                                        <p:tgtEl>
                                          <p:spTgt spid="4098"/>
                                        </p:tgtEl>
                                        <p:attrNameLst>
                                          <p:attrName>ppt_x</p:attrName>
                                        </p:attrNameLst>
                                      </p:cBhvr>
                                      <p:tavLst>
                                        <p:tav tm="0">
                                          <p:val>
                                            <p:strVal val="#ppt_x"/>
                                          </p:val>
                                        </p:tav>
                                        <p:tav tm="100000">
                                          <p:val>
                                            <p:strVal val="#ppt_x"/>
                                          </p:val>
                                        </p:tav>
                                      </p:tavLst>
                                    </p:anim>
                                    <p:anim calcmode="lin" valueType="num">
                                      <p:cBhvr additive="base">
                                        <p:cTn id="73" dur="500" fill="hold"/>
                                        <p:tgtEl>
                                          <p:spTgt spid="4098"/>
                                        </p:tgtEl>
                                        <p:attrNameLst>
                                          <p:attrName>ppt_y</p:attrName>
                                        </p:attrNameLst>
                                      </p:cBhvr>
                                      <p:tavLst>
                                        <p:tav tm="0">
                                          <p:val>
                                            <p:strVal val="0-#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1" fill="hold" grpId="0" nodeType="clickEffect">
                                  <p:stCondLst>
                                    <p:cond delay="0"/>
                                  </p:stCondLst>
                                  <p:childTnLst>
                                    <p:set>
                                      <p:cBhvr>
                                        <p:cTn id="77" dur="1" fill="hold">
                                          <p:stCondLst>
                                            <p:cond delay="0"/>
                                          </p:stCondLst>
                                        </p:cTn>
                                        <p:tgtEl>
                                          <p:spTgt spid="64"/>
                                        </p:tgtEl>
                                        <p:attrNameLst>
                                          <p:attrName>style.visibility</p:attrName>
                                        </p:attrNameLst>
                                      </p:cBhvr>
                                      <p:to>
                                        <p:strVal val="visible"/>
                                      </p:to>
                                    </p:set>
                                    <p:anim calcmode="lin" valueType="num">
                                      <p:cBhvr additive="base">
                                        <p:cTn id="78" dur="500" fill="hold"/>
                                        <p:tgtEl>
                                          <p:spTgt spid="64"/>
                                        </p:tgtEl>
                                        <p:attrNameLst>
                                          <p:attrName>ppt_x</p:attrName>
                                        </p:attrNameLst>
                                      </p:cBhvr>
                                      <p:tavLst>
                                        <p:tav tm="0">
                                          <p:val>
                                            <p:strVal val="#ppt_x"/>
                                          </p:val>
                                        </p:tav>
                                        <p:tav tm="100000">
                                          <p:val>
                                            <p:strVal val="#ppt_x"/>
                                          </p:val>
                                        </p:tav>
                                      </p:tavLst>
                                    </p:anim>
                                    <p:anim calcmode="lin" valueType="num">
                                      <p:cBhvr additive="base">
                                        <p:cTn id="79"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5" grpId="0" animBg="1"/>
      <p:bldP spid="171" grpId="0" animBg="1"/>
      <p:bldP spid="172" grpId="0" animBg="1"/>
      <p:bldP spid="173" grpId="0" animBg="1"/>
      <p:bldP spid="174" grpId="0" animBg="1"/>
      <p:bldP spid="175" grpId="0" animBg="1"/>
      <p:bldP spid="177" grpId="0" animBg="1"/>
      <p:bldP spid="176" grpId="0" animBg="1"/>
      <p:bldP spid="58" grpId="0" animBg="1"/>
      <p:bldP spid="64" grpId="0" animBg="1"/>
      <p:bldP spid="2" grpId="0" animBg="1"/>
      <p:bldP spid="27" grpId="0" animBg="1"/>
      <p:bldP spid="26" grpId="0" animBg="1"/>
      <p:bldP spid="2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9"/>
          <p:cNvSpPr txBox="1">
            <a:spLocks noChangeArrowheads="1"/>
          </p:cNvSpPr>
          <p:nvPr/>
        </p:nvSpPr>
        <p:spPr bwMode="auto">
          <a:xfrm>
            <a:off x="211013" y="6021408"/>
            <a:ext cx="4532199" cy="483329"/>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r>
              <a:rPr lang="en-US" dirty="0" smtClean="0"/>
              <a:t>Front End</a:t>
            </a:r>
            <a:endParaRPr lang="en-US" dirty="0"/>
          </a:p>
          <a:p>
            <a:pPr>
              <a:lnSpc>
                <a:spcPts val="500"/>
              </a:lnSpc>
            </a:pPr>
            <a:r>
              <a:rPr lang="en-US" dirty="0"/>
              <a:t>Layer</a:t>
            </a:r>
          </a:p>
        </p:txBody>
      </p:sp>
      <p:sp>
        <p:nvSpPr>
          <p:cNvPr id="3" name="Title 2"/>
          <p:cNvSpPr>
            <a:spLocks noGrp="1"/>
          </p:cNvSpPr>
          <p:nvPr>
            <p:ph type="title"/>
          </p:nvPr>
        </p:nvSpPr>
        <p:spPr/>
        <p:txBody>
          <a:bodyPr>
            <a:normAutofit/>
          </a:bodyPr>
          <a:lstStyle/>
          <a:p>
            <a:r>
              <a:rPr lang="en-GB" dirty="0" smtClean="0"/>
              <a:t>Logging: today</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44</a:t>
            </a:fld>
            <a:endParaRPr lang="en-US"/>
          </a:p>
        </p:txBody>
      </p:sp>
      <p:sp>
        <p:nvSpPr>
          <p:cNvPr id="7" name="Can 6"/>
          <p:cNvSpPr/>
          <p:nvPr/>
        </p:nvSpPr>
        <p:spPr>
          <a:xfrm>
            <a:off x="5238243" y="2806701"/>
            <a:ext cx="3306316" cy="2298750"/>
          </a:xfrm>
          <a:prstGeom prst="can">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chemeClr val="tx1"/>
                </a:solidFill>
                <a:latin typeface="+mj-lt"/>
              </a:rPr>
              <a:t>Logging DB</a:t>
            </a:r>
            <a:br>
              <a:rPr lang="en-US" sz="2400" b="1" dirty="0" smtClean="0">
                <a:solidFill>
                  <a:schemeClr val="tx1"/>
                </a:solidFill>
                <a:latin typeface="+mj-lt"/>
              </a:rPr>
            </a:br>
            <a:r>
              <a:rPr lang="en-US" sz="2400" dirty="0" smtClean="0">
                <a:solidFill>
                  <a:schemeClr val="tx1"/>
                </a:solidFill>
                <a:latin typeface="+mj-lt"/>
              </a:rPr>
              <a:t>&gt;20 years </a:t>
            </a:r>
            <a:r>
              <a:rPr lang="en-US" dirty="0" smtClean="0">
                <a:solidFill>
                  <a:schemeClr val="tx1"/>
                </a:solidFill>
                <a:latin typeface="+mj-lt"/>
              </a:rPr>
              <a:t>of</a:t>
            </a:r>
            <a:r>
              <a:rPr lang="en-US" sz="2400" dirty="0" smtClean="0">
                <a:solidFill>
                  <a:schemeClr val="tx1"/>
                </a:solidFill>
                <a:latin typeface="+mj-lt"/>
              </a:rPr>
              <a:t> filtered data</a:t>
            </a:r>
            <a:endParaRPr lang="en-US" sz="2400" dirty="0">
              <a:solidFill>
                <a:schemeClr val="tx1"/>
              </a:solidFill>
              <a:latin typeface="+mj-lt"/>
            </a:endParaRPr>
          </a:p>
        </p:txBody>
      </p:sp>
      <p:sp>
        <p:nvSpPr>
          <p:cNvPr id="8" name="Can 7"/>
          <p:cNvSpPr/>
          <p:nvPr/>
        </p:nvSpPr>
        <p:spPr>
          <a:xfrm>
            <a:off x="991715" y="2806701"/>
            <a:ext cx="2457600" cy="1574799"/>
          </a:xfrm>
          <a:prstGeom prst="can">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chemeClr val="tx1"/>
                </a:solidFill>
                <a:latin typeface="+mj-lt"/>
              </a:rPr>
              <a:t>Measurement DB</a:t>
            </a:r>
            <a:br>
              <a:rPr lang="en-US" sz="2400" b="1" dirty="0" smtClean="0">
                <a:solidFill>
                  <a:schemeClr val="tx1"/>
                </a:solidFill>
                <a:latin typeface="+mj-lt"/>
              </a:rPr>
            </a:br>
            <a:r>
              <a:rPr lang="en-US" sz="2400" dirty="0" smtClean="0">
                <a:solidFill>
                  <a:schemeClr val="tx1"/>
                </a:solidFill>
                <a:latin typeface="+mj-lt"/>
              </a:rPr>
              <a:t>7 days </a:t>
            </a:r>
            <a:r>
              <a:rPr lang="en-US" dirty="0" smtClean="0">
                <a:solidFill>
                  <a:schemeClr val="tx1"/>
                </a:solidFill>
                <a:latin typeface="+mj-lt"/>
              </a:rPr>
              <a:t>of</a:t>
            </a:r>
            <a:r>
              <a:rPr lang="en-US" sz="2400" dirty="0" smtClean="0">
                <a:solidFill>
                  <a:schemeClr val="tx1"/>
                </a:solidFill>
                <a:latin typeface="+mj-lt"/>
              </a:rPr>
              <a:t> raw data</a:t>
            </a:r>
            <a:endParaRPr lang="en-US" sz="2400" dirty="0">
              <a:solidFill>
                <a:schemeClr val="tx1"/>
              </a:solidFill>
              <a:latin typeface="+mj-lt"/>
            </a:endParaRPr>
          </a:p>
        </p:txBody>
      </p:sp>
      <p:sp>
        <p:nvSpPr>
          <p:cNvPr id="165" name="AutoShape 22"/>
          <p:cNvSpPr>
            <a:spLocks noChangeArrowheads="1"/>
          </p:cNvSpPr>
          <p:nvPr/>
        </p:nvSpPr>
        <p:spPr bwMode="auto">
          <a:xfrm>
            <a:off x="991715" y="4864101"/>
            <a:ext cx="2457600" cy="73953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Logging</a:t>
            </a:r>
            <a:br>
              <a:rPr lang="en-US" sz="2400" b="1" dirty="0" smtClean="0">
                <a:solidFill>
                  <a:srgbClr val="002060"/>
                </a:solidFill>
                <a:latin typeface="+mj-lt"/>
              </a:rPr>
            </a:br>
            <a:r>
              <a:rPr lang="en-US" sz="2400" b="1" dirty="0" smtClean="0">
                <a:solidFill>
                  <a:srgbClr val="002060"/>
                </a:solidFill>
                <a:latin typeface="+mj-lt"/>
              </a:rPr>
              <a:t>Processes</a:t>
            </a:r>
            <a:endParaRPr lang="en-US" sz="2400" b="1" dirty="0">
              <a:solidFill>
                <a:srgbClr val="002060"/>
              </a:solidFill>
              <a:latin typeface="+mj-lt"/>
            </a:endParaRPr>
          </a:p>
        </p:txBody>
      </p:sp>
      <p:sp>
        <p:nvSpPr>
          <p:cNvPr id="171" name="Right Arrow 170"/>
          <p:cNvSpPr/>
          <p:nvPr/>
        </p:nvSpPr>
        <p:spPr>
          <a:xfrm rot="16200000">
            <a:off x="2079283" y="4460209"/>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2" name="Right Arrow 171"/>
          <p:cNvSpPr/>
          <p:nvPr/>
        </p:nvSpPr>
        <p:spPr>
          <a:xfrm rot="16200000">
            <a:off x="3127576" y="4460209"/>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3" name="Right Arrow 172"/>
          <p:cNvSpPr/>
          <p:nvPr/>
        </p:nvSpPr>
        <p:spPr>
          <a:xfrm rot="16200000">
            <a:off x="1030991" y="4476075"/>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4" name="Right Arrow 173"/>
          <p:cNvSpPr/>
          <p:nvPr/>
        </p:nvSpPr>
        <p:spPr>
          <a:xfrm rot="16200000">
            <a:off x="2603429" y="4476075"/>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5" name="Right Arrow 174"/>
          <p:cNvSpPr/>
          <p:nvPr/>
        </p:nvSpPr>
        <p:spPr>
          <a:xfrm rot="16200000">
            <a:off x="1555137" y="4460209"/>
            <a:ext cx="315489"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7" name="Right Arrow 176"/>
          <p:cNvSpPr/>
          <p:nvPr/>
        </p:nvSpPr>
        <p:spPr>
          <a:xfrm>
            <a:off x="4622308" y="3415444"/>
            <a:ext cx="509607" cy="344611"/>
          </a:xfrm>
          <a:prstGeom prst="right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176" name="Right Arrow 175"/>
          <p:cNvSpPr/>
          <p:nvPr/>
        </p:nvSpPr>
        <p:spPr>
          <a:xfrm>
            <a:off x="3571926" y="3060700"/>
            <a:ext cx="1171287" cy="1054100"/>
          </a:xfrm>
          <a:prstGeom prst="rightArrow">
            <a:avLst>
              <a:gd name="adj1" fmla="val 64458"/>
              <a:gd name="adj2" fmla="val 50000"/>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GB" sz="2000" b="1" dirty="0" smtClean="0">
                <a:solidFill>
                  <a:srgbClr val="002060"/>
                </a:solidFill>
                <a:latin typeface="+mj-lt"/>
              </a:rPr>
              <a:t>PL/SQL</a:t>
            </a:r>
            <a:br>
              <a:rPr lang="en-GB" sz="2000" b="1" dirty="0" smtClean="0">
                <a:solidFill>
                  <a:srgbClr val="002060"/>
                </a:solidFill>
                <a:latin typeface="+mj-lt"/>
              </a:rPr>
            </a:br>
            <a:r>
              <a:rPr lang="en-GB" sz="2000" b="1" dirty="0" smtClean="0">
                <a:solidFill>
                  <a:srgbClr val="002060"/>
                </a:solidFill>
                <a:latin typeface="+mj-lt"/>
              </a:rPr>
              <a:t>filter</a:t>
            </a:r>
            <a:endParaRPr lang="en-GB" sz="2000" b="1" dirty="0">
              <a:solidFill>
                <a:srgbClr val="002060"/>
              </a:solidFill>
              <a:latin typeface="+mj-lt"/>
            </a:endParaRPr>
          </a:p>
        </p:txBody>
      </p:sp>
      <p:sp>
        <p:nvSpPr>
          <p:cNvPr id="58" name="AutoShape 22"/>
          <p:cNvSpPr>
            <a:spLocks noChangeArrowheads="1"/>
          </p:cNvSpPr>
          <p:nvPr/>
        </p:nvSpPr>
        <p:spPr bwMode="auto">
          <a:xfrm>
            <a:off x="1016429" y="2287912"/>
            <a:ext cx="7528130" cy="422713"/>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Logging Data Extraction API</a:t>
            </a:r>
            <a:endParaRPr lang="en-US" sz="2400" b="1" dirty="0">
              <a:solidFill>
                <a:srgbClr val="002060"/>
              </a:solidFill>
              <a:latin typeface="+mj-lt"/>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6625" y="1591731"/>
            <a:ext cx="2028825" cy="6572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4" name="AutoShape 22"/>
          <p:cNvSpPr>
            <a:spLocks noChangeArrowheads="1"/>
          </p:cNvSpPr>
          <p:nvPr/>
        </p:nvSpPr>
        <p:spPr bwMode="auto">
          <a:xfrm>
            <a:off x="5072299" y="1591731"/>
            <a:ext cx="2032811" cy="657225"/>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a:solidFill>
                  <a:schemeClr val="accent4">
                    <a:lumMod val="50000"/>
                  </a:schemeClr>
                </a:solidFill>
                <a:latin typeface="+mj-lt"/>
              </a:rPr>
              <a:t>Clients</a:t>
            </a:r>
          </a:p>
        </p:txBody>
      </p:sp>
      <p:sp>
        <p:nvSpPr>
          <p:cNvPr id="66" name="Left-Right Arrow 65"/>
          <p:cNvSpPr/>
          <p:nvPr/>
        </p:nvSpPr>
        <p:spPr>
          <a:xfrm>
            <a:off x="698500" y="5573273"/>
            <a:ext cx="3075113" cy="49270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a:t>
            </a:r>
          </a:p>
        </p:txBody>
      </p:sp>
      <p:pic>
        <p:nvPicPr>
          <p:cNvPr id="22" name="Picture 12" descr="\\cern.ch\dfs\Users\f\felixehm\Documents\My Pictures\Microsoft Clip Organizer\j0432628.png"/>
          <p:cNvPicPr>
            <a:picLocks noChangeAspect="1" noChangeArrowheads="1"/>
          </p:cNvPicPr>
          <p:nvPr/>
        </p:nvPicPr>
        <p:blipFill>
          <a:blip r:embed="rId4" cstate="print"/>
          <a:srcRect/>
          <a:stretch>
            <a:fillRect/>
          </a:stretch>
        </p:blipFill>
        <p:spPr bwMode="auto">
          <a:xfrm>
            <a:off x="2892293" y="5935132"/>
            <a:ext cx="693737" cy="693737"/>
          </a:xfrm>
          <a:prstGeom prst="rect">
            <a:avLst/>
          </a:prstGeom>
          <a:noFill/>
        </p:spPr>
      </p:pic>
      <p:pic>
        <p:nvPicPr>
          <p:cNvPr id="23" name="Picture 22" descr="11954233642049158303johnny_automatic_magnet_svg_med.png"/>
          <p:cNvPicPr>
            <a:picLocks noChangeAspect="1"/>
          </p:cNvPicPr>
          <p:nvPr/>
        </p:nvPicPr>
        <p:blipFill>
          <a:blip r:embed="rId5" cstate="print"/>
          <a:stretch>
            <a:fillRect/>
          </a:stretch>
        </p:blipFill>
        <p:spPr>
          <a:xfrm>
            <a:off x="1953330" y="5977200"/>
            <a:ext cx="541867" cy="609600"/>
          </a:xfrm>
          <a:prstGeom prst="rect">
            <a:avLst/>
          </a:prstGeom>
        </p:spPr>
      </p:pic>
      <p:pic>
        <p:nvPicPr>
          <p:cNvPr id="24" name="Picture 10" descr="\\cern.ch\dfs\Users\f\felixehm\Documents\My Pictures\Microsoft Clip Organizer\j0397738.wmf"/>
          <p:cNvPicPr>
            <a:picLocks noChangeAspect="1" noChangeArrowheads="1"/>
          </p:cNvPicPr>
          <p:nvPr/>
        </p:nvPicPr>
        <p:blipFill>
          <a:blip r:embed="rId6" cstate="print"/>
          <a:srcRect/>
          <a:stretch>
            <a:fillRect/>
          </a:stretch>
        </p:blipFill>
        <p:spPr bwMode="auto">
          <a:xfrm>
            <a:off x="787036" y="5905763"/>
            <a:ext cx="769197" cy="752475"/>
          </a:xfrm>
          <a:prstGeom prst="rect">
            <a:avLst/>
          </a:prstGeom>
          <a:noFill/>
        </p:spPr>
      </p:pic>
      <p:sp>
        <p:nvSpPr>
          <p:cNvPr id="26" name="Rectangular Callout 25"/>
          <p:cNvSpPr/>
          <p:nvPr/>
        </p:nvSpPr>
        <p:spPr>
          <a:xfrm>
            <a:off x="3327038" y="4648202"/>
            <a:ext cx="2743562" cy="1117650"/>
          </a:xfrm>
          <a:prstGeom prst="wedgeRectCallout">
            <a:avLst>
              <a:gd name="adj1" fmla="val -61025"/>
              <a:gd name="adj2" fmla="val -96161"/>
            </a:avLst>
          </a:prstGeom>
          <a:solidFill>
            <a:srgbClr val="FFFFCC"/>
          </a:solidFill>
          <a:ln>
            <a:solidFill>
              <a:schemeClr val="accent1">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r>
              <a:rPr lang="en-GB" dirty="0"/>
              <a:t>~ 250’000 </a:t>
            </a:r>
            <a:r>
              <a:rPr lang="en-GB" dirty="0" smtClean="0"/>
              <a:t>device properties</a:t>
            </a:r>
            <a:endParaRPr lang="en-GB" dirty="0"/>
          </a:p>
          <a:p>
            <a:r>
              <a:rPr lang="en-GB" dirty="0" smtClean="0"/>
              <a:t>~ </a:t>
            </a:r>
            <a:r>
              <a:rPr lang="en-GB" dirty="0"/>
              <a:t>5.5 billion records / day</a:t>
            </a:r>
          </a:p>
          <a:p>
            <a:r>
              <a:rPr lang="en-GB" dirty="0"/>
              <a:t>~ </a:t>
            </a:r>
            <a:r>
              <a:rPr lang="en-GB" dirty="0" smtClean="0"/>
              <a:t>2 </a:t>
            </a:r>
            <a:r>
              <a:rPr lang="en-GB" dirty="0"/>
              <a:t>T</a:t>
            </a:r>
            <a:r>
              <a:rPr lang="en-GB" dirty="0" smtClean="0"/>
              <a:t>B </a:t>
            </a:r>
            <a:r>
              <a:rPr lang="en-GB" dirty="0"/>
              <a:t>/ </a:t>
            </a:r>
            <a:r>
              <a:rPr lang="en-GB" dirty="0" smtClean="0"/>
              <a:t>week </a:t>
            </a:r>
            <a:r>
              <a:rPr lang="en-GB" i="1" dirty="0"/>
              <a:t>throughput</a:t>
            </a:r>
            <a:endParaRPr lang="en-GB" dirty="0">
              <a:solidFill>
                <a:schemeClr val="tx1"/>
              </a:solidFill>
              <a:latin typeface="+mj-lt"/>
            </a:endParaRPr>
          </a:p>
        </p:txBody>
      </p:sp>
      <p:sp>
        <p:nvSpPr>
          <p:cNvPr id="29" name="Rectangular Callout 28"/>
          <p:cNvSpPr/>
          <p:nvPr/>
        </p:nvSpPr>
        <p:spPr>
          <a:xfrm>
            <a:off x="4996944" y="1544420"/>
            <a:ext cx="3550158" cy="581567"/>
          </a:xfrm>
          <a:prstGeom prst="wedgeRectCallout">
            <a:avLst>
              <a:gd name="adj1" fmla="val -37371"/>
              <a:gd name="adj2" fmla="val 107266"/>
            </a:avLst>
          </a:prstGeom>
          <a:solidFill>
            <a:srgbClr val="FFFFCC"/>
          </a:solidFill>
          <a:ln>
            <a:solidFill>
              <a:schemeClr val="accent1">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r>
              <a:rPr lang="en-US" dirty="0" smtClean="0"/>
              <a:t>~ 1000 clients</a:t>
            </a:r>
            <a:endParaRPr lang="en-GB" dirty="0" smtClean="0"/>
          </a:p>
          <a:p>
            <a:r>
              <a:rPr lang="en-GB" dirty="0" smtClean="0"/>
              <a:t>~ </a:t>
            </a:r>
            <a:r>
              <a:rPr lang="en-GB" dirty="0"/>
              <a:t>5 million extraction requests / day</a:t>
            </a:r>
            <a:endParaRPr lang="en-GB" dirty="0">
              <a:solidFill>
                <a:schemeClr val="tx1"/>
              </a:solidFill>
              <a:latin typeface="+mj-lt"/>
            </a:endParaRPr>
          </a:p>
        </p:txBody>
      </p:sp>
      <p:sp>
        <p:nvSpPr>
          <p:cNvPr id="30" name="Up Arrow 29"/>
          <p:cNvSpPr/>
          <p:nvPr/>
        </p:nvSpPr>
        <p:spPr>
          <a:xfrm>
            <a:off x="2000325" y="2466448"/>
            <a:ext cx="437881" cy="579979"/>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31" name="Up Arrow 30"/>
          <p:cNvSpPr/>
          <p:nvPr/>
        </p:nvSpPr>
        <p:spPr>
          <a:xfrm>
            <a:off x="6667035" y="2466448"/>
            <a:ext cx="437881" cy="579979"/>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rgbClr val="002060"/>
              </a:solidFill>
              <a:latin typeface="+mj-lt"/>
            </a:endParaRPr>
          </a:p>
        </p:txBody>
      </p:sp>
      <p:sp>
        <p:nvSpPr>
          <p:cNvPr id="28" name="Rectangular Callout 27"/>
          <p:cNvSpPr/>
          <p:nvPr/>
        </p:nvSpPr>
        <p:spPr>
          <a:xfrm>
            <a:off x="1345123" y="2683189"/>
            <a:ext cx="2349500" cy="581567"/>
          </a:xfrm>
          <a:prstGeom prst="wedgeRectCallout">
            <a:avLst>
              <a:gd name="adj1" fmla="val 43170"/>
              <a:gd name="adj2" fmla="val 74510"/>
            </a:avLst>
          </a:prstGeom>
          <a:solidFill>
            <a:srgbClr val="FFFFCC"/>
          </a:solidFill>
          <a:ln>
            <a:solidFill>
              <a:schemeClr val="accent1">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r>
              <a:rPr lang="en-GB" dirty="0"/>
              <a:t>~ 95 % data reduction</a:t>
            </a:r>
          </a:p>
          <a:p>
            <a:r>
              <a:rPr lang="en-GB" dirty="0"/>
              <a:t>Millions of recs / min</a:t>
            </a:r>
            <a:endParaRPr lang="en-GB" dirty="0">
              <a:solidFill>
                <a:schemeClr val="tx1"/>
              </a:solidFill>
              <a:latin typeface="+mj-lt"/>
            </a:endParaRPr>
          </a:p>
        </p:txBody>
      </p:sp>
      <p:sp>
        <p:nvSpPr>
          <p:cNvPr id="32" name="AutoShape 22"/>
          <p:cNvSpPr>
            <a:spLocks noChangeArrowheads="1"/>
          </p:cNvSpPr>
          <p:nvPr/>
        </p:nvSpPr>
        <p:spPr bwMode="auto">
          <a:xfrm>
            <a:off x="5238243" y="5765207"/>
            <a:ext cx="3306316" cy="739530"/>
          </a:xfrm>
          <a:prstGeom prst="roundRect">
            <a:avLst>
              <a:gd name="adj" fmla="val 16667"/>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a:solidFill>
                  <a:schemeClr val="tx1"/>
                </a:solidFill>
                <a:latin typeface="+mj-lt"/>
              </a:rPr>
              <a:t>PVSS</a:t>
            </a:r>
          </a:p>
          <a:p>
            <a:pPr algn="ctr"/>
            <a:r>
              <a:rPr lang="en-US" sz="2400" b="1" dirty="0">
                <a:solidFill>
                  <a:schemeClr val="tx1"/>
                </a:solidFill>
                <a:latin typeface="+mj-lt"/>
              </a:rPr>
              <a:t>Industrial Control</a:t>
            </a:r>
          </a:p>
        </p:txBody>
      </p:sp>
      <p:sp>
        <p:nvSpPr>
          <p:cNvPr id="33" name="Up Arrow 32"/>
          <p:cNvSpPr/>
          <p:nvPr/>
        </p:nvSpPr>
        <p:spPr>
          <a:xfrm>
            <a:off x="6672460" y="5134429"/>
            <a:ext cx="437881" cy="579979"/>
          </a:xfrm>
          <a:prstGeom prst="upArrow">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2400" b="1">
              <a:solidFill>
                <a:schemeClr val="tx1"/>
              </a:solidFill>
              <a:latin typeface="+mj-lt"/>
            </a:endParaRPr>
          </a:p>
        </p:txBody>
      </p:sp>
      <p:sp>
        <p:nvSpPr>
          <p:cNvPr id="27" name="Rectangular Callout 26"/>
          <p:cNvSpPr/>
          <p:nvPr/>
        </p:nvSpPr>
        <p:spPr>
          <a:xfrm>
            <a:off x="6197600" y="5175250"/>
            <a:ext cx="2740659" cy="1173548"/>
          </a:xfrm>
          <a:prstGeom prst="wedgeRectCallout">
            <a:avLst>
              <a:gd name="adj1" fmla="val -21695"/>
              <a:gd name="adj2" fmla="val -76978"/>
            </a:avLst>
          </a:prstGeom>
          <a:solidFill>
            <a:srgbClr val="FFFFCC"/>
          </a:solidFill>
          <a:ln>
            <a:solidFill>
              <a:schemeClr val="accent1">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r>
              <a:rPr lang="en-GB" dirty="0"/>
              <a:t>~ 1 million </a:t>
            </a:r>
            <a:r>
              <a:rPr lang="en-GB" dirty="0" smtClean="0"/>
              <a:t>device properties</a:t>
            </a:r>
            <a:endParaRPr lang="en-GB" dirty="0"/>
          </a:p>
          <a:p>
            <a:r>
              <a:rPr lang="en-GB" dirty="0" smtClean="0"/>
              <a:t>~ </a:t>
            </a:r>
            <a:r>
              <a:rPr lang="en-GB" dirty="0"/>
              <a:t>4 billion records / day</a:t>
            </a:r>
          </a:p>
          <a:p>
            <a:r>
              <a:rPr lang="en-GB" dirty="0"/>
              <a:t>~ </a:t>
            </a:r>
            <a:r>
              <a:rPr lang="en-GB" dirty="0" smtClean="0"/>
              <a:t>1 </a:t>
            </a:r>
            <a:r>
              <a:rPr lang="en-GB" dirty="0"/>
              <a:t>TB / </a:t>
            </a:r>
            <a:r>
              <a:rPr lang="en-GB" dirty="0" smtClean="0"/>
              <a:t>week </a:t>
            </a:r>
            <a:r>
              <a:rPr lang="en-GB" i="1" dirty="0" smtClean="0"/>
              <a:t>stored</a:t>
            </a:r>
            <a:endParaRPr lang="en-GB" dirty="0">
              <a:solidFill>
                <a:schemeClr val="tx1"/>
              </a:solidFill>
              <a:latin typeface="+mj-lt"/>
            </a:endParaRPr>
          </a:p>
          <a:p>
            <a:r>
              <a:rPr lang="en-US" dirty="0" smtClean="0">
                <a:solidFill>
                  <a:schemeClr val="tx1"/>
                </a:solidFill>
                <a:latin typeface="+mj-lt"/>
              </a:rPr>
              <a:t>~ 170 TB stored now</a:t>
            </a:r>
            <a:endParaRPr lang="en-GB" dirty="0" smtClean="0"/>
          </a:p>
        </p:txBody>
      </p:sp>
    </p:spTree>
    <p:extLst>
      <p:ext uri="{BB962C8B-B14F-4D97-AF65-F5344CB8AC3E}">
        <p14:creationId xmlns:p14="http://schemas.microsoft.com/office/powerpoint/2010/main" val="341336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28" grpId="0" animBg="1"/>
      <p:bldP spid="2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Logging: daily extraction requests</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45</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5" y="1697678"/>
            <a:ext cx="9164930" cy="4118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454400" y="3086100"/>
            <a:ext cx="698500" cy="584775"/>
          </a:xfrm>
          <a:prstGeom prst="rect">
            <a:avLst/>
          </a:prstGeom>
          <a:solidFill>
            <a:schemeClr val="bg1"/>
          </a:solidFill>
          <a:ln w="25400">
            <a:solidFill>
              <a:srgbClr val="008000"/>
            </a:solidFill>
          </a:ln>
        </p:spPr>
        <p:txBody>
          <a:bodyPr wrap="square" rtlCol="0">
            <a:spAutoFit/>
          </a:bodyPr>
          <a:lstStyle/>
          <a:p>
            <a:r>
              <a:rPr lang="en-GB" sz="3200" b="1" dirty="0" smtClean="0">
                <a:solidFill>
                  <a:srgbClr val="008000"/>
                </a:solidFill>
              </a:rPr>
              <a:t>TS</a:t>
            </a:r>
            <a:endParaRPr lang="en-GB" sz="3200" b="1" dirty="0">
              <a:solidFill>
                <a:srgbClr val="008000"/>
              </a:solidFill>
            </a:endParaRPr>
          </a:p>
        </p:txBody>
      </p:sp>
      <p:cxnSp>
        <p:nvCxnSpPr>
          <p:cNvPr id="14" name="Straight Arrow Connector 13"/>
          <p:cNvCxnSpPr/>
          <p:nvPr/>
        </p:nvCxnSpPr>
        <p:spPr>
          <a:xfrm flipV="1">
            <a:off x="4152900" y="2654300"/>
            <a:ext cx="939800" cy="431800"/>
          </a:xfrm>
          <a:prstGeom prst="straightConnector1">
            <a:avLst/>
          </a:prstGeom>
          <a:solidFill>
            <a:schemeClr val="bg1"/>
          </a:solidFill>
          <a:ln w="25400">
            <a:solidFill>
              <a:srgbClr val="008000"/>
            </a:solidFill>
            <a:tailEnd type="triangle" w="lg" len="med"/>
          </a:ln>
        </p:spPr>
      </p:cxnSp>
      <p:cxnSp>
        <p:nvCxnSpPr>
          <p:cNvPr id="16" name="Straight Arrow Connector 15"/>
          <p:cNvCxnSpPr>
            <a:stCxn id="12" idx="0"/>
          </p:cNvCxnSpPr>
          <p:nvPr/>
        </p:nvCxnSpPr>
        <p:spPr>
          <a:xfrm flipV="1">
            <a:off x="3803650" y="2654300"/>
            <a:ext cx="0" cy="431800"/>
          </a:xfrm>
          <a:prstGeom prst="straightConnector1">
            <a:avLst/>
          </a:prstGeom>
          <a:solidFill>
            <a:schemeClr val="bg1"/>
          </a:solidFill>
          <a:ln w="25400">
            <a:solidFill>
              <a:srgbClr val="008000"/>
            </a:solidFill>
            <a:tailEnd type="triangle" w="lg" len="med"/>
          </a:ln>
        </p:spPr>
      </p:cxnSp>
      <p:cxnSp>
        <p:nvCxnSpPr>
          <p:cNvPr id="19" name="Straight Arrow Connector 18"/>
          <p:cNvCxnSpPr/>
          <p:nvPr/>
        </p:nvCxnSpPr>
        <p:spPr>
          <a:xfrm flipH="1" flipV="1">
            <a:off x="2438400" y="2501900"/>
            <a:ext cx="1016000" cy="584200"/>
          </a:xfrm>
          <a:prstGeom prst="straightConnector1">
            <a:avLst/>
          </a:prstGeom>
          <a:solidFill>
            <a:schemeClr val="bg1"/>
          </a:solidFill>
          <a:ln w="25400">
            <a:solidFill>
              <a:srgbClr val="008000"/>
            </a:solidFill>
            <a:tailEnd type="triangle" w="lg" len="med"/>
          </a:ln>
        </p:spPr>
      </p:cxnSp>
      <p:sp>
        <p:nvSpPr>
          <p:cNvPr id="22" name="TextBox 21"/>
          <p:cNvSpPr txBox="1"/>
          <p:nvPr/>
        </p:nvSpPr>
        <p:spPr>
          <a:xfrm>
            <a:off x="5842000" y="3441700"/>
            <a:ext cx="2006600" cy="584775"/>
          </a:xfrm>
          <a:prstGeom prst="rect">
            <a:avLst/>
          </a:prstGeom>
          <a:solidFill>
            <a:schemeClr val="bg1"/>
          </a:solidFill>
          <a:ln w="25400">
            <a:solidFill>
              <a:srgbClr val="FF3399"/>
            </a:solidFill>
          </a:ln>
        </p:spPr>
        <p:txBody>
          <a:bodyPr wrap="square" rtlCol="0">
            <a:spAutoFit/>
          </a:bodyPr>
          <a:lstStyle/>
          <a:p>
            <a:r>
              <a:rPr lang="en-GB" sz="3200" b="1" dirty="0" smtClean="0">
                <a:solidFill>
                  <a:srgbClr val="FF3399"/>
                </a:solidFill>
              </a:rPr>
              <a:t>Christmas</a:t>
            </a:r>
            <a:endParaRPr lang="en-GB" sz="3200" b="1" dirty="0">
              <a:solidFill>
                <a:srgbClr val="FF3399"/>
              </a:solidFill>
            </a:endParaRPr>
          </a:p>
        </p:txBody>
      </p:sp>
      <p:cxnSp>
        <p:nvCxnSpPr>
          <p:cNvPr id="23" name="Straight Arrow Connector 22"/>
          <p:cNvCxnSpPr>
            <a:stCxn id="22" idx="0"/>
          </p:cNvCxnSpPr>
          <p:nvPr/>
        </p:nvCxnSpPr>
        <p:spPr>
          <a:xfrm flipV="1">
            <a:off x="6845300" y="2654300"/>
            <a:ext cx="0" cy="787400"/>
          </a:xfrm>
          <a:prstGeom prst="straightConnector1">
            <a:avLst/>
          </a:prstGeom>
          <a:solidFill>
            <a:schemeClr val="bg1"/>
          </a:solidFill>
          <a:ln w="25400">
            <a:solidFill>
              <a:srgbClr val="FF3399"/>
            </a:solidFill>
            <a:tailEnd type="triangle" w="lg" len="med"/>
          </a:ln>
        </p:spPr>
      </p:cxnSp>
      <p:sp>
        <p:nvSpPr>
          <p:cNvPr id="31" name="TextBox 30"/>
          <p:cNvSpPr txBox="1"/>
          <p:nvPr/>
        </p:nvSpPr>
        <p:spPr>
          <a:xfrm>
            <a:off x="2867024" y="1556138"/>
            <a:ext cx="2802755" cy="584775"/>
          </a:xfrm>
          <a:prstGeom prst="rect">
            <a:avLst/>
          </a:prstGeom>
          <a:solidFill>
            <a:schemeClr val="bg1"/>
          </a:solidFill>
          <a:ln w="25400">
            <a:solidFill>
              <a:srgbClr val="C89800"/>
            </a:solidFill>
          </a:ln>
        </p:spPr>
        <p:txBody>
          <a:bodyPr wrap="square" rtlCol="0">
            <a:spAutoFit/>
          </a:bodyPr>
          <a:lstStyle/>
          <a:p>
            <a:r>
              <a:rPr lang="en-GB" sz="3200" b="1" dirty="0" smtClean="0">
                <a:solidFill>
                  <a:srgbClr val="C89800"/>
                </a:solidFill>
              </a:rPr>
              <a:t>LHC Workshop</a:t>
            </a:r>
            <a:endParaRPr lang="en-GB" sz="3200" b="1" dirty="0">
              <a:solidFill>
                <a:srgbClr val="C89800"/>
              </a:solidFill>
            </a:endParaRPr>
          </a:p>
        </p:txBody>
      </p:sp>
      <p:cxnSp>
        <p:nvCxnSpPr>
          <p:cNvPr id="32" name="Straight Arrow Connector 31"/>
          <p:cNvCxnSpPr/>
          <p:nvPr/>
        </p:nvCxnSpPr>
        <p:spPr>
          <a:xfrm>
            <a:off x="5669780" y="2140914"/>
            <a:ext cx="642120" cy="119686"/>
          </a:xfrm>
          <a:prstGeom prst="straightConnector1">
            <a:avLst/>
          </a:prstGeom>
          <a:solidFill>
            <a:schemeClr val="bg1"/>
          </a:solidFill>
          <a:ln w="25400">
            <a:solidFill>
              <a:srgbClr val="C89800"/>
            </a:solidFill>
            <a:tailEnd type="triangle" w="lg" len="med"/>
          </a:ln>
        </p:spPr>
      </p:cxnSp>
    </p:spTree>
    <p:extLst>
      <p:ext uri="{BB962C8B-B14F-4D97-AF65-F5344CB8AC3E}">
        <p14:creationId xmlns:p14="http://schemas.microsoft.com/office/powerpoint/2010/main" val="173975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3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r>
              <a:rPr lang="en-US" dirty="0"/>
              <a:t>: RBAC - </a:t>
            </a:r>
            <a:r>
              <a:rPr lang="en-US" dirty="0" smtClean="0"/>
              <a:t>MCS</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46</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Diagnostics</a:t>
            </a:r>
          </a:p>
          <a:p>
            <a:pPr algn="ctr"/>
            <a:r>
              <a:rPr lang="en-US" b="1" dirty="0">
                <a:solidFill>
                  <a:srgbClr val="002060"/>
                </a:solidFill>
                <a:latin typeface="+mj-lt"/>
              </a:rPr>
              <a:t>Monitoring</a:t>
            </a:r>
          </a:p>
          <a:p>
            <a:pPr algn="ctr"/>
            <a:r>
              <a:rPr lang="en-US" b="1" dirty="0">
                <a:solidFill>
                  <a:srgbClr val="002060"/>
                </a:solidFill>
                <a:latin typeface="+mj-lt"/>
              </a:rPr>
              <a:t>(DIAMON)</a:t>
            </a:r>
          </a:p>
          <a:p>
            <a:pPr algn="ctr"/>
            <a:r>
              <a:rPr lang="en-US" b="1" dirty="0">
                <a:solidFill>
                  <a:srgbClr val="002060"/>
                </a:solidFill>
                <a:latin typeface="+mj-lt"/>
              </a:rPr>
              <a:t>&amp;</a:t>
            </a:r>
          </a:p>
          <a:p>
            <a:pPr algn="ctr"/>
            <a:r>
              <a:rPr lang="en-US" b="1" dirty="0" smtClean="0">
                <a:solidFill>
                  <a:srgbClr val="002060"/>
                </a:solidFill>
                <a:latin typeface="+mj-lt"/>
              </a:rPr>
              <a:t>Alarms</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Software</a:t>
            </a:r>
          </a:p>
          <a:p>
            <a:pPr algn="ctr"/>
            <a:r>
              <a:rPr lang="en-US" b="1" dirty="0">
                <a:solidFill>
                  <a:srgbClr val="002060"/>
                </a:solidFill>
                <a:latin typeface="+mj-lt"/>
              </a:rPr>
              <a:t>Interlock</a:t>
            </a:r>
          </a:p>
          <a:p>
            <a:pPr algn="ctr"/>
            <a:r>
              <a:rPr lang="en-US" b="1" dirty="0">
                <a:solidFill>
                  <a:srgbClr val="002060"/>
                </a:solidFill>
                <a:latin typeface="+mj-lt"/>
              </a:rPr>
              <a:t>System</a:t>
            </a:r>
          </a:p>
        </p:txBody>
      </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Post</a:t>
            </a:r>
          </a:p>
          <a:p>
            <a:pPr algn="ctr"/>
            <a:r>
              <a:rPr lang="en-US" b="1" dirty="0">
                <a:solidFill>
                  <a:srgbClr val="002060"/>
                </a:solidFill>
                <a:latin typeface="+mj-lt"/>
              </a:rPr>
              <a:t>Mortem</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46165"/>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Logging</a:t>
            </a:r>
          </a:p>
        </p:txBody>
      </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Role Based Access (RBAC)</a:t>
            </a:r>
          </a:p>
        </p:txBody>
      </p:sp>
    </p:spTree>
    <p:custDataLst>
      <p:tags r:id="rId1"/>
    </p:custDataLst>
    <p:extLst>
      <p:ext uri="{BB962C8B-B14F-4D97-AF65-F5344CB8AC3E}">
        <p14:creationId xmlns:p14="http://schemas.microsoft.com/office/powerpoint/2010/main" val="272958816"/>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1000" fill="hold"/>
                                        <p:tgtEl>
                                          <p:spTgt spid="319"/>
                                        </p:tgtEl>
                                      </p:cBhvr>
                                      <p:by x="115000" y="115000"/>
                                    </p:animScale>
                                  </p:childTnLst>
                                </p:cTn>
                              </p:par>
                              <p:par>
                                <p:cTn id="7" presetID="6" presetClass="emph" presetSubtype="0" autoRev="1" fill="hold" grpId="0" nodeType="withEffect">
                                  <p:stCondLst>
                                    <p:cond delay="0"/>
                                  </p:stCondLst>
                                  <p:childTnLst>
                                    <p:animScale>
                                      <p:cBhvr>
                                        <p:cTn id="8" dur="1000" fill="hold"/>
                                        <p:tgtEl>
                                          <p:spTgt spid="320"/>
                                        </p:tgtEl>
                                      </p:cBhvr>
                                      <p:by x="115000" y="11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 grpId="0" animBg="1"/>
      <p:bldP spid="32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11015" y="1687271"/>
            <a:ext cx="8727245" cy="4625609"/>
          </a:xfrm>
        </p:spPr>
        <p:txBody>
          <a:bodyPr/>
          <a:lstStyle/>
          <a:p>
            <a:r>
              <a:rPr lang="en-US" b="1" dirty="0">
                <a:solidFill>
                  <a:srgbClr val="008000"/>
                </a:solidFill>
              </a:rPr>
              <a:t>Protect</a:t>
            </a:r>
            <a:r>
              <a:rPr lang="en-US" dirty="0" smtClean="0"/>
              <a:t> against unauthorized access</a:t>
            </a:r>
          </a:p>
          <a:p>
            <a:endParaRPr lang="en-US" dirty="0"/>
          </a:p>
          <a:p>
            <a:r>
              <a:rPr lang="en-US" dirty="0" smtClean="0"/>
              <a:t>Access audit</a:t>
            </a:r>
          </a:p>
          <a:p>
            <a:endParaRPr lang="en-US" dirty="0"/>
          </a:p>
          <a:p>
            <a:r>
              <a:rPr lang="en-US" dirty="0" smtClean="0"/>
              <a:t>Integrated with all 3 layers</a:t>
            </a:r>
          </a:p>
          <a:p>
            <a:pPr lvl="1"/>
            <a:r>
              <a:rPr lang="en-US" dirty="0" smtClean="0"/>
              <a:t>front-end, business, presentation</a:t>
            </a:r>
            <a:endParaRPr lang="en-GB" dirty="0"/>
          </a:p>
        </p:txBody>
      </p:sp>
      <p:sp>
        <p:nvSpPr>
          <p:cNvPr id="6" name="Title 5"/>
          <p:cNvSpPr>
            <a:spLocks noGrp="1"/>
          </p:cNvSpPr>
          <p:nvPr>
            <p:ph type="title"/>
          </p:nvPr>
        </p:nvSpPr>
        <p:spPr>
          <a:xfrm>
            <a:off x="211015" y="152400"/>
            <a:ext cx="8827477" cy="1251062"/>
          </a:xfrm>
        </p:spPr>
        <p:txBody>
          <a:bodyPr>
            <a:normAutofit/>
          </a:bodyPr>
          <a:lstStyle/>
          <a:p>
            <a:r>
              <a:rPr lang="en-US" dirty="0" smtClean="0">
                <a:solidFill>
                  <a:schemeClr val="bg1"/>
                </a:solidFill>
              </a:rPr>
              <a:t>R</a:t>
            </a:r>
            <a:r>
              <a:rPr lang="en-US" dirty="0" smtClean="0"/>
              <a:t>ole </a:t>
            </a:r>
            <a:r>
              <a:rPr lang="en-US" dirty="0" smtClean="0">
                <a:solidFill>
                  <a:schemeClr val="bg1"/>
                </a:solidFill>
              </a:rPr>
              <a:t>B</a:t>
            </a:r>
            <a:r>
              <a:rPr lang="en-US" dirty="0" smtClean="0"/>
              <a:t>ased </a:t>
            </a:r>
            <a:r>
              <a:rPr lang="en-US" dirty="0" smtClean="0">
                <a:solidFill>
                  <a:schemeClr val="bg1"/>
                </a:solidFill>
              </a:rPr>
              <a:t>A</a:t>
            </a:r>
            <a:r>
              <a:rPr lang="en-US" dirty="0" smtClean="0"/>
              <a:t>ccess </a:t>
            </a:r>
            <a:r>
              <a:rPr lang="en-US" dirty="0" smtClean="0">
                <a:solidFill>
                  <a:schemeClr val="bg1"/>
                </a:solidFill>
              </a:rPr>
              <a:t>C</a:t>
            </a:r>
            <a:r>
              <a:rPr lang="en-US" dirty="0" smtClean="0"/>
              <a:t>ontrol (RBAC)</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47</a:t>
            </a:fld>
            <a:endParaRPr lang="en-US"/>
          </a:p>
        </p:txBody>
      </p:sp>
    </p:spTree>
    <p:extLst>
      <p:ext uri="{BB962C8B-B14F-4D97-AF65-F5344CB8AC3E}">
        <p14:creationId xmlns:p14="http://schemas.microsoft.com/office/powerpoint/2010/main" val="2894693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fade">
                                      <p:cBhvr>
                                        <p:cTn id="12" dur="500"/>
                                        <p:tgtEl>
                                          <p:spTgt spid="7">
                                            <p:txEl>
                                              <p:pRg st="4" end="4"/>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Effect transition="in" filter="fade">
                                      <p:cBhvr>
                                        <p:cTn id="15"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RBAC: HW and SW protection</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48</a:t>
            </a:fld>
            <a:endParaRPr lang="en-US"/>
          </a:p>
        </p:txBody>
      </p:sp>
      <p:sp>
        <p:nvSpPr>
          <p:cNvPr id="9" name="AutoShape 22"/>
          <p:cNvSpPr>
            <a:spLocks noChangeArrowheads="1"/>
          </p:cNvSpPr>
          <p:nvPr/>
        </p:nvSpPr>
        <p:spPr bwMode="auto">
          <a:xfrm>
            <a:off x="6975186" y="3312692"/>
            <a:ext cx="1764189" cy="1399983"/>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RBAC</a:t>
            </a:r>
          </a:p>
          <a:p>
            <a:pPr algn="ctr"/>
            <a:r>
              <a:rPr lang="en-US" sz="2400" b="1" dirty="0" smtClean="0">
                <a:solidFill>
                  <a:srgbClr val="002060"/>
                </a:solidFill>
                <a:latin typeface="+mj-lt"/>
              </a:rPr>
              <a:t>Server</a:t>
            </a:r>
            <a:endParaRPr lang="en-US" sz="2400" b="1" dirty="0">
              <a:solidFill>
                <a:srgbClr val="002060"/>
              </a:solidFill>
              <a:latin typeface="+mj-lt"/>
            </a:endParaRPr>
          </a:p>
        </p:txBody>
      </p:sp>
      <p:sp>
        <p:nvSpPr>
          <p:cNvPr id="10" name="AutoShape 22"/>
          <p:cNvSpPr>
            <a:spLocks noChangeArrowheads="1"/>
          </p:cNvSpPr>
          <p:nvPr/>
        </p:nvSpPr>
        <p:spPr bwMode="auto">
          <a:xfrm>
            <a:off x="281376" y="5386827"/>
            <a:ext cx="1761326" cy="1090171"/>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663300"/>
                </a:solidFill>
                <a:latin typeface="+mj-lt"/>
              </a:rPr>
              <a:t>FESA</a:t>
            </a:r>
          </a:p>
          <a:p>
            <a:pPr algn="ctr"/>
            <a:r>
              <a:rPr lang="en-US" sz="2400" b="1" dirty="0" smtClean="0">
                <a:solidFill>
                  <a:srgbClr val="663300"/>
                </a:solidFill>
                <a:latin typeface="+mj-lt"/>
              </a:rPr>
              <a:t>server</a:t>
            </a:r>
            <a:endParaRPr lang="en-US" sz="2400" b="1" dirty="0">
              <a:solidFill>
                <a:srgbClr val="663300"/>
              </a:solidFill>
              <a:latin typeface="+mj-lt"/>
            </a:endParaRPr>
          </a:p>
        </p:txBody>
      </p:sp>
      <p:grpSp>
        <p:nvGrpSpPr>
          <p:cNvPr id="12" name="Group 11"/>
          <p:cNvGrpSpPr/>
          <p:nvPr/>
        </p:nvGrpSpPr>
        <p:grpSpPr>
          <a:xfrm>
            <a:off x="1127158" y="3111900"/>
            <a:ext cx="319446" cy="2274927"/>
            <a:chOff x="1127158" y="2507719"/>
            <a:chExt cx="319446" cy="2974359"/>
          </a:xfrm>
        </p:grpSpPr>
        <p:sp>
          <p:nvSpPr>
            <p:cNvPr id="26" name="TextBox 25"/>
            <p:cNvSpPr txBox="1"/>
            <p:nvPr/>
          </p:nvSpPr>
          <p:spPr>
            <a:xfrm rot="5400000">
              <a:off x="110856" y="3524021"/>
              <a:ext cx="2352050" cy="319446"/>
            </a:xfrm>
            <a:prstGeom prst="rect">
              <a:avLst/>
            </a:prstGeom>
            <a:noFill/>
          </p:spPr>
          <p:txBody>
            <a:bodyPr wrap="square" rtlCol="0">
              <a:spAutoFit/>
            </a:bodyPr>
            <a:lstStyle/>
            <a:p>
              <a:pPr algn="ctr">
                <a:lnSpc>
                  <a:spcPct val="80000"/>
                </a:lnSpc>
              </a:pPr>
              <a:r>
                <a:rPr lang="en-US" dirty="0" smtClean="0"/>
                <a:t>3. token</a:t>
              </a:r>
              <a:endParaRPr lang="en-GB" dirty="0"/>
            </a:p>
          </p:txBody>
        </p:sp>
        <p:cxnSp>
          <p:nvCxnSpPr>
            <p:cNvPr id="23" name="Straight Arrow Connector 22"/>
            <p:cNvCxnSpPr>
              <a:stCxn id="10" idx="0"/>
            </p:cNvCxnSpPr>
            <p:nvPr/>
          </p:nvCxnSpPr>
          <p:spPr>
            <a:xfrm flipV="1">
              <a:off x="1162039" y="2719430"/>
              <a:ext cx="0" cy="2762648"/>
            </a:xfrm>
            <a:prstGeom prst="straightConnector1">
              <a:avLst/>
            </a:prstGeom>
            <a:solidFill>
              <a:schemeClr val="bg1"/>
            </a:solidFill>
            <a:ln w="25400">
              <a:solidFill>
                <a:schemeClr val="tx1"/>
              </a:solidFill>
              <a:headEnd type="triangle" w="lg" len="lg"/>
              <a:tailEnd type="none" w="lg" len="lg"/>
            </a:ln>
          </p:spPr>
        </p:cxnSp>
      </p:grpSp>
      <p:grpSp>
        <p:nvGrpSpPr>
          <p:cNvPr id="2" name="Group 1"/>
          <p:cNvGrpSpPr/>
          <p:nvPr/>
        </p:nvGrpSpPr>
        <p:grpSpPr>
          <a:xfrm>
            <a:off x="2042702" y="1738539"/>
            <a:ext cx="6161694" cy="1574153"/>
            <a:chOff x="2042702" y="1738539"/>
            <a:chExt cx="6161694" cy="1574153"/>
          </a:xfrm>
        </p:grpSpPr>
        <p:sp>
          <p:nvSpPr>
            <p:cNvPr id="21" name="TextBox 20"/>
            <p:cNvSpPr txBox="1"/>
            <p:nvPr/>
          </p:nvSpPr>
          <p:spPr>
            <a:xfrm>
              <a:off x="2900076" y="1738539"/>
              <a:ext cx="4877606" cy="313932"/>
            </a:xfrm>
            <a:prstGeom prst="rect">
              <a:avLst/>
            </a:prstGeom>
            <a:noFill/>
          </p:spPr>
          <p:txBody>
            <a:bodyPr wrap="square" rtlCol="0">
              <a:spAutoFit/>
            </a:bodyPr>
            <a:lstStyle/>
            <a:p>
              <a:pPr>
                <a:lnSpc>
                  <a:spcPct val="80000"/>
                </a:lnSpc>
              </a:pPr>
              <a:r>
                <a:rPr lang="en-US" dirty="0" smtClean="0"/>
                <a:t>1. credentials: name, password, location</a:t>
              </a:r>
              <a:endParaRPr lang="en-GB" dirty="0"/>
            </a:p>
          </p:txBody>
        </p:sp>
        <p:cxnSp>
          <p:nvCxnSpPr>
            <p:cNvPr id="40" name="Elbow Connector 39"/>
            <p:cNvCxnSpPr/>
            <p:nvPr/>
          </p:nvCxnSpPr>
          <p:spPr>
            <a:xfrm>
              <a:off x="2042702" y="2027617"/>
              <a:ext cx="6161694" cy="1285075"/>
            </a:xfrm>
            <a:prstGeom prst="bentConnector3">
              <a:avLst>
                <a:gd name="adj1" fmla="val 100038"/>
              </a:avLst>
            </a:prstGeom>
            <a:solidFill>
              <a:schemeClr val="bg1"/>
            </a:solidFill>
            <a:ln w="25400">
              <a:solidFill>
                <a:schemeClr val="tx1"/>
              </a:solidFill>
              <a:headEnd type="none" w="lg" len="lg"/>
              <a:tailEnd type="triangle" w="lg" len="lg"/>
            </a:ln>
          </p:spPr>
        </p:cxnSp>
      </p:grpSp>
      <p:grpSp>
        <p:nvGrpSpPr>
          <p:cNvPr id="7" name="Group 6"/>
          <p:cNvGrpSpPr/>
          <p:nvPr/>
        </p:nvGrpSpPr>
        <p:grpSpPr>
          <a:xfrm>
            <a:off x="2210961" y="2158571"/>
            <a:ext cx="5385809" cy="1154121"/>
            <a:chOff x="2210961" y="2158571"/>
            <a:chExt cx="5385809" cy="1154121"/>
          </a:xfrm>
        </p:grpSpPr>
        <p:sp>
          <p:nvSpPr>
            <p:cNvPr id="22" name="TextBox 21"/>
            <p:cNvSpPr txBox="1"/>
            <p:nvPr/>
          </p:nvSpPr>
          <p:spPr>
            <a:xfrm>
              <a:off x="3843902" y="2158571"/>
              <a:ext cx="2352050" cy="319446"/>
            </a:xfrm>
            <a:prstGeom prst="rect">
              <a:avLst/>
            </a:prstGeom>
            <a:noFill/>
          </p:spPr>
          <p:txBody>
            <a:bodyPr wrap="square" rtlCol="0">
              <a:spAutoFit/>
            </a:bodyPr>
            <a:lstStyle/>
            <a:p>
              <a:pPr algn="ctr">
                <a:lnSpc>
                  <a:spcPct val="80000"/>
                </a:lnSpc>
              </a:pPr>
              <a:r>
                <a:rPr lang="en-US" dirty="0" smtClean="0"/>
                <a:t>2. </a:t>
              </a:r>
              <a:r>
                <a:rPr lang="en-US" dirty="0"/>
                <a:t>t</a:t>
              </a:r>
              <a:r>
                <a:rPr lang="en-US" dirty="0" smtClean="0"/>
                <a:t>oken with roles</a:t>
              </a:r>
              <a:endParaRPr lang="en-GB" dirty="0"/>
            </a:p>
          </p:txBody>
        </p:sp>
        <p:cxnSp>
          <p:nvCxnSpPr>
            <p:cNvPr id="48" name="Elbow Connector 47"/>
            <p:cNvCxnSpPr/>
            <p:nvPr/>
          </p:nvCxnSpPr>
          <p:spPr>
            <a:xfrm>
              <a:off x="2210961" y="2180017"/>
              <a:ext cx="5385809" cy="1132675"/>
            </a:xfrm>
            <a:prstGeom prst="bentConnector3">
              <a:avLst>
                <a:gd name="adj1" fmla="val 100050"/>
              </a:avLst>
            </a:prstGeom>
            <a:solidFill>
              <a:schemeClr val="bg1"/>
            </a:solidFill>
            <a:ln w="25400">
              <a:solidFill>
                <a:schemeClr val="tx1"/>
              </a:solidFill>
              <a:headEnd type="triangle" w="lg" len="lg"/>
              <a:tailEnd type="none" w="lg" len="lg"/>
            </a:ln>
          </p:spPr>
        </p:cxnSp>
      </p:grpSp>
      <p:sp>
        <p:nvSpPr>
          <p:cNvPr id="35" name="AutoShape 22"/>
          <p:cNvSpPr>
            <a:spLocks noChangeArrowheads="1"/>
          </p:cNvSpPr>
          <p:nvPr/>
        </p:nvSpPr>
        <p:spPr bwMode="auto">
          <a:xfrm>
            <a:off x="481948" y="4927731"/>
            <a:ext cx="1360951"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latin typeface="+mj-lt"/>
              </a:rPr>
              <a:t>RBAC</a:t>
            </a:r>
            <a:endParaRPr lang="en-US" b="1" dirty="0">
              <a:latin typeface="+mj-lt"/>
            </a:endParaRPr>
          </a:p>
        </p:txBody>
      </p:sp>
      <p:grpSp>
        <p:nvGrpSpPr>
          <p:cNvPr id="15" name="Group 14"/>
          <p:cNvGrpSpPr/>
          <p:nvPr/>
        </p:nvGrpSpPr>
        <p:grpSpPr>
          <a:xfrm>
            <a:off x="1359923" y="4712675"/>
            <a:ext cx="6497358" cy="1304492"/>
            <a:chOff x="1455173" y="5284175"/>
            <a:chExt cx="6497358" cy="1304492"/>
          </a:xfrm>
        </p:grpSpPr>
        <p:grpSp>
          <p:nvGrpSpPr>
            <p:cNvPr id="16" name="Group 15"/>
            <p:cNvGrpSpPr/>
            <p:nvPr/>
          </p:nvGrpSpPr>
          <p:grpSpPr>
            <a:xfrm>
              <a:off x="1455173" y="5533293"/>
              <a:ext cx="1378227" cy="1055374"/>
              <a:chOff x="2687966" y="5533293"/>
              <a:chExt cx="1378227" cy="1055374"/>
            </a:xfrm>
          </p:grpSpPr>
          <p:pic>
            <p:nvPicPr>
              <p:cNvPr id="13" name="Picture 4" descr="document, file, page, paper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687966" y="5533293"/>
                <a:ext cx="1378227" cy="105537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01941" y="5783269"/>
                <a:ext cx="926279" cy="707886"/>
              </a:xfrm>
              <a:prstGeom prst="rect">
                <a:avLst/>
              </a:prstGeom>
              <a:noFill/>
            </p:spPr>
            <p:txBody>
              <a:bodyPr wrap="none" rtlCol="0">
                <a:spAutoFit/>
              </a:bodyPr>
              <a:lstStyle/>
              <a:p>
                <a:pPr algn="ctr"/>
                <a:r>
                  <a:rPr lang="en-GB" sz="2000" b="1" dirty="0" smtClean="0">
                    <a:solidFill>
                      <a:srgbClr val="0070C0"/>
                    </a:solidFill>
                  </a:rPr>
                  <a:t>Access</a:t>
                </a:r>
              </a:p>
              <a:p>
                <a:pPr algn="ctr"/>
                <a:r>
                  <a:rPr lang="en-US" sz="2000" b="1" dirty="0" smtClean="0">
                    <a:solidFill>
                      <a:srgbClr val="0070C0"/>
                    </a:solidFill>
                  </a:rPr>
                  <a:t>Map</a:t>
                </a:r>
                <a:endParaRPr lang="en-GB" sz="2000" b="1" dirty="0" smtClean="0">
                  <a:solidFill>
                    <a:srgbClr val="0070C0"/>
                  </a:solidFill>
                </a:endParaRPr>
              </a:p>
            </p:txBody>
          </p:sp>
        </p:grpSp>
        <p:cxnSp>
          <p:nvCxnSpPr>
            <p:cNvPr id="51" name="Elbow Connector 50"/>
            <p:cNvCxnSpPr>
              <a:stCxn id="14" idx="3"/>
              <a:endCxn id="9" idx="2"/>
            </p:cNvCxnSpPr>
            <p:nvPr/>
          </p:nvCxnSpPr>
          <p:spPr>
            <a:xfrm flipV="1">
              <a:off x="2695427" y="5284175"/>
              <a:ext cx="5257104" cy="853037"/>
            </a:xfrm>
            <a:prstGeom prst="bentConnector2">
              <a:avLst/>
            </a:prstGeom>
            <a:solidFill>
              <a:schemeClr val="bg1"/>
            </a:solidFill>
            <a:ln w="25400">
              <a:solidFill>
                <a:schemeClr val="tx1"/>
              </a:solidFill>
              <a:prstDash val="sysDash"/>
              <a:headEnd type="triangle" w="lg" len="lg"/>
              <a:tailEnd type="none" w="lg" len="lg"/>
            </a:ln>
          </p:spPr>
        </p:cxnSp>
      </p:grpSp>
      <p:sp>
        <p:nvSpPr>
          <p:cNvPr id="25" name="Can 24"/>
          <p:cNvSpPr/>
          <p:nvPr/>
        </p:nvSpPr>
        <p:spPr>
          <a:xfrm>
            <a:off x="6696703" y="4370243"/>
            <a:ext cx="1080979" cy="1016584"/>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1400" b="1" dirty="0" smtClean="0">
                <a:solidFill>
                  <a:schemeClr val="tx1"/>
                </a:solidFill>
                <a:latin typeface="+mj-lt"/>
              </a:rPr>
              <a:t>Central</a:t>
            </a:r>
          </a:p>
          <a:p>
            <a:pPr algn="ctr"/>
            <a:r>
              <a:rPr lang="en-US" sz="1400" b="1" dirty="0" smtClean="0">
                <a:solidFill>
                  <a:schemeClr val="tx1"/>
                </a:solidFill>
                <a:latin typeface="+mj-lt"/>
              </a:rPr>
              <a:t>Configuration</a:t>
            </a:r>
          </a:p>
          <a:p>
            <a:pPr algn="ctr"/>
            <a:r>
              <a:rPr lang="en-US" sz="1400" b="1" dirty="0" smtClean="0">
                <a:solidFill>
                  <a:schemeClr val="tx1"/>
                </a:solidFill>
                <a:latin typeface="+mj-lt"/>
              </a:rPr>
              <a:t>DB</a:t>
            </a:r>
            <a:endParaRPr lang="en-US" sz="1400" b="1" dirty="0">
              <a:solidFill>
                <a:schemeClr val="tx1"/>
              </a:solidFill>
              <a:latin typeface="+mj-lt"/>
            </a:endParaRPr>
          </a:p>
        </p:txBody>
      </p:sp>
      <p:sp>
        <p:nvSpPr>
          <p:cNvPr id="28" name="AutoShape 22"/>
          <p:cNvSpPr>
            <a:spLocks noChangeArrowheads="1"/>
          </p:cNvSpPr>
          <p:nvPr/>
        </p:nvSpPr>
        <p:spPr bwMode="auto">
          <a:xfrm>
            <a:off x="7962380" y="4376999"/>
            <a:ext cx="1034495" cy="1009828"/>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1400" b="1" dirty="0">
                <a:solidFill>
                  <a:schemeClr val="tx1"/>
                </a:solidFill>
                <a:latin typeface="+mj-lt"/>
              </a:rPr>
              <a:t>CERN</a:t>
            </a:r>
          </a:p>
          <a:p>
            <a:pPr algn="ctr"/>
            <a:r>
              <a:rPr lang="en-US" sz="1400" b="1" dirty="0">
                <a:solidFill>
                  <a:schemeClr val="tx1"/>
                </a:solidFill>
                <a:latin typeface="+mj-lt"/>
              </a:rPr>
              <a:t>NICE</a:t>
            </a:r>
          </a:p>
        </p:txBody>
      </p:sp>
      <p:pic>
        <p:nvPicPr>
          <p:cNvPr id="29" name="Picture 6" descr="trim-lh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829" y="1543051"/>
            <a:ext cx="2025132" cy="1730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6881" y="2318294"/>
            <a:ext cx="1234094" cy="1168150"/>
          </a:xfrm>
          <a:prstGeom prst="rect">
            <a:avLst/>
          </a:prstGeom>
        </p:spPr>
      </p:pic>
      <p:pic>
        <p:nvPicPr>
          <p:cNvPr id="37" name="Picture 36" descr="11954233642049158303johnny_automatic_magnet_svg_med.png"/>
          <p:cNvPicPr>
            <a:picLocks noChangeAspect="1"/>
          </p:cNvPicPr>
          <p:nvPr/>
        </p:nvPicPr>
        <p:blipFill>
          <a:blip r:embed="rId6" cstate="print"/>
          <a:stretch>
            <a:fillRect/>
          </a:stretch>
        </p:blipFill>
        <p:spPr>
          <a:xfrm>
            <a:off x="211015" y="6001229"/>
            <a:ext cx="541867" cy="609600"/>
          </a:xfrm>
          <a:prstGeom prst="rect">
            <a:avLst/>
          </a:prstGeom>
        </p:spPr>
      </p:pic>
      <p:sp>
        <p:nvSpPr>
          <p:cNvPr id="27" name="Left-Right Arrow 26"/>
          <p:cNvSpPr/>
          <p:nvPr/>
        </p:nvSpPr>
        <p:spPr>
          <a:xfrm>
            <a:off x="478315" y="4569885"/>
            <a:ext cx="1364584" cy="380829"/>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smtClean="0">
                <a:solidFill>
                  <a:schemeClr val="tx1"/>
                </a:solidFill>
              </a:rPr>
              <a:t>CMW</a:t>
            </a:r>
            <a:endParaRPr lang="en-US" b="1" dirty="0">
              <a:solidFill>
                <a:schemeClr val="tx1"/>
              </a:solidFill>
            </a:endParaRPr>
          </a:p>
        </p:txBody>
      </p:sp>
    </p:spTree>
    <p:extLst>
      <p:ext uri="{BB962C8B-B14F-4D97-AF65-F5344CB8AC3E}">
        <p14:creationId xmlns:p14="http://schemas.microsoft.com/office/powerpoint/2010/main" val="842953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AutoShape 22"/>
          <p:cNvSpPr>
            <a:spLocks noChangeArrowheads="1"/>
          </p:cNvSpPr>
          <p:nvPr/>
        </p:nvSpPr>
        <p:spPr bwMode="auto">
          <a:xfrm>
            <a:off x="281376" y="5386827"/>
            <a:ext cx="1761326" cy="1090171"/>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663300"/>
                </a:solidFill>
                <a:latin typeface="+mj-lt"/>
              </a:rPr>
              <a:t>FESA</a:t>
            </a:r>
          </a:p>
          <a:p>
            <a:pPr algn="ctr"/>
            <a:r>
              <a:rPr lang="en-US" sz="2400" b="1" dirty="0" smtClean="0">
                <a:solidFill>
                  <a:srgbClr val="663300"/>
                </a:solidFill>
                <a:latin typeface="+mj-lt"/>
              </a:rPr>
              <a:t>server</a:t>
            </a:r>
            <a:endParaRPr lang="en-US" sz="2400" b="1" dirty="0">
              <a:solidFill>
                <a:srgbClr val="663300"/>
              </a:solidFill>
              <a:latin typeface="+mj-lt"/>
            </a:endParaRPr>
          </a:p>
        </p:txBody>
      </p:sp>
      <p:pic>
        <p:nvPicPr>
          <p:cNvPr id="52" name="Picture 51" descr="11954233642049158303johnny_automatic_magnet_svg_med.png"/>
          <p:cNvPicPr>
            <a:picLocks noChangeAspect="1"/>
          </p:cNvPicPr>
          <p:nvPr/>
        </p:nvPicPr>
        <p:blipFill>
          <a:blip r:embed="rId3" cstate="print"/>
          <a:stretch>
            <a:fillRect/>
          </a:stretch>
        </p:blipFill>
        <p:spPr>
          <a:xfrm>
            <a:off x="211015" y="6001229"/>
            <a:ext cx="541867" cy="609600"/>
          </a:xfrm>
          <a:prstGeom prst="rect">
            <a:avLst/>
          </a:prstGeom>
        </p:spPr>
      </p:pic>
      <p:sp>
        <p:nvSpPr>
          <p:cNvPr id="3" name="Title 2"/>
          <p:cNvSpPr>
            <a:spLocks noGrp="1"/>
          </p:cNvSpPr>
          <p:nvPr>
            <p:ph type="title"/>
          </p:nvPr>
        </p:nvSpPr>
        <p:spPr/>
        <p:txBody>
          <a:bodyPr/>
          <a:lstStyle/>
          <a:p>
            <a:r>
              <a:rPr lang="en-US" dirty="0" smtClean="0"/>
              <a:t>RBAC: HW and SW protection</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49</a:t>
            </a:fld>
            <a:endParaRPr lang="en-US"/>
          </a:p>
        </p:txBody>
      </p:sp>
      <p:sp>
        <p:nvSpPr>
          <p:cNvPr id="9" name="AutoShape 22"/>
          <p:cNvSpPr>
            <a:spLocks noChangeArrowheads="1"/>
          </p:cNvSpPr>
          <p:nvPr/>
        </p:nvSpPr>
        <p:spPr bwMode="auto">
          <a:xfrm>
            <a:off x="6975186" y="3312692"/>
            <a:ext cx="1764189" cy="1399983"/>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RBAC</a:t>
            </a:r>
          </a:p>
          <a:p>
            <a:pPr algn="ctr"/>
            <a:r>
              <a:rPr lang="en-US" sz="2400" b="1" dirty="0" smtClean="0">
                <a:solidFill>
                  <a:srgbClr val="002060"/>
                </a:solidFill>
                <a:latin typeface="+mj-lt"/>
              </a:rPr>
              <a:t>Server</a:t>
            </a:r>
            <a:endParaRPr lang="en-US" sz="2400" b="1" dirty="0">
              <a:solidFill>
                <a:srgbClr val="002060"/>
              </a:solidFill>
              <a:latin typeface="+mj-lt"/>
            </a:endParaRPr>
          </a:p>
        </p:txBody>
      </p:sp>
      <p:cxnSp>
        <p:nvCxnSpPr>
          <p:cNvPr id="40" name="Elbow Connector 39"/>
          <p:cNvCxnSpPr/>
          <p:nvPr/>
        </p:nvCxnSpPr>
        <p:spPr>
          <a:xfrm>
            <a:off x="2042702" y="2027617"/>
            <a:ext cx="6161694" cy="1285075"/>
          </a:xfrm>
          <a:prstGeom prst="bentConnector3">
            <a:avLst>
              <a:gd name="adj1" fmla="val 100038"/>
            </a:avLst>
          </a:prstGeom>
          <a:solidFill>
            <a:schemeClr val="bg1"/>
          </a:solidFill>
          <a:ln w="25400">
            <a:solidFill>
              <a:schemeClr val="tx1"/>
            </a:solidFill>
            <a:headEnd type="none" w="lg" len="lg"/>
            <a:tailEnd type="triangle" w="lg" len="lg"/>
          </a:ln>
        </p:spPr>
      </p:cxnSp>
      <p:cxnSp>
        <p:nvCxnSpPr>
          <p:cNvPr id="48" name="Elbow Connector 47"/>
          <p:cNvCxnSpPr/>
          <p:nvPr/>
        </p:nvCxnSpPr>
        <p:spPr>
          <a:xfrm>
            <a:off x="2210961" y="2180017"/>
            <a:ext cx="5385809" cy="1132675"/>
          </a:xfrm>
          <a:prstGeom prst="bentConnector3">
            <a:avLst>
              <a:gd name="adj1" fmla="val 100050"/>
            </a:avLst>
          </a:prstGeom>
          <a:solidFill>
            <a:schemeClr val="bg1"/>
          </a:solidFill>
          <a:ln w="25400">
            <a:solidFill>
              <a:schemeClr val="tx1"/>
            </a:solidFill>
            <a:headEnd type="triangle" w="lg" len="lg"/>
            <a:tailEnd type="none" w="lg" len="lg"/>
          </a:ln>
        </p:spPr>
      </p:cxnSp>
      <p:sp>
        <p:nvSpPr>
          <p:cNvPr id="24" name="AutoShape 22"/>
          <p:cNvSpPr>
            <a:spLocks noChangeArrowheads="1"/>
          </p:cNvSpPr>
          <p:nvPr/>
        </p:nvSpPr>
        <p:spPr bwMode="auto">
          <a:xfrm>
            <a:off x="3689906" y="3312692"/>
            <a:ext cx="1764189" cy="1399983"/>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Application</a:t>
            </a:r>
          </a:p>
          <a:p>
            <a:pPr algn="ctr"/>
            <a:r>
              <a:rPr lang="en-US" sz="2400" b="1" dirty="0" smtClean="0">
                <a:solidFill>
                  <a:srgbClr val="002060"/>
                </a:solidFill>
                <a:latin typeface="+mj-lt"/>
              </a:rPr>
              <a:t>Server</a:t>
            </a:r>
          </a:p>
          <a:p>
            <a:pPr algn="ctr"/>
            <a:r>
              <a:rPr lang="en-US" sz="2400" b="1" dirty="0" smtClean="0">
                <a:solidFill>
                  <a:srgbClr val="002060"/>
                </a:solidFill>
                <a:latin typeface="+mj-lt"/>
              </a:rPr>
              <a:t>(ex. LSA)</a:t>
            </a:r>
            <a:endParaRPr lang="en-US" sz="2400" b="1" dirty="0">
              <a:solidFill>
                <a:srgbClr val="002060"/>
              </a:solidFill>
              <a:latin typeface="+mj-lt"/>
            </a:endParaRPr>
          </a:p>
        </p:txBody>
      </p:sp>
      <p:grpSp>
        <p:nvGrpSpPr>
          <p:cNvPr id="29" name="Group 28"/>
          <p:cNvGrpSpPr/>
          <p:nvPr/>
        </p:nvGrpSpPr>
        <p:grpSpPr>
          <a:xfrm>
            <a:off x="1742039" y="2786344"/>
            <a:ext cx="2352050" cy="569890"/>
            <a:chOff x="1742039" y="2786344"/>
            <a:chExt cx="2352050" cy="569890"/>
          </a:xfrm>
        </p:grpSpPr>
        <p:sp>
          <p:nvSpPr>
            <p:cNvPr id="27" name="TextBox 26"/>
            <p:cNvSpPr txBox="1"/>
            <p:nvPr/>
          </p:nvSpPr>
          <p:spPr>
            <a:xfrm rot="1024405">
              <a:off x="1742039" y="2786344"/>
              <a:ext cx="2352050" cy="319446"/>
            </a:xfrm>
            <a:prstGeom prst="rect">
              <a:avLst/>
            </a:prstGeom>
            <a:noFill/>
          </p:spPr>
          <p:txBody>
            <a:bodyPr wrap="square" rtlCol="0">
              <a:spAutoFit/>
            </a:bodyPr>
            <a:lstStyle/>
            <a:p>
              <a:pPr algn="ctr">
                <a:lnSpc>
                  <a:spcPct val="80000"/>
                </a:lnSpc>
              </a:pPr>
              <a:r>
                <a:rPr lang="en-US" dirty="0" smtClean="0"/>
                <a:t>3. token</a:t>
              </a:r>
              <a:endParaRPr lang="en-GB" dirty="0"/>
            </a:p>
          </p:txBody>
        </p:sp>
        <p:cxnSp>
          <p:nvCxnSpPr>
            <p:cNvPr id="25" name="Straight Arrow Connector 24"/>
            <p:cNvCxnSpPr/>
            <p:nvPr/>
          </p:nvCxnSpPr>
          <p:spPr>
            <a:xfrm flipH="1" flipV="1">
              <a:off x="2042702" y="2808454"/>
              <a:ext cx="1743852" cy="547780"/>
            </a:xfrm>
            <a:prstGeom prst="straightConnector1">
              <a:avLst/>
            </a:prstGeom>
            <a:solidFill>
              <a:schemeClr val="bg1"/>
            </a:solidFill>
            <a:ln w="25400">
              <a:solidFill>
                <a:schemeClr val="tx1"/>
              </a:solidFill>
              <a:headEnd type="triangle" w="lg" len="lg"/>
              <a:tailEnd type="none" w="lg" len="lg"/>
            </a:ln>
          </p:spPr>
        </p:cxnSp>
      </p:grpSp>
      <p:grpSp>
        <p:nvGrpSpPr>
          <p:cNvPr id="34" name="Group 33"/>
          <p:cNvGrpSpPr/>
          <p:nvPr/>
        </p:nvGrpSpPr>
        <p:grpSpPr>
          <a:xfrm>
            <a:off x="5450367" y="3664004"/>
            <a:ext cx="1524819" cy="646331"/>
            <a:chOff x="5450367" y="3664004"/>
            <a:chExt cx="1524819" cy="646331"/>
          </a:xfrm>
        </p:grpSpPr>
        <p:sp>
          <p:nvSpPr>
            <p:cNvPr id="32" name="TextBox 31"/>
            <p:cNvSpPr txBox="1"/>
            <p:nvPr/>
          </p:nvSpPr>
          <p:spPr>
            <a:xfrm>
              <a:off x="5450367" y="3664004"/>
              <a:ext cx="1431300" cy="646331"/>
            </a:xfrm>
            <a:prstGeom prst="rect">
              <a:avLst/>
            </a:prstGeom>
            <a:noFill/>
          </p:spPr>
          <p:txBody>
            <a:bodyPr wrap="square" rtlCol="0">
              <a:spAutoFit/>
            </a:bodyPr>
            <a:lstStyle/>
            <a:p>
              <a:pPr algn="ctr"/>
              <a:r>
                <a:rPr lang="en-US" dirty="0" smtClean="0"/>
                <a:t>4b. token</a:t>
              </a:r>
            </a:p>
            <a:p>
              <a:pPr algn="ctr"/>
              <a:r>
                <a:rPr lang="en-US" dirty="0" smtClean="0"/>
                <a:t>Permission?</a:t>
              </a:r>
              <a:endParaRPr lang="en-GB" dirty="0"/>
            </a:p>
          </p:txBody>
        </p:sp>
        <p:cxnSp>
          <p:nvCxnSpPr>
            <p:cNvPr id="33" name="Straight Arrow Connector 32"/>
            <p:cNvCxnSpPr>
              <a:stCxn id="9" idx="1"/>
              <a:endCxn id="24" idx="3"/>
            </p:cNvCxnSpPr>
            <p:nvPr/>
          </p:nvCxnSpPr>
          <p:spPr>
            <a:xfrm flipH="1">
              <a:off x="5454095" y="4012684"/>
              <a:ext cx="1521091" cy="0"/>
            </a:xfrm>
            <a:prstGeom prst="straightConnector1">
              <a:avLst/>
            </a:prstGeom>
            <a:solidFill>
              <a:schemeClr val="bg1"/>
            </a:solidFill>
            <a:ln w="25400">
              <a:solidFill>
                <a:schemeClr val="tx1"/>
              </a:solidFill>
              <a:headEnd type="triangle" w="lg" len="lg"/>
              <a:tailEnd type="none" w="lg" len="lg"/>
            </a:ln>
          </p:spPr>
        </p:cxnSp>
      </p:grpSp>
      <p:sp>
        <p:nvSpPr>
          <p:cNvPr id="37" name="Can 36"/>
          <p:cNvSpPr/>
          <p:nvPr/>
        </p:nvSpPr>
        <p:spPr>
          <a:xfrm>
            <a:off x="6696703" y="4370243"/>
            <a:ext cx="1080979" cy="1016584"/>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1400" b="1" dirty="0" smtClean="0">
                <a:solidFill>
                  <a:schemeClr val="tx1"/>
                </a:solidFill>
                <a:latin typeface="+mj-lt"/>
              </a:rPr>
              <a:t>Central</a:t>
            </a:r>
          </a:p>
          <a:p>
            <a:pPr algn="ctr"/>
            <a:r>
              <a:rPr lang="en-US" sz="1400" b="1" dirty="0" smtClean="0">
                <a:solidFill>
                  <a:schemeClr val="tx1"/>
                </a:solidFill>
                <a:latin typeface="+mj-lt"/>
              </a:rPr>
              <a:t>Configuration</a:t>
            </a:r>
          </a:p>
          <a:p>
            <a:pPr algn="ctr"/>
            <a:r>
              <a:rPr lang="en-US" sz="1400" b="1" dirty="0" smtClean="0">
                <a:solidFill>
                  <a:schemeClr val="tx1"/>
                </a:solidFill>
                <a:latin typeface="+mj-lt"/>
              </a:rPr>
              <a:t>DB</a:t>
            </a:r>
            <a:endParaRPr lang="en-US" sz="1400" b="1" dirty="0">
              <a:solidFill>
                <a:schemeClr val="tx1"/>
              </a:solidFill>
              <a:latin typeface="+mj-lt"/>
            </a:endParaRPr>
          </a:p>
        </p:txBody>
      </p:sp>
      <p:sp>
        <p:nvSpPr>
          <p:cNvPr id="38" name="AutoShape 22"/>
          <p:cNvSpPr>
            <a:spLocks noChangeArrowheads="1"/>
          </p:cNvSpPr>
          <p:nvPr/>
        </p:nvSpPr>
        <p:spPr bwMode="auto">
          <a:xfrm>
            <a:off x="7962380" y="4376999"/>
            <a:ext cx="1034495" cy="1009828"/>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1400" b="1" dirty="0">
                <a:solidFill>
                  <a:schemeClr val="tx1"/>
                </a:solidFill>
                <a:latin typeface="+mj-lt"/>
              </a:rPr>
              <a:t>CERN</a:t>
            </a:r>
          </a:p>
          <a:p>
            <a:pPr algn="ctr"/>
            <a:r>
              <a:rPr lang="en-US" sz="1400" b="1" dirty="0">
                <a:solidFill>
                  <a:schemeClr val="tx1"/>
                </a:solidFill>
                <a:latin typeface="+mj-lt"/>
              </a:rPr>
              <a:t>NICE</a:t>
            </a:r>
          </a:p>
        </p:txBody>
      </p:sp>
      <p:sp>
        <p:nvSpPr>
          <p:cNvPr id="35" name="TextBox 34"/>
          <p:cNvSpPr txBox="1"/>
          <p:nvPr/>
        </p:nvSpPr>
        <p:spPr>
          <a:xfrm>
            <a:off x="3843902" y="2158571"/>
            <a:ext cx="2352050" cy="319446"/>
          </a:xfrm>
          <a:prstGeom prst="rect">
            <a:avLst/>
          </a:prstGeom>
          <a:noFill/>
        </p:spPr>
        <p:txBody>
          <a:bodyPr wrap="square" rtlCol="0">
            <a:spAutoFit/>
          </a:bodyPr>
          <a:lstStyle/>
          <a:p>
            <a:pPr algn="ctr">
              <a:lnSpc>
                <a:spcPct val="80000"/>
              </a:lnSpc>
            </a:pPr>
            <a:r>
              <a:rPr lang="en-US" dirty="0" smtClean="0"/>
              <a:t>2. </a:t>
            </a:r>
            <a:r>
              <a:rPr lang="en-US" dirty="0"/>
              <a:t>t</a:t>
            </a:r>
            <a:r>
              <a:rPr lang="en-US" dirty="0" smtClean="0"/>
              <a:t>oken with roles</a:t>
            </a:r>
            <a:endParaRPr lang="en-GB" dirty="0"/>
          </a:p>
        </p:txBody>
      </p:sp>
      <p:sp>
        <p:nvSpPr>
          <p:cNvPr id="39" name="TextBox 38"/>
          <p:cNvSpPr txBox="1"/>
          <p:nvPr/>
        </p:nvSpPr>
        <p:spPr>
          <a:xfrm>
            <a:off x="2900076" y="1738539"/>
            <a:ext cx="4877606" cy="313932"/>
          </a:xfrm>
          <a:prstGeom prst="rect">
            <a:avLst/>
          </a:prstGeom>
          <a:noFill/>
        </p:spPr>
        <p:txBody>
          <a:bodyPr wrap="square" rtlCol="0">
            <a:spAutoFit/>
          </a:bodyPr>
          <a:lstStyle/>
          <a:p>
            <a:pPr>
              <a:lnSpc>
                <a:spcPct val="80000"/>
              </a:lnSpc>
            </a:pPr>
            <a:r>
              <a:rPr lang="en-US" dirty="0" smtClean="0"/>
              <a:t>1. credentials: name, password, location</a:t>
            </a:r>
            <a:endParaRPr lang="en-GB" dirty="0"/>
          </a:p>
        </p:txBody>
      </p:sp>
      <p:pic>
        <p:nvPicPr>
          <p:cNvPr id="41" name="Picture 6" descr="trim-lh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829" y="1543051"/>
            <a:ext cx="2025132" cy="1730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6881" y="2318294"/>
            <a:ext cx="1234094" cy="1168150"/>
          </a:xfrm>
          <a:prstGeom prst="rect">
            <a:avLst/>
          </a:prstGeom>
        </p:spPr>
      </p:pic>
      <p:grpSp>
        <p:nvGrpSpPr>
          <p:cNvPr id="53" name="Group 52"/>
          <p:cNvGrpSpPr/>
          <p:nvPr/>
        </p:nvGrpSpPr>
        <p:grpSpPr>
          <a:xfrm>
            <a:off x="1359923" y="4712675"/>
            <a:ext cx="6497358" cy="1304492"/>
            <a:chOff x="1455173" y="5284175"/>
            <a:chExt cx="6497358" cy="1304492"/>
          </a:xfrm>
        </p:grpSpPr>
        <p:grpSp>
          <p:nvGrpSpPr>
            <p:cNvPr id="54" name="Group 53"/>
            <p:cNvGrpSpPr/>
            <p:nvPr/>
          </p:nvGrpSpPr>
          <p:grpSpPr>
            <a:xfrm>
              <a:off x="1455173" y="5533293"/>
              <a:ext cx="1378227" cy="1055374"/>
              <a:chOff x="2687966" y="5533293"/>
              <a:chExt cx="1378227" cy="1055374"/>
            </a:xfrm>
          </p:grpSpPr>
          <p:pic>
            <p:nvPicPr>
              <p:cNvPr id="57" name="Picture 4" descr="document, file, page, paper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687966" y="5533293"/>
                <a:ext cx="1378227" cy="1055374"/>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3001941" y="5783269"/>
                <a:ext cx="926279" cy="707886"/>
              </a:xfrm>
              <a:prstGeom prst="rect">
                <a:avLst/>
              </a:prstGeom>
              <a:noFill/>
            </p:spPr>
            <p:txBody>
              <a:bodyPr wrap="none" rtlCol="0">
                <a:spAutoFit/>
              </a:bodyPr>
              <a:lstStyle/>
              <a:p>
                <a:pPr algn="ctr"/>
                <a:r>
                  <a:rPr lang="en-GB" sz="2000" b="1" dirty="0" smtClean="0">
                    <a:solidFill>
                      <a:srgbClr val="0070C0"/>
                    </a:solidFill>
                  </a:rPr>
                  <a:t>Access</a:t>
                </a:r>
              </a:p>
              <a:p>
                <a:pPr algn="ctr"/>
                <a:r>
                  <a:rPr lang="en-US" sz="2000" b="1" dirty="0" smtClean="0">
                    <a:solidFill>
                      <a:srgbClr val="0070C0"/>
                    </a:solidFill>
                  </a:rPr>
                  <a:t>Map</a:t>
                </a:r>
                <a:endParaRPr lang="en-GB" sz="2000" b="1" dirty="0" smtClean="0">
                  <a:solidFill>
                    <a:srgbClr val="0070C0"/>
                  </a:solidFill>
                </a:endParaRPr>
              </a:p>
            </p:txBody>
          </p:sp>
        </p:grpSp>
        <p:cxnSp>
          <p:nvCxnSpPr>
            <p:cNvPr id="56" name="Elbow Connector 55"/>
            <p:cNvCxnSpPr>
              <a:stCxn id="58" idx="3"/>
            </p:cNvCxnSpPr>
            <p:nvPr/>
          </p:nvCxnSpPr>
          <p:spPr>
            <a:xfrm flipV="1">
              <a:off x="2695427" y="5284175"/>
              <a:ext cx="5257104" cy="853037"/>
            </a:xfrm>
            <a:prstGeom prst="bentConnector2">
              <a:avLst/>
            </a:prstGeom>
            <a:solidFill>
              <a:schemeClr val="bg1"/>
            </a:solidFill>
            <a:ln w="25400">
              <a:solidFill>
                <a:schemeClr val="tx1"/>
              </a:solidFill>
              <a:prstDash val="sysDash"/>
              <a:headEnd type="triangle" w="lg" len="lg"/>
              <a:tailEnd type="none" w="lg" len="lg"/>
            </a:ln>
          </p:spPr>
        </p:cxnSp>
      </p:grpSp>
      <p:grpSp>
        <p:nvGrpSpPr>
          <p:cNvPr id="30" name="Group 29"/>
          <p:cNvGrpSpPr/>
          <p:nvPr/>
        </p:nvGrpSpPr>
        <p:grpSpPr>
          <a:xfrm>
            <a:off x="1162039" y="4500944"/>
            <a:ext cx="2665450" cy="885883"/>
            <a:chOff x="1162039" y="4500944"/>
            <a:chExt cx="2665450" cy="885883"/>
          </a:xfrm>
        </p:grpSpPr>
        <p:sp>
          <p:nvSpPr>
            <p:cNvPr id="31" name="TextBox 30"/>
            <p:cNvSpPr txBox="1"/>
            <p:nvPr/>
          </p:nvSpPr>
          <p:spPr>
            <a:xfrm rot="20599240">
              <a:off x="2672685" y="4500944"/>
              <a:ext cx="1154804" cy="319446"/>
            </a:xfrm>
            <a:prstGeom prst="rect">
              <a:avLst/>
            </a:prstGeom>
            <a:noFill/>
          </p:spPr>
          <p:txBody>
            <a:bodyPr wrap="square" rtlCol="0">
              <a:spAutoFit/>
            </a:bodyPr>
            <a:lstStyle/>
            <a:p>
              <a:pPr algn="ctr">
                <a:lnSpc>
                  <a:spcPct val="80000"/>
                </a:lnSpc>
              </a:pPr>
              <a:r>
                <a:rPr lang="en-US" dirty="0" smtClean="0"/>
                <a:t>4a. token</a:t>
              </a:r>
              <a:endParaRPr lang="en-GB" dirty="0"/>
            </a:p>
          </p:txBody>
        </p:sp>
        <p:cxnSp>
          <p:nvCxnSpPr>
            <p:cNvPr id="28" name="Straight Arrow Connector 27"/>
            <p:cNvCxnSpPr>
              <a:stCxn id="50" idx="0"/>
            </p:cNvCxnSpPr>
            <p:nvPr/>
          </p:nvCxnSpPr>
          <p:spPr>
            <a:xfrm flipV="1">
              <a:off x="1162039" y="4595448"/>
              <a:ext cx="2557840" cy="791379"/>
            </a:xfrm>
            <a:prstGeom prst="straightConnector1">
              <a:avLst/>
            </a:prstGeom>
            <a:solidFill>
              <a:schemeClr val="bg1"/>
            </a:solidFill>
            <a:ln w="25400">
              <a:solidFill>
                <a:schemeClr val="tx1"/>
              </a:solidFill>
              <a:headEnd type="triangle" w="lg" len="lg"/>
              <a:tailEnd type="none" w="lg" len="lg"/>
            </a:ln>
          </p:spPr>
        </p:cxnSp>
      </p:grpSp>
      <p:sp>
        <p:nvSpPr>
          <p:cNvPr id="49" name="AutoShape 22"/>
          <p:cNvSpPr>
            <a:spLocks noChangeArrowheads="1"/>
          </p:cNvSpPr>
          <p:nvPr/>
        </p:nvSpPr>
        <p:spPr bwMode="auto">
          <a:xfrm rot="4266445">
            <a:off x="1808637" y="4985071"/>
            <a:ext cx="1360951"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latin typeface="+mj-lt"/>
              </a:rPr>
              <a:t>RBAC</a:t>
            </a:r>
            <a:endParaRPr lang="en-US" b="1" dirty="0">
              <a:latin typeface="+mj-lt"/>
            </a:endParaRPr>
          </a:p>
        </p:txBody>
      </p:sp>
      <p:sp>
        <p:nvSpPr>
          <p:cNvPr id="36" name="Left-Right Arrow 35"/>
          <p:cNvSpPr/>
          <p:nvPr/>
        </p:nvSpPr>
        <p:spPr>
          <a:xfrm rot="4309377">
            <a:off x="2187920" y="4728585"/>
            <a:ext cx="1061863" cy="380829"/>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smtClean="0">
                <a:solidFill>
                  <a:schemeClr val="tx1"/>
                </a:solidFill>
              </a:rPr>
              <a:t>CMW</a:t>
            </a:r>
            <a:endParaRPr lang="en-US" b="1" dirty="0">
              <a:solidFill>
                <a:schemeClr val="tx1"/>
              </a:solidFill>
            </a:endParaRPr>
          </a:p>
        </p:txBody>
      </p:sp>
    </p:spTree>
    <p:extLst>
      <p:ext uri="{BB962C8B-B14F-4D97-AF65-F5344CB8AC3E}">
        <p14:creationId xmlns:p14="http://schemas.microsoft.com/office/powerpoint/2010/main" val="332113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4824693"/>
            <a:ext cx="7067550" cy="1675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AutoShape 22"/>
          <p:cNvSpPr>
            <a:spLocks noChangeArrowheads="1"/>
          </p:cNvSpPr>
          <p:nvPr/>
        </p:nvSpPr>
        <p:spPr bwMode="auto">
          <a:xfrm>
            <a:off x="1561514" y="2016369"/>
            <a:ext cx="7419686" cy="1254384"/>
          </a:xfrm>
          <a:prstGeom prst="roundRect">
            <a:avLst>
              <a:gd name="adj" fmla="val 16667"/>
            </a:avLst>
          </a:prstGeom>
          <a:gradFill>
            <a:gsLst>
              <a:gs pos="0">
                <a:schemeClr val="accent2">
                  <a:lumMod val="40000"/>
                  <a:lumOff val="60000"/>
                  <a:alpha val="5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r"/>
            <a:r>
              <a:rPr lang="en-US" sz="4000" b="1" dirty="0" smtClean="0">
                <a:solidFill>
                  <a:srgbClr val="002060"/>
                </a:solidFill>
                <a:latin typeface="+mj-lt"/>
              </a:rPr>
              <a:t>Alarms</a:t>
            </a:r>
          </a:p>
        </p:txBody>
      </p:sp>
      <p:sp>
        <p:nvSpPr>
          <p:cNvPr id="12" name="AutoShape 22"/>
          <p:cNvSpPr>
            <a:spLocks noChangeArrowheads="1"/>
          </p:cNvSpPr>
          <p:nvPr/>
        </p:nvSpPr>
        <p:spPr bwMode="auto">
          <a:xfrm>
            <a:off x="211014" y="3312931"/>
            <a:ext cx="6907238" cy="1786607"/>
          </a:xfrm>
          <a:prstGeom prst="roundRect">
            <a:avLst>
              <a:gd name="adj" fmla="val 16667"/>
            </a:avLst>
          </a:prstGeom>
          <a:gradFill>
            <a:gsLst>
              <a:gs pos="0">
                <a:schemeClr val="accent2">
                  <a:lumMod val="40000"/>
                  <a:lumOff val="60000"/>
                  <a:alpha val="5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r>
              <a:rPr lang="en-US" sz="4000" b="1" dirty="0" smtClean="0">
                <a:solidFill>
                  <a:srgbClr val="002060"/>
                </a:solidFill>
                <a:latin typeface="+mj-lt"/>
              </a:rPr>
              <a:t>Diagnostics Monitoring</a:t>
            </a:r>
            <a:endParaRPr lang="en-US" sz="4000" b="1" dirty="0">
              <a:solidFill>
                <a:srgbClr val="002060"/>
              </a:solidFill>
              <a:latin typeface="+mj-lt"/>
            </a:endParaRPr>
          </a:p>
        </p:txBody>
      </p:sp>
      <p:sp>
        <p:nvSpPr>
          <p:cNvPr id="2" name="Title 1"/>
          <p:cNvSpPr>
            <a:spLocks noGrp="1"/>
          </p:cNvSpPr>
          <p:nvPr>
            <p:ph type="title"/>
          </p:nvPr>
        </p:nvSpPr>
        <p:spPr/>
        <p:txBody>
          <a:bodyPr/>
          <a:lstStyle/>
          <a:p>
            <a:r>
              <a:rPr lang="en-GB" dirty="0" smtClean="0">
                <a:solidFill>
                  <a:schemeClr val="bg1"/>
                </a:solidFill>
              </a:rPr>
              <a:t>Dia</a:t>
            </a:r>
            <a:r>
              <a:rPr lang="en-GB" dirty="0" smtClean="0"/>
              <a:t>gnostic </a:t>
            </a:r>
            <a:r>
              <a:rPr lang="en-GB" dirty="0" smtClean="0">
                <a:solidFill>
                  <a:schemeClr val="bg1"/>
                </a:solidFill>
              </a:rPr>
              <a:t>Mon</a:t>
            </a:r>
            <a:r>
              <a:rPr lang="en-GB" dirty="0" smtClean="0"/>
              <a:t>itoring and </a:t>
            </a:r>
            <a:r>
              <a:rPr lang="en-GB" dirty="0" smtClean="0">
                <a:solidFill>
                  <a:schemeClr val="bg1"/>
                </a:solidFill>
              </a:rPr>
              <a:t>Alarms</a:t>
            </a:r>
            <a:endParaRPr lang="en-GB" dirty="0">
              <a:solidFill>
                <a:schemeClr val="bg1"/>
              </a:solidFill>
            </a:endParaRPr>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5</a:t>
            </a:fld>
            <a:endParaRPr lang="en-US"/>
          </a:p>
        </p:txBody>
      </p:sp>
      <p:sp>
        <p:nvSpPr>
          <p:cNvPr id="9" name="TextBox 8"/>
          <p:cNvSpPr txBox="1"/>
          <p:nvPr/>
        </p:nvSpPr>
        <p:spPr>
          <a:xfrm>
            <a:off x="1379371" y="2731175"/>
            <a:ext cx="6385258" cy="523220"/>
          </a:xfrm>
          <a:prstGeom prst="rect">
            <a:avLst/>
          </a:prstGeom>
          <a:noFill/>
        </p:spPr>
        <p:txBody>
          <a:bodyPr wrap="square" rtlCol="0">
            <a:spAutoFit/>
          </a:bodyPr>
          <a:lstStyle/>
          <a:p>
            <a:pPr algn="ctr"/>
            <a:r>
              <a:rPr lang="en-US" sz="2800" b="1" dirty="0"/>
              <a:t>Summary of problems in single </a:t>
            </a:r>
            <a:r>
              <a:rPr lang="en-US" sz="2800" b="1" dirty="0" smtClean="0"/>
              <a:t>place</a:t>
            </a:r>
            <a:endParaRPr lang="en-GB" sz="2800" b="1" dirty="0"/>
          </a:p>
        </p:txBody>
      </p:sp>
      <p:sp>
        <p:nvSpPr>
          <p:cNvPr id="10" name="TextBox 9"/>
          <p:cNvSpPr txBox="1"/>
          <p:nvPr/>
        </p:nvSpPr>
        <p:spPr>
          <a:xfrm>
            <a:off x="1720516" y="3229409"/>
            <a:ext cx="5702969" cy="523220"/>
          </a:xfrm>
          <a:prstGeom prst="rect">
            <a:avLst/>
          </a:prstGeom>
          <a:noFill/>
        </p:spPr>
        <p:txBody>
          <a:bodyPr wrap="square" rtlCol="0">
            <a:spAutoFit/>
          </a:bodyPr>
          <a:lstStyle/>
          <a:p>
            <a:pPr algn="ctr"/>
            <a:r>
              <a:rPr lang="en-US" sz="2800" b="1" dirty="0" smtClean="0"/>
              <a:t>Huge number of SW processes</a:t>
            </a:r>
            <a:endParaRPr lang="en-GB" sz="2800" b="1" dirty="0"/>
          </a:p>
        </p:txBody>
      </p:sp>
      <p:sp>
        <p:nvSpPr>
          <p:cNvPr id="11" name="TextBox 10"/>
          <p:cNvSpPr txBox="1"/>
          <p:nvPr/>
        </p:nvSpPr>
        <p:spPr>
          <a:xfrm>
            <a:off x="1379371" y="3727643"/>
            <a:ext cx="6385259" cy="523220"/>
          </a:xfrm>
          <a:prstGeom prst="rect">
            <a:avLst/>
          </a:prstGeom>
          <a:noFill/>
        </p:spPr>
        <p:txBody>
          <a:bodyPr wrap="square" rtlCol="0">
            <a:spAutoFit/>
          </a:bodyPr>
          <a:lstStyle/>
          <a:p>
            <a:pPr algn="ctr"/>
            <a:r>
              <a:rPr lang="en-US" sz="2800" b="1" dirty="0"/>
              <a:t>Huge number of devices</a:t>
            </a:r>
            <a:endParaRPr lang="en-GB" sz="2800" b="1" dirty="0"/>
          </a:p>
        </p:txBody>
      </p:sp>
    </p:spTree>
    <p:extLst>
      <p:ext uri="{BB962C8B-B14F-4D97-AF65-F5344CB8AC3E}">
        <p14:creationId xmlns:p14="http://schemas.microsoft.com/office/powerpoint/2010/main" val="336400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9" grpId="0"/>
      <p:bldP spid="10" grpId="0"/>
      <p:bldP spid="1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dirty="0" smtClean="0"/>
              <a:t>Authentication</a:t>
            </a:r>
          </a:p>
          <a:p>
            <a:pPr>
              <a:lnSpc>
                <a:spcPct val="90000"/>
              </a:lnSpc>
            </a:pPr>
            <a:r>
              <a:rPr lang="en-US" dirty="0" smtClean="0"/>
              <a:t>Authorization</a:t>
            </a:r>
          </a:p>
          <a:p>
            <a:pPr lvl="1">
              <a:lnSpc>
                <a:spcPct val="90000"/>
              </a:lnSpc>
            </a:pPr>
            <a:r>
              <a:rPr lang="en-US" dirty="0" smtClean="0"/>
              <a:t>Business layer</a:t>
            </a:r>
          </a:p>
          <a:p>
            <a:pPr lvl="1">
              <a:lnSpc>
                <a:spcPct val="90000"/>
              </a:lnSpc>
            </a:pPr>
            <a:r>
              <a:rPr lang="en-US" dirty="0" smtClean="0"/>
              <a:t>Front-End layer</a:t>
            </a:r>
          </a:p>
          <a:p>
            <a:pPr>
              <a:lnSpc>
                <a:spcPct val="90000"/>
              </a:lnSpc>
            </a:pPr>
            <a:r>
              <a:rPr lang="en-US" dirty="0" smtClean="0"/>
              <a:t>Permission definitions</a:t>
            </a:r>
          </a:p>
          <a:p>
            <a:pPr lvl="1">
              <a:lnSpc>
                <a:spcPct val="90000"/>
              </a:lnSpc>
            </a:pPr>
            <a:r>
              <a:rPr lang="en-US" dirty="0" smtClean="0"/>
              <a:t>Who, what, when, from where</a:t>
            </a:r>
          </a:p>
          <a:p>
            <a:pPr>
              <a:lnSpc>
                <a:spcPct val="90000"/>
              </a:lnSpc>
            </a:pPr>
            <a:r>
              <a:rPr lang="en-US" dirty="0" smtClean="0"/>
              <a:t>Flexibility</a:t>
            </a:r>
          </a:p>
          <a:p>
            <a:pPr lvl="1">
              <a:lnSpc>
                <a:spcPct val="90000"/>
              </a:lnSpc>
            </a:pPr>
            <a:r>
              <a:rPr lang="en-US" dirty="0" smtClean="0"/>
              <a:t>Login-by-location</a:t>
            </a:r>
          </a:p>
          <a:p>
            <a:pPr lvl="1">
              <a:lnSpc>
                <a:spcPct val="90000"/>
              </a:lnSpc>
            </a:pPr>
            <a:r>
              <a:rPr lang="en-US" dirty="0" smtClean="0"/>
              <a:t>Temporary permissions</a:t>
            </a:r>
          </a:p>
          <a:p>
            <a:pPr lvl="1">
              <a:lnSpc>
                <a:spcPct val="90000"/>
              </a:lnSpc>
            </a:pPr>
            <a:r>
              <a:rPr lang="en-US" dirty="0" smtClean="0"/>
              <a:t>Operational-mode dependent</a:t>
            </a:r>
            <a:endParaRPr lang="en-GB" dirty="0"/>
          </a:p>
        </p:txBody>
      </p:sp>
      <p:sp>
        <p:nvSpPr>
          <p:cNvPr id="3" name="Title 2"/>
          <p:cNvSpPr>
            <a:spLocks noGrp="1"/>
          </p:cNvSpPr>
          <p:nvPr>
            <p:ph type="title"/>
          </p:nvPr>
        </p:nvSpPr>
        <p:spPr/>
        <p:txBody>
          <a:bodyPr/>
          <a:lstStyle/>
          <a:p>
            <a:r>
              <a:rPr lang="en-US" dirty="0" smtClean="0"/>
              <a:t>RBAC: features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50</a:t>
            </a:fld>
            <a:endParaRPr lang="en-US"/>
          </a:p>
        </p:txBody>
      </p:sp>
    </p:spTree>
    <p:extLst>
      <p:ext uri="{BB962C8B-B14F-4D97-AF65-F5344CB8AC3E}">
        <p14:creationId xmlns:p14="http://schemas.microsoft.com/office/powerpoint/2010/main" val="2143215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animEffect transition="in" filter="fade">
                                      <p:cBhvr>
                                        <p:cTn id="26" dur="500"/>
                                        <p:tgtEl>
                                          <p:spTgt spid="2">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fade">
                                      <p:cBhvr>
                                        <p:cTn id="29" dur="500"/>
                                        <p:tgtEl>
                                          <p:spTgt spid="2">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fade">
                                      <p:cBhvr>
                                        <p:cTn id="32" dur="500"/>
                                        <p:tgtEl>
                                          <p:spTgt spid="2">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animEffect transition="in" filter="fade">
                                      <p:cBhvr>
                                        <p:cTn id="35"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RBAC protects all the LHC equipment</a:t>
            </a:r>
          </a:p>
          <a:p>
            <a:endParaRPr lang="en-US" dirty="0" smtClean="0"/>
          </a:p>
          <a:p>
            <a:r>
              <a:rPr lang="en-US" dirty="0" smtClean="0"/>
              <a:t>~500’000 permission definitions</a:t>
            </a:r>
          </a:p>
          <a:p>
            <a:endParaRPr lang="en-US" dirty="0" smtClean="0"/>
          </a:p>
          <a:p>
            <a:r>
              <a:rPr lang="en-US" dirty="0" smtClean="0"/>
              <a:t>~500 users</a:t>
            </a:r>
          </a:p>
          <a:p>
            <a:endParaRPr lang="en-US" dirty="0" smtClean="0"/>
          </a:p>
        </p:txBody>
      </p:sp>
      <p:sp>
        <p:nvSpPr>
          <p:cNvPr id="3" name="Title 2"/>
          <p:cNvSpPr>
            <a:spLocks noGrp="1"/>
          </p:cNvSpPr>
          <p:nvPr>
            <p:ph type="title"/>
          </p:nvPr>
        </p:nvSpPr>
        <p:spPr/>
        <p:txBody>
          <a:bodyPr/>
          <a:lstStyle/>
          <a:p>
            <a:r>
              <a:rPr lang="en-US" dirty="0" smtClean="0"/>
              <a:t>RBAC: today</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51</a:t>
            </a:fld>
            <a:endParaRPr lang="en-US"/>
          </a:p>
        </p:txBody>
      </p:sp>
    </p:spTree>
    <p:extLst>
      <p:ext uri="{BB962C8B-B14F-4D97-AF65-F5344CB8AC3E}">
        <p14:creationId xmlns:p14="http://schemas.microsoft.com/office/powerpoint/2010/main" val="87292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008000"/>
                </a:solidFill>
              </a:rPr>
              <a:t>Protects the value</a:t>
            </a:r>
            <a:r>
              <a:rPr lang="en-US" dirty="0" smtClean="0"/>
              <a:t>, not the action</a:t>
            </a:r>
          </a:p>
          <a:p>
            <a:pPr lvl="1"/>
            <a:r>
              <a:rPr lang="en-US" dirty="0"/>
              <a:t>BLM, BPM thresholds</a:t>
            </a:r>
          </a:p>
          <a:p>
            <a:pPr lvl="1"/>
            <a:r>
              <a:rPr lang="en-US" dirty="0"/>
              <a:t>Collimator thresholds</a:t>
            </a:r>
          </a:p>
          <a:p>
            <a:pPr lvl="1"/>
            <a:r>
              <a:rPr lang="en-US" dirty="0"/>
              <a:t>SIS </a:t>
            </a:r>
            <a:r>
              <a:rPr lang="en-US" dirty="0" smtClean="0"/>
              <a:t>configuration</a:t>
            </a:r>
          </a:p>
          <a:p>
            <a:endParaRPr lang="en-US" sz="1200" dirty="0"/>
          </a:p>
          <a:p>
            <a:r>
              <a:rPr lang="en-US" dirty="0" smtClean="0"/>
              <a:t>Only experts can modify the value</a:t>
            </a:r>
          </a:p>
          <a:p>
            <a:endParaRPr lang="en-US" sz="1200" dirty="0"/>
          </a:p>
          <a:p>
            <a:r>
              <a:rPr lang="en-US" dirty="0" smtClean="0"/>
              <a:t>All the operators can use this value</a:t>
            </a:r>
          </a:p>
          <a:p>
            <a:endParaRPr lang="en-US" sz="1200" dirty="0"/>
          </a:p>
          <a:p>
            <a:r>
              <a:rPr lang="en-US" dirty="0" smtClean="0"/>
              <a:t>Digitally signed values</a:t>
            </a:r>
          </a:p>
          <a:p>
            <a:endParaRPr lang="en-US" sz="1200" dirty="0" smtClean="0"/>
          </a:p>
          <a:p>
            <a:r>
              <a:rPr lang="en-US" dirty="0" smtClean="0"/>
              <a:t>100 </a:t>
            </a:r>
            <a:r>
              <a:rPr lang="en-US" dirty="0"/>
              <a:t>critical value types =&gt; 1500 properties</a:t>
            </a:r>
            <a:endParaRPr lang="en-GB" dirty="0"/>
          </a:p>
          <a:p>
            <a:endParaRPr lang="en-US" dirty="0" smtClean="0"/>
          </a:p>
        </p:txBody>
      </p:sp>
      <p:sp>
        <p:nvSpPr>
          <p:cNvPr id="3" name="Title 2"/>
          <p:cNvSpPr>
            <a:spLocks noGrp="1"/>
          </p:cNvSpPr>
          <p:nvPr>
            <p:ph type="title"/>
          </p:nvPr>
        </p:nvSpPr>
        <p:spPr/>
        <p:txBody>
          <a:bodyPr/>
          <a:lstStyle/>
          <a:p>
            <a:r>
              <a:rPr lang="en-US" dirty="0" smtClean="0"/>
              <a:t>Management of Critical Settings</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52</a:t>
            </a:fld>
            <a:endParaRPr lang="en-US"/>
          </a:p>
        </p:txBody>
      </p:sp>
    </p:spTree>
    <p:extLst>
      <p:ext uri="{BB962C8B-B14F-4D97-AF65-F5344CB8AC3E}">
        <p14:creationId xmlns:p14="http://schemas.microsoft.com/office/powerpoint/2010/main" val="245165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7" end="7"/>
                                            </p:txEl>
                                          </p:spTgt>
                                        </p:tgtEl>
                                        <p:attrNameLst>
                                          <p:attrName>style.visibility</p:attrName>
                                        </p:attrNameLst>
                                      </p:cBhvr>
                                      <p:to>
                                        <p:strVal val="visible"/>
                                      </p:to>
                                    </p:set>
                                    <p:animEffect transition="in" filter="fade">
                                      <p:cBhvr>
                                        <p:cTn id="12" dur="500"/>
                                        <p:tgtEl>
                                          <p:spTgt spid="2">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animEffect transition="in" filter="fade">
                                      <p:cBhvr>
                                        <p:cTn id="17" dur="500"/>
                                        <p:tgtEl>
                                          <p:spTgt spid="2">
                                            <p:txEl>
                                              <p:pRg st="9" end="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11" end="11"/>
                                            </p:txEl>
                                          </p:spTgt>
                                        </p:tgtEl>
                                        <p:attrNameLst>
                                          <p:attrName>style.visibility</p:attrName>
                                        </p:attrNameLst>
                                      </p:cBhvr>
                                      <p:to>
                                        <p:strVal val="visible"/>
                                      </p:to>
                                    </p:set>
                                    <p:animEffect transition="in" filter="fade">
                                      <p:cBhvr>
                                        <p:cTn id="2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Key components</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53</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180"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grpSp>
        <p:nvGrpSpPr>
          <p:cNvPr id="185" name="Group 184"/>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166" name="Left-Right Arrow 165"/>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Diagnostics</a:t>
            </a:r>
          </a:p>
          <a:p>
            <a:pPr algn="ctr"/>
            <a:r>
              <a:rPr lang="en-US" b="1" dirty="0">
                <a:solidFill>
                  <a:srgbClr val="002060"/>
                </a:solidFill>
                <a:latin typeface="+mj-lt"/>
              </a:rPr>
              <a:t>Monitoring</a:t>
            </a:r>
          </a:p>
          <a:p>
            <a:pPr algn="ctr"/>
            <a:r>
              <a:rPr lang="en-US" b="1" dirty="0">
                <a:solidFill>
                  <a:srgbClr val="002060"/>
                </a:solidFill>
                <a:latin typeface="+mj-lt"/>
              </a:rPr>
              <a:t>(DIAMON)</a:t>
            </a:r>
          </a:p>
          <a:p>
            <a:pPr algn="ctr"/>
            <a:r>
              <a:rPr lang="en-US" b="1" dirty="0">
                <a:solidFill>
                  <a:srgbClr val="002060"/>
                </a:solidFill>
                <a:latin typeface="+mj-lt"/>
              </a:rPr>
              <a:t>&amp;</a:t>
            </a:r>
          </a:p>
          <a:p>
            <a:pPr algn="ctr"/>
            <a:r>
              <a:rPr lang="en-US" b="1" dirty="0" smtClean="0">
                <a:solidFill>
                  <a:srgbClr val="002060"/>
                </a:solidFill>
                <a:latin typeface="+mj-lt"/>
              </a:rPr>
              <a:t>Alarms</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Software</a:t>
            </a:r>
          </a:p>
          <a:p>
            <a:pPr algn="ctr"/>
            <a:r>
              <a:rPr lang="en-US" b="1" dirty="0">
                <a:solidFill>
                  <a:srgbClr val="002060"/>
                </a:solidFill>
                <a:latin typeface="+mj-lt"/>
              </a:rPr>
              <a:t>Interlock</a:t>
            </a:r>
          </a:p>
          <a:p>
            <a:pPr algn="ctr"/>
            <a:r>
              <a:rPr lang="en-US" b="1" dirty="0">
                <a:solidFill>
                  <a:srgbClr val="002060"/>
                </a:solidFill>
                <a:latin typeface="+mj-lt"/>
              </a:rPr>
              <a:t>System</a:t>
            </a:r>
          </a:p>
        </p:txBody>
      </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Post</a:t>
            </a:r>
          </a:p>
          <a:p>
            <a:pPr algn="ctr"/>
            <a:r>
              <a:rPr lang="en-US" b="1" dirty="0">
                <a:solidFill>
                  <a:srgbClr val="002060"/>
                </a:solidFill>
                <a:latin typeface="+mj-lt"/>
              </a:rPr>
              <a:t>Mortem</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sp>
        <p:nvSpPr>
          <p:cNvPr id="295" name="AutoShape 22"/>
          <p:cNvSpPr>
            <a:spLocks noChangeArrowheads="1"/>
          </p:cNvSpPr>
          <p:nvPr/>
        </p:nvSpPr>
        <p:spPr bwMode="auto">
          <a:xfrm>
            <a:off x="5832000" y="3277524"/>
            <a:ext cx="1440000" cy="175350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Logging</a:t>
            </a:r>
          </a:p>
        </p:txBody>
      </p:sp>
      <p:sp>
        <p:nvSpPr>
          <p:cNvPr id="319" name="AutoShape 22"/>
          <p:cNvSpPr>
            <a:spLocks noChangeArrowheads="1"/>
          </p:cNvSpPr>
          <p:nvPr/>
        </p:nvSpPr>
        <p:spPr bwMode="auto">
          <a:xfrm>
            <a:off x="1830907" y="5399744"/>
            <a:ext cx="6912000"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Role Based Access (RBAC) – Critical Settings Management</a:t>
            </a:r>
          </a:p>
        </p:txBody>
      </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Role Based Access (RBAC)</a:t>
            </a:r>
          </a:p>
        </p:txBody>
      </p:sp>
    </p:spTree>
    <p:custDataLst>
      <p:tags r:id="rId1"/>
    </p:custDataLst>
    <p:extLst>
      <p:ext uri="{BB962C8B-B14F-4D97-AF65-F5344CB8AC3E}">
        <p14:creationId xmlns:p14="http://schemas.microsoft.com/office/powerpoint/2010/main" val="2576791623"/>
      </p:ext>
    </p:extLst>
  </p:cSld>
  <p:clrMapOvr>
    <a:masterClrMapping/>
  </p:clrMapOvr>
  <p:transition advTm="80211"/>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a:t>LHC control system requirements</a:t>
            </a:r>
          </a:p>
          <a:p>
            <a:endParaRPr lang="en-US" b="1" dirty="0" smtClean="0"/>
          </a:p>
          <a:p>
            <a:r>
              <a:rPr lang="en-US" b="1" dirty="0"/>
              <a:t>Philosophy of development</a:t>
            </a:r>
          </a:p>
          <a:p>
            <a:endParaRPr lang="en-US" b="1" dirty="0" smtClean="0"/>
          </a:p>
          <a:p>
            <a:r>
              <a:rPr lang="en-US" b="1" dirty="0"/>
              <a:t>Overview of the architecture</a:t>
            </a:r>
          </a:p>
          <a:p>
            <a:endParaRPr lang="en-US" b="1" dirty="0" smtClean="0"/>
          </a:p>
          <a:p>
            <a:r>
              <a:rPr lang="en-US" b="1" dirty="0"/>
              <a:t>Key components</a:t>
            </a:r>
          </a:p>
          <a:p>
            <a:endParaRPr lang="en-US" b="1" dirty="0" smtClean="0"/>
          </a:p>
          <a:p>
            <a:r>
              <a:rPr lang="en-US" b="1" dirty="0">
                <a:solidFill>
                  <a:srgbClr val="3366FF"/>
                </a:solidFill>
              </a:rPr>
              <a:t>Quality </a:t>
            </a:r>
            <a:r>
              <a:rPr lang="en-US" b="1" dirty="0" smtClean="0">
                <a:solidFill>
                  <a:srgbClr val="3366FF"/>
                </a:solidFill>
              </a:rPr>
              <a:t>Assurance (QA</a:t>
            </a:r>
            <a:r>
              <a:rPr lang="en-US" b="1" dirty="0">
                <a:solidFill>
                  <a:srgbClr val="3366FF"/>
                </a:solidFill>
              </a:rPr>
              <a:t>)</a:t>
            </a:r>
          </a:p>
          <a:p>
            <a:endParaRPr lang="en-US" b="1" dirty="0" smtClean="0"/>
          </a:p>
          <a:p>
            <a:r>
              <a:rPr lang="en-US" b="1" dirty="0" smtClean="0"/>
              <a:t>Outlook towards the Future</a:t>
            </a:r>
          </a:p>
        </p:txBody>
      </p:sp>
      <p:sp>
        <p:nvSpPr>
          <p:cNvPr id="2" name="Title 1"/>
          <p:cNvSpPr>
            <a:spLocks noGrp="1"/>
          </p:cNvSpPr>
          <p:nvPr>
            <p:ph type="title"/>
          </p:nvPr>
        </p:nvSpPr>
        <p:spPr/>
        <p:txBody>
          <a:bodyPr/>
          <a:lstStyle/>
          <a:p>
            <a:r>
              <a:rPr lang="en-US" dirty="0"/>
              <a:t>Contents</a:t>
            </a:r>
          </a:p>
        </p:txBody>
      </p:sp>
      <p:sp>
        <p:nvSpPr>
          <p:cNvPr id="4" name="Date Placeholder 3"/>
          <p:cNvSpPr>
            <a:spLocks noGrp="1"/>
          </p:cNvSpPr>
          <p:nvPr>
            <p:ph type="dt" sz="half" idx="10"/>
          </p:nvPr>
        </p:nvSpPr>
        <p:spPr/>
        <p:txBody>
          <a:bodyPr/>
          <a:lstStyle/>
          <a:p>
            <a:pPr>
              <a:defRPr/>
            </a:pPr>
            <a:fld id="{27C72DDC-23C2-416C-8976-EA9BDBE3C9E0}"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54</a:t>
            </a:fld>
            <a:endParaRPr lang="en-US"/>
          </a:p>
        </p:txBody>
      </p:sp>
    </p:spTree>
    <p:extLst>
      <p:ext uri="{BB962C8B-B14F-4D97-AF65-F5344CB8AC3E}">
        <p14:creationId xmlns:p14="http://schemas.microsoft.com/office/powerpoint/2010/main" val="21590131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nSpc>
                <a:spcPct val="105000"/>
              </a:lnSpc>
            </a:pPr>
            <a:r>
              <a:rPr lang="en-US" b="1" dirty="0" smtClean="0"/>
              <a:t>Front-End Layer (C/C++)</a:t>
            </a:r>
          </a:p>
          <a:p>
            <a:pPr lvl="1">
              <a:lnSpc>
                <a:spcPct val="105000"/>
              </a:lnSpc>
            </a:pPr>
            <a:r>
              <a:rPr lang="en-US" dirty="0" smtClean="0"/>
              <a:t>85’000 devices controlled by 2000 different machines</a:t>
            </a:r>
          </a:p>
          <a:p>
            <a:pPr lvl="1">
              <a:lnSpc>
                <a:spcPct val="105000"/>
              </a:lnSpc>
            </a:pPr>
            <a:r>
              <a:rPr lang="en-US" dirty="0" smtClean="0"/>
              <a:t>600 different device types (FESA, PVSS, FGC)</a:t>
            </a:r>
          </a:p>
          <a:p>
            <a:pPr lvl="1">
              <a:lnSpc>
                <a:spcPct val="105000"/>
              </a:lnSpc>
            </a:pPr>
            <a:r>
              <a:rPr lang="en-US" dirty="0" smtClean="0"/>
              <a:t>Developed by 100 people from 16 different groups</a:t>
            </a:r>
          </a:p>
          <a:p>
            <a:pPr>
              <a:lnSpc>
                <a:spcPct val="105000"/>
              </a:lnSpc>
            </a:pPr>
            <a:r>
              <a:rPr lang="en-US" b="1" dirty="0" smtClean="0"/>
              <a:t>Business and Presentation Layer (Java) </a:t>
            </a:r>
          </a:p>
          <a:p>
            <a:pPr lvl="1">
              <a:lnSpc>
                <a:spcPct val="105000"/>
              </a:lnSpc>
            </a:pPr>
            <a:r>
              <a:rPr lang="en-US" dirty="0" smtClean="0"/>
              <a:t>400 different GUIs and 150 server applications</a:t>
            </a:r>
          </a:p>
          <a:p>
            <a:pPr lvl="1">
              <a:lnSpc>
                <a:spcPct val="105000"/>
              </a:lnSpc>
            </a:pPr>
            <a:r>
              <a:rPr lang="en-US" dirty="0" smtClean="0"/>
              <a:t>Up to 600 processes on 400 machines</a:t>
            </a:r>
          </a:p>
          <a:p>
            <a:pPr lvl="1">
              <a:lnSpc>
                <a:spcPct val="105000"/>
              </a:lnSpc>
            </a:pPr>
            <a:r>
              <a:rPr lang="en-US" dirty="0" smtClean="0"/>
              <a:t>Developed by ~100 people from 10 different groups</a:t>
            </a:r>
          </a:p>
          <a:p>
            <a:pPr>
              <a:lnSpc>
                <a:spcPct val="105000"/>
              </a:lnSpc>
            </a:pPr>
            <a:r>
              <a:rPr lang="en-US" dirty="0" smtClean="0"/>
              <a:t>Control system performs </a:t>
            </a:r>
            <a:r>
              <a:rPr lang="en-US" b="1" dirty="0" smtClean="0"/>
              <a:t>mission-critical tasks</a:t>
            </a:r>
          </a:p>
          <a:p>
            <a:pPr>
              <a:lnSpc>
                <a:spcPct val="105000"/>
              </a:lnSpc>
            </a:pPr>
            <a:r>
              <a:rPr lang="en-US" dirty="0" smtClean="0"/>
              <a:t>Control system must </a:t>
            </a:r>
            <a:r>
              <a:rPr lang="en-US" b="1" dirty="0" smtClean="0"/>
              <a:t>evolve</a:t>
            </a:r>
          </a:p>
        </p:txBody>
      </p:sp>
      <p:sp>
        <p:nvSpPr>
          <p:cNvPr id="2" name="Title 1"/>
          <p:cNvSpPr>
            <a:spLocks noGrp="1"/>
          </p:cNvSpPr>
          <p:nvPr>
            <p:ph type="title"/>
          </p:nvPr>
        </p:nvSpPr>
        <p:spPr/>
        <p:txBody>
          <a:bodyPr>
            <a:normAutofit fontScale="90000"/>
          </a:bodyPr>
          <a:lstStyle/>
          <a:p>
            <a:r>
              <a:rPr lang="en-US" dirty="0" smtClean="0"/>
              <a:t>Highly modular distributed </a:t>
            </a:r>
            <a:r>
              <a:rPr lang="en-US" dirty="0"/>
              <a:t>system</a:t>
            </a:r>
            <a:r>
              <a:rPr lang="en-US" dirty="0" smtClean="0"/>
              <a:t/>
            </a:r>
            <a:br>
              <a:rPr lang="en-US" dirty="0" smtClean="0"/>
            </a:br>
            <a:r>
              <a:rPr lang="en-US" dirty="0" smtClean="0"/>
              <a:t>Big developer community</a:t>
            </a:r>
            <a:endParaRPr lang="en-US" dirty="0"/>
          </a:p>
        </p:txBody>
      </p:sp>
      <p:sp>
        <p:nvSpPr>
          <p:cNvPr id="4" name="Date Placeholder 3"/>
          <p:cNvSpPr>
            <a:spLocks noGrp="1"/>
          </p:cNvSpPr>
          <p:nvPr>
            <p:ph type="dt" sz="half" idx="10"/>
          </p:nvPr>
        </p:nvSpPr>
        <p:spPr/>
        <p:txBody>
          <a:bodyPr/>
          <a:lstStyle/>
          <a:p>
            <a:pPr>
              <a:defRPr/>
            </a:pPr>
            <a:fld id="{64AB8982-8B3C-4374-85DC-34311A664E24}" type="datetime4">
              <a:rPr lang="en-GB" smtClean="0"/>
              <a:t>02 October 2013</a:t>
            </a:fld>
            <a:endParaRPr lang="en-US"/>
          </a:p>
        </p:txBody>
      </p:sp>
      <p:sp>
        <p:nvSpPr>
          <p:cNvPr id="6" name="Footer Placeholder 3"/>
          <p:cNvSpPr>
            <a:spLocks noGrp="1"/>
          </p:cNvSpPr>
          <p:nvPr>
            <p:ph type="ftr" sz="quarter" idx="11"/>
          </p:nvPr>
        </p:nvSpPr>
        <p:spPr/>
        <p:txBody>
          <a:bodyPr/>
          <a:lstStyle/>
          <a:p>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fld id="{2314D89F-BA2A-4B63-883E-C3945A4587DD}" type="slidenum">
              <a:rPr lang="en-US" smtClean="0"/>
              <a:pPr/>
              <a:t>55</a:t>
            </a:fld>
            <a:endParaRPr lang="en-US" dirty="0"/>
          </a:p>
        </p:txBody>
      </p:sp>
      <p:sp>
        <p:nvSpPr>
          <p:cNvPr id="7" name="Rectangle 6"/>
          <p:cNvSpPr/>
          <p:nvPr/>
        </p:nvSpPr>
        <p:spPr>
          <a:xfrm rot="20152363">
            <a:off x="-4133" y="3350512"/>
            <a:ext cx="9145153" cy="1506871"/>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800" b="1" dirty="0" smtClean="0">
                <a:solidFill>
                  <a:srgbClr val="FF0000"/>
                </a:solidFill>
              </a:rPr>
              <a:t>Quality Assurance</a:t>
            </a:r>
            <a:endParaRPr lang="en-GB" sz="8800" b="1" dirty="0">
              <a:solidFill>
                <a:srgbClr val="FF0000"/>
              </a:solidFill>
            </a:endParaRPr>
          </a:p>
        </p:txBody>
      </p:sp>
    </p:spTree>
    <p:custDataLst>
      <p:tags r:id="rId1"/>
    </p:custDataLst>
    <p:extLst>
      <p:ext uri="{BB962C8B-B14F-4D97-AF65-F5344CB8AC3E}">
        <p14:creationId xmlns:p14="http://schemas.microsoft.com/office/powerpoint/2010/main" val="305463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1000" fill="hold"/>
                                        <p:tgtEl>
                                          <p:spTgt spid="7"/>
                                        </p:tgtEl>
                                        <p:attrNameLst>
                                          <p:attrName>ppt_w</p:attrName>
                                        </p:attrNameLst>
                                      </p:cBhvr>
                                      <p:tavLst>
                                        <p:tav tm="0">
                                          <p:val>
                                            <p:fltVal val="0"/>
                                          </p:val>
                                        </p:tav>
                                        <p:tav tm="100000">
                                          <p:val>
                                            <p:strVal val="#ppt_w"/>
                                          </p:val>
                                        </p:tav>
                                      </p:tavLst>
                                    </p:anim>
                                    <p:anim calcmode="lin" valueType="num">
                                      <p:cBhvr>
                                        <p:cTn id="46" dur="1000" fill="hold"/>
                                        <p:tgtEl>
                                          <p:spTgt spid="7"/>
                                        </p:tgtEl>
                                        <p:attrNameLst>
                                          <p:attrName>ppt_h</p:attrName>
                                        </p:attrNameLst>
                                      </p:cBhvr>
                                      <p:tavLst>
                                        <p:tav tm="0">
                                          <p:val>
                                            <p:fltVal val="0"/>
                                          </p:val>
                                        </p:tav>
                                        <p:tav tm="100000">
                                          <p:val>
                                            <p:strVal val="#ppt_h"/>
                                          </p:val>
                                        </p:tav>
                                      </p:tavLst>
                                    </p:anim>
                                    <p:anim calcmode="lin" valueType="num">
                                      <p:cBhvr>
                                        <p:cTn id="47" dur="1000" fill="hold"/>
                                        <p:tgtEl>
                                          <p:spTgt spid="7"/>
                                        </p:tgtEl>
                                        <p:attrNameLst>
                                          <p:attrName>style.rotation</p:attrName>
                                        </p:attrNameLst>
                                      </p:cBhvr>
                                      <p:tavLst>
                                        <p:tav tm="0">
                                          <p:val>
                                            <p:fltVal val="90"/>
                                          </p:val>
                                        </p:tav>
                                        <p:tav tm="100000">
                                          <p:val>
                                            <p:fltVal val="0"/>
                                          </p:val>
                                        </p:tav>
                                      </p:tavLst>
                                    </p:anim>
                                    <p:animEffect transition="in" filter="fade">
                                      <p:cBhvr>
                                        <p:cTn id="4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Quality Assurance is essential</a:t>
            </a:r>
            <a:endParaRPr lang="en-US" dirty="0"/>
          </a:p>
        </p:txBody>
      </p:sp>
      <p:sp>
        <p:nvSpPr>
          <p:cNvPr id="4" name="Date Placeholder 3"/>
          <p:cNvSpPr>
            <a:spLocks noGrp="1"/>
          </p:cNvSpPr>
          <p:nvPr>
            <p:ph type="dt" sz="half" idx="10"/>
          </p:nvPr>
        </p:nvSpPr>
        <p:spPr/>
        <p:txBody>
          <a:bodyPr/>
          <a:lstStyle/>
          <a:p>
            <a:pPr>
              <a:defRPr/>
            </a:pPr>
            <a:fld id="{64AB8982-8B3C-4374-85DC-34311A664E24}" type="datetime4">
              <a:rPr lang="en-GB" smtClean="0"/>
              <a:t>02 October 2013</a:t>
            </a:fld>
            <a:endParaRPr lang="en-US"/>
          </a:p>
        </p:txBody>
      </p:sp>
      <p:sp>
        <p:nvSpPr>
          <p:cNvPr id="6" name="Footer Placeholder 3"/>
          <p:cNvSpPr>
            <a:spLocks noGrp="1"/>
          </p:cNvSpPr>
          <p:nvPr>
            <p:ph type="ftr" sz="quarter" idx="11"/>
          </p:nvPr>
        </p:nvSpPr>
        <p:spPr/>
        <p:txBody>
          <a:bodyPr/>
          <a:lstStyle/>
          <a:p>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fld id="{2314D89F-BA2A-4B63-883E-C3945A4587DD}" type="slidenum">
              <a:rPr lang="en-US" smtClean="0"/>
              <a:pPr/>
              <a:t>56</a:t>
            </a:fld>
            <a:endParaRPr lang="en-US" dirty="0"/>
          </a:p>
        </p:txBody>
      </p:sp>
      <p:sp>
        <p:nvSpPr>
          <p:cNvPr id="12" name="Content Placeholder 11"/>
          <p:cNvSpPr>
            <a:spLocks noGrp="1"/>
          </p:cNvSpPr>
          <p:nvPr>
            <p:ph sz="half" idx="1"/>
          </p:nvPr>
        </p:nvSpPr>
        <p:spPr>
          <a:xfrm>
            <a:off x="2604360" y="1696915"/>
            <a:ext cx="702820" cy="4781434"/>
          </a:xfrm>
        </p:spPr>
        <p:txBody>
          <a:bodyPr wrap="none" lIns="0" tIns="0" rIns="0" bIns="0" anchor="ctr"/>
          <a:lstStyle/>
          <a:p>
            <a:pPr marL="0" lvl="1" indent="0" algn="ctr">
              <a:spcBef>
                <a:spcPts val="0"/>
              </a:spcBef>
              <a:buNone/>
            </a:pPr>
            <a:r>
              <a:rPr lang="en-US" sz="8800" b="1" dirty="0" smtClean="0"/>
              <a:t>+</a:t>
            </a:r>
            <a:endParaRPr lang="en-GB" sz="8800" b="1" dirty="0"/>
          </a:p>
        </p:txBody>
      </p:sp>
      <p:sp>
        <p:nvSpPr>
          <p:cNvPr id="13" name="Content Placeholder 11"/>
          <p:cNvSpPr txBox="1">
            <a:spLocks/>
          </p:cNvSpPr>
          <p:nvPr/>
        </p:nvSpPr>
        <p:spPr>
          <a:xfrm>
            <a:off x="5788012" y="1707178"/>
            <a:ext cx="702820" cy="4781434"/>
          </a:xfrm>
          <a:prstGeom prst="rect">
            <a:avLst/>
          </a:prstGeom>
        </p:spPr>
        <p:txBody>
          <a:bodyPr wrap="none" lIns="0" tIns="0" rIns="0" bIns="0" anchor="ct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0" lvl="1" indent="0" algn="ctr" defTabSz="914400">
              <a:spcBef>
                <a:spcPts val="0"/>
              </a:spcBef>
              <a:buFont typeface="Wingdings"/>
              <a:buNone/>
            </a:pPr>
            <a:r>
              <a:rPr lang="en-US" sz="8800" b="1" smtClean="0"/>
              <a:t>+</a:t>
            </a:r>
            <a:endParaRPr lang="en-GB" sz="8800" b="1" dirty="0"/>
          </a:p>
        </p:txBody>
      </p:sp>
      <p:sp>
        <p:nvSpPr>
          <p:cNvPr id="8" name="AutoShape 22"/>
          <p:cNvSpPr>
            <a:spLocks noChangeArrowheads="1"/>
          </p:cNvSpPr>
          <p:nvPr/>
        </p:nvSpPr>
        <p:spPr bwMode="auto">
          <a:xfrm>
            <a:off x="264704" y="2442242"/>
            <a:ext cx="2199784" cy="3456006"/>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smtClean="0">
              <a:solidFill>
                <a:srgbClr val="002060"/>
              </a:solidFill>
              <a:latin typeface="+mj-lt"/>
            </a:endParaRPr>
          </a:p>
          <a:p>
            <a:pPr algn="ctr"/>
            <a:r>
              <a:rPr lang="en-US" sz="2800" b="1" dirty="0" smtClean="0">
                <a:solidFill>
                  <a:srgbClr val="002060"/>
                </a:solidFill>
                <a:latin typeface="+mj-lt"/>
              </a:rPr>
              <a:t>Development</a:t>
            </a:r>
          </a:p>
          <a:p>
            <a:pPr algn="ctr"/>
            <a:r>
              <a:rPr lang="en-US" sz="2800" b="1" dirty="0" smtClean="0">
                <a:solidFill>
                  <a:srgbClr val="002060"/>
                </a:solidFill>
                <a:latin typeface="+mj-lt"/>
              </a:rPr>
              <a:t>Process</a:t>
            </a:r>
          </a:p>
          <a:p>
            <a:pPr algn="ctr"/>
            <a:endParaRPr lang="en-US" sz="2800" b="1" dirty="0">
              <a:solidFill>
                <a:srgbClr val="002060"/>
              </a:solidFill>
              <a:latin typeface="+mj-lt"/>
            </a:endParaRPr>
          </a:p>
        </p:txBody>
      </p:sp>
      <p:sp>
        <p:nvSpPr>
          <p:cNvPr id="9" name="AutoShape 22"/>
          <p:cNvSpPr>
            <a:spLocks noChangeArrowheads="1"/>
          </p:cNvSpPr>
          <p:nvPr/>
        </p:nvSpPr>
        <p:spPr bwMode="auto">
          <a:xfrm>
            <a:off x="3447052" y="2442241"/>
            <a:ext cx="2201088" cy="345735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smtClean="0">
              <a:solidFill>
                <a:srgbClr val="002060"/>
              </a:solidFill>
            </a:endParaRPr>
          </a:p>
          <a:p>
            <a:pPr algn="ctr"/>
            <a:r>
              <a:rPr lang="en-US" sz="2800" b="1" dirty="0" smtClean="0">
                <a:solidFill>
                  <a:srgbClr val="002060"/>
                </a:solidFill>
              </a:rPr>
              <a:t>Integration</a:t>
            </a:r>
            <a:endParaRPr lang="en-US" sz="2800" b="1" dirty="0">
              <a:solidFill>
                <a:srgbClr val="002060"/>
              </a:solidFill>
            </a:endParaRPr>
          </a:p>
          <a:p>
            <a:pPr algn="ctr"/>
            <a:r>
              <a:rPr lang="en-US" sz="2800" b="1" dirty="0">
                <a:solidFill>
                  <a:srgbClr val="002060"/>
                </a:solidFill>
              </a:rPr>
              <a:t>Testing</a:t>
            </a:r>
          </a:p>
        </p:txBody>
      </p:sp>
      <p:sp>
        <p:nvSpPr>
          <p:cNvPr id="10" name="AutoShape 22"/>
          <p:cNvSpPr>
            <a:spLocks noChangeArrowheads="1"/>
          </p:cNvSpPr>
          <p:nvPr/>
        </p:nvSpPr>
        <p:spPr bwMode="auto">
          <a:xfrm>
            <a:off x="6630704" y="2442241"/>
            <a:ext cx="2201088" cy="345600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smtClean="0">
              <a:solidFill>
                <a:srgbClr val="002060"/>
              </a:solidFill>
              <a:latin typeface="+mj-lt"/>
            </a:endParaRPr>
          </a:p>
          <a:p>
            <a:pPr algn="ctr"/>
            <a:r>
              <a:rPr lang="en-US" sz="2800" b="1" dirty="0" smtClean="0">
                <a:solidFill>
                  <a:srgbClr val="002060"/>
                </a:solidFill>
                <a:latin typeface="+mj-lt"/>
              </a:rPr>
              <a:t>Deployment</a:t>
            </a:r>
          </a:p>
          <a:p>
            <a:pPr algn="ctr"/>
            <a:r>
              <a:rPr lang="en-US" sz="2800" b="1" dirty="0" smtClean="0">
                <a:solidFill>
                  <a:srgbClr val="002060"/>
                </a:solidFill>
                <a:latin typeface="+mj-lt"/>
              </a:rPr>
              <a:t>Strategy</a:t>
            </a:r>
            <a:endParaRPr lang="en-US" sz="2800" b="1" dirty="0">
              <a:solidFill>
                <a:srgbClr val="002060"/>
              </a:solidFill>
              <a:latin typeface="+mj-lt"/>
            </a:endParaRPr>
          </a:p>
        </p:txBody>
      </p:sp>
      <p:sp>
        <p:nvSpPr>
          <p:cNvPr id="11" name="AutoShape 22"/>
          <p:cNvSpPr>
            <a:spLocks noChangeArrowheads="1"/>
          </p:cNvSpPr>
          <p:nvPr/>
        </p:nvSpPr>
        <p:spPr bwMode="auto">
          <a:xfrm>
            <a:off x="84224" y="4687067"/>
            <a:ext cx="8938260" cy="1128307"/>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dirty="0" smtClean="0">
                <a:solidFill>
                  <a:srgbClr val="663300"/>
                </a:solidFill>
                <a:latin typeface="+mj-lt"/>
              </a:rPr>
              <a:t>Control System </a:t>
            </a:r>
            <a:r>
              <a:rPr lang="en-US" sz="3600" b="1" dirty="0" smtClean="0">
                <a:solidFill>
                  <a:srgbClr val="663300"/>
                </a:solidFill>
                <a:latin typeface="+mj-lt"/>
              </a:rPr>
              <a:t>Quality Assurance</a:t>
            </a:r>
            <a:endParaRPr lang="en-US" sz="3600" b="1" dirty="0">
              <a:solidFill>
                <a:srgbClr val="663300"/>
              </a:solidFill>
              <a:latin typeface="+mj-lt"/>
            </a:endParaRPr>
          </a:p>
        </p:txBody>
      </p:sp>
    </p:spTree>
    <p:custDataLst>
      <p:tags r:id="rId1"/>
    </p:custDataLst>
    <p:extLst>
      <p:ext uri="{BB962C8B-B14F-4D97-AF65-F5344CB8AC3E}">
        <p14:creationId xmlns:p14="http://schemas.microsoft.com/office/powerpoint/2010/main" val="31431807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Quality Assurance is essential</a:t>
            </a:r>
            <a:endParaRPr lang="en-US" dirty="0"/>
          </a:p>
        </p:txBody>
      </p:sp>
      <p:sp>
        <p:nvSpPr>
          <p:cNvPr id="4" name="Date Placeholder 3"/>
          <p:cNvSpPr>
            <a:spLocks noGrp="1"/>
          </p:cNvSpPr>
          <p:nvPr>
            <p:ph type="dt" sz="half" idx="10"/>
          </p:nvPr>
        </p:nvSpPr>
        <p:spPr/>
        <p:txBody>
          <a:bodyPr/>
          <a:lstStyle/>
          <a:p>
            <a:pPr>
              <a:defRPr/>
            </a:pPr>
            <a:fld id="{64AB8982-8B3C-4374-85DC-34311A664E24}" type="datetime4">
              <a:rPr lang="en-GB" smtClean="0"/>
              <a:t>02 October 2013</a:t>
            </a:fld>
            <a:endParaRPr lang="en-US"/>
          </a:p>
        </p:txBody>
      </p:sp>
      <p:sp>
        <p:nvSpPr>
          <p:cNvPr id="6" name="Footer Placeholder 3"/>
          <p:cNvSpPr>
            <a:spLocks noGrp="1"/>
          </p:cNvSpPr>
          <p:nvPr>
            <p:ph type="ftr" sz="quarter" idx="11"/>
          </p:nvPr>
        </p:nvSpPr>
        <p:spPr/>
        <p:txBody>
          <a:bodyPr/>
          <a:lstStyle/>
          <a:p>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fld id="{2314D89F-BA2A-4B63-883E-C3945A4587DD}" type="slidenum">
              <a:rPr lang="en-US" smtClean="0"/>
              <a:pPr/>
              <a:t>57</a:t>
            </a:fld>
            <a:endParaRPr lang="en-US" dirty="0"/>
          </a:p>
        </p:txBody>
      </p:sp>
      <p:sp>
        <p:nvSpPr>
          <p:cNvPr id="12" name="Content Placeholder 11"/>
          <p:cNvSpPr>
            <a:spLocks noGrp="1"/>
          </p:cNvSpPr>
          <p:nvPr>
            <p:ph sz="half" idx="1"/>
          </p:nvPr>
        </p:nvSpPr>
        <p:spPr>
          <a:xfrm>
            <a:off x="2604360" y="1696915"/>
            <a:ext cx="702820" cy="4781434"/>
          </a:xfrm>
        </p:spPr>
        <p:txBody>
          <a:bodyPr wrap="none" lIns="0" tIns="0" rIns="0" bIns="0" anchor="ctr"/>
          <a:lstStyle/>
          <a:p>
            <a:pPr marL="0" lvl="1" indent="0" algn="ctr">
              <a:spcBef>
                <a:spcPts val="0"/>
              </a:spcBef>
              <a:buNone/>
            </a:pPr>
            <a:r>
              <a:rPr lang="en-US" sz="8800" b="1" dirty="0" smtClean="0"/>
              <a:t>+</a:t>
            </a:r>
            <a:endParaRPr lang="en-GB" sz="8800" b="1" dirty="0"/>
          </a:p>
        </p:txBody>
      </p:sp>
      <p:sp>
        <p:nvSpPr>
          <p:cNvPr id="13" name="Content Placeholder 11"/>
          <p:cNvSpPr txBox="1">
            <a:spLocks/>
          </p:cNvSpPr>
          <p:nvPr/>
        </p:nvSpPr>
        <p:spPr>
          <a:xfrm>
            <a:off x="5788012" y="1707178"/>
            <a:ext cx="702820" cy="4781434"/>
          </a:xfrm>
          <a:prstGeom prst="rect">
            <a:avLst/>
          </a:prstGeom>
        </p:spPr>
        <p:txBody>
          <a:bodyPr wrap="none" lIns="0" tIns="0" rIns="0" bIns="0" anchor="ct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0" lvl="1" indent="0" algn="ctr" defTabSz="914400">
              <a:spcBef>
                <a:spcPts val="0"/>
              </a:spcBef>
              <a:buFont typeface="Wingdings"/>
              <a:buNone/>
            </a:pPr>
            <a:r>
              <a:rPr lang="en-US" sz="8800" b="1" smtClean="0"/>
              <a:t>+</a:t>
            </a:r>
            <a:endParaRPr lang="en-GB" sz="8800" b="1" dirty="0"/>
          </a:p>
        </p:txBody>
      </p:sp>
      <p:sp>
        <p:nvSpPr>
          <p:cNvPr id="8" name="AutoShape 22"/>
          <p:cNvSpPr>
            <a:spLocks noChangeArrowheads="1"/>
          </p:cNvSpPr>
          <p:nvPr/>
        </p:nvSpPr>
        <p:spPr bwMode="auto">
          <a:xfrm>
            <a:off x="264704" y="2442242"/>
            <a:ext cx="2199784" cy="3456006"/>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smtClean="0">
              <a:solidFill>
                <a:srgbClr val="002060"/>
              </a:solidFill>
              <a:latin typeface="+mj-lt"/>
            </a:endParaRPr>
          </a:p>
          <a:p>
            <a:pPr algn="ctr"/>
            <a:r>
              <a:rPr lang="en-US" sz="2800" b="1" dirty="0" smtClean="0">
                <a:solidFill>
                  <a:srgbClr val="002060"/>
                </a:solidFill>
                <a:latin typeface="+mj-lt"/>
              </a:rPr>
              <a:t>Development</a:t>
            </a:r>
          </a:p>
          <a:p>
            <a:pPr algn="ctr"/>
            <a:r>
              <a:rPr lang="en-US" sz="2800" b="1" dirty="0" smtClean="0">
                <a:solidFill>
                  <a:srgbClr val="002060"/>
                </a:solidFill>
                <a:latin typeface="+mj-lt"/>
              </a:rPr>
              <a:t>Process</a:t>
            </a:r>
          </a:p>
          <a:p>
            <a:pPr algn="ctr"/>
            <a:endParaRPr lang="en-US" sz="2800" b="1" dirty="0">
              <a:solidFill>
                <a:srgbClr val="002060"/>
              </a:solidFill>
              <a:latin typeface="+mj-lt"/>
            </a:endParaRPr>
          </a:p>
        </p:txBody>
      </p:sp>
      <p:sp>
        <p:nvSpPr>
          <p:cNvPr id="9" name="AutoShape 22"/>
          <p:cNvSpPr>
            <a:spLocks noChangeArrowheads="1"/>
          </p:cNvSpPr>
          <p:nvPr/>
        </p:nvSpPr>
        <p:spPr bwMode="auto">
          <a:xfrm>
            <a:off x="3447052" y="2442241"/>
            <a:ext cx="2201088" cy="345735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chemeClr val="tx1">
                  <a:lumMod val="50000"/>
                  <a:lumOff val="50000"/>
                </a:schemeClr>
              </a:solidFill>
              <a:latin typeface="+mj-lt"/>
            </a:endParaRPr>
          </a:p>
          <a:p>
            <a:pPr algn="ctr"/>
            <a:r>
              <a:rPr lang="en-US" sz="2800" b="1" dirty="0">
                <a:solidFill>
                  <a:schemeClr val="tx1">
                    <a:lumMod val="50000"/>
                    <a:lumOff val="50000"/>
                  </a:schemeClr>
                </a:solidFill>
                <a:latin typeface="+mj-lt"/>
              </a:rPr>
              <a:t>Integration</a:t>
            </a:r>
          </a:p>
          <a:p>
            <a:pPr algn="ctr"/>
            <a:r>
              <a:rPr lang="en-US" sz="2800" b="1" dirty="0">
                <a:solidFill>
                  <a:schemeClr val="tx1">
                    <a:lumMod val="50000"/>
                    <a:lumOff val="50000"/>
                  </a:schemeClr>
                </a:solidFill>
                <a:latin typeface="+mj-lt"/>
              </a:rPr>
              <a:t>Testing</a:t>
            </a:r>
          </a:p>
        </p:txBody>
      </p:sp>
      <p:sp>
        <p:nvSpPr>
          <p:cNvPr id="10" name="AutoShape 22"/>
          <p:cNvSpPr>
            <a:spLocks noChangeArrowheads="1"/>
          </p:cNvSpPr>
          <p:nvPr/>
        </p:nvSpPr>
        <p:spPr bwMode="auto">
          <a:xfrm>
            <a:off x="6630704" y="2442241"/>
            <a:ext cx="2201088" cy="345600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chemeClr val="tx1">
                  <a:lumMod val="50000"/>
                  <a:lumOff val="50000"/>
                </a:schemeClr>
              </a:solidFill>
              <a:latin typeface="+mj-lt"/>
            </a:endParaRPr>
          </a:p>
          <a:p>
            <a:pPr algn="ctr"/>
            <a:r>
              <a:rPr lang="en-US" sz="2800" b="1" dirty="0">
                <a:solidFill>
                  <a:schemeClr val="tx1">
                    <a:lumMod val="50000"/>
                    <a:lumOff val="50000"/>
                  </a:schemeClr>
                </a:solidFill>
                <a:latin typeface="+mj-lt"/>
              </a:rPr>
              <a:t>Deployment</a:t>
            </a:r>
          </a:p>
          <a:p>
            <a:pPr algn="ctr"/>
            <a:r>
              <a:rPr lang="en-US" sz="2800" b="1" dirty="0">
                <a:solidFill>
                  <a:schemeClr val="tx1">
                    <a:lumMod val="50000"/>
                    <a:lumOff val="50000"/>
                  </a:schemeClr>
                </a:solidFill>
                <a:latin typeface="+mj-lt"/>
              </a:rPr>
              <a:t>Strategy</a:t>
            </a:r>
          </a:p>
        </p:txBody>
      </p:sp>
      <p:sp>
        <p:nvSpPr>
          <p:cNvPr id="11" name="AutoShape 22"/>
          <p:cNvSpPr>
            <a:spLocks noChangeArrowheads="1"/>
          </p:cNvSpPr>
          <p:nvPr/>
        </p:nvSpPr>
        <p:spPr bwMode="auto">
          <a:xfrm>
            <a:off x="84224" y="4687067"/>
            <a:ext cx="8938260" cy="1128307"/>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dirty="0" smtClean="0">
                <a:solidFill>
                  <a:srgbClr val="663300"/>
                </a:solidFill>
                <a:latin typeface="+mj-lt"/>
              </a:rPr>
              <a:t>Control System </a:t>
            </a:r>
            <a:r>
              <a:rPr lang="en-US" sz="3600" b="1" dirty="0" smtClean="0">
                <a:solidFill>
                  <a:srgbClr val="663300"/>
                </a:solidFill>
                <a:latin typeface="+mj-lt"/>
              </a:rPr>
              <a:t>Quality Assurance</a:t>
            </a:r>
            <a:endParaRPr lang="en-US" sz="3600" b="1" dirty="0">
              <a:solidFill>
                <a:srgbClr val="663300"/>
              </a:solidFill>
              <a:latin typeface="+mj-lt"/>
            </a:endParaRPr>
          </a:p>
        </p:txBody>
      </p:sp>
    </p:spTree>
    <p:custDataLst>
      <p:tags r:id="rId1"/>
    </p:custDataLst>
    <p:extLst>
      <p:ext uri="{BB962C8B-B14F-4D97-AF65-F5344CB8AC3E}">
        <p14:creationId xmlns:p14="http://schemas.microsoft.com/office/powerpoint/2010/main" val="67141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sz="half" idx="1"/>
          </p:nvPr>
        </p:nvSpPr>
        <p:spPr>
          <a:xfrm>
            <a:off x="211015" y="1696915"/>
            <a:ext cx="4558693" cy="4700837"/>
          </a:xfrm>
        </p:spPr>
        <p:txBody>
          <a:bodyPr/>
          <a:lstStyle/>
          <a:p>
            <a:r>
              <a:rPr lang="en-GB" sz="3200" dirty="0" smtClean="0"/>
              <a:t>Development process</a:t>
            </a:r>
          </a:p>
          <a:p>
            <a:pPr marL="798513" lvl="2" defTabSz="803275"/>
            <a:r>
              <a:rPr lang="en-GB" sz="2400" dirty="0" smtClean="0"/>
              <a:t>Recommended / mandatory activities and deliverables</a:t>
            </a:r>
          </a:p>
          <a:p>
            <a:r>
              <a:rPr lang="en-GB" sz="3200" dirty="0" smtClean="0"/>
              <a:t>Tools</a:t>
            </a:r>
          </a:p>
          <a:p>
            <a:pPr marL="798513" lvl="2"/>
            <a:r>
              <a:rPr lang="en-GB" sz="2400" dirty="0" smtClean="0"/>
              <a:t>Support the process by automating as much as possible</a:t>
            </a:r>
          </a:p>
          <a:p>
            <a:r>
              <a:rPr lang="en-GB" sz="3200" dirty="0" smtClean="0"/>
              <a:t>Organization</a:t>
            </a:r>
          </a:p>
          <a:p>
            <a:pPr marL="798513" lvl="2"/>
            <a:r>
              <a:rPr lang="en-GB" sz="2400" dirty="0" smtClean="0"/>
              <a:t>Officially allocate time</a:t>
            </a:r>
          </a:p>
          <a:p>
            <a:pPr marL="798513" lvl="2"/>
            <a:r>
              <a:rPr lang="en-GB" sz="2400" dirty="0" smtClean="0"/>
              <a:t>Dedicated QA days</a:t>
            </a:r>
          </a:p>
          <a:p>
            <a:pPr marL="798513" lvl="2"/>
            <a:r>
              <a:rPr lang="en-GB" sz="2400" dirty="0" smtClean="0"/>
              <a:t>Follow up progress</a:t>
            </a:r>
          </a:p>
          <a:p>
            <a:pPr lvl="1"/>
            <a:endParaRPr lang="en-GB" sz="2800" dirty="0"/>
          </a:p>
        </p:txBody>
      </p:sp>
      <p:graphicFrame>
        <p:nvGraphicFramePr>
          <p:cNvPr id="16" name="Content Placeholder 15"/>
          <p:cNvGraphicFramePr>
            <a:graphicFrameLocks noGrp="1"/>
          </p:cNvGraphicFramePr>
          <p:nvPr>
            <p:ph sz="half" idx="2"/>
          </p:nvPr>
        </p:nvGraphicFramePr>
        <p:xfrm>
          <a:off x="4648200" y="1697038"/>
          <a:ext cx="4289425" cy="47005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p:txBody>
          <a:bodyPr/>
          <a:lstStyle/>
          <a:p>
            <a:fld id="{0F0C01F5-6C73-4F62-8EC3-C88042D5A360}" type="datetime4">
              <a:rPr lang="en-GB" smtClean="0"/>
              <a:t>02 October 2013</a:t>
            </a:fld>
            <a:endParaRPr lang="en-US"/>
          </a:p>
        </p:txBody>
      </p:sp>
      <p:sp>
        <p:nvSpPr>
          <p:cNvPr id="4" name="Footer Placeholder 3"/>
          <p:cNvSpPr>
            <a:spLocks noGrp="1"/>
          </p:cNvSpPr>
          <p:nvPr>
            <p:ph type="ftr" sz="quarter" idx="11"/>
          </p:nvPr>
        </p:nvSpPr>
        <p:spPr/>
        <p:txBody>
          <a:bodyPr/>
          <a:lstStyle/>
          <a:p>
            <a:r>
              <a:rPr lang="en-GB" smtClean="0"/>
              <a:t>Academic Training Lectures - CERN Beams Controls Group</a:t>
            </a:r>
            <a:endParaRPr lang="en-US"/>
          </a:p>
        </p:txBody>
      </p:sp>
      <p:sp>
        <p:nvSpPr>
          <p:cNvPr id="5" name="Slide Number Placeholder 4"/>
          <p:cNvSpPr>
            <a:spLocks noGrp="1"/>
          </p:cNvSpPr>
          <p:nvPr>
            <p:ph type="sldNum" sz="quarter" idx="12"/>
          </p:nvPr>
        </p:nvSpPr>
        <p:spPr/>
        <p:txBody>
          <a:bodyPr/>
          <a:lstStyle/>
          <a:p>
            <a:fld id="{48CD28F2-95A8-45B6-BB50-FD6F5873057F}" type="slidenum">
              <a:rPr lang="en-US" smtClean="0"/>
              <a:pPr/>
              <a:t>58</a:t>
            </a:fld>
            <a:endParaRPr lang="en-US"/>
          </a:p>
        </p:txBody>
      </p:sp>
      <p:sp>
        <p:nvSpPr>
          <p:cNvPr id="10" name="Title 9"/>
          <p:cNvSpPr>
            <a:spLocks noGrp="1"/>
          </p:cNvSpPr>
          <p:nvPr>
            <p:ph type="title"/>
          </p:nvPr>
        </p:nvSpPr>
        <p:spPr/>
        <p:txBody>
          <a:bodyPr>
            <a:normAutofit fontScale="90000"/>
          </a:bodyPr>
          <a:lstStyle/>
          <a:p>
            <a:r>
              <a:rPr lang="en-US" dirty="0"/>
              <a:t>Software Improvement Process (SIP)</a:t>
            </a:r>
            <a:endParaRPr lang="en-GB" dirty="0"/>
          </a:p>
        </p:txBody>
      </p:sp>
    </p:spTree>
    <p:extLst>
      <p:ext uri="{BB962C8B-B14F-4D97-AF65-F5344CB8AC3E}">
        <p14:creationId xmlns:p14="http://schemas.microsoft.com/office/powerpoint/2010/main" val="143494521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SIP: activities and tools</a:t>
            </a:r>
            <a:endParaRPr lang="en-US" dirty="0"/>
          </a:p>
        </p:txBody>
      </p:sp>
      <p:sp>
        <p:nvSpPr>
          <p:cNvPr id="4" name="Date Placeholder 3"/>
          <p:cNvSpPr>
            <a:spLocks noGrp="1"/>
          </p:cNvSpPr>
          <p:nvPr>
            <p:ph type="dt" sz="half" idx="10"/>
          </p:nvPr>
        </p:nvSpPr>
        <p:spPr/>
        <p:txBody>
          <a:bodyPr/>
          <a:lstStyle/>
          <a:p>
            <a:fld id="{79C6F4DA-E6F1-48A0-A5F9-D58B4A9C3562}" type="datetime4">
              <a:rPr lang="en-GB" smtClean="0"/>
              <a:t>02 October 2013</a:t>
            </a:fld>
            <a:endParaRPr lang="en-US"/>
          </a:p>
        </p:txBody>
      </p:sp>
      <p:sp>
        <p:nvSpPr>
          <p:cNvPr id="5" name="Footer Placeholder 4"/>
          <p:cNvSpPr>
            <a:spLocks noGrp="1"/>
          </p:cNvSpPr>
          <p:nvPr>
            <p:ph type="ftr" sz="quarter" idx="11"/>
          </p:nvPr>
        </p:nvSpPr>
        <p:spPr/>
        <p:txBody>
          <a:bodyPr/>
          <a:lstStyle/>
          <a:p>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normAutofit/>
          </a:bodyPr>
          <a:lstStyle/>
          <a:p>
            <a:fld id="{1AA56FF2-9F31-C943-B9C8-D0727C826625}" type="slidenum">
              <a:rPr lang="en-US" smtClean="0"/>
              <a:pPr/>
              <a:t>59</a:t>
            </a:fld>
            <a:endParaRPr lang="en-US"/>
          </a:p>
        </p:txBody>
      </p:sp>
      <p:sp>
        <p:nvSpPr>
          <p:cNvPr id="7" name="Content Placeholder 6"/>
          <p:cNvSpPr>
            <a:spLocks noGrp="1"/>
          </p:cNvSpPr>
          <p:nvPr>
            <p:ph idx="1"/>
          </p:nvPr>
        </p:nvSpPr>
        <p:spPr/>
        <p:txBody>
          <a:bodyPr/>
          <a:lstStyle/>
          <a:p>
            <a:r>
              <a:rPr lang="en-US" dirty="0" smtClean="0"/>
              <a:t>Common code style (Eclipse IDE)</a:t>
            </a:r>
          </a:p>
          <a:p>
            <a:r>
              <a:rPr lang="en-US" dirty="0" smtClean="0"/>
              <a:t>Dependency analysis (Eclipse plugin)</a:t>
            </a:r>
          </a:p>
          <a:p>
            <a:r>
              <a:rPr lang="en-US" dirty="0" smtClean="0"/>
              <a:t>Unit testing (</a:t>
            </a:r>
            <a:r>
              <a:rPr lang="en-US" dirty="0" err="1" smtClean="0"/>
              <a:t>JUnit</a:t>
            </a:r>
            <a:r>
              <a:rPr lang="en-US" dirty="0" smtClean="0"/>
              <a:t>, </a:t>
            </a:r>
            <a:r>
              <a:rPr lang="en-US" dirty="0" err="1" smtClean="0"/>
              <a:t>Mockito</a:t>
            </a:r>
            <a:r>
              <a:rPr lang="en-US" dirty="0" smtClean="0"/>
              <a:t>, Clover)</a:t>
            </a:r>
          </a:p>
          <a:p>
            <a:r>
              <a:rPr lang="en-US" dirty="0" smtClean="0"/>
              <a:t>Static code analysis (</a:t>
            </a:r>
            <a:r>
              <a:rPr lang="en-US" dirty="0" err="1" smtClean="0"/>
              <a:t>FindBugs</a:t>
            </a:r>
            <a:r>
              <a:rPr lang="en-US" dirty="0" smtClean="0"/>
              <a:t>, PMD, Sonar)</a:t>
            </a:r>
          </a:p>
          <a:p>
            <a:r>
              <a:rPr lang="en-US" dirty="0" smtClean="0"/>
              <a:t>Code reviews (</a:t>
            </a:r>
            <a:r>
              <a:rPr lang="en-US" dirty="0" err="1" smtClean="0"/>
              <a:t>FishEye</a:t>
            </a:r>
            <a:r>
              <a:rPr lang="en-US" dirty="0" smtClean="0"/>
              <a:t> + Crucible)</a:t>
            </a:r>
          </a:p>
          <a:p>
            <a:r>
              <a:rPr lang="en-US" dirty="0" smtClean="0"/>
              <a:t>Continuous Integration (Bamboo)</a:t>
            </a:r>
          </a:p>
          <a:p>
            <a:r>
              <a:rPr lang="en-US" dirty="0" smtClean="0"/>
              <a:t>Issues tracking &amp; planning (JIRA + </a:t>
            </a:r>
            <a:r>
              <a:rPr lang="en-US" dirty="0" err="1" smtClean="0"/>
              <a:t>Greenhopper</a:t>
            </a:r>
            <a:r>
              <a:rPr lang="en-US" dirty="0" smtClean="0"/>
              <a:t>)</a:t>
            </a:r>
          </a:p>
          <a:p>
            <a:r>
              <a:rPr lang="en-US" dirty="0" smtClean="0"/>
              <a:t>Documentation (Confluence Wikis)</a:t>
            </a:r>
          </a:p>
          <a:p>
            <a:r>
              <a:rPr lang="en-US" dirty="0" smtClean="0"/>
              <a:t>Agile development methodologies</a:t>
            </a:r>
          </a:p>
          <a:p>
            <a:endParaRPr lang="en-US" dirty="0" smtClean="0"/>
          </a:p>
          <a:p>
            <a:endParaRPr lang="en-GB" dirty="0"/>
          </a:p>
        </p:txBody>
      </p:sp>
    </p:spTree>
    <p:extLst>
      <p:ext uri="{BB962C8B-B14F-4D97-AF65-F5344CB8AC3E}">
        <p14:creationId xmlns:p14="http://schemas.microsoft.com/office/powerpoint/2010/main" val="262794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fade">
                                      <p:cBhvr>
                                        <p:cTn id="47"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b="1" dirty="0" smtClean="0">
                <a:solidFill>
                  <a:srgbClr val="008000"/>
                </a:solidFill>
              </a:rPr>
              <a:t>Monitors</a:t>
            </a:r>
            <a:r>
              <a:rPr lang="en-GB" dirty="0" smtClean="0"/>
              <a:t> controls infrastructure</a:t>
            </a:r>
          </a:p>
          <a:p>
            <a:pPr lvl="1"/>
            <a:r>
              <a:rPr lang="en-GB" dirty="0" smtClean="0"/>
              <a:t>Computers (front-ends, servers, consoles)</a:t>
            </a:r>
          </a:p>
          <a:p>
            <a:pPr lvl="1"/>
            <a:r>
              <a:rPr lang="en-GB" dirty="0" smtClean="0"/>
              <a:t>Network</a:t>
            </a:r>
          </a:p>
          <a:p>
            <a:pPr lvl="1"/>
            <a:r>
              <a:rPr lang="en-GB" dirty="0" smtClean="0"/>
              <a:t>Software applications</a:t>
            </a:r>
          </a:p>
          <a:p>
            <a:r>
              <a:rPr lang="en-GB" dirty="0" smtClean="0"/>
              <a:t>Provides </a:t>
            </a:r>
            <a:r>
              <a:rPr lang="en-GB" b="1" dirty="0" smtClean="0">
                <a:solidFill>
                  <a:srgbClr val="008000"/>
                </a:solidFill>
              </a:rPr>
              <a:t>overview</a:t>
            </a:r>
            <a:r>
              <a:rPr lang="en-GB" dirty="0" smtClean="0"/>
              <a:t> of infrastructure state</a:t>
            </a:r>
            <a:endParaRPr lang="en-GB" dirty="0"/>
          </a:p>
          <a:p>
            <a:endParaRPr lang="en-GB" dirty="0"/>
          </a:p>
        </p:txBody>
      </p:sp>
      <p:sp>
        <p:nvSpPr>
          <p:cNvPr id="2" name="Title 1"/>
          <p:cNvSpPr>
            <a:spLocks noGrp="1"/>
          </p:cNvSpPr>
          <p:nvPr>
            <p:ph type="title"/>
          </p:nvPr>
        </p:nvSpPr>
        <p:spPr/>
        <p:txBody>
          <a:bodyPr/>
          <a:lstStyle/>
          <a:p>
            <a:r>
              <a:rPr lang="en-GB" dirty="0" err="1" smtClean="0">
                <a:solidFill>
                  <a:schemeClr val="bg1"/>
                </a:solidFill>
              </a:rPr>
              <a:t>DIA</a:t>
            </a:r>
            <a:r>
              <a:rPr lang="en-GB" dirty="0" err="1" smtClean="0"/>
              <a:t>gnostic</a:t>
            </a:r>
            <a:r>
              <a:rPr lang="en-GB" dirty="0" smtClean="0"/>
              <a:t> </a:t>
            </a:r>
            <a:r>
              <a:rPr lang="en-GB" dirty="0" err="1" smtClean="0">
                <a:solidFill>
                  <a:schemeClr val="bg1"/>
                </a:solidFill>
              </a:rPr>
              <a:t>MON</a:t>
            </a:r>
            <a:r>
              <a:rPr lang="en-GB" dirty="0" err="1" smtClean="0"/>
              <a:t>itoring</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6</a:t>
            </a:fld>
            <a:endParaRPr lang="en-US"/>
          </a:p>
        </p:txBody>
      </p:sp>
    </p:spTree>
    <p:extLst>
      <p:ext uri="{BB962C8B-B14F-4D97-AF65-F5344CB8AC3E}">
        <p14:creationId xmlns:p14="http://schemas.microsoft.com/office/powerpoint/2010/main" val="364643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to project pages</a:t>
            </a:r>
            <a:endParaRPr lang="en-GB" dirty="0"/>
          </a:p>
        </p:txBody>
      </p:sp>
      <p:sp>
        <p:nvSpPr>
          <p:cNvPr id="4" name="Date Placeholder 3"/>
          <p:cNvSpPr>
            <a:spLocks noGrp="1"/>
          </p:cNvSpPr>
          <p:nvPr>
            <p:ph type="dt" sz="half" idx="10"/>
          </p:nvPr>
        </p:nvSpPr>
        <p:spPr/>
        <p:txBody>
          <a:bodyPr/>
          <a:lstStyle/>
          <a:p>
            <a:pPr>
              <a:defRPr/>
            </a:pPr>
            <a:fld id="{6926B8A9-DBD7-46B5-B4FB-2F9253F32956}"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60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498385282"/>
              </p:ext>
            </p:extLst>
          </p:nvPr>
        </p:nvGraphicFramePr>
        <p:xfrm>
          <a:off x="0" y="1447799"/>
          <a:ext cx="9144000" cy="4968241"/>
        </p:xfrm>
        <a:graphic>
          <a:graphicData uri="http://schemas.openxmlformats.org/drawingml/2006/table">
            <a:tbl>
              <a:tblPr bandRow="1">
                <a:tableStyleId>{5C22544A-7EE6-4342-B048-85BDC9FD1C3A}</a:tableStyleId>
              </a:tblPr>
              <a:tblGrid>
                <a:gridCol w="4140200"/>
                <a:gridCol w="5003800"/>
              </a:tblGrid>
              <a:tr h="371476">
                <a:tc>
                  <a:txBody>
                    <a:bodyPr/>
                    <a:lstStyle/>
                    <a:p>
                      <a:r>
                        <a:rPr lang="en-US" dirty="0" smtClean="0"/>
                        <a:t>Beams Department</a:t>
                      </a:r>
                      <a:r>
                        <a:rPr lang="en-US" baseline="0" dirty="0" smtClean="0"/>
                        <a:t> Controls Group</a:t>
                      </a:r>
                      <a:endParaRPr lang="en-GB" dirty="0"/>
                    </a:p>
                  </a:txBody>
                  <a:tcPr/>
                </a:tc>
                <a:tc>
                  <a:txBody>
                    <a:bodyPr/>
                    <a:lstStyle/>
                    <a:p>
                      <a:r>
                        <a:rPr kumimoji="0" lang="en-US" sz="1800" u="sng" kern="1200" dirty="0" smtClean="0">
                          <a:solidFill>
                            <a:schemeClr val="dk1"/>
                          </a:solidFill>
                          <a:effectLst/>
                          <a:latin typeface="+mn-lt"/>
                          <a:ea typeface="+mn-ea"/>
                          <a:cs typeface="+mn-cs"/>
                          <a:hlinkClick r:id="rId3"/>
                        </a:rPr>
                        <a:t>espace.cern.ch/be-</a:t>
                      </a:r>
                      <a:r>
                        <a:rPr kumimoji="0" lang="en-US" sz="1800" u="sng" kern="1200" dirty="0" err="1" smtClean="0">
                          <a:solidFill>
                            <a:schemeClr val="dk1"/>
                          </a:solidFill>
                          <a:effectLst/>
                          <a:latin typeface="+mn-lt"/>
                          <a:ea typeface="+mn-ea"/>
                          <a:cs typeface="+mn-cs"/>
                          <a:hlinkClick r:id="rId3"/>
                        </a:rPr>
                        <a:t>dep</a:t>
                      </a:r>
                      <a:r>
                        <a:rPr kumimoji="0" lang="en-US" sz="1800" u="sng" kern="1200" dirty="0" smtClean="0">
                          <a:solidFill>
                            <a:schemeClr val="dk1"/>
                          </a:solidFill>
                          <a:effectLst/>
                          <a:latin typeface="+mn-lt"/>
                          <a:ea typeface="+mn-ea"/>
                          <a:cs typeface="+mn-cs"/>
                          <a:hlinkClick r:id="rId3"/>
                        </a:rPr>
                        <a:t>/CO</a:t>
                      </a:r>
                      <a:endParaRPr lang="en-GB" dirty="0"/>
                    </a:p>
                  </a:txBody>
                  <a:tcPr/>
                </a:tc>
              </a:tr>
              <a:tr h="631825">
                <a:tc>
                  <a:txBody>
                    <a:bodyPr/>
                    <a:lstStyle/>
                    <a:p>
                      <a:r>
                        <a:rPr lang="en-US" dirty="0" smtClean="0"/>
                        <a:t>Timing System</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u="sng" kern="1200" dirty="0" smtClean="0">
                          <a:solidFill>
                            <a:schemeClr val="dk1"/>
                          </a:solidFill>
                          <a:effectLst/>
                          <a:latin typeface="+mn-lt"/>
                          <a:ea typeface="+mn-ea"/>
                          <a:cs typeface="+mn-cs"/>
                          <a:hlinkClick r:id="rId4"/>
                        </a:rPr>
                        <a:t>wikis.cern.ch/display/HT</a:t>
                      </a:r>
                      <a:r>
                        <a:rPr kumimoji="0" lang="en-US" sz="1800" kern="1200" dirty="0" smtClean="0">
                          <a:solidFill>
                            <a:schemeClr val="dk1"/>
                          </a:solidFill>
                          <a:effectLst/>
                          <a:latin typeface="+mn-lt"/>
                          <a:ea typeface="+mn-ea"/>
                          <a:cs typeface="+mn-cs"/>
                        </a:rPr>
                        <a:t>(</a:t>
                      </a:r>
                      <a:r>
                        <a:rPr kumimoji="0" lang="en-US" sz="1800" u="sng" kern="1200" dirty="0" smtClean="0">
                          <a:solidFill>
                            <a:schemeClr val="dk1"/>
                          </a:solidFill>
                          <a:effectLst/>
                          <a:latin typeface="+mn-lt"/>
                          <a:ea typeface="+mn-ea"/>
                          <a:cs typeface="+mn-cs"/>
                          <a:hlinkClick r:id="rId5"/>
                        </a:rPr>
                        <a:t>/</a:t>
                      </a:r>
                      <a:r>
                        <a:rPr kumimoji="0" lang="en-US" sz="1800" u="sng" kern="1200" dirty="0" err="1" smtClean="0">
                          <a:solidFill>
                            <a:schemeClr val="dk1"/>
                          </a:solidFill>
                          <a:effectLst/>
                          <a:latin typeface="+mn-lt"/>
                          <a:ea typeface="+mn-ea"/>
                          <a:cs typeface="+mn-cs"/>
                          <a:hlinkClick r:id="rId5"/>
                        </a:rPr>
                        <a:t>Timing+Software</a:t>
                      </a:r>
                      <a:r>
                        <a:rPr kumimoji="0" lang="en-US" sz="1800" kern="1200" dirty="0" smtClean="0">
                          <a:solidFill>
                            <a:schemeClr val="dk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u="sng" kern="1200" dirty="0" smtClean="0">
                          <a:solidFill>
                            <a:schemeClr val="dk1"/>
                          </a:solidFill>
                          <a:effectLst/>
                          <a:latin typeface="+mn-lt"/>
                          <a:ea typeface="+mn-ea"/>
                          <a:cs typeface="+mn-cs"/>
                          <a:hlinkClick r:id="rId6"/>
                        </a:rPr>
                        <a:t>www.ohwr.org</a:t>
                      </a:r>
                      <a:r>
                        <a:rPr kumimoji="0" lang="en-US" sz="1800" kern="1200" dirty="0" smtClean="0">
                          <a:solidFill>
                            <a:schemeClr val="dk1"/>
                          </a:solidFill>
                          <a:effectLst/>
                          <a:latin typeface="+mn-lt"/>
                          <a:ea typeface="+mn-ea"/>
                          <a:cs typeface="+mn-cs"/>
                        </a:rPr>
                        <a:t>(</a:t>
                      </a:r>
                      <a:r>
                        <a:rPr kumimoji="0" lang="en-US" sz="1800" u="sng" kern="1200" dirty="0" smtClean="0">
                          <a:solidFill>
                            <a:schemeClr val="dk1"/>
                          </a:solidFill>
                          <a:effectLst/>
                          <a:latin typeface="+mn-lt"/>
                          <a:ea typeface="+mn-ea"/>
                          <a:cs typeface="+mn-cs"/>
                          <a:hlinkClick r:id="rId7"/>
                        </a:rPr>
                        <a:t>/projects/white-rabbit/wiki</a:t>
                      </a:r>
                      <a:r>
                        <a:rPr kumimoji="0" lang="en-US" sz="1800" kern="1200" dirty="0" smtClean="0">
                          <a:solidFill>
                            <a:schemeClr val="dk1"/>
                          </a:solidFill>
                          <a:effectLst/>
                          <a:latin typeface="+mn-lt"/>
                          <a:ea typeface="+mn-ea"/>
                          <a:cs typeface="+mn-cs"/>
                        </a:rPr>
                        <a:t>)</a:t>
                      </a:r>
                      <a:endParaRPr kumimoji="0" lang="en-GB" sz="1800" kern="1200" dirty="0" smtClean="0">
                        <a:solidFill>
                          <a:schemeClr val="dk1"/>
                        </a:solidFill>
                        <a:effectLst/>
                        <a:latin typeface="+mn-lt"/>
                        <a:ea typeface="+mn-ea"/>
                        <a:cs typeface="+mn-cs"/>
                      </a:endParaRPr>
                    </a:p>
                  </a:txBody>
                  <a:tcPr/>
                </a:tc>
              </a:tr>
              <a:tr h="350520">
                <a:tc>
                  <a:txBody>
                    <a:bodyPr/>
                    <a:lstStyle/>
                    <a:p>
                      <a:r>
                        <a:rPr lang="en-US" sz="1800" b="1" dirty="0" smtClean="0"/>
                        <a:t>F</a:t>
                      </a:r>
                      <a:r>
                        <a:rPr lang="en-US" sz="1800" dirty="0" smtClean="0"/>
                        <a:t>ront-</a:t>
                      </a:r>
                      <a:r>
                        <a:rPr lang="en-US" sz="1800" b="1" dirty="0" smtClean="0"/>
                        <a:t>E</a:t>
                      </a:r>
                      <a:r>
                        <a:rPr lang="en-US" sz="1800" dirty="0" smtClean="0"/>
                        <a:t>nd </a:t>
                      </a:r>
                      <a:r>
                        <a:rPr lang="en-US" sz="1800" b="1" dirty="0" smtClean="0"/>
                        <a:t>S</a:t>
                      </a:r>
                      <a:r>
                        <a:rPr lang="en-US" sz="1800" dirty="0" smtClean="0"/>
                        <a:t>oftware </a:t>
                      </a:r>
                      <a:r>
                        <a:rPr lang="en-US" sz="1800" b="1" dirty="0" smtClean="0"/>
                        <a:t>A</a:t>
                      </a:r>
                      <a:r>
                        <a:rPr lang="en-US" sz="1800" dirty="0" smtClean="0"/>
                        <a:t>rchitecture</a:t>
                      </a:r>
                      <a:endParaRPr lang="en-GB" sz="1800" dirty="0"/>
                    </a:p>
                  </a:txBody>
                  <a:tcPr/>
                </a:tc>
                <a:tc>
                  <a:txBody>
                    <a:bodyPr/>
                    <a:lstStyle/>
                    <a:p>
                      <a:r>
                        <a:rPr kumimoji="0" lang="en-US" sz="1800" u="sng" kern="1200" dirty="0" smtClean="0">
                          <a:solidFill>
                            <a:schemeClr val="dk1"/>
                          </a:solidFill>
                          <a:effectLst/>
                          <a:latin typeface="+mn-lt"/>
                          <a:ea typeface="+mn-ea"/>
                          <a:cs typeface="+mn-cs"/>
                          <a:hlinkClick r:id="rId8"/>
                        </a:rPr>
                        <a:t>wikis.cern.ch/display/FESA3</a:t>
                      </a:r>
                      <a:endParaRPr lang="en-GB" dirty="0"/>
                    </a:p>
                  </a:txBody>
                  <a:tcPr/>
                </a:tc>
              </a:tr>
              <a:tr h="353060">
                <a:tc>
                  <a:txBody>
                    <a:bodyPr/>
                    <a:lstStyle/>
                    <a:p>
                      <a:r>
                        <a:rPr lang="en-US" b="1" dirty="0" smtClean="0"/>
                        <a:t>C</a:t>
                      </a:r>
                      <a:r>
                        <a:rPr lang="en-US" dirty="0" smtClean="0"/>
                        <a:t>ontrols </a:t>
                      </a:r>
                      <a:r>
                        <a:rPr lang="en-US" b="1" dirty="0" err="1" smtClean="0"/>
                        <a:t>M</a:t>
                      </a:r>
                      <a:r>
                        <a:rPr lang="en-US" dirty="0" err="1" smtClean="0"/>
                        <a:t>iddle</a:t>
                      </a:r>
                      <a:r>
                        <a:rPr lang="en-US" b="1" dirty="0" err="1" smtClean="0"/>
                        <a:t>W</a:t>
                      </a:r>
                      <a:r>
                        <a:rPr lang="en-US" dirty="0" err="1" smtClean="0"/>
                        <a:t>are</a:t>
                      </a:r>
                      <a:endParaRPr lang="en-GB" dirty="0"/>
                    </a:p>
                  </a:txBody>
                  <a:tcPr/>
                </a:tc>
                <a:tc>
                  <a:txBody>
                    <a:bodyPr/>
                    <a:lstStyle/>
                    <a:p>
                      <a:r>
                        <a:rPr kumimoji="0" lang="en-US" sz="1800" u="sng" kern="1200" dirty="0" smtClean="0">
                          <a:solidFill>
                            <a:schemeClr val="dk1"/>
                          </a:solidFill>
                          <a:effectLst/>
                          <a:latin typeface="+mn-lt"/>
                          <a:ea typeface="+mn-ea"/>
                          <a:cs typeface="+mn-cs"/>
                          <a:hlinkClick r:id="rId9"/>
                        </a:rPr>
                        <a:t>wikis.cern.ch/display/MW</a:t>
                      </a:r>
                      <a:endParaRPr lang="en-GB" dirty="0"/>
                    </a:p>
                  </a:txBody>
                  <a:tcPr/>
                </a:tc>
              </a:tr>
              <a:tr h="368300">
                <a:tc>
                  <a:txBody>
                    <a:bodyPr/>
                    <a:lstStyle/>
                    <a:p>
                      <a:r>
                        <a:rPr lang="en-US" b="1" dirty="0" smtClean="0"/>
                        <a:t>L</a:t>
                      </a:r>
                      <a:r>
                        <a:rPr lang="en-US" dirty="0" smtClean="0"/>
                        <a:t>HC </a:t>
                      </a:r>
                      <a:r>
                        <a:rPr lang="en-US" b="1" dirty="0" smtClean="0"/>
                        <a:t>S</a:t>
                      </a:r>
                      <a:r>
                        <a:rPr lang="en-US" dirty="0" smtClean="0"/>
                        <a:t>oftware</a:t>
                      </a:r>
                      <a:r>
                        <a:rPr lang="en-US" baseline="0" dirty="0" smtClean="0"/>
                        <a:t> </a:t>
                      </a:r>
                      <a:r>
                        <a:rPr lang="en-US" b="1" baseline="0" dirty="0" smtClean="0"/>
                        <a:t>A</a:t>
                      </a:r>
                      <a:r>
                        <a:rPr lang="en-US" baseline="0" dirty="0" smtClean="0"/>
                        <a:t>rchitecture</a:t>
                      </a:r>
                      <a:endParaRPr lang="en-GB" dirty="0"/>
                    </a:p>
                  </a:txBody>
                  <a:tcPr/>
                </a:tc>
                <a:tc>
                  <a:txBody>
                    <a:bodyPr/>
                    <a:lstStyle/>
                    <a:p>
                      <a:r>
                        <a:rPr kumimoji="0" lang="en-US" sz="1800" u="sng" kern="1200" dirty="0" smtClean="0">
                          <a:solidFill>
                            <a:schemeClr val="dk1"/>
                          </a:solidFill>
                          <a:effectLst/>
                          <a:latin typeface="+mn-lt"/>
                          <a:ea typeface="+mn-ea"/>
                          <a:cs typeface="+mn-cs"/>
                          <a:hlinkClick r:id="rId10"/>
                        </a:rPr>
                        <a:t>wikis.cern.ch/display/LSA</a:t>
                      </a:r>
                      <a:endParaRPr lang="en-GB" dirty="0"/>
                    </a:p>
                  </a:txBody>
                  <a:tcPr/>
                </a:tc>
              </a:tr>
              <a:tr h="355600">
                <a:tc>
                  <a:txBody>
                    <a:bodyPr/>
                    <a:lstStyle/>
                    <a:p>
                      <a:r>
                        <a:rPr lang="en-US" dirty="0" smtClean="0"/>
                        <a:t>Sequencer</a:t>
                      </a:r>
                      <a:endParaRPr lang="en-GB" dirty="0"/>
                    </a:p>
                  </a:txBody>
                  <a:tcPr/>
                </a:tc>
                <a:tc>
                  <a:txBody>
                    <a:bodyPr/>
                    <a:lstStyle/>
                    <a:p>
                      <a:r>
                        <a:rPr kumimoji="0" lang="en-US" sz="1800" u="sng" kern="1200" dirty="0" smtClean="0">
                          <a:solidFill>
                            <a:schemeClr val="dk1"/>
                          </a:solidFill>
                          <a:effectLst/>
                          <a:latin typeface="+mn-lt"/>
                          <a:ea typeface="+mn-ea"/>
                          <a:cs typeface="+mn-cs"/>
                          <a:hlinkClick r:id="rId11"/>
                        </a:rPr>
                        <a:t>wikis.cern.ch/display/SEQ</a:t>
                      </a:r>
                      <a:endParaRPr lang="en-GB" dirty="0"/>
                    </a:p>
                  </a:txBody>
                  <a:tcPr/>
                </a:tc>
              </a:tr>
              <a:tr h="345440">
                <a:tc>
                  <a:txBody>
                    <a:bodyPr/>
                    <a:lstStyle/>
                    <a:p>
                      <a:r>
                        <a:rPr lang="en-US" b="1" dirty="0" smtClean="0"/>
                        <a:t>O</a:t>
                      </a:r>
                      <a:r>
                        <a:rPr lang="en-US" dirty="0" smtClean="0"/>
                        <a:t>pen </a:t>
                      </a:r>
                      <a:r>
                        <a:rPr lang="en-US" b="1" dirty="0" smtClean="0"/>
                        <a:t>A</a:t>
                      </a:r>
                      <a:r>
                        <a:rPr lang="en-US" dirty="0" smtClean="0"/>
                        <a:t>nalog </a:t>
                      </a:r>
                      <a:r>
                        <a:rPr lang="en-US" b="1" dirty="0" smtClean="0"/>
                        <a:t>S</a:t>
                      </a:r>
                      <a:r>
                        <a:rPr lang="en-US" dirty="0" smtClean="0"/>
                        <a:t>ignal </a:t>
                      </a:r>
                      <a:r>
                        <a:rPr lang="en-US" b="1" dirty="0" smtClean="0"/>
                        <a:t>I</a:t>
                      </a:r>
                      <a:r>
                        <a:rPr lang="en-US" dirty="0" smtClean="0"/>
                        <a:t>nformation </a:t>
                      </a:r>
                      <a:r>
                        <a:rPr lang="en-US" b="1" dirty="0" smtClean="0"/>
                        <a:t>S</a:t>
                      </a:r>
                      <a:r>
                        <a:rPr lang="en-US" dirty="0" smtClean="0"/>
                        <a:t>ystem</a:t>
                      </a:r>
                      <a:endParaRPr lang="en-GB" dirty="0"/>
                    </a:p>
                  </a:txBody>
                  <a:tcPr/>
                </a:tc>
                <a:tc>
                  <a:txBody>
                    <a:bodyPr/>
                    <a:lstStyle/>
                    <a:p>
                      <a:r>
                        <a:rPr kumimoji="0" lang="en-US" sz="1800" u="sng" kern="1200" dirty="0" smtClean="0">
                          <a:solidFill>
                            <a:schemeClr val="dk1"/>
                          </a:solidFill>
                          <a:effectLst/>
                          <a:latin typeface="+mn-lt"/>
                          <a:ea typeface="+mn-ea"/>
                          <a:cs typeface="+mn-cs"/>
                          <a:hlinkClick r:id="rId12"/>
                        </a:rPr>
                        <a:t>wikis.cern.ch/display/OASIS</a:t>
                      </a:r>
                      <a:endParaRPr lang="en-GB" dirty="0"/>
                    </a:p>
                  </a:txBody>
                  <a:tcPr/>
                </a:tc>
              </a:tr>
              <a:tr h="631825">
                <a:tc>
                  <a:txBody>
                    <a:bodyPr/>
                    <a:lstStyle/>
                    <a:p>
                      <a:r>
                        <a:rPr kumimoji="0" lang="en-US" sz="1800" b="1" kern="1200" dirty="0" smtClean="0">
                          <a:solidFill>
                            <a:schemeClr val="dk1"/>
                          </a:solidFill>
                          <a:effectLst/>
                          <a:latin typeface="+mn-lt"/>
                          <a:ea typeface="+mn-ea"/>
                          <a:cs typeface="+mn-cs"/>
                        </a:rPr>
                        <a:t>Dia</a:t>
                      </a:r>
                      <a:r>
                        <a:rPr kumimoji="0" lang="en-US" sz="1800" kern="1200" dirty="0" smtClean="0">
                          <a:solidFill>
                            <a:schemeClr val="dk1"/>
                          </a:solidFill>
                          <a:effectLst/>
                          <a:latin typeface="+mn-lt"/>
                          <a:ea typeface="+mn-ea"/>
                          <a:cs typeface="+mn-cs"/>
                        </a:rPr>
                        <a:t>gnostics </a:t>
                      </a:r>
                      <a:r>
                        <a:rPr kumimoji="0" lang="en-US" sz="1800" b="1" kern="1200" dirty="0" smtClean="0">
                          <a:solidFill>
                            <a:schemeClr val="dk1"/>
                          </a:solidFill>
                          <a:effectLst/>
                          <a:latin typeface="+mn-lt"/>
                          <a:ea typeface="+mn-ea"/>
                          <a:cs typeface="+mn-cs"/>
                        </a:rPr>
                        <a:t>Mon</a:t>
                      </a:r>
                      <a:r>
                        <a:rPr kumimoji="0" lang="en-US" sz="1800" kern="1200" dirty="0" smtClean="0">
                          <a:solidFill>
                            <a:schemeClr val="dk1"/>
                          </a:solidFill>
                          <a:effectLst/>
                          <a:latin typeface="+mn-lt"/>
                          <a:ea typeface="+mn-ea"/>
                          <a:cs typeface="+mn-cs"/>
                        </a:rPr>
                        <a:t>itoring &amp; Alarms</a:t>
                      </a:r>
                      <a:endParaRPr lang="en-GB" dirty="0"/>
                    </a:p>
                  </a:txBody>
                  <a:tcPr/>
                </a:tc>
                <a:tc>
                  <a:txBody>
                    <a:bodyPr/>
                    <a:lstStyle/>
                    <a:p>
                      <a:r>
                        <a:rPr kumimoji="0" lang="en-US" sz="1800" u="sng" kern="1200" dirty="0" smtClean="0">
                          <a:solidFill>
                            <a:schemeClr val="dk1"/>
                          </a:solidFill>
                          <a:effectLst/>
                          <a:latin typeface="+mn-lt"/>
                          <a:ea typeface="+mn-ea"/>
                          <a:cs typeface="+mn-cs"/>
                          <a:hlinkClick r:id="rId13"/>
                        </a:rPr>
                        <a:t>wikis.cern.ch/display/ADM</a:t>
                      </a:r>
                      <a:endParaRPr kumimoji="0" lang="en-GB" sz="1800" kern="1200" dirty="0" smtClean="0">
                        <a:solidFill>
                          <a:schemeClr val="dk1"/>
                        </a:solidFill>
                        <a:effectLst/>
                        <a:latin typeface="+mn-lt"/>
                        <a:ea typeface="+mn-ea"/>
                        <a:cs typeface="+mn-cs"/>
                      </a:endParaRPr>
                    </a:p>
                    <a:p>
                      <a:r>
                        <a:rPr kumimoji="0" lang="en-US" sz="1800" u="sng" kern="1200" dirty="0" smtClean="0">
                          <a:solidFill>
                            <a:schemeClr val="dk1"/>
                          </a:solidFill>
                          <a:effectLst/>
                          <a:latin typeface="+mn-lt"/>
                          <a:ea typeface="+mn-ea"/>
                          <a:cs typeface="+mn-cs"/>
                          <a:hlinkClick r:id="rId14"/>
                        </a:rPr>
                        <a:t>laser-alarms.web.cern.ch/laser-alarms/</a:t>
                      </a:r>
                      <a:endParaRPr kumimoji="0" lang="en-GB" sz="1800" kern="1200" dirty="0" smtClean="0">
                        <a:solidFill>
                          <a:schemeClr val="dk1"/>
                        </a:solidFill>
                        <a:effectLst/>
                        <a:latin typeface="+mn-lt"/>
                        <a:ea typeface="+mn-ea"/>
                        <a:cs typeface="+mn-cs"/>
                      </a:endParaRPr>
                    </a:p>
                  </a:txBody>
                  <a:tcPr/>
                </a:tc>
              </a:tr>
              <a:tr h="342265">
                <a:tc>
                  <a:txBody>
                    <a:bodyPr/>
                    <a:lstStyle/>
                    <a:p>
                      <a:r>
                        <a:rPr lang="en-US" b="1" dirty="0" smtClean="0"/>
                        <a:t>S</a:t>
                      </a:r>
                      <a:r>
                        <a:rPr lang="en-US" dirty="0" smtClean="0"/>
                        <a:t>oftware </a:t>
                      </a:r>
                      <a:r>
                        <a:rPr lang="en-US" b="1" dirty="0" smtClean="0"/>
                        <a:t>I</a:t>
                      </a:r>
                      <a:r>
                        <a:rPr lang="en-US" dirty="0" smtClean="0"/>
                        <a:t>nterlock </a:t>
                      </a:r>
                      <a:r>
                        <a:rPr lang="en-US" b="1" dirty="0" smtClean="0"/>
                        <a:t>S</a:t>
                      </a:r>
                      <a:r>
                        <a:rPr lang="en-US" dirty="0" smtClean="0"/>
                        <a:t>ystem</a:t>
                      </a:r>
                      <a:endParaRPr lang="en-GB" dirty="0"/>
                    </a:p>
                  </a:txBody>
                  <a:tcPr/>
                </a:tc>
                <a:tc>
                  <a:txBody>
                    <a:bodyPr/>
                    <a:lstStyle/>
                    <a:p>
                      <a:r>
                        <a:rPr kumimoji="0" lang="en-US" sz="1800" u="sng" kern="1200" dirty="0" smtClean="0">
                          <a:solidFill>
                            <a:schemeClr val="dk1"/>
                          </a:solidFill>
                          <a:effectLst/>
                          <a:latin typeface="+mn-lt"/>
                          <a:ea typeface="+mn-ea"/>
                          <a:cs typeface="+mn-cs"/>
                          <a:hlinkClick r:id="rId15"/>
                        </a:rPr>
                        <a:t>wikis.cern.ch/display/SIS</a:t>
                      </a:r>
                      <a:endParaRPr lang="en-GB" dirty="0"/>
                    </a:p>
                  </a:txBody>
                  <a:tcPr/>
                </a:tc>
              </a:tr>
              <a:tr h="332105">
                <a:tc>
                  <a:txBody>
                    <a:bodyPr/>
                    <a:lstStyle/>
                    <a:p>
                      <a:r>
                        <a:rPr lang="en-US" b="1" dirty="0" smtClean="0"/>
                        <a:t>P</a:t>
                      </a:r>
                      <a:r>
                        <a:rPr lang="en-US" dirty="0" smtClean="0"/>
                        <a:t>ost-</a:t>
                      </a:r>
                      <a:r>
                        <a:rPr lang="en-US" b="1" dirty="0" smtClean="0"/>
                        <a:t>M</a:t>
                      </a:r>
                      <a:r>
                        <a:rPr lang="en-US" dirty="0" smtClean="0"/>
                        <a:t>ortem (</a:t>
                      </a:r>
                      <a:r>
                        <a:rPr lang="en-US" b="1" dirty="0" smtClean="0"/>
                        <a:t>A</a:t>
                      </a:r>
                      <a:r>
                        <a:rPr lang="en-US" dirty="0" smtClean="0"/>
                        <a:t>nalysis)</a:t>
                      </a:r>
                      <a:endParaRPr lang="en-GB" dirty="0"/>
                    </a:p>
                  </a:txBody>
                  <a:tcPr/>
                </a:tc>
                <a:tc>
                  <a:txBody>
                    <a:bodyPr/>
                    <a:lstStyle/>
                    <a:p>
                      <a:r>
                        <a:rPr kumimoji="0" lang="en-US" sz="1800" u="sng" kern="1200" dirty="0" smtClean="0">
                          <a:solidFill>
                            <a:schemeClr val="dk1"/>
                          </a:solidFill>
                          <a:effectLst/>
                          <a:latin typeface="+mn-lt"/>
                          <a:ea typeface="+mn-ea"/>
                          <a:cs typeface="+mn-cs"/>
                          <a:hlinkClick r:id="rId16"/>
                        </a:rPr>
                        <a:t>wikis.cern.ch/display/PMS</a:t>
                      </a:r>
                      <a:r>
                        <a:rPr kumimoji="0" lang="en-US" sz="1800" kern="1200" dirty="0" smtClean="0">
                          <a:solidFill>
                            <a:schemeClr val="dk1"/>
                          </a:solidFill>
                          <a:effectLst/>
                          <a:latin typeface="+mn-lt"/>
                          <a:ea typeface="+mn-ea"/>
                          <a:cs typeface="+mn-cs"/>
                        </a:rPr>
                        <a:t>(</a:t>
                      </a:r>
                      <a:r>
                        <a:rPr kumimoji="0" lang="en-US" sz="1800" u="sng" kern="1200" dirty="0" smtClean="0">
                          <a:solidFill>
                            <a:schemeClr val="dk1"/>
                          </a:solidFill>
                          <a:effectLst/>
                          <a:latin typeface="+mn-lt"/>
                          <a:ea typeface="+mn-ea"/>
                          <a:cs typeface="+mn-cs"/>
                          <a:hlinkClick r:id="rId17"/>
                        </a:rPr>
                        <a:t>/Documentation</a:t>
                      </a:r>
                      <a:r>
                        <a:rPr kumimoji="0" lang="en-US" sz="1800" kern="1200" dirty="0" smtClean="0">
                          <a:solidFill>
                            <a:schemeClr val="dk1"/>
                          </a:solidFill>
                          <a:effectLst/>
                          <a:latin typeface="+mn-lt"/>
                          <a:ea typeface="+mn-ea"/>
                          <a:cs typeface="+mn-cs"/>
                        </a:rPr>
                        <a:t>)</a:t>
                      </a:r>
                      <a:endParaRPr lang="en-GB" dirty="0"/>
                    </a:p>
                  </a:txBody>
                  <a:tcPr/>
                </a:tc>
              </a:tr>
              <a:tr h="347345">
                <a:tc>
                  <a:txBody>
                    <a:bodyPr/>
                    <a:lstStyle/>
                    <a:p>
                      <a:r>
                        <a:rPr lang="en-US" dirty="0" smtClean="0"/>
                        <a:t>Logging Service</a:t>
                      </a:r>
                      <a:endParaRPr lang="en-GB" dirty="0"/>
                    </a:p>
                  </a:txBody>
                  <a:tcPr/>
                </a:tc>
                <a:tc>
                  <a:txBody>
                    <a:bodyPr/>
                    <a:lstStyle/>
                    <a:p>
                      <a:r>
                        <a:rPr kumimoji="0" lang="en-US" sz="1800" u="sng" kern="1200" dirty="0" smtClean="0">
                          <a:solidFill>
                            <a:schemeClr val="dk1"/>
                          </a:solidFill>
                          <a:effectLst/>
                          <a:latin typeface="+mn-lt"/>
                          <a:ea typeface="+mn-ea"/>
                          <a:cs typeface="+mn-cs"/>
                          <a:hlinkClick r:id="rId18"/>
                        </a:rPr>
                        <a:t>wikis.cern.ch/display/CALS</a:t>
                      </a:r>
                      <a:endParaRPr lang="en-GB" dirty="0"/>
                    </a:p>
                  </a:txBody>
                  <a:tcPr/>
                </a:tc>
              </a:tr>
              <a:tr h="387985">
                <a:tc>
                  <a:txBody>
                    <a:bodyPr/>
                    <a:lstStyle/>
                    <a:p>
                      <a:r>
                        <a:rPr kumimoji="0" lang="en-US" sz="1800" kern="1200" dirty="0" smtClean="0">
                          <a:solidFill>
                            <a:schemeClr val="dk1"/>
                          </a:solidFill>
                          <a:effectLst/>
                          <a:latin typeface="+mn-lt"/>
                          <a:ea typeface="+mn-ea"/>
                          <a:cs typeface="+mn-cs"/>
                        </a:rPr>
                        <a:t>Testbed</a:t>
                      </a:r>
                      <a:endParaRPr lang="en-GB" dirty="0"/>
                    </a:p>
                  </a:txBody>
                  <a:tcPr/>
                </a:tc>
                <a:tc>
                  <a:txBody>
                    <a:bodyPr/>
                    <a:lstStyle/>
                    <a:p>
                      <a:r>
                        <a:rPr kumimoji="0" lang="en-US" sz="1800" u="sng" kern="1200" dirty="0" smtClean="0">
                          <a:solidFill>
                            <a:schemeClr val="dk1"/>
                          </a:solidFill>
                          <a:effectLst/>
                          <a:latin typeface="+mn-lt"/>
                          <a:ea typeface="+mn-ea"/>
                          <a:cs typeface="+mn-cs"/>
                          <a:hlinkClick r:id="rId19"/>
                        </a:rPr>
                        <a:t>wikis.cern.ch/display/CSTBF</a:t>
                      </a:r>
                      <a:endParaRPr lang="en-GB" dirty="0"/>
                    </a:p>
                  </a:txBody>
                  <a:tcPr/>
                </a:tc>
              </a:tr>
            </a:tbl>
          </a:graphicData>
        </a:graphic>
      </p:graphicFrame>
    </p:spTree>
    <p:extLst>
      <p:ext uri="{BB962C8B-B14F-4D97-AF65-F5344CB8AC3E}">
        <p14:creationId xmlns:p14="http://schemas.microsoft.com/office/powerpoint/2010/main" val="84981995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Quality Assurance is essential</a:t>
            </a:r>
            <a:endParaRPr lang="en-US" dirty="0"/>
          </a:p>
        </p:txBody>
      </p:sp>
      <p:sp>
        <p:nvSpPr>
          <p:cNvPr id="4" name="Date Placeholder 3"/>
          <p:cNvSpPr>
            <a:spLocks noGrp="1"/>
          </p:cNvSpPr>
          <p:nvPr>
            <p:ph type="dt" sz="half" idx="10"/>
          </p:nvPr>
        </p:nvSpPr>
        <p:spPr/>
        <p:txBody>
          <a:bodyPr/>
          <a:lstStyle/>
          <a:p>
            <a:pPr>
              <a:defRPr/>
            </a:pPr>
            <a:fld id="{64AB8982-8B3C-4374-85DC-34311A664E24}" type="datetime4">
              <a:rPr lang="en-GB" smtClean="0"/>
              <a:t>02 October 2013</a:t>
            </a:fld>
            <a:endParaRPr lang="en-US"/>
          </a:p>
        </p:txBody>
      </p:sp>
      <p:sp>
        <p:nvSpPr>
          <p:cNvPr id="6" name="Footer Placeholder 3"/>
          <p:cNvSpPr>
            <a:spLocks noGrp="1"/>
          </p:cNvSpPr>
          <p:nvPr>
            <p:ph type="ftr" sz="quarter" idx="11"/>
          </p:nvPr>
        </p:nvSpPr>
        <p:spPr/>
        <p:txBody>
          <a:bodyPr/>
          <a:lstStyle/>
          <a:p>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fld id="{2314D89F-BA2A-4B63-883E-C3945A4587DD}" type="slidenum">
              <a:rPr lang="en-US" smtClean="0"/>
              <a:pPr/>
              <a:t>61</a:t>
            </a:fld>
            <a:endParaRPr lang="en-US" dirty="0"/>
          </a:p>
        </p:txBody>
      </p:sp>
      <p:sp>
        <p:nvSpPr>
          <p:cNvPr id="12" name="Content Placeholder 11"/>
          <p:cNvSpPr>
            <a:spLocks noGrp="1"/>
          </p:cNvSpPr>
          <p:nvPr>
            <p:ph sz="half" idx="1"/>
          </p:nvPr>
        </p:nvSpPr>
        <p:spPr>
          <a:xfrm>
            <a:off x="2604360" y="1696915"/>
            <a:ext cx="702820" cy="4781434"/>
          </a:xfrm>
        </p:spPr>
        <p:txBody>
          <a:bodyPr wrap="none" lIns="0" tIns="0" rIns="0" bIns="0" anchor="ctr"/>
          <a:lstStyle/>
          <a:p>
            <a:pPr marL="0" lvl="1" indent="0" algn="ctr">
              <a:spcBef>
                <a:spcPts val="0"/>
              </a:spcBef>
              <a:buNone/>
            </a:pPr>
            <a:r>
              <a:rPr lang="en-US" sz="8800" b="1" dirty="0" smtClean="0"/>
              <a:t>+</a:t>
            </a:r>
            <a:endParaRPr lang="en-GB" sz="8800" b="1" dirty="0"/>
          </a:p>
        </p:txBody>
      </p:sp>
      <p:sp>
        <p:nvSpPr>
          <p:cNvPr id="13" name="Content Placeholder 11"/>
          <p:cNvSpPr txBox="1">
            <a:spLocks/>
          </p:cNvSpPr>
          <p:nvPr/>
        </p:nvSpPr>
        <p:spPr>
          <a:xfrm>
            <a:off x="5788012" y="1707178"/>
            <a:ext cx="702820" cy="4781434"/>
          </a:xfrm>
          <a:prstGeom prst="rect">
            <a:avLst/>
          </a:prstGeom>
        </p:spPr>
        <p:txBody>
          <a:bodyPr wrap="none" lIns="0" tIns="0" rIns="0" bIns="0" anchor="ct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0" lvl="1" indent="0" algn="ctr" defTabSz="914400">
              <a:spcBef>
                <a:spcPts val="0"/>
              </a:spcBef>
              <a:buFont typeface="Wingdings"/>
              <a:buNone/>
            </a:pPr>
            <a:r>
              <a:rPr lang="en-US" sz="8800" b="1" smtClean="0"/>
              <a:t>+</a:t>
            </a:r>
            <a:endParaRPr lang="en-GB" sz="8800" b="1" dirty="0"/>
          </a:p>
        </p:txBody>
      </p:sp>
      <p:sp>
        <p:nvSpPr>
          <p:cNvPr id="8" name="AutoShape 22"/>
          <p:cNvSpPr>
            <a:spLocks noChangeArrowheads="1"/>
          </p:cNvSpPr>
          <p:nvPr/>
        </p:nvSpPr>
        <p:spPr bwMode="auto">
          <a:xfrm>
            <a:off x="264704" y="2442242"/>
            <a:ext cx="2199784" cy="3456006"/>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chemeClr val="tx1">
                  <a:lumMod val="50000"/>
                  <a:lumOff val="50000"/>
                </a:schemeClr>
              </a:solidFill>
              <a:latin typeface="+mj-lt"/>
            </a:endParaRPr>
          </a:p>
          <a:p>
            <a:pPr algn="ctr"/>
            <a:r>
              <a:rPr lang="en-US" sz="2800" b="1" dirty="0">
                <a:solidFill>
                  <a:schemeClr val="tx1">
                    <a:lumMod val="50000"/>
                    <a:lumOff val="50000"/>
                  </a:schemeClr>
                </a:solidFill>
                <a:latin typeface="+mj-lt"/>
              </a:rPr>
              <a:t>Development</a:t>
            </a:r>
          </a:p>
          <a:p>
            <a:pPr algn="ctr"/>
            <a:r>
              <a:rPr lang="en-US" sz="2800" b="1" dirty="0">
                <a:solidFill>
                  <a:schemeClr val="tx1">
                    <a:lumMod val="50000"/>
                    <a:lumOff val="50000"/>
                  </a:schemeClr>
                </a:solidFill>
                <a:latin typeface="+mj-lt"/>
              </a:rPr>
              <a:t>Process</a:t>
            </a:r>
          </a:p>
          <a:p>
            <a:pPr algn="ctr"/>
            <a:endParaRPr lang="en-US" sz="2800" b="1" dirty="0">
              <a:solidFill>
                <a:schemeClr val="tx1">
                  <a:lumMod val="50000"/>
                  <a:lumOff val="50000"/>
                </a:schemeClr>
              </a:solidFill>
              <a:latin typeface="+mj-lt"/>
            </a:endParaRPr>
          </a:p>
        </p:txBody>
      </p:sp>
      <p:sp>
        <p:nvSpPr>
          <p:cNvPr id="9" name="AutoShape 22"/>
          <p:cNvSpPr>
            <a:spLocks noChangeArrowheads="1"/>
          </p:cNvSpPr>
          <p:nvPr/>
        </p:nvSpPr>
        <p:spPr bwMode="auto">
          <a:xfrm>
            <a:off x="3447052" y="2442241"/>
            <a:ext cx="2201088" cy="345735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rgbClr val="002060"/>
              </a:solidFill>
              <a:latin typeface="+mj-lt"/>
            </a:endParaRPr>
          </a:p>
          <a:p>
            <a:pPr algn="ctr"/>
            <a:r>
              <a:rPr lang="en-US" sz="2800" b="1" dirty="0">
                <a:solidFill>
                  <a:srgbClr val="002060"/>
                </a:solidFill>
                <a:latin typeface="+mj-lt"/>
              </a:rPr>
              <a:t>Integration</a:t>
            </a:r>
          </a:p>
          <a:p>
            <a:pPr algn="ctr"/>
            <a:r>
              <a:rPr lang="en-US" sz="2800" b="1" dirty="0">
                <a:solidFill>
                  <a:srgbClr val="002060"/>
                </a:solidFill>
                <a:latin typeface="+mj-lt"/>
              </a:rPr>
              <a:t>Testing</a:t>
            </a:r>
          </a:p>
        </p:txBody>
      </p:sp>
      <p:sp>
        <p:nvSpPr>
          <p:cNvPr id="10" name="AutoShape 22"/>
          <p:cNvSpPr>
            <a:spLocks noChangeArrowheads="1"/>
          </p:cNvSpPr>
          <p:nvPr/>
        </p:nvSpPr>
        <p:spPr bwMode="auto">
          <a:xfrm>
            <a:off x="6630704" y="2442241"/>
            <a:ext cx="2201088" cy="345600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chemeClr val="tx1">
                  <a:lumMod val="50000"/>
                  <a:lumOff val="50000"/>
                </a:schemeClr>
              </a:solidFill>
              <a:latin typeface="+mj-lt"/>
            </a:endParaRPr>
          </a:p>
          <a:p>
            <a:pPr algn="ctr"/>
            <a:r>
              <a:rPr lang="en-US" sz="2800" b="1" dirty="0">
                <a:solidFill>
                  <a:schemeClr val="tx1">
                    <a:lumMod val="50000"/>
                    <a:lumOff val="50000"/>
                  </a:schemeClr>
                </a:solidFill>
                <a:latin typeface="+mj-lt"/>
              </a:rPr>
              <a:t>Deployment</a:t>
            </a:r>
          </a:p>
          <a:p>
            <a:pPr algn="ctr"/>
            <a:r>
              <a:rPr lang="en-US" sz="2800" b="1" dirty="0">
                <a:solidFill>
                  <a:schemeClr val="tx1">
                    <a:lumMod val="50000"/>
                    <a:lumOff val="50000"/>
                  </a:schemeClr>
                </a:solidFill>
                <a:latin typeface="+mj-lt"/>
              </a:rPr>
              <a:t>Strategy</a:t>
            </a:r>
          </a:p>
        </p:txBody>
      </p:sp>
      <p:sp>
        <p:nvSpPr>
          <p:cNvPr id="11" name="AutoShape 22"/>
          <p:cNvSpPr>
            <a:spLocks noChangeArrowheads="1"/>
          </p:cNvSpPr>
          <p:nvPr/>
        </p:nvSpPr>
        <p:spPr bwMode="auto">
          <a:xfrm>
            <a:off x="84224" y="4687067"/>
            <a:ext cx="8938260" cy="1128307"/>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dirty="0" smtClean="0">
                <a:solidFill>
                  <a:srgbClr val="663300"/>
                </a:solidFill>
                <a:latin typeface="+mj-lt"/>
              </a:rPr>
              <a:t>Control System </a:t>
            </a:r>
            <a:r>
              <a:rPr lang="en-US" sz="3600" b="1" dirty="0" smtClean="0">
                <a:solidFill>
                  <a:srgbClr val="663300"/>
                </a:solidFill>
                <a:latin typeface="+mj-lt"/>
              </a:rPr>
              <a:t>Quality Assurance</a:t>
            </a:r>
            <a:endParaRPr lang="en-US" sz="3600" b="1" dirty="0">
              <a:solidFill>
                <a:srgbClr val="663300"/>
              </a:solidFill>
              <a:latin typeface="+mj-lt"/>
            </a:endParaRPr>
          </a:p>
        </p:txBody>
      </p:sp>
    </p:spTree>
    <p:custDataLst>
      <p:tags r:id="rId1"/>
    </p:custDataLst>
    <p:extLst>
      <p:ext uri="{BB962C8B-B14F-4D97-AF65-F5344CB8AC3E}">
        <p14:creationId xmlns:p14="http://schemas.microsoft.com/office/powerpoint/2010/main" val="1678253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Integration testing: Testbed</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62</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LHC</a:t>
            </a:r>
          </a:p>
          <a:p>
            <a:pPr algn="ctr"/>
            <a:r>
              <a:rPr lang="en-US" b="1" dirty="0">
                <a:solidFill>
                  <a:schemeClr val="tx1">
                    <a:lumMod val="50000"/>
                    <a:lumOff val="50000"/>
                  </a:schemeClr>
                </a:solidFill>
                <a:latin typeface="+mj-lt"/>
              </a:rPr>
              <a:t>Software</a:t>
            </a:r>
          </a:p>
          <a:p>
            <a:pPr algn="ctr"/>
            <a:r>
              <a:rPr lang="en-US" b="1" dirty="0">
                <a:solidFill>
                  <a:schemeClr val="tx1">
                    <a:lumMod val="50000"/>
                    <a:lumOff val="50000"/>
                  </a:schemeClr>
                </a:solidFill>
                <a:latin typeface="+mj-lt"/>
              </a:rPr>
              <a:t>Architecture</a:t>
            </a:r>
          </a:p>
        </p:txBody>
      </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Post</a:t>
            </a:r>
          </a:p>
          <a:p>
            <a:pPr algn="ctr"/>
            <a:r>
              <a:rPr lang="en-US" b="1" dirty="0">
                <a:solidFill>
                  <a:schemeClr val="tx1">
                    <a:lumMod val="50000"/>
                    <a:lumOff val="50000"/>
                  </a:schemeClr>
                </a:solidFill>
                <a:latin typeface="+mj-lt"/>
              </a:rPr>
              <a:t>Mortem</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Software</a:t>
            </a:r>
          </a:p>
          <a:p>
            <a:pPr algn="ctr"/>
            <a:r>
              <a:rPr lang="en-US" b="1" dirty="0">
                <a:solidFill>
                  <a:schemeClr val="tx1">
                    <a:lumMod val="50000"/>
                    <a:lumOff val="50000"/>
                  </a:schemeClr>
                </a:solidFill>
                <a:latin typeface="+mj-lt"/>
              </a:rPr>
              <a:t>Interlock</a:t>
            </a:r>
          </a:p>
          <a:p>
            <a:pPr algn="ctr"/>
            <a:r>
              <a:rPr lang="en-US" b="1" dirty="0">
                <a:solidFill>
                  <a:schemeClr val="tx1">
                    <a:lumMod val="50000"/>
                    <a:lumOff val="50000"/>
                  </a:schemeClr>
                </a:solidFill>
                <a:latin typeface="+mj-lt"/>
              </a:rPr>
              <a:t>System</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Sequencer</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Oasis</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Diagnostics</a:t>
            </a:r>
          </a:p>
          <a:p>
            <a:pPr algn="ctr"/>
            <a:r>
              <a:rPr lang="en-US" b="1" dirty="0">
                <a:solidFill>
                  <a:schemeClr val="tx1">
                    <a:lumMod val="50000"/>
                    <a:lumOff val="50000"/>
                  </a:schemeClr>
                </a:solidFill>
                <a:latin typeface="+mj-lt"/>
              </a:rPr>
              <a:t>Monitoring</a:t>
            </a:r>
          </a:p>
          <a:p>
            <a:pPr algn="ctr"/>
            <a:r>
              <a:rPr lang="en-US" b="1" dirty="0">
                <a:solidFill>
                  <a:schemeClr val="tx1">
                    <a:lumMod val="50000"/>
                    <a:lumOff val="50000"/>
                  </a:schemeClr>
                </a:solidFill>
                <a:latin typeface="+mj-lt"/>
              </a:rPr>
              <a:t>(DIAMON)</a:t>
            </a:r>
          </a:p>
          <a:p>
            <a:pPr algn="ctr"/>
            <a:r>
              <a:rPr lang="en-US" b="1" dirty="0">
                <a:solidFill>
                  <a:schemeClr val="tx1">
                    <a:lumMod val="50000"/>
                    <a:lumOff val="50000"/>
                  </a:schemeClr>
                </a:solidFill>
                <a:latin typeface="+mj-lt"/>
              </a:rPr>
              <a:t>&amp;</a:t>
            </a:r>
          </a:p>
          <a:p>
            <a:pPr algn="ctr"/>
            <a:r>
              <a:rPr lang="en-US" b="1" dirty="0" smtClean="0">
                <a:solidFill>
                  <a:schemeClr val="tx1">
                    <a:lumMod val="50000"/>
                    <a:lumOff val="50000"/>
                  </a:schemeClr>
                </a:solidFill>
                <a:latin typeface="+mj-lt"/>
              </a:rPr>
              <a:t>Alarms</a:t>
            </a:r>
            <a:endParaRPr lang="en-US" b="1" dirty="0">
              <a:solidFill>
                <a:schemeClr val="tx1">
                  <a:lumMod val="50000"/>
                  <a:lumOff val="50000"/>
                </a:schemeClr>
              </a:solidFill>
              <a:latin typeface="+mj-lt"/>
            </a:endParaRPr>
          </a:p>
        </p:txBody>
      </p:sp>
      <p:sp>
        <p:nvSpPr>
          <p:cNvPr id="295" name="AutoShape 22"/>
          <p:cNvSpPr>
            <a:spLocks noChangeArrowheads="1"/>
          </p:cNvSpPr>
          <p:nvPr/>
        </p:nvSpPr>
        <p:spPr bwMode="auto">
          <a:xfrm>
            <a:off x="5832000" y="3277524"/>
            <a:ext cx="1440000" cy="175350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Logging</a:t>
            </a:r>
          </a:p>
        </p:txBody>
      </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281" name="AutoShape 22"/>
          <p:cNvSpPr>
            <a:spLocks noChangeArrowheads="1"/>
          </p:cNvSpPr>
          <p:nvPr/>
        </p:nvSpPr>
        <p:spPr bwMode="auto">
          <a:xfrm>
            <a:off x="211014" y="1534857"/>
            <a:ext cx="8727244" cy="3580328"/>
          </a:xfrm>
          <a:prstGeom prst="roundRect">
            <a:avLst>
              <a:gd name="adj" fmla="val 4335"/>
            </a:avLst>
          </a:prstGeom>
          <a:gradFill>
            <a:gsLst>
              <a:gs pos="0">
                <a:srgbClr val="FFFFCC"/>
              </a:gs>
              <a:gs pos="100000">
                <a:srgbClr val="FFFF99"/>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t">
            <a:noAutofit/>
          </a:bodyPr>
          <a:lstStyle/>
          <a:p>
            <a:pPr marL="438912" indent="-320040">
              <a:buClr>
                <a:schemeClr val="accent1"/>
              </a:buClr>
              <a:buSzPct val="80000"/>
              <a:buFont typeface="Wingdings 2"/>
              <a:buChar char=""/>
            </a:pPr>
            <a:r>
              <a:rPr lang="en-US" sz="3200" dirty="0">
                <a:solidFill>
                  <a:schemeClr val="tx1"/>
                </a:solidFill>
              </a:rPr>
              <a:t>Test the core components of the control system together </a:t>
            </a:r>
          </a:p>
          <a:p>
            <a:pPr marL="438912" indent="-320040">
              <a:buClr>
                <a:schemeClr val="accent1"/>
              </a:buClr>
              <a:buSzPct val="80000"/>
              <a:buFont typeface="Wingdings 2"/>
              <a:buChar char=""/>
            </a:pPr>
            <a:endParaRPr lang="en-US" sz="1400" dirty="0">
              <a:solidFill>
                <a:schemeClr val="tx1"/>
              </a:solidFill>
            </a:endParaRPr>
          </a:p>
          <a:p>
            <a:pPr marL="438912" indent="-320040">
              <a:buClr>
                <a:schemeClr val="accent1"/>
              </a:buClr>
              <a:buSzPct val="80000"/>
              <a:buFont typeface="Wingdings 2"/>
              <a:buChar char=""/>
            </a:pPr>
            <a:r>
              <a:rPr lang="en-US" sz="3200" dirty="0">
                <a:solidFill>
                  <a:schemeClr val="tx1"/>
                </a:solidFill>
              </a:rPr>
              <a:t>Validate new versions of the control system before deployment</a:t>
            </a:r>
          </a:p>
          <a:p>
            <a:pPr marL="438912" indent="-320040">
              <a:buClr>
                <a:schemeClr val="accent1"/>
              </a:buClr>
              <a:buSzPct val="80000"/>
              <a:buFont typeface="Wingdings 2"/>
              <a:buChar char=""/>
            </a:pPr>
            <a:endParaRPr lang="en-US" sz="1400" dirty="0">
              <a:solidFill>
                <a:schemeClr val="tx1"/>
              </a:solidFill>
            </a:endParaRPr>
          </a:p>
          <a:p>
            <a:pPr marL="438912" indent="-320040">
              <a:buClr>
                <a:schemeClr val="accent1"/>
              </a:buClr>
              <a:buSzPct val="80000"/>
              <a:buFont typeface="Wingdings 2"/>
              <a:buChar char=""/>
            </a:pPr>
            <a:r>
              <a:rPr lang="en-US" sz="3200" dirty="0">
                <a:solidFill>
                  <a:schemeClr val="tx1"/>
                </a:solidFill>
              </a:rPr>
              <a:t>Automation</a:t>
            </a:r>
          </a:p>
        </p:txBody>
      </p:sp>
      <p:grpSp>
        <p:nvGrpSpPr>
          <p:cNvPr id="274" name="Group 273"/>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5"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6"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7"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278"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sp>
        <p:nvSpPr>
          <p:cNvPr id="279" name="Left-Right Arrow 278"/>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280" name="AutoShape 22"/>
          <p:cNvSpPr>
            <a:spLocks noChangeArrowheads="1"/>
          </p:cNvSpPr>
          <p:nvPr/>
        </p:nvSpPr>
        <p:spPr bwMode="auto">
          <a:xfrm>
            <a:off x="1830907" y="5399744"/>
            <a:ext cx="6912000"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Role Based Access (RBAC) – Critical Settings Management</a:t>
            </a:r>
          </a:p>
        </p:txBody>
      </p:sp>
    </p:spTree>
    <p:custDataLst>
      <p:tags r:id="rId1"/>
    </p:custDataLst>
    <p:extLst>
      <p:ext uri="{BB962C8B-B14F-4D97-AF65-F5344CB8AC3E}">
        <p14:creationId xmlns:p14="http://schemas.microsoft.com/office/powerpoint/2010/main" val="4268734985"/>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nodeType="clickEffect">
                                  <p:stCondLst>
                                    <p:cond delay="0"/>
                                  </p:stCondLst>
                                  <p:childTnLst>
                                    <p:animScale>
                                      <p:cBhvr>
                                        <p:cTn id="6" dur="500" fill="hold"/>
                                        <p:tgtEl>
                                          <p:spTgt spid="274"/>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autoRev="1" fill="hold" grpId="0" nodeType="clickEffect">
                                  <p:stCondLst>
                                    <p:cond delay="0"/>
                                  </p:stCondLst>
                                  <p:childTnLst>
                                    <p:animScale>
                                      <p:cBhvr>
                                        <p:cTn id="10" dur="500" fill="hold"/>
                                        <p:tgtEl>
                                          <p:spTgt spid="278"/>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0" nodeType="clickEffect">
                                  <p:stCondLst>
                                    <p:cond delay="0"/>
                                  </p:stCondLst>
                                  <p:childTnLst>
                                    <p:animScale>
                                      <p:cBhvr>
                                        <p:cTn id="14" dur="500" fill="hold"/>
                                        <p:tgtEl>
                                          <p:spTgt spid="279"/>
                                        </p:tgtEl>
                                      </p:cBhvr>
                                      <p:by x="125000" y="125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autoRev="1" fill="hold" grpId="0" nodeType="clickEffect">
                                  <p:stCondLst>
                                    <p:cond delay="0"/>
                                  </p:stCondLst>
                                  <p:childTnLst>
                                    <p:animScale>
                                      <p:cBhvr>
                                        <p:cTn id="18" dur="500" fill="hold"/>
                                        <p:tgtEl>
                                          <p:spTgt spid="280"/>
                                        </p:tgtEl>
                                      </p:cBhvr>
                                      <p:by x="115000" y="115000"/>
                                    </p:animScale>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281"/>
                                        </p:tgtEl>
                                        <p:attrNameLst>
                                          <p:attrName>style.visibility</p:attrName>
                                        </p:attrNameLst>
                                      </p:cBhvr>
                                      <p:to>
                                        <p:strVal val="visible"/>
                                      </p:to>
                                    </p:set>
                                    <p:anim calcmode="lin" valueType="num">
                                      <p:cBhvr additive="base">
                                        <p:cTn id="23" dur="500" fill="hold"/>
                                        <p:tgtEl>
                                          <p:spTgt spid="281"/>
                                        </p:tgtEl>
                                        <p:attrNameLst>
                                          <p:attrName>ppt_x</p:attrName>
                                        </p:attrNameLst>
                                      </p:cBhvr>
                                      <p:tavLst>
                                        <p:tav tm="0">
                                          <p:val>
                                            <p:strVal val="#ppt_x"/>
                                          </p:val>
                                        </p:tav>
                                        <p:tav tm="100000">
                                          <p:val>
                                            <p:strVal val="#ppt_x"/>
                                          </p:val>
                                        </p:tav>
                                      </p:tavLst>
                                    </p:anim>
                                    <p:anim calcmode="lin" valueType="num">
                                      <p:cBhvr additive="base">
                                        <p:cTn id="24" dur="500" fill="hold"/>
                                        <p:tgtEl>
                                          <p:spTgt spid="281"/>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281">
                                            <p:txEl>
                                              <p:pRg st="0" end="0"/>
                                            </p:txEl>
                                          </p:spTgt>
                                        </p:tgtEl>
                                        <p:attrNameLst>
                                          <p:attrName>style.visibility</p:attrName>
                                        </p:attrNameLst>
                                      </p:cBhvr>
                                      <p:to>
                                        <p:strVal val="visible"/>
                                      </p:to>
                                    </p:set>
                                    <p:anim calcmode="lin" valueType="num">
                                      <p:cBhvr additive="base">
                                        <p:cTn id="27" dur="500" fill="hold"/>
                                        <p:tgtEl>
                                          <p:spTgt spid="281">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8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81">
                                            <p:txEl>
                                              <p:pRg st="2" end="2"/>
                                            </p:txEl>
                                          </p:spTgt>
                                        </p:tgtEl>
                                        <p:attrNameLst>
                                          <p:attrName>style.visibility</p:attrName>
                                        </p:attrNameLst>
                                      </p:cBhvr>
                                      <p:to>
                                        <p:strVal val="visible"/>
                                      </p:to>
                                    </p:set>
                                    <p:animEffect transition="in" filter="fade">
                                      <p:cBhvr>
                                        <p:cTn id="33" dur="500"/>
                                        <p:tgtEl>
                                          <p:spTgt spid="281">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81">
                                            <p:txEl>
                                              <p:pRg st="4" end="4"/>
                                            </p:txEl>
                                          </p:spTgt>
                                        </p:tgtEl>
                                        <p:attrNameLst>
                                          <p:attrName>style.visibility</p:attrName>
                                        </p:attrNameLst>
                                      </p:cBhvr>
                                      <p:to>
                                        <p:strVal val="visible"/>
                                      </p:to>
                                    </p:set>
                                    <p:animEffect transition="in" filter="fade">
                                      <p:cBhvr>
                                        <p:cTn id="38" dur="500"/>
                                        <p:tgtEl>
                                          <p:spTgt spid="28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animBg="1"/>
      <p:bldP spid="278" grpId="0" animBg="1"/>
      <p:bldP spid="279" grpId="0" animBg="1"/>
      <p:bldP spid="280"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p:txBody>
          <a:bodyPr rtlCol="0">
            <a:normAutofit/>
          </a:bodyPr>
          <a:lstStyle/>
          <a:p>
            <a:pPr fontAlgn="auto">
              <a:spcAft>
                <a:spcPts val="0"/>
              </a:spcAft>
              <a:defRPr/>
            </a:pPr>
            <a:r>
              <a:rPr lang="en-US" dirty="0" smtClean="0"/>
              <a:t>Integration testing: Testbed</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63</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Java RMI, JMS</a:t>
            </a: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PVSS</a:t>
              </a:r>
            </a:p>
          </p:txBody>
        </p:sp>
      </p:grpSp>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LHC</a:t>
            </a:r>
          </a:p>
          <a:p>
            <a:pPr algn="ctr"/>
            <a:r>
              <a:rPr lang="en-US" b="1" dirty="0">
                <a:solidFill>
                  <a:schemeClr val="tx1">
                    <a:lumMod val="50000"/>
                    <a:lumOff val="50000"/>
                  </a:schemeClr>
                </a:solidFill>
                <a:latin typeface="+mj-lt"/>
              </a:rPr>
              <a:t>Software</a:t>
            </a:r>
          </a:p>
          <a:p>
            <a:pPr algn="ctr"/>
            <a:r>
              <a:rPr lang="en-US" b="1" dirty="0">
                <a:solidFill>
                  <a:schemeClr val="tx1">
                    <a:lumMod val="50000"/>
                    <a:lumOff val="50000"/>
                  </a:schemeClr>
                </a:solidFill>
                <a:latin typeface="+mj-lt"/>
              </a:rPr>
              <a:t>Architecture</a:t>
            </a:r>
          </a:p>
        </p:txBody>
      </p:sp>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Post</a:t>
            </a:r>
          </a:p>
          <a:p>
            <a:pPr algn="ctr"/>
            <a:r>
              <a:rPr lang="en-US" b="1" dirty="0">
                <a:solidFill>
                  <a:schemeClr val="tx1">
                    <a:lumMod val="50000"/>
                    <a:lumOff val="50000"/>
                  </a:schemeClr>
                </a:solidFill>
                <a:latin typeface="+mj-lt"/>
              </a:rPr>
              <a:t>Mortem</a:t>
            </a:r>
          </a:p>
        </p:txBody>
      </p:sp>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Software</a:t>
            </a:r>
          </a:p>
          <a:p>
            <a:pPr algn="ctr"/>
            <a:r>
              <a:rPr lang="en-US" b="1" dirty="0">
                <a:solidFill>
                  <a:schemeClr val="tx1">
                    <a:lumMod val="50000"/>
                    <a:lumOff val="50000"/>
                  </a:schemeClr>
                </a:solidFill>
                <a:latin typeface="+mj-lt"/>
              </a:rPr>
              <a:t>Interlock</a:t>
            </a:r>
          </a:p>
          <a:p>
            <a:pPr algn="ctr"/>
            <a:r>
              <a:rPr lang="en-US" b="1" dirty="0">
                <a:solidFill>
                  <a:schemeClr val="tx1">
                    <a:lumMod val="50000"/>
                    <a:lumOff val="50000"/>
                  </a:schemeClr>
                </a:solidFill>
                <a:latin typeface="+mj-lt"/>
              </a:rPr>
              <a:t>System</a:t>
            </a:r>
          </a:p>
        </p:txBody>
      </p:sp>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Sequencer</a:t>
            </a:r>
          </a:p>
        </p:txBody>
      </p:sp>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Oasis</a:t>
            </a:r>
          </a:p>
        </p:txBody>
      </p:sp>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Diagnostics</a:t>
            </a:r>
          </a:p>
          <a:p>
            <a:pPr algn="ctr"/>
            <a:r>
              <a:rPr lang="en-US" b="1" dirty="0">
                <a:solidFill>
                  <a:schemeClr val="tx1">
                    <a:lumMod val="50000"/>
                    <a:lumOff val="50000"/>
                  </a:schemeClr>
                </a:solidFill>
                <a:latin typeface="+mj-lt"/>
              </a:rPr>
              <a:t>Monitoring</a:t>
            </a:r>
          </a:p>
          <a:p>
            <a:pPr algn="ctr"/>
            <a:r>
              <a:rPr lang="en-US" b="1" dirty="0">
                <a:solidFill>
                  <a:schemeClr val="tx1">
                    <a:lumMod val="50000"/>
                    <a:lumOff val="50000"/>
                  </a:schemeClr>
                </a:solidFill>
                <a:latin typeface="+mj-lt"/>
              </a:rPr>
              <a:t>(DIAMON)</a:t>
            </a:r>
          </a:p>
          <a:p>
            <a:pPr algn="ctr"/>
            <a:r>
              <a:rPr lang="en-US" b="1" dirty="0">
                <a:solidFill>
                  <a:schemeClr val="tx1">
                    <a:lumMod val="50000"/>
                    <a:lumOff val="50000"/>
                  </a:schemeClr>
                </a:solidFill>
                <a:latin typeface="+mj-lt"/>
              </a:rPr>
              <a:t>&amp;</a:t>
            </a:r>
          </a:p>
          <a:p>
            <a:pPr algn="ctr"/>
            <a:r>
              <a:rPr lang="en-US" b="1" dirty="0" smtClean="0">
                <a:solidFill>
                  <a:schemeClr val="tx1">
                    <a:lumMod val="50000"/>
                    <a:lumOff val="50000"/>
                  </a:schemeClr>
                </a:solidFill>
                <a:latin typeface="+mj-lt"/>
              </a:rPr>
              <a:t>Alarms</a:t>
            </a:r>
            <a:endParaRPr lang="en-US" b="1" dirty="0">
              <a:solidFill>
                <a:schemeClr val="tx1">
                  <a:lumMod val="50000"/>
                  <a:lumOff val="50000"/>
                </a:schemeClr>
              </a:solidFill>
              <a:latin typeface="+mj-lt"/>
            </a:endParaRPr>
          </a:p>
        </p:txBody>
      </p:sp>
      <p:sp>
        <p:nvSpPr>
          <p:cNvPr id="295" name="AutoShape 22"/>
          <p:cNvSpPr>
            <a:spLocks noChangeArrowheads="1"/>
          </p:cNvSpPr>
          <p:nvPr/>
        </p:nvSpPr>
        <p:spPr bwMode="auto">
          <a:xfrm>
            <a:off x="5832000" y="3277524"/>
            <a:ext cx="1440000" cy="175350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Logging</a:t>
            </a:r>
          </a:p>
        </p:txBody>
      </p:sp>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5" name="Can 304"/>
            <p:cNvSpPr/>
            <p:nvPr/>
          </p:nvSpPr>
          <p:spPr>
            <a:xfrm>
              <a:off x="7535025" y="3451056"/>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sp>
          <p:nvSpPr>
            <p:cNvPr id="306" name="Can 305"/>
            <p:cNvSpPr/>
            <p:nvPr/>
          </p:nvSpPr>
          <p:spPr>
            <a:xfrm>
              <a:off x="7687425" y="3624585"/>
              <a:ext cx="1145575" cy="1406447"/>
            </a:xfrm>
            <a:prstGeom prst="can">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a:t>
              </a:r>
            </a:p>
            <a:p>
              <a:pPr algn="ctr"/>
              <a:r>
                <a:rPr lang="en-US" b="1" dirty="0">
                  <a:solidFill>
                    <a:schemeClr val="tx1">
                      <a:lumMod val="50000"/>
                      <a:lumOff val="50000"/>
                    </a:schemeClr>
                  </a:solidFill>
                  <a:latin typeface="+mj-lt"/>
                </a:rPr>
                <a:t>Settings &amp;</a:t>
              </a:r>
            </a:p>
            <a:p>
              <a:pPr algn="ctr"/>
              <a:r>
                <a:rPr lang="en-US" b="1" dirty="0">
                  <a:solidFill>
                    <a:schemeClr val="tx1">
                      <a:lumMod val="50000"/>
                      <a:lumOff val="50000"/>
                    </a:schemeClr>
                  </a:solidFill>
                  <a:latin typeface="+mj-lt"/>
                </a:rPr>
                <a:t>Logging</a:t>
              </a:r>
            </a:p>
          </p:txBody>
        </p:sp>
      </p:grpSp>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Core Control GUIs</a:t>
              </a:r>
            </a:p>
          </p:txBody>
        </p:sp>
      </p:grpSp>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Fixed Displays</a:t>
              </a:r>
            </a:p>
          </p:txBody>
        </p:sp>
      </p:grpSp>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DB access</a:t>
              </a:r>
            </a:p>
          </p:txBody>
        </p:sp>
      </p:grpSp>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tx1">
                    <a:lumMod val="50000"/>
                    <a:lumOff val="50000"/>
                  </a:schemeClr>
                </a:solidFill>
                <a:latin typeface="+mj-lt"/>
              </a:rPr>
              <a:t>Role Based Access (RBAC)</a:t>
            </a:r>
          </a:p>
        </p:txBody>
      </p:sp>
      <p:sp>
        <p:nvSpPr>
          <p:cNvPr id="281" name="AutoShape 22"/>
          <p:cNvSpPr>
            <a:spLocks noChangeArrowheads="1"/>
          </p:cNvSpPr>
          <p:nvPr/>
        </p:nvSpPr>
        <p:spPr bwMode="auto">
          <a:xfrm>
            <a:off x="211014" y="1534857"/>
            <a:ext cx="8727244" cy="3580328"/>
          </a:xfrm>
          <a:prstGeom prst="roundRect">
            <a:avLst>
              <a:gd name="adj" fmla="val 4335"/>
            </a:avLst>
          </a:prstGeom>
          <a:gradFill>
            <a:gsLst>
              <a:gs pos="0">
                <a:srgbClr val="FFFFCC"/>
              </a:gs>
              <a:gs pos="100000">
                <a:srgbClr val="FFFF99"/>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square" anchor="t">
            <a:noAutofit/>
          </a:bodyPr>
          <a:lstStyle/>
          <a:p>
            <a:pPr marL="118872">
              <a:buClr>
                <a:schemeClr val="accent1"/>
              </a:buClr>
              <a:buSzPct val="80000"/>
            </a:pPr>
            <a:endParaRPr lang="en-US" sz="3200" dirty="0">
              <a:solidFill>
                <a:schemeClr val="tx1"/>
              </a:solidFill>
            </a:endParaRPr>
          </a:p>
        </p:txBody>
      </p:sp>
      <p:grpSp>
        <p:nvGrpSpPr>
          <p:cNvPr id="274" name="Group 273"/>
          <p:cNvGrpSpPr/>
          <p:nvPr/>
        </p:nvGrpSpPr>
        <p:grpSpPr>
          <a:xfrm>
            <a:off x="1686744" y="5727427"/>
            <a:ext cx="2662814" cy="767954"/>
            <a:chOff x="1008742" y="4659915"/>
            <a:chExt cx="2662814" cy="767954"/>
          </a:xfrm>
          <a:gradFill>
            <a:gsLst>
              <a:gs pos="0">
                <a:schemeClr val="bg1">
                  <a:lumMod val="85000"/>
                </a:schemeClr>
              </a:gs>
              <a:gs pos="100000">
                <a:schemeClr val="bg1">
                  <a:lumMod val="75000"/>
                </a:schemeClr>
              </a:gs>
            </a:gsLst>
            <a:lin ang="16200000" scaled="1"/>
          </a:gradFill>
        </p:grpSpPr>
        <p:sp>
          <p:nvSpPr>
            <p:cNvPr id="275"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6"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sp>
          <p:nvSpPr>
            <p:cNvPr id="277"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FESA servers</a:t>
              </a:r>
            </a:p>
          </p:txBody>
        </p:sp>
      </p:grpSp>
      <p:sp>
        <p:nvSpPr>
          <p:cNvPr id="278"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Timing</a:t>
            </a:r>
          </a:p>
          <a:p>
            <a:pPr algn="ctr"/>
            <a:r>
              <a:rPr lang="en-US" b="1" dirty="0">
                <a:latin typeface="+mj-lt"/>
              </a:rPr>
              <a:t>System</a:t>
            </a:r>
          </a:p>
        </p:txBody>
      </p:sp>
      <p:sp>
        <p:nvSpPr>
          <p:cNvPr id="279" name="Left-Right Arrow 278"/>
          <p:cNvSpPr/>
          <p:nvPr/>
        </p:nvSpPr>
        <p:spPr>
          <a:xfrm>
            <a:off x="1609932" y="5115186"/>
            <a:ext cx="732832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(CMW)</a:t>
            </a:r>
          </a:p>
        </p:txBody>
      </p:sp>
      <p:sp>
        <p:nvSpPr>
          <p:cNvPr id="280" name="AutoShape 22"/>
          <p:cNvSpPr>
            <a:spLocks noChangeArrowheads="1"/>
          </p:cNvSpPr>
          <p:nvPr/>
        </p:nvSpPr>
        <p:spPr bwMode="auto">
          <a:xfrm>
            <a:off x="1830907" y="5399744"/>
            <a:ext cx="6912000"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latin typeface="+mj-lt"/>
              </a:rPr>
              <a:t>Role Based Access (RBAC) – Critical Settings Management</a:t>
            </a:r>
          </a:p>
        </p:txBody>
      </p:sp>
      <p:sp>
        <p:nvSpPr>
          <p:cNvPr id="185" name="Can 184"/>
          <p:cNvSpPr/>
          <p:nvPr/>
        </p:nvSpPr>
        <p:spPr>
          <a:xfrm>
            <a:off x="314080" y="1638907"/>
            <a:ext cx="1601981" cy="1823871"/>
          </a:xfrm>
          <a:prstGeom prst="can">
            <a:avLst>
              <a:gd name="adj" fmla="val 11144"/>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000" b="1" dirty="0" smtClean="0">
                <a:solidFill>
                  <a:schemeClr val="tx1"/>
                </a:solidFill>
                <a:latin typeface="+mj-lt"/>
              </a:rPr>
              <a:t>Software</a:t>
            </a:r>
          </a:p>
          <a:p>
            <a:pPr algn="ctr"/>
            <a:r>
              <a:rPr lang="en-US" sz="2000" b="1" dirty="0" smtClean="0">
                <a:solidFill>
                  <a:schemeClr val="tx1"/>
                </a:solidFill>
                <a:latin typeface="+mj-lt"/>
              </a:rPr>
              <a:t>Versioning</a:t>
            </a:r>
          </a:p>
          <a:p>
            <a:pPr algn="ctr"/>
            <a:r>
              <a:rPr lang="en-US" sz="2000" b="1" dirty="0" smtClean="0">
                <a:solidFill>
                  <a:schemeClr val="tx1"/>
                </a:solidFill>
                <a:latin typeface="+mj-lt"/>
              </a:rPr>
              <a:t>Control</a:t>
            </a:r>
          </a:p>
          <a:p>
            <a:pPr algn="ctr"/>
            <a:r>
              <a:rPr lang="en-US" sz="2000" b="1" dirty="0" smtClean="0">
                <a:solidFill>
                  <a:schemeClr val="tx1"/>
                </a:solidFill>
                <a:latin typeface="+mj-lt"/>
              </a:rPr>
              <a:t>System</a:t>
            </a:r>
          </a:p>
          <a:p>
            <a:pPr algn="ctr"/>
            <a:r>
              <a:rPr lang="en-US" sz="2000" b="1" dirty="0" smtClean="0">
                <a:solidFill>
                  <a:schemeClr val="tx1"/>
                </a:solidFill>
                <a:latin typeface="+mj-lt"/>
              </a:rPr>
              <a:t>(SVN)</a:t>
            </a:r>
            <a:endParaRPr lang="en-US" sz="2000" b="1" dirty="0">
              <a:solidFill>
                <a:schemeClr val="tx1"/>
              </a:solidFill>
              <a:latin typeface="+mj-lt"/>
            </a:endParaRPr>
          </a:p>
        </p:txBody>
      </p:sp>
      <p:sp>
        <p:nvSpPr>
          <p:cNvPr id="271" name="AutoShape 22"/>
          <p:cNvSpPr>
            <a:spLocks noChangeArrowheads="1"/>
          </p:cNvSpPr>
          <p:nvPr/>
        </p:nvSpPr>
        <p:spPr bwMode="auto">
          <a:xfrm>
            <a:off x="2603954" y="2740868"/>
            <a:ext cx="2201088" cy="1814501"/>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800" b="1" dirty="0" smtClean="0">
                <a:solidFill>
                  <a:srgbClr val="002060"/>
                </a:solidFill>
                <a:latin typeface="+mj-lt"/>
              </a:rPr>
              <a:t>Test</a:t>
            </a:r>
          </a:p>
          <a:p>
            <a:pPr algn="ctr"/>
            <a:r>
              <a:rPr lang="en-US" sz="2800" b="1" dirty="0" smtClean="0">
                <a:solidFill>
                  <a:srgbClr val="002060"/>
                </a:solidFill>
                <a:latin typeface="+mj-lt"/>
              </a:rPr>
              <a:t>Automation</a:t>
            </a:r>
          </a:p>
          <a:p>
            <a:pPr algn="ctr"/>
            <a:r>
              <a:rPr lang="en-US" sz="2800" b="1" dirty="0" smtClean="0">
                <a:solidFill>
                  <a:srgbClr val="002060"/>
                </a:solidFill>
                <a:latin typeface="+mj-lt"/>
              </a:rPr>
              <a:t>Tool</a:t>
            </a:r>
          </a:p>
          <a:p>
            <a:pPr algn="ctr"/>
            <a:r>
              <a:rPr lang="en-US" sz="2800" b="1" dirty="0" smtClean="0">
                <a:solidFill>
                  <a:srgbClr val="002060"/>
                </a:solidFill>
                <a:latin typeface="+mj-lt"/>
              </a:rPr>
              <a:t>(Bamboo)</a:t>
            </a:r>
            <a:endParaRPr lang="en-US" sz="2800" b="1" dirty="0">
              <a:solidFill>
                <a:srgbClr val="002060"/>
              </a:solidFill>
              <a:latin typeface="+mj-lt"/>
            </a:endParaRPr>
          </a:p>
        </p:txBody>
      </p:sp>
      <p:sp>
        <p:nvSpPr>
          <p:cNvPr id="283" name="Up Arrow 282"/>
          <p:cNvSpPr/>
          <p:nvPr/>
        </p:nvSpPr>
        <p:spPr>
          <a:xfrm rot="6932107">
            <a:off x="1905877" y="2839004"/>
            <a:ext cx="592382" cy="1072518"/>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270" wrap="none" anchor="ctr"/>
          <a:lstStyle/>
          <a:p>
            <a:pPr algn="ctr"/>
            <a:r>
              <a:rPr lang="en-US" sz="2000" dirty="0">
                <a:solidFill>
                  <a:srgbClr val="002060"/>
                </a:solidFill>
                <a:latin typeface="+mj-lt"/>
              </a:rPr>
              <a:t>t</a:t>
            </a:r>
            <a:r>
              <a:rPr lang="en-US" sz="2000" dirty="0" smtClean="0">
                <a:solidFill>
                  <a:srgbClr val="002060"/>
                </a:solidFill>
                <a:latin typeface="+mj-lt"/>
              </a:rPr>
              <a:t>riggers</a:t>
            </a:r>
            <a:endParaRPr lang="en-GB" sz="2000" dirty="0">
              <a:solidFill>
                <a:srgbClr val="002060"/>
              </a:solidFill>
              <a:latin typeface="+mj-lt"/>
            </a:endParaRPr>
          </a:p>
        </p:txBody>
      </p:sp>
      <p:pic>
        <p:nvPicPr>
          <p:cNvPr id="284" name="Content Placeholder 4" descr="bamboo-case-across.PNG"/>
          <p:cNvPicPr>
            <a:picLocks noChangeAspect="1"/>
          </p:cNvPicPr>
          <p:nvPr/>
        </p:nvPicPr>
        <p:blipFill>
          <a:blip r:embed="rId13"/>
          <a:stretch>
            <a:fillRect/>
          </a:stretch>
        </p:blipFill>
        <p:spPr>
          <a:xfrm>
            <a:off x="5142065" y="2093863"/>
            <a:ext cx="3658473" cy="2968977"/>
          </a:xfrm>
          <a:prstGeom prst="rect">
            <a:avLst/>
          </a:prstGeom>
        </p:spPr>
      </p:pic>
      <p:sp>
        <p:nvSpPr>
          <p:cNvPr id="285" name="Up Arrow 284"/>
          <p:cNvSpPr/>
          <p:nvPr/>
        </p:nvSpPr>
        <p:spPr>
          <a:xfrm rot="5400000">
            <a:off x="4859491" y="2897235"/>
            <a:ext cx="554733" cy="1410306"/>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270" wrap="none" anchor="ctr"/>
          <a:lstStyle/>
          <a:p>
            <a:pPr algn="ctr"/>
            <a:r>
              <a:rPr lang="en-US" sz="2400" dirty="0" smtClean="0">
                <a:solidFill>
                  <a:srgbClr val="002060"/>
                </a:solidFill>
                <a:latin typeface="+mj-lt"/>
              </a:rPr>
              <a:t>collects</a:t>
            </a:r>
            <a:endParaRPr lang="en-GB" sz="2400" dirty="0">
              <a:solidFill>
                <a:srgbClr val="002060"/>
              </a:solidFill>
              <a:latin typeface="+mj-lt"/>
            </a:endParaRPr>
          </a:p>
        </p:txBody>
      </p:sp>
      <p:pic>
        <p:nvPicPr>
          <p:cNvPr id="12" name="Picture 1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71144" y="1121789"/>
            <a:ext cx="1234094" cy="1168150"/>
          </a:xfrm>
          <a:prstGeom prst="rect">
            <a:avLst/>
          </a:prstGeom>
        </p:spPr>
      </p:pic>
      <p:sp>
        <p:nvSpPr>
          <p:cNvPr id="287" name="Up Arrow 286"/>
          <p:cNvSpPr/>
          <p:nvPr/>
        </p:nvSpPr>
        <p:spPr>
          <a:xfrm rot="2240383">
            <a:off x="3992413" y="1901352"/>
            <a:ext cx="489175" cy="1093210"/>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270" wrap="none" anchor="ctr"/>
          <a:lstStyle/>
          <a:p>
            <a:pPr algn="ctr"/>
            <a:r>
              <a:rPr lang="en-US" sz="2400" dirty="0" smtClean="0">
                <a:solidFill>
                  <a:srgbClr val="002060"/>
                </a:solidFill>
                <a:latin typeface="+mj-lt"/>
              </a:rPr>
              <a:t>notifies</a:t>
            </a:r>
            <a:endParaRPr lang="en-GB" sz="2400" dirty="0">
              <a:solidFill>
                <a:srgbClr val="002060"/>
              </a:solidFill>
              <a:latin typeface="+mj-lt"/>
            </a:endParaRPr>
          </a:p>
        </p:txBody>
      </p:sp>
      <p:sp>
        <p:nvSpPr>
          <p:cNvPr id="288" name="Up Arrow 287"/>
          <p:cNvSpPr/>
          <p:nvPr/>
        </p:nvSpPr>
        <p:spPr>
          <a:xfrm rot="13902261">
            <a:off x="1769560" y="4139259"/>
            <a:ext cx="437881" cy="1397892"/>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 wrap="none" anchor="ctr"/>
          <a:lstStyle/>
          <a:p>
            <a:pPr algn="ctr"/>
            <a:r>
              <a:rPr lang="en-US" sz="2000" dirty="0">
                <a:solidFill>
                  <a:srgbClr val="002060"/>
                </a:solidFill>
                <a:latin typeface="+mj-lt"/>
              </a:rPr>
              <a:t>t</a:t>
            </a:r>
            <a:r>
              <a:rPr lang="en-US" sz="2000" dirty="0" smtClean="0">
                <a:solidFill>
                  <a:srgbClr val="002060"/>
                </a:solidFill>
                <a:latin typeface="+mj-lt"/>
              </a:rPr>
              <a:t>ests</a:t>
            </a:r>
            <a:endParaRPr lang="en-GB" sz="2000" dirty="0">
              <a:solidFill>
                <a:srgbClr val="002060"/>
              </a:solidFill>
              <a:latin typeface="+mj-lt"/>
            </a:endParaRPr>
          </a:p>
        </p:txBody>
      </p:sp>
      <p:sp>
        <p:nvSpPr>
          <p:cNvPr id="291" name="Up Arrow 290"/>
          <p:cNvSpPr/>
          <p:nvPr/>
        </p:nvSpPr>
        <p:spPr>
          <a:xfrm rot="10800000">
            <a:off x="3501062" y="4724345"/>
            <a:ext cx="437881" cy="1283991"/>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 wrap="none" anchor="ctr"/>
          <a:lstStyle/>
          <a:p>
            <a:pPr algn="ctr"/>
            <a:r>
              <a:rPr lang="en-US" sz="2000" dirty="0">
                <a:solidFill>
                  <a:srgbClr val="002060"/>
                </a:solidFill>
                <a:latin typeface="+mj-lt"/>
              </a:rPr>
              <a:t>t</a:t>
            </a:r>
            <a:r>
              <a:rPr lang="en-US" sz="2000" dirty="0" smtClean="0">
                <a:solidFill>
                  <a:srgbClr val="002060"/>
                </a:solidFill>
                <a:latin typeface="+mj-lt"/>
              </a:rPr>
              <a:t>ests</a:t>
            </a:r>
            <a:endParaRPr lang="en-GB" sz="2000" dirty="0">
              <a:solidFill>
                <a:srgbClr val="002060"/>
              </a:solidFill>
              <a:latin typeface="+mj-lt"/>
            </a:endParaRPr>
          </a:p>
        </p:txBody>
      </p:sp>
      <p:sp>
        <p:nvSpPr>
          <p:cNvPr id="292" name="Up Arrow 291"/>
          <p:cNvSpPr/>
          <p:nvPr/>
        </p:nvSpPr>
        <p:spPr>
          <a:xfrm rot="11683092">
            <a:off x="2610522" y="4666647"/>
            <a:ext cx="437881" cy="1253408"/>
          </a:xfrm>
          <a:prstGeom prst="upArrow">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 wrap="none" anchor="ctr"/>
          <a:lstStyle/>
          <a:p>
            <a:pPr algn="ctr"/>
            <a:r>
              <a:rPr lang="en-US" sz="2000" dirty="0">
                <a:solidFill>
                  <a:srgbClr val="002060"/>
                </a:solidFill>
                <a:latin typeface="+mj-lt"/>
              </a:rPr>
              <a:t>t</a:t>
            </a:r>
            <a:r>
              <a:rPr lang="en-US" sz="2000" dirty="0" smtClean="0">
                <a:solidFill>
                  <a:srgbClr val="002060"/>
                </a:solidFill>
                <a:latin typeface="+mj-lt"/>
              </a:rPr>
              <a:t>ests</a:t>
            </a:r>
            <a:endParaRPr lang="en-GB" sz="2000" dirty="0">
              <a:solidFill>
                <a:srgbClr val="002060"/>
              </a:solidFill>
              <a:latin typeface="+mj-lt"/>
            </a:endParaRPr>
          </a:p>
        </p:txBody>
      </p:sp>
    </p:spTree>
    <p:custDataLst>
      <p:tags r:id="rId1"/>
    </p:custDataLst>
    <p:extLst>
      <p:ext uri="{BB962C8B-B14F-4D97-AF65-F5344CB8AC3E}">
        <p14:creationId xmlns:p14="http://schemas.microsoft.com/office/powerpoint/2010/main" val="4194556490"/>
      </p:ext>
    </p:extLst>
  </p:cSld>
  <p:clrMapOvr>
    <a:masterClrMapping/>
  </p:clrMapOvr>
  <mc:AlternateContent xmlns:mc="http://schemas.openxmlformats.org/markup-compatibility/2006" xmlns:p14="http://schemas.microsoft.com/office/powerpoint/2010/main">
    <mc:Choice Requires="p14">
      <p:transition spd="med" p14:dur="700" advTm="80211">
        <p:fade/>
      </p:transition>
    </mc:Choice>
    <mc:Fallback xmlns="">
      <p:transition spd="med" advTm="8021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3"/>
                                        </p:tgtEl>
                                        <p:attrNameLst>
                                          <p:attrName>style.visibility</p:attrName>
                                        </p:attrNameLst>
                                      </p:cBhvr>
                                      <p:to>
                                        <p:strVal val="visible"/>
                                      </p:to>
                                    </p:set>
                                    <p:animEffect transition="in" filter="fade">
                                      <p:cBhvr>
                                        <p:cTn id="7" dur="500"/>
                                        <p:tgtEl>
                                          <p:spTgt spid="28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1"/>
                                        </p:tgtEl>
                                        <p:attrNameLst>
                                          <p:attrName>style.visibility</p:attrName>
                                        </p:attrNameLst>
                                      </p:cBhvr>
                                      <p:to>
                                        <p:strVal val="visible"/>
                                      </p:to>
                                    </p:set>
                                    <p:animEffect transition="in" filter="fade">
                                      <p:cBhvr>
                                        <p:cTn id="10" dur="500"/>
                                        <p:tgtEl>
                                          <p:spTgt spid="27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91"/>
                                        </p:tgtEl>
                                        <p:attrNameLst>
                                          <p:attrName>style.visibility</p:attrName>
                                        </p:attrNameLst>
                                      </p:cBhvr>
                                      <p:to>
                                        <p:strVal val="visible"/>
                                      </p:to>
                                    </p:set>
                                    <p:animEffect transition="in" filter="fade">
                                      <p:cBhvr>
                                        <p:cTn id="15" dur="500"/>
                                        <p:tgtEl>
                                          <p:spTgt spid="29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92"/>
                                        </p:tgtEl>
                                        <p:attrNameLst>
                                          <p:attrName>style.visibility</p:attrName>
                                        </p:attrNameLst>
                                      </p:cBhvr>
                                      <p:to>
                                        <p:strVal val="visible"/>
                                      </p:to>
                                    </p:set>
                                    <p:animEffect transition="in" filter="fade">
                                      <p:cBhvr>
                                        <p:cTn id="18" dur="500"/>
                                        <p:tgtEl>
                                          <p:spTgt spid="29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8"/>
                                        </p:tgtEl>
                                        <p:attrNameLst>
                                          <p:attrName>style.visibility</p:attrName>
                                        </p:attrNameLst>
                                      </p:cBhvr>
                                      <p:to>
                                        <p:strVal val="visible"/>
                                      </p:to>
                                    </p:set>
                                    <p:animEffect transition="in" filter="fade">
                                      <p:cBhvr>
                                        <p:cTn id="21" dur="500"/>
                                        <p:tgtEl>
                                          <p:spTgt spid="28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85"/>
                                        </p:tgtEl>
                                        <p:attrNameLst>
                                          <p:attrName>style.visibility</p:attrName>
                                        </p:attrNameLst>
                                      </p:cBhvr>
                                      <p:to>
                                        <p:strVal val="visible"/>
                                      </p:to>
                                    </p:set>
                                    <p:animEffect transition="in" filter="fade">
                                      <p:cBhvr>
                                        <p:cTn id="26" dur="500"/>
                                        <p:tgtEl>
                                          <p:spTgt spid="285"/>
                                        </p:tgtEl>
                                      </p:cBhvr>
                                    </p:animEffect>
                                  </p:childTnLst>
                                </p:cTn>
                              </p:par>
                              <p:par>
                                <p:cTn id="27" presetID="10" presetClass="entr" presetSubtype="0" fill="hold" nodeType="withEffect">
                                  <p:stCondLst>
                                    <p:cond delay="0"/>
                                  </p:stCondLst>
                                  <p:childTnLst>
                                    <p:set>
                                      <p:cBhvr>
                                        <p:cTn id="28" dur="1" fill="hold">
                                          <p:stCondLst>
                                            <p:cond delay="0"/>
                                          </p:stCondLst>
                                        </p:cTn>
                                        <p:tgtEl>
                                          <p:spTgt spid="284"/>
                                        </p:tgtEl>
                                        <p:attrNameLst>
                                          <p:attrName>style.visibility</p:attrName>
                                        </p:attrNameLst>
                                      </p:cBhvr>
                                      <p:to>
                                        <p:strVal val="visible"/>
                                      </p:to>
                                    </p:set>
                                    <p:animEffect transition="in" filter="fade">
                                      <p:cBhvr>
                                        <p:cTn id="29" dur="500"/>
                                        <p:tgtEl>
                                          <p:spTgt spid="28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87"/>
                                        </p:tgtEl>
                                        <p:attrNameLst>
                                          <p:attrName>style.visibility</p:attrName>
                                        </p:attrNameLst>
                                      </p:cBhvr>
                                      <p:to>
                                        <p:strVal val="visible"/>
                                      </p:to>
                                    </p:set>
                                    <p:animEffect transition="in" filter="fade">
                                      <p:cBhvr>
                                        <p:cTn id="34" dur="500"/>
                                        <p:tgtEl>
                                          <p:spTgt spid="287"/>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83" grpId="0" animBg="1"/>
      <p:bldP spid="285" grpId="0" animBg="1"/>
      <p:bldP spid="287" grpId="0" animBg="1"/>
      <p:bldP spid="288" grpId="0" animBg="1"/>
      <p:bldP spid="291" grpId="0" animBg="1"/>
      <p:bldP spid="29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Quality Assurance is essential</a:t>
            </a:r>
            <a:endParaRPr lang="en-US" dirty="0"/>
          </a:p>
        </p:txBody>
      </p:sp>
      <p:sp>
        <p:nvSpPr>
          <p:cNvPr id="4" name="Date Placeholder 3"/>
          <p:cNvSpPr>
            <a:spLocks noGrp="1"/>
          </p:cNvSpPr>
          <p:nvPr>
            <p:ph type="dt" sz="half" idx="10"/>
          </p:nvPr>
        </p:nvSpPr>
        <p:spPr/>
        <p:txBody>
          <a:bodyPr/>
          <a:lstStyle/>
          <a:p>
            <a:pPr>
              <a:defRPr/>
            </a:pPr>
            <a:fld id="{64AB8982-8B3C-4374-85DC-34311A664E24}" type="datetime4">
              <a:rPr lang="en-GB" smtClean="0"/>
              <a:t>02 October 2013</a:t>
            </a:fld>
            <a:endParaRPr lang="en-US"/>
          </a:p>
        </p:txBody>
      </p:sp>
      <p:sp>
        <p:nvSpPr>
          <p:cNvPr id="6" name="Footer Placeholder 3"/>
          <p:cNvSpPr>
            <a:spLocks noGrp="1"/>
          </p:cNvSpPr>
          <p:nvPr>
            <p:ph type="ftr" sz="quarter" idx="11"/>
          </p:nvPr>
        </p:nvSpPr>
        <p:spPr/>
        <p:txBody>
          <a:bodyPr/>
          <a:lstStyle/>
          <a:p>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fld id="{2314D89F-BA2A-4B63-883E-C3945A4587DD}" type="slidenum">
              <a:rPr lang="en-US" smtClean="0"/>
              <a:pPr/>
              <a:t>64</a:t>
            </a:fld>
            <a:endParaRPr lang="en-US" dirty="0"/>
          </a:p>
        </p:txBody>
      </p:sp>
      <p:sp>
        <p:nvSpPr>
          <p:cNvPr id="12" name="Content Placeholder 11"/>
          <p:cNvSpPr>
            <a:spLocks noGrp="1"/>
          </p:cNvSpPr>
          <p:nvPr>
            <p:ph sz="half" idx="1"/>
          </p:nvPr>
        </p:nvSpPr>
        <p:spPr>
          <a:xfrm>
            <a:off x="2604360" y="1696915"/>
            <a:ext cx="702820" cy="4781434"/>
          </a:xfrm>
        </p:spPr>
        <p:txBody>
          <a:bodyPr wrap="none" lIns="0" tIns="0" rIns="0" bIns="0" anchor="ctr"/>
          <a:lstStyle/>
          <a:p>
            <a:pPr marL="0" lvl="1" indent="0" algn="ctr">
              <a:spcBef>
                <a:spcPts val="0"/>
              </a:spcBef>
              <a:buNone/>
            </a:pPr>
            <a:r>
              <a:rPr lang="en-US" sz="8800" b="1" dirty="0" smtClean="0"/>
              <a:t>+</a:t>
            </a:r>
            <a:endParaRPr lang="en-GB" sz="8800" b="1" dirty="0"/>
          </a:p>
        </p:txBody>
      </p:sp>
      <p:sp>
        <p:nvSpPr>
          <p:cNvPr id="13" name="Content Placeholder 11"/>
          <p:cNvSpPr txBox="1">
            <a:spLocks/>
          </p:cNvSpPr>
          <p:nvPr/>
        </p:nvSpPr>
        <p:spPr>
          <a:xfrm>
            <a:off x="5788012" y="1707178"/>
            <a:ext cx="702820" cy="4781434"/>
          </a:xfrm>
          <a:prstGeom prst="rect">
            <a:avLst/>
          </a:prstGeom>
        </p:spPr>
        <p:txBody>
          <a:bodyPr wrap="none" lIns="0" tIns="0" rIns="0" bIns="0" anchor="ct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0" lvl="1" indent="0" algn="ctr" defTabSz="914400">
              <a:spcBef>
                <a:spcPts val="0"/>
              </a:spcBef>
              <a:buFont typeface="Wingdings"/>
              <a:buNone/>
            </a:pPr>
            <a:r>
              <a:rPr lang="en-US" sz="8800" b="1" smtClean="0"/>
              <a:t>+</a:t>
            </a:r>
            <a:endParaRPr lang="en-GB" sz="8800" b="1" dirty="0"/>
          </a:p>
        </p:txBody>
      </p:sp>
      <p:sp>
        <p:nvSpPr>
          <p:cNvPr id="8" name="AutoShape 22"/>
          <p:cNvSpPr>
            <a:spLocks noChangeArrowheads="1"/>
          </p:cNvSpPr>
          <p:nvPr/>
        </p:nvSpPr>
        <p:spPr bwMode="auto">
          <a:xfrm>
            <a:off x="264704" y="2442242"/>
            <a:ext cx="2199784" cy="3456006"/>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chemeClr val="tx1">
                  <a:lumMod val="50000"/>
                  <a:lumOff val="50000"/>
                </a:schemeClr>
              </a:solidFill>
              <a:latin typeface="+mj-lt"/>
            </a:endParaRPr>
          </a:p>
          <a:p>
            <a:pPr algn="ctr"/>
            <a:r>
              <a:rPr lang="en-US" sz="2800" b="1" dirty="0">
                <a:solidFill>
                  <a:schemeClr val="tx1">
                    <a:lumMod val="50000"/>
                    <a:lumOff val="50000"/>
                  </a:schemeClr>
                </a:solidFill>
                <a:latin typeface="+mj-lt"/>
              </a:rPr>
              <a:t>Development</a:t>
            </a:r>
          </a:p>
          <a:p>
            <a:pPr algn="ctr"/>
            <a:r>
              <a:rPr lang="en-US" sz="2800" b="1" dirty="0">
                <a:solidFill>
                  <a:schemeClr val="tx1">
                    <a:lumMod val="50000"/>
                    <a:lumOff val="50000"/>
                  </a:schemeClr>
                </a:solidFill>
                <a:latin typeface="+mj-lt"/>
              </a:rPr>
              <a:t>Process</a:t>
            </a:r>
          </a:p>
          <a:p>
            <a:pPr algn="ctr"/>
            <a:endParaRPr lang="en-US" sz="2800" b="1" dirty="0">
              <a:solidFill>
                <a:schemeClr val="tx1">
                  <a:lumMod val="50000"/>
                  <a:lumOff val="50000"/>
                </a:schemeClr>
              </a:solidFill>
              <a:latin typeface="+mj-lt"/>
            </a:endParaRPr>
          </a:p>
        </p:txBody>
      </p:sp>
      <p:sp>
        <p:nvSpPr>
          <p:cNvPr id="9" name="AutoShape 22"/>
          <p:cNvSpPr>
            <a:spLocks noChangeArrowheads="1"/>
          </p:cNvSpPr>
          <p:nvPr/>
        </p:nvSpPr>
        <p:spPr bwMode="auto">
          <a:xfrm>
            <a:off x="3447052" y="2442241"/>
            <a:ext cx="2201088" cy="3457357"/>
          </a:xfrm>
          <a:prstGeom prst="roundRect">
            <a:avLst>
              <a:gd name="adj" fmla="val 16667"/>
            </a:avLst>
          </a:prstGeom>
          <a:gradFill>
            <a:gsLst>
              <a:gs pos="0">
                <a:schemeClr val="bg1">
                  <a:lumMod val="85000"/>
                </a:schemeClr>
              </a:gs>
              <a:gs pos="100000">
                <a:schemeClr val="bg1">
                  <a:lumMod val="75000"/>
                </a:schemeClr>
              </a:gs>
            </a:gsLst>
            <a:lin ang="16200000" scaled="1"/>
          </a:gradFill>
          <a:ln w="3175">
            <a:solidFill>
              <a:schemeClr val="tx1">
                <a:lumMod val="50000"/>
                <a:lumOff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chemeClr val="tx1">
                  <a:lumMod val="50000"/>
                  <a:lumOff val="50000"/>
                </a:schemeClr>
              </a:solidFill>
              <a:latin typeface="+mj-lt"/>
            </a:endParaRPr>
          </a:p>
          <a:p>
            <a:pPr algn="ctr"/>
            <a:r>
              <a:rPr lang="en-US" sz="2800" b="1" dirty="0">
                <a:solidFill>
                  <a:schemeClr val="tx1">
                    <a:lumMod val="50000"/>
                    <a:lumOff val="50000"/>
                  </a:schemeClr>
                </a:solidFill>
                <a:latin typeface="+mj-lt"/>
              </a:rPr>
              <a:t>Integration</a:t>
            </a:r>
          </a:p>
          <a:p>
            <a:pPr algn="ctr"/>
            <a:r>
              <a:rPr lang="en-US" sz="2800" b="1" dirty="0">
                <a:solidFill>
                  <a:schemeClr val="tx1">
                    <a:lumMod val="50000"/>
                    <a:lumOff val="50000"/>
                  </a:schemeClr>
                </a:solidFill>
                <a:latin typeface="+mj-lt"/>
              </a:rPr>
              <a:t>Testing</a:t>
            </a:r>
          </a:p>
        </p:txBody>
      </p:sp>
      <p:sp>
        <p:nvSpPr>
          <p:cNvPr id="10" name="AutoShape 22"/>
          <p:cNvSpPr>
            <a:spLocks noChangeArrowheads="1"/>
          </p:cNvSpPr>
          <p:nvPr/>
        </p:nvSpPr>
        <p:spPr bwMode="auto">
          <a:xfrm>
            <a:off x="6630704" y="2442241"/>
            <a:ext cx="2201088" cy="345600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algn="ctr"/>
            <a:endParaRPr lang="en-US" sz="2800" b="1" dirty="0">
              <a:solidFill>
                <a:srgbClr val="002060"/>
              </a:solidFill>
              <a:latin typeface="+mj-lt"/>
            </a:endParaRPr>
          </a:p>
          <a:p>
            <a:pPr algn="ctr"/>
            <a:r>
              <a:rPr lang="en-US" sz="2800" b="1" dirty="0">
                <a:solidFill>
                  <a:srgbClr val="002060"/>
                </a:solidFill>
                <a:latin typeface="+mj-lt"/>
              </a:rPr>
              <a:t>Deployment</a:t>
            </a:r>
          </a:p>
          <a:p>
            <a:pPr algn="ctr"/>
            <a:r>
              <a:rPr lang="en-US" sz="2800" b="1" dirty="0">
                <a:solidFill>
                  <a:srgbClr val="002060"/>
                </a:solidFill>
                <a:latin typeface="+mj-lt"/>
              </a:rPr>
              <a:t>Strategy</a:t>
            </a:r>
          </a:p>
        </p:txBody>
      </p:sp>
      <p:sp>
        <p:nvSpPr>
          <p:cNvPr id="11" name="AutoShape 22"/>
          <p:cNvSpPr>
            <a:spLocks noChangeArrowheads="1"/>
          </p:cNvSpPr>
          <p:nvPr/>
        </p:nvSpPr>
        <p:spPr bwMode="auto">
          <a:xfrm>
            <a:off x="84224" y="4687067"/>
            <a:ext cx="8938260" cy="1128307"/>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3600" dirty="0" smtClean="0">
                <a:solidFill>
                  <a:srgbClr val="663300"/>
                </a:solidFill>
                <a:latin typeface="+mj-lt"/>
              </a:rPr>
              <a:t>Control System </a:t>
            </a:r>
            <a:r>
              <a:rPr lang="en-US" sz="3600" b="1" dirty="0" smtClean="0">
                <a:solidFill>
                  <a:srgbClr val="663300"/>
                </a:solidFill>
                <a:latin typeface="+mj-lt"/>
              </a:rPr>
              <a:t>Quality Assurance</a:t>
            </a:r>
            <a:endParaRPr lang="en-US" sz="3600" b="1" dirty="0">
              <a:solidFill>
                <a:srgbClr val="663300"/>
              </a:solidFill>
              <a:latin typeface="+mj-lt"/>
            </a:endParaRPr>
          </a:p>
        </p:txBody>
      </p:sp>
    </p:spTree>
    <p:custDataLst>
      <p:tags r:id="rId1"/>
    </p:custDataLst>
    <p:extLst>
      <p:ext uri="{BB962C8B-B14F-4D97-AF65-F5344CB8AC3E}">
        <p14:creationId xmlns:p14="http://schemas.microsoft.com/office/powerpoint/2010/main" val="26117055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015" y="1558318"/>
            <a:ext cx="8727245" cy="4918681"/>
          </a:xfrm>
        </p:spPr>
        <p:txBody>
          <a:bodyPr>
            <a:noAutofit/>
          </a:bodyPr>
          <a:lstStyle/>
          <a:p>
            <a:pPr>
              <a:lnSpc>
                <a:spcPct val="80000"/>
              </a:lnSpc>
            </a:pPr>
            <a:r>
              <a:rPr lang="en-US" sz="3000" b="1" dirty="0" smtClean="0">
                <a:solidFill>
                  <a:srgbClr val="000000"/>
                </a:solidFill>
              </a:rPr>
              <a:t>Official approach</a:t>
            </a:r>
            <a:endParaRPr lang="en-US" sz="3000" dirty="0" smtClean="0">
              <a:solidFill>
                <a:srgbClr val="000000"/>
              </a:solidFill>
            </a:endParaRPr>
          </a:p>
          <a:p>
            <a:pPr lvl="1">
              <a:lnSpc>
                <a:spcPct val="80000"/>
              </a:lnSpc>
            </a:pPr>
            <a:r>
              <a:rPr lang="en-US" sz="2600" b="1" dirty="0" smtClean="0">
                <a:solidFill>
                  <a:srgbClr val="000000"/>
                </a:solidFill>
              </a:rPr>
              <a:t>Analyze</a:t>
            </a:r>
            <a:r>
              <a:rPr lang="en-US" sz="2600" dirty="0" smtClean="0">
                <a:solidFill>
                  <a:srgbClr val="000000"/>
                </a:solidFill>
              </a:rPr>
              <a:t> the </a:t>
            </a:r>
            <a:r>
              <a:rPr lang="en-US" sz="2600" b="1" dirty="0" smtClean="0">
                <a:solidFill>
                  <a:srgbClr val="000000"/>
                </a:solidFill>
              </a:rPr>
              <a:t>impact</a:t>
            </a:r>
            <a:r>
              <a:rPr lang="en-US" sz="2600" dirty="0" smtClean="0">
                <a:solidFill>
                  <a:srgbClr val="000000"/>
                </a:solidFill>
              </a:rPr>
              <a:t> of a change upfront</a:t>
            </a:r>
          </a:p>
          <a:p>
            <a:pPr lvl="1">
              <a:lnSpc>
                <a:spcPct val="80000"/>
              </a:lnSpc>
            </a:pPr>
            <a:r>
              <a:rPr lang="en-US" sz="2600" b="1" dirty="0" smtClean="0">
                <a:solidFill>
                  <a:srgbClr val="000000"/>
                </a:solidFill>
              </a:rPr>
              <a:t>Backward compatible </a:t>
            </a:r>
            <a:r>
              <a:rPr lang="en-US" sz="2600" dirty="0" smtClean="0">
                <a:solidFill>
                  <a:srgbClr val="000000"/>
                </a:solidFill>
              </a:rPr>
              <a:t>upgrades if possible</a:t>
            </a:r>
          </a:p>
          <a:p>
            <a:pPr lvl="1">
              <a:lnSpc>
                <a:spcPct val="80000"/>
              </a:lnSpc>
            </a:pPr>
            <a:r>
              <a:rPr lang="en-US" sz="2600" dirty="0" smtClean="0">
                <a:solidFill>
                  <a:srgbClr val="000000"/>
                </a:solidFill>
              </a:rPr>
              <a:t>Non-backward compatible upgrades only with </a:t>
            </a:r>
            <a:r>
              <a:rPr lang="en-US" sz="2600" b="1" dirty="0" smtClean="0">
                <a:solidFill>
                  <a:srgbClr val="000000"/>
                </a:solidFill>
              </a:rPr>
              <a:t>careful coordination </a:t>
            </a:r>
            <a:r>
              <a:rPr lang="en-US" sz="2600" dirty="0" smtClean="0">
                <a:solidFill>
                  <a:srgbClr val="000000"/>
                </a:solidFill>
              </a:rPr>
              <a:t>and follow-up</a:t>
            </a:r>
          </a:p>
          <a:p>
            <a:pPr lvl="1">
              <a:lnSpc>
                <a:spcPct val="80000"/>
              </a:lnSpc>
            </a:pPr>
            <a:r>
              <a:rPr lang="en-US" sz="2600" dirty="0" smtClean="0">
                <a:solidFill>
                  <a:srgbClr val="000000"/>
                </a:solidFill>
              </a:rPr>
              <a:t>Big changes on central systems only during shutdown</a:t>
            </a:r>
          </a:p>
          <a:p>
            <a:pPr>
              <a:lnSpc>
                <a:spcPct val="80000"/>
              </a:lnSpc>
            </a:pPr>
            <a:endParaRPr lang="en-US" dirty="0" smtClean="0">
              <a:solidFill>
                <a:srgbClr val="000000"/>
              </a:solidFill>
            </a:endParaRPr>
          </a:p>
          <a:p>
            <a:pPr>
              <a:lnSpc>
                <a:spcPct val="80000"/>
              </a:lnSpc>
            </a:pPr>
            <a:r>
              <a:rPr lang="en-US" sz="3000" dirty="0" smtClean="0">
                <a:solidFill>
                  <a:srgbClr val="000000"/>
                </a:solidFill>
              </a:rPr>
              <a:t>Other ingredients to </a:t>
            </a:r>
            <a:r>
              <a:rPr lang="en-US" sz="3000" b="1" dirty="0" smtClean="0">
                <a:solidFill>
                  <a:srgbClr val="000000"/>
                </a:solidFill>
              </a:rPr>
              <a:t>smooth upgrades</a:t>
            </a:r>
            <a:r>
              <a:rPr lang="en-US" sz="3000" dirty="0" smtClean="0">
                <a:solidFill>
                  <a:srgbClr val="000000"/>
                </a:solidFill>
              </a:rPr>
              <a:t>:</a:t>
            </a:r>
          </a:p>
          <a:p>
            <a:pPr lvl="1">
              <a:lnSpc>
                <a:spcPct val="80000"/>
              </a:lnSpc>
            </a:pPr>
            <a:r>
              <a:rPr lang="en-US" sz="2600" b="1" dirty="0" smtClean="0">
                <a:solidFill>
                  <a:srgbClr val="000000"/>
                </a:solidFill>
              </a:rPr>
              <a:t>Planning</a:t>
            </a:r>
            <a:r>
              <a:rPr lang="en-US" sz="2600" dirty="0" smtClean="0">
                <a:solidFill>
                  <a:srgbClr val="000000"/>
                </a:solidFill>
              </a:rPr>
              <a:t> before starting development work</a:t>
            </a:r>
          </a:p>
          <a:p>
            <a:pPr lvl="1">
              <a:lnSpc>
                <a:spcPct val="80000"/>
              </a:lnSpc>
            </a:pPr>
            <a:r>
              <a:rPr lang="en-US" sz="2600" b="1" dirty="0" smtClean="0">
                <a:solidFill>
                  <a:srgbClr val="000000"/>
                </a:solidFill>
              </a:rPr>
              <a:t>Quality Assurance</a:t>
            </a:r>
            <a:r>
              <a:rPr lang="en-US" sz="2600" dirty="0" smtClean="0">
                <a:solidFill>
                  <a:srgbClr val="000000"/>
                </a:solidFill>
              </a:rPr>
              <a:t> (development + integration testing)</a:t>
            </a:r>
          </a:p>
          <a:p>
            <a:pPr lvl="1">
              <a:lnSpc>
                <a:spcPct val="80000"/>
              </a:lnSpc>
            </a:pPr>
            <a:r>
              <a:rPr lang="en-US" sz="2600" dirty="0" smtClean="0">
                <a:solidFill>
                  <a:srgbClr val="000000"/>
                </a:solidFill>
              </a:rPr>
              <a:t>Deploy upgrades first for accelerators that need them</a:t>
            </a:r>
          </a:p>
          <a:p>
            <a:pPr lvl="1">
              <a:lnSpc>
                <a:spcPct val="80000"/>
              </a:lnSpc>
            </a:pPr>
            <a:r>
              <a:rPr lang="en-US" sz="2600" b="1" dirty="0" smtClean="0">
                <a:solidFill>
                  <a:srgbClr val="000000"/>
                </a:solidFill>
              </a:rPr>
              <a:t>Means</a:t>
            </a:r>
            <a:r>
              <a:rPr lang="en-US" sz="2600" dirty="0" smtClean="0">
                <a:solidFill>
                  <a:srgbClr val="000000"/>
                </a:solidFill>
              </a:rPr>
              <a:t> to quickly </a:t>
            </a:r>
            <a:r>
              <a:rPr lang="en-US" sz="2600" b="1" dirty="0" smtClean="0">
                <a:solidFill>
                  <a:srgbClr val="000000"/>
                </a:solidFill>
              </a:rPr>
              <a:t>roll-back</a:t>
            </a:r>
            <a:r>
              <a:rPr lang="en-US" sz="2600" dirty="0" smtClean="0">
                <a:solidFill>
                  <a:srgbClr val="000000"/>
                </a:solidFill>
              </a:rPr>
              <a:t> in case of problems</a:t>
            </a:r>
          </a:p>
        </p:txBody>
      </p:sp>
      <p:sp>
        <p:nvSpPr>
          <p:cNvPr id="2" name="Title 1"/>
          <p:cNvSpPr>
            <a:spLocks noGrp="1"/>
          </p:cNvSpPr>
          <p:nvPr>
            <p:ph type="title"/>
          </p:nvPr>
        </p:nvSpPr>
        <p:spPr/>
        <p:txBody>
          <a:bodyPr>
            <a:normAutofit/>
          </a:bodyPr>
          <a:lstStyle/>
          <a:p>
            <a:pPr lvl="0"/>
            <a:r>
              <a:rPr lang="en-US" dirty="0" smtClean="0"/>
              <a:t>Deployment: Smooth Upgrades</a:t>
            </a:r>
            <a:endParaRPr lang="en-US" dirty="0"/>
          </a:p>
        </p:txBody>
      </p:sp>
      <p:sp>
        <p:nvSpPr>
          <p:cNvPr id="4" name="Date Placeholder 3"/>
          <p:cNvSpPr>
            <a:spLocks noGrp="1"/>
          </p:cNvSpPr>
          <p:nvPr>
            <p:ph type="dt" sz="half" idx="10"/>
          </p:nvPr>
        </p:nvSpPr>
        <p:spPr/>
        <p:txBody>
          <a:bodyPr/>
          <a:lstStyle/>
          <a:p>
            <a:pPr>
              <a:defRPr/>
            </a:pPr>
            <a:fld id="{276D7304-8CB0-4E92-941D-034DFAB9272A}" type="datetime4">
              <a:rPr lang="en-GB" smtClean="0"/>
              <a:t>02 October 2013</a:t>
            </a:fld>
            <a:endParaRPr lang="en-US"/>
          </a:p>
        </p:txBody>
      </p:sp>
      <p:sp>
        <p:nvSpPr>
          <p:cNvPr id="6" name="Footer Placeholder 3"/>
          <p:cNvSpPr>
            <a:spLocks noGrp="1"/>
          </p:cNvSpPr>
          <p:nvPr>
            <p:ph type="ftr" sz="quarter" idx="11"/>
          </p:nvPr>
        </p:nvSpPr>
        <p:spPr/>
        <p:txBody>
          <a:bodyPr/>
          <a:lstStyle/>
          <a:p>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fld id="{2314D89F-BA2A-4B63-883E-C3945A4587DD}" type="slidenum">
              <a:rPr lang="en-US" smtClean="0"/>
              <a:pPr/>
              <a:t>65</a:t>
            </a:fld>
            <a:endParaRPr lang="en-US" dirty="0"/>
          </a:p>
        </p:txBody>
      </p:sp>
    </p:spTree>
    <p:custDataLst>
      <p:tags r:id="rId1"/>
    </p:custDataLst>
    <p:extLst>
      <p:ext uri="{BB962C8B-B14F-4D97-AF65-F5344CB8AC3E}">
        <p14:creationId xmlns:p14="http://schemas.microsoft.com/office/powerpoint/2010/main" val="503106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a:t>LHC control system requirements</a:t>
            </a:r>
          </a:p>
          <a:p>
            <a:endParaRPr lang="en-US" b="1" dirty="0" smtClean="0"/>
          </a:p>
          <a:p>
            <a:r>
              <a:rPr lang="en-US" b="1" dirty="0"/>
              <a:t>Philosophy of development</a:t>
            </a:r>
          </a:p>
          <a:p>
            <a:endParaRPr lang="en-US" b="1" dirty="0" smtClean="0"/>
          </a:p>
          <a:p>
            <a:r>
              <a:rPr lang="en-US" b="1" dirty="0"/>
              <a:t>Overview of the architecture</a:t>
            </a:r>
          </a:p>
          <a:p>
            <a:endParaRPr lang="en-US" b="1" dirty="0" smtClean="0"/>
          </a:p>
          <a:p>
            <a:r>
              <a:rPr lang="en-US" b="1" dirty="0"/>
              <a:t>Key components</a:t>
            </a:r>
          </a:p>
          <a:p>
            <a:endParaRPr lang="en-US" b="1" dirty="0" smtClean="0"/>
          </a:p>
          <a:p>
            <a:r>
              <a:rPr lang="en-US" b="1" dirty="0"/>
              <a:t>Quality Assurance </a:t>
            </a:r>
            <a:r>
              <a:rPr lang="en-US" b="1" dirty="0" smtClean="0"/>
              <a:t>(</a:t>
            </a:r>
            <a:r>
              <a:rPr lang="en-US" b="1" dirty="0"/>
              <a:t>QA)</a:t>
            </a:r>
          </a:p>
          <a:p>
            <a:endParaRPr lang="en-US" b="1" dirty="0" smtClean="0"/>
          </a:p>
          <a:p>
            <a:r>
              <a:rPr lang="en-US" b="1" dirty="0">
                <a:solidFill>
                  <a:srgbClr val="3366FF"/>
                </a:solidFill>
              </a:rPr>
              <a:t>Outlook towards the Future</a:t>
            </a:r>
          </a:p>
        </p:txBody>
      </p:sp>
      <p:sp>
        <p:nvSpPr>
          <p:cNvPr id="2" name="Title 1"/>
          <p:cNvSpPr>
            <a:spLocks noGrp="1"/>
          </p:cNvSpPr>
          <p:nvPr>
            <p:ph type="title"/>
          </p:nvPr>
        </p:nvSpPr>
        <p:spPr/>
        <p:txBody>
          <a:bodyPr/>
          <a:lstStyle/>
          <a:p>
            <a:r>
              <a:rPr lang="en-US" dirty="0"/>
              <a:t>Contents</a:t>
            </a:r>
          </a:p>
        </p:txBody>
      </p:sp>
      <p:sp>
        <p:nvSpPr>
          <p:cNvPr id="4" name="Date Placeholder 3"/>
          <p:cNvSpPr>
            <a:spLocks noGrp="1"/>
          </p:cNvSpPr>
          <p:nvPr>
            <p:ph type="dt" sz="half" idx="10"/>
          </p:nvPr>
        </p:nvSpPr>
        <p:spPr/>
        <p:txBody>
          <a:bodyPr/>
          <a:lstStyle/>
          <a:p>
            <a:pPr>
              <a:defRPr/>
            </a:pPr>
            <a:fld id="{27C72DDC-23C2-416C-8976-EA9BDBE3C9E0}"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66</a:t>
            </a:fld>
            <a:endParaRPr lang="en-US"/>
          </a:p>
        </p:txBody>
      </p:sp>
    </p:spTree>
    <p:extLst>
      <p:ext uri="{BB962C8B-B14F-4D97-AF65-F5344CB8AC3E}">
        <p14:creationId xmlns:p14="http://schemas.microsoft.com/office/powerpoint/2010/main" val="411409206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99" y="152400"/>
            <a:ext cx="9031839" cy="1251062"/>
          </a:xfrm>
        </p:spPr>
        <p:txBody>
          <a:bodyPr>
            <a:noAutofit/>
          </a:bodyPr>
          <a:lstStyle/>
          <a:p>
            <a:r>
              <a:rPr lang="en-US" dirty="0" smtClean="0"/>
              <a:t>Consolidation and new functionality</a:t>
            </a:r>
            <a:endParaRPr lang="en-US" dirty="0"/>
          </a:p>
        </p:txBody>
      </p:sp>
      <p:sp>
        <p:nvSpPr>
          <p:cNvPr id="3" name="Date Placeholder 2"/>
          <p:cNvSpPr>
            <a:spLocks noGrp="1"/>
          </p:cNvSpPr>
          <p:nvPr>
            <p:ph type="dt" sz="half" idx="10"/>
          </p:nvPr>
        </p:nvSpPr>
        <p:spPr/>
        <p:txBody>
          <a:bodyPr/>
          <a:lstStyle/>
          <a:p>
            <a:pPr>
              <a:defRPr/>
            </a:pPr>
            <a:fld id="{87BFC6AF-A84F-4738-98E6-65ED2F78B9BE}"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67</a:t>
            </a:fld>
            <a:endParaRPr lang="en-US"/>
          </a:p>
        </p:txBody>
      </p:sp>
      <p:sp>
        <p:nvSpPr>
          <p:cNvPr id="7" name="Content Placeholder 6"/>
          <p:cNvSpPr>
            <a:spLocks noGrp="1"/>
          </p:cNvSpPr>
          <p:nvPr>
            <p:ph idx="1"/>
          </p:nvPr>
        </p:nvSpPr>
        <p:spPr>
          <a:xfrm>
            <a:off x="211014" y="1687271"/>
            <a:ext cx="8932985" cy="4789728"/>
          </a:xfrm>
        </p:spPr>
        <p:txBody>
          <a:bodyPr/>
          <a:lstStyle/>
          <a:p>
            <a:r>
              <a:rPr lang="en-US" dirty="0" smtClean="0"/>
              <a:t>Control System </a:t>
            </a:r>
            <a:r>
              <a:rPr lang="en-US" b="1" dirty="0">
                <a:solidFill>
                  <a:srgbClr val="008000"/>
                </a:solidFill>
              </a:rPr>
              <a:t>consolidation</a:t>
            </a:r>
          </a:p>
          <a:p>
            <a:endParaRPr lang="en-GB" sz="1600" dirty="0" smtClean="0"/>
          </a:p>
          <a:p>
            <a:r>
              <a:rPr lang="en-US" b="1" dirty="0" smtClean="0">
                <a:solidFill>
                  <a:srgbClr val="008000"/>
                </a:solidFill>
              </a:rPr>
              <a:t>Common analysis framework</a:t>
            </a:r>
            <a:r>
              <a:rPr lang="en-US" dirty="0" smtClean="0"/>
              <a:t> for logged data</a:t>
            </a:r>
          </a:p>
          <a:p>
            <a:endParaRPr lang="en-US" sz="1600" dirty="0" smtClean="0"/>
          </a:p>
          <a:p>
            <a:r>
              <a:rPr lang="en-US" dirty="0" smtClean="0"/>
              <a:t>LHC Hardware Commissioning analysis </a:t>
            </a:r>
            <a:r>
              <a:rPr lang="en-US" b="1" dirty="0">
                <a:solidFill>
                  <a:srgbClr val="008000"/>
                </a:solidFill>
              </a:rPr>
              <a:t>automation</a:t>
            </a:r>
          </a:p>
          <a:p>
            <a:endParaRPr lang="en-US" sz="1600" b="1" dirty="0">
              <a:solidFill>
                <a:srgbClr val="008000"/>
              </a:solidFill>
            </a:endParaRPr>
          </a:p>
          <a:p>
            <a:r>
              <a:rPr lang="en-US" b="1" dirty="0">
                <a:solidFill>
                  <a:srgbClr val="008000"/>
                </a:solidFill>
              </a:rPr>
              <a:t>Technology</a:t>
            </a:r>
            <a:r>
              <a:rPr lang="en-US" dirty="0" smtClean="0"/>
              <a:t> replacement</a:t>
            </a:r>
          </a:p>
          <a:p>
            <a:pPr lvl="1"/>
            <a:r>
              <a:rPr lang="en-US" dirty="0" smtClean="0"/>
              <a:t>Future Front End hardware platform technology</a:t>
            </a:r>
          </a:p>
          <a:p>
            <a:pPr lvl="1"/>
            <a:r>
              <a:rPr lang="en-US" dirty="0" smtClean="0"/>
              <a:t>Investigations regarding future software technologies</a:t>
            </a:r>
          </a:p>
          <a:p>
            <a:pPr lvl="1"/>
            <a:r>
              <a:rPr lang="en-US" dirty="0" smtClean="0"/>
              <a:t>Timing =&gt; </a:t>
            </a:r>
            <a:r>
              <a:rPr lang="en-US" dirty="0" err="1" smtClean="0"/>
              <a:t>WhiteRabbit</a:t>
            </a:r>
            <a:r>
              <a:rPr lang="en-US" dirty="0" smtClean="0"/>
              <a:t>, Middleware =&gt; </a:t>
            </a:r>
            <a:r>
              <a:rPr lang="en-US" dirty="0" err="1" smtClean="0"/>
              <a:t>ZeroMQ</a:t>
            </a:r>
            <a:endParaRPr lang="en-US" dirty="0" smtClean="0"/>
          </a:p>
        </p:txBody>
      </p:sp>
    </p:spTree>
    <p:extLst>
      <p:ext uri="{BB962C8B-B14F-4D97-AF65-F5344CB8AC3E}">
        <p14:creationId xmlns:p14="http://schemas.microsoft.com/office/powerpoint/2010/main" val="145745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fade">
                                      <p:cBhvr>
                                        <p:cTn id="12" dur="500"/>
                                        <p:tgtEl>
                                          <p:spTgt spid="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animEffect transition="in" filter="fade">
                                      <p:cBhvr>
                                        <p:cTn id="17" dur="500"/>
                                        <p:tgtEl>
                                          <p:spTgt spid="7">
                                            <p:txEl>
                                              <p:pRg st="6" end="6"/>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xEl>
                                              <p:pRg st="7" end="7"/>
                                            </p:txEl>
                                          </p:spTgt>
                                        </p:tgtEl>
                                        <p:attrNameLst>
                                          <p:attrName>style.visibility</p:attrName>
                                        </p:attrNameLst>
                                      </p:cBhvr>
                                      <p:to>
                                        <p:strVal val="visible"/>
                                      </p:to>
                                    </p:set>
                                    <p:animEffect transition="in" filter="fade">
                                      <p:cBhvr>
                                        <p:cTn id="20" dur="500"/>
                                        <p:tgtEl>
                                          <p:spTgt spid="7">
                                            <p:txEl>
                                              <p:pRg st="7" end="7"/>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animEffect transition="in" filter="fade">
                                      <p:cBhvr>
                                        <p:cTn id="23" dur="500"/>
                                        <p:tgtEl>
                                          <p:spTgt spid="7">
                                            <p:txEl>
                                              <p:pRg st="8" end="8"/>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9" end="9"/>
                                            </p:txEl>
                                          </p:spTgt>
                                        </p:tgtEl>
                                        <p:attrNameLst>
                                          <p:attrName>style.visibility</p:attrName>
                                        </p:attrNameLst>
                                      </p:cBhvr>
                                      <p:to>
                                        <p:strVal val="visible"/>
                                      </p:to>
                                    </p:set>
                                    <p:animEffect transition="in" filter="fade">
                                      <p:cBhvr>
                                        <p:cTn id="26"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99" y="152400"/>
            <a:ext cx="9031839" cy="1251062"/>
          </a:xfrm>
        </p:spPr>
        <p:txBody>
          <a:bodyPr>
            <a:noAutofit/>
          </a:bodyPr>
          <a:lstStyle/>
          <a:p>
            <a:r>
              <a:rPr lang="en-US" dirty="0" smtClean="0"/>
              <a:t>LHC performance improvement</a:t>
            </a:r>
            <a:endParaRPr lang="en-US" dirty="0"/>
          </a:p>
        </p:txBody>
      </p:sp>
      <p:sp>
        <p:nvSpPr>
          <p:cNvPr id="3" name="Date Placeholder 2"/>
          <p:cNvSpPr>
            <a:spLocks noGrp="1"/>
          </p:cNvSpPr>
          <p:nvPr>
            <p:ph type="dt" sz="half" idx="10"/>
          </p:nvPr>
        </p:nvSpPr>
        <p:spPr/>
        <p:txBody>
          <a:bodyPr/>
          <a:lstStyle/>
          <a:p>
            <a:pPr>
              <a:defRPr/>
            </a:pPr>
            <a:fld id="{87BFC6AF-A84F-4738-98E6-65ED2F78B9BE}"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68</a:t>
            </a:fld>
            <a:endParaRPr lang="en-US"/>
          </a:p>
        </p:txBody>
      </p:sp>
      <p:sp>
        <p:nvSpPr>
          <p:cNvPr id="7" name="Content Placeholder 6"/>
          <p:cNvSpPr>
            <a:spLocks noGrp="1"/>
          </p:cNvSpPr>
          <p:nvPr>
            <p:ph idx="1"/>
          </p:nvPr>
        </p:nvSpPr>
        <p:spPr>
          <a:xfrm>
            <a:off x="211014" y="1687271"/>
            <a:ext cx="8932985" cy="4625609"/>
          </a:xfrm>
        </p:spPr>
        <p:txBody>
          <a:bodyPr/>
          <a:lstStyle/>
          <a:p>
            <a:r>
              <a:rPr lang="en-US" dirty="0" smtClean="0"/>
              <a:t>“Physics” time maximization</a:t>
            </a:r>
          </a:p>
          <a:p>
            <a:pPr lvl="1"/>
            <a:r>
              <a:rPr lang="en-US" dirty="0" smtClean="0"/>
              <a:t>LHC procedures optimization</a:t>
            </a:r>
            <a:br>
              <a:rPr lang="en-US" dirty="0" smtClean="0"/>
            </a:br>
            <a:r>
              <a:rPr lang="en-US" dirty="0" smtClean="0"/>
              <a:t>=&gt; provide tools</a:t>
            </a:r>
          </a:p>
          <a:p>
            <a:endParaRPr lang="en-US" dirty="0" smtClean="0"/>
          </a:p>
          <a:p>
            <a:r>
              <a:rPr lang="en-US" dirty="0" smtClean="0"/>
              <a:t>Control System fault</a:t>
            </a:r>
            <a:br>
              <a:rPr lang="en-US" dirty="0" smtClean="0"/>
            </a:br>
            <a:r>
              <a:rPr lang="en-US" dirty="0" smtClean="0"/>
              <a:t>minimization</a:t>
            </a:r>
          </a:p>
        </p:txBody>
      </p:sp>
      <p:grpSp>
        <p:nvGrpSpPr>
          <p:cNvPr id="15" name="Group 14"/>
          <p:cNvGrpSpPr/>
          <p:nvPr/>
        </p:nvGrpSpPr>
        <p:grpSpPr>
          <a:xfrm>
            <a:off x="4718051" y="2240921"/>
            <a:ext cx="4423410" cy="4680330"/>
            <a:chOff x="4514851" y="2393321"/>
            <a:chExt cx="4423410" cy="468033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4851" y="2393321"/>
              <a:ext cx="4423410" cy="4357998"/>
            </a:xfrm>
            <a:prstGeom prst="rect">
              <a:avLst/>
            </a:prstGeom>
          </p:spPr>
        </p:pic>
        <p:sp>
          <p:nvSpPr>
            <p:cNvPr id="8" name="TextBox 7"/>
            <p:cNvSpPr txBox="1"/>
            <p:nvPr/>
          </p:nvSpPr>
          <p:spPr>
            <a:xfrm>
              <a:off x="6610510" y="2702529"/>
              <a:ext cx="1780074" cy="707886"/>
            </a:xfrm>
            <a:prstGeom prst="rect">
              <a:avLst/>
            </a:prstGeom>
            <a:noFill/>
          </p:spPr>
          <p:txBody>
            <a:bodyPr wrap="square" rtlCol="0">
              <a:spAutoFit/>
            </a:bodyPr>
            <a:lstStyle/>
            <a:p>
              <a:pPr algn="ctr"/>
              <a:r>
                <a:rPr lang="en-US" sz="2000" b="1" dirty="0" smtClean="0"/>
                <a:t>Access</a:t>
              </a:r>
            </a:p>
            <a:p>
              <a:pPr algn="ctr"/>
              <a:r>
                <a:rPr lang="en-US" sz="2000" b="1" dirty="0" smtClean="0"/>
                <a:t>Interventions</a:t>
              </a:r>
              <a:endParaRPr lang="en-GB" sz="2000" b="1" dirty="0"/>
            </a:p>
          </p:txBody>
        </p:sp>
        <p:sp>
          <p:nvSpPr>
            <p:cNvPr id="9" name="TextBox 8"/>
            <p:cNvSpPr txBox="1"/>
            <p:nvPr/>
          </p:nvSpPr>
          <p:spPr>
            <a:xfrm>
              <a:off x="7077235" y="4467393"/>
              <a:ext cx="1780074" cy="400110"/>
            </a:xfrm>
            <a:prstGeom prst="rect">
              <a:avLst/>
            </a:prstGeom>
            <a:noFill/>
          </p:spPr>
          <p:txBody>
            <a:bodyPr wrap="square" rtlCol="0">
              <a:spAutoFit/>
            </a:bodyPr>
            <a:lstStyle/>
            <a:p>
              <a:pPr algn="ctr"/>
              <a:r>
                <a:rPr lang="en-US" sz="2000" b="1" dirty="0" smtClean="0"/>
                <a:t>Preparation</a:t>
              </a:r>
              <a:endParaRPr lang="en-GB" sz="2000" b="1" dirty="0"/>
            </a:p>
          </p:txBody>
        </p:sp>
        <p:sp>
          <p:nvSpPr>
            <p:cNvPr id="10" name="TextBox 9"/>
            <p:cNvSpPr txBox="1"/>
            <p:nvPr/>
          </p:nvSpPr>
          <p:spPr>
            <a:xfrm>
              <a:off x="5966929" y="5809613"/>
              <a:ext cx="1780074" cy="707886"/>
            </a:xfrm>
            <a:prstGeom prst="rect">
              <a:avLst/>
            </a:prstGeom>
            <a:noFill/>
          </p:spPr>
          <p:txBody>
            <a:bodyPr wrap="square" rtlCol="0">
              <a:spAutoFit/>
            </a:bodyPr>
            <a:lstStyle/>
            <a:p>
              <a:pPr algn="ctr"/>
              <a:r>
                <a:rPr lang="en-US" sz="2000" b="1" dirty="0" smtClean="0"/>
                <a:t>Beam Injection</a:t>
              </a:r>
              <a:endParaRPr lang="en-GB" sz="2000" b="1" dirty="0"/>
            </a:p>
          </p:txBody>
        </p:sp>
        <p:sp>
          <p:nvSpPr>
            <p:cNvPr id="11" name="TextBox 10"/>
            <p:cNvSpPr txBox="1"/>
            <p:nvPr/>
          </p:nvSpPr>
          <p:spPr>
            <a:xfrm rot="17669110">
              <a:off x="5044536" y="5983559"/>
              <a:ext cx="1780074" cy="400110"/>
            </a:xfrm>
            <a:prstGeom prst="rect">
              <a:avLst/>
            </a:prstGeom>
            <a:noFill/>
          </p:spPr>
          <p:txBody>
            <a:bodyPr wrap="square" rtlCol="0">
              <a:spAutoFit/>
            </a:bodyPr>
            <a:lstStyle/>
            <a:p>
              <a:pPr algn="ctr"/>
              <a:r>
                <a:rPr lang="en-US" sz="2000" b="1" dirty="0" smtClean="0"/>
                <a:t>Ramp</a:t>
              </a:r>
              <a:endParaRPr lang="en-GB" sz="2000" b="1" dirty="0"/>
            </a:p>
          </p:txBody>
        </p:sp>
        <p:sp>
          <p:nvSpPr>
            <p:cNvPr id="12" name="TextBox 11"/>
            <p:cNvSpPr txBox="1"/>
            <p:nvPr/>
          </p:nvSpPr>
          <p:spPr>
            <a:xfrm rot="18580652">
              <a:off x="4806577" y="5638133"/>
              <a:ext cx="1780074" cy="400110"/>
            </a:xfrm>
            <a:prstGeom prst="rect">
              <a:avLst/>
            </a:prstGeom>
            <a:noFill/>
          </p:spPr>
          <p:txBody>
            <a:bodyPr wrap="square" rtlCol="0">
              <a:spAutoFit/>
            </a:bodyPr>
            <a:lstStyle/>
            <a:p>
              <a:pPr algn="ctr"/>
              <a:r>
                <a:rPr lang="en-US" sz="2000" b="1" dirty="0" smtClean="0"/>
                <a:t>Squeeze</a:t>
              </a:r>
              <a:endParaRPr lang="en-GB" sz="2000" b="1" dirty="0"/>
            </a:p>
          </p:txBody>
        </p:sp>
        <p:sp>
          <p:nvSpPr>
            <p:cNvPr id="13" name="TextBox 12"/>
            <p:cNvSpPr txBox="1"/>
            <p:nvPr/>
          </p:nvSpPr>
          <p:spPr>
            <a:xfrm>
              <a:off x="4514851" y="3752183"/>
              <a:ext cx="2095659" cy="769441"/>
            </a:xfrm>
            <a:prstGeom prst="rect">
              <a:avLst/>
            </a:prstGeom>
            <a:noFill/>
          </p:spPr>
          <p:txBody>
            <a:bodyPr wrap="square" rtlCol="0">
              <a:spAutoFit/>
            </a:bodyPr>
            <a:lstStyle/>
            <a:p>
              <a:pPr algn="ctr"/>
              <a:r>
                <a:rPr lang="en-US" sz="4400" b="1" dirty="0" smtClean="0"/>
                <a:t>Physics</a:t>
              </a:r>
              <a:endParaRPr lang="en-GB" sz="4400" b="1" dirty="0"/>
            </a:p>
          </p:txBody>
        </p:sp>
        <p:sp>
          <p:nvSpPr>
            <p:cNvPr id="14" name="Circular Arrow 13"/>
            <p:cNvSpPr/>
            <p:nvPr/>
          </p:nvSpPr>
          <p:spPr>
            <a:xfrm rot="12497103">
              <a:off x="6265068" y="4079330"/>
              <a:ext cx="995683" cy="1024079"/>
            </a:xfrm>
            <a:prstGeom prst="circularArrow">
              <a:avLst>
                <a:gd name="adj1" fmla="val 9662"/>
                <a:gd name="adj2" fmla="val 1533516"/>
                <a:gd name="adj3" fmla="val 20910635"/>
                <a:gd name="adj4" fmla="val 1313419"/>
                <a:gd name="adj5" fmla="val 1441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vert="vert" wrap="none" anchor="ctr"/>
            <a:lstStyle/>
            <a:p>
              <a:pPr algn="ctr"/>
              <a:endParaRPr lang="en-GB" sz="2000">
                <a:solidFill>
                  <a:srgbClr val="002060"/>
                </a:solidFill>
                <a:latin typeface="+mj-lt"/>
              </a:endParaRPr>
            </a:p>
          </p:txBody>
        </p:sp>
      </p:grpSp>
    </p:spTree>
    <p:extLst>
      <p:ext uri="{BB962C8B-B14F-4D97-AF65-F5344CB8AC3E}">
        <p14:creationId xmlns:p14="http://schemas.microsoft.com/office/powerpoint/2010/main" val="2982120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fade">
                                      <p:cBhvr>
                                        <p:cTn id="1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99" y="152400"/>
            <a:ext cx="9031839" cy="1251062"/>
          </a:xfrm>
        </p:spPr>
        <p:txBody>
          <a:bodyPr>
            <a:noAutofit/>
          </a:bodyPr>
          <a:lstStyle/>
          <a:p>
            <a:r>
              <a:rPr lang="en-US" dirty="0" smtClean="0"/>
              <a:t>Accelerator downtime minimization</a:t>
            </a:r>
            <a:endParaRPr lang="en-US" dirty="0"/>
          </a:p>
        </p:txBody>
      </p:sp>
      <p:sp>
        <p:nvSpPr>
          <p:cNvPr id="3" name="Date Placeholder 2"/>
          <p:cNvSpPr>
            <a:spLocks noGrp="1"/>
          </p:cNvSpPr>
          <p:nvPr>
            <p:ph type="dt" sz="half" idx="10"/>
          </p:nvPr>
        </p:nvSpPr>
        <p:spPr/>
        <p:txBody>
          <a:bodyPr/>
          <a:lstStyle/>
          <a:p>
            <a:pPr>
              <a:defRPr/>
            </a:pPr>
            <a:fld id="{87BFC6AF-A84F-4738-98E6-65ED2F78B9BE}"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smtClean="0"/>
              <a:t>Academic Training Lectures - CERN Beams Controls Group</a:t>
            </a:r>
            <a:endParaRPr lang="en-US"/>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69</a:t>
            </a:fld>
            <a:endParaRPr lang="en-US"/>
          </a:p>
        </p:txBody>
      </p:sp>
      <p:sp>
        <p:nvSpPr>
          <p:cNvPr id="7" name="Content Placeholder 6"/>
          <p:cNvSpPr>
            <a:spLocks noGrp="1"/>
          </p:cNvSpPr>
          <p:nvPr>
            <p:ph idx="1"/>
          </p:nvPr>
        </p:nvSpPr>
        <p:spPr>
          <a:xfrm>
            <a:off x="211014" y="1687271"/>
            <a:ext cx="8932985" cy="4625609"/>
          </a:xfrm>
        </p:spPr>
        <p:txBody>
          <a:bodyPr/>
          <a:lstStyle/>
          <a:p>
            <a:r>
              <a:rPr lang="en-US" dirty="0" smtClean="0"/>
              <a:t>Early warning system, </a:t>
            </a:r>
            <a:r>
              <a:rPr lang="en-US" b="1" dirty="0" smtClean="0">
                <a:solidFill>
                  <a:srgbClr val="008000"/>
                </a:solidFill>
              </a:rPr>
              <a:t>problem anticipations</a:t>
            </a:r>
          </a:p>
          <a:p>
            <a:pPr lvl="1"/>
            <a:r>
              <a:rPr lang="en-US" dirty="0" smtClean="0"/>
              <a:t>Monitoring</a:t>
            </a:r>
          </a:p>
          <a:p>
            <a:pPr lvl="1"/>
            <a:r>
              <a:rPr lang="en-US" dirty="0" smtClean="0"/>
              <a:t>Sanity checks </a:t>
            </a:r>
          </a:p>
          <a:p>
            <a:r>
              <a:rPr lang="en-US" dirty="0"/>
              <a:t>Improve </a:t>
            </a:r>
            <a:r>
              <a:rPr lang="en-US" b="1" dirty="0">
                <a:solidFill>
                  <a:srgbClr val="008000"/>
                </a:solidFill>
              </a:rPr>
              <a:t>first-line problem analysis</a:t>
            </a:r>
          </a:p>
          <a:p>
            <a:pPr lvl="1"/>
            <a:r>
              <a:rPr lang="en-US" dirty="0"/>
              <a:t>Runtime dependency analysis</a:t>
            </a:r>
          </a:p>
          <a:p>
            <a:pPr lvl="1"/>
            <a:r>
              <a:rPr lang="en-US" dirty="0"/>
              <a:t>Which expert to call</a:t>
            </a:r>
          </a:p>
          <a:p>
            <a:r>
              <a:rPr lang="en-US" dirty="0" smtClean="0"/>
              <a:t>Improve </a:t>
            </a:r>
            <a:r>
              <a:rPr lang="en-US" b="1" dirty="0" smtClean="0">
                <a:solidFill>
                  <a:srgbClr val="008000"/>
                </a:solidFill>
              </a:rPr>
              <a:t>smooth upgrades</a:t>
            </a:r>
          </a:p>
          <a:p>
            <a:pPr lvl="1"/>
            <a:r>
              <a:rPr lang="en-US" dirty="0" smtClean="0"/>
              <a:t>Better tools to show what has changed</a:t>
            </a:r>
          </a:p>
          <a:p>
            <a:pPr lvl="1"/>
            <a:r>
              <a:rPr lang="en-US" dirty="0" smtClean="0"/>
              <a:t>Tools to help </a:t>
            </a:r>
            <a:r>
              <a:rPr lang="en-US" b="1" dirty="0" smtClean="0">
                <a:solidFill>
                  <a:srgbClr val="008000"/>
                </a:solidFill>
              </a:rPr>
              <a:t>backward-compatibility assurance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fade">
                                      <p:cBhvr>
                                        <p:cTn id="7" dur="500"/>
                                        <p:tgtEl>
                                          <p:spTgt spid="7">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4" end="4"/>
                                            </p:txEl>
                                          </p:spTgt>
                                        </p:tgtEl>
                                        <p:attrNameLst>
                                          <p:attrName>style.visibility</p:attrName>
                                        </p:attrNameLst>
                                      </p:cBhvr>
                                      <p:to>
                                        <p:strVal val="visible"/>
                                      </p:to>
                                    </p:set>
                                    <p:animEffect transition="in" filter="fade">
                                      <p:cBhvr>
                                        <p:cTn id="10" dur="500"/>
                                        <p:tgtEl>
                                          <p:spTgt spid="7">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animEffect transition="in" filter="fade">
                                      <p:cBhvr>
                                        <p:cTn id="13" dur="500"/>
                                        <p:tgtEl>
                                          <p:spTgt spid="7">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xEl>
                                              <p:pRg st="6" end="6"/>
                                            </p:txEl>
                                          </p:spTgt>
                                        </p:tgtEl>
                                        <p:attrNameLst>
                                          <p:attrName>style.visibility</p:attrName>
                                        </p:attrNameLst>
                                      </p:cBhvr>
                                      <p:to>
                                        <p:strVal val="visible"/>
                                      </p:to>
                                    </p:set>
                                    <p:animEffect transition="in" filter="fade">
                                      <p:cBhvr>
                                        <p:cTn id="18" dur="500"/>
                                        <p:tgtEl>
                                          <p:spTgt spid="7">
                                            <p:txEl>
                                              <p:pRg st="6" end="6"/>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animEffect transition="in" filter="fade">
                                      <p:cBhvr>
                                        <p:cTn id="21" dur="500"/>
                                        <p:tgtEl>
                                          <p:spTgt spid="7">
                                            <p:txEl>
                                              <p:pRg st="7" end="7"/>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8" end="8"/>
                                            </p:txEl>
                                          </p:spTgt>
                                        </p:tgtEl>
                                        <p:attrNameLst>
                                          <p:attrName>style.visibility</p:attrName>
                                        </p:attrNameLst>
                                      </p:cBhvr>
                                      <p:to>
                                        <p:strVal val="visible"/>
                                      </p:to>
                                    </p:set>
                                    <p:animEffect transition="in" filter="fade">
                                      <p:cBhvr>
                                        <p:cTn id="24"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solidFill>
                  <a:schemeClr val="bg1"/>
                </a:solidFill>
              </a:rPr>
              <a:t>DIA</a:t>
            </a:r>
            <a:r>
              <a:rPr lang="en-GB" dirty="0" err="1" smtClean="0"/>
              <a:t>gnostic</a:t>
            </a:r>
            <a:r>
              <a:rPr lang="en-GB" dirty="0" smtClean="0"/>
              <a:t> </a:t>
            </a:r>
            <a:r>
              <a:rPr lang="en-GB" dirty="0" err="1" smtClean="0">
                <a:solidFill>
                  <a:schemeClr val="bg1"/>
                </a:solidFill>
              </a:rPr>
              <a:t>MON</a:t>
            </a:r>
            <a:r>
              <a:rPr lang="en-GB" dirty="0" err="1" smtClean="0"/>
              <a:t>itoring</a:t>
            </a:r>
            <a:r>
              <a:rPr lang="en-GB" dirty="0" smtClean="0"/>
              <a:t> GUI</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7</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8" y="1155452"/>
            <a:ext cx="8963025" cy="569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455651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a:xfrm>
            <a:off x="77107" y="152400"/>
            <a:ext cx="9066893" cy="1251062"/>
          </a:xfrm>
        </p:spPr>
        <p:txBody>
          <a:bodyPr rtlCol="0">
            <a:normAutofit/>
          </a:bodyPr>
          <a:lstStyle/>
          <a:p>
            <a:pPr fontAlgn="auto">
              <a:spcAft>
                <a:spcPts val="0"/>
              </a:spcAft>
              <a:defRPr/>
            </a:pPr>
            <a:r>
              <a:rPr lang="en-US" dirty="0" smtClean="0"/>
              <a:t>CERN Accelerator Control System</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70</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accent2">
                  <a:lumMod val="60000"/>
                  <a:lumOff val="40000"/>
                </a:schemeClr>
              </a:gs>
              <a:gs pos="100000">
                <a:schemeClr val="accent4">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Java RMI, JMS</a:t>
            </a:r>
          </a:p>
        </p:txBody>
      </p:sp>
      <p:sp>
        <p:nvSpPr>
          <p:cNvPr id="166" name="Left-Right Arrow 165"/>
          <p:cNvSpPr/>
          <p:nvPr/>
        </p:nvSpPr>
        <p:spPr>
          <a:xfrm>
            <a:off x="1609932" y="5115186"/>
            <a:ext cx="7328326"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a:t>
            </a:r>
            <a:r>
              <a:rPr lang="en-US" b="1" dirty="0" smtClean="0">
                <a:solidFill>
                  <a:schemeClr val="tx1"/>
                </a:solidFill>
              </a:rPr>
              <a:t>MiddleWare (CMW)</a:t>
            </a:r>
            <a:endParaRPr lang="en-US" b="1" dirty="0">
              <a:solidFill>
                <a:schemeClr val="tx1"/>
              </a:solidFill>
            </a:endParaRP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PVSS</a:t>
              </a:r>
            </a:p>
          </p:txBody>
        </p:sp>
      </p:grpSp>
      <p:grpSp>
        <p:nvGrpSpPr>
          <p:cNvPr id="21" name="Group 20"/>
          <p:cNvGrpSpPr/>
          <p:nvPr/>
        </p:nvGrpSpPr>
        <p:grpSpPr>
          <a:xfrm>
            <a:off x="264704" y="3277526"/>
            <a:ext cx="1296000" cy="1579977"/>
            <a:chOff x="264704" y="3277526"/>
            <a:chExt cx="1296000" cy="1579977"/>
          </a:xfrm>
        </p:grpSpPr>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pic>
          <p:nvPicPr>
            <p:cNvPr id="11" name="Picture 1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22813" y="4428733"/>
              <a:ext cx="324772" cy="392067"/>
            </a:xfrm>
            <a:prstGeom prst="rect">
              <a:avLst/>
            </a:prstGeom>
          </p:spPr>
        </p:pic>
      </p:grpSp>
      <p:grpSp>
        <p:nvGrpSpPr>
          <p:cNvPr id="22" name="Group 21"/>
          <p:cNvGrpSpPr/>
          <p:nvPr/>
        </p:nvGrpSpPr>
        <p:grpSpPr>
          <a:xfrm>
            <a:off x="1647226" y="3277526"/>
            <a:ext cx="1270818" cy="836438"/>
            <a:chOff x="1647226" y="3277526"/>
            <a:chExt cx="1270818" cy="836438"/>
          </a:xfrm>
        </p:grpSpPr>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pic>
          <p:nvPicPr>
            <p:cNvPr id="185" name="Picture 18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93272" y="3713630"/>
              <a:ext cx="324772" cy="392067"/>
            </a:xfrm>
            <a:prstGeom prst="rect">
              <a:avLst/>
            </a:prstGeom>
          </p:spPr>
        </p:pic>
      </p:grpSp>
      <p:grpSp>
        <p:nvGrpSpPr>
          <p:cNvPr id="26" name="Group 25"/>
          <p:cNvGrpSpPr/>
          <p:nvPr/>
        </p:nvGrpSpPr>
        <p:grpSpPr>
          <a:xfrm>
            <a:off x="1647226" y="4183093"/>
            <a:ext cx="1270818" cy="840597"/>
            <a:chOff x="1647226" y="4183093"/>
            <a:chExt cx="1270818" cy="840597"/>
          </a:xfrm>
        </p:grpSpPr>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pic>
          <p:nvPicPr>
            <p:cNvPr id="271" name="Picture 27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93272" y="4616736"/>
              <a:ext cx="324772" cy="392067"/>
            </a:xfrm>
            <a:prstGeom prst="rect">
              <a:avLst/>
            </a:prstGeom>
          </p:spPr>
        </p:pic>
      </p:grpSp>
      <p:grpSp>
        <p:nvGrpSpPr>
          <p:cNvPr id="23" name="Group 22"/>
          <p:cNvGrpSpPr/>
          <p:nvPr/>
        </p:nvGrpSpPr>
        <p:grpSpPr>
          <a:xfrm>
            <a:off x="2976352" y="3277526"/>
            <a:ext cx="1440000" cy="1746164"/>
            <a:chOff x="2976352" y="3277526"/>
            <a:chExt cx="1440000" cy="1746164"/>
          </a:xfrm>
        </p:grpSpPr>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rPr>
                <a:t>Diagnostics</a:t>
              </a:r>
            </a:p>
            <a:p>
              <a:pPr algn="ctr"/>
              <a:r>
                <a:rPr lang="en-US" b="1" dirty="0">
                  <a:solidFill>
                    <a:srgbClr val="002060"/>
                  </a:solidFill>
                </a:rPr>
                <a:t>Monitoring</a:t>
              </a:r>
            </a:p>
            <a:p>
              <a:pPr algn="ctr"/>
              <a:r>
                <a:rPr lang="en-US" b="1" dirty="0">
                  <a:solidFill>
                    <a:srgbClr val="002060"/>
                  </a:solidFill>
                </a:rPr>
                <a:t>(DIAMON)</a:t>
              </a:r>
            </a:p>
            <a:p>
              <a:pPr algn="ctr"/>
              <a:r>
                <a:rPr lang="en-US" b="1" dirty="0" smtClean="0">
                  <a:solidFill>
                    <a:srgbClr val="002060"/>
                  </a:solidFill>
                  <a:latin typeface="+mj-lt"/>
                </a:rPr>
                <a:t>&amp;</a:t>
              </a:r>
            </a:p>
            <a:p>
              <a:pPr algn="ctr"/>
              <a:r>
                <a:rPr lang="en-US" b="1" dirty="0" smtClean="0">
                  <a:solidFill>
                    <a:srgbClr val="002060"/>
                  </a:solidFill>
                  <a:latin typeface="+mj-lt"/>
                </a:rPr>
                <a:t>Alarms</a:t>
              </a:r>
              <a:endParaRPr lang="en-US" b="1" dirty="0">
                <a:solidFill>
                  <a:srgbClr val="002060"/>
                </a:solidFill>
                <a:latin typeface="+mj-lt"/>
              </a:endParaRPr>
            </a:p>
          </p:txBody>
        </p:sp>
        <p:pic>
          <p:nvPicPr>
            <p:cNvPr id="272" name="Picture 27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070432" y="4616736"/>
              <a:ext cx="324772" cy="392067"/>
            </a:xfrm>
            <a:prstGeom prst="rect">
              <a:avLst/>
            </a:prstGeom>
          </p:spPr>
        </p:pic>
      </p:grpSp>
      <p:grpSp>
        <p:nvGrpSpPr>
          <p:cNvPr id="24" name="Group 23"/>
          <p:cNvGrpSpPr/>
          <p:nvPr/>
        </p:nvGrpSpPr>
        <p:grpSpPr>
          <a:xfrm>
            <a:off x="4494176" y="3277525"/>
            <a:ext cx="1261759" cy="840597"/>
            <a:chOff x="4494176" y="3277525"/>
            <a:chExt cx="1261759" cy="840597"/>
          </a:xfrm>
        </p:grpSpPr>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002060"/>
                  </a:solidFill>
                  <a:latin typeface="+mj-lt"/>
                </a:rPr>
                <a:t>Software</a:t>
              </a:r>
            </a:p>
            <a:p>
              <a:pPr algn="ctr"/>
              <a:r>
                <a:rPr lang="en-US" b="1" dirty="0">
                  <a:solidFill>
                    <a:srgbClr val="002060"/>
                  </a:solidFill>
                  <a:latin typeface="+mj-lt"/>
                </a:rPr>
                <a:t>Interlock</a:t>
              </a:r>
            </a:p>
            <a:p>
              <a:pPr algn="ctr"/>
              <a:r>
                <a:rPr lang="en-US" b="1" dirty="0" smtClean="0">
                  <a:solidFill>
                    <a:srgbClr val="002060"/>
                  </a:solidFill>
                  <a:latin typeface="+mj-lt"/>
                </a:rPr>
                <a:t>System</a:t>
              </a:r>
              <a:endParaRPr lang="en-US" b="1" dirty="0">
                <a:solidFill>
                  <a:srgbClr val="002060"/>
                </a:solidFill>
                <a:latin typeface="+mj-lt"/>
              </a:endParaRPr>
            </a:p>
          </p:txBody>
        </p:sp>
        <p:pic>
          <p:nvPicPr>
            <p:cNvPr id="273" name="Picture 27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431163" y="3713630"/>
              <a:ext cx="324772" cy="392067"/>
            </a:xfrm>
            <a:prstGeom prst="rect">
              <a:avLst/>
            </a:prstGeom>
          </p:spPr>
        </p:pic>
      </p:grpSp>
      <p:grpSp>
        <p:nvGrpSpPr>
          <p:cNvPr id="25" name="Group 24"/>
          <p:cNvGrpSpPr/>
          <p:nvPr/>
        </p:nvGrpSpPr>
        <p:grpSpPr>
          <a:xfrm>
            <a:off x="4495503" y="4196432"/>
            <a:ext cx="1260432" cy="834600"/>
            <a:chOff x="4495503" y="4196432"/>
            <a:chExt cx="1260432" cy="834600"/>
          </a:xfrm>
        </p:grpSpPr>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Post</a:t>
              </a:r>
            </a:p>
            <a:p>
              <a:pPr algn="ctr"/>
              <a:r>
                <a:rPr lang="en-US" b="1" dirty="0">
                  <a:solidFill>
                    <a:srgbClr val="002060"/>
                  </a:solidFill>
                  <a:latin typeface="+mj-lt"/>
                </a:rPr>
                <a:t>Mortem</a:t>
              </a:r>
            </a:p>
          </p:txBody>
        </p:sp>
        <p:pic>
          <p:nvPicPr>
            <p:cNvPr id="274" name="Picture 27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431163" y="4616736"/>
              <a:ext cx="324772" cy="392067"/>
            </a:xfrm>
            <a:prstGeom prst="rect">
              <a:avLst/>
            </a:prstGeom>
          </p:spPr>
        </p:pic>
      </p:grpSp>
      <p:grpSp>
        <p:nvGrpSpPr>
          <p:cNvPr id="31" name="Group 30"/>
          <p:cNvGrpSpPr/>
          <p:nvPr/>
        </p:nvGrpSpPr>
        <p:grpSpPr>
          <a:xfrm>
            <a:off x="304162" y="1571052"/>
            <a:ext cx="2345280" cy="1033700"/>
            <a:chOff x="304162" y="1571052"/>
            <a:chExt cx="2345280" cy="1033700"/>
          </a:xfrm>
        </p:grpSpPr>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chemeClr val="accent4">
                        <a:lumMod val="50000"/>
                      </a:schemeClr>
                    </a:solidFill>
                    <a:latin typeface="+mj-lt"/>
                  </a:rPr>
                  <a:t>Core Control GUIs</a:t>
                </a:r>
                <a:endParaRPr lang="en-US" b="1" dirty="0">
                  <a:solidFill>
                    <a:schemeClr val="accent4">
                      <a:lumMod val="50000"/>
                    </a:schemeClr>
                  </a:solidFill>
                  <a:latin typeface="+mj-lt"/>
                </a:endParaRPr>
              </a:p>
            </p:txBody>
          </p:sp>
        </p:grpSp>
        <p:pic>
          <p:nvPicPr>
            <p:cNvPr id="277" name="Picture 27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24670" y="2212685"/>
              <a:ext cx="324772" cy="392067"/>
            </a:xfrm>
            <a:prstGeom prst="rect">
              <a:avLst/>
            </a:prstGeom>
          </p:spPr>
        </p:pic>
      </p:grpSp>
      <p:grpSp>
        <p:nvGrpSpPr>
          <p:cNvPr id="30" name="Group 29"/>
          <p:cNvGrpSpPr/>
          <p:nvPr/>
        </p:nvGrpSpPr>
        <p:grpSpPr>
          <a:xfrm>
            <a:off x="2852683" y="1571052"/>
            <a:ext cx="2340592" cy="1033700"/>
            <a:chOff x="2852683" y="1571052"/>
            <a:chExt cx="2340592" cy="1033700"/>
          </a:xfrm>
        </p:grpSpPr>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Fixed Displays</a:t>
                </a:r>
              </a:p>
            </p:txBody>
          </p:sp>
        </p:grpSp>
        <p:pic>
          <p:nvPicPr>
            <p:cNvPr id="278" name="Picture 27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868503" y="2212685"/>
              <a:ext cx="324772" cy="392067"/>
            </a:xfrm>
            <a:prstGeom prst="rect">
              <a:avLst/>
            </a:prstGeom>
          </p:spPr>
        </p:pic>
      </p:grpSp>
      <p:grpSp>
        <p:nvGrpSpPr>
          <p:cNvPr id="29" name="Group 28"/>
          <p:cNvGrpSpPr/>
          <p:nvPr/>
        </p:nvGrpSpPr>
        <p:grpSpPr>
          <a:xfrm>
            <a:off x="7382625" y="3277526"/>
            <a:ext cx="1450375" cy="1753506"/>
            <a:chOff x="7382625" y="3277526"/>
            <a:chExt cx="1450375" cy="1753506"/>
          </a:xfrm>
        </p:grpSpPr>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US" b="1" dirty="0">
                  <a:solidFill>
                    <a:srgbClr val="002060"/>
                  </a:solidFill>
                  <a:latin typeface="+mj-lt"/>
                </a:endParaRPr>
              </a:p>
            </p:txBody>
          </p:sp>
          <p:sp>
            <p:nvSpPr>
              <p:cNvPr id="305" name="Can 304"/>
              <p:cNvSpPr/>
              <p:nvPr/>
            </p:nvSpPr>
            <p:spPr>
              <a:xfrm>
                <a:off x="7535025" y="3451056"/>
                <a:ext cx="1145575" cy="1406447"/>
              </a:xfrm>
              <a:prstGeom prst="can">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US" b="1" dirty="0">
                  <a:solidFill>
                    <a:srgbClr val="002060"/>
                  </a:solidFill>
                  <a:latin typeface="+mj-lt"/>
                </a:endParaRPr>
              </a:p>
            </p:txBody>
          </p:sp>
          <p:sp>
            <p:nvSpPr>
              <p:cNvPr id="306" name="Can 305"/>
              <p:cNvSpPr/>
              <p:nvPr/>
            </p:nvSpPr>
            <p:spPr>
              <a:xfrm>
                <a:off x="7687425" y="3624585"/>
                <a:ext cx="1145575" cy="1406447"/>
              </a:xfrm>
              <a:prstGeom prst="can">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002060"/>
                    </a:solidFill>
                    <a:latin typeface="+mj-lt"/>
                  </a:rPr>
                  <a:t>Configs</a:t>
                </a:r>
                <a:endParaRPr lang="en-US" b="1" dirty="0">
                  <a:solidFill>
                    <a:srgbClr val="002060"/>
                  </a:solidFill>
                  <a:latin typeface="+mj-lt"/>
                </a:endParaRPr>
              </a:p>
              <a:p>
                <a:pPr algn="ctr"/>
                <a:r>
                  <a:rPr lang="en-US" b="1" dirty="0" smtClean="0">
                    <a:solidFill>
                      <a:srgbClr val="002060"/>
                    </a:solidFill>
                    <a:latin typeface="+mj-lt"/>
                  </a:rPr>
                  <a:t>Settings</a:t>
                </a:r>
                <a:endParaRPr lang="en-US" b="1" dirty="0">
                  <a:solidFill>
                    <a:srgbClr val="002060"/>
                  </a:solidFill>
                  <a:latin typeface="+mj-lt"/>
                </a:endParaRPr>
              </a:p>
              <a:p>
                <a:pPr algn="ctr"/>
                <a:r>
                  <a:rPr lang="en-US" b="1" dirty="0" smtClean="0">
                    <a:solidFill>
                      <a:srgbClr val="002060"/>
                    </a:solidFill>
                    <a:latin typeface="+mj-lt"/>
                  </a:rPr>
                  <a:t>Logging</a:t>
                </a:r>
              </a:p>
              <a:p>
                <a:pPr algn="ctr"/>
                <a:endParaRPr lang="en-US" sz="1000" b="1" dirty="0">
                  <a:solidFill>
                    <a:srgbClr val="002060"/>
                  </a:solidFill>
                  <a:latin typeface="+mj-lt"/>
                </a:endParaRPr>
              </a:p>
            </p:txBody>
          </p:sp>
        </p:grpSp>
        <p:pic>
          <p:nvPicPr>
            <p:cNvPr id="12" name="Picture 1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73301" y="4804934"/>
              <a:ext cx="783852" cy="154183"/>
            </a:xfrm>
            <a:prstGeom prst="rect">
              <a:avLst/>
            </a:prstGeom>
          </p:spPr>
        </p:pic>
      </p:grpSp>
      <p:grpSp>
        <p:nvGrpSpPr>
          <p:cNvPr id="19517" name="Group 19516"/>
          <p:cNvGrpSpPr/>
          <p:nvPr/>
        </p:nvGrpSpPr>
        <p:grpSpPr>
          <a:xfrm>
            <a:off x="5401205" y="1571052"/>
            <a:ext cx="2350734" cy="1027819"/>
            <a:chOff x="5401205" y="1571052"/>
            <a:chExt cx="2350734" cy="1027819"/>
          </a:xfrm>
        </p:grpSpPr>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DB access</a:t>
                </a:r>
              </a:p>
            </p:txBody>
          </p:sp>
        </p:grpSp>
        <p:pic>
          <p:nvPicPr>
            <p:cNvPr id="17" name="Picture 1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294998" y="2425750"/>
              <a:ext cx="1456941" cy="154800"/>
            </a:xfrm>
            <a:prstGeom prst="rect">
              <a:avLst/>
            </a:prstGeom>
          </p:spPr>
        </p:pic>
      </p:grpSp>
      <p:grpSp>
        <p:nvGrpSpPr>
          <p:cNvPr id="20" name="Group 19"/>
          <p:cNvGrpSpPr/>
          <p:nvPr/>
        </p:nvGrpSpPr>
        <p:grpSpPr>
          <a:xfrm>
            <a:off x="1686744" y="5727427"/>
            <a:ext cx="2721429" cy="851094"/>
            <a:chOff x="1686744" y="5727427"/>
            <a:chExt cx="2721429" cy="851094"/>
          </a:xfrm>
        </p:grpSpPr>
        <p:grpSp>
          <p:nvGrpSpPr>
            <p:cNvPr id="170" name="Group 169"/>
            <p:cNvGrpSpPr/>
            <p:nvPr/>
          </p:nvGrpSpPr>
          <p:grpSpPr>
            <a:xfrm>
              <a:off x="1686744" y="5727427"/>
              <a:ext cx="2662814" cy="767954"/>
              <a:chOff x="1008742" y="4659915"/>
              <a:chExt cx="2662814" cy="767954"/>
            </a:xfrm>
          </p:grpSpPr>
          <p:sp>
            <p:nvSpPr>
              <p:cNvPr id="1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000" b="1" dirty="0" smtClean="0">
                    <a:solidFill>
                      <a:srgbClr val="663300"/>
                    </a:solidFill>
                    <a:latin typeface="+mj-lt"/>
                  </a:rPr>
                  <a:t>FESA servers</a:t>
                </a:r>
                <a:endParaRPr lang="en-US" sz="2000" b="1" dirty="0">
                  <a:solidFill>
                    <a:srgbClr val="663300"/>
                  </a:solidFill>
                  <a:latin typeface="+mj-lt"/>
                </a:endParaRPr>
              </a:p>
            </p:txBody>
          </p:sp>
          <p:sp>
            <p:nvSpPr>
              <p:cNvPr id="1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000" b="1" dirty="0" smtClean="0">
                    <a:solidFill>
                      <a:srgbClr val="663300"/>
                    </a:solidFill>
                    <a:latin typeface="+mj-lt"/>
                  </a:rPr>
                  <a:t>FESA servers</a:t>
                </a:r>
                <a:endParaRPr lang="en-US" sz="2000" b="1" dirty="0">
                  <a:solidFill>
                    <a:srgbClr val="663300"/>
                  </a:solidFill>
                  <a:latin typeface="+mj-lt"/>
                </a:endParaRPr>
              </a:p>
            </p:txBody>
          </p:sp>
          <p:sp>
            <p:nvSpPr>
              <p:cNvPr id="1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663300"/>
                    </a:solidFill>
                    <a:latin typeface="+mj-lt"/>
                  </a:rPr>
                  <a:t>FESA servers</a:t>
                </a:r>
                <a:endParaRPr lang="en-US" b="1" dirty="0">
                  <a:solidFill>
                    <a:srgbClr val="663300"/>
                  </a:solidFill>
                  <a:latin typeface="+mj-lt"/>
                </a:endParaRPr>
              </a:p>
            </p:txBody>
          </p:sp>
        </p:grpSp>
        <p:sp>
          <p:nvSpPr>
            <p:cNvPr id="18" name="TextBox 17"/>
            <p:cNvSpPr txBox="1"/>
            <p:nvPr/>
          </p:nvSpPr>
          <p:spPr>
            <a:xfrm>
              <a:off x="3833179" y="6209189"/>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grpSp>
      <p:grpSp>
        <p:nvGrpSpPr>
          <p:cNvPr id="19" name="Group 18"/>
          <p:cNvGrpSpPr/>
          <p:nvPr/>
        </p:nvGrpSpPr>
        <p:grpSpPr>
          <a:xfrm>
            <a:off x="264704" y="4893623"/>
            <a:ext cx="1296000" cy="869066"/>
            <a:chOff x="264704" y="4893623"/>
            <a:chExt cx="1296000" cy="869066"/>
          </a:xfrm>
        </p:grpSpPr>
        <p:sp>
          <p:nvSpPr>
            <p:cNvPr id="296"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latin typeface="+mj-lt"/>
                </a:rPr>
                <a:t>Timing</a:t>
              </a:r>
            </a:p>
            <a:p>
              <a:pPr algn="ctr"/>
              <a:r>
                <a:rPr lang="en-US" b="1" dirty="0" smtClean="0">
                  <a:latin typeface="+mj-lt"/>
                </a:rPr>
                <a:t>System</a:t>
              </a:r>
            </a:p>
            <a:p>
              <a:pPr algn="ctr"/>
              <a:endParaRPr lang="en-US" b="1" dirty="0">
                <a:latin typeface="+mj-lt"/>
              </a:endParaRPr>
            </a:p>
          </p:txBody>
        </p:sp>
        <p:sp>
          <p:nvSpPr>
            <p:cNvPr id="280" name="TextBox 279"/>
            <p:cNvSpPr txBox="1"/>
            <p:nvPr/>
          </p:nvSpPr>
          <p:spPr>
            <a:xfrm>
              <a:off x="728433" y="5393357"/>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pic>
          <p:nvPicPr>
            <p:cNvPr id="281" name="Picture 2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31906" y="5284327"/>
              <a:ext cx="324772" cy="392067"/>
            </a:xfrm>
            <a:prstGeom prst="rect">
              <a:avLst/>
            </a:prstGeom>
          </p:spPr>
        </p:pic>
      </p:grpSp>
      <p:sp>
        <p:nvSpPr>
          <p:cNvPr id="282" name="TextBox 281"/>
          <p:cNvSpPr txBox="1"/>
          <p:nvPr/>
        </p:nvSpPr>
        <p:spPr>
          <a:xfrm>
            <a:off x="6963751" y="5112690"/>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pic>
        <p:nvPicPr>
          <p:cNvPr id="283" name="Picture 28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467224" y="5003660"/>
            <a:ext cx="324772" cy="392067"/>
          </a:xfrm>
          <a:prstGeom prst="rect">
            <a:avLst/>
          </a:prstGeom>
        </p:spPr>
      </p:pic>
      <p:grpSp>
        <p:nvGrpSpPr>
          <p:cNvPr id="19519" name="Group 19518"/>
          <p:cNvGrpSpPr/>
          <p:nvPr/>
        </p:nvGrpSpPr>
        <p:grpSpPr>
          <a:xfrm>
            <a:off x="1830908" y="5264112"/>
            <a:ext cx="6933710" cy="478362"/>
            <a:chOff x="1830908" y="5264112"/>
            <a:chExt cx="6933710" cy="478362"/>
          </a:xfrm>
        </p:grpSpPr>
        <p:sp>
          <p:nvSpPr>
            <p:cNvPr id="319" name="AutoShape 22"/>
            <p:cNvSpPr>
              <a:spLocks noChangeArrowheads="1"/>
            </p:cNvSpPr>
            <p:nvPr/>
          </p:nvSpPr>
          <p:spPr bwMode="auto">
            <a:xfrm>
              <a:off x="1830908" y="5399744"/>
              <a:ext cx="6912000"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latin typeface="+mj-lt"/>
                </a:rPr>
                <a:t>Role Based Access (RBAC) – Critical Settings Management           </a:t>
              </a:r>
              <a:endParaRPr lang="en-US" b="1" dirty="0">
                <a:latin typeface="+mj-lt"/>
              </a:endParaRPr>
            </a:p>
          </p:txBody>
        </p:sp>
        <p:sp>
          <p:nvSpPr>
            <p:cNvPr id="284" name="TextBox 283"/>
            <p:cNvSpPr txBox="1"/>
            <p:nvPr/>
          </p:nvSpPr>
          <p:spPr>
            <a:xfrm>
              <a:off x="7936373" y="5373142"/>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pic>
          <p:nvPicPr>
            <p:cNvPr id="285" name="Picture 28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439846" y="5264112"/>
              <a:ext cx="324772" cy="392067"/>
            </a:xfrm>
            <a:prstGeom prst="rect">
              <a:avLst/>
            </a:prstGeom>
          </p:spPr>
        </p:pic>
      </p:grpSp>
      <p:grpSp>
        <p:nvGrpSpPr>
          <p:cNvPr id="19518" name="Group 19517"/>
          <p:cNvGrpSpPr/>
          <p:nvPr/>
        </p:nvGrpSpPr>
        <p:grpSpPr>
          <a:xfrm>
            <a:off x="456562" y="2846367"/>
            <a:ext cx="8247484" cy="398107"/>
            <a:chOff x="456562" y="2846367"/>
            <a:chExt cx="8247484" cy="398107"/>
          </a:xfrm>
        </p:grpSpPr>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Role Based Access (RBAC)</a:t>
              </a:r>
            </a:p>
          </p:txBody>
        </p:sp>
        <p:pic>
          <p:nvPicPr>
            <p:cNvPr id="286" name="Picture 28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79274" y="2846367"/>
              <a:ext cx="324772" cy="392067"/>
            </a:xfrm>
            <a:prstGeom prst="rect">
              <a:avLst/>
            </a:prstGeom>
          </p:spPr>
        </p:pic>
      </p:grpSp>
      <p:grpSp>
        <p:nvGrpSpPr>
          <p:cNvPr id="279" name="Group 278"/>
          <p:cNvGrpSpPr/>
          <p:nvPr/>
        </p:nvGrpSpPr>
        <p:grpSpPr>
          <a:xfrm>
            <a:off x="5832000" y="3277524"/>
            <a:ext cx="1442842" cy="1746165"/>
            <a:chOff x="5832000" y="3277525"/>
            <a:chExt cx="1442842" cy="845426"/>
          </a:xfrm>
        </p:grpSpPr>
        <p:sp>
          <p:nvSpPr>
            <p:cNvPr id="287" name="AutoShape 22"/>
            <p:cNvSpPr>
              <a:spLocks noChangeArrowheads="1"/>
            </p:cNvSpPr>
            <p:nvPr/>
          </p:nvSpPr>
          <p:spPr bwMode="auto">
            <a:xfrm>
              <a:off x="5832000" y="3277525"/>
              <a:ext cx="1440000" cy="845426"/>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Logging</a:t>
              </a:r>
            </a:p>
          </p:txBody>
        </p:sp>
        <p:pic>
          <p:nvPicPr>
            <p:cNvPr id="288" name="Picture 287"/>
            <p:cNvPicPr>
              <a:picLocks/>
            </p:cNvPicPr>
            <p:nvPr/>
          </p:nvPicPr>
          <p:blipFill>
            <a:blip r:embed="rId13">
              <a:extLst>
                <a:ext uri="{28A0092B-C50C-407E-A947-70E740481C1C}">
                  <a14:useLocalDpi xmlns:a14="http://schemas.microsoft.com/office/drawing/2010/main" val="0"/>
                </a:ext>
              </a:extLst>
            </a:blip>
            <a:stretch>
              <a:fillRect/>
            </a:stretch>
          </p:blipFill>
          <p:spPr>
            <a:xfrm>
              <a:off x="6950842" y="3925920"/>
              <a:ext cx="324000" cy="189985"/>
            </a:xfrm>
            <a:prstGeom prst="rect">
              <a:avLst/>
            </a:prstGeom>
          </p:spPr>
        </p:pic>
      </p:grpSp>
      <p:sp>
        <p:nvSpPr>
          <p:cNvPr id="275" name="AutoShape 22"/>
          <p:cNvSpPr>
            <a:spLocks noChangeArrowheads="1"/>
          </p:cNvSpPr>
          <p:nvPr/>
        </p:nvSpPr>
        <p:spPr bwMode="auto">
          <a:xfrm>
            <a:off x="172928" y="4569877"/>
            <a:ext cx="8765331" cy="2008643"/>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marL="457200" indent="-457200">
              <a:buFont typeface="Arial" panose="020B0604020202020204" pitchFamily="34" charset="0"/>
              <a:buChar char="•"/>
            </a:pPr>
            <a:r>
              <a:rPr lang="en-US" sz="2800" b="1" dirty="0"/>
              <a:t>85’000 devices controlled by 2000 different machines</a:t>
            </a:r>
          </a:p>
          <a:p>
            <a:pPr marL="457200" indent="-457200">
              <a:buFont typeface="Arial" panose="020B0604020202020204" pitchFamily="34" charset="0"/>
              <a:buChar char="•"/>
            </a:pPr>
            <a:r>
              <a:rPr lang="en-US" sz="2800" b="1" dirty="0"/>
              <a:t>600 different device types (FESA, PVSS, FGC)</a:t>
            </a:r>
          </a:p>
          <a:p>
            <a:pPr marL="457200" indent="-457200">
              <a:buFont typeface="Arial" panose="020B0604020202020204" pitchFamily="34" charset="0"/>
              <a:buChar char="•"/>
            </a:pPr>
            <a:r>
              <a:rPr lang="en-US" sz="2800" b="1" dirty="0"/>
              <a:t>Developed by 100 people from 16 different groups</a:t>
            </a:r>
          </a:p>
          <a:p>
            <a:endParaRPr lang="en-US" b="1" dirty="0">
              <a:solidFill>
                <a:srgbClr val="663300"/>
              </a:solidFill>
              <a:latin typeface="+mj-lt"/>
            </a:endParaRPr>
          </a:p>
        </p:txBody>
      </p:sp>
      <p:pic>
        <p:nvPicPr>
          <p:cNvPr id="291" name="Picture 6" descr="\\cern.ch\dfs\Users\f\felixehm\Documents\My Pictures\Microsoft Clip Organizer\j0434845.png"/>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6870733" y="6157531"/>
            <a:ext cx="685800" cy="685800"/>
          </a:xfrm>
          <a:prstGeom prst="rect">
            <a:avLst/>
          </a:prstGeom>
          <a:noFill/>
        </p:spPr>
      </p:pic>
      <p:pic>
        <p:nvPicPr>
          <p:cNvPr id="292" name="Picture 8" descr="\\cern.ch\dfs\Users\f\felixehm\Documents\My Pictures\Microsoft Clip Organizer\j0439244.jpg"/>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77107" y="6069690"/>
            <a:ext cx="1160462" cy="773641"/>
          </a:xfrm>
          <a:prstGeom prst="rect">
            <a:avLst/>
          </a:prstGeom>
          <a:noFill/>
        </p:spPr>
      </p:pic>
      <p:pic>
        <p:nvPicPr>
          <p:cNvPr id="293" name="Picture 11" descr="\\cern.ch\dfs\Users\f\felixehm\Documents\My Pictures\Microsoft Clip Organizer\j0438440.jpg"/>
          <p:cNvPicPr>
            <a:picLocks noChangeAspect="1" noChangeArrowheads="1"/>
          </p:cNvPicPr>
          <p:nvPr/>
        </p:nvPicPr>
        <p:blipFill>
          <a:blip r:embed="rId18" cstate="print">
            <a:clrChange>
              <a:clrFrom>
                <a:srgbClr val="FFFFFF"/>
              </a:clrFrom>
              <a:clrTo>
                <a:srgbClr val="FFFFFF">
                  <a:alpha val="0"/>
                </a:srgbClr>
              </a:clrTo>
            </a:clrChange>
          </a:blip>
          <a:srcRect/>
          <a:stretch>
            <a:fillRect/>
          </a:stretch>
        </p:blipFill>
        <p:spPr bwMode="auto">
          <a:xfrm>
            <a:off x="1688676" y="6158211"/>
            <a:ext cx="685800" cy="685120"/>
          </a:xfrm>
          <a:prstGeom prst="rect">
            <a:avLst/>
          </a:prstGeom>
          <a:noFill/>
        </p:spPr>
      </p:pic>
      <p:pic>
        <p:nvPicPr>
          <p:cNvPr id="298" name="Picture 12" descr="\\cern.ch\dfs\Users\f\felixehm\Documents\My Pictures\Microsoft Clip Organizer\j0432628.png"/>
          <p:cNvPicPr>
            <a:picLocks noChangeAspect="1" noChangeArrowheads="1"/>
          </p:cNvPicPr>
          <p:nvPr/>
        </p:nvPicPr>
        <p:blipFill>
          <a:blip r:embed="rId19" cstate="print"/>
          <a:srcRect/>
          <a:stretch>
            <a:fillRect/>
          </a:stretch>
        </p:blipFill>
        <p:spPr bwMode="auto">
          <a:xfrm>
            <a:off x="7908376" y="6149594"/>
            <a:ext cx="693737" cy="693737"/>
          </a:xfrm>
          <a:prstGeom prst="rect">
            <a:avLst/>
          </a:prstGeom>
          <a:noFill/>
        </p:spPr>
      </p:pic>
      <p:pic>
        <p:nvPicPr>
          <p:cNvPr id="299" name="Picture 298" descr="11954233642049158303johnny_automatic_magnet_svg_med.png"/>
          <p:cNvPicPr>
            <a:picLocks noChangeAspect="1"/>
          </p:cNvPicPr>
          <p:nvPr/>
        </p:nvPicPr>
        <p:blipFill>
          <a:blip r:embed="rId20" cstate="print"/>
          <a:stretch>
            <a:fillRect/>
          </a:stretch>
        </p:blipFill>
        <p:spPr>
          <a:xfrm>
            <a:off x="4326575" y="6233731"/>
            <a:ext cx="541867" cy="609600"/>
          </a:xfrm>
          <a:prstGeom prst="rect">
            <a:avLst/>
          </a:prstGeom>
        </p:spPr>
      </p:pic>
      <p:pic>
        <p:nvPicPr>
          <p:cNvPr id="300" name="Picture 10" descr="\\cern.ch\dfs\Users\f\felixehm\Documents\My Pictures\Microsoft Clip Organizer\j0397738.wmf"/>
          <p:cNvPicPr>
            <a:picLocks noChangeAspect="1" noChangeArrowheads="1"/>
          </p:cNvPicPr>
          <p:nvPr/>
        </p:nvPicPr>
        <p:blipFill>
          <a:blip r:embed="rId21" cstate="print"/>
          <a:srcRect/>
          <a:stretch>
            <a:fillRect/>
          </a:stretch>
        </p:blipFill>
        <p:spPr bwMode="auto">
          <a:xfrm>
            <a:off x="4907453" y="6090856"/>
            <a:ext cx="769197" cy="752475"/>
          </a:xfrm>
          <a:prstGeom prst="rect">
            <a:avLst/>
          </a:prstGeom>
          <a:noFill/>
        </p:spPr>
      </p:pic>
      <p:sp>
        <p:nvSpPr>
          <p:cNvPr id="276" name="AutoShape 22"/>
          <p:cNvSpPr>
            <a:spLocks noChangeArrowheads="1"/>
          </p:cNvSpPr>
          <p:nvPr/>
        </p:nvSpPr>
        <p:spPr bwMode="auto">
          <a:xfrm>
            <a:off x="172928" y="1555906"/>
            <a:ext cx="8765332" cy="3013971"/>
          </a:xfrm>
          <a:prstGeom prst="roundRect">
            <a:avLst>
              <a:gd name="adj" fmla="val 987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marL="457200" indent="-457200">
              <a:lnSpc>
                <a:spcPct val="105000"/>
              </a:lnSpc>
              <a:buFont typeface="Arial" panose="020B0604020202020204" pitchFamily="34" charset="0"/>
              <a:buChar char="•"/>
            </a:pPr>
            <a:r>
              <a:rPr lang="en-US" sz="2800" b="1" dirty="0" smtClean="0"/>
              <a:t>150 server applications</a:t>
            </a:r>
          </a:p>
          <a:p>
            <a:pPr marL="457200" indent="-457200">
              <a:lnSpc>
                <a:spcPct val="105000"/>
              </a:lnSpc>
              <a:buFont typeface="Arial" panose="020B0604020202020204" pitchFamily="34" charset="0"/>
              <a:buChar char="•"/>
            </a:pPr>
            <a:endParaRPr lang="en-US" b="1" dirty="0" smtClean="0"/>
          </a:p>
          <a:p>
            <a:pPr marL="457200" indent="-457200">
              <a:lnSpc>
                <a:spcPct val="105000"/>
              </a:lnSpc>
              <a:buFont typeface="Arial" panose="020B0604020202020204" pitchFamily="34" charset="0"/>
              <a:buChar char="•"/>
            </a:pPr>
            <a:r>
              <a:rPr lang="en-US" sz="2800" b="1" dirty="0" smtClean="0"/>
              <a:t>400 </a:t>
            </a:r>
            <a:r>
              <a:rPr lang="en-US" sz="2800" b="1" dirty="0"/>
              <a:t>different </a:t>
            </a:r>
            <a:r>
              <a:rPr lang="en-US" sz="2800" b="1" dirty="0" smtClean="0"/>
              <a:t>GUIs</a:t>
            </a:r>
          </a:p>
          <a:p>
            <a:pPr marL="457200" indent="-457200">
              <a:lnSpc>
                <a:spcPct val="105000"/>
              </a:lnSpc>
              <a:buFont typeface="Arial" panose="020B0604020202020204" pitchFamily="34" charset="0"/>
              <a:buChar char="•"/>
            </a:pPr>
            <a:endParaRPr lang="en-US" b="1" dirty="0"/>
          </a:p>
          <a:p>
            <a:pPr marL="457200" indent="-457200">
              <a:lnSpc>
                <a:spcPct val="105000"/>
              </a:lnSpc>
              <a:buFont typeface="Arial" panose="020B0604020202020204" pitchFamily="34" charset="0"/>
              <a:buChar char="•"/>
            </a:pPr>
            <a:r>
              <a:rPr lang="en-US" sz="2800" b="1" dirty="0" smtClean="0"/>
              <a:t>Up </a:t>
            </a:r>
            <a:r>
              <a:rPr lang="en-US" sz="2800" b="1" dirty="0"/>
              <a:t>to 600 processes on 400 machines</a:t>
            </a:r>
          </a:p>
          <a:p>
            <a:pPr marL="457200" indent="-457200">
              <a:lnSpc>
                <a:spcPct val="105000"/>
              </a:lnSpc>
              <a:buFont typeface="Arial" panose="020B0604020202020204" pitchFamily="34" charset="0"/>
              <a:buChar char="•"/>
            </a:pPr>
            <a:endParaRPr lang="en-US" b="1" dirty="0" smtClean="0"/>
          </a:p>
          <a:p>
            <a:pPr marL="457200" indent="-457200">
              <a:lnSpc>
                <a:spcPct val="105000"/>
              </a:lnSpc>
              <a:buFont typeface="Arial" panose="020B0604020202020204" pitchFamily="34" charset="0"/>
              <a:buChar char="•"/>
            </a:pPr>
            <a:r>
              <a:rPr lang="en-US" sz="2800" b="1" dirty="0" smtClean="0"/>
              <a:t>Developed </a:t>
            </a:r>
            <a:r>
              <a:rPr lang="en-US" sz="2800" b="1" dirty="0"/>
              <a:t>by ~100 people from 10 different groups</a:t>
            </a:r>
          </a:p>
          <a:p>
            <a:endParaRPr lang="en-US" b="1" dirty="0">
              <a:solidFill>
                <a:srgbClr val="002060"/>
              </a:solidFill>
              <a:latin typeface="+mj-lt"/>
            </a:endParaRPr>
          </a:p>
        </p:txBody>
      </p:sp>
    </p:spTree>
    <p:custDataLst>
      <p:tags r:id="rId1"/>
    </p:custDataLst>
    <p:extLst>
      <p:ext uri="{BB962C8B-B14F-4D97-AF65-F5344CB8AC3E}">
        <p14:creationId xmlns:p14="http://schemas.microsoft.com/office/powerpoint/2010/main" val="2905440178"/>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5"/>
                                        </p:tgtEl>
                                        <p:attrNameLst>
                                          <p:attrName>style.visibility</p:attrName>
                                        </p:attrNameLst>
                                      </p:cBhvr>
                                      <p:to>
                                        <p:strVal val="visible"/>
                                      </p:to>
                                    </p:set>
                                    <p:anim calcmode="lin" valueType="num">
                                      <p:cBhvr additive="base">
                                        <p:cTn id="7" dur="500" fill="hold"/>
                                        <p:tgtEl>
                                          <p:spTgt spid="275"/>
                                        </p:tgtEl>
                                        <p:attrNameLst>
                                          <p:attrName>ppt_x</p:attrName>
                                        </p:attrNameLst>
                                      </p:cBhvr>
                                      <p:tavLst>
                                        <p:tav tm="0">
                                          <p:val>
                                            <p:strVal val="1+#ppt_w/2"/>
                                          </p:val>
                                        </p:tav>
                                        <p:tav tm="100000">
                                          <p:val>
                                            <p:strVal val="#ppt_x"/>
                                          </p:val>
                                        </p:tav>
                                      </p:tavLst>
                                    </p:anim>
                                    <p:anim calcmode="lin" valueType="num">
                                      <p:cBhvr additive="base">
                                        <p:cTn id="8" dur="500" fill="hold"/>
                                        <p:tgtEl>
                                          <p:spTgt spid="2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
                                        </p:tgtEl>
                                        <p:attrNameLst>
                                          <p:attrName>style.visibility</p:attrName>
                                        </p:attrNameLst>
                                      </p:cBhvr>
                                      <p:to>
                                        <p:strVal val="visible"/>
                                      </p:to>
                                    </p:set>
                                    <p:anim calcmode="lin" valueType="num">
                                      <p:cBhvr additive="base">
                                        <p:cTn id="13" dur="500" fill="hold"/>
                                        <p:tgtEl>
                                          <p:spTgt spid="276"/>
                                        </p:tgtEl>
                                        <p:attrNameLst>
                                          <p:attrName>ppt_x</p:attrName>
                                        </p:attrNameLst>
                                      </p:cBhvr>
                                      <p:tavLst>
                                        <p:tav tm="0">
                                          <p:val>
                                            <p:strVal val="0-#ppt_w/2"/>
                                          </p:val>
                                        </p:tav>
                                        <p:tav tm="100000">
                                          <p:val>
                                            <p:strVal val="#ppt_x"/>
                                          </p:val>
                                        </p:tav>
                                      </p:tavLst>
                                    </p:anim>
                                    <p:anim calcmode="lin" valueType="num">
                                      <p:cBhvr additive="base">
                                        <p:cTn id="14" dur="500" fill="hold"/>
                                        <p:tgtEl>
                                          <p:spTgt spid="2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 grpId="0" animBg="1"/>
      <p:bldP spid="276"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itle 60"/>
          <p:cNvSpPr>
            <a:spLocks noGrp="1"/>
          </p:cNvSpPr>
          <p:nvPr>
            <p:ph type="title"/>
          </p:nvPr>
        </p:nvSpPr>
        <p:spPr>
          <a:xfrm>
            <a:off x="77107" y="152400"/>
            <a:ext cx="9066893" cy="1251062"/>
          </a:xfrm>
        </p:spPr>
        <p:txBody>
          <a:bodyPr rtlCol="0">
            <a:normAutofit/>
          </a:bodyPr>
          <a:lstStyle/>
          <a:p>
            <a:pPr fontAlgn="auto">
              <a:spcAft>
                <a:spcPts val="0"/>
              </a:spcAft>
              <a:defRPr/>
            </a:pPr>
            <a:r>
              <a:rPr lang="en-US" dirty="0" smtClean="0"/>
              <a:t>LHC Control System</a:t>
            </a:r>
            <a:endParaRPr lang="en-US" dirty="0"/>
          </a:p>
        </p:txBody>
      </p:sp>
      <p:sp>
        <p:nvSpPr>
          <p:cNvPr id="13" name="Date Placeholder 12"/>
          <p:cNvSpPr>
            <a:spLocks noGrp="1"/>
          </p:cNvSpPr>
          <p:nvPr>
            <p:ph type="dt" sz="half" idx="10"/>
          </p:nvPr>
        </p:nvSpPr>
        <p:spPr/>
        <p:txBody>
          <a:bodyPr/>
          <a:lstStyle/>
          <a:p>
            <a:pPr>
              <a:defRPr/>
            </a:pPr>
            <a:fld id="{FDF1268C-9F9F-41EB-B68B-1C559856CA60}" type="datetime4">
              <a:rPr lang="en-GB" smtClean="0"/>
              <a:t>02 October 2013</a:t>
            </a:fld>
            <a:endParaRPr lang="en-US" dirty="0"/>
          </a:p>
        </p:txBody>
      </p:sp>
      <p:sp>
        <p:nvSpPr>
          <p:cNvPr id="14" name="Footer Placeholder 1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15" name="Slide Number Placeholder 14"/>
          <p:cNvSpPr>
            <a:spLocks noGrp="1"/>
          </p:cNvSpPr>
          <p:nvPr>
            <p:ph type="sldNum" sz="quarter" idx="12"/>
          </p:nvPr>
        </p:nvSpPr>
        <p:spPr/>
        <p:txBody>
          <a:bodyPr/>
          <a:lstStyle/>
          <a:p>
            <a:pPr>
              <a:defRPr/>
            </a:pPr>
            <a:fld id="{1231B9D9-DEA6-E74A-B1BE-027696194D89}" type="slidenum">
              <a:rPr lang="en-US" smtClean="0"/>
              <a:pPr>
                <a:defRPr/>
              </a:pPr>
              <a:t>71</a:t>
            </a:fld>
            <a:endParaRPr lang="en-US"/>
          </a:p>
        </p:txBody>
      </p:sp>
      <p:grpSp>
        <p:nvGrpSpPr>
          <p:cNvPr id="2" name="Group 52"/>
          <p:cNvGrpSpPr>
            <a:grpSpLocks/>
          </p:cNvGrpSpPr>
          <p:nvPr/>
        </p:nvGrpSpPr>
        <p:grpSpPr bwMode="auto">
          <a:xfrm>
            <a:off x="6723800" y="3052013"/>
            <a:ext cx="792952" cy="1275292"/>
            <a:chOff x="2133600" y="2133600"/>
            <a:chExt cx="1524000" cy="2743200"/>
          </a:xfrm>
        </p:grpSpPr>
        <p:sp>
          <p:nvSpPr>
            <p:cNvPr id="19473" name="Rectangle 78"/>
            <p:cNvSpPr>
              <a:spLocks noChangeArrowheads="1"/>
            </p:cNvSpPr>
            <p:nvPr/>
          </p:nvSpPr>
          <p:spPr bwMode="auto">
            <a:xfrm>
              <a:off x="2133600" y="2971800"/>
              <a:ext cx="1447800" cy="1905000"/>
            </a:xfrm>
            <a:prstGeom prst="rect">
              <a:avLst/>
            </a:prstGeom>
            <a:solidFill>
              <a:schemeClr val="accent1">
                <a:alpha val="10196"/>
              </a:schemeClr>
            </a:solidFill>
            <a:ln w="12700" cap="sq">
              <a:solidFill>
                <a:srgbClr val="FFFFCC"/>
              </a:solidFill>
              <a:miter lim="800000"/>
              <a:headEnd type="none" w="sm" len="sm"/>
              <a:tailEnd type="none" w="sm" len="sm"/>
            </a:ln>
          </p:spPr>
          <p:txBody>
            <a:bodyPr wrap="none" anchor="ctr"/>
            <a:lstStyle/>
            <a:p>
              <a:endParaRPr lang="en-GB">
                <a:latin typeface="Calibri" pitchFamily="34" charset="0"/>
              </a:endParaRPr>
            </a:p>
          </p:txBody>
        </p:sp>
        <p:grpSp>
          <p:nvGrpSpPr>
            <p:cNvPr id="3" name="Group 79"/>
            <p:cNvGrpSpPr>
              <a:grpSpLocks/>
            </p:cNvGrpSpPr>
            <p:nvPr/>
          </p:nvGrpSpPr>
          <p:grpSpPr bwMode="auto">
            <a:xfrm>
              <a:off x="2286000" y="3048000"/>
              <a:ext cx="1143000" cy="1752600"/>
              <a:chOff x="2112" y="1344"/>
              <a:chExt cx="720" cy="1104"/>
            </a:xfrm>
          </p:grpSpPr>
          <p:sp>
            <p:nvSpPr>
              <p:cNvPr id="19479" name="Line 80"/>
              <p:cNvSpPr>
                <a:spLocks noChangeShapeType="1"/>
              </p:cNvSpPr>
              <p:nvPr/>
            </p:nvSpPr>
            <p:spPr bwMode="auto">
              <a:xfrm flipH="1">
                <a:off x="2688" y="1536"/>
                <a:ext cx="0" cy="192"/>
              </a:xfrm>
              <a:prstGeom prst="line">
                <a:avLst/>
              </a:prstGeom>
              <a:noFill/>
              <a:ln w="12700" cap="sq">
                <a:solidFill>
                  <a:schemeClr val="tx1"/>
                </a:solidFill>
                <a:round/>
                <a:headEnd type="none" w="sm" len="sm"/>
                <a:tailEnd type="none" w="sm" len="sm"/>
              </a:ln>
            </p:spPr>
            <p:txBody>
              <a:bodyPr/>
              <a:lstStyle/>
              <a:p>
                <a:endParaRPr lang="en-US"/>
              </a:p>
            </p:txBody>
          </p:sp>
          <p:sp>
            <p:nvSpPr>
              <p:cNvPr id="19480" name="Line 81"/>
              <p:cNvSpPr>
                <a:spLocks noChangeShapeType="1"/>
              </p:cNvSpPr>
              <p:nvPr/>
            </p:nvSpPr>
            <p:spPr bwMode="auto">
              <a:xfrm flipH="1">
                <a:off x="2256" y="1536"/>
                <a:ext cx="0" cy="192"/>
              </a:xfrm>
              <a:prstGeom prst="line">
                <a:avLst/>
              </a:prstGeom>
              <a:noFill/>
              <a:ln w="12700" cap="sq">
                <a:solidFill>
                  <a:schemeClr val="tx1"/>
                </a:solidFill>
                <a:round/>
                <a:headEnd type="none" w="sm" len="sm"/>
                <a:tailEnd type="none" w="sm" len="sm"/>
              </a:ln>
            </p:spPr>
            <p:txBody>
              <a:bodyPr/>
              <a:lstStyle/>
              <a:p>
                <a:endParaRPr lang="en-US"/>
              </a:p>
            </p:txBody>
          </p:sp>
          <p:grpSp>
            <p:nvGrpSpPr>
              <p:cNvPr id="4" name="Group 82"/>
              <p:cNvGrpSpPr>
                <a:grpSpLocks/>
              </p:cNvGrpSpPr>
              <p:nvPr/>
            </p:nvGrpSpPr>
            <p:grpSpPr bwMode="auto">
              <a:xfrm>
                <a:off x="2112" y="1680"/>
                <a:ext cx="288" cy="768"/>
                <a:chOff x="768" y="1680"/>
                <a:chExt cx="288" cy="768"/>
              </a:xfrm>
            </p:grpSpPr>
            <p:sp>
              <p:nvSpPr>
                <p:cNvPr id="19502" name="AutoShape 83"/>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3" name="AutoShape 84"/>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4" name="AutoShape 85"/>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5" name="AutoShape 86"/>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6" name="AutoShape 87"/>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7" name="AutoShape 88"/>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8" name="AutoShape 89"/>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9" name="AutoShape 90"/>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0" name="AutoShape 91"/>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1" name="AutoShape 92"/>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2" name="AutoShape 93"/>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3" name="AutoShape 94"/>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4" name="AutoShape 95"/>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5" name="AutoShape 96"/>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16" name="AutoShape 97"/>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grpSp>
            <p:nvGrpSpPr>
              <p:cNvPr id="5" name="Group 98"/>
              <p:cNvGrpSpPr>
                <a:grpSpLocks/>
              </p:cNvGrpSpPr>
              <p:nvPr/>
            </p:nvGrpSpPr>
            <p:grpSpPr bwMode="auto">
              <a:xfrm>
                <a:off x="2544" y="1680"/>
                <a:ext cx="288" cy="768"/>
                <a:chOff x="768" y="1680"/>
                <a:chExt cx="288" cy="768"/>
              </a:xfrm>
            </p:grpSpPr>
            <p:sp>
              <p:nvSpPr>
                <p:cNvPr id="19487" name="AutoShape 99"/>
                <p:cNvSpPr>
                  <a:spLocks noChangeArrowheads="1"/>
                </p:cNvSpPr>
                <p:nvPr/>
              </p:nvSpPr>
              <p:spPr bwMode="auto">
                <a:xfrm>
                  <a:off x="768" y="168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8" name="AutoShape 100"/>
                <p:cNvSpPr>
                  <a:spLocks noChangeArrowheads="1"/>
                </p:cNvSpPr>
                <p:nvPr/>
              </p:nvSpPr>
              <p:spPr bwMode="auto">
                <a:xfrm>
                  <a:off x="768" y="172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89" name="AutoShape 101"/>
                <p:cNvSpPr>
                  <a:spLocks noChangeArrowheads="1"/>
                </p:cNvSpPr>
                <p:nvPr/>
              </p:nvSpPr>
              <p:spPr bwMode="auto">
                <a:xfrm>
                  <a:off x="768" y="177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0" name="AutoShape 102"/>
                <p:cNvSpPr>
                  <a:spLocks noChangeArrowheads="1"/>
                </p:cNvSpPr>
                <p:nvPr/>
              </p:nvSpPr>
              <p:spPr bwMode="auto">
                <a:xfrm>
                  <a:off x="768" y="182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1" name="AutoShape 103"/>
                <p:cNvSpPr>
                  <a:spLocks noChangeArrowheads="1"/>
                </p:cNvSpPr>
                <p:nvPr/>
              </p:nvSpPr>
              <p:spPr bwMode="auto">
                <a:xfrm>
                  <a:off x="768" y="187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2" name="AutoShape 104"/>
                <p:cNvSpPr>
                  <a:spLocks noChangeArrowheads="1"/>
                </p:cNvSpPr>
                <p:nvPr/>
              </p:nvSpPr>
              <p:spPr bwMode="auto">
                <a:xfrm>
                  <a:off x="768" y="192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3" name="AutoShape 105"/>
                <p:cNvSpPr>
                  <a:spLocks noChangeArrowheads="1"/>
                </p:cNvSpPr>
                <p:nvPr/>
              </p:nvSpPr>
              <p:spPr bwMode="auto">
                <a:xfrm>
                  <a:off x="768" y="196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4" name="AutoShape 106"/>
                <p:cNvSpPr>
                  <a:spLocks noChangeArrowheads="1"/>
                </p:cNvSpPr>
                <p:nvPr/>
              </p:nvSpPr>
              <p:spPr bwMode="auto">
                <a:xfrm>
                  <a:off x="768" y="201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5" name="AutoShape 107"/>
                <p:cNvSpPr>
                  <a:spLocks noChangeArrowheads="1"/>
                </p:cNvSpPr>
                <p:nvPr/>
              </p:nvSpPr>
              <p:spPr bwMode="auto">
                <a:xfrm>
                  <a:off x="768" y="206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6" name="AutoShape 108"/>
                <p:cNvSpPr>
                  <a:spLocks noChangeArrowheads="1"/>
                </p:cNvSpPr>
                <p:nvPr/>
              </p:nvSpPr>
              <p:spPr bwMode="auto">
                <a:xfrm>
                  <a:off x="768" y="211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7" name="AutoShape 109"/>
                <p:cNvSpPr>
                  <a:spLocks noChangeArrowheads="1"/>
                </p:cNvSpPr>
                <p:nvPr/>
              </p:nvSpPr>
              <p:spPr bwMode="auto">
                <a:xfrm>
                  <a:off x="768" y="2160"/>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8" name="AutoShape 110"/>
                <p:cNvSpPr>
                  <a:spLocks noChangeArrowheads="1"/>
                </p:cNvSpPr>
                <p:nvPr/>
              </p:nvSpPr>
              <p:spPr bwMode="auto">
                <a:xfrm>
                  <a:off x="768" y="2208"/>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499" name="AutoShape 111"/>
                <p:cNvSpPr>
                  <a:spLocks noChangeArrowheads="1"/>
                </p:cNvSpPr>
                <p:nvPr/>
              </p:nvSpPr>
              <p:spPr bwMode="auto">
                <a:xfrm>
                  <a:off x="768" y="2256"/>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0" name="AutoShape 112"/>
                <p:cNvSpPr>
                  <a:spLocks noChangeArrowheads="1"/>
                </p:cNvSpPr>
                <p:nvPr/>
              </p:nvSpPr>
              <p:spPr bwMode="auto">
                <a:xfrm>
                  <a:off x="768" y="2304"/>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sp>
              <p:nvSpPr>
                <p:cNvPr id="19501" name="AutoShape 113"/>
                <p:cNvSpPr>
                  <a:spLocks noChangeArrowheads="1"/>
                </p:cNvSpPr>
                <p:nvPr/>
              </p:nvSpPr>
              <p:spPr bwMode="auto">
                <a:xfrm>
                  <a:off x="768" y="2352"/>
                  <a:ext cx="288" cy="96"/>
                </a:xfrm>
                <a:prstGeom prst="flowChartMagneticDisk">
                  <a:avLst/>
                </a:prstGeom>
                <a:gradFill rotWithShape="1">
                  <a:gsLst>
                    <a:gs pos="0">
                      <a:srgbClr val="595959"/>
                    </a:gs>
                    <a:gs pos="50000">
                      <a:srgbClr val="C0C0C0"/>
                    </a:gs>
                    <a:gs pos="100000">
                      <a:srgbClr val="595959"/>
                    </a:gs>
                  </a:gsLst>
                  <a:lin ang="5400000" scaled="1"/>
                </a:gradFill>
                <a:ln w="12700" cap="sq">
                  <a:solidFill>
                    <a:schemeClr val="tx1"/>
                  </a:solidFill>
                  <a:round/>
                  <a:headEnd type="none" w="sm" len="sm"/>
                  <a:tailEnd type="none" w="sm" len="sm"/>
                </a:ln>
              </p:spPr>
              <p:txBody>
                <a:bodyPr wrap="none" anchor="ctr"/>
                <a:lstStyle/>
                <a:p>
                  <a:endParaRPr lang="en-GB">
                    <a:latin typeface="Calibri" pitchFamily="34" charset="0"/>
                  </a:endParaRPr>
                </a:p>
              </p:txBody>
            </p:sp>
          </p:grpSp>
          <p:sp>
            <p:nvSpPr>
              <p:cNvPr id="19483" name="Line 116"/>
              <p:cNvSpPr>
                <a:spLocks noChangeShapeType="1"/>
              </p:cNvSpPr>
              <p:nvPr/>
            </p:nvSpPr>
            <p:spPr bwMode="auto">
              <a:xfrm>
                <a:off x="2352" y="1536"/>
                <a:ext cx="288" cy="144"/>
              </a:xfrm>
              <a:prstGeom prst="line">
                <a:avLst/>
              </a:prstGeom>
              <a:noFill/>
              <a:ln w="12700" cap="rnd">
                <a:solidFill>
                  <a:schemeClr val="tx1"/>
                </a:solidFill>
                <a:prstDash val="sysDot"/>
                <a:round/>
                <a:headEnd type="none" w="sm" len="sm"/>
                <a:tailEnd type="none" w="sm" len="sm"/>
              </a:ln>
            </p:spPr>
            <p:txBody>
              <a:bodyPr/>
              <a:lstStyle/>
              <a:p>
                <a:endParaRPr lang="en-US"/>
              </a:p>
            </p:txBody>
          </p:sp>
          <p:sp>
            <p:nvSpPr>
              <p:cNvPr id="19484" name="Line 117"/>
              <p:cNvSpPr>
                <a:spLocks noChangeShapeType="1"/>
              </p:cNvSpPr>
              <p:nvPr/>
            </p:nvSpPr>
            <p:spPr bwMode="auto">
              <a:xfrm flipH="1">
                <a:off x="2304" y="1536"/>
                <a:ext cx="288" cy="144"/>
              </a:xfrm>
              <a:prstGeom prst="line">
                <a:avLst/>
              </a:prstGeom>
              <a:noFill/>
              <a:ln w="12700">
                <a:solidFill>
                  <a:schemeClr val="tx1"/>
                </a:solidFill>
                <a:prstDash val="sysDot"/>
                <a:round/>
                <a:headEnd type="none" w="sm" len="sm"/>
                <a:tailEnd type="none" w="sm" len="sm"/>
              </a:ln>
            </p:spPr>
            <p:txBody>
              <a:bodyPr/>
              <a:lstStyle/>
              <a:p>
                <a:endParaRPr lang="en-US"/>
              </a:p>
            </p:txBody>
          </p:sp>
          <p:sp>
            <p:nvSpPr>
              <p:cNvPr id="19485" name="AutoShape 114"/>
              <p:cNvSpPr>
                <a:spLocks noChangeArrowheads="1"/>
              </p:cNvSpPr>
              <p:nvPr/>
            </p:nvSpPr>
            <p:spPr bwMode="auto">
              <a:xfrm>
                <a:off x="2112"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a:latin typeface="Calibri" pitchFamily="34" charset="0"/>
                  </a:rPr>
                  <a:t>CTRL</a:t>
                </a:r>
              </a:p>
            </p:txBody>
          </p:sp>
          <p:sp>
            <p:nvSpPr>
              <p:cNvPr id="19486" name="AutoShape 115"/>
              <p:cNvSpPr>
                <a:spLocks noChangeArrowheads="1"/>
              </p:cNvSpPr>
              <p:nvPr/>
            </p:nvSpPr>
            <p:spPr bwMode="auto">
              <a:xfrm>
                <a:off x="2544" y="1344"/>
                <a:ext cx="288" cy="192"/>
              </a:xfrm>
              <a:prstGeom prst="flowChartPreparation">
                <a:avLst/>
              </a:prstGeom>
              <a:solidFill>
                <a:srgbClr val="7030A0"/>
              </a:solidFill>
              <a:ln w="12700" cap="sq">
                <a:solidFill>
                  <a:schemeClr val="tx1"/>
                </a:solidFill>
                <a:miter lim="800000"/>
                <a:headEnd type="none" w="sm" len="sm"/>
                <a:tailEnd type="none" w="sm" len="sm"/>
              </a:ln>
            </p:spPr>
            <p:txBody>
              <a:bodyPr wrap="none" anchor="ctr"/>
              <a:lstStyle/>
              <a:p>
                <a:pPr algn="ctr"/>
                <a:r>
                  <a:rPr lang="en-US" sz="1000" b="1" dirty="0">
                    <a:latin typeface="Calibri" pitchFamily="34" charset="0"/>
                  </a:rPr>
                  <a:t>CTRL</a:t>
                </a:r>
              </a:p>
            </p:txBody>
          </p:sp>
        </p:grpSp>
        <p:sp>
          <p:nvSpPr>
            <p:cNvPr id="19475" name="Line 126"/>
            <p:cNvSpPr>
              <a:spLocks noChangeShapeType="1"/>
            </p:cNvSpPr>
            <p:nvPr/>
          </p:nvSpPr>
          <p:spPr bwMode="auto">
            <a:xfrm>
              <a:off x="25146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6" name="Picture 129" descr="MCj04316160000[1]"/>
            <p:cNvPicPr>
              <a:picLocks noChangeAspect="1" noChangeArrowheads="1"/>
            </p:cNvPicPr>
            <p:nvPr/>
          </p:nvPicPr>
          <p:blipFill>
            <a:blip r:embed="rId4"/>
            <a:srcRect/>
            <a:stretch>
              <a:fillRect/>
            </a:stretch>
          </p:blipFill>
          <p:spPr bwMode="auto">
            <a:xfrm>
              <a:off x="2133600" y="2133600"/>
              <a:ext cx="685800" cy="685800"/>
            </a:xfrm>
            <a:prstGeom prst="rect">
              <a:avLst/>
            </a:prstGeom>
            <a:noFill/>
            <a:ln w="9525">
              <a:noFill/>
              <a:miter lim="800000"/>
              <a:headEnd/>
              <a:tailEnd/>
            </a:ln>
          </p:spPr>
        </p:pic>
        <p:sp>
          <p:nvSpPr>
            <p:cNvPr id="19477" name="Line 130"/>
            <p:cNvSpPr>
              <a:spLocks noChangeShapeType="1"/>
            </p:cNvSpPr>
            <p:nvPr/>
          </p:nvSpPr>
          <p:spPr bwMode="auto">
            <a:xfrm>
              <a:off x="3352800" y="2667000"/>
              <a:ext cx="0" cy="304800"/>
            </a:xfrm>
            <a:prstGeom prst="line">
              <a:avLst/>
            </a:prstGeom>
            <a:noFill/>
            <a:ln w="12700" cap="sq">
              <a:solidFill>
                <a:schemeClr val="tx1"/>
              </a:solidFill>
              <a:round/>
              <a:headEnd type="none" w="sm" len="sm"/>
              <a:tailEnd type="none" w="sm" len="sm"/>
            </a:ln>
          </p:spPr>
          <p:txBody>
            <a:bodyPr/>
            <a:lstStyle/>
            <a:p>
              <a:endParaRPr lang="en-US"/>
            </a:p>
          </p:txBody>
        </p:sp>
        <p:pic>
          <p:nvPicPr>
            <p:cNvPr id="19478" name="Picture 131" descr="MCj04316160000[1]"/>
            <p:cNvPicPr>
              <a:picLocks noChangeAspect="1" noChangeArrowheads="1"/>
            </p:cNvPicPr>
            <p:nvPr/>
          </p:nvPicPr>
          <p:blipFill>
            <a:blip r:embed="rId4"/>
            <a:srcRect/>
            <a:stretch>
              <a:fillRect/>
            </a:stretch>
          </p:blipFill>
          <p:spPr bwMode="auto">
            <a:xfrm>
              <a:off x="2971800" y="2133600"/>
              <a:ext cx="685800" cy="685800"/>
            </a:xfrm>
            <a:prstGeom prst="rect">
              <a:avLst/>
            </a:prstGeom>
            <a:noFill/>
            <a:ln w="9525">
              <a:noFill/>
              <a:miter lim="800000"/>
              <a:headEnd/>
              <a:tailEnd/>
            </a:ln>
          </p:spPr>
        </p:pic>
      </p:grpSp>
      <p:sp>
        <p:nvSpPr>
          <p:cNvPr id="184" name="Line 6"/>
          <p:cNvSpPr>
            <a:spLocks noChangeShapeType="1"/>
          </p:cNvSpPr>
          <p:nvPr/>
        </p:nvSpPr>
        <p:spPr bwMode="auto">
          <a:xfrm>
            <a:off x="4811180" y="4198236"/>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186" name="Text Box 8"/>
          <p:cNvSpPr txBox="1">
            <a:spLocks noChangeArrowheads="1"/>
          </p:cNvSpPr>
          <p:nvPr/>
        </p:nvSpPr>
        <p:spPr bwMode="auto">
          <a:xfrm>
            <a:off x="5740202" y="4198236"/>
            <a:ext cx="1512117" cy="215444"/>
          </a:xfrm>
          <a:prstGeom prst="rect">
            <a:avLst/>
          </a:prstGeom>
          <a:noFill/>
          <a:ln w="9525">
            <a:noFill/>
            <a:miter lim="800000"/>
            <a:headEnd/>
            <a:tailEnd/>
          </a:ln>
        </p:spPr>
        <p:txBody>
          <a:bodyPr wrap="square">
            <a:prstTxWarp prst="textNoShape">
              <a:avLst/>
            </a:prstTxWarp>
            <a:spAutoFit/>
          </a:bodyPr>
          <a:lstStyle/>
          <a:p>
            <a:r>
              <a:rPr lang="en-US" sz="800" i="1"/>
              <a:t>TCP/IP communication services</a:t>
            </a:r>
          </a:p>
        </p:txBody>
      </p:sp>
      <p:sp>
        <p:nvSpPr>
          <p:cNvPr id="187" name="Text Box 9"/>
          <p:cNvSpPr txBox="1">
            <a:spLocks noChangeArrowheads="1"/>
          </p:cNvSpPr>
          <p:nvPr/>
        </p:nvSpPr>
        <p:spPr bwMode="auto">
          <a:xfrm>
            <a:off x="5740202" y="5433580"/>
            <a:ext cx="1512117"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88" name="Line 10"/>
          <p:cNvSpPr>
            <a:spLocks noChangeShapeType="1"/>
          </p:cNvSpPr>
          <p:nvPr/>
        </p:nvSpPr>
        <p:spPr bwMode="auto">
          <a:xfrm flipH="1">
            <a:off x="870650" y="1971390"/>
            <a:ext cx="514838"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189" name="AutoShape 11"/>
          <p:cNvSpPr>
            <a:spLocks noChangeArrowheads="1"/>
          </p:cNvSpPr>
          <p:nvPr/>
        </p:nvSpPr>
        <p:spPr bwMode="auto">
          <a:xfrm>
            <a:off x="1351936" y="1850271"/>
            <a:ext cx="257997" cy="229621"/>
          </a:xfrm>
          <a:prstGeom prst="diamond">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90" name="Text Box 12"/>
          <p:cNvSpPr txBox="1">
            <a:spLocks noChangeArrowheads="1"/>
          </p:cNvSpPr>
          <p:nvPr/>
        </p:nvSpPr>
        <p:spPr bwMode="auto">
          <a:xfrm>
            <a:off x="639262" y="1534857"/>
            <a:ext cx="658299" cy="415498"/>
          </a:xfrm>
          <a:prstGeom prst="rect">
            <a:avLst/>
          </a:prstGeom>
          <a:noFill/>
          <a:ln w="9525">
            <a:noFill/>
            <a:miter lim="800000"/>
            <a:headEnd/>
            <a:tailEnd/>
          </a:ln>
        </p:spPr>
        <p:txBody>
          <a:bodyPr wrap="square">
            <a:prstTxWarp prst="textNoShape">
              <a:avLst/>
            </a:prstTxWarp>
            <a:spAutoFit/>
          </a:bodyPr>
          <a:lstStyle/>
          <a:p>
            <a:pPr algn="r"/>
            <a:r>
              <a:rPr lang="en-US" sz="700" i="1" dirty="0"/>
              <a:t>PUBLIC ETHERNET NETWORK</a:t>
            </a:r>
          </a:p>
        </p:txBody>
      </p:sp>
      <p:pic>
        <p:nvPicPr>
          <p:cNvPr id="191" name="Picture 13" descr="VME 5021 crate (CERN spec.)"/>
          <p:cNvPicPr>
            <a:picLocks noChangeAspect="1" noChangeArrowheads="1"/>
          </p:cNvPicPr>
          <p:nvPr/>
        </p:nvPicPr>
        <p:blipFill>
          <a:blip r:embed="rId5"/>
          <a:srcRect/>
          <a:stretch>
            <a:fillRect/>
          </a:stretch>
        </p:blipFill>
        <p:spPr bwMode="auto">
          <a:xfrm>
            <a:off x="4461784" y="4334495"/>
            <a:ext cx="616648" cy="263686"/>
          </a:xfrm>
          <a:prstGeom prst="rect">
            <a:avLst/>
          </a:prstGeom>
          <a:noFill/>
          <a:ln w="9525">
            <a:noFill/>
            <a:miter lim="800000"/>
            <a:headEnd/>
            <a:tailEnd/>
          </a:ln>
        </p:spPr>
      </p:pic>
      <p:sp>
        <p:nvSpPr>
          <p:cNvPr id="192" name="Text Box 14"/>
          <p:cNvSpPr txBox="1">
            <a:spLocks noChangeArrowheads="1"/>
          </p:cNvSpPr>
          <p:nvPr/>
        </p:nvSpPr>
        <p:spPr bwMode="auto">
          <a:xfrm>
            <a:off x="3551275" y="4369822"/>
            <a:ext cx="997280" cy="200055"/>
          </a:xfrm>
          <a:prstGeom prst="rect">
            <a:avLst/>
          </a:prstGeom>
          <a:noFill/>
          <a:ln w="9525">
            <a:noFill/>
            <a:miter lim="800000"/>
            <a:headEnd/>
            <a:tailEnd/>
          </a:ln>
        </p:spPr>
        <p:txBody>
          <a:bodyPr wrap="square">
            <a:prstTxWarp prst="textNoShape">
              <a:avLst/>
            </a:prstTxWarp>
            <a:spAutoFit/>
          </a:bodyPr>
          <a:lstStyle/>
          <a:p>
            <a:r>
              <a:rPr lang="en-US" sz="700" i="1"/>
              <a:t>TIMING GENERATION</a:t>
            </a:r>
          </a:p>
        </p:txBody>
      </p:sp>
      <p:sp>
        <p:nvSpPr>
          <p:cNvPr id="193" name="Line 15"/>
          <p:cNvSpPr>
            <a:spLocks noChangeShapeType="1"/>
          </p:cNvSpPr>
          <p:nvPr/>
        </p:nvSpPr>
        <p:spPr bwMode="auto">
          <a:xfrm>
            <a:off x="456475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4" name="Line 16"/>
          <p:cNvSpPr>
            <a:spLocks noChangeShapeType="1"/>
          </p:cNvSpPr>
          <p:nvPr/>
        </p:nvSpPr>
        <p:spPr bwMode="auto">
          <a:xfrm>
            <a:off x="4718625"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5" name="Line 17"/>
          <p:cNvSpPr>
            <a:spLocks noChangeShapeType="1"/>
          </p:cNvSpPr>
          <p:nvPr/>
        </p:nvSpPr>
        <p:spPr bwMode="auto">
          <a:xfrm>
            <a:off x="4874812"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6" name="Line 18"/>
          <p:cNvSpPr>
            <a:spLocks noChangeShapeType="1"/>
          </p:cNvSpPr>
          <p:nvPr/>
        </p:nvSpPr>
        <p:spPr bwMode="auto">
          <a:xfrm>
            <a:off x="5028684" y="4598181"/>
            <a:ext cx="0" cy="171585"/>
          </a:xfrm>
          <a:prstGeom prst="line">
            <a:avLst/>
          </a:prstGeom>
          <a:noFill/>
          <a:ln w="12700">
            <a:solidFill>
              <a:schemeClr val="tx1"/>
            </a:solidFill>
            <a:round/>
            <a:headEnd/>
            <a:tailEnd type="stealth" w="med" len="lg"/>
          </a:ln>
        </p:spPr>
        <p:txBody>
          <a:bodyPr>
            <a:prstTxWarp prst="textNoShape">
              <a:avLst/>
            </a:prstTxWarp>
          </a:bodyPr>
          <a:lstStyle/>
          <a:p>
            <a:endParaRPr lang="en-US"/>
          </a:p>
        </p:txBody>
      </p:sp>
      <p:sp>
        <p:nvSpPr>
          <p:cNvPr id="197" name="Line 19"/>
          <p:cNvSpPr>
            <a:spLocks noChangeShapeType="1"/>
          </p:cNvSpPr>
          <p:nvPr/>
        </p:nvSpPr>
        <p:spPr bwMode="auto">
          <a:xfrm>
            <a:off x="4473354" y="6028156"/>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198" name="Text Box 20"/>
          <p:cNvSpPr txBox="1">
            <a:spLocks noChangeArrowheads="1"/>
          </p:cNvSpPr>
          <p:nvPr/>
        </p:nvSpPr>
        <p:spPr bwMode="auto">
          <a:xfrm>
            <a:off x="4386584" y="616820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199" name="Line 21"/>
          <p:cNvSpPr>
            <a:spLocks noChangeShapeType="1"/>
          </p:cNvSpPr>
          <p:nvPr/>
        </p:nvSpPr>
        <p:spPr bwMode="auto">
          <a:xfrm>
            <a:off x="3952732" y="5937317"/>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0" name="Text Box 22"/>
          <p:cNvSpPr txBox="1">
            <a:spLocks noChangeArrowheads="1"/>
          </p:cNvSpPr>
          <p:nvPr/>
        </p:nvSpPr>
        <p:spPr bwMode="auto">
          <a:xfrm>
            <a:off x="3865963" y="6077360"/>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1" name="Line 23"/>
          <p:cNvSpPr>
            <a:spLocks noChangeShapeType="1"/>
          </p:cNvSpPr>
          <p:nvPr/>
        </p:nvSpPr>
        <p:spPr bwMode="auto">
          <a:xfrm>
            <a:off x="3170642" y="5856571"/>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2" name="Text Box 24"/>
          <p:cNvSpPr txBox="1">
            <a:spLocks noChangeArrowheads="1"/>
          </p:cNvSpPr>
          <p:nvPr/>
        </p:nvSpPr>
        <p:spPr bwMode="auto">
          <a:xfrm>
            <a:off x="3083871" y="5996615"/>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3" name="Line 25"/>
          <p:cNvSpPr>
            <a:spLocks noChangeShapeType="1"/>
          </p:cNvSpPr>
          <p:nvPr/>
        </p:nvSpPr>
        <p:spPr bwMode="auto">
          <a:xfrm>
            <a:off x="2758772" y="6146752"/>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4" name="Text Box 26"/>
          <p:cNvSpPr txBox="1">
            <a:spLocks noChangeArrowheads="1"/>
          </p:cNvSpPr>
          <p:nvPr/>
        </p:nvSpPr>
        <p:spPr bwMode="auto">
          <a:xfrm>
            <a:off x="2672003" y="628679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5" name="Line 27"/>
          <p:cNvSpPr>
            <a:spLocks noChangeShapeType="1"/>
          </p:cNvSpPr>
          <p:nvPr/>
        </p:nvSpPr>
        <p:spPr bwMode="auto">
          <a:xfrm>
            <a:off x="2252033" y="5973905"/>
            <a:ext cx="0" cy="171585"/>
          </a:xfrm>
          <a:prstGeom prst="line">
            <a:avLst/>
          </a:prstGeom>
          <a:noFill/>
          <a:ln w="12700">
            <a:solidFill>
              <a:schemeClr val="tx1"/>
            </a:solidFill>
            <a:round/>
            <a:headEnd type="stealth" w="med" len="lg"/>
            <a:tailEnd type="none" w="med" len="lg"/>
          </a:ln>
        </p:spPr>
        <p:txBody>
          <a:bodyPr>
            <a:prstTxWarp prst="textNoShape">
              <a:avLst/>
            </a:prstTxWarp>
          </a:bodyPr>
          <a:lstStyle/>
          <a:p>
            <a:endParaRPr lang="en-US"/>
          </a:p>
        </p:txBody>
      </p:sp>
      <p:sp>
        <p:nvSpPr>
          <p:cNvPr id="206" name="Text Box 28"/>
          <p:cNvSpPr txBox="1">
            <a:spLocks noChangeArrowheads="1"/>
          </p:cNvSpPr>
          <p:nvPr/>
        </p:nvSpPr>
        <p:spPr bwMode="auto">
          <a:xfrm>
            <a:off x="2165263" y="611394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8" name="Text Box 32"/>
          <p:cNvSpPr txBox="1">
            <a:spLocks noChangeArrowheads="1"/>
          </p:cNvSpPr>
          <p:nvPr/>
        </p:nvSpPr>
        <p:spPr bwMode="auto">
          <a:xfrm>
            <a:off x="4479139"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09" name="Text Box 33"/>
          <p:cNvSpPr txBox="1">
            <a:spLocks noChangeArrowheads="1"/>
          </p:cNvSpPr>
          <p:nvPr/>
        </p:nvSpPr>
        <p:spPr bwMode="auto">
          <a:xfrm>
            <a:off x="4634169" y="4733179"/>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0" name="Text Box 34"/>
          <p:cNvSpPr txBox="1">
            <a:spLocks noChangeArrowheads="1"/>
          </p:cNvSpPr>
          <p:nvPr/>
        </p:nvSpPr>
        <p:spPr bwMode="auto">
          <a:xfrm>
            <a:off x="4783412" y="4724346"/>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sp>
        <p:nvSpPr>
          <p:cNvPr id="211" name="Text Box 35"/>
          <p:cNvSpPr txBox="1">
            <a:spLocks noChangeArrowheads="1"/>
          </p:cNvSpPr>
          <p:nvPr/>
        </p:nvSpPr>
        <p:spPr bwMode="auto">
          <a:xfrm>
            <a:off x="4940757" y="4728132"/>
            <a:ext cx="162619" cy="169277"/>
          </a:xfrm>
          <a:prstGeom prst="rect">
            <a:avLst/>
          </a:prstGeom>
          <a:noFill/>
          <a:ln w="9525">
            <a:noFill/>
            <a:miter lim="800000"/>
            <a:headEnd/>
            <a:tailEnd/>
          </a:ln>
        </p:spPr>
        <p:txBody>
          <a:bodyPr wrap="square">
            <a:prstTxWarp prst="textNoShape">
              <a:avLst/>
            </a:prstTxWarp>
            <a:spAutoFit/>
          </a:bodyPr>
          <a:lstStyle/>
          <a:p>
            <a:r>
              <a:rPr lang="en-US" sz="500"/>
              <a:t>T</a:t>
            </a:r>
          </a:p>
        </p:txBody>
      </p:sp>
      <p:pic>
        <p:nvPicPr>
          <p:cNvPr id="212" name="Picture 36" descr="VME 5021 crate (CERN spec.)"/>
          <p:cNvPicPr>
            <a:picLocks noChangeAspect="1" noChangeArrowheads="1"/>
          </p:cNvPicPr>
          <p:nvPr/>
        </p:nvPicPr>
        <p:blipFill>
          <a:blip r:embed="rId5"/>
          <a:srcRect/>
          <a:stretch>
            <a:fillRect/>
          </a:stretch>
        </p:blipFill>
        <p:spPr bwMode="auto">
          <a:xfrm>
            <a:off x="2307566" y="5904514"/>
            <a:ext cx="616648" cy="264948"/>
          </a:xfrm>
          <a:prstGeom prst="rect">
            <a:avLst/>
          </a:prstGeom>
          <a:noFill/>
          <a:ln w="9525">
            <a:noFill/>
            <a:miter lim="800000"/>
            <a:headEnd/>
            <a:tailEnd/>
          </a:ln>
        </p:spPr>
      </p:pic>
      <p:pic>
        <p:nvPicPr>
          <p:cNvPr id="213" name="Picture 37" descr="VME 5021 crate (CERN spec.)"/>
          <p:cNvPicPr>
            <a:picLocks noChangeAspect="1" noChangeArrowheads="1"/>
          </p:cNvPicPr>
          <p:nvPr/>
        </p:nvPicPr>
        <p:blipFill>
          <a:blip r:embed="rId5"/>
          <a:srcRect/>
          <a:stretch>
            <a:fillRect/>
          </a:stretch>
        </p:blipFill>
        <p:spPr bwMode="auto">
          <a:xfrm>
            <a:off x="1896854" y="5730406"/>
            <a:ext cx="616648" cy="262425"/>
          </a:xfrm>
          <a:prstGeom prst="rect">
            <a:avLst/>
          </a:prstGeom>
          <a:noFill/>
          <a:ln w="9525">
            <a:noFill/>
            <a:miter lim="800000"/>
            <a:headEnd/>
            <a:tailEnd/>
          </a:ln>
        </p:spPr>
      </p:pic>
      <p:pic>
        <p:nvPicPr>
          <p:cNvPr id="214" name="Picture 38" descr="home_icon2u"/>
          <p:cNvPicPr>
            <a:picLocks noChangeAspect="1" noChangeArrowheads="1"/>
          </p:cNvPicPr>
          <p:nvPr/>
        </p:nvPicPr>
        <p:blipFill>
          <a:blip r:embed="rId6"/>
          <a:srcRect/>
          <a:stretch>
            <a:fillRect/>
          </a:stretch>
        </p:blipFill>
        <p:spPr bwMode="auto">
          <a:xfrm>
            <a:off x="3131306" y="5640828"/>
            <a:ext cx="544918" cy="228360"/>
          </a:xfrm>
          <a:prstGeom prst="rect">
            <a:avLst/>
          </a:prstGeom>
          <a:noFill/>
          <a:ln w="9525">
            <a:noFill/>
            <a:miter lim="800000"/>
            <a:headEnd/>
            <a:tailEnd/>
          </a:ln>
        </p:spPr>
      </p:pic>
      <p:pic>
        <p:nvPicPr>
          <p:cNvPr id="215" name="Picture 39" descr="mac06"/>
          <p:cNvPicPr>
            <a:picLocks noChangeAspect="1" noChangeArrowheads="1"/>
          </p:cNvPicPr>
          <p:nvPr/>
        </p:nvPicPr>
        <p:blipFill>
          <a:blip r:embed="rId7"/>
          <a:srcRect/>
          <a:stretch>
            <a:fillRect/>
          </a:stretch>
        </p:blipFill>
        <p:spPr bwMode="auto">
          <a:xfrm>
            <a:off x="1830908" y="2201011"/>
            <a:ext cx="343611" cy="326768"/>
          </a:xfrm>
          <a:prstGeom prst="rect">
            <a:avLst/>
          </a:prstGeom>
          <a:noFill/>
          <a:ln w="9525">
            <a:noFill/>
            <a:miter lim="800000"/>
            <a:headEnd/>
            <a:tailEnd/>
          </a:ln>
        </p:spPr>
      </p:pic>
      <p:sp>
        <p:nvSpPr>
          <p:cNvPr id="216" name="Line 40"/>
          <p:cNvSpPr>
            <a:spLocks noChangeShapeType="1"/>
          </p:cNvSpPr>
          <p:nvPr/>
        </p:nvSpPr>
        <p:spPr bwMode="auto">
          <a:xfrm>
            <a:off x="1505809" y="2658992"/>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7" name="Line 41"/>
          <p:cNvSpPr>
            <a:spLocks noChangeShapeType="1"/>
          </p:cNvSpPr>
          <p:nvPr/>
        </p:nvSpPr>
        <p:spPr bwMode="auto">
          <a:xfrm>
            <a:off x="2036843"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18" name="Picture 42" descr="graph08"/>
          <p:cNvPicPr>
            <a:picLocks noChangeAspect="1" noChangeArrowheads="1"/>
          </p:cNvPicPr>
          <p:nvPr/>
        </p:nvPicPr>
        <p:blipFill>
          <a:blip r:embed="rId8"/>
          <a:srcRect/>
          <a:stretch>
            <a:fillRect/>
          </a:stretch>
        </p:blipFill>
        <p:spPr bwMode="auto">
          <a:xfrm>
            <a:off x="3204193" y="2257786"/>
            <a:ext cx="341297" cy="269994"/>
          </a:xfrm>
          <a:prstGeom prst="rect">
            <a:avLst/>
          </a:prstGeom>
          <a:noFill/>
          <a:ln w="9525">
            <a:noFill/>
            <a:miter lim="800000"/>
            <a:headEnd/>
            <a:tailEnd/>
          </a:ln>
        </p:spPr>
      </p:pic>
      <p:sp>
        <p:nvSpPr>
          <p:cNvPr id="219" name="Line 43"/>
          <p:cNvSpPr>
            <a:spLocks noChangeShapeType="1"/>
          </p:cNvSpPr>
          <p:nvPr/>
        </p:nvSpPr>
        <p:spPr bwMode="auto">
          <a:xfrm>
            <a:off x="333955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0" name="Picture 44" descr="graph08"/>
          <p:cNvPicPr>
            <a:picLocks noChangeAspect="1" noChangeArrowheads="1"/>
          </p:cNvPicPr>
          <p:nvPr/>
        </p:nvPicPr>
        <p:blipFill>
          <a:blip r:embed="rId8"/>
          <a:srcRect/>
          <a:stretch>
            <a:fillRect/>
          </a:stretch>
        </p:blipFill>
        <p:spPr bwMode="auto">
          <a:xfrm>
            <a:off x="3958517" y="2257786"/>
            <a:ext cx="341297" cy="269994"/>
          </a:xfrm>
          <a:prstGeom prst="rect">
            <a:avLst/>
          </a:prstGeom>
          <a:noFill/>
          <a:ln w="9525">
            <a:noFill/>
            <a:miter lim="800000"/>
            <a:headEnd/>
            <a:tailEnd/>
          </a:ln>
        </p:spPr>
      </p:pic>
      <p:sp>
        <p:nvSpPr>
          <p:cNvPr id="221" name="Line 45"/>
          <p:cNvSpPr>
            <a:spLocks noChangeShapeType="1"/>
          </p:cNvSpPr>
          <p:nvPr/>
        </p:nvSpPr>
        <p:spPr bwMode="auto">
          <a:xfrm>
            <a:off x="4093878"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2" name="Picture 46" descr="mac06"/>
          <p:cNvPicPr>
            <a:picLocks noChangeAspect="1" noChangeArrowheads="1"/>
          </p:cNvPicPr>
          <p:nvPr/>
        </p:nvPicPr>
        <p:blipFill>
          <a:blip r:embed="rId7"/>
          <a:srcRect/>
          <a:stretch>
            <a:fillRect/>
          </a:stretch>
        </p:blipFill>
        <p:spPr bwMode="auto">
          <a:xfrm>
            <a:off x="2518129" y="2201011"/>
            <a:ext cx="342454" cy="326768"/>
          </a:xfrm>
          <a:prstGeom prst="rect">
            <a:avLst/>
          </a:prstGeom>
          <a:noFill/>
          <a:ln w="9525">
            <a:noFill/>
            <a:miter lim="800000"/>
            <a:headEnd/>
            <a:tailEnd/>
          </a:ln>
        </p:spPr>
      </p:pic>
      <p:sp>
        <p:nvSpPr>
          <p:cNvPr id="223" name="Line 47"/>
          <p:cNvSpPr>
            <a:spLocks noChangeShapeType="1"/>
          </p:cNvSpPr>
          <p:nvPr/>
        </p:nvSpPr>
        <p:spPr bwMode="auto">
          <a:xfrm>
            <a:off x="2724064"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4" name="Picture 48" descr="mac06"/>
          <p:cNvPicPr>
            <a:picLocks noChangeAspect="1" noChangeArrowheads="1"/>
          </p:cNvPicPr>
          <p:nvPr/>
        </p:nvPicPr>
        <p:blipFill>
          <a:blip r:embed="rId7"/>
          <a:srcRect/>
          <a:stretch>
            <a:fillRect/>
          </a:stretch>
        </p:blipFill>
        <p:spPr bwMode="auto">
          <a:xfrm>
            <a:off x="4712840" y="2201011"/>
            <a:ext cx="343611" cy="326768"/>
          </a:xfrm>
          <a:prstGeom prst="rect">
            <a:avLst/>
          </a:prstGeom>
          <a:noFill/>
          <a:ln w="9525">
            <a:noFill/>
            <a:miter lim="800000"/>
            <a:headEnd/>
            <a:tailEnd/>
          </a:ln>
        </p:spPr>
      </p:pic>
      <p:sp>
        <p:nvSpPr>
          <p:cNvPr id="225" name="Line 49"/>
          <p:cNvSpPr>
            <a:spLocks noChangeShapeType="1"/>
          </p:cNvSpPr>
          <p:nvPr/>
        </p:nvSpPr>
        <p:spPr bwMode="auto">
          <a:xfrm>
            <a:off x="4919932"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26" name="Picture 50" descr="mac06"/>
          <p:cNvPicPr>
            <a:picLocks noChangeAspect="1" noChangeArrowheads="1"/>
          </p:cNvPicPr>
          <p:nvPr/>
        </p:nvPicPr>
        <p:blipFill>
          <a:blip r:embed="rId7"/>
          <a:srcRect/>
          <a:stretch>
            <a:fillRect/>
          </a:stretch>
        </p:blipFill>
        <p:spPr bwMode="auto">
          <a:xfrm>
            <a:off x="5537737" y="2201011"/>
            <a:ext cx="344767" cy="326768"/>
          </a:xfrm>
          <a:prstGeom prst="rect">
            <a:avLst/>
          </a:prstGeom>
          <a:noFill/>
          <a:ln w="9525">
            <a:noFill/>
            <a:miter lim="800000"/>
            <a:headEnd/>
            <a:tailEnd/>
          </a:ln>
        </p:spPr>
      </p:pic>
      <p:sp>
        <p:nvSpPr>
          <p:cNvPr id="227" name="Line 51"/>
          <p:cNvSpPr>
            <a:spLocks noChangeShapeType="1"/>
          </p:cNvSpPr>
          <p:nvPr/>
        </p:nvSpPr>
        <p:spPr bwMode="auto">
          <a:xfrm>
            <a:off x="5742515" y="2527780"/>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28" name="Text Box 52"/>
          <p:cNvSpPr txBox="1">
            <a:spLocks noChangeArrowheads="1"/>
          </p:cNvSpPr>
          <p:nvPr/>
        </p:nvSpPr>
        <p:spPr bwMode="auto">
          <a:xfrm>
            <a:off x="1735864" y="1845226"/>
            <a:ext cx="774901"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29" name="Text Box 53"/>
          <p:cNvSpPr txBox="1">
            <a:spLocks noChangeArrowheads="1"/>
          </p:cNvSpPr>
          <p:nvPr/>
        </p:nvSpPr>
        <p:spPr bwMode="auto">
          <a:xfrm>
            <a:off x="5091159" y="1864062"/>
            <a:ext cx="862402" cy="338554"/>
          </a:xfrm>
          <a:prstGeom prst="rect">
            <a:avLst/>
          </a:prstGeom>
          <a:noFill/>
          <a:ln w="9525">
            <a:noFill/>
            <a:miter lim="800000"/>
            <a:headEnd/>
            <a:tailEnd/>
          </a:ln>
        </p:spPr>
        <p:txBody>
          <a:bodyPr wrap="square">
            <a:prstTxWarp prst="textNoShape">
              <a:avLst/>
            </a:prstTxWarp>
            <a:spAutoFit/>
          </a:bodyPr>
          <a:lstStyle/>
          <a:p>
            <a:r>
              <a:rPr lang="en-US" sz="800" i="1" dirty="0"/>
              <a:t>OPERATOR</a:t>
            </a:r>
          </a:p>
          <a:p>
            <a:r>
              <a:rPr lang="en-US" sz="800" i="1" dirty="0"/>
              <a:t>CONSOLES</a:t>
            </a:r>
          </a:p>
        </p:txBody>
      </p:sp>
      <p:sp>
        <p:nvSpPr>
          <p:cNvPr id="230" name="Text Box 54"/>
          <p:cNvSpPr txBox="1">
            <a:spLocks noChangeArrowheads="1"/>
          </p:cNvSpPr>
          <p:nvPr/>
        </p:nvSpPr>
        <p:spPr bwMode="auto">
          <a:xfrm>
            <a:off x="3169880" y="1864062"/>
            <a:ext cx="747837" cy="338554"/>
          </a:xfrm>
          <a:prstGeom prst="rect">
            <a:avLst/>
          </a:prstGeom>
          <a:noFill/>
          <a:ln w="9525">
            <a:noFill/>
            <a:miter lim="800000"/>
            <a:headEnd/>
            <a:tailEnd/>
          </a:ln>
        </p:spPr>
        <p:txBody>
          <a:bodyPr wrap="square">
            <a:prstTxWarp prst="textNoShape">
              <a:avLst/>
            </a:prstTxWarp>
            <a:spAutoFit/>
          </a:bodyPr>
          <a:lstStyle/>
          <a:p>
            <a:r>
              <a:rPr lang="en-US" sz="800" i="1" dirty="0"/>
              <a:t>FIXED</a:t>
            </a:r>
          </a:p>
          <a:p>
            <a:r>
              <a:rPr lang="en-US" sz="800" i="1" dirty="0"/>
              <a:t>DISPLAYS</a:t>
            </a:r>
          </a:p>
        </p:txBody>
      </p:sp>
      <p:sp>
        <p:nvSpPr>
          <p:cNvPr id="231" name="Text Box 55"/>
          <p:cNvSpPr txBox="1">
            <a:spLocks noChangeArrowheads="1"/>
          </p:cNvSpPr>
          <p:nvPr/>
        </p:nvSpPr>
        <p:spPr bwMode="auto">
          <a:xfrm rot="16200000">
            <a:off x="615703" y="3489827"/>
            <a:ext cx="1493291" cy="307777"/>
          </a:xfrm>
          <a:prstGeom prst="rect">
            <a:avLst/>
          </a:prstGeom>
          <a:noFill/>
          <a:ln w="9525">
            <a:noFill/>
            <a:miter lim="800000"/>
            <a:headEnd/>
            <a:tailEnd/>
          </a:ln>
        </p:spPr>
        <p:txBody>
          <a:bodyPr wrap="square">
            <a:prstTxWarp prst="textNoShape">
              <a:avLst/>
            </a:prstTxWarp>
            <a:spAutoFit/>
          </a:bodyPr>
          <a:lstStyle/>
          <a:p>
            <a:r>
              <a:rPr lang="en-US" sz="700" i="1"/>
              <a:t>CERN  GIGABIT  ETHERNET  TECHNICAL  NETWORK</a:t>
            </a:r>
          </a:p>
        </p:txBody>
      </p:sp>
      <p:sp>
        <p:nvSpPr>
          <p:cNvPr id="232" name="Line 56"/>
          <p:cNvSpPr>
            <a:spLocks noChangeShapeType="1"/>
          </p:cNvSpPr>
          <p:nvPr/>
        </p:nvSpPr>
        <p:spPr bwMode="auto">
          <a:xfrm flipV="1">
            <a:off x="1505808" y="4183094"/>
            <a:ext cx="5892001"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33" name="Line 57"/>
          <p:cNvSpPr>
            <a:spLocks noChangeShapeType="1"/>
          </p:cNvSpPr>
          <p:nvPr/>
        </p:nvSpPr>
        <p:spPr bwMode="auto">
          <a:xfrm>
            <a:off x="2106259"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4" name="Picture 58" descr="tower02"/>
          <p:cNvPicPr>
            <a:picLocks noChangeAspect="1" noChangeArrowheads="1"/>
          </p:cNvPicPr>
          <p:nvPr/>
        </p:nvPicPr>
        <p:blipFill>
          <a:blip r:embed="rId9"/>
          <a:srcRect/>
          <a:stretch>
            <a:fillRect/>
          </a:stretch>
        </p:blipFill>
        <p:spPr bwMode="auto">
          <a:xfrm>
            <a:off x="1901481" y="3682219"/>
            <a:ext cx="403772" cy="368404"/>
          </a:xfrm>
          <a:prstGeom prst="rect">
            <a:avLst/>
          </a:prstGeom>
          <a:noFill/>
          <a:ln w="9525">
            <a:noFill/>
            <a:miter lim="800000"/>
            <a:headEnd/>
            <a:tailEnd/>
          </a:ln>
        </p:spPr>
      </p:pic>
      <p:sp>
        <p:nvSpPr>
          <p:cNvPr id="235" name="Text Box 59"/>
          <p:cNvSpPr txBox="1">
            <a:spLocks noChangeArrowheads="1"/>
          </p:cNvSpPr>
          <p:nvPr/>
        </p:nvSpPr>
        <p:spPr bwMode="auto">
          <a:xfrm>
            <a:off x="1951230" y="3305622"/>
            <a:ext cx="628174" cy="307777"/>
          </a:xfrm>
          <a:prstGeom prst="rect">
            <a:avLst/>
          </a:prstGeom>
          <a:noFill/>
          <a:ln w="9525">
            <a:noFill/>
            <a:miter lim="800000"/>
            <a:headEnd/>
            <a:tailEnd/>
          </a:ln>
        </p:spPr>
        <p:txBody>
          <a:bodyPr wrap="square">
            <a:prstTxWarp prst="textNoShape">
              <a:avLst/>
            </a:prstTxWarp>
            <a:spAutoFit/>
          </a:bodyPr>
          <a:lstStyle/>
          <a:p>
            <a:r>
              <a:rPr lang="en-US" sz="700" i="1" dirty="0"/>
              <a:t>FILE SERVERS</a:t>
            </a:r>
          </a:p>
        </p:txBody>
      </p:sp>
      <p:sp>
        <p:nvSpPr>
          <p:cNvPr id="236" name="Line 60"/>
          <p:cNvSpPr>
            <a:spLocks noChangeShapeType="1"/>
          </p:cNvSpPr>
          <p:nvPr/>
        </p:nvSpPr>
        <p:spPr bwMode="auto">
          <a:xfrm>
            <a:off x="2654648"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7" name="Picture 61" descr="tower02"/>
          <p:cNvPicPr>
            <a:picLocks noChangeAspect="1" noChangeArrowheads="1"/>
          </p:cNvPicPr>
          <p:nvPr/>
        </p:nvPicPr>
        <p:blipFill>
          <a:blip r:embed="rId9"/>
          <a:srcRect/>
          <a:stretch>
            <a:fillRect/>
          </a:stretch>
        </p:blipFill>
        <p:spPr bwMode="auto">
          <a:xfrm>
            <a:off x="2447556" y="3682219"/>
            <a:ext cx="403772" cy="368404"/>
          </a:xfrm>
          <a:prstGeom prst="rect">
            <a:avLst/>
          </a:prstGeom>
          <a:noFill/>
          <a:ln w="9525">
            <a:noFill/>
            <a:miter lim="800000"/>
            <a:headEnd/>
            <a:tailEnd/>
          </a:ln>
        </p:spPr>
      </p:pic>
      <p:sp>
        <p:nvSpPr>
          <p:cNvPr id="238" name="Line 62"/>
          <p:cNvSpPr>
            <a:spLocks noChangeShapeType="1"/>
          </p:cNvSpPr>
          <p:nvPr/>
        </p:nvSpPr>
        <p:spPr bwMode="auto">
          <a:xfrm>
            <a:off x="3408971"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39" name="Picture 63" descr="server01"/>
          <p:cNvPicPr>
            <a:picLocks noChangeAspect="1" noChangeArrowheads="1"/>
          </p:cNvPicPr>
          <p:nvPr/>
        </p:nvPicPr>
        <p:blipFill>
          <a:blip r:embed="rId10"/>
          <a:srcRect/>
          <a:stretch>
            <a:fillRect/>
          </a:stretch>
        </p:blipFill>
        <p:spPr bwMode="auto">
          <a:xfrm>
            <a:off x="3204193" y="3682219"/>
            <a:ext cx="403772" cy="363357"/>
          </a:xfrm>
          <a:prstGeom prst="rect">
            <a:avLst/>
          </a:prstGeom>
          <a:noFill/>
          <a:ln w="9525">
            <a:noFill/>
            <a:miter lim="800000"/>
            <a:headEnd/>
            <a:tailEnd/>
          </a:ln>
        </p:spPr>
      </p:pic>
      <p:sp>
        <p:nvSpPr>
          <p:cNvPr id="240" name="Line 64"/>
          <p:cNvSpPr>
            <a:spLocks noChangeShapeType="1"/>
          </p:cNvSpPr>
          <p:nvPr/>
        </p:nvSpPr>
        <p:spPr bwMode="auto">
          <a:xfrm flipH="1">
            <a:off x="4235025" y="4050622"/>
            <a:ext cx="0" cy="132474"/>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1" name="Picture 65" descr="server01"/>
          <p:cNvPicPr>
            <a:picLocks noChangeAspect="1" noChangeArrowheads="1"/>
          </p:cNvPicPr>
          <p:nvPr/>
        </p:nvPicPr>
        <p:blipFill>
          <a:blip r:embed="rId10"/>
          <a:srcRect/>
          <a:stretch>
            <a:fillRect/>
          </a:stretch>
        </p:blipFill>
        <p:spPr bwMode="auto">
          <a:xfrm>
            <a:off x="4027933" y="3682219"/>
            <a:ext cx="403772" cy="363357"/>
          </a:xfrm>
          <a:prstGeom prst="rect">
            <a:avLst/>
          </a:prstGeom>
          <a:noFill/>
          <a:ln w="9525">
            <a:noFill/>
            <a:miter lim="800000"/>
            <a:headEnd/>
            <a:tailEnd/>
          </a:ln>
        </p:spPr>
      </p:pic>
      <p:sp>
        <p:nvSpPr>
          <p:cNvPr id="242" name="Text Box 66"/>
          <p:cNvSpPr txBox="1">
            <a:spLocks noChangeArrowheads="1"/>
          </p:cNvSpPr>
          <p:nvPr/>
        </p:nvSpPr>
        <p:spPr bwMode="auto">
          <a:xfrm>
            <a:off x="3391618" y="3305622"/>
            <a:ext cx="765892" cy="307777"/>
          </a:xfrm>
          <a:prstGeom prst="rect">
            <a:avLst/>
          </a:prstGeom>
          <a:noFill/>
          <a:ln w="9525">
            <a:noFill/>
            <a:miter lim="800000"/>
            <a:headEnd/>
            <a:tailEnd/>
          </a:ln>
        </p:spPr>
        <p:txBody>
          <a:bodyPr wrap="square">
            <a:prstTxWarp prst="textNoShape">
              <a:avLst/>
            </a:prstTxWarp>
            <a:spAutoFit/>
          </a:bodyPr>
          <a:lstStyle/>
          <a:p>
            <a:r>
              <a:rPr lang="en-US" sz="700" i="1" dirty="0"/>
              <a:t>APPLICATION SERVERS</a:t>
            </a:r>
          </a:p>
        </p:txBody>
      </p:sp>
      <p:sp>
        <p:nvSpPr>
          <p:cNvPr id="243" name="Line 67"/>
          <p:cNvSpPr>
            <a:spLocks noChangeShapeType="1"/>
          </p:cNvSpPr>
          <p:nvPr/>
        </p:nvSpPr>
        <p:spPr bwMode="auto">
          <a:xfrm>
            <a:off x="5194126"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4" name="Picture 68" descr="server02"/>
          <p:cNvPicPr>
            <a:picLocks noChangeAspect="1" noChangeArrowheads="1"/>
          </p:cNvPicPr>
          <p:nvPr/>
        </p:nvPicPr>
        <p:blipFill>
          <a:blip r:embed="rId11"/>
          <a:srcRect/>
          <a:stretch>
            <a:fillRect/>
          </a:stretch>
        </p:blipFill>
        <p:spPr bwMode="auto">
          <a:xfrm>
            <a:off x="4988191" y="3682219"/>
            <a:ext cx="403772" cy="363357"/>
          </a:xfrm>
          <a:prstGeom prst="rect">
            <a:avLst/>
          </a:prstGeom>
          <a:noFill/>
          <a:ln w="9525">
            <a:noFill/>
            <a:miter lim="800000"/>
            <a:headEnd/>
            <a:tailEnd/>
          </a:ln>
        </p:spPr>
      </p:pic>
      <p:sp>
        <p:nvSpPr>
          <p:cNvPr id="245" name="Text Box 69"/>
          <p:cNvSpPr txBox="1">
            <a:spLocks noChangeArrowheads="1"/>
          </p:cNvSpPr>
          <p:nvPr/>
        </p:nvSpPr>
        <p:spPr bwMode="auto">
          <a:xfrm>
            <a:off x="5142065" y="3305622"/>
            <a:ext cx="540714" cy="307777"/>
          </a:xfrm>
          <a:prstGeom prst="rect">
            <a:avLst/>
          </a:prstGeom>
          <a:noFill/>
          <a:ln w="9525">
            <a:noFill/>
            <a:miter lim="800000"/>
            <a:headEnd/>
            <a:tailEnd/>
          </a:ln>
        </p:spPr>
        <p:txBody>
          <a:bodyPr wrap="square">
            <a:prstTxWarp prst="textNoShape">
              <a:avLst/>
            </a:prstTxWarp>
            <a:spAutoFit/>
          </a:bodyPr>
          <a:lstStyle/>
          <a:p>
            <a:r>
              <a:rPr lang="en-US" sz="700" i="1" dirty="0"/>
              <a:t>SCADA SERVERS</a:t>
            </a:r>
          </a:p>
        </p:txBody>
      </p:sp>
      <p:sp>
        <p:nvSpPr>
          <p:cNvPr id="246" name="Line 70"/>
          <p:cNvSpPr>
            <a:spLocks noChangeShapeType="1"/>
          </p:cNvSpPr>
          <p:nvPr/>
        </p:nvSpPr>
        <p:spPr bwMode="auto">
          <a:xfrm>
            <a:off x="5879034" y="4006464"/>
            <a:ext cx="0" cy="176632"/>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47" name="Picture 71" descr="server02"/>
          <p:cNvPicPr>
            <a:picLocks noChangeAspect="1" noChangeArrowheads="1"/>
          </p:cNvPicPr>
          <p:nvPr/>
        </p:nvPicPr>
        <p:blipFill>
          <a:blip r:embed="rId11"/>
          <a:srcRect/>
          <a:stretch>
            <a:fillRect/>
          </a:stretch>
        </p:blipFill>
        <p:spPr bwMode="auto">
          <a:xfrm>
            <a:off x="5674255" y="3682219"/>
            <a:ext cx="403772" cy="363357"/>
          </a:xfrm>
          <a:prstGeom prst="rect">
            <a:avLst/>
          </a:prstGeom>
          <a:noFill/>
          <a:ln w="9525">
            <a:noFill/>
            <a:miter lim="800000"/>
            <a:headEnd/>
            <a:tailEnd/>
          </a:ln>
        </p:spPr>
      </p:pic>
      <p:sp>
        <p:nvSpPr>
          <p:cNvPr id="248" name="Line 72"/>
          <p:cNvSpPr>
            <a:spLocks noChangeShapeType="1"/>
          </p:cNvSpPr>
          <p:nvPr/>
        </p:nvSpPr>
        <p:spPr bwMode="auto">
          <a:xfrm>
            <a:off x="1501181" y="5465458"/>
            <a:ext cx="4871865"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49" name="Text Box 73"/>
          <p:cNvSpPr txBox="1">
            <a:spLocks noChangeArrowheads="1"/>
          </p:cNvSpPr>
          <p:nvPr/>
        </p:nvSpPr>
        <p:spPr bwMode="auto">
          <a:xfrm>
            <a:off x="1693233" y="5183770"/>
            <a:ext cx="886170" cy="307777"/>
          </a:xfrm>
          <a:prstGeom prst="rect">
            <a:avLst/>
          </a:prstGeom>
          <a:noFill/>
          <a:ln w="9525">
            <a:noFill/>
            <a:miter lim="800000"/>
            <a:headEnd/>
            <a:tailEnd/>
          </a:ln>
        </p:spPr>
        <p:txBody>
          <a:bodyPr wrap="square">
            <a:prstTxWarp prst="textNoShape">
              <a:avLst/>
            </a:prstTxWarp>
            <a:spAutoFit/>
          </a:bodyPr>
          <a:lstStyle/>
          <a:p>
            <a:r>
              <a:rPr lang="en-US" sz="700" i="1" dirty="0"/>
              <a:t>RT Lynx/OS</a:t>
            </a:r>
          </a:p>
          <a:p>
            <a:r>
              <a:rPr lang="en-US" sz="700" i="1" dirty="0"/>
              <a:t>VME Front Ends</a:t>
            </a:r>
          </a:p>
        </p:txBody>
      </p:sp>
      <p:sp>
        <p:nvSpPr>
          <p:cNvPr id="250" name="Text Box 74"/>
          <p:cNvSpPr txBox="1">
            <a:spLocks noChangeArrowheads="1"/>
          </p:cNvSpPr>
          <p:nvPr/>
        </p:nvSpPr>
        <p:spPr bwMode="auto">
          <a:xfrm>
            <a:off x="3546646" y="5183770"/>
            <a:ext cx="804189" cy="307777"/>
          </a:xfrm>
          <a:prstGeom prst="rect">
            <a:avLst/>
          </a:prstGeom>
          <a:noFill/>
          <a:ln w="9525">
            <a:noFill/>
            <a:miter lim="800000"/>
            <a:headEnd/>
            <a:tailEnd/>
          </a:ln>
        </p:spPr>
        <p:txBody>
          <a:bodyPr wrap="square">
            <a:prstTxWarp prst="textNoShape">
              <a:avLst/>
            </a:prstTxWarp>
            <a:spAutoFit/>
          </a:bodyPr>
          <a:lstStyle/>
          <a:p>
            <a:r>
              <a:rPr lang="en-US" sz="700" i="1" dirty="0"/>
              <a:t>WORLDFIP</a:t>
            </a:r>
          </a:p>
          <a:p>
            <a:r>
              <a:rPr lang="en-US" sz="700" i="1" dirty="0"/>
              <a:t>Front Ends</a:t>
            </a:r>
          </a:p>
        </p:txBody>
      </p:sp>
      <p:sp>
        <p:nvSpPr>
          <p:cNvPr id="251" name="Text Box 75"/>
          <p:cNvSpPr txBox="1">
            <a:spLocks noChangeArrowheads="1"/>
          </p:cNvSpPr>
          <p:nvPr/>
        </p:nvSpPr>
        <p:spPr bwMode="auto">
          <a:xfrm>
            <a:off x="5700499" y="5236710"/>
            <a:ext cx="520900" cy="200055"/>
          </a:xfrm>
          <a:prstGeom prst="rect">
            <a:avLst/>
          </a:prstGeom>
          <a:noFill/>
          <a:ln w="9525">
            <a:noFill/>
            <a:miter lim="800000"/>
            <a:headEnd/>
            <a:tailEnd/>
          </a:ln>
        </p:spPr>
        <p:txBody>
          <a:bodyPr wrap="square">
            <a:prstTxWarp prst="textNoShape">
              <a:avLst/>
            </a:prstTxWarp>
            <a:spAutoFit/>
          </a:bodyPr>
          <a:lstStyle/>
          <a:p>
            <a:r>
              <a:rPr lang="en-US" sz="700" i="1" dirty="0" smtClean="0"/>
              <a:t>PLC</a:t>
            </a:r>
            <a:endParaRPr lang="en-US" sz="700" i="1" dirty="0"/>
          </a:p>
        </p:txBody>
      </p:sp>
      <p:pic>
        <p:nvPicPr>
          <p:cNvPr id="252" name="Picture 76" descr="5000014"/>
          <p:cNvPicPr>
            <a:picLocks noChangeAspect="1" noChangeArrowheads="1"/>
          </p:cNvPicPr>
          <p:nvPr/>
        </p:nvPicPr>
        <p:blipFill>
          <a:blip r:embed="rId12"/>
          <a:srcRect/>
          <a:stretch>
            <a:fillRect/>
          </a:stretch>
        </p:blipFill>
        <p:spPr bwMode="auto">
          <a:xfrm>
            <a:off x="5051823" y="5948672"/>
            <a:ext cx="481286" cy="230883"/>
          </a:xfrm>
          <a:prstGeom prst="rect">
            <a:avLst/>
          </a:prstGeom>
          <a:noFill/>
          <a:ln w="9525">
            <a:noFill/>
            <a:miter lim="800000"/>
            <a:headEnd/>
            <a:tailEnd/>
          </a:ln>
        </p:spPr>
      </p:pic>
      <p:pic>
        <p:nvPicPr>
          <p:cNvPr id="253" name="Picture 77" descr="5000014"/>
          <p:cNvPicPr>
            <a:picLocks noChangeAspect="1" noChangeArrowheads="1"/>
          </p:cNvPicPr>
          <p:nvPr/>
        </p:nvPicPr>
        <p:blipFill>
          <a:blip r:embed="rId12"/>
          <a:srcRect/>
          <a:stretch>
            <a:fillRect/>
          </a:stretch>
        </p:blipFill>
        <p:spPr bwMode="auto">
          <a:xfrm>
            <a:off x="5601368" y="5597932"/>
            <a:ext cx="481286" cy="230883"/>
          </a:xfrm>
          <a:prstGeom prst="rect">
            <a:avLst/>
          </a:prstGeom>
          <a:noFill/>
          <a:ln w="9525">
            <a:noFill/>
            <a:miter lim="800000"/>
            <a:headEnd/>
            <a:tailEnd/>
          </a:ln>
        </p:spPr>
      </p:pic>
      <p:pic>
        <p:nvPicPr>
          <p:cNvPr id="254" name="Picture 78" descr="5000014"/>
          <p:cNvPicPr>
            <a:picLocks noChangeAspect="1" noChangeArrowheads="1"/>
          </p:cNvPicPr>
          <p:nvPr/>
        </p:nvPicPr>
        <p:blipFill>
          <a:blip r:embed="rId12"/>
          <a:srcRect/>
          <a:stretch>
            <a:fillRect/>
          </a:stretch>
        </p:blipFill>
        <p:spPr bwMode="auto">
          <a:xfrm>
            <a:off x="6150914" y="5948672"/>
            <a:ext cx="480130" cy="230883"/>
          </a:xfrm>
          <a:prstGeom prst="rect">
            <a:avLst/>
          </a:prstGeom>
          <a:noFill/>
          <a:ln w="9525">
            <a:noFill/>
            <a:miter lim="800000"/>
            <a:headEnd/>
            <a:tailEnd/>
          </a:ln>
        </p:spPr>
      </p:pic>
      <p:pic>
        <p:nvPicPr>
          <p:cNvPr id="255" name="Picture 79" descr="5000014"/>
          <p:cNvPicPr>
            <a:picLocks noChangeAspect="1" noChangeArrowheads="1"/>
          </p:cNvPicPr>
          <p:nvPr/>
        </p:nvPicPr>
        <p:blipFill>
          <a:blip r:embed="rId12"/>
          <a:srcRect/>
          <a:stretch>
            <a:fillRect/>
          </a:stretch>
        </p:blipFill>
        <p:spPr bwMode="auto">
          <a:xfrm>
            <a:off x="5601368" y="5948672"/>
            <a:ext cx="481286" cy="230883"/>
          </a:xfrm>
          <a:prstGeom prst="rect">
            <a:avLst/>
          </a:prstGeom>
          <a:noFill/>
          <a:ln w="9525">
            <a:noFill/>
            <a:miter lim="800000"/>
            <a:headEnd/>
            <a:tailEnd/>
          </a:ln>
        </p:spPr>
      </p:pic>
      <p:pic>
        <p:nvPicPr>
          <p:cNvPr id="256" name="Picture 80" descr="home_icon2u"/>
          <p:cNvPicPr>
            <a:picLocks noChangeAspect="1" noChangeArrowheads="1"/>
          </p:cNvPicPr>
          <p:nvPr/>
        </p:nvPicPr>
        <p:blipFill>
          <a:blip r:embed="rId6"/>
          <a:srcRect/>
          <a:stretch>
            <a:fillRect/>
          </a:stretch>
        </p:blipFill>
        <p:spPr bwMode="auto">
          <a:xfrm>
            <a:off x="4090408" y="5817460"/>
            <a:ext cx="548389" cy="227098"/>
          </a:xfrm>
          <a:prstGeom prst="rect">
            <a:avLst/>
          </a:prstGeom>
          <a:noFill/>
          <a:ln w="9525">
            <a:noFill/>
            <a:miter lim="800000"/>
            <a:headEnd/>
            <a:tailEnd/>
          </a:ln>
        </p:spPr>
      </p:pic>
      <p:pic>
        <p:nvPicPr>
          <p:cNvPr id="257" name="Picture 81" descr="home_icon2u"/>
          <p:cNvPicPr>
            <a:picLocks noChangeAspect="1" noChangeArrowheads="1"/>
          </p:cNvPicPr>
          <p:nvPr/>
        </p:nvPicPr>
        <p:blipFill>
          <a:blip r:embed="rId6"/>
          <a:srcRect/>
          <a:stretch>
            <a:fillRect/>
          </a:stretch>
        </p:blipFill>
        <p:spPr bwMode="auto">
          <a:xfrm>
            <a:off x="3612592" y="5730406"/>
            <a:ext cx="544918" cy="227098"/>
          </a:xfrm>
          <a:prstGeom prst="rect">
            <a:avLst/>
          </a:prstGeom>
          <a:noFill/>
          <a:ln w="9525">
            <a:noFill/>
            <a:miter lim="800000"/>
            <a:headEnd/>
            <a:tailEnd/>
          </a:ln>
        </p:spPr>
      </p:pic>
      <p:sp>
        <p:nvSpPr>
          <p:cNvPr id="258" name="Line 82"/>
          <p:cNvSpPr>
            <a:spLocks noChangeShapeType="1"/>
          </p:cNvSpPr>
          <p:nvPr/>
        </p:nvSpPr>
        <p:spPr bwMode="auto">
          <a:xfrm>
            <a:off x="5806146" y="5465458"/>
            <a:ext cx="0" cy="132474"/>
          </a:xfrm>
          <a:prstGeom prst="line">
            <a:avLst/>
          </a:prstGeom>
          <a:noFill/>
          <a:ln w="9525">
            <a:solidFill>
              <a:schemeClr val="tx1"/>
            </a:solidFill>
            <a:round/>
            <a:headEnd/>
            <a:tailEnd/>
          </a:ln>
        </p:spPr>
        <p:txBody>
          <a:bodyPr>
            <a:prstTxWarp prst="textNoShape">
              <a:avLst/>
            </a:prstTxWarp>
          </a:bodyPr>
          <a:lstStyle/>
          <a:p>
            <a:endParaRPr lang="en-US"/>
          </a:p>
        </p:txBody>
      </p:sp>
      <p:sp>
        <p:nvSpPr>
          <p:cNvPr id="259" name="Line 83"/>
          <p:cNvSpPr>
            <a:spLocks noChangeShapeType="1"/>
          </p:cNvSpPr>
          <p:nvPr/>
        </p:nvSpPr>
        <p:spPr bwMode="auto">
          <a:xfrm>
            <a:off x="5328331" y="5904514"/>
            <a:ext cx="109562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0" name="Line 84"/>
          <p:cNvSpPr>
            <a:spLocks noChangeShapeType="1"/>
          </p:cNvSpPr>
          <p:nvPr/>
        </p:nvSpPr>
        <p:spPr bwMode="auto">
          <a:xfrm>
            <a:off x="532833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1" name="Line 85"/>
          <p:cNvSpPr>
            <a:spLocks noChangeShapeType="1"/>
          </p:cNvSpPr>
          <p:nvPr/>
        </p:nvSpPr>
        <p:spPr bwMode="auto">
          <a:xfrm>
            <a:off x="5806146"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2" name="Line 86"/>
          <p:cNvSpPr>
            <a:spLocks noChangeShapeType="1"/>
          </p:cNvSpPr>
          <p:nvPr/>
        </p:nvSpPr>
        <p:spPr bwMode="auto">
          <a:xfrm>
            <a:off x="6423951" y="5904514"/>
            <a:ext cx="0" cy="44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3" name="Line 87"/>
          <p:cNvSpPr>
            <a:spLocks noChangeShapeType="1"/>
          </p:cNvSpPr>
          <p:nvPr/>
        </p:nvSpPr>
        <p:spPr bwMode="auto">
          <a:xfrm>
            <a:off x="5806146" y="5817460"/>
            <a:ext cx="0" cy="87055"/>
          </a:xfrm>
          <a:prstGeom prst="line">
            <a:avLst/>
          </a:prstGeom>
          <a:noFill/>
          <a:ln w="9525">
            <a:solidFill>
              <a:schemeClr val="tx1"/>
            </a:solidFill>
            <a:round/>
            <a:headEnd/>
            <a:tailEnd/>
          </a:ln>
        </p:spPr>
        <p:txBody>
          <a:bodyPr>
            <a:prstTxWarp prst="textNoShape">
              <a:avLst/>
            </a:prstTxWarp>
          </a:bodyPr>
          <a:lstStyle/>
          <a:p>
            <a:endParaRPr lang="en-US"/>
          </a:p>
        </p:txBody>
      </p:sp>
      <p:pic>
        <p:nvPicPr>
          <p:cNvPr id="264" name="Picture 88" descr="VME 5021 crate (CERN spec.)"/>
          <p:cNvPicPr>
            <a:picLocks noChangeAspect="1" noChangeArrowheads="1"/>
          </p:cNvPicPr>
          <p:nvPr/>
        </p:nvPicPr>
        <p:blipFill>
          <a:blip r:embed="rId5"/>
          <a:srcRect/>
          <a:stretch>
            <a:fillRect/>
          </a:stretch>
        </p:blipFill>
        <p:spPr bwMode="auto">
          <a:xfrm>
            <a:off x="1483827" y="5640828"/>
            <a:ext cx="616648" cy="263686"/>
          </a:xfrm>
          <a:prstGeom prst="rect">
            <a:avLst/>
          </a:prstGeom>
          <a:noFill/>
          <a:ln w="9525">
            <a:noFill/>
            <a:miter lim="800000"/>
            <a:headEnd/>
            <a:tailEnd/>
          </a:ln>
        </p:spPr>
      </p:pic>
      <p:sp>
        <p:nvSpPr>
          <p:cNvPr id="265" name="Line 89"/>
          <p:cNvSpPr>
            <a:spLocks noChangeShapeType="1"/>
          </p:cNvSpPr>
          <p:nvPr/>
        </p:nvSpPr>
        <p:spPr bwMode="auto">
          <a:xfrm>
            <a:off x="1826280" y="5465458"/>
            <a:ext cx="0" cy="17537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 name="Line 90"/>
          <p:cNvSpPr>
            <a:spLocks noChangeShapeType="1"/>
          </p:cNvSpPr>
          <p:nvPr/>
        </p:nvSpPr>
        <p:spPr bwMode="auto">
          <a:xfrm>
            <a:off x="2238150" y="5465458"/>
            <a:ext cx="0" cy="2649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7" name="Line 91"/>
          <p:cNvSpPr>
            <a:spLocks noChangeShapeType="1"/>
          </p:cNvSpPr>
          <p:nvPr/>
        </p:nvSpPr>
        <p:spPr bwMode="auto">
          <a:xfrm>
            <a:off x="2651177" y="5465458"/>
            <a:ext cx="0" cy="439056"/>
          </a:xfrm>
          <a:prstGeom prst="line">
            <a:avLst/>
          </a:prstGeom>
          <a:noFill/>
          <a:ln w="9525">
            <a:solidFill>
              <a:schemeClr val="tx1"/>
            </a:solidFill>
            <a:round/>
            <a:headEnd/>
            <a:tailEnd/>
          </a:ln>
        </p:spPr>
        <p:txBody>
          <a:bodyPr>
            <a:prstTxWarp prst="textNoShape">
              <a:avLst/>
            </a:prstTxWarp>
          </a:bodyPr>
          <a:lstStyle/>
          <a:p>
            <a:endParaRPr lang="en-US"/>
          </a:p>
        </p:txBody>
      </p:sp>
      <p:sp>
        <p:nvSpPr>
          <p:cNvPr id="268" name="Line 92"/>
          <p:cNvSpPr>
            <a:spLocks noChangeShapeType="1"/>
          </p:cNvSpPr>
          <p:nvPr/>
        </p:nvSpPr>
        <p:spPr bwMode="auto">
          <a:xfrm>
            <a:off x="3199566" y="5465458"/>
            <a:ext cx="0" cy="219528"/>
          </a:xfrm>
          <a:prstGeom prst="line">
            <a:avLst/>
          </a:prstGeom>
          <a:noFill/>
          <a:ln w="9525">
            <a:solidFill>
              <a:schemeClr val="tx1"/>
            </a:solidFill>
            <a:round/>
            <a:headEnd/>
            <a:tailEnd/>
          </a:ln>
        </p:spPr>
        <p:txBody>
          <a:bodyPr>
            <a:prstTxWarp prst="textNoShape">
              <a:avLst/>
            </a:prstTxWarp>
          </a:bodyPr>
          <a:lstStyle/>
          <a:p>
            <a:endParaRPr lang="en-US"/>
          </a:p>
        </p:txBody>
      </p:sp>
      <p:sp>
        <p:nvSpPr>
          <p:cNvPr id="269" name="Line 93"/>
          <p:cNvSpPr>
            <a:spLocks noChangeShapeType="1"/>
          </p:cNvSpPr>
          <p:nvPr/>
        </p:nvSpPr>
        <p:spPr bwMode="auto">
          <a:xfrm>
            <a:off x="3679694" y="5465458"/>
            <a:ext cx="0" cy="307844"/>
          </a:xfrm>
          <a:prstGeom prst="line">
            <a:avLst/>
          </a:prstGeom>
          <a:noFill/>
          <a:ln w="9525">
            <a:solidFill>
              <a:schemeClr val="tx1"/>
            </a:solidFill>
            <a:round/>
            <a:headEnd/>
            <a:tailEnd/>
          </a:ln>
        </p:spPr>
        <p:txBody>
          <a:bodyPr>
            <a:prstTxWarp prst="textNoShape">
              <a:avLst/>
            </a:prstTxWarp>
          </a:bodyPr>
          <a:lstStyle/>
          <a:p>
            <a:endParaRPr lang="en-US"/>
          </a:p>
        </p:txBody>
      </p:sp>
      <p:sp>
        <p:nvSpPr>
          <p:cNvPr id="270" name="Line 94"/>
          <p:cNvSpPr>
            <a:spLocks noChangeShapeType="1"/>
          </p:cNvSpPr>
          <p:nvPr/>
        </p:nvSpPr>
        <p:spPr bwMode="auto">
          <a:xfrm>
            <a:off x="4230397" y="5465458"/>
            <a:ext cx="0" cy="396159"/>
          </a:xfrm>
          <a:prstGeom prst="line">
            <a:avLst/>
          </a:prstGeom>
          <a:noFill/>
          <a:ln w="9525">
            <a:solidFill>
              <a:schemeClr val="tx1"/>
            </a:solidFill>
            <a:round/>
            <a:headEnd/>
            <a:tailEnd/>
          </a:ln>
        </p:spPr>
        <p:txBody>
          <a:bodyPr>
            <a:prstTxWarp prst="textNoShape">
              <a:avLst/>
            </a:prstTxWarp>
          </a:bodyPr>
          <a:lstStyle/>
          <a:p>
            <a:endParaRPr lang="en-US"/>
          </a:p>
        </p:txBody>
      </p:sp>
      <p:sp>
        <p:nvSpPr>
          <p:cNvPr id="289" name="Line 113"/>
          <p:cNvSpPr>
            <a:spLocks noChangeShapeType="1"/>
          </p:cNvSpPr>
          <p:nvPr/>
        </p:nvSpPr>
        <p:spPr bwMode="auto">
          <a:xfrm flipH="1">
            <a:off x="1488454" y="1686255"/>
            <a:ext cx="0" cy="3933125"/>
          </a:xfrm>
          <a:prstGeom prst="line">
            <a:avLst/>
          </a:prstGeom>
          <a:noFill/>
          <a:ln w="38100">
            <a:solidFill>
              <a:schemeClr val="tx1"/>
            </a:solidFill>
            <a:round/>
            <a:headEnd/>
            <a:tailEnd/>
          </a:ln>
        </p:spPr>
        <p:txBody>
          <a:bodyPr>
            <a:prstTxWarp prst="textNoShape">
              <a:avLst/>
            </a:prstTxWarp>
          </a:bodyPr>
          <a:lstStyle/>
          <a:p>
            <a:endParaRPr lang="en-US"/>
          </a:p>
        </p:txBody>
      </p:sp>
      <p:sp>
        <p:nvSpPr>
          <p:cNvPr id="290" name="Text Box 114"/>
          <p:cNvSpPr txBox="1">
            <a:spLocks noChangeArrowheads="1"/>
          </p:cNvSpPr>
          <p:nvPr/>
        </p:nvSpPr>
        <p:spPr bwMode="auto">
          <a:xfrm>
            <a:off x="5792263" y="2658992"/>
            <a:ext cx="1510961" cy="215444"/>
          </a:xfrm>
          <a:prstGeom prst="rect">
            <a:avLst/>
          </a:prstGeom>
          <a:noFill/>
          <a:ln w="9525">
            <a:noFill/>
            <a:miter lim="800000"/>
            <a:headEnd/>
            <a:tailEnd/>
          </a:ln>
        </p:spPr>
        <p:txBody>
          <a:bodyPr wrap="square">
            <a:prstTxWarp prst="textNoShape">
              <a:avLst/>
            </a:prstTxWarp>
            <a:spAutoFit/>
          </a:bodyPr>
          <a:lstStyle/>
          <a:p>
            <a:r>
              <a:rPr lang="en-US" sz="800" i="1" dirty="0"/>
              <a:t>TCP/IP communication services</a:t>
            </a:r>
          </a:p>
        </p:txBody>
      </p:sp>
      <p:sp>
        <p:nvSpPr>
          <p:cNvPr id="164" name="Text Box 7"/>
          <p:cNvSpPr txBox="1">
            <a:spLocks noChangeArrowheads="1"/>
          </p:cNvSpPr>
          <p:nvPr/>
        </p:nvSpPr>
        <p:spPr bwMode="auto">
          <a:xfrm>
            <a:off x="214164" y="1534857"/>
            <a:ext cx="8724094" cy="1127937"/>
          </a:xfrm>
          <a:prstGeom prst="rect">
            <a:avLst/>
          </a:prstGeom>
          <a:solidFill>
            <a:schemeClr val="accent4">
              <a:lumMod val="40000"/>
              <a:lumOff val="60000"/>
              <a:alpha val="50000"/>
            </a:schemeClr>
          </a:solidFill>
          <a:ln w="12700">
            <a:solidFill>
              <a:schemeClr val="accent4">
                <a:lumMod val="50000"/>
              </a:schemeClr>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smtClean="0">
              <a:solidFill>
                <a:schemeClr val="accent4">
                  <a:lumMod val="50000"/>
                </a:schemeClr>
              </a:solidFill>
            </a:endParaRPr>
          </a:p>
          <a:p>
            <a:r>
              <a:rPr lang="en-US" dirty="0" smtClean="0">
                <a:solidFill>
                  <a:schemeClr val="accent4">
                    <a:lumMod val="50000"/>
                  </a:schemeClr>
                </a:solidFill>
              </a:rPr>
              <a:t>Presentation</a:t>
            </a:r>
            <a:endParaRPr lang="en-US" dirty="0">
              <a:solidFill>
                <a:schemeClr val="accent4">
                  <a:lumMod val="50000"/>
                </a:schemeClr>
              </a:solidFill>
            </a:endParaRPr>
          </a:p>
          <a:p>
            <a:pPr>
              <a:lnSpc>
                <a:spcPts val="500"/>
              </a:lnSpc>
            </a:pPr>
            <a:r>
              <a:rPr lang="en-US" dirty="0">
                <a:solidFill>
                  <a:schemeClr val="accent4">
                    <a:lumMod val="50000"/>
                  </a:schemeClr>
                </a:solidFill>
              </a:rPr>
              <a:t>Layer</a:t>
            </a:r>
          </a:p>
        </p:txBody>
      </p:sp>
      <p:sp>
        <p:nvSpPr>
          <p:cNvPr id="165" name="Text Box 8"/>
          <p:cNvSpPr txBox="1">
            <a:spLocks noChangeArrowheads="1"/>
          </p:cNvSpPr>
          <p:nvPr/>
        </p:nvSpPr>
        <p:spPr bwMode="auto">
          <a:xfrm>
            <a:off x="211014" y="3052012"/>
            <a:ext cx="8727246" cy="2063173"/>
          </a:xfrm>
          <a:prstGeom prst="rect">
            <a:avLst/>
          </a:prstGeom>
          <a:solidFill>
            <a:schemeClr val="accent2">
              <a:lumMod val="40000"/>
              <a:lumOff val="60000"/>
              <a:alpha val="50000"/>
            </a:schemeClr>
          </a:solidFill>
          <a:ln w="12700">
            <a:solidFill>
              <a:srgbClr val="002060"/>
            </a:solidFill>
            <a:miter lim="800000"/>
            <a:headEnd type="none" w="sm" len="sm"/>
            <a:tailEnd type="none" w="sm" len="sm"/>
          </a:ln>
          <a:effectLst/>
        </p:spPr>
        <p:txBody>
          <a:bodyPr wrap="square" lIns="0" tIns="36000" rIns="36000" bIns="0" anchor="t">
            <a:noAutofit/>
          </a:bodyPr>
          <a:lstStyle>
            <a:defPPr>
              <a:defRPr lang="en-US"/>
            </a:defPPr>
            <a:lvl1pPr algn="ctr" fontAlgn="auto">
              <a:spcBef>
                <a:spcPct val="50000"/>
              </a:spcBef>
              <a:spcAft>
                <a:spcPts val="0"/>
              </a:spcAft>
              <a:defRPr sz="2400" b="1">
                <a:solidFill>
                  <a:srgbClr val="002060"/>
                </a:solidFill>
              </a:defRPr>
            </a:lvl1pPr>
          </a:lstStyle>
          <a:p>
            <a:pPr algn="r">
              <a:lnSpc>
                <a:spcPts val="0"/>
              </a:lnSpc>
            </a:pPr>
            <a:endParaRPr lang="en-US" dirty="0"/>
          </a:p>
          <a:p>
            <a:pPr algn="r">
              <a:lnSpc>
                <a:spcPts val="0"/>
              </a:lnSpc>
            </a:pPr>
            <a:r>
              <a:rPr lang="en-US" dirty="0"/>
              <a:t>Business</a:t>
            </a:r>
          </a:p>
          <a:p>
            <a:pPr algn="r">
              <a:lnSpc>
                <a:spcPts val="500"/>
              </a:lnSpc>
            </a:pPr>
            <a:r>
              <a:rPr lang="en-US" dirty="0"/>
              <a:t>Layer</a:t>
            </a:r>
          </a:p>
        </p:txBody>
      </p:sp>
      <p:sp>
        <p:nvSpPr>
          <p:cNvPr id="167" name="Text Box 9"/>
          <p:cNvSpPr txBox="1">
            <a:spLocks noChangeArrowheads="1"/>
          </p:cNvSpPr>
          <p:nvPr/>
        </p:nvSpPr>
        <p:spPr bwMode="auto">
          <a:xfrm>
            <a:off x="211014" y="5491547"/>
            <a:ext cx="8727245" cy="1038298"/>
          </a:xfrm>
          <a:prstGeom prst="rect">
            <a:avLst/>
          </a:prstGeom>
          <a:solidFill>
            <a:schemeClr val="accent1">
              <a:lumMod val="40000"/>
              <a:lumOff val="60000"/>
              <a:alpha val="50000"/>
            </a:schemeClr>
          </a:solidFill>
          <a:ln w="12700">
            <a:solidFill>
              <a:schemeClr val="folHlink"/>
            </a:solidFill>
            <a:miter lim="800000"/>
            <a:headEnd type="none" w="sm" len="sm"/>
            <a:tailEnd type="none" w="sm" len="sm"/>
          </a:ln>
          <a:effectLst/>
        </p:spPr>
        <p:txBody>
          <a:bodyPr wrap="square" lIns="0" tIns="36000" rIns="36000" bIns="0" anchor="t">
            <a:noAutofit/>
          </a:bodyPr>
          <a:lstStyle>
            <a:defPPr>
              <a:defRPr lang="en-US"/>
            </a:defPPr>
            <a:lvl1pPr algn="r" fontAlgn="auto">
              <a:lnSpc>
                <a:spcPts val="0"/>
              </a:lnSpc>
              <a:spcBef>
                <a:spcPts val="1200"/>
              </a:spcBef>
              <a:spcAft>
                <a:spcPts val="0"/>
              </a:spcAft>
              <a:defRPr sz="2000" b="1">
                <a:solidFill>
                  <a:srgbClr val="663300"/>
                </a:solidFill>
              </a:defRPr>
            </a:lvl1pPr>
          </a:lstStyle>
          <a:p>
            <a:endParaRPr lang="en-US" dirty="0"/>
          </a:p>
          <a:p>
            <a:endParaRPr lang="en-US" dirty="0" smtClean="0"/>
          </a:p>
          <a:p>
            <a:r>
              <a:rPr lang="en-US" dirty="0" smtClean="0"/>
              <a:t>Front End</a:t>
            </a:r>
            <a:endParaRPr lang="en-US" dirty="0"/>
          </a:p>
          <a:p>
            <a:pPr>
              <a:lnSpc>
                <a:spcPts val="500"/>
              </a:lnSpc>
            </a:pPr>
            <a:r>
              <a:rPr lang="en-US" dirty="0"/>
              <a:t>Layer</a:t>
            </a:r>
          </a:p>
        </p:txBody>
      </p:sp>
      <p:sp>
        <p:nvSpPr>
          <p:cNvPr id="169" name="Left-Right Arrow 168"/>
          <p:cNvSpPr/>
          <p:nvPr/>
        </p:nvSpPr>
        <p:spPr>
          <a:xfrm>
            <a:off x="211015" y="2678658"/>
            <a:ext cx="8727243" cy="347488"/>
          </a:xfrm>
          <a:prstGeom prst="leftRightArrow">
            <a:avLst/>
          </a:prstGeom>
          <a:gradFill>
            <a:gsLst>
              <a:gs pos="0">
                <a:schemeClr val="accent2">
                  <a:lumMod val="60000"/>
                  <a:lumOff val="40000"/>
                </a:schemeClr>
              </a:gs>
              <a:gs pos="100000">
                <a:schemeClr val="accent4">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Java RMI, JMS</a:t>
            </a:r>
          </a:p>
        </p:txBody>
      </p:sp>
      <p:sp>
        <p:nvSpPr>
          <p:cNvPr id="166" name="Left-Right Arrow 165"/>
          <p:cNvSpPr/>
          <p:nvPr/>
        </p:nvSpPr>
        <p:spPr>
          <a:xfrm>
            <a:off x="1609932" y="5115186"/>
            <a:ext cx="7328326"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a:t>
            </a:r>
            <a:r>
              <a:rPr lang="en-US" b="1" dirty="0" smtClean="0">
                <a:solidFill>
                  <a:schemeClr val="tx1"/>
                </a:solidFill>
              </a:rPr>
              <a:t>MiddleWare (CMW)</a:t>
            </a:r>
            <a:endParaRPr lang="en-US" b="1" dirty="0">
              <a:solidFill>
                <a:schemeClr val="tx1"/>
              </a:solidFill>
            </a:endParaRPr>
          </a:p>
        </p:txBody>
      </p:sp>
      <p:grpSp>
        <p:nvGrpSpPr>
          <p:cNvPr id="174" name="Group 173"/>
          <p:cNvGrpSpPr/>
          <p:nvPr/>
        </p:nvGrpSpPr>
        <p:grpSpPr>
          <a:xfrm>
            <a:off x="4594705" y="5718533"/>
            <a:ext cx="2662814" cy="767954"/>
            <a:chOff x="3878665" y="4675567"/>
            <a:chExt cx="2662814" cy="767954"/>
          </a:xfrm>
        </p:grpSpPr>
        <p:sp>
          <p:nvSpPr>
            <p:cNvPr id="175" name="AutoShape 22"/>
            <p:cNvSpPr>
              <a:spLocks noChangeArrowheads="1"/>
            </p:cNvSpPr>
            <p:nvPr/>
          </p:nvSpPr>
          <p:spPr bwMode="auto">
            <a:xfrm>
              <a:off x="3878665" y="4675567"/>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PVSS</a:t>
              </a:r>
            </a:p>
          </p:txBody>
        </p:sp>
        <p:sp>
          <p:nvSpPr>
            <p:cNvPr id="176" name="AutoShape 22"/>
            <p:cNvSpPr>
              <a:spLocks noChangeArrowheads="1"/>
            </p:cNvSpPr>
            <p:nvPr/>
          </p:nvSpPr>
          <p:spPr bwMode="auto">
            <a:xfrm>
              <a:off x="4031065" y="4827967"/>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PVSS</a:t>
              </a:r>
            </a:p>
          </p:txBody>
        </p:sp>
        <p:sp>
          <p:nvSpPr>
            <p:cNvPr id="177" name="AutoShape 22"/>
            <p:cNvSpPr>
              <a:spLocks noChangeArrowheads="1"/>
            </p:cNvSpPr>
            <p:nvPr/>
          </p:nvSpPr>
          <p:spPr bwMode="auto">
            <a:xfrm>
              <a:off x="4183465" y="4980367"/>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663300"/>
                  </a:solidFill>
                  <a:latin typeface="+mj-lt"/>
                </a:rPr>
                <a:t>PVSS</a:t>
              </a:r>
            </a:p>
          </p:txBody>
        </p:sp>
      </p:grpSp>
      <p:grpSp>
        <p:nvGrpSpPr>
          <p:cNvPr id="21" name="Group 20"/>
          <p:cNvGrpSpPr/>
          <p:nvPr/>
        </p:nvGrpSpPr>
        <p:grpSpPr>
          <a:xfrm>
            <a:off x="264704" y="3277526"/>
            <a:ext cx="1296000" cy="1579977"/>
            <a:chOff x="264704" y="3277526"/>
            <a:chExt cx="1296000" cy="1579977"/>
          </a:xfrm>
        </p:grpSpPr>
        <p:sp>
          <p:nvSpPr>
            <p:cNvPr id="178" name="AutoShape 22"/>
            <p:cNvSpPr>
              <a:spLocks noChangeArrowheads="1"/>
            </p:cNvSpPr>
            <p:nvPr/>
          </p:nvSpPr>
          <p:spPr bwMode="auto">
            <a:xfrm>
              <a:off x="264704" y="3277526"/>
              <a:ext cx="1296000" cy="157997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LHC</a:t>
              </a:r>
            </a:p>
            <a:p>
              <a:pPr algn="ctr"/>
              <a:r>
                <a:rPr lang="en-US" b="1" dirty="0">
                  <a:solidFill>
                    <a:srgbClr val="002060"/>
                  </a:solidFill>
                  <a:latin typeface="+mj-lt"/>
                </a:rPr>
                <a:t>Software</a:t>
              </a:r>
            </a:p>
            <a:p>
              <a:pPr algn="ctr"/>
              <a:r>
                <a:rPr lang="en-US" b="1" dirty="0">
                  <a:solidFill>
                    <a:srgbClr val="002060"/>
                  </a:solidFill>
                  <a:latin typeface="+mj-lt"/>
                </a:rPr>
                <a:t>Architecture</a:t>
              </a:r>
            </a:p>
          </p:txBody>
        </p:sp>
        <p:pic>
          <p:nvPicPr>
            <p:cNvPr id="11" name="Picture 1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22813" y="4428733"/>
              <a:ext cx="324772" cy="392067"/>
            </a:xfrm>
            <a:prstGeom prst="rect">
              <a:avLst/>
            </a:prstGeom>
          </p:spPr>
        </p:pic>
      </p:grpSp>
      <p:grpSp>
        <p:nvGrpSpPr>
          <p:cNvPr id="22" name="Group 21"/>
          <p:cNvGrpSpPr/>
          <p:nvPr/>
        </p:nvGrpSpPr>
        <p:grpSpPr>
          <a:xfrm>
            <a:off x="1647226" y="3277526"/>
            <a:ext cx="1270818" cy="836438"/>
            <a:chOff x="1647226" y="3277526"/>
            <a:chExt cx="1270818" cy="836438"/>
          </a:xfrm>
        </p:grpSpPr>
        <p:sp>
          <p:nvSpPr>
            <p:cNvPr id="182" name="AutoShape 22"/>
            <p:cNvSpPr>
              <a:spLocks noChangeArrowheads="1"/>
            </p:cNvSpPr>
            <p:nvPr/>
          </p:nvSpPr>
          <p:spPr bwMode="auto">
            <a:xfrm>
              <a:off x="1647226" y="3277526"/>
              <a:ext cx="1260000" cy="836438"/>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Sequencer</a:t>
              </a:r>
            </a:p>
          </p:txBody>
        </p:sp>
        <p:pic>
          <p:nvPicPr>
            <p:cNvPr id="185" name="Picture 18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93272" y="3713630"/>
              <a:ext cx="324772" cy="392067"/>
            </a:xfrm>
            <a:prstGeom prst="rect">
              <a:avLst/>
            </a:prstGeom>
          </p:spPr>
        </p:pic>
      </p:grpSp>
      <p:grpSp>
        <p:nvGrpSpPr>
          <p:cNvPr id="26" name="Group 25"/>
          <p:cNvGrpSpPr/>
          <p:nvPr/>
        </p:nvGrpSpPr>
        <p:grpSpPr>
          <a:xfrm>
            <a:off x="1647226" y="4183093"/>
            <a:ext cx="1270818" cy="840597"/>
            <a:chOff x="1647226" y="4183093"/>
            <a:chExt cx="1270818" cy="840597"/>
          </a:xfrm>
        </p:grpSpPr>
        <p:sp>
          <p:nvSpPr>
            <p:cNvPr id="183" name="AutoShape 22"/>
            <p:cNvSpPr>
              <a:spLocks noChangeArrowheads="1"/>
            </p:cNvSpPr>
            <p:nvPr/>
          </p:nvSpPr>
          <p:spPr bwMode="auto">
            <a:xfrm>
              <a:off x="1647226" y="4183093"/>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Oasis</a:t>
              </a:r>
            </a:p>
          </p:txBody>
        </p:sp>
        <p:pic>
          <p:nvPicPr>
            <p:cNvPr id="271" name="Picture 27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93272" y="4616736"/>
              <a:ext cx="324772" cy="392067"/>
            </a:xfrm>
            <a:prstGeom prst="rect">
              <a:avLst/>
            </a:prstGeom>
          </p:spPr>
        </p:pic>
      </p:grpSp>
      <p:grpSp>
        <p:nvGrpSpPr>
          <p:cNvPr id="23" name="Group 22"/>
          <p:cNvGrpSpPr/>
          <p:nvPr/>
        </p:nvGrpSpPr>
        <p:grpSpPr>
          <a:xfrm>
            <a:off x="2976352" y="3277526"/>
            <a:ext cx="1440000" cy="1746164"/>
            <a:chOff x="2976352" y="3277526"/>
            <a:chExt cx="1440000" cy="1746164"/>
          </a:xfrm>
        </p:grpSpPr>
        <p:sp>
          <p:nvSpPr>
            <p:cNvPr id="207" name="AutoShape 22"/>
            <p:cNvSpPr>
              <a:spLocks noChangeArrowheads="1"/>
            </p:cNvSpPr>
            <p:nvPr/>
          </p:nvSpPr>
          <p:spPr bwMode="auto">
            <a:xfrm>
              <a:off x="2976352" y="3277526"/>
              <a:ext cx="1440000" cy="174616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rPr>
                <a:t>Diagnostics</a:t>
              </a:r>
            </a:p>
            <a:p>
              <a:pPr algn="ctr"/>
              <a:r>
                <a:rPr lang="en-US" b="1" dirty="0">
                  <a:solidFill>
                    <a:srgbClr val="002060"/>
                  </a:solidFill>
                </a:rPr>
                <a:t>Monitoring</a:t>
              </a:r>
            </a:p>
            <a:p>
              <a:pPr algn="ctr"/>
              <a:r>
                <a:rPr lang="en-US" b="1" dirty="0">
                  <a:solidFill>
                    <a:srgbClr val="002060"/>
                  </a:solidFill>
                </a:rPr>
                <a:t>(DIAMON)</a:t>
              </a:r>
            </a:p>
            <a:p>
              <a:pPr algn="ctr"/>
              <a:r>
                <a:rPr lang="en-US" b="1" dirty="0" smtClean="0">
                  <a:solidFill>
                    <a:srgbClr val="002060"/>
                  </a:solidFill>
                  <a:latin typeface="+mj-lt"/>
                </a:rPr>
                <a:t>&amp;</a:t>
              </a:r>
            </a:p>
            <a:p>
              <a:pPr algn="ctr"/>
              <a:r>
                <a:rPr lang="en-US" b="1" dirty="0" smtClean="0">
                  <a:solidFill>
                    <a:srgbClr val="002060"/>
                  </a:solidFill>
                  <a:latin typeface="+mj-lt"/>
                </a:rPr>
                <a:t>Alarms</a:t>
              </a:r>
              <a:endParaRPr lang="en-US" b="1" dirty="0">
                <a:solidFill>
                  <a:srgbClr val="002060"/>
                </a:solidFill>
                <a:latin typeface="+mj-lt"/>
              </a:endParaRPr>
            </a:p>
          </p:txBody>
        </p:sp>
        <p:pic>
          <p:nvPicPr>
            <p:cNvPr id="272" name="Picture 27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070432" y="4616736"/>
              <a:ext cx="324772" cy="392067"/>
            </a:xfrm>
            <a:prstGeom prst="rect">
              <a:avLst/>
            </a:prstGeom>
          </p:spPr>
        </p:pic>
      </p:grpSp>
      <p:grpSp>
        <p:nvGrpSpPr>
          <p:cNvPr id="24" name="Group 23"/>
          <p:cNvGrpSpPr/>
          <p:nvPr/>
        </p:nvGrpSpPr>
        <p:grpSpPr>
          <a:xfrm>
            <a:off x="4494176" y="3277525"/>
            <a:ext cx="1261759" cy="840597"/>
            <a:chOff x="4494176" y="3277525"/>
            <a:chExt cx="1261759" cy="840597"/>
          </a:xfrm>
        </p:grpSpPr>
        <p:sp>
          <p:nvSpPr>
            <p:cNvPr id="181" name="AutoShape 22"/>
            <p:cNvSpPr>
              <a:spLocks noChangeArrowheads="1"/>
            </p:cNvSpPr>
            <p:nvPr/>
          </p:nvSpPr>
          <p:spPr bwMode="auto">
            <a:xfrm>
              <a:off x="4494176" y="3277525"/>
              <a:ext cx="1260000" cy="840597"/>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002060"/>
                  </a:solidFill>
                  <a:latin typeface="+mj-lt"/>
                </a:rPr>
                <a:t>Software</a:t>
              </a:r>
            </a:p>
            <a:p>
              <a:pPr algn="ctr"/>
              <a:r>
                <a:rPr lang="en-US" b="1" dirty="0">
                  <a:solidFill>
                    <a:srgbClr val="002060"/>
                  </a:solidFill>
                  <a:latin typeface="+mj-lt"/>
                </a:rPr>
                <a:t>Interlock</a:t>
              </a:r>
            </a:p>
            <a:p>
              <a:pPr algn="ctr"/>
              <a:r>
                <a:rPr lang="en-US" b="1" dirty="0" smtClean="0">
                  <a:solidFill>
                    <a:srgbClr val="002060"/>
                  </a:solidFill>
                  <a:latin typeface="+mj-lt"/>
                </a:rPr>
                <a:t>System</a:t>
              </a:r>
              <a:endParaRPr lang="en-US" b="1" dirty="0">
                <a:solidFill>
                  <a:srgbClr val="002060"/>
                </a:solidFill>
                <a:latin typeface="+mj-lt"/>
              </a:endParaRPr>
            </a:p>
          </p:txBody>
        </p:sp>
        <p:pic>
          <p:nvPicPr>
            <p:cNvPr id="273" name="Picture 27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431163" y="3713630"/>
              <a:ext cx="324772" cy="392067"/>
            </a:xfrm>
            <a:prstGeom prst="rect">
              <a:avLst/>
            </a:prstGeom>
          </p:spPr>
        </p:pic>
      </p:grpSp>
      <p:grpSp>
        <p:nvGrpSpPr>
          <p:cNvPr id="25" name="Group 24"/>
          <p:cNvGrpSpPr/>
          <p:nvPr/>
        </p:nvGrpSpPr>
        <p:grpSpPr>
          <a:xfrm>
            <a:off x="4495503" y="4196432"/>
            <a:ext cx="1260432" cy="834600"/>
            <a:chOff x="4495503" y="4196432"/>
            <a:chExt cx="1260432" cy="834600"/>
          </a:xfrm>
        </p:grpSpPr>
        <p:sp>
          <p:nvSpPr>
            <p:cNvPr id="179" name="AutoShape 22"/>
            <p:cNvSpPr>
              <a:spLocks noChangeArrowheads="1"/>
            </p:cNvSpPr>
            <p:nvPr/>
          </p:nvSpPr>
          <p:spPr bwMode="auto">
            <a:xfrm>
              <a:off x="4495503" y="4196432"/>
              <a:ext cx="1258673" cy="83460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Post</a:t>
              </a:r>
            </a:p>
            <a:p>
              <a:pPr algn="ctr"/>
              <a:r>
                <a:rPr lang="en-US" b="1" dirty="0">
                  <a:solidFill>
                    <a:srgbClr val="002060"/>
                  </a:solidFill>
                  <a:latin typeface="+mj-lt"/>
                </a:rPr>
                <a:t>Mortem</a:t>
              </a:r>
            </a:p>
          </p:txBody>
        </p:sp>
        <p:pic>
          <p:nvPicPr>
            <p:cNvPr id="274" name="Picture 27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431163" y="4616736"/>
              <a:ext cx="324772" cy="392067"/>
            </a:xfrm>
            <a:prstGeom prst="rect">
              <a:avLst/>
            </a:prstGeom>
          </p:spPr>
        </p:pic>
      </p:grpSp>
      <p:grpSp>
        <p:nvGrpSpPr>
          <p:cNvPr id="31" name="Group 30"/>
          <p:cNvGrpSpPr/>
          <p:nvPr/>
        </p:nvGrpSpPr>
        <p:grpSpPr>
          <a:xfrm>
            <a:off x="304162" y="1571052"/>
            <a:ext cx="2345280" cy="1033700"/>
            <a:chOff x="304162" y="1571052"/>
            <a:chExt cx="2345280" cy="1033700"/>
          </a:xfrm>
        </p:grpSpPr>
        <p:grpSp>
          <p:nvGrpSpPr>
            <p:cNvPr id="8" name="Group 7"/>
            <p:cNvGrpSpPr/>
            <p:nvPr/>
          </p:nvGrpSpPr>
          <p:grpSpPr>
            <a:xfrm>
              <a:off x="304162" y="1571052"/>
              <a:ext cx="2328520" cy="1027819"/>
              <a:chOff x="304162" y="1571052"/>
              <a:chExt cx="2328520" cy="1027819"/>
            </a:xfrm>
          </p:grpSpPr>
          <p:sp>
            <p:nvSpPr>
              <p:cNvPr id="302" name="AutoShape 22"/>
              <p:cNvSpPr>
                <a:spLocks noChangeArrowheads="1"/>
              </p:cNvSpPr>
              <p:nvPr/>
            </p:nvSpPr>
            <p:spPr bwMode="auto">
              <a:xfrm>
                <a:off x="304162" y="15710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Core Control GUIs</a:t>
                </a:r>
              </a:p>
            </p:txBody>
          </p:sp>
          <p:sp>
            <p:nvSpPr>
              <p:cNvPr id="307" name="AutoShape 22"/>
              <p:cNvSpPr>
                <a:spLocks noChangeArrowheads="1"/>
              </p:cNvSpPr>
              <p:nvPr/>
            </p:nvSpPr>
            <p:spPr bwMode="auto">
              <a:xfrm>
                <a:off x="456562" y="17234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Core Control GUIs</a:t>
                </a:r>
              </a:p>
            </p:txBody>
          </p:sp>
          <p:sp>
            <p:nvSpPr>
              <p:cNvPr id="308" name="AutoShape 22"/>
              <p:cNvSpPr>
                <a:spLocks noChangeArrowheads="1"/>
              </p:cNvSpPr>
              <p:nvPr/>
            </p:nvSpPr>
            <p:spPr bwMode="auto">
              <a:xfrm>
                <a:off x="608962" y="18758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chemeClr val="accent4">
                        <a:lumMod val="50000"/>
                      </a:schemeClr>
                    </a:solidFill>
                    <a:latin typeface="+mj-lt"/>
                  </a:rPr>
                  <a:t>Core Control GUIs</a:t>
                </a:r>
                <a:endParaRPr lang="en-US" b="1" dirty="0">
                  <a:solidFill>
                    <a:schemeClr val="accent4">
                      <a:lumMod val="50000"/>
                    </a:schemeClr>
                  </a:solidFill>
                  <a:latin typeface="+mj-lt"/>
                </a:endParaRPr>
              </a:p>
            </p:txBody>
          </p:sp>
        </p:grpSp>
        <p:pic>
          <p:nvPicPr>
            <p:cNvPr id="277" name="Picture 27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24670" y="2212685"/>
              <a:ext cx="324772" cy="392067"/>
            </a:xfrm>
            <a:prstGeom prst="rect">
              <a:avLst/>
            </a:prstGeom>
          </p:spPr>
        </p:pic>
      </p:grpSp>
      <p:grpSp>
        <p:nvGrpSpPr>
          <p:cNvPr id="30" name="Group 29"/>
          <p:cNvGrpSpPr/>
          <p:nvPr/>
        </p:nvGrpSpPr>
        <p:grpSpPr>
          <a:xfrm>
            <a:off x="2852683" y="1571052"/>
            <a:ext cx="2340592" cy="1033700"/>
            <a:chOff x="2852683" y="1571052"/>
            <a:chExt cx="2340592" cy="1033700"/>
          </a:xfrm>
        </p:grpSpPr>
        <p:grpSp>
          <p:nvGrpSpPr>
            <p:cNvPr id="9" name="Group 8"/>
            <p:cNvGrpSpPr/>
            <p:nvPr/>
          </p:nvGrpSpPr>
          <p:grpSpPr>
            <a:xfrm>
              <a:off x="2852683" y="1571052"/>
              <a:ext cx="2328520" cy="1027819"/>
              <a:chOff x="2852683" y="1571052"/>
              <a:chExt cx="2328520" cy="1027819"/>
            </a:xfrm>
          </p:grpSpPr>
          <p:sp>
            <p:nvSpPr>
              <p:cNvPr id="309" name="AutoShape 22"/>
              <p:cNvSpPr>
                <a:spLocks noChangeArrowheads="1"/>
              </p:cNvSpPr>
              <p:nvPr/>
            </p:nvSpPr>
            <p:spPr bwMode="auto">
              <a:xfrm>
                <a:off x="2852683" y="15710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Fixed Displays</a:t>
                </a:r>
              </a:p>
            </p:txBody>
          </p:sp>
          <p:sp>
            <p:nvSpPr>
              <p:cNvPr id="314" name="AutoShape 22"/>
              <p:cNvSpPr>
                <a:spLocks noChangeArrowheads="1"/>
              </p:cNvSpPr>
              <p:nvPr/>
            </p:nvSpPr>
            <p:spPr bwMode="auto">
              <a:xfrm>
                <a:off x="3005083" y="17234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Fixed Displays</a:t>
                </a:r>
              </a:p>
            </p:txBody>
          </p:sp>
          <p:sp>
            <p:nvSpPr>
              <p:cNvPr id="315" name="AutoShape 22"/>
              <p:cNvSpPr>
                <a:spLocks noChangeArrowheads="1"/>
              </p:cNvSpPr>
              <p:nvPr/>
            </p:nvSpPr>
            <p:spPr bwMode="auto">
              <a:xfrm>
                <a:off x="3157483" y="18758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Fixed Displays</a:t>
                </a:r>
              </a:p>
            </p:txBody>
          </p:sp>
        </p:grpSp>
        <p:pic>
          <p:nvPicPr>
            <p:cNvPr id="278" name="Picture 27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868503" y="2212685"/>
              <a:ext cx="324772" cy="392067"/>
            </a:xfrm>
            <a:prstGeom prst="rect">
              <a:avLst/>
            </a:prstGeom>
          </p:spPr>
        </p:pic>
      </p:grpSp>
      <p:grpSp>
        <p:nvGrpSpPr>
          <p:cNvPr id="29" name="Group 28"/>
          <p:cNvGrpSpPr/>
          <p:nvPr/>
        </p:nvGrpSpPr>
        <p:grpSpPr>
          <a:xfrm>
            <a:off x="7382625" y="3277526"/>
            <a:ext cx="1450375" cy="1753506"/>
            <a:chOff x="7382625" y="3277526"/>
            <a:chExt cx="1450375" cy="1753506"/>
          </a:xfrm>
        </p:grpSpPr>
        <p:grpSp>
          <p:nvGrpSpPr>
            <p:cNvPr id="7" name="Group 6"/>
            <p:cNvGrpSpPr/>
            <p:nvPr/>
          </p:nvGrpSpPr>
          <p:grpSpPr>
            <a:xfrm>
              <a:off x="7382625" y="3277526"/>
              <a:ext cx="1450375" cy="1753506"/>
              <a:chOff x="7382625" y="3277526"/>
              <a:chExt cx="1450375" cy="1753506"/>
            </a:xfrm>
          </p:grpSpPr>
          <p:sp>
            <p:nvSpPr>
              <p:cNvPr id="297" name="Can 296"/>
              <p:cNvSpPr/>
              <p:nvPr/>
            </p:nvSpPr>
            <p:spPr>
              <a:xfrm>
                <a:off x="7382625" y="3277526"/>
                <a:ext cx="1145575" cy="1406447"/>
              </a:xfrm>
              <a:prstGeom prst="can">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US" b="1" dirty="0">
                  <a:solidFill>
                    <a:srgbClr val="002060"/>
                  </a:solidFill>
                  <a:latin typeface="+mj-lt"/>
                </a:endParaRPr>
              </a:p>
            </p:txBody>
          </p:sp>
          <p:sp>
            <p:nvSpPr>
              <p:cNvPr id="305" name="Can 304"/>
              <p:cNvSpPr/>
              <p:nvPr/>
            </p:nvSpPr>
            <p:spPr>
              <a:xfrm>
                <a:off x="7535025" y="3451056"/>
                <a:ext cx="1145575" cy="1406447"/>
              </a:xfrm>
              <a:prstGeom prst="can">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US" b="1" dirty="0">
                  <a:solidFill>
                    <a:srgbClr val="002060"/>
                  </a:solidFill>
                  <a:latin typeface="+mj-lt"/>
                </a:endParaRPr>
              </a:p>
            </p:txBody>
          </p:sp>
          <p:sp>
            <p:nvSpPr>
              <p:cNvPr id="306" name="Can 305"/>
              <p:cNvSpPr/>
              <p:nvPr/>
            </p:nvSpPr>
            <p:spPr>
              <a:xfrm>
                <a:off x="7687425" y="3624585"/>
                <a:ext cx="1145575" cy="1406447"/>
              </a:xfrm>
              <a:prstGeom prst="can">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002060"/>
                    </a:solidFill>
                    <a:latin typeface="+mj-lt"/>
                  </a:rPr>
                  <a:t>Configs</a:t>
                </a:r>
                <a:endParaRPr lang="en-US" b="1" dirty="0">
                  <a:solidFill>
                    <a:srgbClr val="002060"/>
                  </a:solidFill>
                  <a:latin typeface="+mj-lt"/>
                </a:endParaRPr>
              </a:p>
              <a:p>
                <a:pPr algn="ctr"/>
                <a:r>
                  <a:rPr lang="en-US" b="1" dirty="0" smtClean="0">
                    <a:solidFill>
                      <a:srgbClr val="002060"/>
                    </a:solidFill>
                    <a:latin typeface="+mj-lt"/>
                  </a:rPr>
                  <a:t>Settings</a:t>
                </a:r>
                <a:endParaRPr lang="en-US" b="1" dirty="0">
                  <a:solidFill>
                    <a:srgbClr val="002060"/>
                  </a:solidFill>
                  <a:latin typeface="+mj-lt"/>
                </a:endParaRPr>
              </a:p>
              <a:p>
                <a:pPr algn="ctr"/>
                <a:r>
                  <a:rPr lang="en-US" b="1" dirty="0" smtClean="0">
                    <a:solidFill>
                      <a:srgbClr val="002060"/>
                    </a:solidFill>
                    <a:latin typeface="+mj-lt"/>
                  </a:rPr>
                  <a:t>Logging</a:t>
                </a:r>
              </a:p>
              <a:p>
                <a:pPr algn="ctr"/>
                <a:endParaRPr lang="en-US" sz="1000" b="1" dirty="0">
                  <a:solidFill>
                    <a:srgbClr val="002060"/>
                  </a:solidFill>
                  <a:latin typeface="+mj-lt"/>
                </a:endParaRPr>
              </a:p>
            </p:txBody>
          </p:sp>
        </p:grpSp>
        <p:pic>
          <p:nvPicPr>
            <p:cNvPr id="12" name="Picture 1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73301" y="4804934"/>
              <a:ext cx="783852" cy="154183"/>
            </a:xfrm>
            <a:prstGeom prst="rect">
              <a:avLst/>
            </a:prstGeom>
          </p:spPr>
        </p:pic>
      </p:grpSp>
      <p:grpSp>
        <p:nvGrpSpPr>
          <p:cNvPr id="19517" name="Group 19516"/>
          <p:cNvGrpSpPr/>
          <p:nvPr/>
        </p:nvGrpSpPr>
        <p:grpSpPr>
          <a:xfrm>
            <a:off x="5401205" y="1571052"/>
            <a:ext cx="2350734" cy="1027819"/>
            <a:chOff x="5401205" y="1571052"/>
            <a:chExt cx="2350734" cy="1027819"/>
          </a:xfrm>
        </p:grpSpPr>
        <p:grpSp>
          <p:nvGrpSpPr>
            <p:cNvPr id="10" name="Group 9"/>
            <p:cNvGrpSpPr/>
            <p:nvPr/>
          </p:nvGrpSpPr>
          <p:grpSpPr>
            <a:xfrm>
              <a:off x="5401205" y="1571052"/>
              <a:ext cx="2328520" cy="1027819"/>
              <a:chOff x="5401205" y="1571052"/>
              <a:chExt cx="2328520" cy="1027819"/>
            </a:xfrm>
          </p:grpSpPr>
          <p:sp>
            <p:nvSpPr>
              <p:cNvPr id="313" name="AutoShape 22"/>
              <p:cNvSpPr>
                <a:spLocks noChangeArrowheads="1"/>
              </p:cNvSpPr>
              <p:nvPr/>
            </p:nvSpPr>
            <p:spPr bwMode="auto">
              <a:xfrm>
                <a:off x="5401205" y="15710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DB access</a:t>
                </a:r>
              </a:p>
            </p:txBody>
          </p:sp>
          <p:sp>
            <p:nvSpPr>
              <p:cNvPr id="317" name="AutoShape 22"/>
              <p:cNvSpPr>
                <a:spLocks noChangeArrowheads="1"/>
              </p:cNvSpPr>
              <p:nvPr/>
            </p:nvSpPr>
            <p:spPr bwMode="auto">
              <a:xfrm>
                <a:off x="5553605" y="17234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DB access</a:t>
                </a:r>
              </a:p>
            </p:txBody>
          </p:sp>
          <p:sp>
            <p:nvSpPr>
              <p:cNvPr id="318" name="AutoShape 22"/>
              <p:cNvSpPr>
                <a:spLocks noChangeArrowheads="1"/>
              </p:cNvSpPr>
              <p:nvPr/>
            </p:nvSpPr>
            <p:spPr bwMode="auto">
              <a:xfrm>
                <a:off x="5706005" y="1875852"/>
                <a:ext cx="2023720" cy="723019"/>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chemeClr val="accent4">
                    <a:lumMod val="50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chemeClr val="accent4">
                        <a:lumMod val="50000"/>
                      </a:schemeClr>
                    </a:solidFill>
                    <a:latin typeface="+mj-lt"/>
                  </a:rPr>
                  <a:t>DB access</a:t>
                </a:r>
              </a:p>
            </p:txBody>
          </p:sp>
        </p:grpSp>
        <p:pic>
          <p:nvPicPr>
            <p:cNvPr id="17" name="Picture 1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294998" y="2425750"/>
              <a:ext cx="1456941" cy="154800"/>
            </a:xfrm>
            <a:prstGeom prst="rect">
              <a:avLst/>
            </a:prstGeom>
          </p:spPr>
        </p:pic>
      </p:grpSp>
      <p:grpSp>
        <p:nvGrpSpPr>
          <p:cNvPr id="20" name="Group 19"/>
          <p:cNvGrpSpPr/>
          <p:nvPr/>
        </p:nvGrpSpPr>
        <p:grpSpPr>
          <a:xfrm>
            <a:off x="1686744" y="5727427"/>
            <a:ext cx="2721429" cy="851094"/>
            <a:chOff x="1686744" y="5727427"/>
            <a:chExt cx="2721429" cy="851094"/>
          </a:xfrm>
        </p:grpSpPr>
        <p:grpSp>
          <p:nvGrpSpPr>
            <p:cNvPr id="170" name="Group 169"/>
            <p:cNvGrpSpPr/>
            <p:nvPr/>
          </p:nvGrpSpPr>
          <p:grpSpPr>
            <a:xfrm>
              <a:off x="1686744" y="5727427"/>
              <a:ext cx="2662814" cy="767954"/>
              <a:chOff x="1008742" y="4659915"/>
              <a:chExt cx="2662814" cy="767954"/>
            </a:xfrm>
          </p:grpSpPr>
          <p:sp>
            <p:nvSpPr>
              <p:cNvPr id="171" name="AutoShape 22"/>
              <p:cNvSpPr>
                <a:spLocks noChangeArrowheads="1"/>
              </p:cNvSpPr>
              <p:nvPr/>
            </p:nvSpPr>
            <p:spPr bwMode="auto">
              <a:xfrm>
                <a:off x="1008742" y="46599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000" b="1" dirty="0" smtClean="0">
                    <a:solidFill>
                      <a:srgbClr val="663300"/>
                    </a:solidFill>
                    <a:latin typeface="+mj-lt"/>
                  </a:rPr>
                  <a:t>FESA servers</a:t>
                </a:r>
                <a:endParaRPr lang="en-US" sz="2000" b="1" dirty="0">
                  <a:solidFill>
                    <a:srgbClr val="663300"/>
                  </a:solidFill>
                  <a:latin typeface="+mj-lt"/>
                </a:endParaRPr>
              </a:p>
            </p:txBody>
          </p:sp>
          <p:sp>
            <p:nvSpPr>
              <p:cNvPr id="172" name="AutoShape 22"/>
              <p:cNvSpPr>
                <a:spLocks noChangeArrowheads="1"/>
              </p:cNvSpPr>
              <p:nvPr/>
            </p:nvSpPr>
            <p:spPr bwMode="auto">
              <a:xfrm>
                <a:off x="1161142" y="48123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000" b="1" dirty="0" smtClean="0">
                    <a:solidFill>
                      <a:srgbClr val="663300"/>
                    </a:solidFill>
                    <a:latin typeface="+mj-lt"/>
                  </a:rPr>
                  <a:t>FESA servers</a:t>
                </a:r>
                <a:endParaRPr lang="en-US" sz="2000" b="1" dirty="0">
                  <a:solidFill>
                    <a:srgbClr val="663300"/>
                  </a:solidFill>
                  <a:latin typeface="+mj-lt"/>
                </a:endParaRPr>
              </a:p>
            </p:txBody>
          </p:sp>
          <p:sp>
            <p:nvSpPr>
              <p:cNvPr id="173" name="AutoShape 22"/>
              <p:cNvSpPr>
                <a:spLocks noChangeArrowheads="1"/>
              </p:cNvSpPr>
              <p:nvPr/>
            </p:nvSpPr>
            <p:spPr bwMode="auto">
              <a:xfrm>
                <a:off x="1313542" y="4964715"/>
                <a:ext cx="2358014" cy="46315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rgbClr val="663300"/>
                    </a:solidFill>
                    <a:latin typeface="+mj-lt"/>
                  </a:rPr>
                  <a:t>FESA servers</a:t>
                </a:r>
                <a:endParaRPr lang="en-US" b="1" dirty="0">
                  <a:solidFill>
                    <a:srgbClr val="663300"/>
                  </a:solidFill>
                  <a:latin typeface="+mj-lt"/>
                </a:endParaRPr>
              </a:p>
            </p:txBody>
          </p:sp>
        </p:grpSp>
        <p:sp>
          <p:nvSpPr>
            <p:cNvPr id="18" name="TextBox 17"/>
            <p:cNvSpPr txBox="1"/>
            <p:nvPr/>
          </p:nvSpPr>
          <p:spPr>
            <a:xfrm>
              <a:off x="3833179" y="6209189"/>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grpSp>
      <p:grpSp>
        <p:nvGrpSpPr>
          <p:cNvPr id="19" name="Group 18"/>
          <p:cNvGrpSpPr/>
          <p:nvPr/>
        </p:nvGrpSpPr>
        <p:grpSpPr>
          <a:xfrm>
            <a:off x="264704" y="4893623"/>
            <a:ext cx="1296000" cy="869066"/>
            <a:chOff x="264704" y="4893623"/>
            <a:chExt cx="1296000" cy="869066"/>
          </a:xfrm>
        </p:grpSpPr>
        <p:sp>
          <p:nvSpPr>
            <p:cNvPr id="296" name="AutoShape 22"/>
            <p:cNvSpPr>
              <a:spLocks noChangeArrowheads="1"/>
            </p:cNvSpPr>
            <p:nvPr/>
          </p:nvSpPr>
          <p:spPr bwMode="auto">
            <a:xfrm>
              <a:off x="264704" y="4893623"/>
              <a:ext cx="1296000" cy="791364"/>
            </a:xfrm>
            <a:prstGeom prst="roundRect">
              <a:avLst>
                <a:gd name="adj" fmla="val 16667"/>
              </a:avLst>
            </a:prstGeom>
            <a:gradFill>
              <a:gsLst>
                <a:gs pos="0">
                  <a:schemeClr val="accent1">
                    <a:lumMod val="60000"/>
                    <a:lumOff val="40000"/>
                  </a:schemeClr>
                </a:gs>
                <a:gs pos="100000">
                  <a:schemeClr val="accent2">
                    <a:lumMod val="40000"/>
                    <a:lumOff val="60000"/>
                  </a:schemeClr>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latin typeface="+mj-lt"/>
                </a:rPr>
                <a:t>Timing</a:t>
              </a:r>
            </a:p>
            <a:p>
              <a:pPr algn="ctr"/>
              <a:r>
                <a:rPr lang="en-US" b="1" dirty="0" smtClean="0">
                  <a:latin typeface="+mj-lt"/>
                </a:rPr>
                <a:t>System</a:t>
              </a:r>
            </a:p>
            <a:p>
              <a:pPr algn="ctr"/>
              <a:endParaRPr lang="en-US" b="1" dirty="0">
                <a:latin typeface="+mj-lt"/>
              </a:endParaRPr>
            </a:p>
          </p:txBody>
        </p:sp>
        <p:sp>
          <p:nvSpPr>
            <p:cNvPr id="280" name="TextBox 279"/>
            <p:cNvSpPr txBox="1"/>
            <p:nvPr/>
          </p:nvSpPr>
          <p:spPr>
            <a:xfrm>
              <a:off x="728433" y="5393357"/>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pic>
          <p:nvPicPr>
            <p:cNvPr id="281" name="Picture 2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31906" y="5284327"/>
              <a:ext cx="324772" cy="392067"/>
            </a:xfrm>
            <a:prstGeom prst="rect">
              <a:avLst/>
            </a:prstGeom>
          </p:spPr>
        </p:pic>
      </p:grpSp>
      <p:sp>
        <p:nvSpPr>
          <p:cNvPr id="282" name="TextBox 281"/>
          <p:cNvSpPr txBox="1"/>
          <p:nvPr/>
        </p:nvSpPr>
        <p:spPr>
          <a:xfrm>
            <a:off x="6963751" y="5112690"/>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pic>
        <p:nvPicPr>
          <p:cNvPr id="283" name="Picture 28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467224" y="5003660"/>
            <a:ext cx="324772" cy="392067"/>
          </a:xfrm>
          <a:prstGeom prst="rect">
            <a:avLst/>
          </a:prstGeom>
        </p:spPr>
      </p:pic>
      <p:grpSp>
        <p:nvGrpSpPr>
          <p:cNvPr id="19519" name="Group 19518"/>
          <p:cNvGrpSpPr/>
          <p:nvPr/>
        </p:nvGrpSpPr>
        <p:grpSpPr>
          <a:xfrm>
            <a:off x="1830908" y="5264112"/>
            <a:ext cx="6933710" cy="478362"/>
            <a:chOff x="1830908" y="5264112"/>
            <a:chExt cx="6933710" cy="478362"/>
          </a:xfrm>
        </p:grpSpPr>
        <p:sp>
          <p:nvSpPr>
            <p:cNvPr id="319" name="AutoShape 22"/>
            <p:cNvSpPr>
              <a:spLocks noChangeArrowheads="1"/>
            </p:cNvSpPr>
            <p:nvPr/>
          </p:nvSpPr>
          <p:spPr bwMode="auto">
            <a:xfrm>
              <a:off x="1830908" y="5399744"/>
              <a:ext cx="6912000" cy="252000"/>
            </a:xfrm>
            <a:prstGeom prst="roundRect">
              <a:avLst>
                <a:gd name="adj" fmla="val 16667"/>
              </a:avLst>
            </a:prstGeom>
            <a:gradFill>
              <a:gsLst>
                <a:gs pos="0">
                  <a:srgbClr val="FFDB81"/>
                </a:gs>
                <a:gs pos="100000">
                  <a:srgbClr val="FFB601"/>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latin typeface="+mj-lt"/>
                </a:rPr>
                <a:t>Role Based Access (RBAC) – Critical Settings Management           </a:t>
              </a:r>
              <a:endParaRPr lang="en-US" b="1" dirty="0">
                <a:latin typeface="+mj-lt"/>
              </a:endParaRPr>
            </a:p>
          </p:txBody>
        </p:sp>
        <p:sp>
          <p:nvSpPr>
            <p:cNvPr id="284" name="TextBox 283"/>
            <p:cNvSpPr txBox="1"/>
            <p:nvPr/>
          </p:nvSpPr>
          <p:spPr>
            <a:xfrm>
              <a:off x="7936373" y="5373142"/>
              <a:ext cx="574994" cy="369332"/>
            </a:xfrm>
            <a:prstGeom prst="rect">
              <a:avLst/>
            </a:prstGeom>
            <a:noFill/>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defPPr>
                <a:defRPr lang="en-US"/>
              </a:defPPr>
              <a:lvl1pPr algn="ctr">
                <a:defRPr b="1">
                  <a:solidFill>
                    <a:srgbClr val="663300"/>
                  </a:solidFill>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solidFill>
                </a:rPr>
                <a:t>C++</a:t>
              </a:r>
              <a:endParaRPr lang="en-GB" dirty="0">
                <a:solidFill>
                  <a:schemeClr val="tx1"/>
                </a:solidFill>
              </a:endParaRPr>
            </a:p>
          </p:txBody>
        </p:sp>
        <p:pic>
          <p:nvPicPr>
            <p:cNvPr id="285" name="Picture 28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439846" y="5264112"/>
              <a:ext cx="324772" cy="392067"/>
            </a:xfrm>
            <a:prstGeom prst="rect">
              <a:avLst/>
            </a:prstGeom>
          </p:spPr>
        </p:pic>
      </p:grpSp>
      <p:grpSp>
        <p:nvGrpSpPr>
          <p:cNvPr id="19518" name="Group 19517"/>
          <p:cNvGrpSpPr/>
          <p:nvPr/>
        </p:nvGrpSpPr>
        <p:grpSpPr>
          <a:xfrm>
            <a:off x="456562" y="2846367"/>
            <a:ext cx="8247484" cy="398107"/>
            <a:chOff x="456562" y="2846367"/>
            <a:chExt cx="8247484" cy="398107"/>
          </a:xfrm>
        </p:grpSpPr>
        <p:sp>
          <p:nvSpPr>
            <p:cNvPr id="320" name="AutoShape 22"/>
            <p:cNvSpPr>
              <a:spLocks noChangeArrowheads="1"/>
            </p:cNvSpPr>
            <p:nvPr/>
          </p:nvSpPr>
          <p:spPr bwMode="auto">
            <a:xfrm>
              <a:off x="456562" y="2969753"/>
              <a:ext cx="8224038" cy="274721"/>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w="25400">
              <a:solidFill>
                <a:schemeClr val="accent3">
                  <a:lumMod val="75000"/>
                </a:schemeClr>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Role Based Access (RBAC)</a:t>
              </a:r>
            </a:p>
          </p:txBody>
        </p:sp>
        <p:pic>
          <p:nvPicPr>
            <p:cNvPr id="286" name="Picture 28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79274" y="2846367"/>
              <a:ext cx="324772" cy="392067"/>
            </a:xfrm>
            <a:prstGeom prst="rect">
              <a:avLst/>
            </a:prstGeom>
          </p:spPr>
        </p:pic>
      </p:grpSp>
      <p:grpSp>
        <p:nvGrpSpPr>
          <p:cNvPr id="279" name="Group 278"/>
          <p:cNvGrpSpPr/>
          <p:nvPr/>
        </p:nvGrpSpPr>
        <p:grpSpPr>
          <a:xfrm>
            <a:off x="5832000" y="3277524"/>
            <a:ext cx="1442842" cy="1746165"/>
            <a:chOff x="5832000" y="3277525"/>
            <a:chExt cx="1442842" cy="845426"/>
          </a:xfrm>
        </p:grpSpPr>
        <p:sp>
          <p:nvSpPr>
            <p:cNvPr id="287" name="AutoShape 22"/>
            <p:cNvSpPr>
              <a:spLocks noChangeArrowheads="1"/>
            </p:cNvSpPr>
            <p:nvPr/>
          </p:nvSpPr>
          <p:spPr bwMode="auto">
            <a:xfrm>
              <a:off x="5832000" y="3277525"/>
              <a:ext cx="1440000" cy="845426"/>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a:solidFill>
                    <a:srgbClr val="002060"/>
                  </a:solidFill>
                  <a:latin typeface="+mj-lt"/>
                </a:rPr>
                <a:t>Logging</a:t>
              </a:r>
            </a:p>
          </p:txBody>
        </p:sp>
        <p:pic>
          <p:nvPicPr>
            <p:cNvPr id="288" name="Picture 287"/>
            <p:cNvPicPr>
              <a:picLocks/>
            </p:cNvPicPr>
            <p:nvPr/>
          </p:nvPicPr>
          <p:blipFill>
            <a:blip r:embed="rId13">
              <a:extLst>
                <a:ext uri="{28A0092B-C50C-407E-A947-70E740481C1C}">
                  <a14:useLocalDpi xmlns:a14="http://schemas.microsoft.com/office/drawing/2010/main" val="0"/>
                </a:ext>
              </a:extLst>
            </a:blip>
            <a:stretch>
              <a:fillRect/>
            </a:stretch>
          </p:blipFill>
          <p:spPr>
            <a:xfrm>
              <a:off x="6950842" y="3925920"/>
              <a:ext cx="324000" cy="189985"/>
            </a:xfrm>
            <a:prstGeom prst="rect">
              <a:avLst/>
            </a:prstGeom>
          </p:spPr>
        </p:pic>
      </p:grpSp>
      <p:sp>
        <p:nvSpPr>
          <p:cNvPr id="275" name="AutoShape 22"/>
          <p:cNvSpPr>
            <a:spLocks noChangeArrowheads="1"/>
          </p:cNvSpPr>
          <p:nvPr/>
        </p:nvSpPr>
        <p:spPr bwMode="auto">
          <a:xfrm>
            <a:off x="172928" y="4569877"/>
            <a:ext cx="8765331" cy="2008643"/>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marL="457200" indent="-457200">
              <a:buFont typeface="Arial" panose="020B0604020202020204" pitchFamily="34" charset="0"/>
              <a:buChar char="•"/>
            </a:pPr>
            <a:r>
              <a:rPr lang="en-US" sz="2800" b="1" dirty="0"/>
              <a:t>85’000 devices controlled by 2000 different machines</a:t>
            </a:r>
          </a:p>
          <a:p>
            <a:pPr marL="457200" indent="-457200">
              <a:buFont typeface="Arial" panose="020B0604020202020204" pitchFamily="34" charset="0"/>
              <a:buChar char="•"/>
            </a:pPr>
            <a:r>
              <a:rPr lang="en-US" sz="2800" b="1" dirty="0"/>
              <a:t>600 different device types (FESA, PVSS, FGC)</a:t>
            </a:r>
          </a:p>
          <a:p>
            <a:pPr marL="457200" indent="-457200">
              <a:buFont typeface="Arial" panose="020B0604020202020204" pitchFamily="34" charset="0"/>
              <a:buChar char="•"/>
            </a:pPr>
            <a:r>
              <a:rPr lang="en-US" sz="2800" b="1" dirty="0"/>
              <a:t>Developed by 100 people from 16 different groups</a:t>
            </a:r>
          </a:p>
          <a:p>
            <a:endParaRPr lang="en-US" b="1" dirty="0">
              <a:solidFill>
                <a:srgbClr val="663300"/>
              </a:solidFill>
              <a:latin typeface="+mj-lt"/>
            </a:endParaRPr>
          </a:p>
        </p:txBody>
      </p:sp>
      <p:pic>
        <p:nvPicPr>
          <p:cNvPr id="291" name="Picture 6" descr="\\cern.ch\dfs\Users\f\felixehm\Documents\My Pictures\Microsoft Clip Organizer\j0434845.png"/>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6870733" y="6157531"/>
            <a:ext cx="685800" cy="685800"/>
          </a:xfrm>
          <a:prstGeom prst="rect">
            <a:avLst/>
          </a:prstGeom>
          <a:noFill/>
        </p:spPr>
      </p:pic>
      <p:pic>
        <p:nvPicPr>
          <p:cNvPr id="292" name="Picture 8" descr="\\cern.ch\dfs\Users\f\felixehm\Documents\My Pictures\Microsoft Clip Organizer\j0439244.jpg"/>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77107" y="6069690"/>
            <a:ext cx="1160462" cy="773641"/>
          </a:xfrm>
          <a:prstGeom prst="rect">
            <a:avLst/>
          </a:prstGeom>
          <a:noFill/>
        </p:spPr>
      </p:pic>
      <p:pic>
        <p:nvPicPr>
          <p:cNvPr id="293" name="Picture 11" descr="\\cern.ch\dfs\Users\f\felixehm\Documents\My Pictures\Microsoft Clip Organizer\j0438440.jpg"/>
          <p:cNvPicPr>
            <a:picLocks noChangeAspect="1" noChangeArrowheads="1"/>
          </p:cNvPicPr>
          <p:nvPr/>
        </p:nvPicPr>
        <p:blipFill>
          <a:blip r:embed="rId18" cstate="print">
            <a:clrChange>
              <a:clrFrom>
                <a:srgbClr val="FFFFFF"/>
              </a:clrFrom>
              <a:clrTo>
                <a:srgbClr val="FFFFFF">
                  <a:alpha val="0"/>
                </a:srgbClr>
              </a:clrTo>
            </a:clrChange>
          </a:blip>
          <a:srcRect/>
          <a:stretch>
            <a:fillRect/>
          </a:stretch>
        </p:blipFill>
        <p:spPr bwMode="auto">
          <a:xfrm>
            <a:off x="1688676" y="6158211"/>
            <a:ext cx="685800" cy="685120"/>
          </a:xfrm>
          <a:prstGeom prst="rect">
            <a:avLst/>
          </a:prstGeom>
          <a:noFill/>
        </p:spPr>
      </p:pic>
      <p:pic>
        <p:nvPicPr>
          <p:cNvPr id="298" name="Picture 12" descr="\\cern.ch\dfs\Users\f\felixehm\Documents\My Pictures\Microsoft Clip Organizer\j0432628.png"/>
          <p:cNvPicPr>
            <a:picLocks noChangeAspect="1" noChangeArrowheads="1"/>
          </p:cNvPicPr>
          <p:nvPr/>
        </p:nvPicPr>
        <p:blipFill>
          <a:blip r:embed="rId19" cstate="print"/>
          <a:srcRect/>
          <a:stretch>
            <a:fillRect/>
          </a:stretch>
        </p:blipFill>
        <p:spPr bwMode="auto">
          <a:xfrm>
            <a:off x="7908376" y="6149594"/>
            <a:ext cx="693737" cy="693737"/>
          </a:xfrm>
          <a:prstGeom prst="rect">
            <a:avLst/>
          </a:prstGeom>
          <a:noFill/>
        </p:spPr>
      </p:pic>
      <p:pic>
        <p:nvPicPr>
          <p:cNvPr id="299" name="Picture 298" descr="11954233642049158303johnny_automatic_magnet_svg_med.png"/>
          <p:cNvPicPr>
            <a:picLocks noChangeAspect="1"/>
          </p:cNvPicPr>
          <p:nvPr/>
        </p:nvPicPr>
        <p:blipFill>
          <a:blip r:embed="rId20" cstate="print"/>
          <a:stretch>
            <a:fillRect/>
          </a:stretch>
        </p:blipFill>
        <p:spPr>
          <a:xfrm>
            <a:off x="4326575" y="6233731"/>
            <a:ext cx="541867" cy="609600"/>
          </a:xfrm>
          <a:prstGeom prst="rect">
            <a:avLst/>
          </a:prstGeom>
        </p:spPr>
      </p:pic>
      <p:pic>
        <p:nvPicPr>
          <p:cNvPr id="300" name="Picture 10" descr="\\cern.ch\dfs\Users\f\felixehm\Documents\My Pictures\Microsoft Clip Organizer\j0397738.wmf"/>
          <p:cNvPicPr>
            <a:picLocks noChangeAspect="1" noChangeArrowheads="1"/>
          </p:cNvPicPr>
          <p:nvPr/>
        </p:nvPicPr>
        <p:blipFill>
          <a:blip r:embed="rId21" cstate="print"/>
          <a:srcRect/>
          <a:stretch>
            <a:fillRect/>
          </a:stretch>
        </p:blipFill>
        <p:spPr bwMode="auto">
          <a:xfrm>
            <a:off x="4907453" y="6090856"/>
            <a:ext cx="769197" cy="752475"/>
          </a:xfrm>
          <a:prstGeom prst="rect">
            <a:avLst/>
          </a:prstGeom>
          <a:noFill/>
        </p:spPr>
      </p:pic>
      <p:sp>
        <p:nvSpPr>
          <p:cNvPr id="276" name="AutoShape 22"/>
          <p:cNvSpPr>
            <a:spLocks noChangeArrowheads="1"/>
          </p:cNvSpPr>
          <p:nvPr/>
        </p:nvSpPr>
        <p:spPr bwMode="auto">
          <a:xfrm>
            <a:off x="172928" y="1555906"/>
            <a:ext cx="8765332" cy="3013971"/>
          </a:xfrm>
          <a:prstGeom prst="roundRect">
            <a:avLst>
              <a:gd name="adj" fmla="val 987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t"/>
          <a:lstStyle/>
          <a:p>
            <a:pPr marL="457200" indent="-457200">
              <a:lnSpc>
                <a:spcPct val="105000"/>
              </a:lnSpc>
              <a:buFont typeface="Arial" panose="020B0604020202020204" pitchFamily="34" charset="0"/>
              <a:buChar char="•"/>
            </a:pPr>
            <a:r>
              <a:rPr lang="en-US" sz="2800" b="1" dirty="0" smtClean="0"/>
              <a:t>150 server applications</a:t>
            </a:r>
          </a:p>
          <a:p>
            <a:pPr marL="457200" indent="-457200">
              <a:lnSpc>
                <a:spcPct val="105000"/>
              </a:lnSpc>
              <a:buFont typeface="Arial" panose="020B0604020202020204" pitchFamily="34" charset="0"/>
              <a:buChar char="•"/>
            </a:pPr>
            <a:endParaRPr lang="en-US" b="1" dirty="0" smtClean="0"/>
          </a:p>
          <a:p>
            <a:pPr marL="457200" indent="-457200">
              <a:lnSpc>
                <a:spcPct val="105000"/>
              </a:lnSpc>
              <a:buFont typeface="Arial" panose="020B0604020202020204" pitchFamily="34" charset="0"/>
              <a:buChar char="•"/>
            </a:pPr>
            <a:r>
              <a:rPr lang="en-US" sz="2800" b="1" dirty="0" smtClean="0"/>
              <a:t>400 </a:t>
            </a:r>
            <a:r>
              <a:rPr lang="en-US" sz="2800" b="1" dirty="0"/>
              <a:t>different </a:t>
            </a:r>
            <a:r>
              <a:rPr lang="en-US" sz="2800" b="1" dirty="0" smtClean="0"/>
              <a:t>GUIs</a:t>
            </a:r>
          </a:p>
          <a:p>
            <a:pPr marL="457200" indent="-457200">
              <a:lnSpc>
                <a:spcPct val="105000"/>
              </a:lnSpc>
              <a:buFont typeface="Arial" panose="020B0604020202020204" pitchFamily="34" charset="0"/>
              <a:buChar char="•"/>
            </a:pPr>
            <a:endParaRPr lang="en-US" b="1" dirty="0"/>
          </a:p>
          <a:p>
            <a:pPr marL="457200" indent="-457200">
              <a:lnSpc>
                <a:spcPct val="105000"/>
              </a:lnSpc>
              <a:buFont typeface="Arial" panose="020B0604020202020204" pitchFamily="34" charset="0"/>
              <a:buChar char="•"/>
            </a:pPr>
            <a:r>
              <a:rPr lang="en-US" sz="2800" b="1" dirty="0" smtClean="0"/>
              <a:t>Up </a:t>
            </a:r>
            <a:r>
              <a:rPr lang="en-US" sz="2800" b="1" dirty="0"/>
              <a:t>to 600 processes on 400 machines</a:t>
            </a:r>
          </a:p>
          <a:p>
            <a:pPr marL="457200" indent="-457200">
              <a:lnSpc>
                <a:spcPct val="105000"/>
              </a:lnSpc>
              <a:buFont typeface="Arial" panose="020B0604020202020204" pitchFamily="34" charset="0"/>
              <a:buChar char="•"/>
            </a:pPr>
            <a:endParaRPr lang="en-US" b="1" dirty="0" smtClean="0"/>
          </a:p>
          <a:p>
            <a:pPr marL="457200" indent="-457200">
              <a:lnSpc>
                <a:spcPct val="105000"/>
              </a:lnSpc>
              <a:buFont typeface="Arial" panose="020B0604020202020204" pitchFamily="34" charset="0"/>
              <a:buChar char="•"/>
            </a:pPr>
            <a:r>
              <a:rPr lang="en-US" sz="2800" b="1" dirty="0" smtClean="0"/>
              <a:t>Developed </a:t>
            </a:r>
            <a:r>
              <a:rPr lang="en-US" sz="2800" b="1" dirty="0"/>
              <a:t>by ~100 people from 10 different groups</a:t>
            </a:r>
          </a:p>
          <a:p>
            <a:endParaRPr lang="en-US" b="1" dirty="0">
              <a:solidFill>
                <a:srgbClr val="002060"/>
              </a:solidFill>
              <a:latin typeface="+mj-lt"/>
            </a:endParaRPr>
          </a:p>
        </p:txBody>
      </p:sp>
      <p:pic>
        <p:nvPicPr>
          <p:cNvPr id="10242" name="Picture 2" descr="http://newsline.linearcollider.org/newsline/images/2009/20091203_iotw.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608" y="554048"/>
            <a:ext cx="9136392" cy="60848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892497894"/>
      </p:ext>
    </p:extLst>
  </p:cSld>
  <p:clrMapOvr>
    <a:masterClrMapping/>
  </p:clrMapOvr>
  <p:transition advTm="8021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11211" y="1491587"/>
            <a:ext cx="9032789" cy="4932404"/>
          </a:xfrm>
        </p:spPr>
        <p:txBody>
          <a:bodyPr/>
          <a:lstStyle/>
          <a:p>
            <a:r>
              <a:rPr lang="en-US" b="1" dirty="0">
                <a:solidFill>
                  <a:srgbClr val="008000"/>
                </a:solidFill>
              </a:rPr>
              <a:t>Strategy</a:t>
            </a:r>
            <a:r>
              <a:rPr lang="en-US" dirty="0" smtClean="0"/>
              <a:t> behind development: </a:t>
            </a:r>
          </a:p>
          <a:p>
            <a:pPr lvl="1"/>
            <a:r>
              <a:rPr lang="en-US" dirty="0" smtClean="0"/>
              <a:t>We provide extensible frameworks/tools</a:t>
            </a:r>
          </a:p>
          <a:p>
            <a:pPr lvl="1"/>
            <a:r>
              <a:rPr lang="en-US" dirty="0" smtClean="0"/>
              <a:t>Clients fill in the domain-specific knowledge</a:t>
            </a:r>
          </a:p>
          <a:p>
            <a:r>
              <a:rPr lang="en-US" dirty="0" smtClean="0"/>
              <a:t>Clear </a:t>
            </a:r>
            <a:r>
              <a:rPr lang="en-US" b="1" dirty="0">
                <a:solidFill>
                  <a:srgbClr val="008000"/>
                </a:solidFill>
              </a:rPr>
              <a:t>guidelines</a:t>
            </a:r>
          </a:p>
          <a:p>
            <a:pPr lvl="1"/>
            <a:r>
              <a:rPr lang="en-US" dirty="0" smtClean="0"/>
              <a:t>Coherent model: device-property</a:t>
            </a:r>
          </a:p>
          <a:p>
            <a:pPr lvl="1"/>
            <a:r>
              <a:rPr lang="en-US" dirty="0" smtClean="0"/>
              <a:t>Architecture and technology choices</a:t>
            </a:r>
          </a:p>
          <a:p>
            <a:r>
              <a:rPr lang="en-US" dirty="0" smtClean="0"/>
              <a:t>Thorough </a:t>
            </a:r>
            <a:r>
              <a:rPr lang="en-US" b="1" dirty="0">
                <a:solidFill>
                  <a:srgbClr val="008000"/>
                </a:solidFill>
              </a:rPr>
              <a:t>Quality Assurance</a:t>
            </a:r>
            <a:endParaRPr lang="en-GB" b="1" dirty="0">
              <a:solidFill>
                <a:srgbClr val="008000"/>
              </a:solidFill>
            </a:endParaRPr>
          </a:p>
          <a:p>
            <a:r>
              <a:rPr lang="en-US" dirty="0"/>
              <a:t>S</a:t>
            </a:r>
            <a:r>
              <a:rPr lang="en-US" dirty="0" smtClean="0"/>
              <a:t>uccessful and efficient </a:t>
            </a:r>
            <a:r>
              <a:rPr lang="en-US" b="1" dirty="0">
                <a:solidFill>
                  <a:srgbClr val="008000"/>
                </a:solidFill>
              </a:rPr>
              <a:t>collaboration</a:t>
            </a:r>
          </a:p>
          <a:p>
            <a:pPr lvl="1"/>
            <a:r>
              <a:rPr lang="en-US" dirty="0" smtClean="0"/>
              <a:t>with equipment groups and operators		</a:t>
            </a:r>
          </a:p>
          <a:p>
            <a:pPr lvl="1"/>
            <a:r>
              <a:rPr lang="en-US" dirty="0" smtClean="0"/>
              <a:t>with other laboratories (</a:t>
            </a:r>
            <a:r>
              <a:rPr lang="en-US" dirty="0" err="1" smtClean="0"/>
              <a:t>FermiLab</a:t>
            </a:r>
            <a:r>
              <a:rPr lang="en-US" dirty="0" smtClean="0"/>
              <a:t>, GSI, ESRF, etc.)</a:t>
            </a:r>
          </a:p>
        </p:txBody>
      </p:sp>
      <p:sp>
        <p:nvSpPr>
          <p:cNvPr id="4" name="Date Placeholder 3"/>
          <p:cNvSpPr>
            <a:spLocks noGrp="1"/>
          </p:cNvSpPr>
          <p:nvPr>
            <p:ph type="dt" sz="half" idx="10"/>
          </p:nvPr>
        </p:nvSpPr>
        <p:spPr/>
        <p:txBody>
          <a:bodyPr/>
          <a:lstStyle/>
          <a:p>
            <a:pPr>
              <a:defRPr/>
            </a:pPr>
            <a:fld id="{6926B8A9-DBD7-46B5-B4FB-2F9253F32956}" type="datetime4">
              <a:rPr lang="en-GB" smtClean="0"/>
              <a:t>02 October 2013</a:t>
            </a:fld>
            <a:endParaRPr lang="en-US"/>
          </a:p>
        </p:txBody>
      </p:sp>
      <p:sp>
        <p:nvSpPr>
          <p:cNvPr id="5" name="Footer Placeholder 4"/>
          <p:cNvSpPr>
            <a:spLocks noGrp="1"/>
          </p:cNvSpPr>
          <p:nvPr>
            <p:ph type="ftr" sz="quarter" idx="11"/>
          </p:nvPr>
        </p:nvSpPr>
        <p:spPr/>
        <p:txBody>
          <a:bodyPr/>
          <a:lstStyle/>
          <a:p>
            <a:pPr>
              <a:defRPr/>
            </a:pPr>
            <a:r>
              <a:rPr lang="en-GB" dirty="0"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C2769304-D128-C349-BA7E-2496BD2043E8}" type="slidenum">
              <a:rPr lang="en-US" smtClean="0"/>
              <a:pPr>
                <a:defRPr/>
              </a:pPr>
              <a:t>72</a:t>
            </a:fld>
            <a:endParaRPr lang="en-US" dirty="0"/>
          </a:p>
        </p:txBody>
      </p:sp>
      <p:sp>
        <p:nvSpPr>
          <p:cNvPr id="10" name="Title 60"/>
          <p:cNvSpPr>
            <a:spLocks noGrp="1"/>
          </p:cNvSpPr>
          <p:nvPr>
            <p:ph type="title"/>
          </p:nvPr>
        </p:nvSpPr>
        <p:spPr>
          <a:xfrm>
            <a:off x="215657" y="152400"/>
            <a:ext cx="9066893" cy="1251062"/>
          </a:xfrm>
        </p:spPr>
        <p:txBody>
          <a:bodyPr rtlCol="0">
            <a:normAutofit/>
          </a:bodyPr>
          <a:lstStyle/>
          <a:p>
            <a:pPr fontAlgn="auto">
              <a:spcAft>
                <a:spcPts val="0"/>
              </a:spcAft>
              <a:defRPr/>
            </a:pPr>
            <a:r>
              <a:rPr lang="en-US" dirty="0" smtClean="0"/>
              <a:t>CERN Accelerator Control System</a:t>
            </a:r>
            <a:endParaRPr lang="en-US" dirty="0"/>
          </a:p>
        </p:txBody>
      </p:sp>
    </p:spTree>
    <p:extLst>
      <p:ext uri="{BB962C8B-B14F-4D97-AF65-F5344CB8AC3E}">
        <p14:creationId xmlns:p14="http://schemas.microsoft.com/office/powerpoint/2010/main" val="98906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Effect transition="in" filter="fade">
                                      <p:cBhvr>
                                        <p:cTn id="7" dur="500"/>
                                        <p:tgtEl>
                                          <p:spTgt spid="8">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4" end="4"/>
                                            </p:txEl>
                                          </p:spTgt>
                                        </p:tgtEl>
                                        <p:attrNameLst>
                                          <p:attrName>style.visibility</p:attrName>
                                        </p:attrNameLst>
                                      </p:cBhvr>
                                      <p:to>
                                        <p:strVal val="visible"/>
                                      </p:to>
                                    </p:set>
                                    <p:animEffect transition="in" filter="fade">
                                      <p:cBhvr>
                                        <p:cTn id="10" dur="500"/>
                                        <p:tgtEl>
                                          <p:spTgt spid="8">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animEffect transition="in" filter="fade">
                                      <p:cBhvr>
                                        <p:cTn id="13" dur="500"/>
                                        <p:tgtEl>
                                          <p:spTgt spid="8">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xEl>
                                              <p:pRg st="6" end="6"/>
                                            </p:txEl>
                                          </p:spTgt>
                                        </p:tgtEl>
                                        <p:attrNameLst>
                                          <p:attrName>style.visibility</p:attrName>
                                        </p:attrNameLst>
                                      </p:cBhvr>
                                      <p:to>
                                        <p:strVal val="visible"/>
                                      </p:to>
                                    </p:set>
                                    <p:animEffect transition="in" filter="fade">
                                      <p:cBhvr>
                                        <p:cTn id="18" dur="500"/>
                                        <p:tgtEl>
                                          <p:spTgt spid="8">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animEffect transition="in" filter="fade">
                                      <p:cBhvr>
                                        <p:cTn id="23" dur="500"/>
                                        <p:tgtEl>
                                          <p:spTgt spid="8">
                                            <p:txEl>
                                              <p:pRg st="7" end="7"/>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8" end="8"/>
                                            </p:txEl>
                                          </p:spTgt>
                                        </p:tgtEl>
                                        <p:attrNameLst>
                                          <p:attrName>style.visibility</p:attrName>
                                        </p:attrNameLst>
                                      </p:cBhvr>
                                      <p:to>
                                        <p:strVal val="visible"/>
                                      </p:to>
                                    </p:set>
                                    <p:animEffect transition="in" filter="fade">
                                      <p:cBhvr>
                                        <p:cTn id="26" dur="500"/>
                                        <p:tgtEl>
                                          <p:spTgt spid="8">
                                            <p:txEl>
                                              <p:pRg st="8" end="8"/>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9" end="9"/>
                                            </p:txEl>
                                          </p:spTgt>
                                        </p:tgtEl>
                                        <p:attrNameLst>
                                          <p:attrName>style.visibility</p:attrName>
                                        </p:attrNameLst>
                                      </p:cBhvr>
                                      <p:to>
                                        <p:strVal val="visible"/>
                                      </p:to>
                                    </p:set>
                                    <p:animEffect transition="in" filter="fade">
                                      <p:cBhvr>
                                        <p:cTn id="29" dur="500"/>
                                        <p:tgtEl>
                                          <p:spTgt spid="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err="1" smtClean="0"/>
              <a:t>DiaMon</a:t>
            </a:r>
            <a:r>
              <a:rPr lang="en-GB" dirty="0" smtClean="0"/>
              <a:t>: architecture</a:t>
            </a:r>
            <a:endParaRPr lang="en-GB" dirty="0"/>
          </a:p>
        </p:txBody>
      </p:sp>
      <p:sp>
        <p:nvSpPr>
          <p:cNvPr id="4" name="Date Placeholder 3"/>
          <p:cNvSpPr>
            <a:spLocks noGrp="1"/>
          </p:cNvSpPr>
          <p:nvPr>
            <p:ph type="dt" sz="half" idx="10"/>
          </p:nvPr>
        </p:nvSpPr>
        <p:spPr/>
        <p:txBody>
          <a:bodyPr/>
          <a:lstStyle/>
          <a:p>
            <a:pPr>
              <a:defRPr/>
            </a:pPr>
            <a:fld id="{494F178C-E378-4B92-A2FD-37614E154717}" type="datetime4">
              <a:rPr lang="en-GB" smtClean="0"/>
              <a:t>02 October 2013</a:t>
            </a:fld>
            <a:endParaRPr lang="en-US" dirty="0"/>
          </a:p>
        </p:txBody>
      </p:sp>
      <p:sp>
        <p:nvSpPr>
          <p:cNvPr id="5" name="Footer Placeholder 4"/>
          <p:cNvSpPr>
            <a:spLocks noGrp="1"/>
          </p:cNvSpPr>
          <p:nvPr>
            <p:ph type="ftr" sz="quarter" idx="11"/>
          </p:nvPr>
        </p:nvSpPr>
        <p:spPr/>
        <p:txBody>
          <a:bodyPr/>
          <a:lstStyle/>
          <a:p>
            <a:pPr>
              <a:defRPr/>
            </a:pPr>
            <a:r>
              <a:rPr lang="en-GB" dirty="0" smtClean="0"/>
              <a:t>Academic Training Lectures - CERN Beams Controls Group</a:t>
            </a:r>
            <a:endParaRPr lang="en-US" dirty="0"/>
          </a:p>
        </p:txBody>
      </p:sp>
      <p:sp>
        <p:nvSpPr>
          <p:cNvPr id="6" name="Slide Number Placeholder 5"/>
          <p:cNvSpPr>
            <a:spLocks noGrp="1"/>
          </p:cNvSpPr>
          <p:nvPr>
            <p:ph type="sldNum" sz="quarter" idx="12"/>
          </p:nvPr>
        </p:nvSpPr>
        <p:spPr/>
        <p:txBody>
          <a:bodyPr/>
          <a:lstStyle/>
          <a:p>
            <a:pPr>
              <a:defRPr/>
            </a:pPr>
            <a:fld id="{1231B9D9-DEA6-E74A-B1BE-027696194D89}" type="slidenum">
              <a:rPr lang="en-US" smtClean="0"/>
              <a:pPr>
                <a:defRPr/>
              </a:pPr>
              <a:t>8</a:t>
            </a:fld>
            <a:endParaRPr lang="en-US"/>
          </a:p>
        </p:txBody>
      </p:sp>
      <p:sp>
        <p:nvSpPr>
          <p:cNvPr id="7" name="AutoShape 22"/>
          <p:cNvSpPr>
            <a:spLocks noChangeArrowheads="1"/>
          </p:cNvSpPr>
          <p:nvPr/>
        </p:nvSpPr>
        <p:spPr bwMode="auto">
          <a:xfrm>
            <a:off x="95266" y="5625300"/>
            <a:ext cx="1376257"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Front-Ends</a:t>
            </a:r>
            <a:endParaRPr lang="en-US" b="1" dirty="0">
              <a:solidFill>
                <a:srgbClr val="663300"/>
              </a:solidFill>
              <a:latin typeface="+mj-lt"/>
            </a:endParaRPr>
          </a:p>
        </p:txBody>
      </p:sp>
      <p:sp>
        <p:nvSpPr>
          <p:cNvPr id="8" name="AutoShape 22"/>
          <p:cNvSpPr>
            <a:spLocks noChangeArrowheads="1"/>
          </p:cNvSpPr>
          <p:nvPr/>
        </p:nvSpPr>
        <p:spPr bwMode="auto">
          <a:xfrm>
            <a:off x="1576078" y="5625300"/>
            <a:ext cx="1377000" cy="896980"/>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Servers</a:t>
            </a:r>
            <a:endParaRPr lang="en-US" b="1" dirty="0">
              <a:solidFill>
                <a:srgbClr val="663300"/>
              </a:solidFill>
              <a:latin typeface="+mj-lt"/>
            </a:endParaRPr>
          </a:p>
        </p:txBody>
      </p:sp>
      <p:sp>
        <p:nvSpPr>
          <p:cNvPr id="9" name="AutoShape 22"/>
          <p:cNvSpPr>
            <a:spLocks noChangeArrowheads="1"/>
          </p:cNvSpPr>
          <p:nvPr/>
        </p:nvSpPr>
        <p:spPr bwMode="auto">
          <a:xfrm>
            <a:off x="3058333" y="5605897"/>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Consoles</a:t>
            </a:r>
            <a:endParaRPr lang="en-US" b="1" dirty="0">
              <a:solidFill>
                <a:srgbClr val="663300"/>
              </a:solidFill>
              <a:latin typeface="+mj-lt"/>
            </a:endParaRPr>
          </a:p>
        </p:txBody>
      </p:sp>
      <p:grpSp>
        <p:nvGrpSpPr>
          <p:cNvPr id="38" name="Group 37"/>
          <p:cNvGrpSpPr/>
          <p:nvPr/>
        </p:nvGrpSpPr>
        <p:grpSpPr>
          <a:xfrm>
            <a:off x="4540633" y="5625300"/>
            <a:ext cx="1377000" cy="893234"/>
            <a:chOff x="4656383" y="5486400"/>
            <a:chExt cx="1377000" cy="893234"/>
          </a:xfrm>
        </p:grpSpPr>
        <p:sp>
          <p:nvSpPr>
            <p:cNvPr id="14" name="AutoShape 22"/>
            <p:cNvSpPr>
              <a:spLocks noChangeArrowheads="1"/>
            </p:cNvSpPr>
            <p:nvPr/>
          </p:nvSpPr>
          <p:spPr bwMode="auto">
            <a:xfrm>
              <a:off x="4656383" y="5486400"/>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Processes</a:t>
              </a:r>
              <a:endParaRPr lang="en-US" b="1" dirty="0">
                <a:solidFill>
                  <a:srgbClr val="663300"/>
                </a:solidFill>
                <a:latin typeface="+mj-lt"/>
              </a:endParaRPr>
            </a:p>
          </p:txBody>
        </p:sp>
        <p:sp>
          <p:nvSpPr>
            <p:cNvPr id="15" name="AutoShape 22"/>
            <p:cNvSpPr>
              <a:spLocks noChangeArrowheads="1"/>
            </p:cNvSpPr>
            <p:nvPr/>
          </p:nvSpPr>
          <p:spPr bwMode="auto">
            <a:xfrm>
              <a:off x="4748183" y="5486400"/>
              <a:ext cx="1204875" cy="527640"/>
            </a:xfrm>
            <a:prstGeom prst="roundRect">
              <a:avLst>
                <a:gd name="adj" fmla="val 16667"/>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chemeClr val="tx1">
                      <a:lumMod val="85000"/>
                      <a:lumOff val="15000"/>
                    </a:schemeClr>
                  </a:solidFill>
                  <a:latin typeface="+mj-lt"/>
                </a:rPr>
                <a:t>JMX</a:t>
              </a:r>
              <a:endParaRPr lang="en-US" b="1" dirty="0">
                <a:solidFill>
                  <a:schemeClr val="tx1">
                    <a:lumMod val="85000"/>
                    <a:lumOff val="15000"/>
                  </a:schemeClr>
                </a:solidFill>
                <a:latin typeface="+mj-lt"/>
              </a:endParaRPr>
            </a:p>
          </p:txBody>
        </p:sp>
      </p:grpSp>
      <p:sp>
        <p:nvSpPr>
          <p:cNvPr id="16" name="AutoShape 22"/>
          <p:cNvSpPr>
            <a:spLocks noChangeArrowheads="1"/>
          </p:cNvSpPr>
          <p:nvPr/>
        </p:nvSpPr>
        <p:spPr bwMode="auto">
          <a:xfrm>
            <a:off x="6033808" y="4101320"/>
            <a:ext cx="137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SNMP</a:t>
            </a:r>
          </a:p>
          <a:p>
            <a:pPr algn="ctr"/>
            <a:r>
              <a:rPr lang="en-US" sz="2400" b="1" dirty="0" smtClean="0">
                <a:solidFill>
                  <a:srgbClr val="002060"/>
                </a:solidFill>
                <a:latin typeface="+mj-lt"/>
              </a:rPr>
              <a:t>DAQ</a:t>
            </a:r>
            <a:endParaRPr lang="en-US" sz="2400" b="1" dirty="0">
              <a:solidFill>
                <a:srgbClr val="002060"/>
              </a:solidFill>
              <a:latin typeface="+mj-lt"/>
            </a:endParaRPr>
          </a:p>
        </p:txBody>
      </p:sp>
      <p:cxnSp>
        <p:nvCxnSpPr>
          <p:cNvPr id="31" name="Straight Arrow Connector 30"/>
          <p:cNvCxnSpPr>
            <a:stCxn id="44" idx="0"/>
            <a:endCxn id="16" idx="2"/>
          </p:cNvCxnSpPr>
          <p:nvPr/>
        </p:nvCxnSpPr>
        <p:spPr>
          <a:xfrm flipV="1">
            <a:off x="6718356" y="4978134"/>
            <a:ext cx="4852" cy="647167"/>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grpSp>
        <p:nvGrpSpPr>
          <p:cNvPr id="45" name="Group 44"/>
          <p:cNvGrpSpPr/>
          <p:nvPr/>
        </p:nvGrpSpPr>
        <p:grpSpPr>
          <a:xfrm>
            <a:off x="6024118" y="5625301"/>
            <a:ext cx="1377000" cy="893234"/>
            <a:chOff x="6139868" y="5486401"/>
            <a:chExt cx="1377000" cy="893234"/>
          </a:xfrm>
        </p:grpSpPr>
        <p:sp>
          <p:nvSpPr>
            <p:cNvPr id="43" name="AutoShape 22"/>
            <p:cNvSpPr>
              <a:spLocks noChangeArrowheads="1"/>
            </p:cNvSpPr>
            <p:nvPr/>
          </p:nvSpPr>
          <p:spPr bwMode="auto">
            <a:xfrm>
              <a:off x="6139868" y="5486401"/>
              <a:ext cx="1377000" cy="893234"/>
            </a:xfrm>
            <a:prstGeom prst="roundRect">
              <a:avLst>
                <a:gd name="adj" fmla="val 16667"/>
              </a:avLst>
            </a:prstGeom>
            <a:gradFill>
              <a:gsLst>
                <a:gs pos="0">
                  <a:srgbClr val="FFDB81"/>
                </a:gs>
                <a:gs pos="100000">
                  <a:srgbClr val="FFB601"/>
                </a:gs>
              </a:gsLst>
            </a:gradFill>
            <a:ln>
              <a:solidFill>
                <a:srgbClr val="680000"/>
              </a:solidFill>
              <a:headEnd/>
              <a:tailEnd/>
            </a:ln>
          </p:spPr>
          <p:style>
            <a:lnRef idx="1">
              <a:schemeClr val="accent3"/>
            </a:lnRef>
            <a:fillRef idx="2">
              <a:schemeClr val="accent3"/>
            </a:fillRef>
            <a:effectRef idx="1">
              <a:schemeClr val="accent3"/>
            </a:effectRef>
            <a:fontRef idx="minor">
              <a:schemeClr val="dk1"/>
            </a:fontRef>
          </p:style>
          <p:txBody>
            <a:bodyPr wrap="none" anchor="b"/>
            <a:lstStyle/>
            <a:p>
              <a:pPr algn="ctr"/>
              <a:r>
                <a:rPr lang="en-US" b="1" dirty="0" smtClean="0">
                  <a:solidFill>
                    <a:srgbClr val="663300"/>
                  </a:solidFill>
                  <a:latin typeface="+mj-lt"/>
                </a:rPr>
                <a:t>HW</a:t>
              </a:r>
              <a:endParaRPr lang="en-US" b="1" dirty="0">
                <a:solidFill>
                  <a:srgbClr val="663300"/>
                </a:solidFill>
                <a:latin typeface="+mj-lt"/>
              </a:endParaRPr>
            </a:p>
          </p:txBody>
        </p:sp>
        <p:sp>
          <p:nvSpPr>
            <p:cNvPr id="44" name="AutoShape 22"/>
            <p:cNvSpPr>
              <a:spLocks noChangeArrowheads="1"/>
            </p:cNvSpPr>
            <p:nvPr/>
          </p:nvSpPr>
          <p:spPr bwMode="auto">
            <a:xfrm>
              <a:off x="6231668" y="5486401"/>
              <a:ext cx="1204875" cy="527640"/>
            </a:xfrm>
            <a:prstGeom prst="roundRect">
              <a:avLst>
                <a:gd name="adj" fmla="val 16667"/>
              </a:avLst>
            </a:prstGeom>
            <a:gradFill>
              <a:gsLst>
                <a:gs pos="0">
                  <a:schemeClr val="bg1">
                    <a:lumMod val="85000"/>
                  </a:schemeClr>
                </a:gs>
                <a:gs pos="100000">
                  <a:schemeClr val="bg1">
                    <a:lumMod val="75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smtClean="0">
                  <a:solidFill>
                    <a:schemeClr val="tx1">
                      <a:lumMod val="85000"/>
                      <a:lumOff val="15000"/>
                    </a:schemeClr>
                  </a:solidFill>
                  <a:latin typeface="+mj-lt"/>
                </a:rPr>
                <a:t>SNMP</a:t>
              </a:r>
              <a:endParaRPr lang="en-US" b="1" dirty="0">
                <a:solidFill>
                  <a:schemeClr val="tx1">
                    <a:lumMod val="85000"/>
                    <a:lumOff val="15000"/>
                  </a:schemeClr>
                </a:solidFill>
                <a:latin typeface="+mj-lt"/>
              </a:endParaRPr>
            </a:p>
          </p:txBody>
        </p:sp>
      </p:grpSp>
      <p:sp>
        <p:nvSpPr>
          <p:cNvPr id="50" name="AutoShape 22"/>
          <p:cNvSpPr>
            <a:spLocks noChangeArrowheads="1"/>
          </p:cNvSpPr>
          <p:nvPr/>
        </p:nvSpPr>
        <p:spPr bwMode="auto">
          <a:xfrm>
            <a:off x="4546770" y="4101320"/>
            <a:ext cx="137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smtClean="0">
                <a:solidFill>
                  <a:srgbClr val="002060"/>
                </a:solidFill>
                <a:latin typeface="+mj-lt"/>
              </a:rPr>
              <a:t>JMX</a:t>
            </a:r>
          </a:p>
          <a:p>
            <a:pPr algn="ctr"/>
            <a:r>
              <a:rPr lang="en-US" sz="2400" b="1" dirty="0" smtClean="0">
                <a:solidFill>
                  <a:srgbClr val="002060"/>
                </a:solidFill>
                <a:latin typeface="+mj-lt"/>
              </a:rPr>
              <a:t>DAQ</a:t>
            </a:r>
            <a:endParaRPr lang="en-US" sz="2400" b="1" dirty="0">
              <a:solidFill>
                <a:srgbClr val="002060"/>
              </a:solidFill>
              <a:latin typeface="+mj-lt"/>
            </a:endParaRPr>
          </a:p>
        </p:txBody>
      </p:sp>
      <p:cxnSp>
        <p:nvCxnSpPr>
          <p:cNvPr id="51" name="Straight Arrow Connector 50"/>
          <p:cNvCxnSpPr>
            <a:stCxn id="15" idx="0"/>
            <a:endCxn id="50" idx="2"/>
          </p:cNvCxnSpPr>
          <p:nvPr/>
        </p:nvCxnSpPr>
        <p:spPr>
          <a:xfrm flipV="1">
            <a:off x="5234871" y="4978134"/>
            <a:ext cx="1299" cy="647166"/>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88" name="Elbow Connector 87"/>
          <p:cNvCxnSpPr>
            <a:endCxn id="50" idx="0"/>
          </p:cNvCxnSpPr>
          <p:nvPr/>
        </p:nvCxnSpPr>
        <p:spPr>
          <a:xfrm>
            <a:off x="3735258" y="3791003"/>
            <a:ext cx="1500912" cy="310317"/>
          </a:xfrm>
          <a:prstGeom prst="bentConnector2">
            <a:avLst/>
          </a:prstGeom>
          <a:ln w="47625">
            <a:solidFill>
              <a:srgbClr val="00206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95" name="Elbow Connector 94"/>
          <p:cNvCxnSpPr>
            <a:endCxn id="16" idx="0"/>
          </p:cNvCxnSpPr>
          <p:nvPr/>
        </p:nvCxnSpPr>
        <p:spPr>
          <a:xfrm>
            <a:off x="5236170" y="3791003"/>
            <a:ext cx="1487038" cy="310317"/>
          </a:xfrm>
          <a:prstGeom prst="bentConnector2">
            <a:avLst/>
          </a:prstGeom>
          <a:ln w="47625">
            <a:solidFill>
              <a:srgbClr val="002060"/>
            </a:solidFill>
            <a:headEnd type="none"/>
            <a:tailEnd type="none"/>
          </a:ln>
        </p:spPr>
        <p:style>
          <a:lnRef idx="2">
            <a:schemeClr val="accent1"/>
          </a:lnRef>
          <a:fillRef idx="0">
            <a:schemeClr val="accent1"/>
          </a:fillRef>
          <a:effectRef idx="1">
            <a:schemeClr val="accent1"/>
          </a:effectRef>
          <a:fontRef idx="minor">
            <a:schemeClr val="tx1"/>
          </a:fontRef>
        </p:style>
      </p:cxnSp>
      <p:grpSp>
        <p:nvGrpSpPr>
          <p:cNvPr id="114" name="Group 113"/>
          <p:cNvGrpSpPr/>
          <p:nvPr/>
        </p:nvGrpSpPr>
        <p:grpSpPr>
          <a:xfrm>
            <a:off x="186323" y="4085880"/>
            <a:ext cx="4168685" cy="2067060"/>
            <a:chOff x="186323" y="4085880"/>
            <a:chExt cx="4168685" cy="2067060"/>
          </a:xfrm>
        </p:grpSpPr>
        <p:cxnSp>
          <p:nvCxnSpPr>
            <p:cNvPr id="20" name="Elbow Connector 19"/>
            <p:cNvCxnSpPr/>
            <p:nvPr/>
          </p:nvCxnSpPr>
          <p:spPr>
            <a:xfrm rot="5400000" flipH="1" flipV="1">
              <a:off x="2261107" y="4180136"/>
              <a:ext cx="19403" cy="2963526"/>
            </a:xfrm>
            <a:prstGeom prst="bentConnector3">
              <a:avLst>
                <a:gd name="adj1" fmla="val 1815049"/>
              </a:avLst>
            </a:prstGeom>
            <a:ln w="47625">
              <a:solidFill>
                <a:srgbClr val="002060"/>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10" name="AutoShape 22"/>
            <p:cNvSpPr>
              <a:spLocks noChangeArrowheads="1"/>
            </p:cNvSpPr>
            <p:nvPr/>
          </p:nvSpPr>
          <p:spPr bwMode="auto">
            <a:xfrm>
              <a:off x="186323" y="5625300"/>
              <a:ext cx="1205444"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err="1" smtClean="0">
                  <a:solidFill>
                    <a:srgbClr val="002060"/>
                  </a:solidFill>
                  <a:latin typeface="+mj-lt"/>
                </a:rPr>
                <a:t>DiaMon</a:t>
              </a:r>
              <a:endParaRPr lang="en-US" b="1" dirty="0" smtClean="0">
                <a:solidFill>
                  <a:srgbClr val="002060"/>
                </a:solidFill>
                <a:latin typeface="+mj-lt"/>
              </a:endParaRPr>
            </a:p>
            <a:p>
              <a:pPr algn="ctr"/>
              <a:r>
                <a:rPr lang="en-US" b="1" dirty="0" smtClean="0">
                  <a:solidFill>
                    <a:srgbClr val="002060"/>
                  </a:solidFill>
                  <a:latin typeface="+mj-lt"/>
                </a:rPr>
                <a:t>agent</a:t>
              </a:r>
              <a:endParaRPr lang="en-US" b="1" dirty="0">
                <a:solidFill>
                  <a:srgbClr val="002060"/>
                </a:solidFill>
                <a:latin typeface="+mj-lt"/>
              </a:endParaRPr>
            </a:p>
          </p:txBody>
        </p:sp>
        <p:sp>
          <p:nvSpPr>
            <p:cNvPr id="11" name="AutoShape 22"/>
            <p:cNvSpPr>
              <a:spLocks noChangeArrowheads="1"/>
            </p:cNvSpPr>
            <p:nvPr/>
          </p:nvSpPr>
          <p:spPr bwMode="auto">
            <a:xfrm>
              <a:off x="1667878" y="5625300"/>
              <a:ext cx="1204875"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err="1" smtClean="0">
                  <a:solidFill>
                    <a:srgbClr val="002060"/>
                  </a:solidFill>
                  <a:latin typeface="+mj-lt"/>
                </a:rPr>
                <a:t>DiaMon</a:t>
              </a:r>
              <a:endParaRPr lang="en-US" b="1" dirty="0" smtClean="0">
                <a:solidFill>
                  <a:srgbClr val="002060"/>
                </a:solidFill>
                <a:latin typeface="+mj-lt"/>
              </a:endParaRPr>
            </a:p>
            <a:p>
              <a:pPr algn="ctr"/>
              <a:r>
                <a:rPr lang="en-US" b="1" dirty="0" smtClean="0">
                  <a:solidFill>
                    <a:srgbClr val="002060"/>
                  </a:solidFill>
                  <a:latin typeface="+mj-lt"/>
                </a:rPr>
                <a:t>agent</a:t>
              </a:r>
              <a:endParaRPr lang="en-US" b="1" dirty="0">
                <a:solidFill>
                  <a:srgbClr val="002060"/>
                </a:solidFill>
                <a:latin typeface="+mj-lt"/>
              </a:endParaRPr>
            </a:p>
          </p:txBody>
        </p:sp>
        <p:sp>
          <p:nvSpPr>
            <p:cNvPr id="12" name="AutoShape 22"/>
            <p:cNvSpPr>
              <a:spLocks noChangeArrowheads="1"/>
            </p:cNvSpPr>
            <p:nvPr/>
          </p:nvSpPr>
          <p:spPr bwMode="auto">
            <a:xfrm>
              <a:off x="3150133" y="5605897"/>
              <a:ext cx="1204875" cy="527640"/>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b="1" dirty="0" err="1" smtClean="0">
                  <a:solidFill>
                    <a:srgbClr val="002060"/>
                  </a:solidFill>
                  <a:latin typeface="+mj-lt"/>
                </a:rPr>
                <a:t>DiaMon</a:t>
              </a:r>
              <a:endParaRPr lang="en-US" b="1" dirty="0" smtClean="0">
                <a:solidFill>
                  <a:srgbClr val="002060"/>
                </a:solidFill>
                <a:latin typeface="+mj-lt"/>
              </a:endParaRPr>
            </a:p>
            <a:p>
              <a:pPr algn="ctr"/>
              <a:r>
                <a:rPr lang="en-US" b="1" dirty="0" smtClean="0">
                  <a:solidFill>
                    <a:srgbClr val="002060"/>
                  </a:solidFill>
                  <a:latin typeface="+mj-lt"/>
                </a:rPr>
                <a:t>agent</a:t>
              </a:r>
              <a:endParaRPr lang="en-US" b="1" dirty="0">
                <a:solidFill>
                  <a:srgbClr val="002060"/>
                </a:solidFill>
                <a:latin typeface="+mj-lt"/>
              </a:endParaRPr>
            </a:p>
          </p:txBody>
        </p:sp>
        <p:sp>
          <p:nvSpPr>
            <p:cNvPr id="13" name="AutoShape 22"/>
            <p:cNvSpPr>
              <a:spLocks noChangeArrowheads="1"/>
            </p:cNvSpPr>
            <p:nvPr/>
          </p:nvSpPr>
          <p:spPr bwMode="auto">
            <a:xfrm>
              <a:off x="1587653" y="4085880"/>
              <a:ext cx="13770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err="1" smtClean="0">
                  <a:solidFill>
                    <a:srgbClr val="002060"/>
                  </a:solidFill>
                  <a:latin typeface="+mj-lt"/>
                </a:rPr>
                <a:t>DiaMon</a:t>
              </a:r>
              <a:endParaRPr lang="en-US" sz="2400" b="1" dirty="0" smtClean="0">
                <a:solidFill>
                  <a:srgbClr val="002060"/>
                </a:solidFill>
                <a:latin typeface="+mj-lt"/>
              </a:endParaRPr>
            </a:p>
            <a:p>
              <a:pPr algn="ctr"/>
              <a:r>
                <a:rPr lang="en-US" sz="2400" b="1" dirty="0" smtClean="0">
                  <a:solidFill>
                    <a:srgbClr val="002060"/>
                  </a:solidFill>
                  <a:latin typeface="+mj-lt"/>
                </a:rPr>
                <a:t>DAQ</a:t>
              </a:r>
              <a:endParaRPr lang="en-US" sz="2400" b="1" dirty="0">
                <a:solidFill>
                  <a:srgbClr val="002060"/>
                </a:solidFill>
                <a:latin typeface="+mj-lt"/>
              </a:endParaRPr>
            </a:p>
          </p:txBody>
        </p:sp>
        <p:cxnSp>
          <p:nvCxnSpPr>
            <p:cNvPr id="24" name="Straight Arrow Connector 23"/>
            <p:cNvCxnSpPr>
              <a:stCxn id="11" idx="0"/>
              <a:endCxn id="13" idx="2"/>
            </p:cNvCxnSpPr>
            <p:nvPr/>
          </p:nvCxnSpPr>
          <p:spPr>
            <a:xfrm flipV="1">
              <a:off x="2270316" y="4962694"/>
              <a:ext cx="5837" cy="662606"/>
            </a:xfrm>
            <a:prstGeom prst="straightConnector1">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09" name="TextBox 108"/>
            <p:cNvSpPr txBox="1"/>
            <p:nvPr/>
          </p:nvSpPr>
          <p:spPr>
            <a:xfrm>
              <a:off x="1592406" y="5012859"/>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grpSp>
        <p:nvGrpSpPr>
          <p:cNvPr id="120" name="Group 119"/>
          <p:cNvGrpSpPr/>
          <p:nvPr/>
        </p:nvGrpSpPr>
        <p:grpSpPr>
          <a:xfrm>
            <a:off x="2276153" y="2617817"/>
            <a:ext cx="2193505" cy="1468064"/>
            <a:chOff x="2276153" y="2617817"/>
            <a:chExt cx="2193505" cy="1468064"/>
          </a:xfrm>
        </p:grpSpPr>
        <p:sp>
          <p:nvSpPr>
            <p:cNvPr id="28" name="AutoShape 22"/>
            <p:cNvSpPr>
              <a:spLocks noChangeArrowheads="1"/>
            </p:cNvSpPr>
            <p:nvPr/>
          </p:nvSpPr>
          <p:spPr bwMode="auto">
            <a:xfrm>
              <a:off x="3000858" y="2617817"/>
              <a:ext cx="1468800" cy="876814"/>
            </a:xfrm>
            <a:prstGeom prst="roundRect">
              <a:avLst>
                <a:gd name="adj" fmla="val 16667"/>
              </a:avLst>
            </a:prstGeom>
            <a:gradFill>
              <a:gsLst>
                <a:gs pos="0">
                  <a:schemeClr val="accent2">
                    <a:lumMod val="40000"/>
                    <a:lumOff val="60000"/>
                  </a:schemeClr>
                </a:gs>
                <a:gs pos="100000">
                  <a:schemeClr val="accent2">
                    <a:lumMod val="60000"/>
                    <a:lumOff val="40000"/>
                  </a:schemeClr>
                </a:gs>
              </a:gsLst>
            </a:gradFill>
            <a:ln>
              <a:solidFill>
                <a:srgbClr val="00206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2400" b="1" dirty="0" err="1" smtClean="0">
                  <a:solidFill>
                    <a:srgbClr val="002060"/>
                  </a:solidFill>
                  <a:latin typeface="+mj-lt"/>
                </a:rPr>
                <a:t>DiaMon</a:t>
              </a:r>
              <a:endParaRPr lang="en-US" sz="2400" b="1" dirty="0" smtClean="0">
                <a:solidFill>
                  <a:srgbClr val="002060"/>
                </a:solidFill>
                <a:latin typeface="+mj-lt"/>
              </a:endParaRPr>
            </a:p>
            <a:p>
              <a:pPr algn="ctr"/>
              <a:r>
                <a:rPr lang="en-US" sz="2400" b="1" dirty="0" smtClean="0">
                  <a:solidFill>
                    <a:srgbClr val="002060"/>
                  </a:solidFill>
                  <a:latin typeface="+mj-lt"/>
                </a:rPr>
                <a:t>Server</a:t>
              </a:r>
              <a:endParaRPr lang="en-US" sz="2400" b="1" dirty="0">
                <a:solidFill>
                  <a:srgbClr val="002060"/>
                </a:solidFill>
                <a:latin typeface="+mj-lt"/>
              </a:endParaRPr>
            </a:p>
          </p:txBody>
        </p:sp>
        <p:cxnSp>
          <p:nvCxnSpPr>
            <p:cNvPr id="81" name="Elbow Connector 80"/>
            <p:cNvCxnSpPr>
              <a:stCxn id="13" idx="0"/>
              <a:endCxn id="28" idx="2"/>
            </p:cNvCxnSpPr>
            <p:nvPr/>
          </p:nvCxnSpPr>
          <p:spPr>
            <a:xfrm rot="5400000" flipH="1" flipV="1">
              <a:off x="2710081" y="3060704"/>
              <a:ext cx="591249" cy="1459105"/>
            </a:xfrm>
            <a:prstGeom prst="bentConnector3">
              <a:avLst>
                <a:gd name="adj1" fmla="val 50000"/>
              </a:avLst>
            </a:prstGeom>
            <a:ln w="47625">
              <a:solidFill>
                <a:srgbClr val="00206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10" name="TextBox 109"/>
            <p:cNvSpPr txBox="1"/>
            <p:nvPr/>
          </p:nvSpPr>
          <p:spPr>
            <a:xfrm>
              <a:off x="3828148" y="3494631"/>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grpSp>
        <p:nvGrpSpPr>
          <p:cNvPr id="117" name="Group 116"/>
          <p:cNvGrpSpPr/>
          <p:nvPr/>
        </p:nvGrpSpPr>
        <p:grpSpPr>
          <a:xfrm>
            <a:off x="89458" y="1565707"/>
            <a:ext cx="2911400" cy="1559967"/>
            <a:chOff x="89458" y="1565707"/>
            <a:chExt cx="2911400" cy="1559967"/>
          </a:xfrm>
        </p:grpSpPr>
        <p:sp>
          <p:nvSpPr>
            <p:cNvPr id="69" name="AutoShape 22"/>
            <p:cNvSpPr>
              <a:spLocks noChangeArrowheads="1"/>
            </p:cNvSpPr>
            <p:nvPr/>
          </p:nvSpPr>
          <p:spPr bwMode="auto">
            <a:xfrm>
              <a:off x="89458" y="1565707"/>
              <a:ext cx="1578420" cy="737653"/>
            </a:xfrm>
            <a:prstGeom prst="roundRect">
              <a:avLst>
                <a:gd name="adj" fmla="val 16667"/>
              </a:avLst>
            </a:prstGeom>
            <a:gradFill>
              <a:gsLst>
                <a:gs pos="0">
                  <a:schemeClr val="accent4">
                    <a:lumMod val="40000"/>
                    <a:lumOff val="60000"/>
                  </a:schemeClr>
                </a:gs>
                <a:gs pos="100000">
                  <a:schemeClr val="accent4">
                    <a:lumMod val="60000"/>
                    <a:lumOff val="40000"/>
                  </a:schemeClr>
                </a:gs>
              </a:gsLst>
            </a:gradFill>
            <a:ln>
              <a:solidFill>
                <a:srgbClr val="008000"/>
              </a:solid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GB" sz="2400" b="1" dirty="0" err="1">
                  <a:solidFill>
                    <a:srgbClr val="008000"/>
                  </a:solidFill>
                  <a:latin typeface="+mj-lt"/>
                </a:rPr>
                <a:t>DiaMon</a:t>
              </a:r>
              <a:endParaRPr lang="en-GB" sz="2400" b="1" dirty="0">
                <a:solidFill>
                  <a:srgbClr val="008000"/>
                </a:solidFill>
                <a:latin typeface="+mj-lt"/>
              </a:endParaRPr>
            </a:p>
            <a:p>
              <a:pPr algn="ctr"/>
              <a:r>
                <a:rPr lang="en-GB" sz="2400" b="1" dirty="0">
                  <a:solidFill>
                    <a:srgbClr val="008000"/>
                  </a:solidFill>
                  <a:latin typeface="+mj-lt"/>
                </a:rPr>
                <a:t>GUI</a:t>
              </a:r>
            </a:p>
          </p:txBody>
        </p:sp>
        <p:cxnSp>
          <p:nvCxnSpPr>
            <p:cNvPr id="70" name="Elbow Connector 69"/>
            <p:cNvCxnSpPr>
              <a:stCxn id="69" idx="2"/>
              <a:endCxn id="28" idx="1"/>
            </p:cNvCxnSpPr>
            <p:nvPr/>
          </p:nvCxnSpPr>
          <p:spPr>
            <a:xfrm rot="16200000" flipH="1">
              <a:off x="1563331" y="1618697"/>
              <a:ext cx="752864" cy="2122190"/>
            </a:xfrm>
            <a:prstGeom prst="bentConnector2">
              <a:avLst/>
            </a:prstGeom>
            <a:ln w="47625">
              <a:solidFill>
                <a:srgbClr val="00206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838302" y="2756342"/>
              <a:ext cx="602722" cy="369332"/>
            </a:xfrm>
            <a:prstGeom prst="rect">
              <a:avLst/>
            </a:prstGeom>
            <a:noFill/>
          </p:spPr>
          <p:txBody>
            <a:bodyPr wrap="square" rtlCol="0">
              <a:spAutoFit/>
            </a:bodyPr>
            <a:lstStyle/>
            <a:p>
              <a:r>
                <a:rPr lang="en-GB" b="1" dirty="0" smtClean="0">
                  <a:solidFill>
                    <a:srgbClr val="002060"/>
                  </a:solidFill>
                </a:rPr>
                <a:t>JMS</a:t>
              </a:r>
              <a:endParaRPr lang="en-GB" b="1" dirty="0">
                <a:solidFill>
                  <a:srgbClr val="002060"/>
                </a:solidFill>
              </a:endParaRPr>
            </a:p>
          </p:txBody>
        </p:sp>
      </p:grpSp>
    </p:spTree>
    <p:extLst>
      <p:ext uri="{BB962C8B-B14F-4D97-AF65-F5344CB8AC3E}">
        <p14:creationId xmlns:p14="http://schemas.microsoft.com/office/powerpoint/2010/main" val="151274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0"/>
                                        </p:tgtEl>
                                        <p:attrNameLst>
                                          <p:attrName>style.visibility</p:attrName>
                                        </p:attrNameLst>
                                      </p:cBhvr>
                                      <p:to>
                                        <p:strVal val="visible"/>
                                      </p:to>
                                    </p:set>
                                    <p:animEffect transition="in" filter="fade">
                                      <p:cBhvr>
                                        <p:cTn id="12" dur="500"/>
                                        <p:tgtEl>
                                          <p:spTgt spid="1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fade">
                                      <p:cBhvr>
                                        <p:cTn id="17" dur="500"/>
                                        <p:tgtEl>
                                          <p:spTgt spid="1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par>
                                <p:cTn id="31" presetID="10" presetClass="entr" presetSubtype="0" fill="hold" nodeType="with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fade">
                                      <p:cBhvr>
                                        <p:cTn id="33" dur="500"/>
                                        <p:tgtEl>
                                          <p:spTgt spid="8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95"/>
                                        </p:tgtEl>
                                        <p:attrNameLst>
                                          <p:attrName>style.visibility</p:attrName>
                                        </p:attrNameLst>
                                      </p:cBhvr>
                                      <p:to>
                                        <p:strVal val="visible"/>
                                      </p:to>
                                    </p:set>
                                    <p:animEffect transition="in" filter="fade">
                                      <p:cBhvr>
                                        <p:cTn id="49"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smtClean="0"/>
              <a:t>Helps finding the </a:t>
            </a:r>
            <a:r>
              <a:rPr lang="en-GB" b="1" dirty="0" smtClean="0">
                <a:solidFill>
                  <a:srgbClr val="008000"/>
                </a:solidFill>
              </a:rPr>
              <a:t>root cause</a:t>
            </a:r>
            <a:r>
              <a:rPr lang="en-GB" dirty="0" smtClean="0"/>
              <a:t> of the problem</a:t>
            </a:r>
            <a:endParaRPr lang="en-GB" dirty="0"/>
          </a:p>
          <a:p>
            <a:endParaRPr lang="en-GB" dirty="0"/>
          </a:p>
          <a:p>
            <a:r>
              <a:rPr lang="en-GB" dirty="0" smtClean="0"/>
              <a:t>Provides </a:t>
            </a:r>
            <a:r>
              <a:rPr lang="en-GB" b="1" dirty="0" smtClean="0">
                <a:solidFill>
                  <a:srgbClr val="008000"/>
                </a:solidFill>
              </a:rPr>
              <a:t>evolution history</a:t>
            </a:r>
          </a:p>
          <a:p>
            <a:endParaRPr lang="en-GB" b="1" dirty="0">
              <a:solidFill>
                <a:srgbClr val="008000"/>
              </a:solidFill>
            </a:endParaRPr>
          </a:p>
          <a:p>
            <a:r>
              <a:rPr lang="en-GB" dirty="0" smtClean="0"/>
              <a:t>Allows certain </a:t>
            </a:r>
            <a:r>
              <a:rPr lang="en-GB" b="1" dirty="0" smtClean="0">
                <a:solidFill>
                  <a:srgbClr val="008000"/>
                </a:solidFill>
              </a:rPr>
              <a:t>actions</a:t>
            </a:r>
          </a:p>
          <a:p>
            <a:pPr lvl="1"/>
            <a:r>
              <a:rPr lang="en-GB" dirty="0" smtClean="0"/>
              <a:t>restart system</a:t>
            </a:r>
          </a:p>
          <a:p>
            <a:pPr lvl="1"/>
            <a:r>
              <a:rPr lang="en-GB" dirty="0" smtClean="0"/>
              <a:t>restart process</a:t>
            </a:r>
          </a:p>
          <a:p>
            <a:endParaRPr lang="en-GB" dirty="0"/>
          </a:p>
          <a:p>
            <a:endParaRPr lang="en-GB" dirty="0"/>
          </a:p>
        </p:txBody>
      </p:sp>
      <p:sp>
        <p:nvSpPr>
          <p:cNvPr id="2" name="Title 1"/>
          <p:cNvSpPr>
            <a:spLocks noGrp="1"/>
          </p:cNvSpPr>
          <p:nvPr>
            <p:ph type="title"/>
          </p:nvPr>
        </p:nvSpPr>
        <p:spPr/>
        <p:txBody>
          <a:bodyPr>
            <a:normAutofit/>
          </a:bodyPr>
          <a:lstStyle/>
          <a:p>
            <a:r>
              <a:rPr lang="en-GB" dirty="0" err="1" smtClean="0"/>
              <a:t>DiaMon</a:t>
            </a:r>
            <a:r>
              <a:rPr lang="en-GB" dirty="0" smtClean="0"/>
              <a:t>: features</a:t>
            </a:r>
            <a:endParaRPr lang="en-GB" dirty="0"/>
          </a:p>
        </p:txBody>
      </p:sp>
      <p:sp>
        <p:nvSpPr>
          <p:cNvPr id="3" name="Date Placeholder 2"/>
          <p:cNvSpPr>
            <a:spLocks noGrp="1"/>
          </p:cNvSpPr>
          <p:nvPr>
            <p:ph type="dt" sz="half" idx="10"/>
          </p:nvPr>
        </p:nvSpPr>
        <p:spPr/>
        <p:txBody>
          <a:bodyPr/>
          <a:lstStyle/>
          <a:p>
            <a:pPr>
              <a:defRPr/>
            </a:pPr>
            <a:fld id="{F66797B2-A7B7-41A8-AE21-7BB4C9F48D7D}" type="datetime4">
              <a:rPr lang="en-GB" smtClean="0"/>
              <a:t>02 October 2013</a:t>
            </a:fld>
            <a:endParaRPr lang="en-US" dirty="0"/>
          </a:p>
        </p:txBody>
      </p:sp>
      <p:sp>
        <p:nvSpPr>
          <p:cNvPr id="4" name="Footer Placeholder 3"/>
          <p:cNvSpPr>
            <a:spLocks noGrp="1"/>
          </p:cNvSpPr>
          <p:nvPr>
            <p:ph type="ftr" sz="quarter" idx="11"/>
          </p:nvPr>
        </p:nvSpPr>
        <p:spPr/>
        <p:txBody>
          <a:bodyPr/>
          <a:lstStyle/>
          <a:p>
            <a:pPr>
              <a:defRPr/>
            </a:pPr>
            <a:r>
              <a:rPr lang="en-GB" smtClean="0"/>
              <a:t>Academic Training Lectures - CERN Beams Controls Group</a:t>
            </a:r>
            <a:endParaRPr lang="en-US" dirty="0"/>
          </a:p>
        </p:txBody>
      </p:sp>
      <p:sp>
        <p:nvSpPr>
          <p:cNvPr id="5" name="Slide Number Placeholder 4"/>
          <p:cNvSpPr>
            <a:spLocks noGrp="1"/>
          </p:cNvSpPr>
          <p:nvPr>
            <p:ph type="sldNum" sz="quarter" idx="12"/>
          </p:nvPr>
        </p:nvSpPr>
        <p:spPr/>
        <p:txBody>
          <a:bodyPr/>
          <a:lstStyle/>
          <a:p>
            <a:pPr>
              <a:defRPr/>
            </a:pPr>
            <a:fld id="{1231B9D9-DEA6-E74A-B1BE-027696194D89}" type="slidenum">
              <a:rPr lang="en-US" smtClean="0"/>
              <a:pPr>
                <a:defRPr/>
              </a:pPr>
              <a:t>9</a:t>
            </a:fld>
            <a:endParaRPr lang="en-US"/>
          </a:p>
        </p:txBody>
      </p:sp>
    </p:spTree>
    <p:extLst>
      <p:ext uri="{BB962C8B-B14F-4D97-AF65-F5344CB8AC3E}">
        <p14:creationId xmlns:p14="http://schemas.microsoft.com/office/powerpoint/2010/main" val="112422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fade">
                                      <p:cBhvr>
                                        <p:cTn id="15" dur="500"/>
                                        <p:tgtEl>
                                          <p:spTgt spid="6">
                                            <p:txEl>
                                              <p:pRg st="5" end="5"/>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6" end="6"/>
                                            </p:txEl>
                                          </p:spTgt>
                                        </p:tgtEl>
                                        <p:attrNameLst>
                                          <p:attrName>style.visibility</p:attrName>
                                        </p:attrNameLst>
                                      </p:cBhvr>
                                      <p:to>
                                        <p:strVal val="visible"/>
                                      </p:to>
                                    </p:set>
                                    <p:animEffect transition="in" filter="fade">
                                      <p:cBhvr>
                                        <p:cTn id="18"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8|22.2|20.8|22.7"/>
</p:tagLst>
</file>

<file path=ppt/tags/tag10.xml><?xml version="1.0" encoding="utf-8"?>
<p:tagLst xmlns:a="http://schemas.openxmlformats.org/drawingml/2006/main" xmlns:r="http://schemas.openxmlformats.org/officeDocument/2006/relationships" xmlns:p="http://schemas.openxmlformats.org/presentationml/2006/main">
  <p:tag name="TIMING" val="|0|0.2|0.2|0.1"/>
</p:tagLst>
</file>

<file path=ppt/tags/tag11.xml><?xml version="1.0" encoding="utf-8"?>
<p:tagLst xmlns:a="http://schemas.openxmlformats.org/drawingml/2006/main" xmlns:r="http://schemas.openxmlformats.org/officeDocument/2006/relationships" xmlns:p="http://schemas.openxmlformats.org/presentationml/2006/main">
  <p:tag name="TIMING" val="|0|0.2|0.2|0.1"/>
</p:tagLst>
</file>

<file path=ppt/tags/tag12.xml><?xml version="1.0" encoding="utf-8"?>
<p:tagLst xmlns:a="http://schemas.openxmlformats.org/drawingml/2006/main" xmlns:r="http://schemas.openxmlformats.org/officeDocument/2006/relationships" xmlns:p="http://schemas.openxmlformats.org/presentationml/2006/main">
  <p:tag name="TIMING" val="|4.8|22.2|20.8|22.7"/>
</p:tagLst>
</file>

<file path=ppt/tags/tag13.xml><?xml version="1.0" encoding="utf-8"?>
<p:tagLst xmlns:a="http://schemas.openxmlformats.org/drawingml/2006/main" xmlns:r="http://schemas.openxmlformats.org/officeDocument/2006/relationships" xmlns:p="http://schemas.openxmlformats.org/presentationml/2006/main">
  <p:tag name="TIMING" val="|4.8|22.2|20.8|22.7"/>
</p:tagLst>
</file>

<file path=ppt/tags/tag14.xml><?xml version="1.0" encoding="utf-8"?>
<p:tagLst xmlns:a="http://schemas.openxmlformats.org/drawingml/2006/main" xmlns:r="http://schemas.openxmlformats.org/officeDocument/2006/relationships" xmlns:p="http://schemas.openxmlformats.org/presentationml/2006/main">
  <p:tag name="TIMING" val="|0|0.2|0.2|0.1"/>
</p:tagLst>
</file>

<file path=ppt/tags/tag15.xml><?xml version="1.0" encoding="utf-8"?>
<p:tagLst xmlns:a="http://schemas.openxmlformats.org/drawingml/2006/main" xmlns:r="http://schemas.openxmlformats.org/officeDocument/2006/relationships" xmlns:p="http://schemas.openxmlformats.org/presentationml/2006/main">
  <p:tag name="TIMING" val="|0|0.1|0.1|0.1"/>
</p:tagLst>
</file>

<file path=ppt/tags/tag16.xml><?xml version="1.0" encoding="utf-8"?>
<p:tagLst xmlns:a="http://schemas.openxmlformats.org/drawingml/2006/main" xmlns:r="http://schemas.openxmlformats.org/officeDocument/2006/relationships" xmlns:p="http://schemas.openxmlformats.org/presentationml/2006/main">
  <p:tag name="TIMING" val="|4.8|22.2|20.8|22.7"/>
</p:tagLst>
</file>

<file path=ppt/tags/tag17.xml><?xml version="1.0" encoding="utf-8"?>
<p:tagLst xmlns:a="http://schemas.openxmlformats.org/drawingml/2006/main" xmlns:r="http://schemas.openxmlformats.org/officeDocument/2006/relationships" xmlns:p="http://schemas.openxmlformats.org/presentationml/2006/main">
  <p:tag name="TIMING" val="|4.8|22.2|20.8|22.7"/>
</p:tagLst>
</file>

<file path=ppt/tags/tag2.xml><?xml version="1.0" encoding="utf-8"?>
<p:tagLst xmlns:a="http://schemas.openxmlformats.org/drawingml/2006/main" xmlns:r="http://schemas.openxmlformats.org/officeDocument/2006/relationships" xmlns:p="http://schemas.openxmlformats.org/presentationml/2006/main">
  <p:tag name="TIMING" val="|4.8|22.2|20.8|22.7"/>
</p:tagLst>
</file>

<file path=ppt/tags/tag3.xml><?xml version="1.0" encoding="utf-8"?>
<p:tagLst xmlns:a="http://schemas.openxmlformats.org/drawingml/2006/main" xmlns:r="http://schemas.openxmlformats.org/officeDocument/2006/relationships" xmlns:p="http://schemas.openxmlformats.org/presentationml/2006/main">
  <p:tag name="TIMING" val="|4.8|22.2|20.8|22.7"/>
</p:tagLst>
</file>

<file path=ppt/tags/tag4.xml><?xml version="1.0" encoding="utf-8"?>
<p:tagLst xmlns:a="http://schemas.openxmlformats.org/drawingml/2006/main" xmlns:r="http://schemas.openxmlformats.org/officeDocument/2006/relationships" xmlns:p="http://schemas.openxmlformats.org/presentationml/2006/main">
  <p:tag name="TIMING" val="|4.8|22.2|20.8|22.7"/>
</p:tagLst>
</file>

<file path=ppt/tags/tag5.xml><?xml version="1.0" encoding="utf-8"?>
<p:tagLst xmlns:a="http://schemas.openxmlformats.org/drawingml/2006/main" xmlns:r="http://schemas.openxmlformats.org/officeDocument/2006/relationships" xmlns:p="http://schemas.openxmlformats.org/presentationml/2006/main">
  <p:tag name="TIMING" val="|4.8|22.2|20.8|22.7"/>
</p:tagLst>
</file>

<file path=ppt/tags/tag6.xml><?xml version="1.0" encoding="utf-8"?>
<p:tagLst xmlns:a="http://schemas.openxmlformats.org/drawingml/2006/main" xmlns:r="http://schemas.openxmlformats.org/officeDocument/2006/relationships" xmlns:p="http://schemas.openxmlformats.org/presentationml/2006/main">
  <p:tag name="TIMING" val="|4.8|22.2|20.8|22.7"/>
</p:tagLst>
</file>

<file path=ppt/tags/tag7.xml><?xml version="1.0" encoding="utf-8"?>
<p:tagLst xmlns:a="http://schemas.openxmlformats.org/drawingml/2006/main" xmlns:r="http://schemas.openxmlformats.org/officeDocument/2006/relationships" xmlns:p="http://schemas.openxmlformats.org/presentationml/2006/main">
  <p:tag name="TIMING" val="|4.8|22.2|20.8|22.7"/>
</p:tagLst>
</file>

<file path=ppt/tags/tag8.xml><?xml version="1.0" encoding="utf-8"?>
<p:tagLst xmlns:a="http://schemas.openxmlformats.org/drawingml/2006/main" xmlns:r="http://schemas.openxmlformats.org/officeDocument/2006/relationships" xmlns:p="http://schemas.openxmlformats.org/presentationml/2006/main">
  <p:tag name="TIMING" val="|0|0.2|0.2|0.1"/>
</p:tagLst>
</file>

<file path=ppt/tags/tag9.xml><?xml version="1.0" encoding="utf-8"?>
<p:tagLst xmlns:a="http://schemas.openxmlformats.org/drawingml/2006/main" xmlns:r="http://schemas.openxmlformats.org/officeDocument/2006/relationships" xmlns:p="http://schemas.openxmlformats.org/presentationml/2006/main">
  <p:tag name="TIMING" val="|0|0.2|0.2|0.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ster">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
  <TotalTime>41455</TotalTime>
  <Words>11196</Words>
  <Application>Microsoft Office PowerPoint</Application>
  <PresentationFormat>On-screen Show (4:3)</PresentationFormat>
  <Paragraphs>2226</Paragraphs>
  <Slides>72</Slides>
  <Notes>71</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Master</vt:lpstr>
      <vt:lpstr>The LHC Control System CERN Accelerator Control System</vt:lpstr>
      <vt:lpstr>Contents</vt:lpstr>
      <vt:lpstr>Key components</vt:lpstr>
      <vt:lpstr>Key components</vt:lpstr>
      <vt:lpstr>Diagnostic Monitoring and Alarms</vt:lpstr>
      <vt:lpstr>DIAgnostic MONitoring</vt:lpstr>
      <vt:lpstr>DIAgnostic MONitoring GUI</vt:lpstr>
      <vt:lpstr>DiaMon: architecture</vt:lpstr>
      <vt:lpstr>DiaMon: features</vt:lpstr>
      <vt:lpstr>Alarms</vt:lpstr>
      <vt:lpstr>Alarms Console</vt:lpstr>
      <vt:lpstr>DiaMon &amp; Alarms: architecture</vt:lpstr>
      <vt:lpstr>Alarms: features</vt:lpstr>
      <vt:lpstr>Alarms: features</vt:lpstr>
      <vt:lpstr>Alarms: features</vt:lpstr>
      <vt:lpstr>Alarms: features</vt:lpstr>
      <vt:lpstr>Alarms: features</vt:lpstr>
      <vt:lpstr>Alarms: features</vt:lpstr>
      <vt:lpstr>Alarms: features</vt:lpstr>
      <vt:lpstr>DiaMon &amp; Alarms: today</vt:lpstr>
      <vt:lpstr>DiaMon &amp; Alarms: future</vt:lpstr>
      <vt:lpstr>Key components: SIS</vt:lpstr>
      <vt:lpstr>Machine Protection: birds-eye view</vt:lpstr>
      <vt:lpstr>Software Interlock System (SIS)</vt:lpstr>
      <vt:lpstr>SIS: architecture</vt:lpstr>
      <vt:lpstr>SIS: implementation</vt:lpstr>
      <vt:lpstr>SIS: features</vt:lpstr>
      <vt:lpstr>SIS: features</vt:lpstr>
      <vt:lpstr>SIS: today</vt:lpstr>
      <vt:lpstr>Key components: Post-Mortem</vt:lpstr>
      <vt:lpstr>Post-Mortem Analysis (PMA)</vt:lpstr>
      <vt:lpstr>PMA: workflow</vt:lpstr>
      <vt:lpstr>PMA: LHC Page 1</vt:lpstr>
      <vt:lpstr>PMA: implementation</vt:lpstr>
      <vt:lpstr>PMA: implementation</vt:lpstr>
      <vt:lpstr>PMA: implementation</vt:lpstr>
      <vt:lpstr>PMA: implementation</vt:lpstr>
      <vt:lpstr>PMA: implementation</vt:lpstr>
      <vt:lpstr>PMA: today</vt:lpstr>
      <vt:lpstr>Key components: Logging</vt:lpstr>
      <vt:lpstr>Logging Service</vt:lpstr>
      <vt:lpstr>Logging Service</vt:lpstr>
      <vt:lpstr>Logging: architecture</vt:lpstr>
      <vt:lpstr>Logging: today</vt:lpstr>
      <vt:lpstr>Logging: daily extraction requests</vt:lpstr>
      <vt:lpstr>Key components: RBAC - MCS</vt:lpstr>
      <vt:lpstr>Role Based Access Control (RBAC)</vt:lpstr>
      <vt:lpstr>RBAC: HW and SW protection</vt:lpstr>
      <vt:lpstr>RBAC: HW and SW protection</vt:lpstr>
      <vt:lpstr>RBAC: features</vt:lpstr>
      <vt:lpstr>RBAC: today</vt:lpstr>
      <vt:lpstr>Management of Critical Settings</vt:lpstr>
      <vt:lpstr>Key components</vt:lpstr>
      <vt:lpstr>Contents</vt:lpstr>
      <vt:lpstr>Highly modular distributed system Big developer community</vt:lpstr>
      <vt:lpstr>Quality Assurance is essential</vt:lpstr>
      <vt:lpstr>Quality Assurance is essential</vt:lpstr>
      <vt:lpstr>Software Improvement Process (SIP)</vt:lpstr>
      <vt:lpstr>SIP: activities and tools</vt:lpstr>
      <vt:lpstr>Links to project pages</vt:lpstr>
      <vt:lpstr>Quality Assurance is essential</vt:lpstr>
      <vt:lpstr>Integration testing: Testbed</vt:lpstr>
      <vt:lpstr>Integration testing: Testbed</vt:lpstr>
      <vt:lpstr>Quality Assurance is essential</vt:lpstr>
      <vt:lpstr>Deployment: Smooth Upgrades</vt:lpstr>
      <vt:lpstr>Contents</vt:lpstr>
      <vt:lpstr>Consolidation and new functionality</vt:lpstr>
      <vt:lpstr>LHC performance improvement</vt:lpstr>
      <vt:lpstr>Accelerator downtime minimization</vt:lpstr>
      <vt:lpstr>CERN Accelerator Control System</vt:lpstr>
      <vt:lpstr>LHC Control System</vt:lpstr>
      <vt:lpstr>CERN Accelerator Control System</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Eugenia Hatziangeli</dc:creator>
  <cp:lastModifiedBy>Roman Gorbonosov</cp:lastModifiedBy>
  <cp:revision>1927</cp:revision>
  <dcterms:created xsi:type="dcterms:W3CDTF">2010-10-31T08:44:18Z</dcterms:created>
  <dcterms:modified xsi:type="dcterms:W3CDTF">2013-10-02T13:00:38Z</dcterms:modified>
</cp:coreProperties>
</file>