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87" r:id="rId2"/>
  </p:sldMasterIdLst>
  <p:notesMasterIdLst>
    <p:notesMasterId r:id="rId16"/>
  </p:notesMasterIdLst>
  <p:handoutMasterIdLst>
    <p:handoutMasterId r:id="rId17"/>
  </p:handoutMasterIdLst>
  <p:sldIdLst>
    <p:sldId id="256" r:id="rId3"/>
    <p:sldId id="326" r:id="rId4"/>
    <p:sldId id="323" r:id="rId5"/>
    <p:sldId id="316" r:id="rId6"/>
    <p:sldId id="305" r:id="rId7"/>
    <p:sldId id="309" r:id="rId8"/>
    <p:sldId id="320" r:id="rId9"/>
    <p:sldId id="307" r:id="rId10"/>
    <p:sldId id="318" r:id="rId11"/>
    <p:sldId id="319" r:id="rId12"/>
    <p:sldId id="310" r:id="rId13"/>
    <p:sldId id="308" r:id="rId14"/>
    <p:sldId id="32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53" autoAdjust="0"/>
    <p:restoredTop sz="88562" autoAdjust="0"/>
  </p:normalViewPr>
  <p:slideViewPr>
    <p:cSldViewPr>
      <p:cViewPr>
        <p:scale>
          <a:sx n="150" d="100"/>
          <a:sy n="15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212F5-5DCE-524E-9C82-0895BADE8E7B}" type="datetimeFigureOut">
              <a:rPr lang="es-ES" smtClean="0"/>
              <a:t>22/10/2013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8F50A0-6572-9F4E-89AB-0759EB649B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64474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5372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There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be a </a:t>
            </a:r>
            <a:r>
              <a:rPr lang="es-ES" dirty="0" err="1" smtClean="0"/>
              <a:t>presentation</a:t>
            </a:r>
            <a:r>
              <a:rPr lang="es-ES" dirty="0" smtClean="0"/>
              <a:t> </a:t>
            </a:r>
            <a:r>
              <a:rPr lang="es-ES" dirty="0" err="1" smtClean="0"/>
              <a:t>during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ISOLDE </a:t>
            </a:r>
            <a:r>
              <a:rPr lang="es-ES" dirty="0" err="1" smtClean="0"/>
              <a:t>workshop</a:t>
            </a:r>
            <a:r>
              <a:rPr lang="es-ES" dirty="0" smtClean="0"/>
              <a:t> 25-27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November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Lorens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Willman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from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TRImuP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collaboration</a:t>
            </a:r>
            <a:r>
              <a:rPr lang="es-ES" baseline="0" dirty="0" smtClean="0"/>
              <a:t> at KVI.</a:t>
            </a:r>
          </a:p>
          <a:p>
            <a:r>
              <a:rPr lang="es-ES" baseline="0" dirty="0" err="1" smtClean="0"/>
              <a:t>But</a:t>
            </a:r>
            <a:r>
              <a:rPr lang="es-ES" baseline="0" dirty="0" smtClean="0"/>
              <a:t> as </a:t>
            </a:r>
            <a:r>
              <a:rPr lang="es-ES" baseline="0" dirty="0" err="1" smtClean="0"/>
              <a:t>not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everyone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will</a:t>
            </a:r>
            <a:r>
              <a:rPr lang="es-ES" baseline="0" dirty="0" smtClean="0"/>
              <a:t> be </a:t>
            </a:r>
            <a:r>
              <a:rPr lang="es-ES" baseline="0" dirty="0" err="1" smtClean="0"/>
              <a:t>present</a:t>
            </a:r>
            <a:r>
              <a:rPr lang="es-ES" baseline="0" dirty="0" smtClean="0"/>
              <a:t> I </a:t>
            </a:r>
            <a:r>
              <a:rPr lang="es-ES" baseline="0" dirty="0" err="1" smtClean="0"/>
              <a:t>will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give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some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background</a:t>
            </a:r>
            <a:r>
              <a:rPr lang="es-ES" baseline="0" dirty="0" smtClean="0"/>
              <a:t> and </a:t>
            </a:r>
            <a:r>
              <a:rPr lang="es-ES" baseline="0" dirty="0" err="1" smtClean="0"/>
              <a:t>some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explanation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what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TRImP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and </a:t>
            </a:r>
            <a:r>
              <a:rPr lang="es-ES" baseline="0" dirty="0" err="1" smtClean="0"/>
              <a:t>how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it</a:t>
            </a:r>
            <a:r>
              <a:rPr lang="es-ES" baseline="0" dirty="0" smtClean="0"/>
              <a:t>  </a:t>
            </a:r>
            <a:r>
              <a:rPr lang="es-ES" baseline="0" dirty="0" err="1" smtClean="0"/>
              <a:t>could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fit</a:t>
            </a:r>
            <a:r>
              <a:rPr lang="es-ES" baseline="0" dirty="0" smtClean="0"/>
              <a:t> at HIE-ISOLDE.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7404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These</a:t>
            </a:r>
            <a:r>
              <a:rPr lang="es-ES" dirty="0" smtClean="0"/>
              <a:t> are more </a:t>
            </a:r>
            <a:r>
              <a:rPr lang="es-ES" dirty="0" err="1" smtClean="0"/>
              <a:t>details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from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original </a:t>
            </a:r>
            <a:r>
              <a:rPr lang="es-ES" baseline="0" dirty="0" err="1" smtClean="0"/>
              <a:t>proposal</a:t>
            </a:r>
            <a:r>
              <a:rPr lang="es-ES" baseline="0" dirty="0" smtClean="0"/>
              <a:t>. As </a:t>
            </a:r>
            <a:r>
              <a:rPr lang="es-ES" baseline="0" dirty="0" err="1" smtClean="0"/>
              <a:t>you</a:t>
            </a:r>
            <a:r>
              <a:rPr lang="es-ES" baseline="0" dirty="0" smtClean="0"/>
              <a:t> can </a:t>
            </a:r>
            <a:r>
              <a:rPr lang="es-ES" baseline="0" dirty="0" err="1" smtClean="0"/>
              <a:t>see</a:t>
            </a:r>
            <a:r>
              <a:rPr lang="es-ES" baseline="0" dirty="0" smtClean="0"/>
              <a:t> a 4.6 M€ </a:t>
            </a:r>
            <a:r>
              <a:rPr lang="es-ES" baseline="0" dirty="0" err="1" smtClean="0"/>
              <a:t>project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where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Recoil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separatar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1.7 M€.</a:t>
            </a:r>
          </a:p>
          <a:p>
            <a:r>
              <a:rPr lang="es-ES" dirty="0" err="1" smtClean="0"/>
              <a:t>First</a:t>
            </a:r>
            <a:r>
              <a:rPr lang="es-ES" dirty="0" smtClean="0"/>
              <a:t> I </a:t>
            </a:r>
            <a:r>
              <a:rPr lang="es-ES" dirty="0" err="1" smtClean="0"/>
              <a:t>would</a:t>
            </a:r>
            <a:r>
              <a:rPr lang="es-ES" dirty="0" smtClean="0"/>
              <a:t> </a:t>
            </a:r>
            <a:r>
              <a:rPr lang="es-ES" dirty="0" err="1" smtClean="0"/>
              <a:t>like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make</a:t>
            </a:r>
            <a:r>
              <a:rPr lang="es-ES" dirty="0" smtClean="0"/>
              <a:t> </a:t>
            </a:r>
            <a:r>
              <a:rPr lang="es-ES" dirty="0" err="1" smtClean="0"/>
              <a:t>clear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some</a:t>
            </a:r>
            <a:r>
              <a:rPr lang="es-ES" dirty="0" smtClean="0"/>
              <a:t> </a:t>
            </a:r>
            <a:r>
              <a:rPr lang="es-ES" dirty="0" err="1" smtClean="0"/>
              <a:t>old</a:t>
            </a:r>
            <a:r>
              <a:rPr lang="es-ES" dirty="0" smtClean="0"/>
              <a:t> </a:t>
            </a:r>
            <a:r>
              <a:rPr lang="es-ES" dirty="0" err="1" smtClean="0"/>
              <a:t>equipment</a:t>
            </a:r>
            <a:r>
              <a:rPr lang="es-ES" dirty="0" smtClean="0"/>
              <a:t> </a:t>
            </a:r>
            <a:r>
              <a:rPr lang="es-ES" dirty="0" err="1" smtClean="0"/>
              <a:t>laying</a:t>
            </a:r>
            <a:r>
              <a:rPr lang="es-ES" dirty="0" smtClean="0"/>
              <a:t> </a:t>
            </a:r>
            <a:r>
              <a:rPr lang="es-ES" dirty="0" err="1" smtClean="0"/>
              <a:t>arround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see</a:t>
            </a:r>
            <a:r>
              <a:rPr lang="es-ES" dirty="0" smtClean="0"/>
              <a:t> </a:t>
            </a:r>
            <a:r>
              <a:rPr lang="es-ES" dirty="0" err="1" smtClean="0"/>
              <a:t>here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original </a:t>
            </a:r>
            <a:r>
              <a:rPr lang="es-ES" dirty="0" err="1" smtClean="0"/>
              <a:t>proposal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funding</a:t>
            </a:r>
            <a:r>
              <a:rPr lang="es-ES" dirty="0" smtClean="0"/>
              <a:t> in </a:t>
            </a:r>
            <a:r>
              <a:rPr lang="es-ES" dirty="0" err="1" smtClean="0"/>
              <a:t>August</a:t>
            </a:r>
            <a:r>
              <a:rPr lang="es-ES" dirty="0" smtClean="0"/>
              <a:t> 1999,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buid</a:t>
            </a:r>
            <a:r>
              <a:rPr lang="es-ES" baseline="0" dirty="0" smtClean="0"/>
              <a:t> a </a:t>
            </a:r>
            <a:r>
              <a:rPr lang="es-ES" baseline="0" dirty="0" err="1" smtClean="0"/>
              <a:t>microlaboratorie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for</a:t>
            </a:r>
            <a:r>
              <a:rPr lang="es-ES" baseline="0" dirty="0" smtClean="0"/>
              <a:t> fundamental </a:t>
            </a:r>
            <a:r>
              <a:rPr lang="es-ES" baseline="0" dirty="0" err="1" smtClean="0"/>
              <a:t>Physics</a:t>
            </a:r>
            <a:r>
              <a:rPr lang="es-ES" baseline="0" dirty="0" smtClean="0"/>
              <a:t> at KVI</a:t>
            </a:r>
          </a:p>
          <a:p>
            <a:r>
              <a:rPr lang="es-ES" baseline="0" dirty="0" err="1" smtClean="0"/>
              <a:t>Using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Trapped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radioactive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Isotopes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019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The</a:t>
            </a:r>
            <a:r>
              <a:rPr lang="es-ES" dirty="0" smtClean="0"/>
              <a:t> machine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still</a:t>
            </a:r>
            <a:r>
              <a:rPr lang="es-ES" dirty="0" smtClean="0"/>
              <a:t> in use.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one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ENSAR </a:t>
            </a:r>
            <a:r>
              <a:rPr lang="es-ES" dirty="0" err="1" smtClean="0"/>
              <a:t>suported</a:t>
            </a:r>
            <a:r>
              <a:rPr lang="es-ES" dirty="0" smtClean="0"/>
              <a:t> </a:t>
            </a:r>
            <a:r>
              <a:rPr lang="es-ES" dirty="0" err="1" smtClean="0"/>
              <a:t>experiemnts</a:t>
            </a:r>
            <a:r>
              <a:rPr lang="es-ES" dirty="0" smtClean="0"/>
              <a:t> in 2013.</a:t>
            </a:r>
          </a:p>
          <a:p>
            <a:r>
              <a:rPr lang="es-ES" dirty="0" err="1" smtClean="0"/>
              <a:t>Where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baseline="0" dirty="0" smtClean="0"/>
              <a:t> at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target position T1 </a:t>
            </a:r>
            <a:r>
              <a:rPr lang="es-ES" baseline="0" dirty="0" err="1" smtClean="0"/>
              <a:t>produced</a:t>
            </a:r>
            <a:r>
              <a:rPr lang="es-ES" baseline="0" dirty="0" smtClean="0"/>
              <a:t> 16N </a:t>
            </a:r>
            <a:r>
              <a:rPr lang="es-ES" baseline="0" dirty="0" err="1" smtClean="0"/>
              <a:t>was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separated</a:t>
            </a:r>
            <a:r>
              <a:rPr lang="es-ES" baseline="0" dirty="0" smtClean="0"/>
              <a:t> and </a:t>
            </a:r>
            <a:r>
              <a:rPr lang="es-ES" baseline="0" dirty="0" err="1" smtClean="0"/>
              <a:t>trasnported</a:t>
            </a:r>
            <a:r>
              <a:rPr lang="es-ES" baseline="0" dirty="0" smtClean="0"/>
              <a:t> and </a:t>
            </a:r>
            <a:r>
              <a:rPr lang="es-ES" baseline="0" dirty="0" err="1" smtClean="0"/>
              <a:t>slowed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down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be </a:t>
            </a:r>
            <a:r>
              <a:rPr lang="es-ES" baseline="0" dirty="0" err="1" smtClean="0"/>
              <a:t>implanted</a:t>
            </a:r>
            <a:r>
              <a:rPr lang="es-ES" baseline="0" dirty="0" smtClean="0"/>
              <a:t> in a micro </a:t>
            </a:r>
            <a:r>
              <a:rPr lang="es-ES" baseline="0" dirty="0" err="1" smtClean="0"/>
              <a:t>strip</a:t>
            </a:r>
            <a:r>
              <a:rPr lang="es-ES" baseline="0" dirty="0" smtClean="0"/>
              <a:t> detector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messure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</a:p>
          <a:p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brakup</a:t>
            </a:r>
            <a:r>
              <a:rPr lang="es-ES" baseline="0" dirty="0" smtClean="0"/>
              <a:t> in 4 </a:t>
            </a:r>
            <a:r>
              <a:rPr lang="es-ES" baseline="0" dirty="0" err="1" smtClean="0"/>
              <a:t>alpha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partciles</a:t>
            </a:r>
            <a:r>
              <a:rPr lang="es-ES" baseline="0" dirty="0" smtClean="0"/>
              <a:t> (beta </a:t>
            </a:r>
            <a:r>
              <a:rPr lang="es-ES" baseline="0" dirty="0" err="1" smtClean="0"/>
              <a:t>decay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excited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states</a:t>
            </a:r>
            <a:r>
              <a:rPr lang="es-ES" baseline="0" dirty="0" smtClean="0"/>
              <a:t> in 16O </a:t>
            </a:r>
            <a:r>
              <a:rPr lang="es-ES" baseline="0" dirty="0" err="1" smtClean="0"/>
              <a:t>via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alpha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12C </a:t>
            </a:r>
            <a:r>
              <a:rPr lang="es-ES" baseline="0" dirty="0" err="1" smtClean="0"/>
              <a:t>via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alpha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8Be and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2 </a:t>
            </a:r>
            <a:r>
              <a:rPr lang="es-ES" baseline="0" dirty="0" err="1" smtClean="0"/>
              <a:t>alpha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761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16632"/>
            <a:ext cx="2992784" cy="974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2B6EB8-BE64-3D45-951B-66A8B33365D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752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7CE389-80A8-8747-BE22-DEEF7A139B3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577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230129-5B23-0445-BE3D-7B47BE86B9F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776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E446B2-2908-3641-AFFC-83A2E548CE9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6786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6749F2-901B-4E48-80D1-15E4973D906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674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24128" y="6448251"/>
            <a:ext cx="2016224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3240360" cy="360363"/>
          </a:xfrm>
        </p:spPr>
        <p:txBody>
          <a:bodyPr anchor="ctr">
            <a:noAutofit/>
          </a:bodyPr>
          <a:lstStyle>
            <a:lvl1pPr>
              <a:buFontTx/>
              <a:buNone/>
              <a:defRPr sz="1200" baseline="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E. Zografos, T. Birtwistle, S. </a:t>
            </a:r>
            <a:r>
              <a:rPr lang="en-US" dirty="0" err="1" smtClean="0"/>
              <a:t>Chemli</a:t>
            </a:r>
            <a:r>
              <a:rPr lang="en-US" dirty="0" smtClean="0"/>
              <a:t> – 2013-08-30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1320" y="6303943"/>
            <a:ext cx="1565176" cy="50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2B6EB8-BE64-3D45-951B-66A8B33365D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741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A76A6-AEAC-5B44-BE0D-E709B234A2A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111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843877-2934-3842-9AE9-B2152455449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285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493162-09F3-9B49-967A-48C587159A7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537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246A83-03D2-9644-AAEB-E9BCA7BF940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16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F720A4-E959-C84F-ACC7-1C9F00F4388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345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F778E1-47B1-B447-96AE-976D6668F78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353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11" r:id="rId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6C88DC4-B3FE-484A-8977-2D45D91BCA82}" type="slidenum">
              <a:rPr lang="en-GB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54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2060848"/>
            <a:ext cx="7772400" cy="2160240"/>
          </a:xfrm>
        </p:spPr>
        <p:txBody>
          <a:bodyPr>
            <a:normAutofit/>
          </a:bodyPr>
          <a:lstStyle/>
          <a:p>
            <a:r>
              <a:rPr lang="es-ES" dirty="0" err="1">
                <a:latin typeface="Copperplate"/>
                <a:cs typeface="Copperplate"/>
              </a:rPr>
              <a:t>P</a:t>
            </a:r>
            <a:r>
              <a:rPr lang="es-ES" dirty="0" err="1" smtClean="0">
                <a:latin typeface="Copperplate"/>
                <a:cs typeface="Copperplate"/>
              </a:rPr>
              <a:t>ossibility</a:t>
            </a:r>
            <a:r>
              <a:rPr lang="es-ES" dirty="0" smtClean="0">
                <a:latin typeface="Copperplate"/>
                <a:cs typeface="Copperplate"/>
              </a:rPr>
              <a:t> </a:t>
            </a:r>
            <a:r>
              <a:rPr lang="es-ES" dirty="0">
                <a:latin typeface="Copperplate"/>
                <a:cs typeface="Copperplate"/>
              </a:rPr>
              <a:t>of </a:t>
            </a:r>
            <a:r>
              <a:rPr lang="es-ES" dirty="0" err="1">
                <a:latin typeface="Copperplate"/>
                <a:cs typeface="Copperplate"/>
              </a:rPr>
              <a:t>bringing</a:t>
            </a:r>
            <a:r>
              <a:rPr lang="es-ES" dirty="0">
                <a:latin typeface="Copperplate"/>
                <a:cs typeface="Copperplate"/>
              </a:rPr>
              <a:t> </a:t>
            </a:r>
            <a:r>
              <a:rPr lang="es-ES" dirty="0" err="1" smtClean="0">
                <a:latin typeface="Copperplate"/>
                <a:cs typeface="Copperplate"/>
              </a:rPr>
              <a:t>TRI</a:t>
            </a:r>
            <a:r>
              <a:rPr lang="es-ES" dirty="0" err="1" smtClean="0">
                <a:latin typeface="Symbol" charset="2"/>
                <a:cs typeface="Symbol" charset="2"/>
              </a:rPr>
              <a:t>m</a:t>
            </a:r>
            <a:r>
              <a:rPr lang="es-ES" dirty="0" err="1" smtClean="0">
                <a:latin typeface="Copperplate"/>
                <a:cs typeface="Copperplate"/>
              </a:rPr>
              <a:t>P</a:t>
            </a:r>
            <a:r>
              <a:rPr lang="es-ES" dirty="0" smtClean="0">
                <a:latin typeface="Copperplate"/>
                <a:cs typeface="Copperplate"/>
              </a:rPr>
              <a:t> </a:t>
            </a:r>
            <a:r>
              <a:rPr lang="es-ES" dirty="0" err="1">
                <a:latin typeface="Copperplate"/>
                <a:cs typeface="Copperplate"/>
              </a:rPr>
              <a:t>to</a:t>
            </a:r>
            <a:r>
              <a:rPr lang="es-ES" dirty="0">
                <a:latin typeface="Copperplate"/>
                <a:cs typeface="Copperplate"/>
              </a:rPr>
              <a:t> </a:t>
            </a:r>
            <a:r>
              <a:rPr lang="es-ES" dirty="0" smtClean="0">
                <a:latin typeface="Copperplate"/>
                <a:cs typeface="Copperplate"/>
              </a:rPr>
              <a:t>HIE-ISOLDE</a:t>
            </a:r>
            <a:br>
              <a:rPr lang="es-ES" dirty="0" smtClean="0">
                <a:latin typeface="Copperplate"/>
                <a:cs typeface="Copperplate"/>
              </a:rPr>
            </a:br>
            <a:r>
              <a:rPr lang="es-ES" sz="1300" dirty="0" smtClean="0">
                <a:latin typeface="Copperplate"/>
                <a:cs typeface="Copperplate"/>
              </a:rPr>
              <a:t> </a:t>
            </a:r>
            <a:r>
              <a:rPr lang="es-ES" sz="3600" dirty="0" smtClean="0">
                <a:solidFill>
                  <a:srgbClr val="0000FF"/>
                </a:solidFill>
                <a:latin typeface="Copperplate"/>
                <a:cs typeface="Copperplate"/>
              </a:rPr>
              <a:t>Dual </a:t>
            </a:r>
            <a:r>
              <a:rPr lang="es-ES" sz="3600" dirty="0" err="1" smtClean="0">
                <a:solidFill>
                  <a:srgbClr val="0000FF"/>
                </a:solidFill>
                <a:latin typeface="Copperplate"/>
                <a:cs typeface="Copperplate"/>
              </a:rPr>
              <a:t>magnetic</a:t>
            </a:r>
            <a:r>
              <a:rPr lang="es-ES" sz="3600" dirty="0" smtClean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r>
              <a:rPr lang="es-ES" sz="3600" dirty="0" err="1" smtClean="0">
                <a:solidFill>
                  <a:srgbClr val="0000FF"/>
                </a:solidFill>
                <a:latin typeface="Copperplate"/>
                <a:cs typeface="Copperplate"/>
              </a:rPr>
              <a:t>Spectrometer</a:t>
            </a:r>
            <a:endParaRPr lang="en-US" sz="3600" dirty="0">
              <a:solidFill>
                <a:srgbClr val="0000FF"/>
              </a:solidFill>
              <a:latin typeface="Copperplate"/>
              <a:cs typeface="Copperplate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9672" y="4725144"/>
            <a:ext cx="7056784" cy="1176536"/>
          </a:xfrm>
        </p:spPr>
        <p:txBody>
          <a:bodyPr>
            <a:normAutofit/>
          </a:bodyPr>
          <a:lstStyle/>
          <a:p>
            <a:r>
              <a:rPr lang="de-DE" dirty="0" smtClean="0">
                <a:solidFill>
                  <a:srgbClr val="29348C"/>
                </a:solidFill>
              </a:rPr>
              <a:t>Olof TENGBLAD</a:t>
            </a:r>
          </a:p>
          <a:p>
            <a:r>
              <a:rPr lang="de-DE" dirty="0" smtClean="0">
                <a:solidFill>
                  <a:srgbClr val="29348C"/>
                </a:solidFill>
              </a:rPr>
              <a:t>ISCC </a:t>
            </a:r>
            <a:r>
              <a:rPr lang="de-DE" dirty="0" err="1" smtClean="0">
                <a:solidFill>
                  <a:srgbClr val="29348C"/>
                </a:solidFill>
              </a:rPr>
              <a:t>Oct</a:t>
            </a:r>
            <a:r>
              <a:rPr lang="de-DE" dirty="0" smtClean="0">
                <a:solidFill>
                  <a:srgbClr val="29348C"/>
                </a:solidFill>
              </a:rPr>
              <a:t>. 22nd 2013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1043608" y="5805264"/>
            <a:ext cx="5760640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There will be a presentation during the ISOLDE workshop 25-27 November by </a:t>
            </a:r>
            <a:r>
              <a:rPr lang="en-GB" sz="1400" b="1" dirty="0" err="1" smtClean="0"/>
              <a:t>Lorens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Willman</a:t>
            </a:r>
            <a:r>
              <a:rPr lang="en-GB" sz="1400" b="1" dirty="0" smtClean="0"/>
              <a:t> </a:t>
            </a:r>
            <a:r>
              <a:rPr lang="en-GB" sz="1400" dirty="0" smtClean="0"/>
              <a:t>from the </a:t>
            </a:r>
            <a:r>
              <a:rPr lang="en-GB" sz="1400" dirty="0" err="1" smtClean="0"/>
              <a:t>TRI</a:t>
            </a:r>
            <a:r>
              <a:rPr lang="en-GB" sz="1400" dirty="0" err="1" smtClean="0">
                <a:latin typeface="Symbol" charset="2"/>
                <a:cs typeface="Symbol" charset="2"/>
              </a:rPr>
              <a:t>m</a:t>
            </a:r>
            <a:r>
              <a:rPr lang="en-GB" sz="1400" dirty="0" err="1" smtClean="0"/>
              <a:t>P</a:t>
            </a:r>
            <a:r>
              <a:rPr lang="en-GB" sz="1400" dirty="0" smtClean="0"/>
              <a:t> collaboration at KVI.</a:t>
            </a:r>
          </a:p>
          <a:p>
            <a:r>
              <a:rPr lang="en-GB" sz="1400" dirty="0" smtClean="0"/>
              <a:t>But as not everyone will be present I will give some background and some explanation to what the </a:t>
            </a:r>
            <a:r>
              <a:rPr lang="en-GB" sz="1400" dirty="0" err="1" smtClean="0"/>
              <a:t>TRI</a:t>
            </a:r>
            <a:r>
              <a:rPr lang="en-GB" sz="1400" dirty="0" err="1" smtClean="0">
                <a:latin typeface="Symbol" charset="2"/>
                <a:cs typeface="Symbol" charset="2"/>
              </a:rPr>
              <a:t>m</a:t>
            </a:r>
            <a:r>
              <a:rPr lang="en-GB" sz="1400" dirty="0" err="1" smtClean="0"/>
              <a:t>P</a:t>
            </a:r>
            <a:r>
              <a:rPr lang="en-GB" sz="1400" dirty="0" smtClean="0"/>
              <a:t> is and how it  could fit at HIE-ISOLDE.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Imagen 6" descr="Captura de pantalla 2013-10-16 a la(s) 17.59.2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412776"/>
            <a:ext cx="6426200" cy="298450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619672" y="4509120"/>
            <a:ext cx="2952328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The time of flight vs. energy loss in a 100 mm silicon detector shows various nuclides at the intermediate plane (T2).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5292080" y="4509120"/>
            <a:ext cx="2736304" cy="1477328"/>
          </a:xfrm>
          <a:prstGeom prst="rect">
            <a:avLst/>
          </a:prstGeom>
          <a:solidFill>
            <a:srgbClr val="CAFBED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At the final focal plane (T3) there is only </a:t>
            </a:r>
            <a:r>
              <a:rPr lang="en-GB" b="1" baseline="30000" dirty="0" smtClean="0"/>
              <a:t>21</a:t>
            </a:r>
            <a:r>
              <a:rPr lang="en-GB" b="1" dirty="0" smtClean="0"/>
              <a:t>Na and a small contamination of stable </a:t>
            </a:r>
            <a:r>
              <a:rPr lang="en-GB" b="1" baseline="30000" dirty="0" smtClean="0"/>
              <a:t>20</a:t>
            </a:r>
            <a:r>
              <a:rPr lang="en-GB" b="1" dirty="0" smtClean="0"/>
              <a:t>Ne which could be reduced to below 0.5 %</a:t>
            </a:r>
            <a:endParaRPr lang="en-GB" b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2339752" y="1052736"/>
            <a:ext cx="1626115" cy="400110"/>
          </a:xfrm>
          <a:prstGeom prst="rect">
            <a:avLst/>
          </a:prstGeom>
          <a:solidFill>
            <a:srgbClr val="CAFBED"/>
          </a:solidFill>
        </p:spPr>
        <p:txBody>
          <a:bodyPr wrap="none" rtlCol="0">
            <a:spAutoFit/>
          </a:bodyPr>
          <a:lstStyle/>
          <a:p>
            <a:r>
              <a:rPr lang="es-ES" sz="2000" b="1" baseline="30000" dirty="0" smtClean="0"/>
              <a:t>21</a:t>
            </a:r>
            <a:r>
              <a:rPr lang="es-ES" sz="2000" b="1" dirty="0" smtClean="0"/>
              <a:t>Ne(</a:t>
            </a:r>
            <a:r>
              <a:rPr lang="es-ES" sz="2000" b="1" dirty="0" err="1" smtClean="0"/>
              <a:t>p,n</a:t>
            </a:r>
            <a:r>
              <a:rPr lang="es-ES" sz="2000" b="1" dirty="0" smtClean="0"/>
              <a:t>)</a:t>
            </a:r>
            <a:r>
              <a:rPr lang="es-ES" sz="2000" b="1" baseline="30000" dirty="0" smtClean="0"/>
              <a:t>21</a:t>
            </a:r>
            <a:r>
              <a:rPr lang="es-ES" sz="2000" b="1" dirty="0" smtClean="0"/>
              <a:t>Na</a:t>
            </a:r>
            <a:endParaRPr lang="es-ES" sz="2000" b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1619672" y="116632"/>
            <a:ext cx="6186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baseline="30000" dirty="0" smtClean="0"/>
              <a:t>21</a:t>
            </a:r>
            <a:r>
              <a:rPr lang="en-GB" b="1" dirty="0" smtClean="0"/>
              <a:t>Ne</a:t>
            </a:r>
            <a:r>
              <a:rPr lang="en-GB" b="1" baseline="30000" dirty="0" smtClean="0"/>
              <a:t>7+ </a:t>
            </a:r>
            <a:r>
              <a:rPr lang="en-GB" b="1" dirty="0" smtClean="0"/>
              <a:t>@ 43 MeV/u on 20 mg/cm</a:t>
            </a:r>
            <a:r>
              <a:rPr lang="en-GB" b="1" baseline="30000" dirty="0" smtClean="0"/>
              <a:t>2</a:t>
            </a:r>
            <a:r>
              <a:rPr lang="en-GB" b="1" dirty="0" smtClean="0"/>
              <a:t> </a:t>
            </a:r>
            <a:r>
              <a:rPr lang="en-GB" b="1" dirty="0" err="1" smtClean="0"/>
              <a:t>polyethylen</a:t>
            </a:r>
            <a:r>
              <a:rPr lang="en-GB" b="1" dirty="0" smtClean="0"/>
              <a:t> target</a:t>
            </a:r>
          </a:p>
          <a:p>
            <a:r>
              <a:rPr lang="en-GB" b="1" dirty="0" smtClean="0"/>
              <a:t>The emerging primary beam now </a:t>
            </a:r>
            <a:r>
              <a:rPr lang="en-GB" b="1" baseline="30000" dirty="0" smtClean="0"/>
              <a:t>21</a:t>
            </a:r>
            <a:r>
              <a:rPr lang="en-GB" b="1" dirty="0" smtClean="0"/>
              <a:t>Ne</a:t>
            </a:r>
            <a:r>
              <a:rPr lang="en-GB" b="1" baseline="30000" dirty="0" smtClean="0"/>
              <a:t>10+ </a:t>
            </a:r>
            <a:r>
              <a:rPr lang="en-GB" b="1" dirty="0" smtClean="0"/>
              <a:t>is stopped in slits SH2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99471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Imagen 5" descr="Captura de pantalla 2013-10-15 a la(s) 15.20.0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060848"/>
            <a:ext cx="6636484" cy="4608512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6732240" y="3356992"/>
            <a:ext cx="1800200" cy="7386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s-ES" b="1" baseline="30000" dirty="0">
              <a:latin typeface="Copperplate"/>
              <a:cs typeface="Copperplate"/>
            </a:endParaRPr>
          </a:p>
          <a:p>
            <a:r>
              <a:rPr lang="es-ES" b="1" baseline="30000" dirty="0" smtClean="0">
                <a:latin typeface="Copperplate"/>
                <a:cs typeface="Copperplate"/>
              </a:rPr>
              <a:t>15</a:t>
            </a:r>
            <a:r>
              <a:rPr lang="es-ES" b="1" dirty="0" smtClean="0">
                <a:latin typeface="Copperplate"/>
                <a:cs typeface="Copperplate"/>
              </a:rPr>
              <a:t>N(</a:t>
            </a:r>
            <a:r>
              <a:rPr lang="es-ES" b="1" dirty="0" err="1">
                <a:cs typeface="Copperplate"/>
              </a:rPr>
              <a:t>d,p</a:t>
            </a:r>
            <a:r>
              <a:rPr lang="es-ES" b="1" dirty="0">
                <a:latin typeface="Copperplate"/>
                <a:cs typeface="Copperplate"/>
              </a:rPr>
              <a:t>)</a:t>
            </a:r>
            <a:r>
              <a:rPr lang="es-ES" b="1" baseline="30000" dirty="0">
                <a:latin typeface="Copperplate"/>
                <a:cs typeface="Copperplate"/>
              </a:rPr>
              <a:t>16</a:t>
            </a:r>
            <a:r>
              <a:rPr lang="es-ES" b="1" dirty="0">
                <a:latin typeface="Copperplate"/>
                <a:cs typeface="Copperplate"/>
              </a:rPr>
              <a:t>N</a:t>
            </a:r>
          </a:p>
          <a:p>
            <a:endParaRPr lang="es-ES" b="1" baseline="30000" dirty="0" smtClean="0">
              <a:latin typeface="Copperplate"/>
              <a:cs typeface="Copperplate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732240" y="4221088"/>
            <a:ext cx="1872208" cy="175432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b="1" baseline="30000" dirty="0">
                <a:latin typeface="Copperplate"/>
                <a:cs typeface="Copperplate"/>
              </a:rPr>
              <a:t>16</a:t>
            </a:r>
            <a:r>
              <a:rPr lang="es-ES" b="1" dirty="0">
                <a:latin typeface="Copperplate"/>
                <a:cs typeface="Copperplate"/>
              </a:rPr>
              <a:t>N </a:t>
            </a:r>
            <a:r>
              <a:rPr lang="es-ES" b="1" dirty="0" err="1" smtClean="0">
                <a:latin typeface="Copperplate"/>
                <a:cs typeface="Copperplate"/>
              </a:rPr>
              <a:t>separated</a:t>
            </a:r>
            <a:r>
              <a:rPr lang="es-ES" b="1" dirty="0" smtClean="0">
                <a:latin typeface="Copperplate"/>
                <a:cs typeface="Copperplate"/>
              </a:rPr>
              <a:t> &amp;  </a:t>
            </a:r>
            <a:r>
              <a:rPr lang="es-ES" b="1" dirty="0" err="1">
                <a:latin typeface="Copperplate"/>
                <a:cs typeface="Copperplate"/>
              </a:rPr>
              <a:t>implanted</a:t>
            </a:r>
            <a:r>
              <a:rPr lang="es-ES" b="1" dirty="0">
                <a:latin typeface="Copperplate"/>
                <a:cs typeface="Copperplate"/>
              </a:rPr>
              <a:t> in a </a:t>
            </a:r>
            <a:r>
              <a:rPr lang="es-ES" b="1" dirty="0" smtClean="0">
                <a:latin typeface="Copperplate"/>
                <a:cs typeface="Copperplate"/>
              </a:rPr>
              <a:t>DSSSD.  </a:t>
            </a:r>
            <a:r>
              <a:rPr lang="es-ES" b="1" dirty="0" err="1" smtClean="0">
                <a:latin typeface="Copperplate"/>
                <a:cs typeface="Copperplate"/>
              </a:rPr>
              <a:t>For</a:t>
            </a:r>
            <a:r>
              <a:rPr lang="es-ES" b="1" dirty="0" smtClean="0">
                <a:latin typeface="Copperplate"/>
                <a:cs typeface="Copperplate"/>
              </a:rPr>
              <a:t> beta </a:t>
            </a:r>
            <a:r>
              <a:rPr lang="es-ES" b="1" dirty="0" err="1" smtClean="0">
                <a:latin typeface="Copperplate"/>
                <a:cs typeface="Copperplate"/>
              </a:rPr>
              <a:t>decay</a:t>
            </a:r>
            <a:r>
              <a:rPr lang="es-ES" b="1" dirty="0" smtClean="0">
                <a:latin typeface="Copperplate"/>
                <a:cs typeface="Copperplate"/>
              </a:rPr>
              <a:t> </a:t>
            </a:r>
            <a:r>
              <a:rPr lang="es-ES" b="1" dirty="0" err="1" smtClean="0">
                <a:latin typeface="Copperplate"/>
                <a:cs typeface="Copperplate"/>
              </a:rPr>
              <a:t>study</a:t>
            </a:r>
            <a:endParaRPr lang="es-ES" b="1" dirty="0">
              <a:latin typeface="Copperplate"/>
              <a:cs typeface="Copperplate"/>
            </a:endParaRPr>
          </a:p>
          <a:p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0" y="908720"/>
            <a:ext cx="8892480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00FF"/>
                </a:solidFill>
              </a:rPr>
              <a:t>P20 ENSAR supported experiment in 2013</a:t>
            </a:r>
            <a:r>
              <a:rPr lang="en-GB" sz="1600" dirty="0" smtClean="0"/>
              <a:t>.</a:t>
            </a:r>
          </a:p>
          <a:p>
            <a:r>
              <a:rPr lang="en-GB" sz="1600" baseline="30000" dirty="0" smtClean="0"/>
              <a:t>15</a:t>
            </a:r>
            <a:r>
              <a:rPr lang="en-GB" sz="1600" dirty="0" smtClean="0"/>
              <a:t>N from AGOR on </a:t>
            </a:r>
            <a:r>
              <a:rPr lang="en-GB" sz="1600" dirty="0" err="1" smtClean="0"/>
              <a:t>Deuterated</a:t>
            </a:r>
            <a:r>
              <a:rPr lang="en-GB" sz="1600" dirty="0" smtClean="0"/>
              <a:t> gas target @ T1 </a:t>
            </a:r>
            <a:r>
              <a:rPr lang="en-GB" sz="1600" dirty="0" smtClean="0">
                <a:sym typeface="Wingdings"/>
              </a:rPr>
              <a:t></a:t>
            </a:r>
            <a:r>
              <a:rPr lang="en-GB" sz="1600" dirty="0" smtClean="0"/>
              <a:t> the produced </a:t>
            </a:r>
            <a:r>
              <a:rPr lang="en-GB" sz="1600" baseline="30000" dirty="0" smtClean="0"/>
              <a:t>16</a:t>
            </a:r>
            <a:r>
              <a:rPr lang="en-GB" sz="1600" dirty="0" smtClean="0"/>
              <a:t>N was separated and transported and slowed down to be implanted in a micro strip detector to measure. </a:t>
            </a:r>
            <a:r>
              <a:rPr lang="en-GB" sz="1600" baseline="30000" dirty="0" smtClean="0"/>
              <a:t>16</a:t>
            </a:r>
            <a:r>
              <a:rPr lang="en-GB" sz="1600" dirty="0" smtClean="0"/>
              <a:t>N </a:t>
            </a:r>
            <a:r>
              <a:rPr lang="en-GB" sz="1600" dirty="0" smtClean="0">
                <a:sym typeface="Wingdings"/>
              </a:rPr>
              <a:t> </a:t>
            </a:r>
            <a:r>
              <a:rPr lang="en-GB" sz="1600" dirty="0" smtClean="0">
                <a:latin typeface="Symbol" charset="2"/>
                <a:cs typeface="Symbol" charset="2"/>
                <a:sym typeface="Wingdings"/>
              </a:rPr>
              <a:t>b +</a:t>
            </a:r>
            <a:r>
              <a:rPr lang="en-GB" sz="1600" dirty="0" smtClean="0">
                <a:sym typeface="Wingdings"/>
              </a:rPr>
              <a:t> </a:t>
            </a:r>
            <a:r>
              <a:rPr lang="en-GB" sz="1600" baseline="30000" dirty="0" smtClean="0"/>
              <a:t>16</a:t>
            </a:r>
            <a:r>
              <a:rPr lang="en-GB" sz="1600" dirty="0" smtClean="0"/>
              <a:t>O + </a:t>
            </a:r>
            <a:r>
              <a:rPr lang="en-GB" sz="1600" dirty="0" smtClean="0">
                <a:latin typeface="Symbol" charset="2"/>
                <a:cs typeface="Symbol" charset="2"/>
              </a:rPr>
              <a:t>a </a:t>
            </a:r>
            <a:r>
              <a:rPr lang="en-GB" sz="1600" dirty="0" smtClean="0"/>
              <a:t>measure the summed deposit energy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1835696" y="2852936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R. </a:t>
            </a:r>
            <a:r>
              <a:rPr lang="es-ES" sz="1400" dirty="0" err="1" smtClean="0"/>
              <a:t>Raabe</a:t>
            </a:r>
            <a:r>
              <a:rPr lang="es-ES" sz="1400" dirty="0" smtClean="0"/>
              <a:t> &amp; H. </a:t>
            </a:r>
            <a:r>
              <a:rPr lang="es-ES" sz="1400" dirty="0" err="1" smtClean="0"/>
              <a:t>Fynbo</a:t>
            </a:r>
            <a:endParaRPr lang="es-ES" sz="1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1187624" y="116632"/>
            <a:ext cx="6696214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00FF"/>
                </a:solidFill>
              </a:rPr>
              <a:t>TRI</a:t>
            </a:r>
            <a:r>
              <a:rPr lang="en-GB" b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m</a:t>
            </a:r>
            <a:r>
              <a:rPr lang="en-GB" b="1" dirty="0" err="1" smtClean="0">
                <a:solidFill>
                  <a:srgbClr val="0000FF"/>
                </a:solidFill>
              </a:rPr>
              <a:t>P</a:t>
            </a:r>
            <a:r>
              <a:rPr lang="en-GB" b="1" dirty="0" smtClean="0"/>
              <a:t> is new equipment still in use &amp; with an existing collaboration.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93365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err="1" smtClean="0">
                <a:solidFill>
                  <a:srgbClr val="0000FF"/>
                </a:solidFill>
                <a:latin typeface="Copperplate"/>
                <a:cs typeface="Copperplate"/>
              </a:rPr>
              <a:t>TRI</a:t>
            </a:r>
            <a:r>
              <a:rPr lang="es-ES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m</a:t>
            </a:r>
            <a:r>
              <a:rPr lang="es-ES" dirty="0" err="1" smtClean="0">
                <a:solidFill>
                  <a:srgbClr val="0000FF"/>
                </a:solidFill>
                <a:latin typeface="Copperplate"/>
                <a:cs typeface="Copperplate"/>
              </a:rPr>
              <a:t>P</a:t>
            </a:r>
            <a:r>
              <a:rPr lang="es-ES" dirty="0" smtClean="0">
                <a:latin typeface="Copperplate"/>
                <a:cs typeface="Copperplate"/>
              </a:rPr>
              <a:t> </a:t>
            </a:r>
            <a:r>
              <a:rPr lang="es-ES" dirty="0" err="1" smtClean="0">
                <a:latin typeface="Copperplate"/>
                <a:cs typeface="Copperplate"/>
              </a:rPr>
              <a:t>with</a:t>
            </a:r>
            <a:r>
              <a:rPr lang="es-ES" dirty="0" smtClean="0">
                <a:latin typeface="Copperplate"/>
                <a:cs typeface="Copperplate"/>
              </a:rPr>
              <a:t> </a:t>
            </a:r>
            <a:r>
              <a:rPr lang="es-ES" dirty="0" err="1" smtClean="0">
                <a:latin typeface="Copperplate"/>
                <a:cs typeface="Copperplate"/>
              </a:rPr>
              <a:t>MiniBall</a:t>
            </a:r>
            <a:endParaRPr lang="es-ES" dirty="0">
              <a:latin typeface="Copperplate"/>
              <a:cs typeface="Copperplate"/>
            </a:endParaRPr>
          </a:p>
        </p:txBody>
      </p:sp>
      <p:pic>
        <p:nvPicPr>
          <p:cNvPr id="3" name="Imagen 2" descr="Captura de pantalla 2013-10-17 a la(s) 16.32.04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124744"/>
            <a:ext cx="8172400" cy="5154054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6516216" y="2852936"/>
            <a:ext cx="123632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ES" dirty="0" err="1" smtClean="0">
                <a:latin typeface="Copperplate"/>
                <a:cs typeface="Copperplate"/>
              </a:rPr>
              <a:t>MiniBall</a:t>
            </a:r>
            <a:endParaRPr lang="es-ES" dirty="0">
              <a:latin typeface="Copperplate"/>
              <a:cs typeface="Copperplate"/>
            </a:endParaRPr>
          </a:p>
        </p:txBody>
      </p:sp>
    </p:spTree>
    <p:extLst>
      <p:ext uri="{BB962C8B-B14F-4D97-AF65-F5344CB8AC3E}">
        <p14:creationId xmlns:p14="http://schemas.microsoft.com/office/powerpoint/2010/main" val="233056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115616" y="692696"/>
            <a:ext cx="741951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400" b="1" dirty="0" smtClean="0">
                <a:solidFill>
                  <a:srgbClr val="333399"/>
                </a:solidFill>
                <a:latin typeface="Arial" charset="0"/>
                <a:ea typeface="ＭＳ Ｐゴシック" charset="0"/>
              </a:rPr>
              <a:t>What would an ideal zero-degree device achieve?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971600" y="1844824"/>
            <a:ext cx="7992888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 </a:t>
            </a:r>
            <a:r>
              <a:rPr lang="en-GB" b="1" dirty="0" smtClean="0">
                <a:solidFill>
                  <a:srgbClr val="0000FF"/>
                </a:solidFill>
                <a:latin typeface="Arial" charset="0"/>
                <a:ea typeface="ＭＳ Ｐゴシック" charset="0"/>
              </a:rPr>
              <a:t>identification of reaction products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GB" b="1" dirty="0" smtClean="0">
              <a:solidFill>
                <a:srgbClr val="0000FF"/>
              </a:solidFill>
              <a:latin typeface="Arial" charset="0"/>
              <a:ea typeface="ＭＳ Ｐゴシック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 </a:t>
            </a:r>
            <a:r>
              <a:rPr lang="en-GB" b="1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ea typeface="ＭＳ Ｐゴシック" charset="0"/>
              </a:rPr>
              <a:t>physical separation of reaction products </a:t>
            </a:r>
            <a:r>
              <a:rPr lang="en-GB" b="1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ea typeface="ＭＳ Ｐゴシック" charset="0"/>
                <a:sym typeface="Wingdings"/>
              </a:rPr>
              <a:t> </a:t>
            </a:r>
            <a:r>
              <a:rPr lang="en-GB" b="1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ea typeface="ＭＳ Ｐゴシック" charset="0"/>
              </a:rPr>
              <a:t>beam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b="1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ea typeface="ＭＳ Ｐゴシック" charset="0"/>
              </a:rPr>
              <a:t> physical separation of reaction products </a:t>
            </a:r>
            <a:r>
              <a:rPr lang="en-GB" b="1" dirty="0">
                <a:solidFill>
                  <a:schemeClr val="accent4">
                    <a:lumMod val="50000"/>
                  </a:schemeClr>
                </a:solidFill>
                <a:latin typeface="Arial" charset="0"/>
                <a:ea typeface="ＭＳ Ｐゴシック" charset="0"/>
                <a:sym typeface="Wingdings"/>
              </a:rPr>
              <a:t> </a:t>
            </a:r>
            <a:r>
              <a:rPr lang="en-GB" b="1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ea typeface="ＭＳ Ｐゴシック" charset="0"/>
              </a:rPr>
              <a:t>fusion-evaporation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GB" dirty="0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 </a:t>
            </a:r>
            <a:r>
              <a:rPr lang="en-GB" b="1" dirty="0" smtClean="0">
                <a:solidFill>
                  <a:srgbClr val="FF0000"/>
                </a:solidFill>
                <a:latin typeface="Arial" charset="0"/>
                <a:ea typeface="ＭＳ Ｐゴシック" charset="0"/>
              </a:rPr>
              <a:t>physical separation of isobaric beams or other beam contaminants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GB" dirty="0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 </a:t>
            </a:r>
            <a:r>
              <a:rPr lang="en-GB" b="1" dirty="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large enough angular acceptance to pick up sequential decay products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GB" b="1" dirty="0" smtClean="0">
              <a:solidFill>
                <a:srgbClr val="008000"/>
              </a:solidFill>
              <a:latin typeface="Arial" charset="0"/>
              <a:ea typeface="ＭＳ Ｐゴシック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b="1" dirty="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 excellent angular resolution to allow kinematic reconstruction – </a:t>
            </a:r>
            <a:r>
              <a:rPr lang="en-GB" b="1" i="1" dirty="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missing-p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GB" dirty="0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dirty="0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68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608" y="-8"/>
            <a:ext cx="7776864" cy="980736"/>
          </a:xfrm>
        </p:spPr>
        <p:txBody>
          <a:bodyPr>
            <a:noAutofit/>
          </a:bodyPr>
          <a:lstStyle/>
          <a:p>
            <a:r>
              <a:rPr lang="es-ES" sz="2400" dirty="0" smtClean="0">
                <a:latin typeface="Copperplate"/>
                <a:cs typeface="Copperplate"/>
              </a:rPr>
              <a:t>Zero-</a:t>
            </a:r>
            <a:r>
              <a:rPr lang="es-ES" sz="2400" dirty="0" err="1" smtClean="0">
                <a:latin typeface="Copperplate"/>
                <a:cs typeface="Copperplate"/>
              </a:rPr>
              <a:t>degree</a:t>
            </a:r>
            <a:r>
              <a:rPr lang="es-ES" sz="2400" dirty="0" smtClean="0">
                <a:latin typeface="Copperplate"/>
                <a:cs typeface="Copperplate"/>
              </a:rPr>
              <a:t> </a:t>
            </a:r>
            <a:r>
              <a:rPr lang="es-ES" sz="2400" dirty="0" err="1" smtClean="0">
                <a:latin typeface="Copperplate"/>
                <a:cs typeface="Copperplate"/>
              </a:rPr>
              <a:t>spectrometer</a:t>
            </a:r>
            <a:r>
              <a:rPr lang="es-ES" sz="2400" dirty="0" smtClean="0">
                <a:latin typeface="Copperplate"/>
                <a:cs typeface="Copperplate"/>
              </a:rPr>
              <a:t> @ </a:t>
            </a:r>
            <a:r>
              <a:rPr lang="es-ES" sz="2400" dirty="0" err="1" smtClean="0">
                <a:latin typeface="Copperplate"/>
                <a:cs typeface="Copperplate"/>
              </a:rPr>
              <a:t>Hie-Isolde</a:t>
            </a:r>
            <a:endParaRPr lang="es-ES" sz="2400" dirty="0">
              <a:latin typeface="Copperplate"/>
              <a:cs typeface="Copperplate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CuadroTexto 7"/>
          <p:cNvSpPr txBox="1"/>
          <p:nvPr/>
        </p:nvSpPr>
        <p:spPr>
          <a:xfrm>
            <a:off x="1187624" y="1412776"/>
            <a:ext cx="7416824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 smtClean="0"/>
              <a:t>Workshop in LUND March 2011 where it was expressed a strong interest for having a Zero- degree spectrometer coupled to HIE-ISOLDE.</a:t>
            </a:r>
          </a:p>
          <a:p>
            <a:endParaRPr lang="en-GB" b="1" dirty="0" smtClean="0"/>
          </a:p>
          <a:p>
            <a:pPr marL="285750" indent="-285750">
              <a:buFont typeface="Arial"/>
              <a:buChar char="•"/>
            </a:pPr>
            <a:r>
              <a:rPr lang="en-GB" b="1" dirty="0" smtClean="0"/>
              <a:t>The initiative was postpone due to the rapid advance of the TSR project and two such projects on the same time was too much</a:t>
            </a:r>
            <a:endParaRPr lang="en-GB" b="1" dirty="0"/>
          </a:p>
        </p:txBody>
      </p:sp>
      <p:pic>
        <p:nvPicPr>
          <p:cNvPr id="3" name="Imagen 2" descr="Captura de pantalla 2013-10-18 a la(s) 12.45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356992"/>
            <a:ext cx="6948264" cy="2165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4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 rot="8580000">
            <a:off x="1576388" y="2058988"/>
            <a:ext cx="2495550" cy="1000125"/>
          </a:xfrm>
          <a:prstGeom prst="triangle">
            <a:avLst>
              <a:gd name="adj" fmla="val 50000"/>
            </a:avLst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grpSp>
        <p:nvGrpSpPr>
          <p:cNvPr id="12291" name="Group 3"/>
          <p:cNvGrpSpPr>
            <a:grpSpLocks/>
          </p:cNvGrpSpPr>
          <p:nvPr/>
        </p:nvGrpSpPr>
        <p:grpSpPr bwMode="auto">
          <a:xfrm>
            <a:off x="3132138" y="1427163"/>
            <a:ext cx="1401762" cy="2998787"/>
            <a:chOff x="3380" y="418"/>
            <a:chExt cx="1632" cy="3311"/>
          </a:xfrm>
        </p:grpSpPr>
        <p:sp>
          <p:nvSpPr>
            <p:cNvPr id="12292" name="AutoShape 4"/>
            <p:cNvSpPr>
              <a:spLocks noChangeArrowheads="1"/>
            </p:cNvSpPr>
            <p:nvPr/>
          </p:nvSpPr>
          <p:spPr bwMode="auto">
            <a:xfrm rot="5400000">
              <a:off x="2960" y="1677"/>
              <a:ext cx="3311" cy="79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12293" name="AutoShape 5"/>
            <p:cNvSpPr>
              <a:spLocks noChangeArrowheads="1"/>
            </p:cNvSpPr>
            <p:nvPr/>
          </p:nvSpPr>
          <p:spPr bwMode="auto">
            <a:xfrm rot="16200000">
              <a:off x="3561" y="1253"/>
              <a:ext cx="1270" cy="1632"/>
            </a:xfrm>
            <a:prstGeom prst="pentagon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12294" name="AutoShape 6"/>
            <p:cNvSpPr>
              <a:spLocks noChangeArrowheads="1"/>
            </p:cNvSpPr>
            <p:nvPr/>
          </p:nvSpPr>
          <p:spPr bwMode="auto">
            <a:xfrm rot="5400000">
              <a:off x="3073" y="1763"/>
              <a:ext cx="2449" cy="61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</p:grp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3173413" y="2922588"/>
            <a:ext cx="1468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 flipV="1">
            <a:off x="3173413" y="2798763"/>
            <a:ext cx="0" cy="2460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 rot="2700000">
            <a:off x="2869406" y="3518694"/>
            <a:ext cx="1684338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 rot="18900000" flipV="1">
            <a:off x="2870200" y="2327275"/>
            <a:ext cx="168275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 rot="17100000" flipV="1">
            <a:off x="2541588" y="2109788"/>
            <a:ext cx="1682750" cy="0"/>
          </a:xfrm>
          <a:prstGeom prst="line">
            <a:avLst/>
          </a:prstGeom>
          <a:noFill/>
          <a:ln w="9525">
            <a:solidFill>
              <a:srgbClr val="3399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 rot="16080000" flipH="1">
            <a:off x="2368550" y="3763963"/>
            <a:ext cx="16827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 rot="16080000" flipH="1">
            <a:off x="2863851" y="3263900"/>
            <a:ext cx="1477962" cy="7889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2302" name="AutoShape 14"/>
          <p:cNvSpPr>
            <a:spLocks noChangeArrowheads="1"/>
          </p:cNvSpPr>
          <p:nvPr/>
        </p:nvSpPr>
        <p:spPr bwMode="auto">
          <a:xfrm rot="20530020" flipH="1">
            <a:off x="3030538" y="3025775"/>
            <a:ext cx="820737" cy="1684338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>
            <a:off x="1133475" y="2922588"/>
            <a:ext cx="2039938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1104900" y="2959100"/>
            <a:ext cx="2000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b="1" smtClean="0">
                <a:solidFill>
                  <a:srgbClr val="0000FF"/>
                </a:solidFill>
                <a:latin typeface="Arial" charset="0"/>
                <a:ea typeface="ＭＳ Ｐゴシック" charset="0"/>
              </a:rPr>
              <a:t>INCIDENT BEAM</a:t>
            </a: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3817938" y="2060575"/>
            <a:ext cx="14525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smtClean="0">
                <a:solidFill>
                  <a:srgbClr val="0000FF"/>
                </a:solidFill>
                <a:latin typeface="Arial" charset="0"/>
                <a:ea typeface="ＭＳ Ｐゴシック" charset="0"/>
              </a:rPr>
              <a:t>(d,t)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smtClean="0">
                <a:solidFill>
                  <a:srgbClr val="0000FF"/>
                </a:solidFill>
                <a:latin typeface="Arial" charset="0"/>
                <a:ea typeface="ＭＳ Ｐゴシック" charset="0"/>
              </a:rPr>
              <a:t>forward of 45</a:t>
            </a:r>
            <a:r>
              <a:rPr lang="en-US" sz="1600" smtClean="0">
                <a:solidFill>
                  <a:srgbClr val="0000FF"/>
                </a:solidFill>
                <a:latin typeface="Arial" charset="0"/>
                <a:ea typeface="ＭＳ Ｐゴシック" charset="0"/>
                <a:cs typeface="Arial" charset="0"/>
              </a:rPr>
              <a:t>°</a:t>
            </a: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2565400" y="4216400"/>
            <a:ext cx="1452563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smtClean="0">
                <a:solidFill>
                  <a:srgbClr val="FF0000"/>
                </a:solidFill>
                <a:latin typeface="Arial" charset="0"/>
                <a:ea typeface="ＭＳ Ｐゴシック" charset="0"/>
              </a:rPr>
              <a:t>(d,d)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smtClean="0">
                <a:solidFill>
                  <a:srgbClr val="FF0000"/>
                </a:solidFill>
                <a:latin typeface="Arial" charset="0"/>
                <a:ea typeface="ＭＳ Ｐゴシック" charset="0"/>
              </a:rPr>
              <a:t>just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smtClean="0">
                <a:solidFill>
                  <a:srgbClr val="FF0000"/>
                </a:solidFill>
                <a:latin typeface="Arial" charset="0"/>
                <a:ea typeface="ＭＳ Ｐゴシック" charset="0"/>
              </a:rPr>
              <a:t>forward of 90</a:t>
            </a:r>
            <a:r>
              <a:rPr lang="en-US" sz="1600" smtClean="0">
                <a:solidFill>
                  <a:srgbClr val="FF0000"/>
                </a:solidFill>
                <a:latin typeface="Arial" charset="0"/>
                <a:ea typeface="ＭＳ Ｐゴシック" charset="0"/>
                <a:cs typeface="Arial" charset="0"/>
              </a:rPr>
              <a:t>°</a:t>
            </a:r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1722438" y="1989138"/>
            <a:ext cx="1452562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GB" sz="160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(d,p)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GB" sz="160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from 180</a:t>
            </a:r>
            <a:r>
              <a:rPr lang="en-US" sz="1600" smtClean="0">
                <a:solidFill>
                  <a:srgbClr val="008000"/>
                </a:solidFill>
                <a:latin typeface="Arial" charset="0"/>
                <a:ea typeface="ＭＳ Ｐゴシック" charset="0"/>
                <a:cs typeface="Arial" charset="0"/>
              </a:rPr>
              <a:t>° to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GB" sz="160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forward of 80</a:t>
            </a:r>
            <a:r>
              <a:rPr lang="en-US" sz="1600" smtClean="0">
                <a:solidFill>
                  <a:srgbClr val="008000"/>
                </a:solidFill>
                <a:latin typeface="Arial" charset="0"/>
                <a:ea typeface="ＭＳ Ｐゴシック" charset="0"/>
                <a:cs typeface="Arial" charset="0"/>
              </a:rPr>
              <a:t>°</a:t>
            </a:r>
          </a:p>
        </p:txBody>
      </p:sp>
      <p:sp>
        <p:nvSpPr>
          <p:cNvPr id="12308" name="Oval 20"/>
          <p:cNvSpPr>
            <a:spLocks noChangeArrowheads="1"/>
          </p:cNvSpPr>
          <p:nvPr/>
        </p:nvSpPr>
        <p:spPr bwMode="auto">
          <a:xfrm>
            <a:off x="1133475" y="2841625"/>
            <a:ext cx="142875" cy="163513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6228184" y="1340768"/>
            <a:ext cx="2579778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transfer products 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neutron-rich side can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sequentially n-decay</a:t>
            </a:r>
          </a:p>
        </p:txBody>
      </p:sp>
      <p:sp>
        <p:nvSpPr>
          <p:cNvPr id="12310" name="Text Box 22"/>
          <p:cNvSpPr txBox="1">
            <a:spLocks noChangeArrowheads="1"/>
          </p:cNvSpPr>
          <p:nvPr/>
        </p:nvSpPr>
        <p:spPr bwMode="auto">
          <a:xfrm>
            <a:off x="899592" y="908720"/>
            <a:ext cx="4939398" cy="307777"/>
          </a:xfrm>
          <a:prstGeom prst="rect">
            <a:avLst/>
          </a:prstGeom>
          <a:noFill/>
          <a:ln w="12700">
            <a:solidFill>
              <a:srgbClr val="000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400" b="1" dirty="0" smtClean="0">
                <a:solidFill>
                  <a:srgbClr val="0033CC"/>
                </a:solidFill>
                <a:latin typeface="Arial" charset="0"/>
                <a:ea typeface="ＭＳ Ｐゴシック" charset="0"/>
              </a:rPr>
              <a:t>USING RADIOACTIVE BEAMS in INVERSE KINEMATICS</a:t>
            </a:r>
          </a:p>
        </p:txBody>
      </p:sp>
      <p:sp>
        <p:nvSpPr>
          <p:cNvPr id="12312" name="Line 24"/>
          <p:cNvSpPr>
            <a:spLocks noChangeShapeType="1"/>
          </p:cNvSpPr>
          <p:nvPr/>
        </p:nvSpPr>
        <p:spPr bwMode="auto">
          <a:xfrm>
            <a:off x="3203575" y="2924175"/>
            <a:ext cx="4032250" cy="4333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2313" name="Line 25"/>
          <p:cNvSpPr>
            <a:spLocks noChangeShapeType="1"/>
          </p:cNvSpPr>
          <p:nvPr/>
        </p:nvSpPr>
        <p:spPr bwMode="auto">
          <a:xfrm flipV="1">
            <a:off x="3203575" y="2492375"/>
            <a:ext cx="4032250" cy="4333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2314" name="Oval 26"/>
          <p:cNvSpPr>
            <a:spLocks noChangeArrowheads="1"/>
          </p:cNvSpPr>
          <p:nvPr/>
        </p:nvSpPr>
        <p:spPr bwMode="auto">
          <a:xfrm>
            <a:off x="7091363" y="2492375"/>
            <a:ext cx="288925" cy="865188"/>
          </a:xfrm>
          <a:prstGeom prst="ellipse">
            <a:avLst/>
          </a:prstGeom>
          <a:gradFill rotWithShape="1">
            <a:gsLst>
              <a:gs pos="0">
                <a:srgbClr val="F45342">
                  <a:gamma/>
                  <a:shade val="46275"/>
                  <a:invGamma/>
                </a:srgbClr>
              </a:gs>
              <a:gs pos="100000">
                <a:srgbClr val="F45342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2315" name="Text Box 27"/>
          <p:cNvSpPr txBox="1">
            <a:spLocks noChangeArrowheads="1"/>
          </p:cNvSpPr>
          <p:nvPr/>
        </p:nvSpPr>
        <p:spPr bwMode="auto">
          <a:xfrm>
            <a:off x="5868144" y="3501008"/>
            <a:ext cx="3187700" cy="1311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isobaric beams can be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identified and/or physically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separated (possibly further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stripped, e.g. </a:t>
            </a:r>
            <a:r>
              <a:rPr lang="en-GB" sz="2000" baseline="30000" dirty="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15</a:t>
            </a:r>
            <a:r>
              <a:rPr lang="en-GB" sz="2000" dirty="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N</a:t>
            </a:r>
            <a:r>
              <a:rPr lang="en-GB" sz="2000" baseline="30000" dirty="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3+</a:t>
            </a:r>
            <a:r>
              <a:rPr lang="en-GB" sz="2000" dirty="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/</a:t>
            </a:r>
            <a:r>
              <a:rPr lang="en-GB" sz="2000" baseline="30000" dirty="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21</a:t>
            </a:r>
            <a:r>
              <a:rPr lang="en-GB" sz="2000" dirty="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O</a:t>
            </a:r>
            <a:r>
              <a:rPr lang="en-GB" sz="2000" baseline="30000" dirty="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4+</a:t>
            </a:r>
            <a:r>
              <a:rPr lang="en-GB" sz="2000" dirty="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)</a:t>
            </a:r>
          </a:p>
        </p:txBody>
      </p:sp>
      <p:sp>
        <p:nvSpPr>
          <p:cNvPr id="12316" name="Line 28"/>
          <p:cNvSpPr>
            <a:spLocks noChangeShapeType="1"/>
          </p:cNvSpPr>
          <p:nvPr/>
        </p:nvSpPr>
        <p:spPr bwMode="auto">
          <a:xfrm>
            <a:off x="3276600" y="5229225"/>
            <a:ext cx="0" cy="13684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2317" name="Line 29"/>
          <p:cNvSpPr>
            <a:spLocks noChangeShapeType="1"/>
          </p:cNvSpPr>
          <p:nvPr/>
        </p:nvSpPr>
        <p:spPr bwMode="auto">
          <a:xfrm flipV="1">
            <a:off x="3276600" y="5157788"/>
            <a:ext cx="1655763" cy="50323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2318" name="Line 30"/>
          <p:cNvSpPr>
            <a:spLocks noChangeShapeType="1"/>
          </p:cNvSpPr>
          <p:nvPr/>
        </p:nvSpPr>
        <p:spPr bwMode="auto">
          <a:xfrm>
            <a:off x="3276600" y="6165850"/>
            <a:ext cx="1655763" cy="50323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2319" name="Text Box 31"/>
          <p:cNvSpPr txBox="1">
            <a:spLocks noChangeArrowheads="1"/>
          </p:cNvSpPr>
          <p:nvPr/>
        </p:nvSpPr>
        <p:spPr bwMode="auto">
          <a:xfrm>
            <a:off x="3563938" y="5535613"/>
            <a:ext cx="22304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00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Knock-on carbons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00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from CD</a:t>
            </a:r>
            <a:r>
              <a:rPr lang="en-GB" sz="2000" baseline="-2500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2</a:t>
            </a:r>
            <a:r>
              <a:rPr lang="en-GB" sz="200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 targets</a:t>
            </a:r>
          </a:p>
        </p:txBody>
      </p:sp>
      <p:sp>
        <p:nvSpPr>
          <p:cNvPr id="12320" name="Text Box 32"/>
          <p:cNvSpPr txBox="1">
            <a:spLocks noChangeArrowheads="1"/>
          </p:cNvSpPr>
          <p:nvPr/>
        </p:nvSpPr>
        <p:spPr bwMode="auto">
          <a:xfrm>
            <a:off x="6059488" y="5302250"/>
            <a:ext cx="28336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00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fusion-evaporation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00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products from reactions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00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on C in CD</a:t>
            </a:r>
            <a:r>
              <a:rPr lang="en-GB" sz="2000" baseline="-2500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2</a:t>
            </a:r>
            <a:r>
              <a:rPr lang="en-GB" sz="2000" smtClean="0">
                <a:solidFill>
                  <a:srgbClr val="008000"/>
                </a:solidFill>
                <a:latin typeface="Arial" charset="0"/>
                <a:ea typeface="ＭＳ Ｐゴシック" charset="0"/>
              </a:rPr>
              <a:t> targets</a:t>
            </a:r>
          </a:p>
        </p:txBody>
      </p:sp>
      <p:sp>
        <p:nvSpPr>
          <p:cNvPr id="12321" name="Oval 33"/>
          <p:cNvSpPr>
            <a:spLocks noChangeArrowheads="1"/>
          </p:cNvSpPr>
          <p:nvPr/>
        </p:nvSpPr>
        <p:spPr bwMode="auto">
          <a:xfrm>
            <a:off x="5867400" y="4941888"/>
            <a:ext cx="3097213" cy="1773237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34" name="Título 1"/>
          <p:cNvSpPr txBox="1">
            <a:spLocks/>
          </p:cNvSpPr>
          <p:nvPr/>
        </p:nvSpPr>
        <p:spPr>
          <a:xfrm>
            <a:off x="1043608" y="0"/>
            <a:ext cx="7776864" cy="69270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>
                <a:latin typeface="Copperplate"/>
                <a:cs typeface="Copperplate"/>
              </a:rPr>
              <a:t>WHY a Zero-degree spectrometer</a:t>
            </a:r>
            <a:endParaRPr lang="en-GB" sz="2400" dirty="0">
              <a:latin typeface="Copperplate"/>
              <a:cs typeface="Copperplate"/>
            </a:endParaRPr>
          </a:p>
        </p:txBody>
      </p:sp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971600" y="6309320"/>
            <a:ext cx="1853229" cy="46166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Wilton </a:t>
            </a:r>
            <a:r>
              <a:rPr lang="en-GB" sz="1200" dirty="0" err="1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Catford</a:t>
            </a:r>
            <a:endParaRPr lang="en-GB" sz="1200" dirty="0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200" i="1" dirty="0" smtClean="0">
                <a:solidFill>
                  <a:srgbClr val="333399"/>
                </a:solidFill>
                <a:latin typeface="Arial" charset="0"/>
                <a:ea typeface="ＭＳ Ｐゴシック" charset="0"/>
              </a:rPr>
              <a:t>University of Surrey, UK</a:t>
            </a:r>
          </a:p>
        </p:txBody>
      </p:sp>
    </p:spTree>
    <p:extLst>
      <p:ext uri="{BB962C8B-B14F-4D97-AF65-F5344CB8AC3E}">
        <p14:creationId xmlns:p14="http://schemas.microsoft.com/office/powerpoint/2010/main" val="362944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0" y="1125538"/>
            <a:ext cx="4427538" cy="2616200"/>
            <a:chOff x="385" y="845"/>
            <a:chExt cx="5103" cy="3326"/>
          </a:xfrm>
        </p:grpSpPr>
        <p:pic>
          <p:nvPicPr>
            <p:cNvPr id="20483" name="Picture 3" descr="vamos_pid_011207_label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845"/>
              <a:ext cx="5103" cy="3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0484" name="Oval 4"/>
            <p:cNvSpPr>
              <a:spLocks noChangeArrowheads="1"/>
            </p:cNvSpPr>
            <p:nvPr/>
          </p:nvSpPr>
          <p:spPr bwMode="auto">
            <a:xfrm>
              <a:off x="3061" y="1752"/>
              <a:ext cx="454" cy="545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485" name="Oval 5"/>
            <p:cNvSpPr>
              <a:spLocks noChangeArrowheads="1"/>
            </p:cNvSpPr>
            <p:nvPr/>
          </p:nvSpPr>
          <p:spPr bwMode="auto">
            <a:xfrm>
              <a:off x="2381" y="1752"/>
              <a:ext cx="590" cy="726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768475" y="4835525"/>
            <a:ext cx="2387600" cy="538163"/>
          </a:xfrm>
          <a:prstGeom prst="rect">
            <a:avLst/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800" baseline="30000"/>
              <a:t>26</a:t>
            </a:r>
            <a:r>
              <a:rPr lang="en-GB" sz="2800"/>
              <a:t>Ne(d,p)</a:t>
            </a:r>
            <a:r>
              <a:rPr lang="en-GB" sz="2800" baseline="30000"/>
              <a:t>27</a:t>
            </a:r>
            <a:r>
              <a:rPr lang="en-GB" sz="2800"/>
              <a:t>Ne</a:t>
            </a:r>
            <a:endParaRPr lang="en-GB" sz="2800">
              <a:sym typeface="Symbol" charset="0"/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285750" y="5554663"/>
            <a:ext cx="3870325" cy="538162"/>
          </a:xfrm>
          <a:prstGeom prst="rect">
            <a:avLst/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800" baseline="30000"/>
              <a:t>26</a:t>
            </a:r>
            <a:r>
              <a:rPr lang="en-GB" sz="2800"/>
              <a:t>Ne(d,p)</a:t>
            </a:r>
            <a:r>
              <a:rPr lang="en-GB" sz="2800" baseline="30000"/>
              <a:t>27</a:t>
            </a:r>
            <a:r>
              <a:rPr lang="en-GB" sz="2800"/>
              <a:t>Ne</a:t>
            </a:r>
            <a:r>
              <a:rPr lang="en-GB" sz="2800">
                <a:sym typeface="Symbol" charset="0"/>
              </a:rPr>
              <a:t></a:t>
            </a:r>
            <a:r>
              <a:rPr lang="en-GB" sz="2800" baseline="30000">
                <a:sym typeface="Symbol" charset="0"/>
              </a:rPr>
              <a:t>26</a:t>
            </a:r>
            <a:r>
              <a:rPr lang="en-GB" sz="2800">
                <a:sym typeface="Symbol" charset="0"/>
              </a:rPr>
              <a:t>Ne+n</a:t>
            </a:r>
          </a:p>
        </p:txBody>
      </p:sp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5388" y="3573463"/>
            <a:ext cx="3959225" cy="297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0" name="Line 10"/>
          <p:cNvSpPr>
            <a:spLocks noChangeShapeType="1"/>
          </p:cNvSpPr>
          <p:nvPr/>
        </p:nvSpPr>
        <p:spPr bwMode="auto">
          <a:xfrm flipH="1" flipV="1">
            <a:off x="2555875" y="2276475"/>
            <a:ext cx="431800" cy="25209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 flipV="1">
            <a:off x="1330325" y="2420938"/>
            <a:ext cx="649288" cy="30956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 flipV="1">
            <a:off x="4643438" y="188913"/>
            <a:ext cx="0" cy="6408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323850" y="136525"/>
            <a:ext cx="4013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/>
              <a:t>ZERO DEGREE = SPECTROMETER</a:t>
            </a: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5076825" y="115888"/>
            <a:ext cx="3746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/>
              <a:t>ZERO DEGREE = SCINTILLATOR</a:t>
            </a:r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434975" y="6524625"/>
            <a:ext cx="38496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600"/>
              <a:t>RESULTS from TIARA/MUST2 Nov2007</a:t>
            </a:r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5287963" y="6524625"/>
            <a:ext cx="33877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600"/>
              <a:t>RESULTS from SHARC    Aug2009</a:t>
            </a:r>
          </a:p>
        </p:txBody>
      </p:sp>
      <p:grpSp>
        <p:nvGrpSpPr>
          <p:cNvPr id="17" name="Agrupar 16"/>
          <p:cNvGrpSpPr/>
          <p:nvPr/>
        </p:nvGrpSpPr>
        <p:grpSpPr>
          <a:xfrm>
            <a:off x="4644008" y="476672"/>
            <a:ext cx="4262909" cy="3114824"/>
            <a:chOff x="1666875" y="1644650"/>
            <a:chExt cx="6207125" cy="4699000"/>
          </a:xfrm>
        </p:grpSpPr>
        <p:grpSp>
          <p:nvGrpSpPr>
            <p:cNvPr id="18" name="Group 5"/>
            <p:cNvGrpSpPr>
              <a:grpSpLocks/>
            </p:cNvGrpSpPr>
            <p:nvPr/>
          </p:nvGrpSpPr>
          <p:grpSpPr bwMode="auto">
            <a:xfrm>
              <a:off x="1666875" y="1644650"/>
              <a:ext cx="6207125" cy="4699000"/>
              <a:chOff x="0" y="0"/>
              <a:chExt cx="4344" cy="3288"/>
            </a:xfrm>
          </p:grpSpPr>
          <p:pic>
            <p:nvPicPr>
              <p:cNvPr id="31" name="Picture 6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4344" cy="3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Rectangle 7"/>
              <p:cNvSpPr>
                <a:spLocks/>
              </p:cNvSpPr>
              <p:nvPr/>
            </p:nvSpPr>
            <p:spPr bwMode="auto">
              <a:xfrm>
                <a:off x="121" y="344"/>
                <a:ext cx="2304" cy="21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/>
              <a:p>
                <a:pPr algn="ctr" defTabSz="822325"/>
                <a:r>
                  <a:rPr lang="en-US" sz="1600">
                    <a:latin typeface="Helvetica Neue Light" charset="0"/>
                    <a:sym typeface="Helvetica Neue Light" charset="0"/>
                  </a:rPr>
                  <a:t>Energy v Theta with trifoil</a:t>
                </a:r>
              </a:p>
            </p:txBody>
          </p:sp>
        </p:grpSp>
        <p:grpSp>
          <p:nvGrpSpPr>
            <p:cNvPr id="19" name="Group 8"/>
            <p:cNvGrpSpPr>
              <a:grpSpLocks/>
            </p:cNvGrpSpPr>
            <p:nvPr/>
          </p:nvGrpSpPr>
          <p:grpSpPr bwMode="auto">
            <a:xfrm>
              <a:off x="2765425" y="2778125"/>
              <a:ext cx="4600575" cy="2525713"/>
              <a:chOff x="0" y="0"/>
              <a:chExt cx="3220" cy="1768"/>
            </a:xfrm>
          </p:grpSpPr>
          <p:grpSp>
            <p:nvGrpSpPr>
              <p:cNvPr id="20" name="Group 9"/>
              <p:cNvGrpSpPr>
                <a:grpSpLocks/>
              </p:cNvGrpSpPr>
              <p:nvPr/>
            </p:nvGrpSpPr>
            <p:grpSpPr bwMode="auto">
              <a:xfrm>
                <a:off x="0" y="0"/>
                <a:ext cx="3220" cy="1768"/>
                <a:chOff x="0" y="0"/>
                <a:chExt cx="3220" cy="1768"/>
              </a:xfrm>
            </p:grpSpPr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1656" y="296"/>
                  <a:ext cx="424" cy="62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 type="stealth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" name="Rectangle 11"/>
                <p:cNvSpPr>
                  <a:spLocks/>
                </p:cNvSpPr>
                <p:nvPr/>
              </p:nvSpPr>
              <p:spPr bwMode="auto">
                <a:xfrm>
                  <a:off x="1750" y="0"/>
                  <a:ext cx="793" cy="2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 anchor="b">
                  <a:spAutoFit/>
                </a:bodyPr>
                <a:lstStyle/>
                <a:p>
                  <a:pPr algn="ctr" defTabSz="822325"/>
                  <a:r>
                    <a:rPr lang="en-US" sz="2200" baseline="32000">
                      <a:latin typeface="Helvetica Neue Light" charset="0"/>
                      <a:sym typeface="Helvetica Neue Light" charset="0"/>
                    </a:rPr>
                    <a:t>26</a:t>
                  </a:r>
                  <a:r>
                    <a:rPr lang="en-US" sz="2200">
                      <a:latin typeface="Helvetica Neue Light" charset="0"/>
                      <a:sym typeface="Helvetica Neue Light" charset="0"/>
                    </a:rPr>
                    <a:t>Na g.s.</a:t>
                  </a:r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1768" y="864"/>
                  <a:ext cx="512" cy="5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 type="stealth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1768" y="864"/>
                  <a:ext cx="504" cy="88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 type="stealth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" name="Rectangle 14"/>
                <p:cNvSpPr>
                  <a:spLocks/>
                </p:cNvSpPr>
                <p:nvPr/>
              </p:nvSpPr>
              <p:spPr bwMode="auto">
                <a:xfrm>
                  <a:off x="1937" y="576"/>
                  <a:ext cx="1283" cy="2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 anchor="b">
                  <a:spAutoFit/>
                </a:bodyPr>
                <a:lstStyle/>
                <a:p>
                  <a:pPr algn="ctr" defTabSz="822325"/>
                  <a:r>
                    <a:rPr lang="en-US" sz="2200" baseline="32000">
                      <a:latin typeface="Helvetica Neue Light" charset="0"/>
                      <a:sym typeface="Helvetica Neue Light" charset="0"/>
                    </a:rPr>
                    <a:t>26</a:t>
                  </a:r>
                  <a:r>
                    <a:rPr lang="en-US" sz="2200">
                      <a:latin typeface="Helvetica Neue Light" charset="0"/>
                      <a:sym typeface="Helvetica Neue Light" charset="0"/>
                    </a:rPr>
                    <a:t>Na ex. states</a:t>
                  </a:r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616" y="288"/>
                  <a:ext cx="152" cy="55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 type="stealth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" name="Rectangle 16"/>
                <p:cNvSpPr>
                  <a:spLocks/>
                </p:cNvSpPr>
                <p:nvPr/>
              </p:nvSpPr>
              <p:spPr bwMode="auto">
                <a:xfrm>
                  <a:off x="720" y="0"/>
                  <a:ext cx="422" cy="2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 anchor="b">
                  <a:spAutoFit/>
                </a:bodyPr>
                <a:lstStyle/>
                <a:p>
                  <a:pPr algn="ctr" defTabSz="822325"/>
                  <a:r>
                    <a:rPr lang="en-US" sz="2200">
                      <a:latin typeface="Helvetica Neue Light" charset="0"/>
                      <a:sym typeface="Helvetica Neue Light" charset="0"/>
                    </a:rPr>
                    <a:t>(d,d)</a:t>
                  </a:r>
                </a:p>
              </p:txBody>
            </p:sp>
            <p:sp>
              <p:nvSpPr>
                <p:cNvPr id="29" name="Rectangle 17"/>
                <p:cNvSpPr>
                  <a:spLocks/>
                </p:cNvSpPr>
                <p:nvPr/>
              </p:nvSpPr>
              <p:spPr bwMode="auto">
                <a:xfrm>
                  <a:off x="0" y="1496"/>
                  <a:ext cx="422" cy="2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 anchor="b">
                  <a:spAutoFit/>
                </a:bodyPr>
                <a:lstStyle/>
                <a:p>
                  <a:pPr algn="ctr" defTabSz="822325"/>
                  <a:r>
                    <a:rPr lang="en-US" sz="2200">
                      <a:latin typeface="Helvetica Neue Light" charset="0"/>
                      <a:sym typeface="Helvetica Neue Light" charset="0"/>
                    </a:rPr>
                    <a:t>(p,p)</a:t>
                  </a:r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auto">
                <a:xfrm flipH="1">
                  <a:off x="280" y="1288"/>
                  <a:ext cx="264" cy="22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 type="stealth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21" name="Line 19"/>
              <p:cNvSpPr>
                <a:spLocks noChangeShapeType="1"/>
              </p:cNvSpPr>
              <p:nvPr/>
            </p:nvSpPr>
            <p:spPr bwMode="auto">
              <a:xfrm rot="10800000" flipH="1">
                <a:off x="1880" y="872"/>
                <a:ext cx="392" cy="28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stealth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33" name="Text Box 21"/>
          <p:cNvSpPr txBox="1">
            <a:spLocks noChangeArrowheads="1"/>
          </p:cNvSpPr>
          <p:nvPr/>
        </p:nvSpPr>
        <p:spPr bwMode="auto">
          <a:xfrm>
            <a:off x="6660232" y="3212976"/>
            <a:ext cx="2005013" cy="323850"/>
          </a:xfrm>
          <a:prstGeom prst="rect">
            <a:avLst/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400" baseline="30000"/>
              <a:t>25</a:t>
            </a:r>
            <a:r>
              <a:rPr lang="en-GB" sz="1400"/>
              <a:t>Na(d,p)</a:t>
            </a:r>
            <a:r>
              <a:rPr lang="en-GB" sz="1400" baseline="30000"/>
              <a:t>26</a:t>
            </a:r>
            <a:r>
              <a:rPr lang="en-GB" sz="1400"/>
              <a:t>Na 5 A.MeV</a:t>
            </a:r>
            <a:endParaRPr lang="en-GB" sz="1400">
              <a:sym typeface="Symbol" charset="0"/>
            </a:endParaRPr>
          </a:p>
        </p:txBody>
      </p:sp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179512" y="548680"/>
            <a:ext cx="1853229" cy="46166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Wilton </a:t>
            </a:r>
            <a:r>
              <a:rPr lang="en-GB" sz="1200" dirty="0" err="1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Catford</a:t>
            </a:r>
            <a:endParaRPr lang="en-GB" sz="1200" dirty="0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200" i="1" dirty="0" smtClean="0">
                <a:solidFill>
                  <a:srgbClr val="333399"/>
                </a:solidFill>
                <a:latin typeface="Arial" charset="0"/>
                <a:ea typeface="ＭＳ Ｐゴシック" charset="0"/>
              </a:rPr>
              <a:t>University of Surrey, UK</a:t>
            </a:r>
          </a:p>
        </p:txBody>
      </p:sp>
    </p:spTree>
    <p:extLst>
      <p:ext uri="{BB962C8B-B14F-4D97-AF65-F5344CB8AC3E}">
        <p14:creationId xmlns:p14="http://schemas.microsoft.com/office/powerpoint/2010/main" val="126016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Copperplate"/>
                <a:cs typeface="Copperplate"/>
              </a:rPr>
              <a:t>Original </a:t>
            </a:r>
            <a:r>
              <a:rPr lang="es-ES" dirty="0" err="1" smtClean="0">
                <a:latin typeface="Copperplate"/>
                <a:cs typeface="Copperplate"/>
              </a:rPr>
              <a:t>Proposal</a:t>
            </a:r>
            <a:r>
              <a:rPr lang="es-ES" dirty="0" smtClean="0">
                <a:latin typeface="Copperplate"/>
                <a:cs typeface="Copperplate"/>
              </a:rPr>
              <a:t> @ KVI</a:t>
            </a:r>
            <a:endParaRPr lang="es-ES" dirty="0">
              <a:latin typeface="Copperplate"/>
              <a:cs typeface="Copperplate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Imagen 6" descr="Captura de pantalla 2013-10-15 a la(s) 14.36.29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924944"/>
            <a:ext cx="4377432" cy="3571545"/>
          </a:xfrm>
          <a:prstGeom prst="rect">
            <a:avLst/>
          </a:prstGeom>
        </p:spPr>
      </p:pic>
      <p:pic>
        <p:nvPicPr>
          <p:cNvPr id="9" name="Imagen 8" descr="Captura de pantalla 2013-10-15 a la(s) 14.36.20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880320"/>
            <a:ext cx="4075923" cy="3933056"/>
          </a:xfrm>
          <a:prstGeom prst="rect">
            <a:avLst/>
          </a:prstGeom>
        </p:spPr>
      </p:pic>
      <p:pic>
        <p:nvPicPr>
          <p:cNvPr id="3" name="Imagen 2" descr="Captura de pantalla 2013-10-18 a la(s) 12.47.1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" y="980728"/>
            <a:ext cx="5019485" cy="185233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79512" y="1556792"/>
            <a:ext cx="1643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27 </a:t>
            </a:r>
            <a:r>
              <a:rPr lang="es-ES" dirty="0" err="1" smtClean="0"/>
              <a:t>August</a:t>
            </a:r>
            <a:r>
              <a:rPr lang="es-ES" dirty="0" smtClean="0"/>
              <a:t> 1999</a:t>
            </a:r>
            <a:endParaRPr lang="es-ES" dirty="0"/>
          </a:p>
        </p:txBody>
      </p:sp>
      <p:sp>
        <p:nvSpPr>
          <p:cNvPr id="8" name="Rectángulo redondeado 7"/>
          <p:cNvSpPr/>
          <p:nvPr/>
        </p:nvSpPr>
        <p:spPr>
          <a:xfrm>
            <a:off x="251520" y="3140968"/>
            <a:ext cx="4392488" cy="1584176"/>
          </a:xfrm>
          <a:prstGeom prst="roundRect">
            <a:avLst/>
          </a:prstGeom>
          <a:noFill/>
          <a:ln w="5715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redondeado 9"/>
          <p:cNvSpPr/>
          <p:nvPr/>
        </p:nvSpPr>
        <p:spPr>
          <a:xfrm>
            <a:off x="4644008" y="6165304"/>
            <a:ext cx="4392488" cy="360040"/>
          </a:xfrm>
          <a:prstGeom prst="roundRect">
            <a:avLst/>
          </a:prstGeom>
          <a:noFill/>
          <a:ln w="5715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11"/>
          <p:cNvSpPr txBox="1"/>
          <p:nvPr/>
        </p:nvSpPr>
        <p:spPr>
          <a:xfrm>
            <a:off x="4844256" y="980728"/>
            <a:ext cx="4283968" cy="181588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</a:rPr>
              <a:t>This is not some old equipment laying around.</a:t>
            </a:r>
          </a:p>
          <a:p>
            <a:endParaRPr lang="en-GB" sz="1400" b="1" dirty="0" smtClean="0">
              <a:solidFill>
                <a:srgbClr val="0000FF"/>
              </a:solidFill>
            </a:endParaRPr>
          </a:p>
          <a:p>
            <a:r>
              <a:rPr lang="en-GB" sz="1400" b="1" dirty="0" smtClean="0">
                <a:solidFill>
                  <a:srgbClr val="0000FF"/>
                </a:solidFill>
              </a:rPr>
              <a:t>Original proposal for funding in August 1999, to build a </a:t>
            </a:r>
          </a:p>
          <a:p>
            <a:r>
              <a:rPr lang="en-GB" sz="1400" b="1" i="1" dirty="0" smtClean="0">
                <a:solidFill>
                  <a:srgbClr val="0000FF"/>
                </a:solidFill>
              </a:rPr>
              <a:t>“</a:t>
            </a:r>
            <a:r>
              <a:rPr lang="en-GB" sz="1400" b="1" i="1" dirty="0" err="1" smtClean="0">
                <a:solidFill>
                  <a:srgbClr val="0000FF"/>
                </a:solidFill>
              </a:rPr>
              <a:t>Microlaboratorie</a:t>
            </a:r>
            <a:r>
              <a:rPr lang="en-GB" sz="1400" b="1" i="1" dirty="0" smtClean="0">
                <a:solidFill>
                  <a:srgbClr val="0000FF"/>
                </a:solidFill>
              </a:rPr>
              <a:t> for fundamental Physics at KVI</a:t>
            </a:r>
          </a:p>
          <a:p>
            <a:r>
              <a:rPr lang="en-GB" sz="1400" b="1" i="1" dirty="0" smtClean="0">
                <a:solidFill>
                  <a:srgbClr val="0000FF"/>
                </a:solidFill>
              </a:rPr>
              <a:t>using Trapped radioactive Isotopes”</a:t>
            </a:r>
          </a:p>
          <a:p>
            <a:r>
              <a:rPr lang="en-GB" sz="1400" dirty="0" smtClean="0">
                <a:solidFill>
                  <a:srgbClr val="0000FF"/>
                </a:solidFill>
              </a:rPr>
              <a:t>2001 Start building – 2005 ready for Beam</a:t>
            </a:r>
          </a:p>
          <a:p>
            <a:endParaRPr lang="en-GB" sz="1400" dirty="0" smtClean="0">
              <a:solidFill>
                <a:srgbClr val="0000FF"/>
              </a:solidFill>
            </a:endParaRPr>
          </a:p>
          <a:p>
            <a:r>
              <a:rPr lang="en-GB" sz="1400" b="1" dirty="0" smtClean="0">
                <a:solidFill>
                  <a:srgbClr val="0000FF"/>
                </a:solidFill>
              </a:rPr>
              <a:t>4.6 M€ project, where the Recoil </a:t>
            </a:r>
            <a:r>
              <a:rPr lang="en-GB" sz="1400" b="1" dirty="0" err="1" smtClean="0">
                <a:solidFill>
                  <a:srgbClr val="0000FF"/>
                </a:solidFill>
              </a:rPr>
              <a:t>separatar</a:t>
            </a:r>
            <a:r>
              <a:rPr lang="en-GB" sz="1400" b="1" dirty="0" smtClean="0">
                <a:solidFill>
                  <a:srgbClr val="0000FF"/>
                </a:solidFill>
              </a:rPr>
              <a:t> was 1.7 M€</a:t>
            </a:r>
            <a:r>
              <a:rPr lang="en-GB" sz="1400" b="1" dirty="0" smtClean="0"/>
              <a:t>.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71843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Imagen 5" descr="Captura de pantalla 2013-10-11 a la(s) 11.54.2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124744"/>
            <a:ext cx="5220072" cy="5553550"/>
          </a:xfrm>
          <a:prstGeom prst="rect">
            <a:avLst/>
          </a:prstGeom>
        </p:spPr>
      </p:pic>
      <p:pic>
        <p:nvPicPr>
          <p:cNvPr id="7" name="Imagen 6" descr="Captura de pantalla 2013-10-15 a la(s) 15.16.30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5445224"/>
            <a:ext cx="3051221" cy="1190574"/>
          </a:xfrm>
          <a:prstGeom prst="rect">
            <a:avLst/>
          </a:prstGeom>
        </p:spPr>
      </p:pic>
      <p:pic>
        <p:nvPicPr>
          <p:cNvPr id="8" name="Imagen 7" descr="Captura de pantalla 2013-10-15 a la(s) 14.19.54.pn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9" t="1470" r="3681" b="39924"/>
          <a:stretch/>
        </p:blipFill>
        <p:spPr>
          <a:xfrm>
            <a:off x="4427984" y="1337715"/>
            <a:ext cx="4481437" cy="1557141"/>
          </a:xfrm>
          <a:prstGeom prst="rect">
            <a:avLst/>
          </a:prstGeom>
        </p:spPr>
      </p:pic>
      <p:pic>
        <p:nvPicPr>
          <p:cNvPr id="3" name="Imagen 2" descr="Captura de pantalla 2013-10-18 a la(s) 13.24.0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780928"/>
            <a:ext cx="4572000" cy="2675435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1043608" y="0"/>
            <a:ext cx="7920880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b="1" dirty="0" err="1" smtClean="0">
                <a:solidFill>
                  <a:srgbClr val="0000FF"/>
                </a:solidFill>
              </a:rPr>
              <a:t>TRI</a:t>
            </a:r>
            <a:r>
              <a:rPr lang="en-GB" sz="1600" b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m</a:t>
            </a:r>
            <a:r>
              <a:rPr lang="en-GB" sz="1600" b="1" dirty="0" err="1" smtClean="0">
                <a:solidFill>
                  <a:srgbClr val="0000FF"/>
                </a:solidFill>
              </a:rPr>
              <a:t>P@KVI</a:t>
            </a:r>
            <a:r>
              <a:rPr lang="en-GB" sz="1600" b="1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GB" sz="1600" dirty="0" smtClean="0"/>
              <a:t>The radioactive nuclei are produced using beams from the </a:t>
            </a:r>
            <a:r>
              <a:rPr lang="en-GB" sz="1600" dirty="0" smtClean="0">
                <a:solidFill>
                  <a:srgbClr val="0000FF"/>
                </a:solidFill>
              </a:rPr>
              <a:t>superconducting cyclotron AGOR. </a:t>
            </a:r>
          </a:p>
          <a:p>
            <a:r>
              <a:rPr lang="en-GB" sz="1600" dirty="0" smtClean="0"/>
              <a:t>The high energy radioactive beam is transformed to a low-energy.</a:t>
            </a:r>
          </a:p>
          <a:p>
            <a:r>
              <a:rPr lang="en-GB" sz="1600" dirty="0" smtClean="0"/>
              <a:t> High quality bunched beam by the </a:t>
            </a:r>
            <a:r>
              <a:rPr lang="en-GB" sz="1600" dirty="0" smtClean="0">
                <a:solidFill>
                  <a:srgbClr val="0000FF"/>
                </a:solidFill>
              </a:rPr>
              <a:t>combined fragment and recoil-separator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sp>
        <p:nvSpPr>
          <p:cNvPr id="14" name="Rectángulo redondeado 13"/>
          <p:cNvSpPr/>
          <p:nvPr/>
        </p:nvSpPr>
        <p:spPr>
          <a:xfrm>
            <a:off x="35496" y="2348880"/>
            <a:ext cx="1584176" cy="360040"/>
          </a:xfrm>
          <a:prstGeom prst="roundRect">
            <a:avLst>
              <a:gd name="adj" fmla="val 22546"/>
            </a:avLst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616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err="1" smtClean="0">
                <a:latin typeface="Copperplate"/>
                <a:cs typeface="Copperplate"/>
              </a:rPr>
              <a:t>TRI</a:t>
            </a:r>
            <a:r>
              <a:rPr lang="en-GB" sz="3600" dirty="0" err="1" smtClean="0">
                <a:latin typeface="Symbol" charset="2"/>
                <a:cs typeface="Symbol" charset="2"/>
              </a:rPr>
              <a:t>m</a:t>
            </a:r>
            <a:r>
              <a:rPr lang="en-GB" sz="3600" dirty="0" err="1" smtClean="0">
                <a:latin typeface="Copperplate"/>
                <a:cs typeface="Copperplate"/>
              </a:rPr>
              <a:t>P</a:t>
            </a:r>
            <a:r>
              <a:rPr lang="en-GB" sz="3600" dirty="0" smtClean="0">
                <a:latin typeface="Copperplate"/>
                <a:cs typeface="Copperplate"/>
              </a:rPr>
              <a:t> test beam report 2006</a:t>
            </a:r>
            <a:endParaRPr lang="es-ES" sz="36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Imagen 5" descr="Captura de pantalla 2013-10-16 a la(s) 18.06.59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980728"/>
            <a:ext cx="7236296" cy="5390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72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71600" y="0"/>
            <a:ext cx="4752528" cy="692704"/>
          </a:xfrm>
        </p:spPr>
        <p:txBody>
          <a:bodyPr>
            <a:normAutofit fontScale="90000"/>
          </a:bodyPr>
          <a:lstStyle/>
          <a:p>
            <a:pPr algn="l"/>
            <a:r>
              <a:rPr lang="es-ES" dirty="0" err="1" smtClean="0">
                <a:latin typeface="Copperplate"/>
                <a:cs typeface="Copperplate"/>
              </a:rPr>
              <a:t>TRI</a:t>
            </a:r>
            <a:r>
              <a:rPr lang="es-ES" dirty="0" err="1" smtClean="0">
                <a:latin typeface="Symbol" charset="2"/>
                <a:cs typeface="Symbol" charset="2"/>
              </a:rPr>
              <a:t>m</a:t>
            </a:r>
            <a:r>
              <a:rPr lang="es-ES" dirty="0" err="1" smtClean="0">
                <a:latin typeface="Copperplate"/>
                <a:cs typeface="Copperplate"/>
              </a:rPr>
              <a:t>P</a:t>
            </a:r>
            <a:r>
              <a:rPr lang="es-ES" dirty="0" smtClean="0">
                <a:latin typeface="Copperplate"/>
                <a:cs typeface="Copperplate"/>
              </a:rPr>
              <a:t> </a:t>
            </a:r>
            <a:r>
              <a:rPr lang="es-ES" dirty="0" err="1" smtClean="0">
                <a:latin typeface="Copperplate"/>
                <a:cs typeface="Copperplate"/>
              </a:rPr>
              <a:t>separator</a:t>
            </a:r>
            <a:endParaRPr lang="es-ES" dirty="0">
              <a:latin typeface="Copperplate"/>
              <a:cs typeface="Copperplate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Imagen 7" descr="Captura de pantalla 2013-10-15 a la(s) 14.49.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980728"/>
            <a:ext cx="7234506" cy="4475584"/>
          </a:xfrm>
          <a:prstGeom prst="rect">
            <a:avLst/>
          </a:prstGeom>
        </p:spPr>
      </p:pic>
      <p:pic>
        <p:nvPicPr>
          <p:cNvPr id="13" name="Imagen 12" descr="DesignParamTRImuP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992" y="4519354"/>
            <a:ext cx="4644008" cy="234765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6128030" y="15156"/>
            <a:ext cx="3015970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B1-B4  4 dipole- &amp;</a:t>
            </a:r>
          </a:p>
          <a:p>
            <a:pPr algn="ctr"/>
            <a:r>
              <a:rPr lang="en-GB" dirty="0" smtClean="0"/>
              <a:t>Q1-Q9 8 </a:t>
            </a:r>
            <a:r>
              <a:rPr lang="en-GB" dirty="0" err="1" smtClean="0"/>
              <a:t>quadrupole</a:t>
            </a:r>
            <a:r>
              <a:rPr lang="en-GB" dirty="0" smtClean="0"/>
              <a:t>-</a:t>
            </a:r>
          </a:p>
          <a:p>
            <a:pPr algn="ctr"/>
            <a:r>
              <a:rPr lang="en-GB" dirty="0" smtClean="0"/>
              <a:t>magnets</a:t>
            </a:r>
          </a:p>
          <a:p>
            <a:r>
              <a:rPr lang="en-GB" dirty="0" smtClean="0"/>
              <a:t>Q3 was omitted in final design </a:t>
            </a:r>
            <a:endParaRPr lang="en-GB" dirty="0"/>
          </a:p>
        </p:txBody>
      </p:sp>
      <p:sp>
        <p:nvSpPr>
          <p:cNvPr id="5" name="CuadroTexto 4"/>
          <p:cNvSpPr txBox="1"/>
          <p:nvPr/>
        </p:nvSpPr>
        <p:spPr>
          <a:xfrm>
            <a:off x="2411760" y="980728"/>
            <a:ext cx="56938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ES" dirty="0" err="1" smtClean="0"/>
              <a:t>Slits</a:t>
            </a:r>
            <a:endParaRPr lang="es-ES" dirty="0"/>
          </a:p>
        </p:txBody>
      </p:sp>
      <p:sp>
        <p:nvSpPr>
          <p:cNvPr id="9" name="CuadroTexto 8"/>
          <p:cNvSpPr txBox="1"/>
          <p:nvPr/>
        </p:nvSpPr>
        <p:spPr>
          <a:xfrm>
            <a:off x="7164288" y="2555612"/>
            <a:ext cx="56938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ES" dirty="0" err="1" smtClean="0"/>
              <a:t>Slits</a:t>
            </a:r>
            <a:endParaRPr lang="es-ES" dirty="0"/>
          </a:p>
        </p:txBody>
      </p:sp>
      <p:sp>
        <p:nvSpPr>
          <p:cNvPr id="10" name="CuadroTexto 9"/>
          <p:cNvSpPr txBox="1"/>
          <p:nvPr/>
        </p:nvSpPr>
        <p:spPr>
          <a:xfrm>
            <a:off x="5436096" y="908720"/>
            <a:ext cx="56938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ES" dirty="0" err="1" smtClean="0"/>
              <a:t>Slits</a:t>
            </a:r>
            <a:endParaRPr lang="es-ES" dirty="0"/>
          </a:p>
        </p:txBody>
      </p:sp>
      <p:sp>
        <p:nvSpPr>
          <p:cNvPr id="11" name="CuadroTexto 10"/>
          <p:cNvSpPr txBox="1"/>
          <p:nvPr/>
        </p:nvSpPr>
        <p:spPr>
          <a:xfrm>
            <a:off x="3923928" y="692696"/>
            <a:ext cx="56938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ES" dirty="0" err="1" smtClean="0"/>
              <a:t>Slits</a:t>
            </a:r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3995936" y="2348880"/>
            <a:ext cx="1728192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Sec. 1 </a:t>
            </a:r>
            <a:r>
              <a:rPr lang="en-GB" sz="1400" dirty="0" smtClean="0"/>
              <a:t>Dispersion:</a:t>
            </a:r>
          </a:p>
          <a:p>
            <a:r>
              <a:rPr lang="en-GB" sz="1400" dirty="0" smtClean="0"/>
              <a:t>Separate isotopes of different rigidity</a:t>
            </a:r>
            <a:endParaRPr lang="en-GB" sz="14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107504" y="5517232"/>
            <a:ext cx="1944216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Sec. 2 reversed:</a:t>
            </a:r>
          </a:p>
          <a:p>
            <a:pPr marL="285750" indent="-285750">
              <a:buFont typeface="Wingdings" charset="0"/>
              <a:buChar char="à"/>
            </a:pPr>
            <a:r>
              <a:rPr lang="en-GB" sz="1400" dirty="0" smtClean="0">
                <a:sym typeface="Wingdings"/>
              </a:rPr>
              <a:t>Achromatic image</a:t>
            </a:r>
            <a:endParaRPr lang="en-GB" sz="1400" dirty="0"/>
          </a:p>
        </p:txBody>
      </p:sp>
      <p:sp>
        <p:nvSpPr>
          <p:cNvPr id="7" name="CuadroTexto 6"/>
          <p:cNvSpPr txBox="1"/>
          <p:nvPr/>
        </p:nvSpPr>
        <p:spPr>
          <a:xfrm>
            <a:off x="7347452" y="1484784"/>
            <a:ext cx="17965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Dipole</a:t>
            </a:r>
            <a:r>
              <a:rPr lang="es-ES" dirty="0" smtClean="0"/>
              <a:t> </a:t>
            </a:r>
            <a:r>
              <a:rPr lang="es-ES" dirty="0" err="1" smtClean="0"/>
              <a:t>magnets</a:t>
            </a:r>
            <a:endParaRPr lang="es-ES" dirty="0" smtClean="0"/>
          </a:p>
          <a:p>
            <a:r>
              <a:rPr lang="es-ES" dirty="0" smtClean="0"/>
              <a:t>H-</a:t>
            </a:r>
            <a:r>
              <a:rPr lang="es-ES" dirty="0" err="1" smtClean="0"/>
              <a:t>type</a:t>
            </a:r>
            <a:r>
              <a:rPr lang="es-ES" dirty="0" smtClean="0"/>
              <a:t> DANFYSIK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4651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>
                <a:latin typeface="Copperplate"/>
                <a:cs typeface="Copperplate"/>
              </a:rPr>
              <a:t>Fragmentation</a:t>
            </a:r>
            <a:r>
              <a:rPr lang="es-ES" dirty="0" smtClean="0">
                <a:latin typeface="Copperplate"/>
                <a:cs typeface="Copperplate"/>
              </a:rPr>
              <a:t> </a:t>
            </a:r>
            <a:r>
              <a:rPr lang="es-ES" dirty="0" err="1" smtClean="0">
                <a:latin typeface="Copperplate"/>
                <a:cs typeface="Copperplate"/>
              </a:rPr>
              <a:t>mode</a:t>
            </a:r>
            <a:endParaRPr lang="es-ES" dirty="0">
              <a:latin typeface="Copperplate"/>
              <a:cs typeface="Copperplate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Imagen 5" descr="Captura de pantalla 2013-10-16 a la(s) 17.18.26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340768"/>
            <a:ext cx="5472608" cy="4714460"/>
          </a:xfrm>
          <a:prstGeom prst="rect">
            <a:avLst/>
          </a:prstGeom>
        </p:spPr>
      </p:pic>
      <p:cxnSp>
        <p:nvCxnSpPr>
          <p:cNvPr id="8" name="Conector recto de flecha 7"/>
          <p:cNvCxnSpPr/>
          <p:nvPr/>
        </p:nvCxnSpPr>
        <p:spPr>
          <a:xfrm>
            <a:off x="2555776" y="6165304"/>
            <a:ext cx="237626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/>
          <p:nvPr/>
        </p:nvCxnSpPr>
        <p:spPr>
          <a:xfrm>
            <a:off x="2555776" y="6453336"/>
            <a:ext cx="439248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uadroTexto 10"/>
          <p:cNvSpPr txBox="1"/>
          <p:nvPr/>
        </p:nvSpPr>
        <p:spPr>
          <a:xfrm>
            <a:off x="3347864" y="5805264"/>
            <a:ext cx="7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9.82m</a:t>
            </a:r>
            <a:endParaRPr lang="es-ES" dirty="0"/>
          </a:p>
        </p:txBody>
      </p:sp>
      <p:sp>
        <p:nvSpPr>
          <p:cNvPr id="12" name="CuadroTexto 11"/>
          <p:cNvSpPr txBox="1"/>
          <p:nvPr/>
        </p:nvSpPr>
        <p:spPr>
          <a:xfrm>
            <a:off x="5292080" y="6093296"/>
            <a:ext cx="947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18.20 m</a:t>
            </a:r>
            <a:endParaRPr lang="es-ES" dirty="0"/>
          </a:p>
        </p:txBody>
      </p:sp>
      <p:cxnSp>
        <p:nvCxnSpPr>
          <p:cNvPr id="14" name="Conector recto de flecha 13"/>
          <p:cNvCxnSpPr/>
          <p:nvPr/>
        </p:nvCxnSpPr>
        <p:spPr>
          <a:xfrm>
            <a:off x="7092280" y="2636912"/>
            <a:ext cx="0" cy="3600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uadroTexto 14"/>
          <p:cNvSpPr txBox="1"/>
          <p:nvPr/>
        </p:nvSpPr>
        <p:spPr>
          <a:xfrm>
            <a:off x="7164288" y="2627620"/>
            <a:ext cx="839630" cy="369332"/>
          </a:xfrm>
          <a:prstGeom prst="rect">
            <a:avLst/>
          </a:prstGeom>
          <a:solidFill>
            <a:srgbClr val="CAFBED"/>
          </a:solidFill>
        </p:spPr>
        <p:txBody>
          <a:bodyPr wrap="none" rtlCol="0">
            <a:spAutoFit/>
          </a:bodyPr>
          <a:lstStyle/>
          <a:p>
            <a:r>
              <a:rPr lang="es-ES" dirty="0" smtClean="0"/>
              <a:t>20 mm</a:t>
            </a:r>
            <a:endParaRPr lang="es-ES" dirty="0"/>
          </a:p>
        </p:txBody>
      </p:sp>
      <p:sp>
        <p:nvSpPr>
          <p:cNvPr id="16" name="CuadroTexto 15"/>
          <p:cNvSpPr txBox="1"/>
          <p:nvPr/>
        </p:nvSpPr>
        <p:spPr>
          <a:xfrm>
            <a:off x="7092280" y="5147900"/>
            <a:ext cx="839630" cy="369332"/>
          </a:xfrm>
          <a:prstGeom prst="rect">
            <a:avLst/>
          </a:prstGeom>
          <a:solidFill>
            <a:srgbClr val="CAFBED"/>
          </a:solidFill>
        </p:spPr>
        <p:txBody>
          <a:bodyPr wrap="none" rtlCol="0">
            <a:spAutoFit/>
          </a:bodyPr>
          <a:lstStyle/>
          <a:p>
            <a:r>
              <a:rPr lang="es-ES" dirty="0" smtClean="0"/>
              <a:t>10 mm</a:t>
            </a:r>
            <a:endParaRPr lang="es-ES" dirty="0"/>
          </a:p>
        </p:txBody>
      </p:sp>
      <p:sp>
        <p:nvSpPr>
          <p:cNvPr id="17" name="CuadroTexto 16"/>
          <p:cNvSpPr txBox="1"/>
          <p:nvPr/>
        </p:nvSpPr>
        <p:spPr>
          <a:xfrm>
            <a:off x="107504" y="3429000"/>
            <a:ext cx="2001119" cy="923330"/>
          </a:xfrm>
          <a:prstGeom prst="rect">
            <a:avLst/>
          </a:prstGeom>
          <a:solidFill>
            <a:srgbClr val="CAFBED"/>
          </a:solidFill>
        </p:spPr>
        <p:txBody>
          <a:bodyPr wrap="none" rtlCol="0">
            <a:spAutoFit/>
          </a:bodyPr>
          <a:lstStyle/>
          <a:p>
            <a:r>
              <a:rPr lang="es-ES" dirty="0" smtClean="0"/>
              <a:t>Target spot </a:t>
            </a:r>
            <a:r>
              <a:rPr lang="es-ES" dirty="0" err="1" smtClean="0"/>
              <a:t>size</a:t>
            </a:r>
            <a:endParaRPr lang="es-ES" dirty="0" smtClean="0"/>
          </a:p>
          <a:p>
            <a:r>
              <a:rPr lang="es-ES" dirty="0" smtClean="0"/>
              <a:t>+/-2 mm horizontal</a:t>
            </a:r>
          </a:p>
          <a:p>
            <a:r>
              <a:rPr lang="es-ES" dirty="0" smtClean="0"/>
              <a:t>+/- 1 mm vertical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6758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4395</TotalTime>
  <Words>833</Words>
  <Application>Microsoft Office PowerPoint</Application>
  <PresentationFormat>On-screen Show (4:3)</PresentationFormat>
  <Paragraphs>132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3_Default Design</vt:lpstr>
      <vt:lpstr>Possibility of bringing TRImP to HIE-ISOLDE  Dual magnetic Spectrometer</vt:lpstr>
      <vt:lpstr>Zero-degree spectrometer @ Hie-Isolde</vt:lpstr>
      <vt:lpstr>PowerPoint Presentation</vt:lpstr>
      <vt:lpstr>PowerPoint Presentation</vt:lpstr>
      <vt:lpstr>Original Proposal @ KVI</vt:lpstr>
      <vt:lpstr>PowerPoint Presentation</vt:lpstr>
      <vt:lpstr>TRImP test beam report 2006</vt:lpstr>
      <vt:lpstr>TRImP separator</vt:lpstr>
      <vt:lpstr>Fragmentation mode</vt:lpstr>
      <vt:lpstr>PowerPoint Presentation</vt:lpstr>
      <vt:lpstr>PowerPoint Presentation</vt:lpstr>
      <vt:lpstr>TRImP with MiniBall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Jenny Weterings</cp:lastModifiedBy>
  <cp:revision>483</cp:revision>
  <cp:lastPrinted>2013-10-22T07:41:25Z</cp:lastPrinted>
  <dcterms:created xsi:type="dcterms:W3CDTF">2012-03-08T16:06:15Z</dcterms:created>
  <dcterms:modified xsi:type="dcterms:W3CDTF">2013-10-22T07:53:26Z</dcterms:modified>
</cp:coreProperties>
</file>