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8" r:id="rId2"/>
    <p:sldId id="734" r:id="rId3"/>
    <p:sldId id="726" r:id="rId4"/>
    <p:sldId id="735" r:id="rId5"/>
    <p:sldId id="736" r:id="rId6"/>
    <p:sldId id="737" r:id="rId7"/>
    <p:sldId id="738" r:id="rId8"/>
    <p:sldId id="739" r:id="rId9"/>
    <p:sldId id="740" r:id="rId10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6101"/>
    <a:srgbClr val="FC1A02"/>
    <a:srgbClr val="FF0000"/>
    <a:srgbClr val="FBA203"/>
    <a:srgbClr val="FFC000"/>
    <a:srgbClr val="00FF00"/>
    <a:srgbClr val="EBBBB3"/>
    <a:srgbClr val="FFFF00"/>
    <a:srgbClr val="3D6F5C"/>
    <a:srgbClr val="BFDF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95" autoAdjust="0"/>
  </p:normalViewPr>
  <p:slideViewPr>
    <p:cSldViewPr snapToGrid="0">
      <p:cViewPr>
        <p:scale>
          <a:sx n="130" d="100"/>
          <a:sy n="130" d="100"/>
        </p:scale>
        <p:origin x="-486" y="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-3798" y="-12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29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29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F5F3564-12DF-409A-9828-65DCB00CD3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5411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1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49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55BE323-740B-4B12-8D90-9A82A1657B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3509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57F9EF-DB22-4647-A133-35EEC386215C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EACEF8-EBE5-4AED-A1B9-D5647D10FAB7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0D3A7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F6368E-A5FD-4A5F-A34A-7B8A3F4CA2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E49B5D-7446-4A32-A676-D9E3FFD582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1F6C2E-CFA2-4DA2-A087-0AEE88D792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17236D-A906-4AE0-ADE4-3EEEB391F6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0A8084-F61F-4899-89E2-DA5C1E6707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10376A-691E-476D-A5B5-C0B08B1993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8C2F80-9D99-4E5A-92A8-1D4A1ABFD4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227177-C5A7-4C00-B7C5-5C4AB60BFF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A069-060B-4C20-B5A8-DDB26211AE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77CE87-71CA-4040-9603-C58D48C8F7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D3494B-99B0-4C4F-9600-2F84B144F3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94E07E-2CB6-4075-84A1-047B4A794DB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4DBCE2-4A6A-4CFC-9695-515BBF4559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30FDF-E56E-44EC-8EB5-915B847C7B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Line 11"/>
          <p:cNvSpPr>
            <a:spLocks noChangeShapeType="1"/>
          </p:cNvSpPr>
          <p:nvPr userDrawn="1"/>
        </p:nvSpPr>
        <p:spPr bwMode="auto">
          <a:xfrm>
            <a:off x="0" y="730250"/>
            <a:ext cx="9144000" cy="0"/>
          </a:xfrm>
          <a:prstGeom prst="line">
            <a:avLst/>
          </a:prstGeom>
          <a:noFill/>
          <a:ln w="28575">
            <a:solidFill>
              <a:srgbClr val="0D3A7E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5341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2114228-48E0-4CF5-A08E-E9F21652774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18" descr="CERN-logo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8464550" y="41275"/>
            <a:ext cx="639763" cy="6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9" descr="http://hie-isolde.web.cern.ch/hie-isolde/images/HIE-ISOLDE.jpg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04775" y="114300"/>
            <a:ext cx="1762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35" r:id="rId1"/>
    <p:sldLayoutId id="2147483921" r:id="rId2"/>
    <p:sldLayoutId id="2147483922" r:id="rId3"/>
    <p:sldLayoutId id="2147483923" r:id="rId4"/>
    <p:sldLayoutId id="2147483924" r:id="rId5"/>
    <p:sldLayoutId id="2147483925" r:id="rId6"/>
    <p:sldLayoutId id="2147483926" r:id="rId7"/>
    <p:sldLayoutId id="2147483927" r:id="rId8"/>
    <p:sldLayoutId id="2147483928" r:id="rId9"/>
    <p:sldLayoutId id="2147483929" r:id="rId10"/>
    <p:sldLayoutId id="2147483930" r:id="rId11"/>
    <p:sldLayoutId id="2147483931" r:id="rId12"/>
    <p:sldLayoutId id="2147483932" r:id="rId13"/>
    <p:sldLayoutId id="2147483933" r:id="rId14"/>
    <p:sldLayoutId id="2147483934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nevyap.com/prefabricated/en/goster_tum.php?resimid=397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17" Type="http://schemas.openxmlformats.org/officeDocument/2006/relationships/image" Target="../media/image26.png"/><Relationship Id="rId2" Type="http://schemas.openxmlformats.org/officeDocument/2006/relationships/image" Target="../media/image11.png"/><Relationship Id="rId16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5" Type="http://schemas.openxmlformats.org/officeDocument/2006/relationships/image" Target="../media/image2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12" Type="http://schemas.openxmlformats.org/officeDocument/2006/relationships/image" Target="../media/image1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6"/>
          <p:cNvSpPr txBox="1">
            <a:spLocks noChangeArrowheads="1"/>
          </p:cNvSpPr>
          <p:nvPr/>
        </p:nvSpPr>
        <p:spPr bwMode="auto">
          <a:xfrm>
            <a:off x="168252" y="2694565"/>
            <a:ext cx="8772031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dirty="0" smtClean="0">
                <a:solidFill>
                  <a:schemeClr val="bg1"/>
                </a:solidFill>
              </a:rPr>
              <a:t>ISOLDE: Status report building 508</a:t>
            </a:r>
            <a:endParaRPr lang="de-DE" sz="3600" dirty="0" smtClean="0">
              <a:solidFill>
                <a:schemeClr val="bg1"/>
              </a:solidFill>
            </a:endParaRPr>
          </a:p>
          <a:p>
            <a:pPr algn="ctr">
              <a:spcBef>
                <a:spcPct val="50000"/>
              </a:spcBef>
            </a:pP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2051" name="Text Box 7"/>
          <p:cNvSpPr txBox="1">
            <a:spLocks noChangeArrowheads="1"/>
          </p:cNvSpPr>
          <p:nvPr/>
        </p:nvSpPr>
        <p:spPr bwMode="auto">
          <a:xfrm>
            <a:off x="1337733" y="4987184"/>
            <a:ext cx="6626962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000" dirty="0" smtClean="0">
                <a:solidFill>
                  <a:schemeClr val="bg1"/>
                </a:solidFill>
              </a:rPr>
              <a:t>68th ISCC meeting </a:t>
            </a:r>
            <a:endParaRPr lang="de-DE" sz="2000" dirty="0" smtClean="0">
              <a:solidFill>
                <a:schemeClr val="bg1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de-DE" sz="2000" dirty="0" smtClean="0">
                <a:solidFill>
                  <a:schemeClr val="bg1"/>
                </a:solidFill>
              </a:rPr>
              <a:t>CERN, </a:t>
            </a:r>
            <a:r>
              <a:rPr lang="de-DE" sz="2000" dirty="0" smtClean="0">
                <a:solidFill>
                  <a:schemeClr val="bg1"/>
                </a:solidFill>
              </a:rPr>
              <a:t>22 October</a:t>
            </a:r>
            <a:r>
              <a:rPr lang="de-DE" sz="2000" dirty="0" smtClean="0">
                <a:solidFill>
                  <a:schemeClr val="bg1"/>
                </a:solidFill>
              </a:rPr>
              <a:t> </a:t>
            </a:r>
            <a:r>
              <a:rPr lang="de-DE" sz="2000" dirty="0" smtClean="0">
                <a:solidFill>
                  <a:schemeClr val="bg1"/>
                </a:solidFill>
              </a:rPr>
              <a:t>2013</a:t>
            </a:r>
            <a:r>
              <a:rPr lang="de-DE" dirty="0" smtClean="0"/>
              <a:t>      </a:t>
            </a:r>
            <a:endParaRPr lang="en-US" dirty="0"/>
          </a:p>
        </p:txBody>
      </p:sp>
      <p:sp>
        <p:nvSpPr>
          <p:cNvPr id="2053" name="Rectangle 12"/>
          <p:cNvSpPr>
            <a:spLocks noChangeArrowheads="1"/>
          </p:cNvSpPr>
          <p:nvPr/>
        </p:nvSpPr>
        <p:spPr bwMode="auto">
          <a:xfrm>
            <a:off x="0" y="0"/>
            <a:ext cx="9144000" cy="7318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054" name="Picture 16" descr="CERN-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4550" y="44450"/>
            <a:ext cx="639763" cy="6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9" descr="http://hie-isolde.web.cern.ch/hie-isolde/images/HIE-ISOLD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" y="85725"/>
            <a:ext cx="1827213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6" name="Text Box 10"/>
          <p:cNvSpPr txBox="1">
            <a:spLocks noChangeArrowheads="1"/>
          </p:cNvSpPr>
          <p:nvPr/>
        </p:nvSpPr>
        <p:spPr bwMode="auto">
          <a:xfrm>
            <a:off x="2170145" y="6194425"/>
            <a:ext cx="4876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000" dirty="0" smtClean="0">
                <a:solidFill>
                  <a:schemeClr val="bg1"/>
                </a:solidFill>
              </a:rPr>
              <a:t>Maria Borge, Erwin </a:t>
            </a:r>
            <a:r>
              <a:rPr lang="de-DE" sz="2000" dirty="0">
                <a:solidFill>
                  <a:schemeClr val="bg1"/>
                </a:solidFill>
              </a:rPr>
              <a:t>Siesling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884CEEE-74AD-4D6F-A73C-1D21CA044593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2120900" y="53975"/>
            <a:ext cx="4876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Outline</a:t>
            </a:r>
            <a:endParaRPr lang="en-US" sz="3600" b="1" dirty="0">
              <a:solidFill>
                <a:srgbClr val="0D3A7E"/>
              </a:solidFill>
            </a:endParaRPr>
          </a:p>
        </p:txBody>
      </p:sp>
      <p:sp>
        <p:nvSpPr>
          <p:cNvPr id="3076" name="Rectangle 6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0366" y="1384066"/>
            <a:ext cx="8778240" cy="483448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1" indent="-342900" eaLnBrk="1" hangingPunct="1">
              <a:lnSpc>
                <a:spcPct val="90000"/>
              </a:lnSpc>
              <a:buFontTx/>
              <a:buChar char="•"/>
            </a:pPr>
            <a:r>
              <a:rPr lang="en-US" b="1" dirty="0" smtClean="0"/>
              <a:t>Status </a:t>
            </a:r>
            <a:r>
              <a:rPr lang="en-US" b="1" dirty="0" smtClean="0"/>
              <a:t>new building 508: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endParaRPr lang="en-US" sz="2400" b="1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Progress on the demolishing / construction</a:t>
            </a: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endParaRPr lang="en-US" dirty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What has changed in terms of building and layout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Progress on infrastructure</a:t>
            </a:r>
            <a:endParaRPr lang="en-US" dirty="0"/>
          </a:p>
          <a:p>
            <a:pPr marL="457200" lvl="1" indent="0" eaLnBrk="1" hangingPunct="1">
              <a:lnSpc>
                <a:spcPct val="90000"/>
              </a:lnSpc>
              <a:buNone/>
            </a:pP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Costs and timeline</a:t>
            </a:r>
            <a:endParaRPr lang="en-US" dirty="0" smtClean="0"/>
          </a:p>
          <a:p>
            <a:pPr marL="457200" lvl="1" indent="0" eaLnBrk="1" hangingPunct="1">
              <a:lnSpc>
                <a:spcPct val="90000"/>
              </a:lnSpc>
              <a:buNone/>
            </a:pPr>
            <a:endParaRPr lang="en-US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3600" b="1" dirty="0" smtClean="0">
              <a:solidFill>
                <a:srgbClr val="0D3A7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621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227177-C5A7-4C00-B7C5-5C4AB60BFFE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120900" y="53975"/>
            <a:ext cx="4876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Progress</a:t>
            </a:r>
            <a:endParaRPr lang="en-US" sz="3600" b="1" dirty="0">
              <a:solidFill>
                <a:srgbClr val="0D3A7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86395" y="899544"/>
            <a:ext cx="8507577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b="1" dirty="0" smtClean="0"/>
              <a:t>Progress during the summer </a:t>
            </a:r>
            <a:r>
              <a:rPr lang="en-US" sz="1600" dirty="0" smtClean="0"/>
              <a:t>after the removal of all equipment and items inside:</a:t>
            </a:r>
          </a:p>
          <a:p>
            <a:pPr marL="285750" indent="-285750">
              <a:buFontTx/>
              <a:buChar char="-"/>
              <a:defRPr/>
            </a:pPr>
            <a:r>
              <a:rPr lang="en-US" sz="1600" dirty="0" err="1" smtClean="0"/>
              <a:t>Desamiantage</a:t>
            </a:r>
            <a:r>
              <a:rPr lang="en-US" sz="1600" dirty="0" smtClean="0"/>
              <a:t> </a:t>
            </a:r>
            <a:r>
              <a:rPr lang="en-US" sz="1600" dirty="0"/>
              <a:t>– treatment of the asbestos parts in roof and </a:t>
            </a:r>
            <a:r>
              <a:rPr lang="en-US" sz="1600" dirty="0" smtClean="0"/>
              <a:t>floor 115, 601</a:t>
            </a:r>
          </a:p>
          <a:p>
            <a:pPr marL="285750" indent="-285750">
              <a:buFontTx/>
              <a:buChar char="-"/>
              <a:defRPr/>
            </a:pPr>
            <a:r>
              <a:rPr lang="en-US" sz="1600" dirty="0" smtClean="0"/>
              <a:t>Declassification of 115 and 507</a:t>
            </a:r>
          </a:p>
          <a:p>
            <a:pPr marL="285750" indent="-285750">
              <a:buFontTx/>
              <a:buChar char="-"/>
              <a:defRPr/>
            </a:pPr>
            <a:r>
              <a:rPr lang="en-US" sz="1600" dirty="0" smtClean="0"/>
              <a:t>Change of the access point</a:t>
            </a:r>
          </a:p>
          <a:p>
            <a:pPr marL="285750" indent="-285750">
              <a:buFontTx/>
              <a:buChar char="-"/>
              <a:defRPr/>
            </a:pPr>
            <a:r>
              <a:rPr lang="en-US" sz="1600" dirty="0" smtClean="0"/>
              <a:t>Demolishing of 115, 601 and 507</a:t>
            </a:r>
          </a:p>
          <a:p>
            <a:pPr marL="285750" indent="-285750">
              <a:buFontTx/>
              <a:buChar char="-"/>
              <a:defRPr/>
            </a:pPr>
            <a:r>
              <a:rPr lang="en-US" sz="1600" dirty="0" smtClean="0"/>
              <a:t>Demolishing of the 507 floor</a:t>
            </a:r>
          </a:p>
          <a:p>
            <a:pPr marL="285750" indent="-285750">
              <a:buFontTx/>
              <a:buChar char="-"/>
              <a:defRPr/>
            </a:pPr>
            <a:endParaRPr lang="en-US" sz="1600" dirty="0"/>
          </a:p>
          <a:p>
            <a:pPr>
              <a:defRPr/>
            </a:pPr>
            <a:endParaRPr lang="en-US" sz="1600" dirty="0" smtClean="0"/>
          </a:p>
          <a:p>
            <a:pPr>
              <a:defRPr/>
            </a:pPr>
            <a:endParaRPr lang="en-US" sz="1600" dirty="0"/>
          </a:p>
          <a:p>
            <a:pPr>
              <a:defRPr/>
            </a:pPr>
            <a:endParaRPr lang="en-US" sz="1600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8878" y="2652590"/>
            <a:ext cx="2912902" cy="19423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8878" y="4728223"/>
            <a:ext cx="2959608" cy="197350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891" y="2652589"/>
            <a:ext cx="2912902" cy="19423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120" y="4711029"/>
            <a:ext cx="2918673" cy="19462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3" name="Picture 12" descr="image016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1539" y="2648027"/>
            <a:ext cx="2034285" cy="405370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52632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227177-C5A7-4C00-B7C5-5C4AB60BFFE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120900" y="53975"/>
            <a:ext cx="4876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Changes</a:t>
            </a:r>
            <a:endParaRPr lang="en-US" sz="3600" b="1" dirty="0">
              <a:solidFill>
                <a:srgbClr val="0D3A7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86395" y="899544"/>
            <a:ext cx="8507577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b="1" dirty="0" smtClean="0"/>
              <a:t>A few things have changed for the construction and layout of the new building 508:</a:t>
            </a:r>
          </a:p>
          <a:p>
            <a:pPr marL="285750" indent="-285750">
              <a:buFontTx/>
              <a:buChar char="-"/>
              <a:defRPr/>
            </a:pPr>
            <a:r>
              <a:rPr lang="en-US" sz="1600" dirty="0" smtClean="0"/>
              <a:t>On the first floor extra space for a new Isolde Control Room has been added (outside the classified area)</a:t>
            </a:r>
          </a:p>
          <a:p>
            <a:pPr>
              <a:defRPr/>
            </a:pPr>
            <a:r>
              <a:rPr lang="en-US" sz="1600" dirty="0" smtClean="0"/>
              <a:t>	Advantages</a:t>
            </a:r>
            <a:r>
              <a:rPr lang="en-US" sz="1600" dirty="0"/>
              <a:t>:</a:t>
            </a:r>
          </a:p>
          <a:p>
            <a:pPr>
              <a:defRPr/>
            </a:pPr>
            <a:r>
              <a:rPr lang="en-US" sz="1600" dirty="0"/>
              <a:t>	- Outside the classified area but still on the facility’s </a:t>
            </a:r>
            <a:r>
              <a:rPr lang="en-US" sz="1600" dirty="0" smtClean="0"/>
              <a:t>site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>	- Ergonomic: daylight, windows to the outside</a:t>
            </a:r>
          </a:p>
          <a:p>
            <a:pPr>
              <a:defRPr/>
            </a:pPr>
            <a:r>
              <a:rPr lang="en-US" sz="1600" dirty="0"/>
              <a:t>	- Enhances contact between users </a:t>
            </a:r>
            <a:r>
              <a:rPr lang="en-US" sz="1600" dirty="0" smtClean="0"/>
              <a:t>(DAQ rooms) and </a:t>
            </a:r>
            <a:r>
              <a:rPr lang="en-US" sz="1600" dirty="0"/>
              <a:t>machine supervisors</a:t>
            </a:r>
            <a:br>
              <a:rPr lang="en-US" sz="1600" dirty="0"/>
            </a:br>
            <a:r>
              <a:rPr lang="en-US" sz="1600" dirty="0"/>
              <a:t>	- Next to possible future TSR storage ring (commissioning and operations</a:t>
            </a:r>
            <a:r>
              <a:rPr lang="en-US" sz="1600" dirty="0" smtClean="0"/>
              <a:t>)</a:t>
            </a:r>
          </a:p>
          <a:p>
            <a:pPr marL="285750" indent="-285750">
              <a:buFontTx/>
              <a:buChar char="-"/>
              <a:defRPr/>
            </a:pPr>
            <a:r>
              <a:rPr lang="en-US" sz="1600" dirty="0" smtClean="0"/>
              <a:t>The building will be a light structure, not modular cabins </a:t>
            </a:r>
          </a:p>
          <a:p>
            <a:pPr lvl="1">
              <a:defRPr/>
            </a:pPr>
            <a:r>
              <a:rPr lang="en-US" sz="1600" dirty="0"/>
              <a:t>	</a:t>
            </a:r>
            <a:r>
              <a:rPr lang="en-US" sz="1600" dirty="0" smtClean="0"/>
              <a:t>- Due to high pricing for non-standard cabins - Class C lab and T30 fire retarding 		  material</a:t>
            </a:r>
          </a:p>
          <a:p>
            <a:pPr lvl="2">
              <a:defRPr/>
            </a:pPr>
            <a:r>
              <a:rPr lang="en-US" sz="1600" dirty="0" smtClean="0"/>
              <a:t>- New drawings structure done – re-designed concrete floor construction starts</a:t>
            </a:r>
            <a:br>
              <a:rPr lang="en-US" sz="1600" dirty="0" smtClean="0"/>
            </a:br>
            <a:r>
              <a:rPr lang="en-US" sz="1600" dirty="0" smtClean="0"/>
              <a:t>  this week</a:t>
            </a:r>
          </a:p>
          <a:p>
            <a:pPr marL="285750" indent="-285750">
              <a:buFontTx/>
              <a:buChar char="-"/>
              <a:defRPr/>
            </a:pPr>
            <a:endParaRPr lang="en-US" sz="1600" dirty="0" smtClean="0"/>
          </a:p>
        </p:txBody>
      </p:sp>
      <p:pic>
        <p:nvPicPr>
          <p:cNvPr id="11" name="Picture 2" descr="http://www.nevyap.com/prefabrikev/resimler/buyuk/ofis_santiye%20_konteyner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7078" y="4240914"/>
            <a:ext cx="2771193" cy="20732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9331" y="4240914"/>
            <a:ext cx="2967868" cy="20732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&quot;No&quot; Symbol 1"/>
          <p:cNvSpPr/>
          <p:nvPr/>
        </p:nvSpPr>
        <p:spPr>
          <a:xfrm>
            <a:off x="1938527" y="4330599"/>
            <a:ext cx="1726388" cy="1521561"/>
          </a:xfrm>
          <a:prstGeom prst="noSmoking">
            <a:avLst/>
          </a:prstGeom>
          <a:solidFill>
            <a:srgbClr val="FC1A0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93713" y="4125540"/>
            <a:ext cx="8507577" cy="255454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b="1" dirty="0" smtClean="0"/>
              <a:t>Building 508 layout:</a:t>
            </a:r>
            <a:endParaRPr lang="en-US" sz="1600" b="1" dirty="0"/>
          </a:p>
          <a:p>
            <a:pPr>
              <a:defRPr/>
            </a:pPr>
            <a:r>
              <a:rPr lang="en-US" sz="1600" dirty="0"/>
              <a:t>The new building 508 will be replacing the old user building 507, 601 and workshop/solid state lab 115. </a:t>
            </a:r>
            <a:r>
              <a:rPr lang="en-US" sz="1600" dirty="0" smtClean="0"/>
              <a:t>Light metal structure with 2 concrete floors: Total surface 864m2</a:t>
            </a:r>
            <a:endParaRPr lang="en-US" sz="1600" dirty="0"/>
          </a:p>
          <a:p>
            <a:pPr>
              <a:defRPr/>
            </a:pPr>
            <a:r>
              <a:rPr lang="en-US" sz="1600" dirty="0" smtClean="0"/>
              <a:t>	Ground floor (only accessible from within the classified area): 432 m2</a:t>
            </a:r>
          </a:p>
          <a:p>
            <a:pPr>
              <a:defRPr/>
            </a:pPr>
            <a:r>
              <a:rPr lang="en-US" sz="1600" dirty="0" smtClean="0"/>
              <a:t> </a:t>
            </a:r>
            <a:r>
              <a:rPr lang="en-US" sz="1600" dirty="0"/>
              <a:t>		- Solid state, Laser labs and workshop</a:t>
            </a:r>
          </a:p>
          <a:p>
            <a:pPr>
              <a:defRPr/>
            </a:pPr>
            <a:r>
              <a:rPr lang="en-US" sz="1600" dirty="0"/>
              <a:t>	First floor (accessible from outside the classified area</a:t>
            </a:r>
            <a:r>
              <a:rPr lang="en-US" sz="1600" dirty="0" smtClean="0"/>
              <a:t>): 432m2</a:t>
            </a:r>
            <a:endParaRPr lang="en-US" sz="1600" dirty="0"/>
          </a:p>
          <a:p>
            <a:pPr>
              <a:defRPr/>
            </a:pPr>
            <a:r>
              <a:rPr lang="en-US" sz="1600" dirty="0"/>
              <a:t>		- Data Acquisition rooms</a:t>
            </a:r>
          </a:p>
          <a:p>
            <a:pPr>
              <a:defRPr/>
            </a:pPr>
            <a:r>
              <a:rPr lang="en-US" sz="1600" dirty="0"/>
              <a:t>		- Meeting room/Visitors Center</a:t>
            </a:r>
          </a:p>
          <a:p>
            <a:pPr>
              <a:defRPr/>
            </a:pPr>
            <a:r>
              <a:rPr lang="en-US" sz="1600" dirty="0"/>
              <a:t>		- </a:t>
            </a:r>
            <a:r>
              <a:rPr lang="en-US" sz="1600" dirty="0" smtClean="0"/>
              <a:t>Kitchen</a:t>
            </a:r>
          </a:p>
          <a:p>
            <a:pPr>
              <a:defRPr/>
            </a:pPr>
            <a:r>
              <a:rPr lang="en-US" sz="1600" dirty="0"/>
              <a:t>	</a:t>
            </a:r>
            <a:r>
              <a:rPr lang="en-US" sz="1600" dirty="0" smtClean="0"/>
              <a:t>	- Isolde Control Room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168488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8104" y="1069755"/>
            <a:ext cx="5444906" cy="516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227177-C5A7-4C00-B7C5-5C4AB60BFFE7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68161" y="3125846"/>
            <a:ext cx="2633470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New user facilities building 508</a:t>
            </a:r>
          </a:p>
          <a:p>
            <a:pPr algn="ctr"/>
            <a:r>
              <a:rPr lang="en-US" sz="1400" dirty="0" smtClean="0"/>
              <a:t>(replacing 507, 115, 601</a:t>
            </a:r>
            <a:r>
              <a:rPr lang="en-US" sz="1400" dirty="0" smtClean="0"/>
              <a:t>)</a:t>
            </a:r>
            <a:endParaRPr lang="en-US" sz="14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3855096" y="3358196"/>
            <a:ext cx="555955" cy="152970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4448847" y="5054932"/>
            <a:ext cx="423062" cy="4011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3474694" y="5296210"/>
            <a:ext cx="1082663" cy="56461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reeform 16"/>
          <p:cNvSpPr/>
          <p:nvPr/>
        </p:nvSpPr>
        <p:spPr>
          <a:xfrm>
            <a:off x="4952376" y="3746730"/>
            <a:ext cx="2823667" cy="2084832"/>
          </a:xfrm>
          <a:custGeom>
            <a:avLst/>
            <a:gdLst>
              <a:gd name="connsiteX0" fmla="*/ 0 w 2823667"/>
              <a:gd name="connsiteY0" fmla="*/ 1280160 h 2084832"/>
              <a:gd name="connsiteX1" fmla="*/ 7315 w 2823667"/>
              <a:gd name="connsiteY1" fmla="*/ 2077517 h 2084832"/>
              <a:gd name="connsiteX2" fmla="*/ 2823667 w 2823667"/>
              <a:gd name="connsiteY2" fmla="*/ 2084832 h 2084832"/>
              <a:gd name="connsiteX3" fmla="*/ 2823667 w 2823667"/>
              <a:gd name="connsiteY3" fmla="*/ 1046073 h 2084832"/>
              <a:gd name="connsiteX4" fmla="*/ 2355495 w 2823667"/>
              <a:gd name="connsiteY4" fmla="*/ 1046073 h 2084832"/>
              <a:gd name="connsiteX5" fmla="*/ 2355495 w 2823667"/>
              <a:gd name="connsiteY5" fmla="*/ 263347 h 2084832"/>
              <a:gd name="connsiteX6" fmla="*/ 2026311 w 2823667"/>
              <a:gd name="connsiteY6" fmla="*/ 0 h 2084832"/>
              <a:gd name="connsiteX7" fmla="*/ 877824 w 2823667"/>
              <a:gd name="connsiteY7" fmla="*/ 7315 h 2084832"/>
              <a:gd name="connsiteX8" fmla="*/ 870509 w 2823667"/>
              <a:gd name="connsiteY8" fmla="*/ 299923 h 2084832"/>
              <a:gd name="connsiteX9" fmla="*/ 504749 w 2823667"/>
              <a:gd name="connsiteY9" fmla="*/ 292608 h 2084832"/>
              <a:gd name="connsiteX10" fmla="*/ 504749 w 2823667"/>
              <a:gd name="connsiteY10" fmla="*/ 1287475 h 2084832"/>
              <a:gd name="connsiteX11" fmla="*/ 0 w 2823667"/>
              <a:gd name="connsiteY11" fmla="*/ 1280160 h 2084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823667" h="2084832">
                <a:moveTo>
                  <a:pt x="0" y="1280160"/>
                </a:moveTo>
                <a:cubicBezTo>
                  <a:pt x="2438" y="1545946"/>
                  <a:pt x="4877" y="1811731"/>
                  <a:pt x="7315" y="2077517"/>
                </a:cubicBezTo>
                <a:lnTo>
                  <a:pt x="2823667" y="2084832"/>
                </a:lnTo>
                <a:lnTo>
                  <a:pt x="2823667" y="1046073"/>
                </a:lnTo>
                <a:lnTo>
                  <a:pt x="2355495" y="1046073"/>
                </a:lnTo>
                <a:lnTo>
                  <a:pt x="2355495" y="263347"/>
                </a:lnTo>
                <a:lnTo>
                  <a:pt x="2026311" y="0"/>
                </a:lnTo>
                <a:lnTo>
                  <a:pt x="877824" y="7315"/>
                </a:lnTo>
                <a:lnTo>
                  <a:pt x="870509" y="299923"/>
                </a:lnTo>
                <a:lnTo>
                  <a:pt x="504749" y="292608"/>
                </a:lnTo>
                <a:lnTo>
                  <a:pt x="504749" y="1287475"/>
                </a:lnTo>
                <a:lnTo>
                  <a:pt x="0" y="1280160"/>
                </a:ln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5104361" y="5057986"/>
            <a:ext cx="1654455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Target zone and separators area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481364" y="3728960"/>
            <a:ext cx="942024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ISOLDE experimental hall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226903" y="2283817"/>
            <a:ext cx="1169518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Reserved for TSR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145522" y="2122755"/>
            <a:ext cx="0" cy="72420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3853874" y="3358196"/>
            <a:ext cx="264569" cy="152970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3840466" y="4151998"/>
            <a:ext cx="59375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508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68161" y="3955240"/>
            <a:ext cx="2187245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New ISOLDE Control Room, 1</a:t>
            </a:r>
            <a:r>
              <a:rPr lang="en-US" sz="1400" baseline="30000" dirty="0" smtClean="0"/>
              <a:t>st</a:t>
            </a:r>
            <a:r>
              <a:rPr lang="en-US" sz="1400" dirty="0" smtClean="0"/>
              <a:t> floor 508</a:t>
            </a:r>
            <a:endParaRPr lang="en-GB" sz="1400" dirty="0"/>
          </a:p>
        </p:txBody>
      </p:sp>
      <p:cxnSp>
        <p:nvCxnSpPr>
          <p:cNvPr id="28" name="Straight Arrow Connector 27"/>
          <p:cNvCxnSpPr>
            <a:stCxn id="27" idx="3"/>
          </p:cNvCxnSpPr>
          <p:nvPr/>
        </p:nvCxnSpPr>
        <p:spPr>
          <a:xfrm>
            <a:off x="2655406" y="4216850"/>
            <a:ext cx="1330752" cy="3526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3101630" y="3649066"/>
            <a:ext cx="1159819" cy="5029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Freeform 35"/>
          <p:cNvSpPr/>
          <p:nvPr/>
        </p:nvSpPr>
        <p:spPr>
          <a:xfrm>
            <a:off x="3123578" y="5296210"/>
            <a:ext cx="168249" cy="285293"/>
          </a:xfrm>
          <a:custGeom>
            <a:avLst/>
            <a:gdLst>
              <a:gd name="connsiteX0" fmla="*/ 0 w 168249"/>
              <a:gd name="connsiteY0" fmla="*/ 263347 h 285293"/>
              <a:gd name="connsiteX1" fmla="*/ 65836 w 168249"/>
              <a:gd name="connsiteY1" fmla="*/ 285293 h 285293"/>
              <a:gd name="connsiteX2" fmla="*/ 95097 w 168249"/>
              <a:gd name="connsiteY2" fmla="*/ 277977 h 285293"/>
              <a:gd name="connsiteX3" fmla="*/ 124358 w 168249"/>
              <a:gd name="connsiteY3" fmla="*/ 241401 h 285293"/>
              <a:gd name="connsiteX4" fmla="*/ 146304 w 168249"/>
              <a:gd name="connsiteY4" fmla="*/ 204825 h 285293"/>
              <a:gd name="connsiteX5" fmla="*/ 153619 w 168249"/>
              <a:gd name="connsiteY5" fmla="*/ 182880 h 285293"/>
              <a:gd name="connsiteX6" fmla="*/ 168249 w 168249"/>
              <a:gd name="connsiteY6" fmla="*/ 131673 h 285293"/>
              <a:gd name="connsiteX7" fmla="*/ 160934 w 168249"/>
              <a:gd name="connsiteY7" fmla="*/ 0 h 285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8249" h="285293">
                <a:moveTo>
                  <a:pt x="0" y="263347"/>
                </a:moveTo>
                <a:cubicBezTo>
                  <a:pt x="11620" y="267995"/>
                  <a:pt x="50091" y="285293"/>
                  <a:pt x="65836" y="285293"/>
                </a:cubicBezTo>
                <a:cubicBezTo>
                  <a:pt x="75890" y="285293"/>
                  <a:pt x="85343" y="280416"/>
                  <a:pt x="95097" y="277977"/>
                </a:cubicBezTo>
                <a:cubicBezTo>
                  <a:pt x="108707" y="264368"/>
                  <a:pt x="115129" y="259860"/>
                  <a:pt x="124358" y="241401"/>
                </a:cubicBezTo>
                <a:cubicBezTo>
                  <a:pt x="143349" y="203418"/>
                  <a:pt x="117727" y="233402"/>
                  <a:pt x="146304" y="204825"/>
                </a:cubicBezTo>
                <a:cubicBezTo>
                  <a:pt x="148742" y="197510"/>
                  <a:pt x="151501" y="190294"/>
                  <a:pt x="153619" y="182880"/>
                </a:cubicBezTo>
                <a:cubicBezTo>
                  <a:pt x="171992" y="118574"/>
                  <a:pt x="150708" y="184298"/>
                  <a:pt x="168249" y="131673"/>
                </a:cubicBezTo>
                <a:cubicBezTo>
                  <a:pt x="160791" y="4881"/>
                  <a:pt x="160934" y="48839"/>
                  <a:pt x="160934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Freeform 36"/>
          <p:cNvSpPr/>
          <p:nvPr/>
        </p:nvSpPr>
        <p:spPr>
          <a:xfrm>
            <a:off x="3599066" y="5354731"/>
            <a:ext cx="204825" cy="629108"/>
          </a:xfrm>
          <a:custGeom>
            <a:avLst/>
            <a:gdLst>
              <a:gd name="connsiteX0" fmla="*/ 204825 w 204825"/>
              <a:gd name="connsiteY0" fmla="*/ 629108 h 629108"/>
              <a:gd name="connsiteX1" fmla="*/ 109728 w 204825"/>
              <a:gd name="connsiteY1" fmla="*/ 621792 h 629108"/>
              <a:gd name="connsiteX2" fmla="*/ 65836 w 204825"/>
              <a:gd name="connsiteY2" fmla="*/ 607162 h 629108"/>
              <a:gd name="connsiteX3" fmla="*/ 51206 w 204825"/>
              <a:gd name="connsiteY3" fmla="*/ 585216 h 629108"/>
              <a:gd name="connsiteX4" fmla="*/ 29260 w 204825"/>
              <a:gd name="connsiteY4" fmla="*/ 570586 h 629108"/>
              <a:gd name="connsiteX5" fmla="*/ 21945 w 204825"/>
              <a:gd name="connsiteY5" fmla="*/ 548640 h 629108"/>
              <a:gd name="connsiteX6" fmla="*/ 7315 w 204825"/>
              <a:gd name="connsiteY6" fmla="*/ 526695 h 629108"/>
              <a:gd name="connsiteX7" fmla="*/ 0 w 204825"/>
              <a:gd name="connsiteY7" fmla="*/ 475488 h 629108"/>
              <a:gd name="connsiteX8" fmla="*/ 14630 w 204825"/>
              <a:gd name="connsiteY8" fmla="*/ 343815 h 629108"/>
              <a:gd name="connsiteX9" fmla="*/ 14630 w 204825"/>
              <a:gd name="connsiteY9" fmla="*/ 0 h 629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4825" h="629108">
                <a:moveTo>
                  <a:pt x="204825" y="629108"/>
                </a:moveTo>
                <a:cubicBezTo>
                  <a:pt x="173126" y="626669"/>
                  <a:pt x="141132" y="626751"/>
                  <a:pt x="109728" y="621792"/>
                </a:cubicBezTo>
                <a:cubicBezTo>
                  <a:pt x="94495" y="619387"/>
                  <a:pt x="65836" y="607162"/>
                  <a:pt x="65836" y="607162"/>
                </a:cubicBezTo>
                <a:cubicBezTo>
                  <a:pt x="60959" y="599847"/>
                  <a:pt x="57423" y="591433"/>
                  <a:pt x="51206" y="585216"/>
                </a:cubicBezTo>
                <a:cubicBezTo>
                  <a:pt x="44989" y="578999"/>
                  <a:pt x="34752" y="577451"/>
                  <a:pt x="29260" y="570586"/>
                </a:cubicBezTo>
                <a:cubicBezTo>
                  <a:pt x="24443" y="564565"/>
                  <a:pt x="25393" y="555537"/>
                  <a:pt x="21945" y="548640"/>
                </a:cubicBezTo>
                <a:cubicBezTo>
                  <a:pt x="18013" y="540777"/>
                  <a:pt x="12192" y="534010"/>
                  <a:pt x="7315" y="526695"/>
                </a:cubicBezTo>
                <a:cubicBezTo>
                  <a:pt x="4877" y="509626"/>
                  <a:pt x="0" y="492730"/>
                  <a:pt x="0" y="475488"/>
                </a:cubicBezTo>
                <a:cubicBezTo>
                  <a:pt x="0" y="286034"/>
                  <a:pt x="11713" y="504259"/>
                  <a:pt x="14630" y="343815"/>
                </a:cubicBezTo>
                <a:cubicBezTo>
                  <a:pt x="16713" y="229229"/>
                  <a:pt x="14630" y="114605"/>
                  <a:pt x="14630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Freeform 37"/>
          <p:cNvSpPr/>
          <p:nvPr/>
        </p:nvSpPr>
        <p:spPr>
          <a:xfrm rot="21406263">
            <a:off x="3145559" y="5582820"/>
            <a:ext cx="464029" cy="409654"/>
          </a:xfrm>
          <a:custGeom>
            <a:avLst/>
            <a:gdLst>
              <a:gd name="connsiteX0" fmla="*/ 0 w 532753"/>
              <a:gd name="connsiteY0" fmla="*/ 0 h 409654"/>
              <a:gd name="connsiteX1" fmla="*/ 21945 w 532753"/>
              <a:gd name="connsiteY1" fmla="*/ 36576 h 409654"/>
              <a:gd name="connsiteX2" fmla="*/ 29261 w 532753"/>
              <a:gd name="connsiteY2" fmla="*/ 58521 h 409654"/>
              <a:gd name="connsiteX3" fmla="*/ 58521 w 532753"/>
              <a:gd name="connsiteY3" fmla="*/ 95097 h 409654"/>
              <a:gd name="connsiteX4" fmla="*/ 95097 w 532753"/>
              <a:gd name="connsiteY4" fmla="*/ 146304 h 409654"/>
              <a:gd name="connsiteX5" fmla="*/ 109728 w 532753"/>
              <a:gd name="connsiteY5" fmla="*/ 160934 h 409654"/>
              <a:gd name="connsiteX6" fmla="*/ 124358 w 532753"/>
              <a:gd name="connsiteY6" fmla="*/ 182880 h 409654"/>
              <a:gd name="connsiteX7" fmla="*/ 168249 w 532753"/>
              <a:gd name="connsiteY7" fmla="*/ 197510 h 409654"/>
              <a:gd name="connsiteX8" fmla="*/ 190195 w 532753"/>
              <a:gd name="connsiteY8" fmla="*/ 204825 h 409654"/>
              <a:gd name="connsiteX9" fmla="*/ 226771 w 532753"/>
              <a:gd name="connsiteY9" fmla="*/ 241401 h 409654"/>
              <a:gd name="connsiteX10" fmla="*/ 256032 w 532753"/>
              <a:gd name="connsiteY10" fmla="*/ 285292 h 409654"/>
              <a:gd name="connsiteX11" fmla="*/ 285293 w 532753"/>
              <a:gd name="connsiteY11" fmla="*/ 314553 h 409654"/>
              <a:gd name="connsiteX12" fmla="*/ 343814 w 532753"/>
              <a:gd name="connsiteY12" fmla="*/ 358444 h 409654"/>
              <a:gd name="connsiteX13" fmla="*/ 373075 w 532753"/>
              <a:gd name="connsiteY13" fmla="*/ 365760 h 409654"/>
              <a:gd name="connsiteX14" fmla="*/ 387705 w 532753"/>
              <a:gd name="connsiteY14" fmla="*/ 387705 h 409654"/>
              <a:gd name="connsiteX15" fmla="*/ 409651 w 532753"/>
              <a:gd name="connsiteY15" fmla="*/ 395020 h 409654"/>
              <a:gd name="connsiteX16" fmla="*/ 482803 w 532753"/>
              <a:gd name="connsiteY16" fmla="*/ 402336 h 409654"/>
              <a:gd name="connsiteX17" fmla="*/ 519379 w 532753"/>
              <a:gd name="connsiteY17" fmla="*/ 409651 h 409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32753" h="409654">
                <a:moveTo>
                  <a:pt x="0" y="0"/>
                </a:moveTo>
                <a:cubicBezTo>
                  <a:pt x="7315" y="12192"/>
                  <a:pt x="15586" y="23859"/>
                  <a:pt x="21945" y="36576"/>
                </a:cubicBezTo>
                <a:cubicBezTo>
                  <a:pt x="25393" y="43473"/>
                  <a:pt x="25294" y="51909"/>
                  <a:pt x="29261" y="58521"/>
                </a:cubicBezTo>
                <a:cubicBezTo>
                  <a:pt x="55314" y="101942"/>
                  <a:pt x="33428" y="38638"/>
                  <a:pt x="58521" y="95097"/>
                </a:cubicBezTo>
                <a:cubicBezTo>
                  <a:pt x="82269" y="148530"/>
                  <a:pt x="55182" y="132997"/>
                  <a:pt x="95097" y="146304"/>
                </a:cubicBezTo>
                <a:cubicBezTo>
                  <a:pt x="99974" y="151181"/>
                  <a:pt x="105420" y="155548"/>
                  <a:pt x="109728" y="160934"/>
                </a:cubicBezTo>
                <a:cubicBezTo>
                  <a:pt x="115220" y="167799"/>
                  <a:pt x="116903" y="178220"/>
                  <a:pt x="124358" y="182880"/>
                </a:cubicBezTo>
                <a:cubicBezTo>
                  <a:pt x="137436" y="191054"/>
                  <a:pt x="153619" y="192633"/>
                  <a:pt x="168249" y="197510"/>
                </a:cubicBezTo>
                <a:lnTo>
                  <a:pt x="190195" y="204825"/>
                </a:lnTo>
                <a:cubicBezTo>
                  <a:pt x="208076" y="216746"/>
                  <a:pt x="218643" y="219727"/>
                  <a:pt x="226771" y="241401"/>
                </a:cubicBezTo>
                <a:cubicBezTo>
                  <a:pt x="244426" y="288481"/>
                  <a:pt x="216816" y="272221"/>
                  <a:pt x="256032" y="285292"/>
                </a:cubicBezTo>
                <a:lnTo>
                  <a:pt x="285293" y="314553"/>
                </a:lnTo>
                <a:cubicBezTo>
                  <a:pt x="301544" y="330804"/>
                  <a:pt x="321750" y="352927"/>
                  <a:pt x="343814" y="358444"/>
                </a:cubicBezTo>
                <a:lnTo>
                  <a:pt x="373075" y="365760"/>
                </a:lnTo>
                <a:cubicBezTo>
                  <a:pt x="377952" y="373075"/>
                  <a:pt x="380840" y="382213"/>
                  <a:pt x="387705" y="387705"/>
                </a:cubicBezTo>
                <a:cubicBezTo>
                  <a:pt x="393726" y="392522"/>
                  <a:pt x="402030" y="393847"/>
                  <a:pt x="409651" y="395020"/>
                </a:cubicBezTo>
                <a:cubicBezTo>
                  <a:pt x="433872" y="398746"/>
                  <a:pt x="458487" y="399296"/>
                  <a:pt x="482803" y="402336"/>
                </a:cubicBezTo>
                <a:cubicBezTo>
                  <a:pt x="544527" y="410052"/>
                  <a:pt x="538990" y="409651"/>
                  <a:pt x="519379" y="409651"/>
                </a:cubicBezTo>
              </a:path>
            </a:pathLst>
          </a:cu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577889" y="5860827"/>
            <a:ext cx="2896806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Present ISOLDE Control Room, basement 197</a:t>
            </a:r>
            <a:endParaRPr lang="en-GB" sz="1400" dirty="0"/>
          </a:p>
        </p:txBody>
      </p:sp>
      <p:sp>
        <p:nvSpPr>
          <p:cNvPr id="41" name="TextBox 40"/>
          <p:cNvSpPr txBox="1"/>
          <p:nvPr/>
        </p:nvSpPr>
        <p:spPr>
          <a:xfrm>
            <a:off x="4374476" y="5422893"/>
            <a:ext cx="611221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water station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420708" y="4259583"/>
            <a:ext cx="132285" cy="13359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2186735" y="53975"/>
            <a:ext cx="4876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New building 508</a:t>
            </a:r>
            <a:endParaRPr lang="en-US" sz="3600" b="1" dirty="0">
              <a:solidFill>
                <a:srgbClr val="0D3A7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31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227177-C5A7-4C00-B7C5-5C4AB60BFFE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25" name="Text Box 5"/>
          <p:cNvSpPr txBox="1">
            <a:spLocks noChangeArrowheads="1"/>
          </p:cNvSpPr>
          <p:nvPr/>
        </p:nvSpPr>
        <p:spPr bwMode="auto">
          <a:xfrm>
            <a:off x="2186735" y="53975"/>
            <a:ext cx="4876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>
                <a:solidFill>
                  <a:srgbClr val="0D3A7E"/>
                </a:solidFill>
              </a:rPr>
              <a:t>L</a:t>
            </a:r>
            <a:r>
              <a:rPr lang="de-DE" sz="3600" b="1" dirty="0" smtClean="0">
                <a:solidFill>
                  <a:srgbClr val="0D3A7E"/>
                </a:solidFill>
              </a:rPr>
              <a:t>ayout 508</a:t>
            </a:r>
            <a:endParaRPr lang="en-US" sz="3600" b="1" dirty="0">
              <a:solidFill>
                <a:srgbClr val="0D3A7E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45" y="1219967"/>
            <a:ext cx="8595361" cy="4324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8609991" y="3661262"/>
            <a:ext cx="387705" cy="387706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/>
          <p:cNvCxnSpPr>
            <a:stCxn id="5" idx="1"/>
            <a:endCxn id="5" idx="5"/>
          </p:cNvCxnSpPr>
          <p:nvPr/>
        </p:nvCxnSpPr>
        <p:spPr>
          <a:xfrm>
            <a:off x="8666769" y="3718040"/>
            <a:ext cx="274149" cy="2741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5" idx="7"/>
            <a:endCxn id="5" idx="3"/>
          </p:cNvCxnSpPr>
          <p:nvPr/>
        </p:nvCxnSpPr>
        <p:spPr>
          <a:xfrm flipH="1">
            <a:off x="8666769" y="3718040"/>
            <a:ext cx="274149" cy="2741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>
            <a:off x="8997696" y="3855115"/>
            <a:ext cx="184886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V="1">
            <a:off x="818084" y="3374748"/>
            <a:ext cx="0" cy="27919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38975" y="821557"/>
            <a:ext cx="1836127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Ground floor B508: </a:t>
            </a:r>
            <a:endParaRPr lang="en-US" sz="1400" b="1" dirty="0" smtClean="0"/>
          </a:p>
        </p:txBody>
      </p:sp>
      <p:cxnSp>
        <p:nvCxnSpPr>
          <p:cNvPr id="33" name="Straight Arrow Connector 32"/>
          <p:cNvCxnSpPr/>
          <p:nvPr/>
        </p:nvCxnSpPr>
        <p:spPr>
          <a:xfrm flipV="1">
            <a:off x="270662" y="2582271"/>
            <a:ext cx="0" cy="3168250"/>
          </a:xfrm>
          <a:prstGeom prst="straightConnector1">
            <a:avLst/>
          </a:prstGeom>
          <a:ln w="28575">
            <a:solidFill>
              <a:srgbClr val="FD610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V="1">
            <a:off x="8418576" y="4320284"/>
            <a:ext cx="0" cy="1430237"/>
          </a:xfrm>
          <a:prstGeom prst="straightConnector1">
            <a:avLst/>
          </a:prstGeom>
          <a:ln w="28575">
            <a:solidFill>
              <a:srgbClr val="FD610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6356901" y="6093111"/>
            <a:ext cx="2683462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Controlled Access ground floor</a:t>
            </a:r>
          </a:p>
          <a:p>
            <a:pPr algn="ctr"/>
            <a:r>
              <a:rPr lang="en-US" sz="1400" dirty="0"/>
              <a:t>a</a:t>
            </a:r>
            <a:r>
              <a:rPr lang="en-US" sz="1400" dirty="0" smtClean="0"/>
              <a:t>nd Isolde hall </a:t>
            </a:r>
            <a:endParaRPr lang="en-US" sz="1400" dirty="0" smtClean="0"/>
          </a:p>
        </p:txBody>
      </p:sp>
      <p:cxnSp>
        <p:nvCxnSpPr>
          <p:cNvPr id="50" name="Straight Arrow Connector 49"/>
          <p:cNvCxnSpPr>
            <a:endCxn id="5" idx="4"/>
          </p:cNvCxnSpPr>
          <p:nvPr/>
        </p:nvCxnSpPr>
        <p:spPr>
          <a:xfrm flipV="1">
            <a:off x="8803844" y="4048968"/>
            <a:ext cx="0" cy="2044143"/>
          </a:xfrm>
          <a:prstGeom prst="straightConnector1">
            <a:avLst/>
          </a:prstGeom>
          <a:ln w="28575">
            <a:solidFill>
              <a:srgbClr val="FD610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145072" y="5692001"/>
            <a:ext cx="1559369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Access 1</a:t>
            </a:r>
            <a:r>
              <a:rPr lang="en-US" sz="1400" baseline="30000" dirty="0" smtClean="0"/>
              <a:t>st</a:t>
            </a:r>
            <a:r>
              <a:rPr lang="en-US" sz="1400" dirty="0" smtClean="0"/>
              <a:t> floor</a:t>
            </a:r>
            <a:r>
              <a:rPr lang="en-US" sz="1400" dirty="0" smtClean="0"/>
              <a:t> </a:t>
            </a:r>
            <a:endParaRPr lang="en-US" sz="1400" dirty="0" smtClean="0"/>
          </a:p>
        </p:txBody>
      </p:sp>
      <p:sp>
        <p:nvSpPr>
          <p:cNvPr id="44" name="TextBox 43"/>
          <p:cNvSpPr txBox="1"/>
          <p:nvPr/>
        </p:nvSpPr>
        <p:spPr>
          <a:xfrm>
            <a:off x="7028678" y="5692001"/>
            <a:ext cx="1559369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Access 1</a:t>
            </a:r>
            <a:r>
              <a:rPr lang="en-US" sz="1400" baseline="30000" dirty="0" smtClean="0"/>
              <a:t>st</a:t>
            </a:r>
            <a:r>
              <a:rPr lang="en-US" sz="1400" dirty="0" smtClean="0"/>
              <a:t> floor</a:t>
            </a:r>
            <a:r>
              <a:rPr lang="en-US" sz="1400" dirty="0" smtClean="0"/>
              <a:t> </a:t>
            </a:r>
            <a:endParaRPr lang="en-US" sz="1400" dirty="0" smtClean="0"/>
          </a:p>
        </p:txBody>
      </p:sp>
      <p:cxnSp>
        <p:nvCxnSpPr>
          <p:cNvPr id="53" name="Elbow Connector 52"/>
          <p:cNvCxnSpPr>
            <a:stCxn id="5" idx="0"/>
          </p:cNvCxnSpPr>
          <p:nvPr/>
        </p:nvCxnSpPr>
        <p:spPr>
          <a:xfrm rot="16200000" flipV="1">
            <a:off x="8318907" y="3176324"/>
            <a:ext cx="146915" cy="822961"/>
          </a:xfrm>
          <a:prstGeom prst="bentConnector2">
            <a:avLst/>
          </a:prstGeom>
          <a:ln w="28575">
            <a:solidFill>
              <a:srgbClr val="FD610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V="1">
            <a:off x="8803845" y="1543661"/>
            <a:ext cx="0" cy="2044143"/>
          </a:xfrm>
          <a:prstGeom prst="straightConnector1">
            <a:avLst/>
          </a:prstGeom>
          <a:ln w="28575">
            <a:solidFill>
              <a:srgbClr val="FD610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31" y="6129685"/>
            <a:ext cx="1969021" cy="667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405" y="2125185"/>
            <a:ext cx="839017" cy="403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920" y="2071707"/>
            <a:ext cx="400948" cy="49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322" y="2151474"/>
            <a:ext cx="599442" cy="399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2586" y="2151131"/>
            <a:ext cx="530543" cy="370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0428" y="2125185"/>
            <a:ext cx="450263" cy="457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7590" y="4268418"/>
            <a:ext cx="613035" cy="323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125" y="4274629"/>
            <a:ext cx="341200" cy="252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Picture 1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769" y="4608351"/>
            <a:ext cx="615695" cy="211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Picture 1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3697" y="4255948"/>
            <a:ext cx="541294" cy="353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Picture 1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9511" y="4328122"/>
            <a:ext cx="294435" cy="190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9" name="Picture 17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9551" y="4262287"/>
            <a:ext cx="528085" cy="3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Picture 18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4311" y="2169079"/>
            <a:ext cx="628245" cy="372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1" name="Picture 19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8678" y="4321850"/>
            <a:ext cx="631927" cy="234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2" name="Picture 20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9730" y="4818448"/>
            <a:ext cx="361851" cy="211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508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227177-C5A7-4C00-B7C5-5C4AB60BFFE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25" name="Text Box 5"/>
          <p:cNvSpPr txBox="1">
            <a:spLocks noChangeArrowheads="1"/>
          </p:cNvSpPr>
          <p:nvPr/>
        </p:nvSpPr>
        <p:spPr bwMode="auto">
          <a:xfrm>
            <a:off x="2186735" y="53975"/>
            <a:ext cx="4876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>
                <a:solidFill>
                  <a:srgbClr val="0D3A7E"/>
                </a:solidFill>
              </a:rPr>
              <a:t>L</a:t>
            </a:r>
            <a:r>
              <a:rPr lang="de-DE" sz="3600" b="1" dirty="0" smtClean="0">
                <a:solidFill>
                  <a:srgbClr val="0D3A7E"/>
                </a:solidFill>
              </a:rPr>
              <a:t>ayout 508</a:t>
            </a:r>
            <a:endParaRPr lang="en-US" sz="3600" b="1" dirty="0">
              <a:solidFill>
                <a:srgbClr val="0D3A7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31660" y="880077"/>
            <a:ext cx="1587411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1st</a:t>
            </a:r>
            <a:r>
              <a:rPr lang="en-US" sz="1400" b="1" dirty="0" smtClean="0"/>
              <a:t> floor B508: </a:t>
            </a:r>
            <a:endParaRPr lang="en-US" sz="1400" b="1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960" y="1404518"/>
            <a:ext cx="8478734" cy="4117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4" name="Straight Arrow Connector 23"/>
          <p:cNvCxnSpPr/>
          <p:nvPr/>
        </p:nvCxnSpPr>
        <p:spPr>
          <a:xfrm flipV="1">
            <a:off x="534002" y="2582271"/>
            <a:ext cx="0" cy="1207003"/>
          </a:xfrm>
          <a:prstGeom prst="straightConnector1">
            <a:avLst/>
          </a:prstGeom>
          <a:ln w="28575">
            <a:solidFill>
              <a:srgbClr val="FD610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8564876" y="3789274"/>
            <a:ext cx="0" cy="1961248"/>
          </a:xfrm>
          <a:prstGeom prst="straightConnector1">
            <a:avLst/>
          </a:prstGeom>
          <a:ln w="28575">
            <a:solidFill>
              <a:srgbClr val="FD610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08412" y="5692001"/>
            <a:ext cx="1559369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Access 1</a:t>
            </a:r>
            <a:r>
              <a:rPr lang="en-US" sz="1400" baseline="30000" dirty="0" smtClean="0"/>
              <a:t>st</a:t>
            </a:r>
            <a:r>
              <a:rPr lang="en-US" sz="1400" dirty="0" smtClean="0"/>
              <a:t> floor</a:t>
            </a:r>
            <a:r>
              <a:rPr lang="en-US" sz="1400" dirty="0" smtClean="0"/>
              <a:t> </a:t>
            </a:r>
            <a:endParaRPr lang="en-US" sz="1400" dirty="0" smtClean="0"/>
          </a:p>
        </p:txBody>
      </p:sp>
      <p:sp>
        <p:nvSpPr>
          <p:cNvPr id="28" name="TextBox 27"/>
          <p:cNvSpPr txBox="1"/>
          <p:nvPr/>
        </p:nvSpPr>
        <p:spPr>
          <a:xfrm>
            <a:off x="7292018" y="5692001"/>
            <a:ext cx="1559369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Access 1</a:t>
            </a:r>
            <a:r>
              <a:rPr lang="en-US" sz="1400" baseline="30000" dirty="0" smtClean="0"/>
              <a:t>st</a:t>
            </a:r>
            <a:r>
              <a:rPr lang="en-US" sz="1400" dirty="0" smtClean="0"/>
              <a:t> floor</a:t>
            </a:r>
            <a:r>
              <a:rPr lang="en-US" sz="1400" dirty="0" smtClean="0"/>
              <a:t> </a:t>
            </a:r>
            <a:endParaRPr lang="en-US" sz="1400" dirty="0" smtClean="0"/>
          </a:p>
        </p:txBody>
      </p:sp>
      <p:cxnSp>
        <p:nvCxnSpPr>
          <p:cNvPr id="31" name="Straight Arrow Connector 30"/>
          <p:cNvCxnSpPr/>
          <p:nvPr/>
        </p:nvCxnSpPr>
        <p:spPr>
          <a:xfrm flipH="1" flipV="1">
            <a:off x="532775" y="3789275"/>
            <a:ext cx="1227" cy="1902726"/>
          </a:xfrm>
          <a:prstGeom prst="straightConnector1">
            <a:avLst/>
          </a:prstGeom>
          <a:ln w="28575">
            <a:solidFill>
              <a:srgbClr val="FD6101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1246" y="2211667"/>
            <a:ext cx="1138656" cy="447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4419" y="2365898"/>
            <a:ext cx="609637" cy="294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8624" y="2379965"/>
            <a:ext cx="609637" cy="28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0671" y="2372651"/>
            <a:ext cx="680318" cy="311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1588" y="2369546"/>
            <a:ext cx="814463" cy="41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0387" y="2510321"/>
            <a:ext cx="721782" cy="287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936" y="4504373"/>
            <a:ext cx="515495" cy="335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2473" y="4538425"/>
            <a:ext cx="677935" cy="21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1404" y="4490534"/>
            <a:ext cx="1189863" cy="285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Picture 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960" y="6093110"/>
            <a:ext cx="1969021" cy="667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TextBox 46"/>
          <p:cNvSpPr txBox="1"/>
          <p:nvPr/>
        </p:nvSpPr>
        <p:spPr>
          <a:xfrm>
            <a:off x="5647334" y="6378154"/>
            <a:ext cx="3277197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Courtesy Eliseo Perez-Duenas GS/SE 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525733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227177-C5A7-4C00-B7C5-5C4AB60BFFE7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25" name="Text Box 5"/>
          <p:cNvSpPr txBox="1">
            <a:spLocks noChangeArrowheads="1"/>
          </p:cNvSpPr>
          <p:nvPr/>
        </p:nvSpPr>
        <p:spPr bwMode="auto">
          <a:xfrm>
            <a:off x="2186735" y="53975"/>
            <a:ext cx="4876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Infrastructure 508</a:t>
            </a:r>
            <a:endParaRPr lang="en-US" sz="3600" b="1" dirty="0">
              <a:solidFill>
                <a:srgbClr val="0D3A7E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86395" y="899544"/>
            <a:ext cx="850757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b="1" dirty="0" smtClean="0"/>
              <a:t>Infrastructure:</a:t>
            </a:r>
          </a:p>
          <a:p>
            <a:pPr marL="285750" indent="-285750">
              <a:buFontTx/>
              <a:buChar char="-"/>
              <a:defRPr/>
            </a:pPr>
            <a:r>
              <a:rPr lang="en-US" sz="1600" dirty="0"/>
              <a:t>N</a:t>
            </a:r>
            <a:r>
              <a:rPr lang="en-US" sz="1600" dirty="0" smtClean="0"/>
              <a:t>eeds for the users have/are being collected by Magda Kowalska</a:t>
            </a:r>
          </a:p>
          <a:p>
            <a:pPr marL="285750" indent="-285750">
              <a:buFontTx/>
              <a:buChar char="-"/>
              <a:defRPr/>
            </a:pPr>
            <a:r>
              <a:rPr lang="en-US" sz="1600" dirty="0" smtClean="0"/>
              <a:t>Implementation by the different groups ongoing (EL, CV, IT)</a:t>
            </a:r>
          </a:p>
          <a:p>
            <a:pPr marL="285750" indent="-285750">
              <a:buFontTx/>
              <a:buChar char="-"/>
              <a:defRPr/>
            </a:pPr>
            <a:r>
              <a:rPr lang="en-US" sz="1600" dirty="0" smtClean="0"/>
              <a:t>Finalized plans </a:t>
            </a:r>
            <a:r>
              <a:rPr lang="en-US" sz="1600" dirty="0" smtClean="0"/>
              <a:t>with regard to infrastructure to be ready </a:t>
            </a:r>
            <a:r>
              <a:rPr lang="en-US" sz="1600" dirty="0" err="1" smtClean="0"/>
              <a:t>asap</a:t>
            </a:r>
            <a:r>
              <a:rPr lang="en-US" sz="1600" dirty="0" smtClean="0"/>
              <a:t> (not as urgent as for the modular cabin solution)</a:t>
            </a:r>
            <a:endParaRPr lang="en-US" sz="1600" dirty="0"/>
          </a:p>
          <a:p>
            <a:pPr>
              <a:defRPr/>
            </a:pPr>
            <a:endParaRPr lang="en-US" sz="1600" dirty="0" smtClean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702" y="3043124"/>
            <a:ext cx="4660984" cy="350763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6166802" y="6246484"/>
            <a:ext cx="242855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Courtesy Magda Kowalska </a:t>
            </a:r>
            <a:endParaRPr lang="en-US" sz="1400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8718" y="2220488"/>
            <a:ext cx="4461419" cy="3522754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921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227177-C5A7-4C00-B7C5-5C4AB60BFFE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338172" y="735436"/>
            <a:ext cx="659149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b="1" dirty="0" smtClean="0"/>
              <a:t>Costs:</a:t>
            </a:r>
            <a:endParaRPr lang="en-US" sz="1600" b="1" dirty="0" smtClean="0"/>
          </a:p>
          <a:p>
            <a:pPr>
              <a:defRPr/>
            </a:pPr>
            <a:endParaRPr lang="en-US" sz="1600" dirty="0"/>
          </a:p>
          <a:p>
            <a:pPr marL="285750" indent="-285750">
              <a:buFontTx/>
              <a:buChar char="-"/>
              <a:defRPr/>
            </a:pPr>
            <a:r>
              <a:rPr lang="en-US" sz="1600" b="1" dirty="0" smtClean="0"/>
              <a:t>Total </a:t>
            </a:r>
            <a:r>
              <a:rPr lang="en-US" sz="1600" b="1" dirty="0"/>
              <a:t>costs </a:t>
            </a:r>
            <a:r>
              <a:rPr lang="en-US" sz="1600" dirty="0" smtClean="0"/>
              <a:t>light structure building 508 (incl. ICR &amp; services): </a:t>
            </a:r>
            <a:br>
              <a:rPr lang="en-US" sz="1600" dirty="0" smtClean="0"/>
            </a:br>
            <a:r>
              <a:rPr lang="en-US" sz="1600" b="1" dirty="0" smtClean="0"/>
              <a:t>1.8MCHF</a:t>
            </a:r>
            <a:br>
              <a:rPr lang="en-US" sz="1600" b="1" dirty="0" smtClean="0"/>
            </a:br>
            <a:r>
              <a:rPr lang="en-US" sz="1400" dirty="0" smtClean="0"/>
              <a:t>Includes Infrastructure</a:t>
            </a:r>
            <a:r>
              <a:rPr lang="en-US" sz="1400" dirty="0"/>
              <a:t>: 	Cooling &amp; Ventilation 300kCHF (estimate)</a:t>
            </a:r>
            <a:br>
              <a:rPr lang="en-US" sz="1400" dirty="0"/>
            </a:br>
            <a:r>
              <a:rPr lang="en-US" sz="1400" dirty="0"/>
              <a:t>		</a:t>
            </a:r>
            <a:r>
              <a:rPr lang="en-US" sz="1400" dirty="0" smtClean="0"/>
              <a:t>	Electrical</a:t>
            </a:r>
            <a:r>
              <a:rPr lang="en-US" sz="1400" dirty="0"/>
              <a:t>: &lt;</a:t>
            </a:r>
            <a:r>
              <a:rPr lang="en-US" sz="1400" dirty="0" smtClean="0"/>
              <a:t>200kCHF</a:t>
            </a:r>
            <a:endParaRPr lang="en-US" sz="1400" dirty="0" smtClean="0"/>
          </a:p>
          <a:p>
            <a:pPr marL="285750" indent="-285750">
              <a:buFontTx/>
              <a:buChar char="-"/>
              <a:defRPr/>
            </a:pPr>
            <a:r>
              <a:rPr lang="en-US" sz="1600" b="1" dirty="0" smtClean="0"/>
              <a:t>Approved budget</a:t>
            </a:r>
            <a:r>
              <a:rPr lang="en-US" sz="1600" dirty="0" smtClean="0"/>
              <a:t>: 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400" dirty="0" smtClean="0"/>
              <a:t>600kCHF for consolidation </a:t>
            </a:r>
            <a:br>
              <a:rPr lang="en-US" sz="1400" dirty="0" smtClean="0"/>
            </a:br>
            <a:r>
              <a:rPr lang="en-US" sz="1400" dirty="0" smtClean="0"/>
              <a:t>350kCHF for LS1 </a:t>
            </a:r>
            <a:br>
              <a:rPr lang="en-US" sz="1400" dirty="0" smtClean="0"/>
            </a:br>
            <a:r>
              <a:rPr lang="en-US" sz="1400" dirty="0" smtClean="0"/>
              <a:t>400kCHF by PH dept.</a:t>
            </a:r>
            <a:br>
              <a:rPr lang="en-US" sz="1400" dirty="0" smtClean="0"/>
            </a:br>
            <a:r>
              <a:rPr lang="en-US" sz="1600" b="1" dirty="0" smtClean="0"/>
              <a:t>1.35MCHF</a:t>
            </a:r>
            <a:r>
              <a:rPr lang="en-US" sz="1600" dirty="0" smtClean="0"/>
              <a:t>  (without control room)</a:t>
            </a:r>
          </a:p>
          <a:p>
            <a:pPr marL="285750" indent="-285750">
              <a:buFontTx/>
              <a:buChar char="-"/>
              <a:defRPr/>
            </a:pPr>
            <a:r>
              <a:rPr lang="en-US" sz="1600" b="1" dirty="0" smtClean="0"/>
              <a:t>Covered: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400" dirty="0" smtClean="0"/>
              <a:t>New Isolde Control room: 185 </a:t>
            </a:r>
            <a:r>
              <a:rPr lang="en-US" sz="1400" dirty="0" err="1" smtClean="0"/>
              <a:t>kCHF</a:t>
            </a:r>
            <a:r>
              <a:rPr lang="en-US" sz="1400" dirty="0" smtClean="0"/>
              <a:t> by BE dept.</a:t>
            </a:r>
            <a:br>
              <a:rPr lang="en-US" sz="1400" dirty="0" smtClean="0"/>
            </a:br>
            <a:r>
              <a:rPr lang="en-US" sz="1400" dirty="0" smtClean="0"/>
              <a:t>Extra costs light structure building: 200kCHF by GS dept.(to be confirmed)</a:t>
            </a:r>
            <a:br>
              <a:rPr lang="en-US" sz="1400" dirty="0" smtClean="0"/>
            </a:br>
            <a:r>
              <a:rPr lang="en-US" sz="1600" b="1" dirty="0" smtClean="0"/>
              <a:t>385kCHF</a:t>
            </a:r>
          </a:p>
          <a:p>
            <a:pPr marL="285750" indent="-285750">
              <a:buFontTx/>
              <a:buChar char="-"/>
              <a:defRPr/>
            </a:pPr>
            <a:r>
              <a:rPr lang="en-US" sz="1600" dirty="0" smtClean="0"/>
              <a:t>To obtain: 1800-1350-385=</a:t>
            </a:r>
            <a:r>
              <a:rPr lang="en-US" sz="1600" b="1" dirty="0" smtClean="0"/>
              <a:t>65kCHF</a:t>
            </a:r>
          </a:p>
          <a:p>
            <a:pPr>
              <a:defRPr/>
            </a:pPr>
            <a:r>
              <a:rPr lang="en-US" sz="1600" dirty="0"/>
              <a:t/>
            </a:r>
            <a:br>
              <a:rPr lang="en-US" sz="1600" dirty="0"/>
            </a:br>
            <a:endParaRPr lang="en-US" sz="1600" dirty="0" smtClean="0"/>
          </a:p>
          <a:p>
            <a:pPr>
              <a:defRPr/>
            </a:pPr>
            <a:r>
              <a:rPr lang="en-US" sz="1600" b="1" dirty="0" smtClean="0"/>
              <a:t>Timeline:</a:t>
            </a:r>
            <a:endParaRPr lang="en-US" sz="1600" b="1" dirty="0"/>
          </a:p>
          <a:p>
            <a:pPr>
              <a:defRPr/>
            </a:pPr>
            <a:endParaRPr lang="en-US" sz="1600" dirty="0"/>
          </a:p>
          <a:p>
            <a:pPr marL="285750" indent="-285750">
              <a:buFontTx/>
              <a:buChar char="-"/>
              <a:defRPr/>
            </a:pPr>
            <a:r>
              <a:rPr lang="en-US" sz="1600" dirty="0" smtClean="0"/>
              <a:t>Concrete floor as of end October till end November2013</a:t>
            </a:r>
          </a:p>
          <a:p>
            <a:pPr marL="285750" indent="-285750">
              <a:buFontTx/>
              <a:buChar char="-"/>
              <a:defRPr/>
            </a:pPr>
            <a:r>
              <a:rPr lang="en-US" sz="1600" dirty="0" smtClean="0"/>
              <a:t>Building ready end February 2014</a:t>
            </a:r>
          </a:p>
          <a:p>
            <a:pPr marL="285750" indent="-285750">
              <a:buFontTx/>
              <a:buChar char="-"/>
              <a:defRPr/>
            </a:pPr>
            <a:r>
              <a:rPr lang="en-US" sz="1600" dirty="0" smtClean="0"/>
              <a:t>Infrastructure ready end March 2014</a:t>
            </a:r>
          </a:p>
          <a:p>
            <a:pPr marL="285750" indent="-285750">
              <a:buFontTx/>
              <a:buChar char="-"/>
              <a:defRPr/>
            </a:pPr>
            <a:r>
              <a:rPr lang="en-US" sz="1600" dirty="0" smtClean="0"/>
              <a:t>Installations users as of April 2014</a:t>
            </a:r>
          </a:p>
          <a:p>
            <a:pPr marL="285750" indent="-285750">
              <a:buFontTx/>
              <a:buChar char="-"/>
              <a:defRPr/>
            </a:pPr>
            <a:r>
              <a:rPr lang="en-US" sz="1600" dirty="0" smtClean="0"/>
              <a:t>Milestone: Protons to Isolde .. July 2014 (?)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186735" y="53975"/>
            <a:ext cx="4876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Costs and Timeline</a:t>
            </a:r>
            <a:endParaRPr lang="en-US" sz="3600" b="1" dirty="0">
              <a:solidFill>
                <a:srgbClr val="0D3A7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99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12855</TotalTime>
  <Words>308</Words>
  <Application>Microsoft Office PowerPoint</Application>
  <PresentationFormat>On-screen Show (4:3)</PresentationFormat>
  <Paragraphs>92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Emi</dc:creator>
  <cp:lastModifiedBy>siesling</cp:lastModifiedBy>
  <cp:revision>721</cp:revision>
  <dcterms:created xsi:type="dcterms:W3CDTF">2008-02-17T05:14:18Z</dcterms:created>
  <dcterms:modified xsi:type="dcterms:W3CDTF">2013-10-22T09:41:44Z</dcterms:modified>
</cp:coreProperties>
</file>