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2"/>
  </p:notesMasterIdLst>
  <p:handoutMasterIdLst>
    <p:handoutMasterId r:id="rId43"/>
  </p:handoutMasterIdLst>
  <p:sldIdLst>
    <p:sldId id="258" r:id="rId2"/>
    <p:sldId id="898" r:id="rId3"/>
    <p:sldId id="870" r:id="rId4"/>
    <p:sldId id="871" r:id="rId5"/>
    <p:sldId id="873" r:id="rId6"/>
    <p:sldId id="872" r:id="rId7"/>
    <p:sldId id="874" r:id="rId8"/>
    <p:sldId id="875" r:id="rId9"/>
    <p:sldId id="881" r:id="rId10"/>
    <p:sldId id="882" r:id="rId11"/>
    <p:sldId id="883" r:id="rId12"/>
    <p:sldId id="885" r:id="rId13"/>
    <p:sldId id="884" r:id="rId14"/>
    <p:sldId id="890" r:id="rId15"/>
    <p:sldId id="918" r:id="rId16"/>
    <p:sldId id="895" r:id="rId17"/>
    <p:sldId id="896" r:id="rId18"/>
    <p:sldId id="897" r:id="rId19"/>
    <p:sldId id="899" r:id="rId20"/>
    <p:sldId id="893" r:id="rId21"/>
    <p:sldId id="901" r:id="rId22"/>
    <p:sldId id="902" r:id="rId23"/>
    <p:sldId id="894" r:id="rId24"/>
    <p:sldId id="887" r:id="rId25"/>
    <p:sldId id="904" r:id="rId26"/>
    <p:sldId id="919" r:id="rId27"/>
    <p:sldId id="903" r:id="rId28"/>
    <p:sldId id="907" r:id="rId29"/>
    <p:sldId id="905" r:id="rId30"/>
    <p:sldId id="906" r:id="rId31"/>
    <p:sldId id="877" r:id="rId32"/>
    <p:sldId id="909" r:id="rId33"/>
    <p:sldId id="912" r:id="rId34"/>
    <p:sldId id="910" r:id="rId35"/>
    <p:sldId id="911" r:id="rId36"/>
    <p:sldId id="913" r:id="rId37"/>
    <p:sldId id="914" r:id="rId38"/>
    <p:sldId id="915" r:id="rId39"/>
    <p:sldId id="916" r:id="rId40"/>
    <p:sldId id="908" r:id="rId41"/>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D6101"/>
    <a:srgbClr val="FFC000"/>
    <a:srgbClr val="00FF00"/>
    <a:srgbClr val="FC1A02"/>
    <a:srgbClr val="EBBBB3"/>
    <a:srgbClr val="FFFF00"/>
    <a:srgbClr val="3D6F5C"/>
    <a:srgbClr val="BFDFCB"/>
    <a:srgbClr val="BBE0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95" autoAdjust="0"/>
  </p:normalViewPr>
  <p:slideViewPr>
    <p:cSldViewPr snapToGrid="0">
      <p:cViewPr>
        <p:scale>
          <a:sx n="120" d="100"/>
          <a:sy n="120" d="100"/>
        </p:scale>
        <p:origin x="-1374"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93" d="100"/>
          <a:sy n="93" d="100"/>
        </p:scale>
        <p:origin x="-3774" y="-10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2947" name="Rectangle 3"/>
          <p:cNvSpPr>
            <a:spLocks noGrp="1" noChangeArrowheads="1"/>
          </p:cNvSpPr>
          <p:nvPr>
            <p:ph type="dt" sz="quarter"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2948" name="Rectangle 4"/>
          <p:cNvSpPr>
            <a:spLocks noGrp="1" noChangeArrowheads="1"/>
          </p:cNvSpPr>
          <p:nvPr>
            <p:ph type="ftr" sz="quarter" idx="2"/>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2949" name="Rectangle 5"/>
          <p:cNvSpPr>
            <a:spLocks noGrp="1" noChangeArrowheads="1"/>
          </p:cNvSpPr>
          <p:nvPr>
            <p:ph type="sldNum" sz="quarter" idx="3"/>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F5F3564-12DF-409A-9828-65DCB00CD38A}" type="slidenum">
              <a:rPr lang="en-US"/>
              <a:pPr>
                <a:defRPr/>
              </a:pPr>
              <a:t>‹#›</a:t>
            </a:fld>
            <a:endParaRPr lang="en-US"/>
          </a:p>
        </p:txBody>
      </p:sp>
    </p:spTree>
    <p:extLst>
      <p:ext uri="{BB962C8B-B14F-4D97-AF65-F5344CB8AC3E}">
        <p14:creationId xmlns:p14="http://schemas.microsoft.com/office/powerpoint/2010/main" val="33332795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4995" name="Rectangle 3"/>
          <p:cNvSpPr>
            <a:spLocks noGrp="1" noChangeArrowheads="1"/>
          </p:cNvSpPr>
          <p:nvPr>
            <p:ph type="dt"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915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84997" name="Rectangle 5"/>
          <p:cNvSpPr>
            <a:spLocks noGrp="1" noChangeArrowheads="1"/>
          </p:cNvSpPr>
          <p:nvPr>
            <p:ph type="body" sz="quarter" idx="3"/>
          </p:nvPr>
        </p:nvSpPr>
        <p:spPr bwMode="auto">
          <a:xfrm>
            <a:off x="679768" y="4715907"/>
            <a:ext cx="543814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4998" name="Rectangle 6"/>
          <p:cNvSpPr>
            <a:spLocks noGrp="1" noChangeArrowheads="1"/>
          </p:cNvSpPr>
          <p:nvPr>
            <p:ph type="ftr" sz="quarter" idx="4"/>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4999" name="Rectangle 7"/>
          <p:cNvSpPr>
            <a:spLocks noGrp="1" noChangeArrowheads="1"/>
          </p:cNvSpPr>
          <p:nvPr>
            <p:ph type="sldNum" sz="quarter" idx="5"/>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55BE323-740B-4B12-8D90-9A82A1657B99}" type="slidenum">
              <a:rPr lang="en-US"/>
              <a:pPr>
                <a:defRPr/>
              </a:pPr>
              <a:t>‹#›</a:t>
            </a:fld>
            <a:endParaRPr lang="en-US"/>
          </a:p>
        </p:txBody>
      </p:sp>
    </p:spTree>
    <p:extLst>
      <p:ext uri="{BB962C8B-B14F-4D97-AF65-F5344CB8AC3E}">
        <p14:creationId xmlns:p14="http://schemas.microsoft.com/office/powerpoint/2010/main" val="40272023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A57F9EF-DB22-4647-A133-35EEC386215C}" type="slidenum">
              <a:rPr lang="en-US" smtClean="0"/>
              <a:pPr/>
              <a:t>1</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F4EACEF8-EBE5-4AED-A1B9-D5647D10FAB7}" type="slidenum">
              <a:rPr lang="en-US" smtClean="0"/>
              <a:pPr/>
              <a:t>2</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55BE323-740B-4B12-8D90-9A82A1657B99}" type="slidenum">
              <a:rPr lang="en-US" smtClean="0"/>
              <a:pPr>
                <a:defRPr/>
              </a:pPr>
              <a:t>19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F4EACEF8-EBE5-4AED-A1B9-D5647D10FAB7}" type="slidenum">
              <a:rPr lang="en-US" smtClean="0"/>
              <a:pPr/>
              <a:t>26</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39B522CA-6AB7-4D61-AD02-5D65562F608D}" type="slidenum">
              <a:rPr lang="en-US" smtClean="0"/>
              <a:pPr/>
              <a:t>27</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39B522CA-6AB7-4D61-AD02-5D65562F608D}" type="slidenum">
              <a:rPr lang="en-US" smtClean="0"/>
              <a:pPr/>
              <a:t>28</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D3A7E"/>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sldNum" sz="quarter" idx="10"/>
          </p:nvPr>
        </p:nvSpPr>
        <p:spPr>
          <a:ln/>
        </p:spPr>
        <p:txBody>
          <a:bodyPr/>
          <a:lstStyle>
            <a:lvl1pPr>
              <a:defRPr/>
            </a:lvl1pPr>
          </a:lstStyle>
          <a:p>
            <a:pPr>
              <a:defRPr/>
            </a:pPr>
            <a:fld id="{6EF6368E-A5FD-4A5F-A34A-7B8A3F4CA24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sldNum" sz="quarter" idx="10"/>
          </p:nvPr>
        </p:nvSpPr>
        <p:spPr>
          <a:ln/>
        </p:spPr>
        <p:txBody>
          <a:bodyPr/>
          <a:lstStyle>
            <a:lvl1pPr>
              <a:defRPr/>
            </a:lvl1pPr>
          </a:lstStyle>
          <a:p>
            <a:pPr>
              <a:defRPr/>
            </a:pPr>
            <a:fld id="{A7E49B5D-7446-4A32-A676-D9E3FFD582E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7"/>
          <p:cNvSpPr>
            <a:spLocks noGrp="1" noChangeArrowheads="1"/>
          </p:cNvSpPr>
          <p:nvPr>
            <p:ph type="sldNum" sz="quarter" idx="10"/>
          </p:nvPr>
        </p:nvSpPr>
        <p:spPr>
          <a:ln/>
        </p:spPr>
        <p:txBody>
          <a:bodyPr/>
          <a:lstStyle>
            <a:lvl1pPr>
              <a:defRPr/>
            </a:lvl1pPr>
          </a:lstStyle>
          <a:p>
            <a:pPr>
              <a:defRPr/>
            </a:pPr>
            <a:fld id="{151F6C2E-CFA2-4DA2-A087-0AEE88D7928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7"/>
          <p:cNvSpPr>
            <a:spLocks noGrp="1" noChangeArrowheads="1"/>
          </p:cNvSpPr>
          <p:nvPr>
            <p:ph type="sldNum" sz="quarter" idx="10"/>
          </p:nvPr>
        </p:nvSpPr>
        <p:spPr>
          <a:ln/>
        </p:spPr>
        <p:txBody>
          <a:bodyPr/>
          <a:lstStyle>
            <a:lvl1pPr>
              <a:defRPr/>
            </a:lvl1pPr>
          </a:lstStyle>
          <a:p>
            <a:pPr>
              <a:defRPr/>
            </a:pPr>
            <a:fld id="{FC17236D-A906-4AE0-ADE4-3EEEB391F6C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7"/>
          <p:cNvSpPr>
            <a:spLocks noGrp="1" noChangeArrowheads="1"/>
          </p:cNvSpPr>
          <p:nvPr>
            <p:ph type="sldNum" sz="quarter" idx="10"/>
          </p:nvPr>
        </p:nvSpPr>
        <p:spPr>
          <a:ln/>
        </p:spPr>
        <p:txBody>
          <a:bodyPr/>
          <a:lstStyle>
            <a:lvl1pPr>
              <a:defRPr/>
            </a:lvl1pPr>
          </a:lstStyle>
          <a:p>
            <a:pPr>
              <a:defRPr/>
            </a:pPr>
            <a:fld id="{E30A8084-F61F-4899-89E2-DA5C1E670780}"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p>
        </p:txBody>
      </p:sp>
      <p:sp>
        <p:nvSpPr>
          <p:cNvPr id="4" name="Rectangle 17"/>
          <p:cNvSpPr>
            <a:spLocks noGrp="1" noChangeArrowheads="1"/>
          </p:cNvSpPr>
          <p:nvPr>
            <p:ph type="sldNum" sz="quarter" idx="10"/>
          </p:nvPr>
        </p:nvSpPr>
        <p:spPr>
          <a:ln/>
        </p:spPr>
        <p:txBody>
          <a:bodyPr/>
          <a:lstStyle>
            <a:lvl1pPr>
              <a:defRPr/>
            </a:lvl1pPr>
          </a:lstStyle>
          <a:p>
            <a:pPr>
              <a:defRPr/>
            </a:pPr>
            <a:fld id="{2910376A-691E-476D-A5B5-C0B08B19936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sldNum" sz="quarter" idx="10"/>
          </p:nvPr>
        </p:nvSpPr>
        <p:spPr>
          <a:ln/>
        </p:spPr>
        <p:txBody>
          <a:bodyPr/>
          <a:lstStyle>
            <a:lvl1pPr>
              <a:defRPr/>
            </a:lvl1pPr>
          </a:lstStyle>
          <a:p>
            <a:pPr>
              <a:defRPr/>
            </a:pPr>
            <a:fld id="{678C2F80-9D99-4E5A-92A8-1D4A1ABFD46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7"/>
          <p:cNvSpPr>
            <a:spLocks noGrp="1" noChangeArrowheads="1"/>
          </p:cNvSpPr>
          <p:nvPr>
            <p:ph type="sldNum" sz="quarter" idx="10"/>
          </p:nvPr>
        </p:nvSpPr>
        <p:spPr>
          <a:ln/>
        </p:spPr>
        <p:txBody>
          <a:bodyPr/>
          <a:lstStyle>
            <a:lvl1pPr>
              <a:defRPr/>
            </a:lvl1pPr>
          </a:lstStyle>
          <a:p>
            <a:pPr>
              <a:defRPr/>
            </a:pPr>
            <a:fld id="{8C227177-C5A7-4C00-B7C5-5C4AB60BFFE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7"/>
          <p:cNvSpPr>
            <a:spLocks noGrp="1" noChangeArrowheads="1"/>
          </p:cNvSpPr>
          <p:nvPr>
            <p:ph type="sldNum" sz="quarter" idx="10"/>
          </p:nvPr>
        </p:nvSpPr>
        <p:spPr>
          <a:ln/>
        </p:spPr>
        <p:txBody>
          <a:bodyPr/>
          <a:lstStyle>
            <a:lvl1pPr>
              <a:defRPr/>
            </a:lvl1pPr>
          </a:lstStyle>
          <a:p>
            <a:pPr>
              <a:defRPr/>
            </a:pPr>
            <a:fld id="{045CA069-060B-4C20-B5A8-DDB26211AE1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7"/>
          <p:cNvSpPr>
            <a:spLocks noGrp="1" noChangeArrowheads="1"/>
          </p:cNvSpPr>
          <p:nvPr>
            <p:ph type="sldNum" sz="quarter" idx="10"/>
          </p:nvPr>
        </p:nvSpPr>
        <p:spPr>
          <a:ln/>
        </p:spPr>
        <p:txBody>
          <a:bodyPr/>
          <a:lstStyle>
            <a:lvl1pPr>
              <a:defRPr/>
            </a:lvl1pPr>
          </a:lstStyle>
          <a:p>
            <a:pPr>
              <a:defRPr/>
            </a:pPr>
            <a:fld id="{2677CE87-71CA-4040-9603-C58D48C8F71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17"/>
          <p:cNvSpPr>
            <a:spLocks noGrp="1" noChangeArrowheads="1"/>
          </p:cNvSpPr>
          <p:nvPr>
            <p:ph type="sldNum" sz="quarter" idx="10"/>
          </p:nvPr>
        </p:nvSpPr>
        <p:spPr>
          <a:ln/>
        </p:spPr>
        <p:txBody>
          <a:bodyPr/>
          <a:lstStyle>
            <a:lvl1pPr>
              <a:defRPr/>
            </a:lvl1pPr>
          </a:lstStyle>
          <a:p>
            <a:pPr>
              <a:defRPr/>
            </a:pPr>
            <a:fld id="{2BD3494B-99B0-4C4F-9600-2F84B144F3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7"/>
          <p:cNvSpPr>
            <a:spLocks noGrp="1" noChangeArrowheads="1"/>
          </p:cNvSpPr>
          <p:nvPr>
            <p:ph type="sldNum" sz="quarter" idx="10"/>
          </p:nvPr>
        </p:nvSpPr>
        <p:spPr>
          <a:ln/>
        </p:spPr>
        <p:txBody>
          <a:bodyPr/>
          <a:lstStyle>
            <a:lvl1pPr>
              <a:defRPr/>
            </a:lvl1pPr>
          </a:lstStyle>
          <a:p>
            <a:pPr>
              <a:defRPr/>
            </a:pPr>
            <a:fld id="{3E94E07E-2CB6-4075-84A1-047B4A794DB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sldNum" sz="quarter" idx="10"/>
          </p:nvPr>
        </p:nvSpPr>
        <p:spPr>
          <a:ln/>
        </p:spPr>
        <p:txBody>
          <a:bodyPr/>
          <a:lstStyle>
            <a:lvl1pPr>
              <a:defRPr/>
            </a:lvl1pPr>
          </a:lstStyle>
          <a:p>
            <a:pPr>
              <a:defRPr/>
            </a:pPr>
            <a:fld id="{AA4DBCE2-4A6A-4CFC-9695-515BBF45592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sldNum" sz="quarter" idx="10"/>
          </p:nvPr>
        </p:nvSpPr>
        <p:spPr>
          <a:ln/>
        </p:spPr>
        <p:txBody>
          <a:bodyPr/>
          <a:lstStyle>
            <a:lvl1pPr>
              <a:defRPr/>
            </a:lvl1pPr>
          </a:lstStyle>
          <a:p>
            <a:pPr>
              <a:defRPr/>
            </a:pPr>
            <a:fld id="{7EA30FDF-E56E-44EC-8EB5-915B847C7B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5" name="Line 11"/>
          <p:cNvSpPr>
            <a:spLocks noChangeShapeType="1"/>
          </p:cNvSpPr>
          <p:nvPr userDrawn="1"/>
        </p:nvSpPr>
        <p:spPr bwMode="auto">
          <a:xfrm>
            <a:off x="0" y="730250"/>
            <a:ext cx="9144000" cy="0"/>
          </a:xfrm>
          <a:prstGeom prst="line">
            <a:avLst/>
          </a:prstGeom>
          <a:noFill/>
          <a:ln w="28575">
            <a:solidFill>
              <a:srgbClr val="0D3A7E"/>
            </a:solidFill>
            <a:round/>
            <a:headEnd/>
            <a:tailEnd/>
          </a:ln>
          <a:effectLst/>
        </p:spPr>
        <p:txBody>
          <a:bodyPr/>
          <a:lstStyle/>
          <a:p>
            <a:pPr>
              <a:defRPr/>
            </a:pPr>
            <a:endParaRPr lang="en-US"/>
          </a:p>
        </p:txBody>
      </p:sp>
      <p:sp>
        <p:nvSpPr>
          <p:cNvPr id="1041" name="Rectangle 17"/>
          <p:cNvSpPr>
            <a:spLocks noGrp="1" noChangeArrowheads="1"/>
          </p:cNvSpPr>
          <p:nvPr>
            <p:ph type="sldNum" sz="quarter" idx="4"/>
          </p:nvPr>
        </p:nvSpPr>
        <p:spPr bwMode="auto">
          <a:xfrm>
            <a:off x="69342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pPr>
              <a:defRPr/>
            </a:pPr>
            <a:fld id="{52114228-48E0-4CF5-A08E-E9F21652774F}" type="slidenum">
              <a:rPr lang="en-US" smtClean="0"/>
              <a:pPr>
                <a:defRPr/>
              </a:pPr>
              <a:t>‹#›</a:t>
            </a:fld>
            <a:endParaRPr lang="en-US"/>
          </a:p>
        </p:txBody>
      </p:sp>
      <p:pic>
        <p:nvPicPr>
          <p:cNvPr id="1030" name="Picture 18" descr="CERN-logo"/>
          <p:cNvPicPr>
            <a:picLocks noChangeAspect="1" noChangeArrowheads="1"/>
          </p:cNvPicPr>
          <p:nvPr userDrawn="1"/>
        </p:nvPicPr>
        <p:blipFill>
          <a:blip r:embed="rId17" cstate="print"/>
          <a:srcRect/>
          <a:stretch>
            <a:fillRect/>
          </a:stretch>
        </p:blipFill>
        <p:spPr bwMode="auto">
          <a:xfrm>
            <a:off x="8464550" y="41275"/>
            <a:ext cx="639763" cy="644525"/>
          </a:xfrm>
          <a:prstGeom prst="rect">
            <a:avLst/>
          </a:prstGeom>
          <a:noFill/>
          <a:ln w="9525">
            <a:noFill/>
            <a:miter lim="800000"/>
            <a:headEnd/>
            <a:tailEnd/>
          </a:ln>
        </p:spPr>
      </p:pic>
      <p:pic>
        <p:nvPicPr>
          <p:cNvPr id="1031" name="Picture 9" descr="http://hie-isolde.web.cern.ch/hie-isolde/images/HIE-ISOLDE.jpg"/>
          <p:cNvPicPr>
            <a:picLocks noChangeAspect="1" noChangeArrowheads="1"/>
          </p:cNvPicPr>
          <p:nvPr userDrawn="1"/>
        </p:nvPicPr>
        <p:blipFill>
          <a:blip r:embed="rId18" cstate="print"/>
          <a:srcRect/>
          <a:stretch>
            <a:fillRect/>
          </a:stretch>
        </p:blipFill>
        <p:spPr bwMode="auto">
          <a:xfrm>
            <a:off x="104775" y="114300"/>
            <a:ext cx="1762125" cy="5238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5"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 id="2147483931" r:id="rId12"/>
    <p:sldLayoutId id="2147483932" r:id="rId13"/>
    <p:sldLayoutId id="2147483933" r:id="rId14"/>
    <p:sldLayoutId id="2147483934" r:id="rId15"/>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2.jpe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eg"/><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1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6"/>
          <p:cNvSpPr txBox="1">
            <a:spLocks noChangeArrowheads="1"/>
          </p:cNvSpPr>
          <p:nvPr/>
        </p:nvSpPr>
        <p:spPr bwMode="auto">
          <a:xfrm>
            <a:off x="437322" y="2573156"/>
            <a:ext cx="8285259" cy="1323439"/>
          </a:xfrm>
          <a:prstGeom prst="rect">
            <a:avLst/>
          </a:prstGeom>
          <a:noFill/>
          <a:ln w="9525">
            <a:noFill/>
            <a:miter lim="800000"/>
            <a:headEnd/>
            <a:tailEnd/>
          </a:ln>
        </p:spPr>
        <p:txBody>
          <a:bodyPr wrap="square">
            <a:spAutoFit/>
          </a:bodyPr>
          <a:lstStyle/>
          <a:p>
            <a:pPr algn="ctr">
              <a:spcBef>
                <a:spcPct val="50000"/>
              </a:spcBef>
            </a:pPr>
            <a:r>
              <a:rPr lang="en-US" sz="3200" dirty="0" smtClean="0">
                <a:solidFill>
                  <a:schemeClr val="bg1"/>
                </a:solidFill>
              </a:rPr>
              <a:t> Status Report Installation </a:t>
            </a:r>
            <a:r>
              <a:rPr lang="en-US" sz="3200" dirty="0" smtClean="0">
                <a:solidFill>
                  <a:schemeClr val="bg1"/>
                </a:solidFill>
              </a:rPr>
              <a:t>works</a:t>
            </a:r>
          </a:p>
          <a:p>
            <a:pPr algn="ctr">
              <a:spcBef>
                <a:spcPct val="50000"/>
              </a:spcBef>
            </a:pPr>
            <a:r>
              <a:rPr lang="en-US" sz="3200" dirty="0" smtClean="0">
                <a:solidFill>
                  <a:schemeClr val="bg1"/>
                </a:solidFill>
              </a:rPr>
              <a:t>ISOLDE Hall 170</a:t>
            </a:r>
            <a:r>
              <a:rPr lang="en-US" sz="3200" dirty="0" smtClean="0">
                <a:solidFill>
                  <a:schemeClr val="bg1"/>
                </a:solidFill>
              </a:rPr>
              <a:t> </a:t>
            </a:r>
            <a:endParaRPr lang="en-US" sz="3200" dirty="0" smtClean="0">
              <a:solidFill>
                <a:schemeClr val="bg1"/>
              </a:solidFill>
            </a:endParaRPr>
          </a:p>
        </p:txBody>
      </p:sp>
      <p:sp>
        <p:nvSpPr>
          <p:cNvPr id="2052" name="Text Box 9"/>
          <p:cNvSpPr txBox="1">
            <a:spLocks noChangeArrowheads="1"/>
          </p:cNvSpPr>
          <p:nvPr/>
        </p:nvSpPr>
        <p:spPr bwMode="auto">
          <a:xfrm>
            <a:off x="1295400" y="1600200"/>
            <a:ext cx="6858000" cy="861774"/>
          </a:xfrm>
          <a:prstGeom prst="rect">
            <a:avLst/>
          </a:prstGeom>
          <a:noFill/>
          <a:ln w="9525">
            <a:noFill/>
            <a:miter lim="800000"/>
            <a:headEnd/>
            <a:tailEnd/>
          </a:ln>
        </p:spPr>
        <p:txBody>
          <a:bodyPr>
            <a:spAutoFit/>
          </a:bodyPr>
          <a:lstStyle/>
          <a:p>
            <a:pPr algn="ctr">
              <a:spcBef>
                <a:spcPct val="50000"/>
              </a:spcBef>
            </a:pPr>
            <a:r>
              <a:rPr lang="de-DE" sz="5000" b="1" dirty="0" smtClean="0">
                <a:solidFill>
                  <a:schemeClr val="bg1"/>
                </a:solidFill>
              </a:rPr>
              <a:t>HIE-ISOLDE</a:t>
            </a:r>
            <a:endParaRPr lang="en-US" sz="5000" b="1" dirty="0">
              <a:solidFill>
                <a:schemeClr val="bg1"/>
              </a:solidFill>
            </a:endParaRPr>
          </a:p>
        </p:txBody>
      </p:sp>
      <p:sp>
        <p:nvSpPr>
          <p:cNvPr id="2053" name="Rectangle 12"/>
          <p:cNvSpPr>
            <a:spLocks noChangeArrowheads="1"/>
          </p:cNvSpPr>
          <p:nvPr/>
        </p:nvSpPr>
        <p:spPr bwMode="auto">
          <a:xfrm>
            <a:off x="0" y="0"/>
            <a:ext cx="9144000" cy="731838"/>
          </a:xfrm>
          <a:prstGeom prst="rect">
            <a:avLst/>
          </a:prstGeom>
          <a:solidFill>
            <a:schemeClr val="bg1"/>
          </a:solidFill>
          <a:ln w="9525">
            <a:solidFill>
              <a:schemeClr val="tx1"/>
            </a:solidFill>
            <a:miter lim="800000"/>
            <a:headEnd/>
            <a:tailEnd/>
          </a:ln>
        </p:spPr>
        <p:txBody>
          <a:bodyPr wrap="none" anchor="ctr"/>
          <a:lstStyle/>
          <a:p>
            <a:endParaRPr lang="en-US"/>
          </a:p>
        </p:txBody>
      </p:sp>
      <p:pic>
        <p:nvPicPr>
          <p:cNvPr id="2054" name="Picture 16" descr="CERN-logo"/>
          <p:cNvPicPr>
            <a:picLocks noChangeAspect="1" noChangeArrowheads="1"/>
          </p:cNvPicPr>
          <p:nvPr/>
        </p:nvPicPr>
        <p:blipFill>
          <a:blip r:embed="rId3" cstate="print"/>
          <a:srcRect/>
          <a:stretch>
            <a:fillRect/>
          </a:stretch>
        </p:blipFill>
        <p:spPr bwMode="auto">
          <a:xfrm>
            <a:off x="8464550" y="44450"/>
            <a:ext cx="639763" cy="644525"/>
          </a:xfrm>
          <a:prstGeom prst="rect">
            <a:avLst/>
          </a:prstGeom>
          <a:noFill/>
          <a:ln w="9525">
            <a:noFill/>
            <a:miter lim="800000"/>
            <a:headEnd/>
            <a:tailEnd/>
          </a:ln>
        </p:spPr>
      </p:pic>
      <p:pic>
        <p:nvPicPr>
          <p:cNvPr id="2055" name="Picture 9" descr="http://hie-isolde.web.cern.ch/hie-isolde/images/HIE-ISOLDE.jpg"/>
          <p:cNvPicPr>
            <a:picLocks noChangeAspect="1" noChangeArrowheads="1"/>
          </p:cNvPicPr>
          <p:nvPr/>
        </p:nvPicPr>
        <p:blipFill>
          <a:blip r:embed="rId4" cstate="print"/>
          <a:srcRect/>
          <a:stretch>
            <a:fillRect/>
          </a:stretch>
        </p:blipFill>
        <p:spPr bwMode="auto">
          <a:xfrm>
            <a:off x="76200" y="85725"/>
            <a:ext cx="1827213" cy="542925"/>
          </a:xfrm>
          <a:prstGeom prst="rect">
            <a:avLst/>
          </a:prstGeom>
          <a:noFill/>
          <a:ln w="9525">
            <a:noFill/>
            <a:miter lim="800000"/>
            <a:headEnd/>
            <a:tailEnd/>
          </a:ln>
        </p:spPr>
      </p:pic>
      <p:sp>
        <p:nvSpPr>
          <p:cNvPr id="2056" name="Text Box 10"/>
          <p:cNvSpPr txBox="1">
            <a:spLocks noChangeArrowheads="1"/>
          </p:cNvSpPr>
          <p:nvPr/>
        </p:nvSpPr>
        <p:spPr bwMode="auto">
          <a:xfrm>
            <a:off x="1581770" y="6194425"/>
            <a:ext cx="6107151" cy="400110"/>
          </a:xfrm>
          <a:prstGeom prst="rect">
            <a:avLst/>
          </a:prstGeom>
          <a:noFill/>
          <a:ln w="9525">
            <a:noFill/>
            <a:miter lim="800000"/>
            <a:headEnd/>
            <a:tailEnd/>
          </a:ln>
        </p:spPr>
        <p:txBody>
          <a:bodyPr wrap="square">
            <a:spAutoFit/>
          </a:bodyPr>
          <a:lstStyle/>
          <a:p>
            <a:pPr algn="ctr">
              <a:spcBef>
                <a:spcPct val="50000"/>
              </a:spcBef>
            </a:pPr>
            <a:r>
              <a:rPr lang="de-DE" sz="2000" dirty="0" smtClean="0">
                <a:solidFill>
                  <a:schemeClr val="bg1"/>
                </a:solidFill>
              </a:rPr>
              <a:t>Erwin Siesling on behalf of the HIE integration team</a:t>
            </a:r>
            <a:endParaRPr lang="en-US" sz="2000" dirty="0"/>
          </a:p>
        </p:txBody>
      </p:sp>
      <p:sp>
        <p:nvSpPr>
          <p:cNvPr id="9" name="Text Box 7"/>
          <p:cNvSpPr txBox="1">
            <a:spLocks noChangeArrowheads="1"/>
          </p:cNvSpPr>
          <p:nvPr/>
        </p:nvSpPr>
        <p:spPr bwMode="auto">
          <a:xfrm>
            <a:off x="1337733" y="4987184"/>
            <a:ext cx="6626962" cy="861774"/>
          </a:xfrm>
          <a:prstGeom prst="rect">
            <a:avLst/>
          </a:prstGeom>
          <a:noFill/>
          <a:ln w="9525">
            <a:noFill/>
            <a:miter lim="800000"/>
            <a:headEnd/>
            <a:tailEnd/>
          </a:ln>
        </p:spPr>
        <p:txBody>
          <a:bodyPr wrap="square">
            <a:spAutoFit/>
          </a:bodyPr>
          <a:lstStyle/>
          <a:p>
            <a:pPr algn="ctr">
              <a:spcBef>
                <a:spcPct val="50000"/>
              </a:spcBef>
            </a:pPr>
            <a:r>
              <a:rPr lang="de-DE" sz="2000" dirty="0" smtClean="0">
                <a:solidFill>
                  <a:schemeClr val="bg1"/>
                </a:solidFill>
              </a:rPr>
              <a:t>68th ISCC meeting </a:t>
            </a:r>
            <a:endParaRPr lang="de-DE" sz="2000" dirty="0" smtClean="0">
              <a:solidFill>
                <a:schemeClr val="bg1"/>
              </a:solidFill>
            </a:endParaRPr>
          </a:p>
          <a:p>
            <a:pPr algn="ctr">
              <a:spcBef>
                <a:spcPct val="50000"/>
              </a:spcBef>
            </a:pPr>
            <a:r>
              <a:rPr lang="de-DE" sz="2000" dirty="0" smtClean="0">
                <a:solidFill>
                  <a:schemeClr val="bg1"/>
                </a:solidFill>
              </a:rPr>
              <a:t>CERN, </a:t>
            </a:r>
            <a:r>
              <a:rPr lang="de-DE" sz="2000" dirty="0" smtClean="0">
                <a:solidFill>
                  <a:schemeClr val="bg1"/>
                </a:solidFill>
              </a:rPr>
              <a:t>22 October</a:t>
            </a:r>
            <a:r>
              <a:rPr lang="de-DE" sz="2000" dirty="0" smtClean="0">
                <a:solidFill>
                  <a:schemeClr val="bg1"/>
                </a:solidFill>
              </a:rPr>
              <a:t> </a:t>
            </a:r>
            <a:r>
              <a:rPr lang="de-DE" sz="2000" dirty="0" smtClean="0">
                <a:solidFill>
                  <a:schemeClr val="bg1"/>
                </a:solidFill>
              </a:rPr>
              <a:t>2013</a:t>
            </a:r>
            <a:r>
              <a:rPr lang="de-DE" dirty="0"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lide Number Placeholder 6"/>
          <p:cNvSpPr>
            <a:spLocks noGrp="1"/>
          </p:cNvSpPr>
          <p:nvPr>
            <p:ph type="sldNum" sz="quarter" idx="10"/>
          </p:nvPr>
        </p:nvSpPr>
        <p:spPr>
          <a:noFill/>
        </p:spPr>
        <p:txBody>
          <a:bodyPr/>
          <a:lstStyle/>
          <a:p>
            <a:fld id="{1433EC02-419D-43BF-8BEC-BBDCADE96DE4}" type="slidenum">
              <a:rPr lang="en-US" smtClean="0"/>
              <a:pPr/>
              <a:t>10</a:t>
            </a:fld>
            <a:endParaRPr lang="en-US" smtClean="0"/>
          </a:p>
        </p:txBody>
      </p:sp>
      <p:pic>
        <p:nvPicPr>
          <p:cNvPr id="11267" name="Picture 3" descr="C:\Hie-Isolde\Hie-Isolde presentations\IAP_12\SHOW_ERW\H161.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933" y="865684"/>
            <a:ext cx="9340976" cy="505803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232328" y="5140166"/>
            <a:ext cx="2980303"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FR" dirty="0" smtClean="0"/>
              <a:t>B. 198 </a:t>
            </a:r>
            <a:r>
              <a:rPr lang="fr-FR" dirty="0" err="1" smtClean="0"/>
              <a:t>compressor</a:t>
            </a:r>
            <a:r>
              <a:rPr lang="fr-FR" dirty="0" smtClean="0"/>
              <a:t> building</a:t>
            </a:r>
            <a:endParaRPr lang="fr-FR" dirty="0"/>
          </a:p>
        </p:txBody>
      </p:sp>
      <p:sp>
        <p:nvSpPr>
          <p:cNvPr id="11" name="TextBox 10"/>
          <p:cNvSpPr txBox="1"/>
          <p:nvPr/>
        </p:nvSpPr>
        <p:spPr>
          <a:xfrm>
            <a:off x="3889501" y="1374076"/>
            <a:ext cx="240322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FR" dirty="0" err="1" smtClean="0"/>
              <a:t>Experimental</a:t>
            </a:r>
            <a:r>
              <a:rPr lang="fr-FR" dirty="0" smtClean="0"/>
              <a:t> hall 170</a:t>
            </a:r>
            <a:endParaRPr lang="fr-FR" dirty="0"/>
          </a:p>
        </p:txBody>
      </p:sp>
      <p:sp>
        <p:nvSpPr>
          <p:cNvPr id="12" name="TextBox 11"/>
          <p:cNvSpPr txBox="1"/>
          <p:nvPr/>
        </p:nvSpPr>
        <p:spPr>
          <a:xfrm>
            <a:off x="4312920" y="5123508"/>
            <a:ext cx="2634054"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FR" dirty="0" smtClean="0"/>
              <a:t>B. 199 cold box building</a:t>
            </a:r>
            <a:endParaRPr lang="fr-FR" dirty="0"/>
          </a:p>
        </p:txBody>
      </p:sp>
      <p:sp>
        <p:nvSpPr>
          <p:cNvPr id="10" name="Text Box 2"/>
          <p:cNvSpPr txBox="1">
            <a:spLocks noChangeArrowheads="1"/>
          </p:cNvSpPr>
          <p:nvPr/>
        </p:nvSpPr>
        <p:spPr bwMode="auto">
          <a:xfrm>
            <a:off x="1880004" y="53975"/>
            <a:ext cx="6569050" cy="584775"/>
          </a:xfrm>
          <a:prstGeom prst="rect">
            <a:avLst/>
          </a:prstGeom>
          <a:noFill/>
          <a:ln w="9525">
            <a:noFill/>
            <a:miter lim="800000"/>
            <a:headEnd/>
            <a:tailEnd/>
          </a:ln>
        </p:spPr>
        <p:txBody>
          <a:bodyPr wrap="square">
            <a:spAutoFit/>
          </a:bodyPr>
          <a:lstStyle/>
          <a:p>
            <a:pPr algn="ctr">
              <a:spcBef>
                <a:spcPct val="50000"/>
              </a:spcBef>
            </a:pPr>
            <a:r>
              <a:rPr lang="de-DE" sz="3200" b="1" dirty="0">
                <a:solidFill>
                  <a:srgbClr val="0D3A7E"/>
                </a:solidFill>
              </a:rPr>
              <a:t>C</a:t>
            </a:r>
            <a:r>
              <a:rPr lang="de-DE" sz="3200" b="1" dirty="0" smtClean="0">
                <a:solidFill>
                  <a:srgbClr val="0D3A7E"/>
                </a:solidFill>
              </a:rPr>
              <a:t>ooling and ventilation systems</a:t>
            </a:r>
            <a:endParaRPr lang="en-US" sz="3200" b="1" dirty="0">
              <a:solidFill>
                <a:srgbClr val="0D3A7E"/>
              </a:solidFill>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4315" y="1988350"/>
            <a:ext cx="3409568" cy="227354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3" name="Straight Connector 2"/>
          <p:cNvCxnSpPr/>
          <p:nvPr/>
        </p:nvCxnSpPr>
        <p:spPr>
          <a:xfrm>
            <a:off x="1518699" y="2004252"/>
            <a:ext cx="72356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335819" y="2544417"/>
            <a:ext cx="898496" cy="160616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6465" y="2210724"/>
            <a:ext cx="3409568" cy="227354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229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61578" y="2473112"/>
            <a:ext cx="3409568" cy="227354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229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1224" y="3065044"/>
            <a:ext cx="2521866" cy="168161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9" name="Text Box 8"/>
          <p:cNvSpPr txBox="1">
            <a:spLocks noChangeArrowheads="1"/>
          </p:cNvSpPr>
          <p:nvPr/>
        </p:nvSpPr>
        <p:spPr bwMode="auto">
          <a:xfrm>
            <a:off x="-7951" y="5669214"/>
            <a:ext cx="9223513" cy="830997"/>
          </a:xfrm>
          <a:prstGeom prst="rect">
            <a:avLst/>
          </a:prstGeom>
          <a:noFill/>
          <a:ln w="9525">
            <a:noFill/>
            <a:miter lim="800000"/>
            <a:headEnd/>
            <a:tailEnd/>
          </a:ln>
        </p:spPr>
        <p:txBody>
          <a:bodyPr wrap="square">
            <a:spAutoFit/>
          </a:bodyPr>
          <a:lstStyle/>
          <a:p>
            <a:pPr>
              <a:spcBef>
                <a:spcPts val="0"/>
              </a:spcBef>
            </a:pPr>
            <a:r>
              <a:rPr lang="de-DE" sz="2400" dirty="0" smtClean="0"/>
              <a:t>ISOLDE water station: </a:t>
            </a:r>
          </a:p>
          <a:p>
            <a:pPr>
              <a:spcBef>
                <a:spcPts val="0"/>
              </a:spcBef>
            </a:pPr>
            <a:r>
              <a:rPr lang="de-DE" sz="2400" dirty="0" smtClean="0"/>
              <a:t>Old equipment removed, installation new pumps and piping started</a:t>
            </a:r>
            <a:endParaRPr lang="en-US" sz="2400" dirty="0"/>
          </a:p>
        </p:txBody>
      </p:sp>
    </p:spTree>
    <p:extLst>
      <p:ext uri="{BB962C8B-B14F-4D97-AF65-F5344CB8AC3E}">
        <p14:creationId xmlns:p14="http://schemas.microsoft.com/office/powerpoint/2010/main" val="3974137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970059"/>
            <a:ext cx="9144000" cy="5160595"/>
          </a:xfrm>
          <a:prstGeom prst="rect">
            <a:avLst/>
          </a:prstGeom>
        </p:spPr>
      </p:pic>
      <p:sp>
        <p:nvSpPr>
          <p:cNvPr id="5" name="Text Box 2"/>
          <p:cNvSpPr txBox="1">
            <a:spLocks noChangeArrowheads="1"/>
          </p:cNvSpPr>
          <p:nvPr/>
        </p:nvSpPr>
        <p:spPr bwMode="auto">
          <a:xfrm>
            <a:off x="2047737" y="53975"/>
            <a:ext cx="6348841"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Civil Engineering in Hall 170</a:t>
            </a:r>
            <a:endParaRPr lang="en-US" sz="3600" b="1" dirty="0">
              <a:solidFill>
                <a:srgbClr val="0D3A7E"/>
              </a:solidFill>
            </a:endParaRPr>
          </a:p>
        </p:txBody>
      </p:sp>
      <p:sp>
        <p:nvSpPr>
          <p:cNvPr id="6" name="TextBox 5"/>
          <p:cNvSpPr txBox="1"/>
          <p:nvPr/>
        </p:nvSpPr>
        <p:spPr>
          <a:xfrm>
            <a:off x="378817" y="2233014"/>
            <a:ext cx="157389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Wall to be cut</a:t>
            </a:r>
            <a:endParaRPr lang="fr-FR" dirty="0"/>
          </a:p>
        </p:txBody>
      </p:sp>
      <p:cxnSp>
        <p:nvCxnSpPr>
          <p:cNvPr id="7" name="Straight Arrow Connector 6"/>
          <p:cNvCxnSpPr/>
          <p:nvPr/>
        </p:nvCxnSpPr>
        <p:spPr>
          <a:xfrm>
            <a:off x="868407" y="2602346"/>
            <a:ext cx="849462" cy="98723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309737" y="5091105"/>
            <a:ext cx="221999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New trench to add</a:t>
            </a:r>
            <a:endParaRPr lang="fr-FR" dirty="0"/>
          </a:p>
        </p:txBody>
      </p:sp>
      <p:cxnSp>
        <p:nvCxnSpPr>
          <p:cNvPr id="10" name="Straight Arrow Connector 9"/>
          <p:cNvCxnSpPr/>
          <p:nvPr/>
        </p:nvCxnSpPr>
        <p:spPr>
          <a:xfrm flipH="1" flipV="1">
            <a:off x="3617843" y="4770783"/>
            <a:ext cx="890935" cy="3203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43" y="785628"/>
            <a:ext cx="2031267" cy="30469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3058" y="832415"/>
            <a:ext cx="2031267" cy="30469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 name="Text Box 8"/>
          <p:cNvSpPr txBox="1">
            <a:spLocks noChangeArrowheads="1"/>
          </p:cNvSpPr>
          <p:nvPr/>
        </p:nvSpPr>
        <p:spPr bwMode="auto">
          <a:xfrm>
            <a:off x="-47703" y="5677165"/>
            <a:ext cx="9191703" cy="830997"/>
          </a:xfrm>
          <a:prstGeom prst="rect">
            <a:avLst/>
          </a:prstGeom>
          <a:noFill/>
          <a:ln w="9525">
            <a:noFill/>
            <a:miter lim="800000"/>
            <a:headEnd/>
            <a:tailEnd/>
          </a:ln>
        </p:spPr>
        <p:txBody>
          <a:bodyPr wrap="square">
            <a:spAutoFit/>
          </a:bodyPr>
          <a:lstStyle/>
          <a:p>
            <a:pPr>
              <a:spcBef>
                <a:spcPts val="0"/>
              </a:spcBef>
            </a:pPr>
            <a:r>
              <a:rPr lang="de-DE" sz="2400" dirty="0" smtClean="0"/>
              <a:t>Platform wall has been cut to provide free passage/access cryo modules: Cleaning campagne was organised to undust equipment</a:t>
            </a:r>
          </a:p>
        </p:txBody>
      </p:sp>
    </p:spTree>
    <p:extLst>
      <p:ext uri="{BB962C8B-B14F-4D97-AF65-F5344CB8AC3E}">
        <p14:creationId xmlns:p14="http://schemas.microsoft.com/office/powerpoint/2010/main" val="1599052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970059"/>
            <a:ext cx="9144000" cy="5160595"/>
          </a:xfrm>
          <a:prstGeom prst="rect">
            <a:avLst/>
          </a:prstGeom>
        </p:spPr>
      </p:pic>
      <p:sp>
        <p:nvSpPr>
          <p:cNvPr id="5" name="Text Box 2"/>
          <p:cNvSpPr txBox="1">
            <a:spLocks noChangeArrowheads="1"/>
          </p:cNvSpPr>
          <p:nvPr/>
        </p:nvSpPr>
        <p:spPr bwMode="auto">
          <a:xfrm>
            <a:off x="2047737" y="53975"/>
            <a:ext cx="6348841"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Civil Engineering in Hall 170</a:t>
            </a:r>
            <a:endParaRPr lang="en-US" sz="3600" b="1" dirty="0">
              <a:solidFill>
                <a:srgbClr val="0D3A7E"/>
              </a:solidFill>
            </a:endParaRPr>
          </a:p>
        </p:txBody>
      </p:sp>
      <p:sp>
        <p:nvSpPr>
          <p:cNvPr id="6" name="TextBox 5"/>
          <p:cNvSpPr txBox="1"/>
          <p:nvPr/>
        </p:nvSpPr>
        <p:spPr>
          <a:xfrm>
            <a:off x="378817" y="2233014"/>
            <a:ext cx="157389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Wall to be cut</a:t>
            </a:r>
            <a:endParaRPr lang="fr-FR" dirty="0"/>
          </a:p>
        </p:txBody>
      </p:sp>
      <p:cxnSp>
        <p:nvCxnSpPr>
          <p:cNvPr id="7" name="Straight Arrow Connector 6"/>
          <p:cNvCxnSpPr/>
          <p:nvPr/>
        </p:nvCxnSpPr>
        <p:spPr>
          <a:xfrm>
            <a:off x="868407" y="2602346"/>
            <a:ext cx="849462" cy="98723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309737" y="5091105"/>
            <a:ext cx="221999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New trench to add</a:t>
            </a:r>
            <a:endParaRPr lang="fr-FR" dirty="0"/>
          </a:p>
        </p:txBody>
      </p:sp>
      <p:cxnSp>
        <p:nvCxnSpPr>
          <p:cNvPr id="10" name="Straight Arrow Connector 9"/>
          <p:cNvCxnSpPr/>
          <p:nvPr/>
        </p:nvCxnSpPr>
        <p:spPr>
          <a:xfrm flipH="1" flipV="1">
            <a:off x="3617843" y="4770783"/>
            <a:ext cx="890935" cy="3203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 Box 8"/>
          <p:cNvSpPr txBox="1">
            <a:spLocks noChangeArrowheads="1"/>
          </p:cNvSpPr>
          <p:nvPr/>
        </p:nvSpPr>
        <p:spPr bwMode="auto">
          <a:xfrm>
            <a:off x="405504" y="5685116"/>
            <a:ext cx="8579453" cy="830997"/>
          </a:xfrm>
          <a:prstGeom prst="rect">
            <a:avLst/>
          </a:prstGeom>
          <a:noFill/>
          <a:ln w="9525">
            <a:noFill/>
            <a:miter lim="800000"/>
            <a:headEnd/>
            <a:tailEnd/>
          </a:ln>
        </p:spPr>
        <p:txBody>
          <a:bodyPr wrap="square">
            <a:spAutoFit/>
          </a:bodyPr>
          <a:lstStyle/>
          <a:p>
            <a:pPr>
              <a:spcBef>
                <a:spcPts val="0"/>
              </a:spcBef>
            </a:pPr>
            <a:r>
              <a:rPr lang="de-DE" sz="2400" dirty="0" smtClean="0"/>
              <a:t>New trench in place for cabling into the new shielding tunnel:</a:t>
            </a:r>
          </a:p>
          <a:p>
            <a:pPr>
              <a:spcBef>
                <a:spcPts val="0"/>
              </a:spcBef>
            </a:pPr>
            <a:r>
              <a:rPr lang="de-DE" sz="2400" dirty="0" smtClean="0"/>
              <a:t>Covering tent for dust protection</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010" y="949112"/>
            <a:ext cx="8535533" cy="311237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7736" y="1046159"/>
            <a:ext cx="4667525" cy="311237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434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9784" y="1259211"/>
            <a:ext cx="4667525" cy="311237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409533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433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38" y="1051963"/>
            <a:ext cx="6664326" cy="3760690"/>
          </a:xfrm>
          <a:prstGeom prst="rect">
            <a:avLst/>
          </a:prstGeom>
        </p:spPr>
      </p:pic>
      <p:pic>
        <p:nvPicPr>
          <p:cNvPr id="2" name="Picture 1" descr="ST8"/>
          <p:cNvPicPr>
            <a:picLocks noGrp="1" noChangeAspect="1"/>
          </p:cNvPicPr>
          <p:nvPr isPhoto="1"/>
        </p:nvPicPr>
        <p:blipFill rotWithShape="1">
          <a:blip r:embed="rId3">
            <a:lum/>
            <a:extLst>
              <a:ext uri="{28A0092B-C50C-407E-A947-70E740481C1C}">
                <a14:useLocalDpi xmlns:a14="http://schemas.microsoft.com/office/drawing/2010/main" val="0"/>
              </a:ext>
            </a:extLst>
          </a:blip>
          <a:srcRect l="38193" t="11691" r="14563" b="32488"/>
          <a:stretch/>
        </p:blipFill>
        <p:spPr>
          <a:xfrm>
            <a:off x="4699667" y="3633949"/>
            <a:ext cx="4320000" cy="2880000"/>
          </a:xfrm>
          <a:prstGeom prst="rect">
            <a:avLst/>
          </a:prstGeom>
          <a:noFill/>
          <a:ln>
            <a:noFill/>
          </a:ln>
        </p:spPr>
      </p:pic>
      <p:cxnSp>
        <p:nvCxnSpPr>
          <p:cNvPr id="6" name="Straight Arrow Connector 5"/>
          <p:cNvCxnSpPr/>
          <p:nvPr/>
        </p:nvCxnSpPr>
        <p:spPr>
          <a:xfrm>
            <a:off x="4699667" y="3153300"/>
            <a:ext cx="1656184" cy="135601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4294967295"/>
          </p:nvPr>
        </p:nvSpPr>
        <p:spPr>
          <a:xfrm>
            <a:off x="7010400" y="6523731"/>
            <a:ext cx="2133600" cy="365125"/>
          </a:xfrm>
          <a:prstGeom prst="rect">
            <a:avLst/>
          </a:prstGeom>
        </p:spPr>
        <p:txBody>
          <a:bodyPr/>
          <a:lstStyle/>
          <a:p>
            <a:pPr algn="r"/>
            <a:fld id="{6E36BA99-70BC-4046-8B9D-F0C3BF27167B}" type="slidenum">
              <a:rPr lang="fr-FR" smtClean="0">
                <a:solidFill>
                  <a:schemeClr val="bg1"/>
                </a:solidFill>
              </a:rPr>
              <a:pPr algn="r"/>
              <a:t>13</a:t>
            </a:fld>
            <a:endParaRPr lang="fr-FR" dirty="0">
              <a:solidFill>
                <a:schemeClr val="bg1"/>
              </a:solidFill>
            </a:endParaRPr>
          </a:p>
        </p:txBody>
      </p:sp>
      <p:sp>
        <p:nvSpPr>
          <p:cNvPr id="8" name="Text Box 2"/>
          <p:cNvSpPr txBox="1">
            <a:spLocks noChangeArrowheads="1"/>
          </p:cNvSpPr>
          <p:nvPr/>
        </p:nvSpPr>
        <p:spPr bwMode="auto">
          <a:xfrm>
            <a:off x="2079542" y="53975"/>
            <a:ext cx="5641176"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Shielding tunnel Hall 170</a:t>
            </a:r>
            <a:endParaRPr lang="en-US" sz="3600" b="1" dirty="0">
              <a:solidFill>
                <a:srgbClr val="0D3A7E"/>
              </a:solidFill>
            </a:endParaRPr>
          </a:p>
        </p:txBody>
      </p:sp>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275" y="1338473"/>
            <a:ext cx="4780443" cy="318766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536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6965" y="2734536"/>
            <a:ext cx="4748332" cy="316625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1" name="Text Box 8"/>
          <p:cNvSpPr txBox="1">
            <a:spLocks noChangeArrowheads="1"/>
          </p:cNvSpPr>
          <p:nvPr/>
        </p:nvSpPr>
        <p:spPr bwMode="auto">
          <a:xfrm>
            <a:off x="691740" y="5915695"/>
            <a:ext cx="8579453" cy="830997"/>
          </a:xfrm>
          <a:prstGeom prst="rect">
            <a:avLst/>
          </a:prstGeom>
          <a:noFill/>
          <a:ln w="9525">
            <a:noFill/>
            <a:miter lim="800000"/>
            <a:headEnd/>
            <a:tailEnd/>
          </a:ln>
        </p:spPr>
        <p:txBody>
          <a:bodyPr wrap="square">
            <a:spAutoFit/>
          </a:bodyPr>
          <a:lstStyle/>
          <a:p>
            <a:pPr>
              <a:spcBef>
                <a:spcPts val="0"/>
              </a:spcBef>
            </a:pPr>
            <a:r>
              <a:rPr lang="de-DE" sz="2400" dirty="0" smtClean="0"/>
              <a:t>ISOLDE hall 170: Civil engineering</a:t>
            </a:r>
          </a:p>
          <a:p>
            <a:pPr>
              <a:spcBef>
                <a:spcPts val="0"/>
              </a:spcBef>
            </a:pPr>
            <a:r>
              <a:rPr lang="de-DE" sz="2400" dirty="0" smtClean="0"/>
              <a:t>Installation of the new shielding tunnel walls</a:t>
            </a:r>
          </a:p>
        </p:txBody>
      </p:sp>
    </p:spTree>
    <p:extLst>
      <p:ext uri="{BB962C8B-B14F-4D97-AF65-F5344CB8AC3E}">
        <p14:creationId xmlns:p14="http://schemas.microsoft.com/office/powerpoint/2010/main" val="2664274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0278"/>
            <a:ext cx="9144000" cy="5159973"/>
          </a:xfrm>
          <a:prstGeom prst="rect">
            <a:avLst/>
          </a:prstGeom>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3333" y="770278"/>
            <a:ext cx="3637059" cy="24252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6870" y="1283666"/>
            <a:ext cx="3637059" cy="24252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638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9542" y="1982899"/>
            <a:ext cx="3642286" cy="242872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 Box 8"/>
          <p:cNvSpPr txBox="1">
            <a:spLocks noChangeArrowheads="1"/>
          </p:cNvSpPr>
          <p:nvPr/>
        </p:nvSpPr>
        <p:spPr bwMode="auto">
          <a:xfrm>
            <a:off x="405504" y="5685116"/>
            <a:ext cx="8579453" cy="830997"/>
          </a:xfrm>
          <a:prstGeom prst="rect">
            <a:avLst/>
          </a:prstGeom>
          <a:noFill/>
          <a:ln w="9525">
            <a:noFill/>
            <a:miter lim="800000"/>
            <a:headEnd/>
            <a:tailEnd/>
          </a:ln>
        </p:spPr>
        <p:txBody>
          <a:bodyPr wrap="square">
            <a:spAutoFit/>
          </a:bodyPr>
          <a:lstStyle/>
          <a:p>
            <a:pPr>
              <a:spcBef>
                <a:spcPts val="0"/>
              </a:spcBef>
            </a:pPr>
            <a:r>
              <a:rPr lang="de-DE" sz="2400" dirty="0" smtClean="0"/>
              <a:t>ISOLDE hall 170: Civil engineering</a:t>
            </a:r>
          </a:p>
          <a:p>
            <a:pPr>
              <a:spcBef>
                <a:spcPts val="0"/>
              </a:spcBef>
            </a:pPr>
            <a:r>
              <a:rPr lang="de-DE" sz="2400" dirty="0" smtClean="0"/>
              <a:t>Installation of the new shielding tunnel walls</a:t>
            </a:r>
          </a:p>
        </p:txBody>
      </p:sp>
      <p:grpSp>
        <p:nvGrpSpPr>
          <p:cNvPr id="5" name="Group 4"/>
          <p:cNvGrpSpPr/>
          <p:nvPr/>
        </p:nvGrpSpPr>
        <p:grpSpPr>
          <a:xfrm>
            <a:off x="136234" y="2361907"/>
            <a:ext cx="3060190" cy="1944228"/>
            <a:chOff x="5073994" y="4122617"/>
            <a:chExt cx="3060190" cy="1944228"/>
          </a:xfrm>
        </p:grpSpPr>
        <p:pic>
          <p:nvPicPr>
            <p:cNvPr id="1638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73994" y="4122617"/>
              <a:ext cx="2288915" cy="15262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4" name="Straight Arrow Connector 3"/>
            <p:cNvCxnSpPr/>
            <p:nvPr/>
          </p:nvCxnSpPr>
          <p:spPr>
            <a:xfrm flipH="1" flipV="1">
              <a:off x="6710901" y="5275187"/>
              <a:ext cx="1423283" cy="79165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4" name="Text Box 2"/>
          <p:cNvSpPr txBox="1">
            <a:spLocks noChangeArrowheads="1"/>
          </p:cNvSpPr>
          <p:nvPr/>
        </p:nvSpPr>
        <p:spPr bwMode="auto">
          <a:xfrm>
            <a:off x="2079542" y="53975"/>
            <a:ext cx="5641176"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Shielding tunnel Hall 170</a:t>
            </a:r>
            <a:endParaRPr lang="en-US" sz="3600" b="1" dirty="0">
              <a:solidFill>
                <a:srgbClr val="0D3A7E"/>
              </a:solidFill>
            </a:endParaRPr>
          </a:p>
        </p:txBody>
      </p:sp>
    </p:spTree>
    <p:extLst>
      <p:ext uri="{BB962C8B-B14F-4D97-AF65-F5344CB8AC3E}">
        <p14:creationId xmlns:p14="http://schemas.microsoft.com/office/powerpoint/2010/main" val="31821564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oor_blind"/>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652006" y="1207122"/>
            <a:ext cx="7855889" cy="4432576"/>
          </a:xfrm>
          <a:prstGeom prst="rect">
            <a:avLst/>
          </a:prstGeom>
          <a:noFill/>
          <a:ln>
            <a:noFill/>
          </a:ln>
        </p:spPr>
      </p:pic>
      <p:sp>
        <p:nvSpPr>
          <p:cNvPr id="3" name="Text Box 2"/>
          <p:cNvSpPr txBox="1">
            <a:spLocks noChangeArrowheads="1"/>
          </p:cNvSpPr>
          <p:nvPr/>
        </p:nvSpPr>
        <p:spPr bwMode="auto">
          <a:xfrm>
            <a:off x="2079542" y="53975"/>
            <a:ext cx="5641176"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Shielding tunnel Hall 170</a:t>
            </a:r>
            <a:endParaRPr lang="en-US" sz="3600" b="1" dirty="0">
              <a:solidFill>
                <a:srgbClr val="0D3A7E"/>
              </a:solidFill>
            </a:endParaRPr>
          </a:p>
        </p:txBody>
      </p:sp>
      <p:sp>
        <p:nvSpPr>
          <p:cNvPr id="4" name="Text Box 8"/>
          <p:cNvSpPr txBox="1">
            <a:spLocks noChangeArrowheads="1"/>
          </p:cNvSpPr>
          <p:nvPr/>
        </p:nvSpPr>
        <p:spPr bwMode="auto">
          <a:xfrm>
            <a:off x="405504" y="5685116"/>
            <a:ext cx="8579453" cy="830997"/>
          </a:xfrm>
          <a:prstGeom prst="rect">
            <a:avLst/>
          </a:prstGeom>
          <a:noFill/>
          <a:ln w="9525">
            <a:noFill/>
            <a:miter lim="800000"/>
            <a:headEnd/>
            <a:tailEnd/>
          </a:ln>
        </p:spPr>
        <p:txBody>
          <a:bodyPr wrap="square">
            <a:spAutoFit/>
          </a:bodyPr>
          <a:lstStyle/>
          <a:p>
            <a:pPr>
              <a:spcBef>
                <a:spcPts val="0"/>
              </a:spcBef>
            </a:pPr>
            <a:r>
              <a:rPr lang="de-DE" sz="2400" dirty="0" smtClean="0"/>
              <a:t>ISOLDE hall 170: Civil engineering</a:t>
            </a:r>
          </a:p>
          <a:p>
            <a:pPr>
              <a:spcBef>
                <a:spcPts val="0"/>
              </a:spcBef>
            </a:pPr>
            <a:r>
              <a:rPr lang="de-DE" sz="2400" dirty="0" smtClean="0"/>
              <a:t>Installation of the shielding door rails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0130" y="3226819"/>
            <a:ext cx="3617442" cy="241216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006" y="2047585"/>
            <a:ext cx="2091194" cy="313679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330063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079542" y="53975"/>
            <a:ext cx="5641176"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Metal structures Hall 170</a:t>
            </a:r>
            <a:endParaRPr lang="en-US" sz="3600" b="1" dirty="0">
              <a:solidFill>
                <a:srgbClr val="0D3A7E"/>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8826" y="924602"/>
            <a:ext cx="7038644" cy="4540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8"/>
          <p:cNvSpPr txBox="1">
            <a:spLocks noChangeArrowheads="1"/>
          </p:cNvSpPr>
          <p:nvPr/>
        </p:nvSpPr>
        <p:spPr bwMode="auto">
          <a:xfrm>
            <a:off x="405504" y="5685116"/>
            <a:ext cx="8579453" cy="830997"/>
          </a:xfrm>
          <a:prstGeom prst="rect">
            <a:avLst/>
          </a:prstGeom>
          <a:noFill/>
          <a:ln w="9525">
            <a:noFill/>
            <a:miter lim="800000"/>
            <a:headEnd/>
            <a:tailEnd/>
          </a:ln>
        </p:spPr>
        <p:txBody>
          <a:bodyPr wrap="square">
            <a:spAutoFit/>
          </a:bodyPr>
          <a:lstStyle/>
          <a:p>
            <a:pPr>
              <a:spcBef>
                <a:spcPts val="0"/>
              </a:spcBef>
            </a:pPr>
            <a:r>
              <a:rPr lang="de-DE" sz="2400" dirty="0" smtClean="0"/>
              <a:t>ISOLDE hall 170: Metal structures</a:t>
            </a:r>
          </a:p>
          <a:p>
            <a:pPr>
              <a:spcBef>
                <a:spcPts val="0"/>
              </a:spcBef>
            </a:pPr>
            <a:r>
              <a:rPr lang="de-DE" sz="2400" dirty="0" smtClean="0"/>
              <a:t>Modification of the future rack platform ongoing </a:t>
            </a:r>
          </a:p>
        </p:txBody>
      </p:sp>
    </p:spTree>
    <p:extLst>
      <p:ext uri="{BB962C8B-B14F-4D97-AF65-F5344CB8AC3E}">
        <p14:creationId xmlns:p14="http://schemas.microsoft.com/office/powerpoint/2010/main" val="27917106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9916" y="987746"/>
            <a:ext cx="6679096" cy="4666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2"/>
          <p:cNvSpPr txBox="1">
            <a:spLocks noChangeArrowheads="1"/>
          </p:cNvSpPr>
          <p:nvPr/>
        </p:nvSpPr>
        <p:spPr bwMode="auto">
          <a:xfrm>
            <a:off x="2079542" y="53975"/>
            <a:ext cx="5641176"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Metal structures Hall 170</a:t>
            </a:r>
            <a:endParaRPr lang="en-US" sz="3600" b="1" dirty="0">
              <a:solidFill>
                <a:srgbClr val="0D3A7E"/>
              </a:solidFill>
            </a:endParaRPr>
          </a:p>
        </p:txBody>
      </p:sp>
      <p:sp>
        <p:nvSpPr>
          <p:cNvPr id="8" name="Text Box 8"/>
          <p:cNvSpPr txBox="1">
            <a:spLocks noChangeArrowheads="1"/>
          </p:cNvSpPr>
          <p:nvPr/>
        </p:nvSpPr>
        <p:spPr bwMode="auto">
          <a:xfrm>
            <a:off x="405504" y="5685116"/>
            <a:ext cx="8579453" cy="830997"/>
          </a:xfrm>
          <a:prstGeom prst="rect">
            <a:avLst/>
          </a:prstGeom>
          <a:noFill/>
          <a:ln w="9525">
            <a:noFill/>
            <a:miter lim="800000"/>
            <a:headEnd/>
            <a:tailEnd/>
          </a:ln>
        </p:spPr>
        <p:txBody>
          <a:bodyPr wrap="square">
            <a:spAutoFit/>
          </a:bodyPr>
          <a:lstStyle/>
          <a:p>
            <a:pPr>
              <a:spcBef>
                <a:spcPts val="0"/>
              </a:spcBef>
            </a:pPr>
            <a:r>
              <a:rPr lang="de-DE" sz="2400" dirty="0" smtClean="0"/>
              <a:t>ISOLDE hall 170: Metal structures</a:t>
            </a:r>
          </a:p>
          <a:p>
            <a:pPr>
              <a:spcBef>
                <a:spcPts val="0"/>
              </a:spcBef>
            </a:pPr>
            <a:r>
              <a:rPr lang="de-DE" sz="2400" dirty="0" smtClean="0"/>
              <a:t>Modification of the future rack platform ongoing </a:t>
            </a:r>
          </a:p>
        </p:txBody>
      </p:sp>
    </p:spTree>
    <p:extLst>
      <p:ext uri="{BB962C8B-B14F-4D97-AF65-F5344CB8AC3E}">
        <p14:creationId xmlns:p14="http://schemas.microsoft.com/office/powerpoint/2010/main" val="23036222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869" y="958507"/>
            <a:ext cx="6340558" cy="464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oup 12"/>
          <p:cNvGrpSpPr/>
          <p:nvPr/>
        </p:nvGrpSpPr>
        <p:grpSpPr>
          <a:xfrm>
            <a:off x="4055168" y="2624827"/>
            <a:ext cx="4939184" cy="1948784"/>
            <a:chOff x="4055168" y="2624827"/>
            <a:chExt cx="4939184" cy="1948784"/>
          </a:xfrm>
        </p:grpSpPr>
        <p:sp>
          <p:nvSpPr>
            <p:cNvPr id="8" name="Oval 7"/>
            <p:cNvSpPr/>
            <p:nvPr/>
          </p:nvSpPr>
          <p:spPr>
            <a:xfrm>
              <a:off x="4055168" y="3753912"/>
              <a:ext cx="492980" cy="4611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a:stCxn id="9" idx="1"/>
              <a:endCxn id="8" idx="7"/>
            </p:cNvCxnSpPr>
            <p:nvPr/>
          </p:nvCxnSpPr>
          <p:spPr>
            <a:xfrm flipH="1">
              <a:off x="4475953" y="3414553"/>
              <a:ext cx="745297" cy="40689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2162" y="2624827"/>
              <a:ext cx="2232190" cy="1948784"/>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5221250" y="3229887"/>
              <a:ext cx="1954381"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Access to Nicole</a:t>
              </a:r>
              <a:endParaRPr lang="fr-FR" dirty="0"/>
            </a:p>
          </p:txBody>
        </p:sp>
      </p:grpSp>
      <p:sp>
        <p:nvSpPr>
          <p:cNvPr id="14" name="Text Box 2"/>
          <p:cNvSpPr txBox="1">
            <a:spLocks noChangeArrowheads="1"/>
          </p:cNvSpPr>
          <p:nvPr/>
        </p:nvSpPr>
        <p:spPr bwMode="auto">
          <a:xfrm>
            <a:off x="2079542" y="53975"/>
            <a:ext cx="5641176"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Metal structures Hall 170</a:t>
            </a:r>
            <a:endParaRPr lang="en-US" sz="3600" b="1" dirty="0">
              <a:solidFill>
                <a:srgbClr val="0D3A7E"/>
              </a:solidFill>
            </a:endParaRPr>
          </a:p>
        </p:txBody>
      </p:sp>
      <p:sp>
        <p:nvSpPr>
          <p:cNvPr id="15" name="Text Box 8"/>
          <p:cNvSpPr txBox="1">
            <a:spLocks noChangeArrowheads="1"/>
          </p:cNvSpPr>
          <p:nvPr/>
        </p:nvSpPr>
        <p:spPr bwMode="auto">
          <a:xfrm>
            <a:off x="405504" y="5685116"/>
            <a:ext cx="8579453" cy="830997"/>
          </a:xfrm>
          <a:prstGeom prst="rect">
            <a:avLst/>
          </a:prstGeom>
          <a:noFill/>
          <a:ln w="9525">
            <a:noFill/>
            <a:miter lim="800000"/>
            <a:headEnd/>
            <a:tailEnd/>
          </a:ln>
        </p:spPr>
        <p:txBody>
          <a:bodyPr wrap="square">
            <a:spAutoFit/>
          </a:bodyPr>
          <a:lstStyle/>
          <a:p>
            <a:pPr>
              <a:spcBef>
                <a:spcPts val="0"/>
              </a:spcBef>
            </a:pPr>
            <a:r>
              <a:rPr lang="de-DE" sz="2400" dirty="0" smtClean="0"/>
              <a:t>ISOLDE hall 170: Metal structures</a:t>
            </a:r>
          </a:p>
          <a:p>
            <a:pPr>
              <a:spcBef>
                <a:spcPts val="0"/>
              </a:spcBef>
            </a:pPr>
            <a:r>
              <a:rPr lang="de-DE" sz="2400" dirty="0" smtClean="0"/>
              <a:t>Modification of the future rack platform ongoing </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1" y="2181332"/>
            <a:ext cx="3297168" cy="219859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04130" y="1519630"/>
            <a:ext cx="3314857" cy="221039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2538" y="1780538"/>
            <a:ext cx="3305211" cy="220396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7876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2"/>
          <p:cNvSpPr>
            <a:spLocks noGrp="1"/>
          </p:cNvSpPr>
          <p:nvPr>
            <p:ph type="sldNum" sz="quarter" idx="10"/>
          </p:nvPr>
        </p:nvSpPr>
        <p:spPr>
          <a:noFill/>
        </p:spPr>
        <p:txBody>
          <a:bodyPr/>
          <a:lstStyle/>
          <a:p>
            <a:fld id="{CB14535A-6BD3-477E-A601-6562565D678A}" type="slidenum">
              <a:rPr lang="en-US" smtClean="0"/>
              <a:pPr/>
              <a:t>19</a:t>
            </a:fld>
            <a:endParaRPr lang="en-US" dirty="0" smtClean="0"/>
          </a:p>
        </p:txBody>
      </p:sp>
      <p:sp>
        <p:nvSpPr>
          <p:cNvPr id="97" name="Text Box 2"/>
          <p:cNvSpPr txBox="1">
            <a:spLocks noChangeArrowheads="1"/>
          </p:cNvSpPr>
          <p:nvPr/>
        </p:nvSpPr>
        <p:spPr bwMode="auto">
          <a:xfrm>
            <a:off x="1785936" y="63500"/>
            <a:ext cx="6696076" cy="584775"/>
          </a:xfrm>
          <a:prstGeom prst="rect">
            <a:avLst/>
          </a:prstGeom>
          <a:noFill/>
          <a:ln w="9525">
            <a:noFill/>
            <a:miter lim="800000"/>
            <a:headEnd/>
            <a:tailEnd/>
          </a:ln>
        </p:spPr>
        <p:txBody>
          <a:bodyPr wrap="square">
            <a:spAutoFit/>
          </a:bodyPr>
          <a:lstStyle/>
          <a:p>
            <a:pPr algn="ctr">
              <a:spcBef>
                <a:spcPct val="50000"/>
              </a:spcBef>
            </a:pPr>
            <a:r>
              <a:rPr lang="de-DE" sz="3200" b="1" dirty="0" smtClean="0">
                <a:solidFill>
                  <a:srgbClr val="0D3A7E"/>
                </a:solidFill>
              </a:rPr>
              <a:t>HIE Simplified Planning</a:t>
            </a:r>
            <a:endParaRPr lang="en-US" sz="3200" b="1" u="sng" dirty="0">
              <a:solidFill>
                <a:srgbClr val="0D3A7E"/>
              </a:solidFill>
            </a:endParaRPr>
          </a:p>
        </p:txBody>
      </p:sp>
      <p:sp>
        <p:nvSpPr>
          <p:cNvPr id="37967" name="TextBox 4"/>
          <p:cNvSpPr txBox="1">
            <a:spLocks noChangeArrowheads="1"/>
          </p:cNvSpPr>
          <p:nvPr/>
        </p:nvSpPr>
        <p:spPr bwMode="auto">
          <a:xfrm>
            <a:off x="76200"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37968" name="TextBox 5"/>
          <p:cNvSpPr txBox="1">
            <a:spLocks noChangeArrowheads="1"/>
          </p:cNvSpPr>
          <p:nvPr/>
        </p:nvSpPr>
        <p:spPr bwMode="auto">
          <a:xfrm>
            <a:off x="447675"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37969" name="TextBox 6"/>
          <p:cNvSpPr txBox="1">
            <a:spLocks noChangeArrowheads="1"/>
          </p:cNvSpPr>
          <p:nvPr/>
        </p:nvSpPr>
        <p:spPr bwMode="auto">
          <a:xfrm>
            <a:off x="819150"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37970" name="TextBox 7"/>
          <p:cNvSpPr txBox="1">
            <a:spLocks noChangeArrowheads="1"/>
          </p:cNvSpPr>
          <p:nvPr/>
        </p:nvSpPr>
        <p:spPr bwMode="auto">
          <a:xfrm>
            <a:off x="1190625"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37963" name="TextBox 11"/>
          <p:cNvSpPr txBox="1">
            <a:spLocks noChangeArrowheads="1"/>
          </p:cNvSpPr>
          <p:nvPr/>
        </p:nvSpPr>
        <p:spPr bwMode="auto">
          <a:xfrm>
            <a:off x="1571625"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37964" name="TextBox 12"/>
          <p:cNvSpPr txBox="1">
            <a:spLocks noChangeArrowheads="1"/>
          </p:cNvSpPr>
          <p:nvPr/>
        </p:nvSpPr>
        <p:spPr bwMode="auto">
          <a:xfrm>
            <a:off x="1943100"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37965" name="TextBox 13"/>
          <p:cNvSpPr txBox="1">
            <a:spLocks noChangeArrowheads="1"/>
          </p:cNvSpPr>
          <p:nvPr/>
        </p:nvSpPr>
        <p:spPr bwMode="auto">
          <a:xfrm>
            <a:off x="2314575"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37966" name="TextBox 14"/>
          <p:cNvSpPr txBox="1">
            <a:spLocks noChangeArrowheads="1"/>
          </p:cNvSpPr>
          <p:nvPr/>
        </p:nvSpPr>
        <p:spPr bwMode="auto">
          <a:xfrm>
            <a:off x="2686050"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37959" name="TextBox 16"/>
          <p:cNvSpPr txBox="1">
            <a:spLocks noChangeArrowheads="1"/>
          </p:cNvSpPr>
          <p:nvPr/>
        </p:nvSpPr>
        <p:spPr bwMode="auto">
          <a:xfrm>
            <a:off x="6057900"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37960" name="TextBox 17"/>
          <p:cNvSpPr txBox="1">
            <a:spLocks noChangeArrowheads="1"/>
          </p:cNvSpPr>
          <p:nvPr/>
        </p:nvSpPr>
        <p:spPr bwMode="auto">
          <a:xfrm>
            <a:off x="6429375"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37961" name="TextBox 18"/>
          <p:cNvSpPr txBox="1">
            <a:spLocks noChangeArrowheads="1"/>
          </p:cNvSpPr>
          <p:nvPr/>
        </p:nvSpPr>
        <p:spPr bwMode="auto">
          <a:xfrm>
            <a:off x="6800850"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37962" name="TextBox 19"/>
          <p:cNvSpPr txBox="1">
            <a:spLocks noChangeArrowheads="1"/>
          </p:cNvSpPr>
          <p:nvPr/>
        </p:nvSpPr>
        <p:spPr bwMode="auto">
          <a:xfrm>
            <a:off x="7172325"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37955" name="TextBox 21"/>
          <p:cNvSpPr txBox="1">
            <a:spLocks noChangeArrowheads="1"/>
          </p:cNvSpPr>
          <p:nvPr/>
        </p:nvSpPr>
        <p:spPr bwMode="auto">
          <a:xfrm>
            <a:off x="4562475"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37956" name="TextBox 22"/>
          <p:cNvSpPr txBox="1">
            <a:spLocks noChangeArrowheads="1"/>
          </p:cNvSpPr>
          <p:nvPr/>
        </p:nvSpPr>
        <p:spPr bwMode="auto">
          <a:xfrm>
            <a:off x="4933950"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37957" name="TextBox 23"/>
          <p:cNvSpPr txBox="1">
            <a:spLocks noChangeArrowheads="1"/>
          </p:cNvSpPr>
          <p:nvPr/>
        </p:nvSpPr>
        <p:spPr bwMode="auto">
          <a:xfrm>
            <a:off x="5305425"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37958" name="TextBox 24"/>
          <p:cNvSpPr txBox="1">
            <a:spLocks noChangeArrowheads="1"/>
          </p:cNvSpPr>
          <p:nvPr/>
        </p:nvSpPr>
        <p:spPr bwMode="auto">
          <a:xfrm>
            <a:off x="5676900"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37951" name="TextBox 26"/>
          <p:cNvSpPr txBox="1">
            <a:spLocks noChangeArrowheads="1"/>
          </p:cNvSpPr>
          <p:nvPr/>
        </p:nvSpPr>
        <p:spPr bwMode="auto">
          <a:xfrm>
            <a:off x="3067050"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37952" name="TextBox 27"/>
          <p:cNvSpPr txBox="1">
            <a:spLocks noChangeArrowheads="1"/>
          </p:cNvSpPr>
          <p:nvPr/>
        </p:nvSpPr>
        <p:spPr bwMode="auto">
          <a:xfrm>
            <a:off x="3438525"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37953" name="TextBox 28"/>
          <p:cNvSpPr txBox="1">
            <a:spLocks noChangeArrowheads="1"/>
          </p:cNvSpPr>
          <p:nvPr/>
        </p:nvSpPr>
        <p:spPr bwMode="auto">
          <a:xfrm>
            <a:off x="3810000"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37954" name="TextBox 29"/>
          <p:cNvSpPr txBox="1">
            <a:spLocks noChangeArrowheads="1"/>
          </p:cNvSpPr>
          <p:nvPr/>
        </p:nvSpPr>
        <p:spPr bwMode="auto">
          <a:xfrm>
            <a:off x="4181475"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37947" name="TextBox 31"/>
          <p:cNvSpPr txBox="1">
            <a:spLocks noChangeArrowheads="1"/>
          </p:cNvSpPr>
          <p:nvPr/>
        </p:nvSpPr>
        <p:spPr bwMode="auto">
          <a:xfrm>
            <a:off x="7553325"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37948" name="TextBox 32"/>
          <p:cNvSpPr txBox="1">
            <a:spLocks noChangeArrowheads="1"/>
          </p:cNvSpPr>
          <p:nvPr/>
        </p:nvSpPr>
        <p:spPr bwMode="auto">
          <a:xfrm>
            <a:off x="7924800"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37949" name="TextBox 33"/>
          <p:cNvSpPr txBox="1">
            <a:spLocks noChangeArrowheads="1"/>
          </p:cNvSpPr>
          <p:nvPr/>
        </p:nvSpPr>
        <p:spPr bwMode="auto">
          <a:xfrm>
            <a:off x="8296275"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37950" name="TextBox 34"/>
          <p:cNvSpPr txBox="1">
            <a:spLocks noChangeArrowheads="1"/>
          </p:cNvSpPr>
          <p:nvPr/>
        </p:nvSpPr>
        <p:spPr bwMode="auto">
          <a:xfrm>
            <a:off x="8667750"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37924" name="TextBox 35"/>
          <p:cNvSpPr txBox="1">
            <a:spLocks noChangeArrowheads="1"/>
          </p:cNvSpPr>
          <p:nvPr/>
        </p:nvSpPr>
        <p:spPr bwMode="auto">
          <a:xfrm>
            <a:off x="476251" y="1329646"/>
            <a:ext cx="685800" cy="369271"/>
          </a:xfrm>
          <a:prstGeom prst="rect">
            <a:avLst/>
          </a:prstGeom>
          <a:noFill/>
          <a:ln w="9525">
            <a:noFill/>
            <a:miter lim="800000"/>
            <a:headEnd/>
            <a:tailEnd/>
          </a:ln>
        </p:spPr>
        <p:txBody>
          <a:bodyPr>
            <a:spAutoFit/>
          </a:bodyPr>
          <a:lstStyle/>
          <a:p>
            <a:r>
              <a:rPr lang="en-US" dirty="0"/>
              <a:t>2011</a:t>
            </a:r>
          </a:p>
        </p:txBody>
      </p:sp>
      <p:sp>
        <p:nvSpPr>
          <p:cNvPr id="37925" name="TextBox 36"/>
          <p:cNvSpPr txBox="1">
            <a:spLocks noChangeArrowheads="1"/>
          </p:cNvSpPr>
          <p:nvPr/>
        </p:nvSpPr>
        <p:spPr bwMode="auto">
          <a:xfrm>
            <a:off x="1943101" y="1329646"/>
            <a:ext cx="733424" cy="369271"/>
          </a:xfrm>
          <a:prstGeom prst="rect">
            <a:avLst/>
          </a:prstGeom>
          <a:noFill/>
          <a:ln w="9525">
            <a:noFill/>
            <a:miter lim="800000"/>
            <a:headEnd/>
            <a:tailEnd/>
          </a:ln>
        </p:spPr>
        <p:txBody>
          <a:bodyPr>
            <a:spAutoFit/>
          </a:bodyPr>
          <a:lstStyle/>
          <a:p>
            <a:r>
              <a:rPr lang="en-US" dirty="0"/>
              <a:t>2012</a:t>
            </a:r>
          </a:p>
        </p:txBody>
      </p:sp>
      <p:sp>
        <p:nvSpPr>
          <p:cNvPr id="37926" name="TextBox 37"/>
          <p:cNvSpPr txBox="1">
            <a:spLocks noChangeArrowheads="1"/>
          </p:cNvSpPr>
          <p:nvPr/>
        </p:nvSpPr>
        <p:spPr bwMode="auto">
          <a:xfrm>
            <a:off x="3467101" y="1329646"/>
            <a:ext cx="790574" cy="369271"/>
          </a:xfrm>
          <a:prstGeom prst="rect">
            <a:avLst/>
          </a:prstGeom>
          <a:noFill/>
          <a:ln w="9525">
            <a:noFill/>
            <a:miter lim="800000"/>
            <a:headEnd/>
            <a:tailEnd/>
          </a:ln>
        </p:spPr>
        <p:txBody>
          <a:bodyPr>
            <a:spAutoFit/>
          </a:bodyPr>
          <a:lstStyle/>
          <a:p>
            <a:r>
              <a:rPr lang="en-US" dirty="0"/>
              <a:t>2013</a:t>
            </a:r>
          </a:p>
        </p:txBody>
      </p:sp>
      <p:sp>
        <p:nvSpPr>
          <p:cNvPr id="37927" name="TextBox 38"/>
          <p:cNvSpPr txBox="1">
            <a:spLocks noChangeArrowheads="1"/>
          </p:cNvSpPr>
          <p:nvPr/>
        </p:nvSpPr>
        <p:spPr bwMode="auto">
          <a:xfrm>
            <a:off x="4962526" y="1329646"/>
            <a:ext cx="771524" cy="369271"/>
          </a:xfrm>
          <a:prstGeom prst="rect">
            <a:avLst/>
          </a:prstGeom>
          <a:noFill/>
          <a:ln w="9525">
            <a:noFill/>
            <a:miter lim="800000"/>
            <a:headEnd/>
            <a:tailEnd/>
          </a:ln>
        </p:spPr>
        <p:txBody>
          <a:bodyPr>
            <a:spAutoFit/>
          </a:bodyPr>
          <a:lstStyle/>
          <a:p>
            <a:r>
              <a:rPr lang="en-US" dirty="0"/>
              <a:t>2014</a:t>
            </a:r>
          </a:p>
        </p:txBody>
      </p:sp>
      <p:sp>
        <p:nvSpPr>
          <p:cNvPr id="37928" name="TextBox 39"/>
          <p:cNvSpPr txBox="1">
            <a:spLocks noChangeArrowheads="1"/>
          </p:cNvSpPr>
          <p:nvPr/>
        </p:nvSpPr>
        <p:spPr bwMode="auto">
          <a:xfrm>
            <a:off x="6457950" y="1329646"/>
            <a:ext cx="761999" cy="369271"/>
          </a:xfrm>
          <a:prstGeom prst="rect">
            <a:avLst/>
          </a:prstGeom>
          <a:noFill/>
          <a:ln w="9525">
            <a:noFill/>
            <a:miter lim="800000"/>
            <a:headEnd/>
            <a:tailEnd/>
          </a:ln>
        </p:spPr>
        <p:txBody>
          <a:bodyPr>
            <a:spAutoFit/>
          </a:bodyPr>
          <a:lstStyle/>
          <a:p>
            <a:r>
              <a:rPr lang="en-US" dirty="0"/>
              <a:t>2015</a:t>
            </a:r>
          </a:p>
        </p:txBody>
      </p:sp>
      <p:sp>
        <p:nvSpPr>
          <p:cNvPr id="37929" name="TextBox 40"/>
          <p:cNvSpPr txBox="1">
            <a:spLocks noChangeArrowheads="1"/>
          </p:cNvSpPr>
          <p:nvPr/>
        </p:nvSpPr>
        <p:spPr bwMode="auto">
          <a:xfrm>
            <a:off x="7953375" y="1329646"/>
            <a:ext cx="781049" cy="369271"/>
          </a:xfrm>
          <a:prstGeom prst="rect">
            <a:avLst/>
          </a:prstGeom>
          <a:noFill/>
          <a:ln w="9525">
            <a:noFill/>
            <a:miter lim="800000"/>
            <a:headEnd/>
            <a:tailEnd/>
          </a:ln>
        </p:spPr>
        <p:txBody>
          <a:bodyPr>
            <a:spAutoFit/>
          </a:bodyPr>
          <a:lstStyle/>
          <a:p>
            <a:r>
              <a:rPr lang="en-US" dirty="0"/>
              <a:t>2016</a:t>
            </a:r>
          </a:p>
        </p:txBody>
      </p:sp>
      <p:cxnSp>
        <p:nvCxnSpPr>
          <p:cNvPr id="118" name="Straight Arrow Connector 117"/>
          <p:cNvCxnSpPr/>
          <p:nvPr/>
        </p:nvCxnSpPr>
        <p:spPr bwMode="auto">
          <a:xfrm>
            <a:off x="5656963" y="3823026"/>
            <a:ext cx="509580"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0" name="TextBox 70"/>
          <p:cNvSpPr txBox="1">
            <a:spLocks noChangeArrowheads="1"/>
          </p:cNvSpPr>
          <p:nvPr/>
        </p:nvSpPr>
        <p:spPr bwMode="auto">
          <a:xfrm>
            <a:off x="444138" y="2063149"/>
            <a:ext cx="571500" cy="338554"/>
          </a:xfrm>
          <a:prstGeom prst="rect">
            <a:avLst/>
          </a:prstGeom>
          <a:noFill/>
          <a:ln w="9525">
            <a:noFill/>
            <a:miter lim="800000"/>
            <a:headEnd/>
            <a:tailEnd/>
          </a:ln>
        </p:spPr>
        <p:txBody>
          <a:bodyPr wrap="square">
            <a:spAutoFit/>
          </a:bodyPr>
          <a:lstStyle/>
          <a:p>
            <a:r>
              <a:rPr lang="en-US" sz="1600" dirty="0"/>
              <a:t>Civil</a:t>
            </a:r>
          </a:p>
        </p:txBody>
      </p:sp>
      <p:sp>
        <p:nvSpPr>
          <p:cNvPr id="121" name="TextBox 71"/>
          <p:cNvSpPr txBox="1">
            <a:spLocks noChangeArrowheads="1"/>
          </p:cNvSpPr>
          <p:nvPr/>
        </p:nvSpPr>
        <p:spPr bwMode="auto">
          <a:xfrm>
            <a:off x="1394526" y="2838853"/>
            <a:ext cx="1609725" cy="338498"/>
          </a:xfrm>
          <a:prstGeom prst="rect">
            <a:avLst/>
          </a:prstGeom>
          <a:noFill/>
          <a:ln w="9525">
            <a:noFill/>
            <a:miter lim="800000"/>
            <a:headEnd/>
            <a:tailEnd/>
          </a:ln>
        </p:spPr>
        <p:txBody>
          <a:bodyPr>
            <a:spAutoFit/>
          </a:bodyPr>
          <a:lstStyle/>
          <a:p>
            <a:r>
              <a:rPr lang="en-US" sz="1600" dirty="0"/>
              <a:t>Main services</a:t>
            </a:r>
          </a:p>
        </p:txBody>
      </p:sp>
      <p:sp>
        <p:nvSpPr>
          <p:cNvPr id="122" name="TextBox 72"/>
          <p:cNvSpPr txBox="1">
            <a:spLocks noChangeArrowheads="1"/>
          </p:cNvSpPr>
          <p:nvPr/>
        </p:nvSpPr>
        <p:spPr bwMode="auto">
          <a:xfrm>
            <a:off x="4269572" y="2313518"/>
            <a:ext cx="704850" cy="338498"/>
          </a:xfrm>
          <a:prstGeom prst="rect">
            <a:avLst/>
          </a:prstGeom>
          <a:noFill/>
          <a:ln w="9525">
            <a:noFill/>
            <a:miter lim="800000"/>
            <a:headEnd/>
            <a:tailEnd/>
          </a:ln>
        </p:spPr>
        <p:txBody>
          <a:bodyPr>
            <a:spAutoFit/>
          </a:bodyPr>
          <a:lstStyle/>
          <a:p>
            <a:r>
              <a:rPr lang="en-US" sz="1600" dirty="0"/>
              <a:t>Cryo</a:t>
            </a:r>
          </a:p>
        </p:txBody>
      </p:sp>
      <p:sp>
        <p:nvSpPr>
          <p:cNvPr id="123" name="TextBox 73"/>
          <p:cNvSpPr txBox="1">
            <a:spLocks noChangeArrowheads="1"/>
          </p:cNvSpPr>
          <p:nvPr/>
        </p:nvSpPr>
        <p:spPr bwMode="auto">
          <a:xfrm>
            <a:off x="4801455" y="3660406"/>
            <a:ext cx="1104900" cy="338498"/>
          </a:xfrm>
          <a:prstGeom prst="rect">
            <a:avLst/>
          </a:prstGeom>
          <a:noFill/>
          <a:ln w="9525">
            <a:noFill/>
            <a:miter lim="800000"/>
            <a:headEnd/>
            <a:tailEnd/>
          </a:ln>
        </p:spPr>
        <p:txBody>
          <a:bodyPr>
            <a:spAutoFit/>
          </a:bodyPr>
          <a:lstStyle/>
          <a:p>
            <a:r>
              <a:rPr lang="en-US" sz="1600" dirty="0"/>
              <a:t>CM 1&amp;2</a:t>
            </a:r>
          </a:p>
        </p:txBody>
      </p:sp>
      <p:cxnSp>
        <p:nvCxnSpPr>
          <p:cNvPr id="125" name="Straight Arrow Connector 124"/>
          <p:cNvCxnSpPr/>
          <p:nvPr/>
        </p:nvCxnSpPr>
        <p:spPr bwMode="auto">
          <a:xfrm flipV="1">
            <a:off x="7219949" y="3847358"/>
            <a:ext cx="1924051" cy="3502"/>
          </a:xfrm>
          <a:prstGeom prst="straightConnector1">
            <a:avLst/>
          </a:prstGeom>
          <a:ln w="254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127" name="TextBox 82"/>
          <p:cNvSpPr txBox="1">
            <a:spLocks noChangeArrowheads="1"/>
          </p:cNvSpPr>
          <p:nvPr/>
        </p:nvSpPr>
        <p:spPr bwMode="auto">
          <a:xfrm>
            <a:off x="7140439" y="3482610"/>
            <a:ext cx="1104900" cy="338498"/>
          </a:xfrm>
          <a:prstGeom prst="rect">
            <a:avLst/>
          </a:prstGeom>
          <a:noFill/>
          <a:ln w="9525">
            <a:noFill/>
            <a:miter lim="800000"/>
            <a:headEnd/>
            <a:tailEnd/>
          </a:ln>
        </p:spPr>
        <p:txBody>
          <a:bodyPr>
            <a:spAutoFit/>
          </a:bodyPr>
          <a:lstStyle/>
          <a:p>
            <a:r>
              <a:rPr lang="en-US" sz="1600" dirty="0">
                <a:solidFill>
                  <a:srgbClr val="FF0000"/>
                </a:solidFill>
              </a:rPr>
              <a:t>5.5MeV/u</a:t>
            </a:r>
          </a:p>
        </p:txBody>
      </p:sp>
      <p:cxnSp>
        <p:nvCxnSpPr>
          <p:cNvPr id="129" name="Straight Arrow Connector 128"/>
          <p:cNvCxnSpPr/>
          <p:nvPr/>
        </p:nvCxnSpPr>
        <p:spPr bwMode="auto">
          <a:xfrm>
            <a:off x="4933950" y="2224110"/>
            <a:ext cx="1524000"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30" name="TextBox 119"/>
          <p:cNvSpPr txBox="1">
            <a:spLocks noChangeArrowheads="1"/>
          </p:cNvSpPr>
          <p:nvPr/>
        </p:nvSpPr>
        <p:spPr bwMode="auto">
          <a:xfrm>
            <a:off x="4272486" y="2038079"/>
            <a:ext cx="774601" cy="338498"/>
          </a:xfrm>
          <a:prstGeom prst="rect">
            <a:avLst/>
          </a:prstGeom>
          <a:noFill/>
          <a:ln w="9525">
            <a:noFill/>
            <a:miter lim="800000"/>
            <a:headEnd/>
            <a:tailEnd/>
          </a:ln>
        </p:spPr>
        <p:txBody>
          <a:bodyPr wrap="square">
            <a:spAutoFit/>
          </a:bodyPr>
          <a:lstStyle/>
          <a:p>
            <a:r>
              <a:rPr lang="en-US" sz="1600" dirty="0" smtClean="0"/>
              <a:t>HEBT</a:t>
            </a:r>
            <a:endParaRPr lang="en-US" sz="1600" dirty="0"/>
          </a:p>
        </p:txBody>
      </p:sp>
      <p:cxnSp>
        <p:nvCxnSpPr>
          <p:cNvPr id="134" name="Straight Arrow Connector 133"/>
          <p:cNvCxnSpPr/>
          <p:nvPr/>
        </p:nvCxnSpPr>
        <p:spPr bwMode="auto">
          <a:xfrm>
            <a:off x="2811047" y="3018296"/>
            <a:ext cx="2119347"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bwMode="auto">
          <a:xfrm>
            <a:off x="1019175" y="2244288"/>
            <a:ext cx="1968574"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0" name="Rectangle 139"/>
          <p:cNvSpPr/>
          <p:nvPr/>
        </p:nvSpPr>
        <p:spPr bwMode="auto">
          <a:xfrm>
            <a:off x="3009015" y="4853215"/>
            <a:ext cx="2410712" cy="265814"/>
          </a:xfrm>
          <a:prstGeom prst="rect">
            <a:avLst/>
          </a:prstGeom>
          <a:solidFill>
            <a:schemeClr val="accent1"/>
          </a:solidFill>
          <a:ln>
            <a:solidFill>
              <a:srgbClr val="FC1A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50" name="Rectangle 49"/>
          <p:cNvSpPr/>
          <p:nvPr/>
        </p:nvSpPr>
        <p:spPr bwMode="auto">
          <a:xfrm>
            <a:off x="76200" y="4554617"/>
            <a:ext cx="8915400" cy="257175"/>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1" name="Rectangle 50"/>
          <p:cNvSpPr/>
          <p:nvPr/>
        </p:nvSpPr>
        <p:spPr bwMode="auto">
          <a:xfrm>
            <a:off x="85725" y="4564142"/>
            <a:ext cx="457200" cy="238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2" name="Rectangle 51"/>
          <p:cNvSpPr/>
          <p:nvPr/>
        </p:nvSpPr>
        <p:spPr bwMode="auto">
          <a:xfrm>
            <a:off x="2998382" y="4566131"/>
            <a:ext cx="2421344" cy="236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3" name="Rectangle 52"/>
          <p:cNvSpPr/>
          <p:nvPr/>
        </p:nvSpPr>
        <p:spPr bwMode="auto">
          <a:xfrm>
            <a:off x="1495425" y="4564142"/>
            <a:ext cx="354639" cy="243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7899" name="TextBox 86"/>
          <p:cNvSpPr txBox="1">
            <a:spLocks noChangeArrowheads="1"/>
          </p:cNvSpPr>
          <p:nvPr/>
        </p:nvSpPr>
        <p:spPr bwMode="auto">
          <a:xfrm>
            <a:off x="3040629" y="4836615"/>
            <a:ext cx="2360208" cy="307777"/>
          </a:xfrm>
          <a:prstGeom prst="rect">
            <a:avLst/>
          </a:prstGeom>
          <a:noFill/>
          <a:ln w="9525">
            <a:noFill/>
            <a:miter lim="800000"/>
            <a:headEnd/>
            <a:tailEnd/>
          </a:ln>
        </p:spPr>
        <p:txBody>
          <a:bodyPr wrap="square">
            <a:spAutoFit/>
          </a:bodyPr>
          <a:lstStyle/>
          <a:p>
            <a:r>
              <a:rPr lang="en-US" sz="1400" dirty="0" smtClean="0"/>
              <a:t>17 Dec 2012    -    Q3 2014</a:t>
            </a:r>
            <a:endParaRPr lang="en-US" sz="1400" dirty="0"/>
          </a:p>
        </p:txBody>
      </p:sp>
      <p:sp>
        <p:nvSpPr>
          <p:cNvPr id="37901" name="TextBox 90"/>
          <p:cNvSpPr txBox="1">
            <a:spLocks noChangeArrowheads="1"/>
          </p:cNvSpPr>
          <p:nvPr/>
        </p:nvSpPr>
        <p:spPr bwMode="auto">
          <a:xfrm>
            <a:off x="114300" y="4506992"/>
            <a:ext cx="400050" cy="338138"/>
          </a:xfrm>
          <a:prstGeom prst="rect">
            <a:avLst/>
          </a:prstGeom>
          <a:noFill/>
          <a:ln w="9525">
            <a:noFill/>
            <a:miter lim="800000"/>
            <a:headEnd/>
            <a:tailEnd/>
          </a:ln>
        </p:spPr>
        <p:txBody>
          <a:bodyPr>
            <a:spAutoFit/>
          </a:bodyPr>
          <a:lstStyle/>
          <a:p>
            <a:r>
              <a:rPr lang="en-US" sz="1600" dirty="0"/>
              <a:t>sd</a:t>
            </a:r>
          </a:p>
        </p:txBody>
      </p:sp>
      <p:sp>
        <p:nvSpPr>
          <p:cNvPr id="37902" name="TextBox 91"/>
          <p:cNvSpPr txBox="1">
            <a:spLocks noChangeArrowheads="1"/>
          </p:cNvSpPr>
          <p:nvPr/>
        </p:nvSpPr>
        <p:spPr bwMode="auto">
          <a:xfrm>
            <a:off x="1465295" y="4505884"/>
            <a:ext cx="512362" cy="338138"/>
          </a:xfrm>
          <a:prstGeom prst="rect">
            <a:avLst/>
          </a:prstGeom>
          <a:noFill/>
          <a:ln w="9525">
            <a:noFill/>
            <a:miter lim="800000"/>
            <a:headEnd/>
            <a:tailEnd/>
          </a:ln>
        </p:spPr>
        <p:txBody>
          <a:bodyPr wrap="square">
            <a:spAutoFit/>
          </a:bodyPr>
          <a:lstStyle/>
          <a:p>
            <a:r>
              <a:rPr lang="en-US" sz="1600" dirty="0"/>
              <a:t>sd</a:t>
            </a:r>
          </a:p>
        </p:txBody>
      </p:sp>
      <p:sp>
        <p:nvSpPr>
          <p:cNvPr id="37905" name="TextBox 98"/>
          <p:cNvSpPr txBox="1">
            <a:spLocks noChangeArrowheads="1"/>
          </p:cNvSpPr>
          <p:nvPr/>
        </p:nvSpPr>
        <p:spPr bwMode="auto">
          <a:xfrm>
            <a:off x="2317901" y="5615238"/>
            <a:ext cx="1828801" cy="338138"/>
          </a:xfrm>
          <a:prstGeom prst="rect">
            <a:avLst/>
          </a:prstGeom>
          <a:noFill/>
          <a:ln w="9525">
            <a:noFill/>
            <a:miter lim="800000"/>
            <a:headEnd/>
            <a:tailEnd/>
          </a:ln>
        </p:spPr>
        <p:txBody>
          <a:bodyPr wrap="square">
            <a:spAutoFit/>
          </a:bodyPr>
          <a:lstStyle/>
          <a:p>
            <a:r>
              <a:rPr lang="en-US" sz="1600" dirty="0"/>
              <a:t>Isolde </a:t>
            </a:r>
            <a:r>
              <a:rPr lang="en-US" sz="1600" dirty="0" smtClean="0"/>
              <a:t>Ops</a:t>
            </a:r>
            <a:endParaRPr lang="en-US" sz="1600" dirty="0"/>
          </a:p>
        </p:txBody>
      </p:sp>
      <p:sp>
        <p:nvSpPr>
          <p:cNvPr id="101" name="Rectangle 100"/>
          <p:cNvSpPr/>
          <p:nvPr/>
        </p:nvSpPr>
        <p:spPr bwMode="auto">
          <a:xfrm>
            <a:off x="244521" y="5651338"/>
            <a:ext cx="457200" cy="238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2" name="Rectangle 101"/>
          <p:cNvSpPr/>
          <p:nvPr/>
        </p:nvSpPr>
        <p:spPr bwMode="auto">
          <a:xfrm>
            <a:off x="3771161" y="5666105"/>
            <a:ext cx="480680" cy="22858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7911" name="TextBox 104"/>
          <p:cNvSpPr txBox="1">
            <a:spLocks noChangeArrowheads="1"/>
          </p:cNvSpPr>
          <p:nvPr/>
        </p:nvSpPr>
        <p:spPr bwMode="auto">
          <a:xfrm>
            <a:off x="549321" y="5594188"/>
            <a:ext cx="1609725" cy="338138"/>
          </a:xfrm>
          <a:prstGeom prst="rect">
            <a:avLst/>
          </a:prstGeom>
          <a:noFill/>
          <a:ln w="9525">
            <a:noFill/>
            <a:miter lim="800000"/>
            <a:headEnd/>
            <a:tailEnd/>
          </a:ln>
        </p:spPr>
        <p:txBody>
          <a:bodyPr>
            <a:spAutoFit/>
          </a:bodyPr>
          <a:lstStyle/>
          <a:p>
            <a:r>
              <a:rPr lang="en-US" sz="1600" dirty="0"/>
              <a:t>  shutdown</a:t>
            </a:r>
          </a:p>
        </p:txBody>
      </p:sp>
      <p:sp>
        <p:nvSpPr>
          <p:cNvPr id="90" name="TextBox 88"/>
          <p:cNvSpPr txBox="1">
            <a:spLocks noChangeArrowheads="1"/>
          </p:cNvSpPr>
          <p:nvPr/>
        </p:nvSpPr>
        <p:spPr bwMode="auto">
          <a:xfrm>
            <a:off x="3560123" y="4534554"/>
            <a:ext cx="1370271" cy="307777"/>
          </a:xfrm>
          <a:prstGeom prst="rect">
            <a:avLst/>
          </a:prstGeom>
          <a:noFill/>
          <a:ln w="9525">
            <a:noFill/>
            <a:miter lim="800000"/>
            <a:headEnd/>
            <a:tailEnd/>
          </a:ln>
        </p:spPr>
        <p:txBody>
          <a:bodyPr wrap="square">
            <a:spAutoFit/>
          </a:bodyPr>
          <a:lstStyle/>
          <a:p>
            <a:pPr algn="ctr"/>
            <a:r>
              <a:rPr lang="en-US" sz="1400" dirty="0" smtClean="0"/>
              <a:t>LS1</a:t>
            </a:r>
            <a:endParaRPr lang="en-US" sz="1400" dirty="0"/>
          </a:p>
        </p:txBody>
      </p:sp>
      <p:sp>
        <p:nvSpPr>
          <p:cNvPr id="92" name="TextBox 108"/>
          <p:cNvSpPr txBox="1">
            <a:spLocks noChangeArrowheads="1"/>
          </p:cNvSpPr>
          <p:nvPr/>
        </p:nvSpPr>
        <p:spPr bwMode="auto">
          <a:xfrm>
            <a:off x="4237445" y="5597204"/>
            <a:ext cx="5415458" cy="338554"/>
          </a:xfrm>
          <a:prstGeom prst="rect">
            <a:avLst/>
          </a:prstGeom>
          <a:noFill/>
          <a:ln w="9525">
            <a:noFill/>
            <a:miter lim="800000"/>
            <a:headEnd/>
            <a:tailEnd/>
          </a:ln>
        </p:spPr>
        <p:txBody>
          <a:bodyPr wrap="square">
            <a:spAutoFit/>
          </a:bodyPr>
          <a:lstStyle/>
          <a:p>
            <a:r>
              <a:rPr lang="en-US" sz="1600" dirty="0" smtClean="0"/>
              <a:t>HIE installations and tests </a:t>
            </a:r>
            <a:r>
              <a:rPr lang="en-US" sz="1500" dirty="0" smtClean="0"/>
              <a:t>(Isolde normal operations)</a:t>
            </a:r>
            <a:endParaRPr lang="en-US" sz="1500" dirty="0"/>
          </a:p>
        </p:txBody>
      </p:sp>
      <p:sp>
        <p:nvSpPr>
          <p:cNvPr id="93" name="Rectangle 92"/>
          <p:cNvSpPr/>
          <p:nvPr/>
        </p:nvSpPr>
        <p:spPr bwMode="auto">
          <a:xfrm>
            <a:off x="1896106" y="5654855"/>
            <a:ext cx="457200" cy="238125"/>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3" name="TextBox 98"/>
          <p:cNvSpPr txBox="1">
            <a:spLocks noChangeArrowheads="1"/>
          </p:cNvSpPr>
          <p:nvPr/>
        </p:nvSpPr>
        <p:spPr bwMode="auto">
          <a:xfrm>
            <a:off x="0" y="4101211"/>
            <a:ext cx="1346788" cy="338138"/>
          </a:xfrm>
          <a:prstGeom prst="rect">
            <a:avLst/>
          </a:prstGeom>
          <a:noFill/>
          <a:ln w="9525">
            <a:noFill/>
            <a:miter lim="800000"/>
            <a:headEnd/>
            <a:tailEnd/>
          </a:ln>
        </p:spPr>
        <p:txBody>
          <a:bodyPr wrap="square">
            <a:spAutoFit/>
          </a:bodyPr>
          <a:lstStyle/>
          <a:p>
            <a:r>
              <a:rPr lang="en-US" sz="1600" dirty="0" smtClean="0"/>
              <a:t>Timeline:</a:t>
            </a:r>
            <a:endParaRPr lang="en-US" sz="1600" dirty="0"/>
          </a:p>
        </p:txBody>
      </p:sp>
      <p:sp>
        <p:nvSpPr>
          <p:cNvPr id="96" name="Rectangle 95"/>
          <p:cNvSpPr/>
          <p:nvPr/>
        </p:nvSpPr>
        <p:spPr bwMode="auto">
          <a:xfrm>
            <a:off x="7537201" y="4564143"/>
            <a:ext cx="355795" cy="243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9" name="TextBox 94"/>
          <p:cNvSpPr txBox="1">
            <a:spLocks noChangeArrowheads="1"/>
          </p:cNvSpPr>
          <p:nvPr/>
        </p:nvSpPr>
        <p:spPr bwMode="auto">
          <a:xfrm>
            <a:off x="7513348" y="4506992"/>
            <a:ext cx="400050" cy="338138"/>
          </a:xfrm>
          <a:prstGeom prst="rect">
            <a:avLst/>
          </a:prstGeom>
          <a:noFill/>
          <a:ln w="9525">
            <a:noFill/>
            <a:miter lim="800000"/>
            <a:headEnd/>
            <a:tailEnd/>
          </a:ln>
        </p:spPr>
        <p:txBody>
          <a:bodyPr>
            <a:spAutoFit/>
          </a:bodyPr>
          <a:lstStyle/>
          <a:p>
            <a:r>
              <a:rPr lang="en-US" sz="1600" dirty="0"/>
              <a:t>sd</a:t>
            </a:r>
          </a:p>
        </p:txBody>
      </p:sp>
      <p:sp>
        <p:nvSpPr>
          <p:cNvPr id="110" name="TextBox 71"/>
          <p:cNvSpPr txBox="1">
            <a:spLocks noChangeArrowheads="1"/>
          </p:cNvSpPr>
          <p:nvPr/>
        </p:nvSpPr>
        <p:spPr bwMode="auto">
          <a:xfrm>
            <a:off x="1802104" y="3294057"/>
            <a:ext cx="1609725" cy="338554"/>
          </a:xfrm>
          <a:prstGeom prst="rect">
            <a:avLst/>
          </a:prstGeom>
          <a:noFill/>
          <a:ln w="9525">
            <a:noFill/>
            <a:miter lim="800000"/>
            <a:headEnd/>
            <a:tailEnd/>
          </a:ln>
        </p:spPr>
        <p:txBody>
          <a:bodyPr>
            <a:spAutoFit/>
          </a:bodyPr>
          <a:lstStyle/>
          <a:p>
            <a:r>
              <a:rPr lang="en-US" sz="1600" dirty="0" smtClean="0"/>
              <a:t>Ventilation</a:t>
            </a:r>
            <a:endParaRPr lang="en-US" sz="1600" dirty="0"/>
          </a:p>
        </p:txBody>
      </p:sp>
      <p:sp>
        <p:nvSpPr>
          <p:cNvPr id="111" name="TextBox 71"/>
          <p:cNvSpPr txBox="1">
            <a:spLocks noChangeArrowheads="1"/>
          </p:cNvSpPr>
          <p:nvPr/>
        </p:nvSpPr>
        <p:spPr bwMode="auto">
          <a:xfrm>
            <a:off x="1795016" y="3520885"/>
            <a:ext cx="1609725" cy="338498"/>
          </a:xfrm>
          <a:prstGeom prst="rect">
            <a:avLst/>
          </a:prstGeom>
          <a:noFill/>
          <a:ln w="9525">
            <a:noFill/>
            <a:miter lim="800000"/>
            <a:headEnd/>
            <a:tailEnd/>
          </a:ln>
        </p:spPr>
        <p:txBody>
          <a:bodyPr>
            <a:spAutoFit/>
          </a:bodyPr>
          <a:lstStyle/>
          <a:p>
            <a:r>
              <a:rPr lang="en-US" sz="1600" dirty="0" smtClean="0"/>
              <a:t>Demi water</a:t>
            </a:r>
            <a:endParaRPr lang="en-US" sz="1600" dirty="0"/>
          </a:p>
        </p:txBody>
      </p:sp>
      <p:sp>
        <p:nvSpPr>
          <p:cNvPr id="112" name="TextBox 71"/>
          <p:cNvSpPr txBox="1">
            <a:spLocks noChangeArrowheads="1"/>
          </p:cNvSpPr>
          <p:nvPr/>
        </p:nvSpPr>
        <p:spPr bwMode="auto">
          <a:xfrm>
            <a:off x="1798560" y="3758344"/>
            <a:ext cx="1609725" cy="338498"/>
          </a:xfrm>
          <a:prstGeom prst="rect">
            <a:avLst/>
          </a:prstGeom>
          <a:noFill/>
          <a:ln w="9525">
            <a:noFill/>
            <a:miter lim="800000"/>
            <a:headEnd/>
            <a:tailEnd/>
          </a:ln>
        </p:spPr>
        <p:txBody>
          <a:bodyPr>
            <a:spAutoFit/>
          </a:bodyPr>
          <a:lstStyle/>
          <a:p>
            <a:r>
              <a:rPr lang="en-US" sz="1600" dirty="0" smtClean="0"/>
              <a:t>Electrical syst.s</a:t>
            </a:r>
            <a:endParaRPr lang="en-US" sz="1600" dirty="0"/>
          </a:p>
        </p:txBody>
      </p:sp>
      <p:sp>
        <p:nvSpPr>
          <p:cNvPr id="115" name="Left Brace 114"/>
          <p:cNvSpPr/>
          <p:nvPr/>
        </p:nvSpPr>
        <p:spPr>
          <a:xfrm>
            <a:off x="1672744" y="3416795"/>
            <a:ext cx="154838" cy="82124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6" name="Freeform 115"/>
          <p:cNvSpPr/>
          <p:nvPr/>
        </p:nvSpPr>
        <p:spPr>
          <a:xfrm>
            <a:off x="1593666" y="3140346"/>
            <a:ext cx="116958" cy="687069"/>
          </a:xfrm>
          <a:custGeom>
            <a:avLst/>
            <a:gdLst>
              <a:gd name="connsiteX0" fmla="*/ 0 w 116958"/>
              <a:gd name="connsiteY0" fmla="*/ 0 h 563525"/>
              <a:gd name="connsiteX1" fmla="*/ 0 w 116958"/>
              <a:gd name="connsiteY1" fmla="*/ 563525 h 563525"/>
              <a:gd name="connsiteX2" fmla="*/ 116958 w 116958"/>
              <a:gd name="connsiteY2" fmla="*/ 563525 h 563525"/>
            </a:gdLst>
            <a:ahLst/>
            <a:cxnLst>
              <a:cxn ang="0">
                <a:pos x="connsiteX0" y="connsiteY0"/>
              </a:cxn>
              <a:cxn ang="0">
                <a:pos x="connsiteX1" y="connsiteY1"/>
              </a:cxn>
              <a:cxn ang="0">
                <a:pos x="connsiteX2" y="connsiteY2"/>
              </a:cxn>
            </a:cxnLst>
            <a:rect l="l" t="t" r="r" b="b"/>
            <a:pathLst>
              <a:path w="116958" h="563525">
                <a:moveTo>
                  <a:pt x="0" y="0"/>
                </a:moveTo>
                <a:lnTo>
                  <a:pt x="0" y="563525"/>
                </a:lnTo>
                <a:lnTo>
                  <a:pt x="116958" y="56352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5" name="TextBox 94"/>
          <p:cNvSpPr txBox="1"/>
          <p:nvPr/>
        </p:nvSpPr>
        <p:spPr>
          <a:xfrm>
            <a:off x="2326312" y="871465"/>
            <a:ext cx="1385007" cy="577081"/>
          </a:xfrm>
          <a:prstGeom prst="rect">
            <a:avLst/>
          </a:prstGeom>
          <a:noFill/>
        </p:spPr>
        <p:txBody>
          <a:bodyPr wrap="square" rtlCol="0">
            <a:spAutoFit/>
          </a:bodyPr>
          <a:lstStyle/>
          <a:p>
            <a:pPr algn="ctr"/>
            <a:r>
              <a:rPr lang="en-US" sz="1050" dirty="0" smtClean="0"/>
              <a:t>Start Isolde shutdown </a:t>
            </a:r>
          </a:p>
          <a:p>
            <a:pPr algn="ctr"/>
            <a:r>
              <a:rPr lang="en-US" sz="1050" dirty="0" smtClean="0"/>
              <a:t>17 dec 2012</a:t>
            </a:r>
            <a:endParaRPr lang="en-US" sz="1050" dirty="0"/>
          </a:p>
        </p:txBody>
      </p:sp>
      <p:cxnSp>
        <p:nvCxnSpPr>
          <p:cNvPr id="98" name="Straight Connector 97"/>
          <p:cNvCxnSpPr/>
          <p:nvPr/>
        </p:nvCxnSpPr>
        <p:spPr>
          <a:xfrm>
            <a:off x="2987749" y="1490432"/>
            <a:ext cx="10633" cy="31937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4729710" y="765260"/>
            <a:ext cx="1155410" cy="577081"/>
          </a:xfrm>
          <a:prstGeom prst="rect">
            <a:avLst/>
          </a:prstGeom>
          <a:noFill/>
        </p:spPr>
        <p:txBody>
          <a:bodyPr wrap="square" rtlCol="0">
            <a:spAutoFit/>
          </a:bodyPr>
          <a:lstStyle/>
          <a:p>
            <a:pPr algn="ctr"/>
            <a:r>
              <a:rPr lang="en-US" sz="1050" dirty="0" smtClean="0"/>
              <a:t>End LS1:Start Low E physics</a:t>
            </a:r>
          </a:p>
          <a:p>
            <a:pPr algn="ctr"/>
            <a:r>
              <a:rPr lang="en-US" sz="1050" dirty="0" smtClean="0"/>
              <a:t>July 2014 </a:t>
            </a:r>
            <a:endParaRPr lang="en-US" sz="1050" dirty="0"/>
          </a:p>
        </p:txBody>
      </p:sp>
      <p:sp>
        <p:nvSpPr>
          <p:cNvPr id="107" name="Rectangle 106"/>
          <p:cNvSpPr/>
          <p:nvPr/>
        </p:nvSpPr>
        <p:spPr bwMode="auto">
          <a:xfrm>
            <a:off x="4011501" y="5953153"/>
            <a:ext cx="225944" cy="24364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2" name="TextBox 108"/>
          <p:cNvSpPr txBox="1">
            <a:spLocks noChangeArrowheads="1"/>
          </p:cNvSpPr>
          <p:nvPr/>
        </p:nvSpPr>
        <p:spPr bwMode="auto">
          <a:xfrm>
            <a:off x="4230825" y="5892722"/>
            <a:ext cx="2693799" cy="338554"/>
          </a:xfrm>
          <a:prstGeom prst="rect">
            <a:avLst/>
          </a:prstGeom>
          <a:noFill/>
          <a:ln w="9525">
            <a:noFill/>
            <a:miter lim="800000"/>
            <a:headEnd/>
            <a:tailEnd/>
          </a:ln>
        </p:spPr>
        <p:txBody>
          <a:bodyPr wrap="square">
            <a:spAutoFit/>
          </a:bodyPr>
          <a:lstStyle/>
          <a:p>
            <a:r>
              <a:rPr lang="en-US" sz="1600" dirty="0" smtClean="0"/>
              <a:t>Machine Check-Out</a:t>
            </a:r>
            <a:endParaRPr lang="en-US" sz="1600" dirty="0"/>
          </a:p>
        </p:txBody>
      </p:sp>
      <p:sp>
        <p:nvSpPr>
          <p:cNvPr id="133" name="TextBox 108"/>
          <p:cNvSpPr txBox="1">
            <a:spLocks noChangeArrowheads="1"/>
          </p:cNvSpPr>
          <p:nvPr/>
        </p:nvSpPr>
        <p:spPr bwMode="auto">
          <a:xfrm>
            <a:off x="6635797" y="5895174"/>
            <a:ext cx="2427986" cy="323165"/>
          </a:xfrm>
          <a:prstGeom prst="rect">
            <a:avLst/>
          </a:prstGeom>
          <a:noFill/>
          <a:ln w="9525">
            <a:noFill/>
            <a:miter lim="800000"/>
            <a:headEnd/>
            <a:tailEnd/>
          </a:ln>
        </p:spPr>
        <p:txBody>
          <a:bodyPr wrap="square">
            <a:spAutoFit/>
          </a:bodyPr>
          <a:lstStyle/>
          <a:p>
            <a:r>
              <a:rPr lang="en-US" sz="1500" dirty="0" smtClean="0"/>
              <a:t>(Isolde normal operations)</a:t>
            </a:r>
          </a:p>
        </p:txBody>
      </p:sp>
      <p:cxnSp>
        <p:nvCxnSpPr>
          <p:cNvPr id="103" name="Straight Arrow Connector 102"/>
          <p:cNvCxnSpPr/>
          <p:nvPr/>
        </p:nvCxnSpPr>
        <p:spPr bwMode="auto">
          <a:xfrm>
            <a:off x="4801455" y="2517309"/>
            <a:ext cx="1627920"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6745179" y="4758521"/>
            <a:ext cx="1736833" cy="656282"/>
            <a:chOff x="6506536" y="4686962"/>
            <a:chExt cx="1736833" cy="656282"/>
          </a:xfrm>
        </p:grpSpPr>
        <p:sp>
          <p:nvSpPr>
            <p:cNvPr id="138" name="TextBox 137"/>
            <p:cNvSpPr txBox="1"/>
            <p:nvPr/>
          </p:nvSpPr>
          <p:spPr>
            <a:xfrm>
              <a:off x="6506536" y="4881579"/>
              <a:ext cx="1736833" cy="461665"/>
            </a:xfrm>
            <a:prstGeom prst="rect">
              <a:avLst/>
            </a:prstGeom>
            <a:noFill/>
          </p:spPr>
          <p:txBody>
            <a:bodyPr wrap="square" rtlCol="0">
              <a:spAutoFit/>
            </a:bodyPr>
            <a:lstStyle/>
            <a:p>
              <a:pPr algn="ctr"/>
              <a:r>
                <a:rPr lang="en-US" sz="1200" dirty="0" smtClean="0"/>
                <a:t>Beam commissioning</a:t>
              </a:r>
            </a:p>
            <a:p>
              <a:pPr algn="ctr"/>
              <a:r>
                <a:rPr lang="en-US" sz="1200" dirty="0"/>
                <a:t> </a:t>
              </a:r>
              <a:r>
                <a:rPr lang="en-US" sz="1200" dirty="0" smtClean="0"/>
                <a:t>  3 months</a:t>
              </a:r>
              <a:endParaRPr lang="en-US" sz="1200" dirty="0"/>
            </a:p>
          </p:txBody>
        </p:sp>
        <p:cxnSp>
          <p:nvCxnSpPr>
            <p:cNvPr id="141" name="Straight Connector 140"/>
            <p:cNvCxnSpPr/>
            <p:nvPr/>
          </p:nvCxnSpPr>
          <p:spPr>
            <a:xfrm flipH="1">
              <a:off x="6559643" y="4686962"/>
              <a:ext cx="2550" cy="45743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14" name="TextBox 113"/>
          <p:cNvSpPr txBox="1"/>
          <p:nvPr/>
        </p:nvSpPr>
        <p:spPr>
          <a:xfrm>
            <a:off x="6609426" y="787542"/>
            <a:ext cx="1173195" cy="577081"/>
          </a:xfrm>
          <a:prstGeom prst="rect">
            <a:avLst/>
          </a:prstGeom>
          <a:noFill/>
        </p:spPr>
        <p:txBody>
          <a:bodyPr wrap="square" rtlCol="0">
            <a:spAutoFit/>
          </a:bodyPr>
          <a:lstStyle/>
          <a:p>
            <a:pPr algn="ctr"/>
            <a:r>
              <a:rPr lang="en-US" sz="1050" dirty="0" smtClean="0"/>
              <a:t>HIE physics at 5.5MeV/u</a:t>
            </a:r>
          </a:p>
          <a:p>
            <a:pPr algn="ctr"/>
            <a:r>
              <a:rPr lang="en-US" sz="1050" dirty="0" smtClean="0">
                <a:solidFill>
                  <a:srgbClr val="FF0000"/>
                </a:solidFill>
              </a:rPr>
              <a:t>October 2015</a:t>
            </a:r>
            <a:endParaRPr lang="en-US" sz="1050" dirty="0">
              <a:solidFill>
                <a:srgbClr val="FF0000"/>
              </a:solidFill>
            </a:endParaRPr>
          </a:p>
        </p:txBody>
      </p:sp>
      <p:sp>
        <p:nvSpPr>
          <p:cNvPr id="145" name="Rectangle 144"/>
          <p:cNvSpPr/>
          <p:nvPr/>
        </p:nvSpPr>
        <p:spPr bwMode="auto">
          <a:xfrm>
            <a:off x="6800849" y="4556967"/>
            <a:ext cx="371475" cy="243648"/>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108" name="Straight Connector 107"/>
          <p:cNvCxnSpPr/>
          <p:nvPr/>
        </p:nvCxnSpPr>
        <p:spPr>
          <a:xfrm>
            <a:off x="7172325" y="1430335"/>
            <a:ext cx="10633" cy="31937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7" name="Rectangle 76"/>
          <p:cNvSpPr/>
          <p:nvPr/>
        </p:nvSpPr>
        <p:spPr bwMode="auto">
          <a:xfrm>
            <a:off x="5432577" y="4561017"/>
            <a:ext cx="1111346" cy="24165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8" name="Rectangle 87"/>
          <p:cNvSpPr/>
          <p:nvPr/>
        </p:nvSpPr>
        <p:spPr bwMode="auto">
          <a:xfrm>
            <a:off x="6543923" y="4557933"/>
            <a:ext cx="255638" cy="24364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6" name="Rectangle 85"/>
          <p:cNvSpPr/>
          <p:nvPr/>
        </p:nvSpPr>
        <p:spPr bwMode="auto">
          <a:xfrm>
            <a:off x="5988250" y="4560193"/>
            <a:ext cx="378318" cy="243648"/>
          </a:xfrm>
          <a:prstGeom prst="rect">
            <a:avLst/>
          </a:prstGeom>
          <a:solidFill>
            <a:schemeClr val="accent1">
              <a:alpha val="66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7" name="TextBox 94"/>
          <p:cNvSpPr txBox="1">
            <a:spLocks noChangeArrowheads="1"/>
          </p:cNvSpPr>
          <p:nvPr/>
        </p:nvSpPr>
        <p:spPr bwMode="auto">
          <a:xfrm>
            <a:off x="5966518" y="4510993"/>
            <a:ext cx="400050" cy="338138"/>
          </a:xfrm>
          <a:prstGeom prst="rect">
            <a:avLst/>
          </a:prstGeom>
          <a:noFill/>
          <a:ln w="9525">
            <a:noFill/>
            <a:miter lim="800000"/>
            <a:headEnd/>
            <a:tailEnd/>
          </a:ln>
        </p:spPr>
        <p:txBody>
          <a:bodyPr>
            <a:spAutoFit/>
          </a:bodyPr>
          <a:lstStyle/>
          <a:p>
            <a:r>
              <a:rPr lang="en-US" sz="1600" dirty="0"/>
              <a:t>sd</a:t>
            </a:r>
          </a:p>
        </p:txBody>
      </p:sp>
      <p:sp>
        <p:nvSpPr>
          <p:cNvPr id="89" name="Rectangle 88"/>
          <p:cNvSpPr/>
          <p:nvPr/>
        </p:nvSpPr>
        <p:spPr bwMode="auto">
          <a:xfrm>
            <a:off x="3866300" y="6264573"/>
            <a:ext cx="380428" cy="243648"/>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1" name="TextBox 108"/>
          <p:cNvSpPr txBox="1">
            <a:spLocks noChangeArrowheads="1"/>
          </p:cNvSpPr>
          <p:nvPr/>
        </p:nvSpPr>
        <p:spPr bwMode="auto">
          <a:xfrm>
            <a:off x="4240107" y="6204142"/>
            <a:ext cx="2693799" cy="338554"/>
          </a:xfrm>
          <a:prstGeom prst="rect">
            <a:avLst/>
          </a:prstGeom>
          <a:noFill/>
          <a:ln w="9525">
            <a:noFill/>
            <a:miter lim="800000"/>
            <a:headEnd/>
            <a:tailEnd/>
          </a:ln>
        </p:spPr>
        <p:txBody>
          <a:bodyPr wrap="square">
            <a:spAutoFit/>
          </a:bodyPr>
          <a:lstStyle/>
          <a:p>
            <a:r>
              <a:rPr lang="en-US" sz="1600" dirty="0" smtClean="0"/>
              <a:t>Beam Commissioning</a:t>
            </a:r>
            <a:endParaRPr lang="en-US" sz="1600" dirty="0"/>
          </a:p>
        </p:txBody>
      </p:sp>
      <p:sp>
        <p:nvSpPr>
          <p:cNvPr id="94" name="TextBox 108"/>
          <p:cNvSpPr txBox="1">
            <a:spLocks noChangeArrowheads="1"/>
          </p:cNvSpPr>
          <p:nvPr/>
        </p:nvSpPr>
        <p:spPr bwMode="auto">
          <a:xfrm>
            <a:off x="6645079" y="6206594"/>
            <a:ext cx="2427986" cy="323165"/>
          </a:xfrm>
          <a:prstGeom prst="rect">
            <a:avLst/>
          </a:prstGeom>
          <a:noFill/>
          <a:ln w="9525">
            <a:noFill/>
            <a:miter lim="800000"/>
            <a:headEnd/>
            <a:tailEnd/>
          </a:ln>
        </p:spPr>
        <p:txBody>
          <a:bodyPr wrap="square">
            <a:spAutoFit/>
          </a:bodyPr>
          <a:lstStyle/>
          <a:p>
            <a:r>
              <a:rPr lang="en-US" sz="1500" dirty="0" smtClean="0"/>
              <a:t>(Isolde normal operations)</a:t>
            </a:r>
          </a:p>
        </p:txBody>
      </p:sp>
      <p:sp>
        <p:nvSpPr>
          <p:cNvPr id="104" name="TextBox 72"/>
          <p:cNvSpPr txBox="1">
            <a:spLocks noChangeArrowheads="1"/>
          </p:cNvSpPr>
          <p:nvPr/>
        </p:nvSpPr>
        <p:spPr bwMode="auto">
          <a:xfrm>
            <a:off x="4118058" y="3130858"/>
            <a:ext cx="704850" cy="338498"/>
          </a:xfrm>
          <a:prstGeom prst="rect">
            <a:avLst/>
          </a:prstGeom>
          <a:noFill/>
          <a:ln w="9525">
            <a:noFill/>
            <a:miter lim="800000"/>
            <a:headEnd/>
            <a:tailEnd/>
          </a:ln>
        </p:spPr>
        <p:txBody>
          <a:bodyPr>
            <a:spAutoFit/>
          </a:bodyPr>
          <a:lstStyle/>
          <a:p>
            <a:r>
              <a:rPr lang="en-US" sz="1600" dirty="0" smtClean="0"/>
              <a:t>RF</a:t>
            </a:r>
            <a:endParaRPr lang="en-US" sz="1600" dirty="0"/>
          </a:p>
        </p:txBody>
      </p:sp>
      <p:cxnSp>
        <p:nvCxnSpPr>
          <p:cNvPr id="106" name="Straight Arrow Connector 105"/>
          <p:cNvCxnSpPr/>
          <p:nvPr/>
        </p:nvCxnSpPr>
        <p:spPr bwMode="auto">
          <a:xfrm>
            <a:off x="4533900" y="3313454"/>
            <a:ext cx="1408759"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9" name="TextBox 71"/>
          <p:cNvSpPr txBox="1">
            <a:spLocks noChangeArrowheads="1"/>
          </p:cNvSpPr>
          <p:nvPr/>
        </p:nvSpPr>
        <p:spPr bwMode="auto">
          <a:xfrm>
            <a:off x="1799891" y="3982303"/>
            <a:ext cx="1609725" cy="338498"/>
          </a:xfrm>
          <a:prstGeom prst="rect">
            <a:avLst/>
          </a:prstGeom>
          <a:noFill/>
          <a:ln w="9525">
            <a:noFill/>
            <a:miter lim="800000"/>
            <a:headEnd/>
            <a:tailEnd/>
          </a:ln>
        </p:spPr>
        <p:txBody>
          <a:bodyPr>
            <a:spAutoFit/>
          </a:bodyPr>
          <a:lstStyle/>
          <a:p>
            <a:r>
              <a:rPr lang="en-US" sz="1600" dirty="0" smtClean="0"/>
              <a:t>Cabling</a:t>
            </a:r>
            <a:endParaRPr lang="en-US" sz="1600" dirty="0"/>
          </a:p>
        </p:txBody>
      </p:sp>
      <p:sp>
        <p:nvSpPr>
          <p:cNvPr id="117" name="TextBox 70"/>
          <p:cNvSpPr txBox="1">
            <a:spLocks noChangeArrowheads="1"/>
          </p:cNvSpPr>
          <p:nvPr/>
        </p:nvSpPr>
        <p:spPr bwMode="auto">
          <a:xfrm>
            <a:off x="2353686" y="2378541"/>
            <a:ext cx="1114425" cy="338554"/>
          </a:xfrm>
          <a:prstGeom prst="rect">
            <a:avLst/>
          </a:prstGeom>
          <a:noFill/>
          <a:ln w="9525">
            <a:noFill/>
            <a:miter lim="800000"/>
            <a:headEnd/>
            <a:tailEnd/>
          </a:ln>
        </p:spPr>
        <p:txBody>
          <a:bodyPr wrap="square">
            <a:spAutoFit/>
          </a:bodyPr>
          <a:lstStyle/>
          <a:p>
            <a:r>
              <a:rPr lang="en-US" sz="1600" dirty="0" smtClean="0"/>
              <a:t>Civil hall</a:t>
            </a:r>
            <a:endParaRPr lang="en-US" sz="1600" dirty="0"/>
          </a:p>
        </p:txBody>
      </p:sp>
      <p:cxnSp>
        <p:nvCxnSpPr>
          <p:cNvPr id="119" name="Straight Arrow Connector 118"/>
          <p:cNvCxnSpPr/>
          <p:nvPr/>
        </p:nvCxnSpPr>
        <p:spPr bwMode="auto">
          <a:xfrm>
            <a:off x="3232301" y="2559748"/>
            <a:ext cx="824213"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4230520" y="1378216"/>
            <a:ext cx="45719" cy="343357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TextBox 99"/>
          <p:cNvSpPr txBox="1"/>
          <p:nvPr/>
        </p:nvSpPr>
        <p:spPr>
          <a:xfrm>
            <a:off x="3554224" y="883326"/>
            <a:ext cx="1385007" cy="461665"/>
          </a:xfrm>
          <a:prstGeom prst="rect">
            <a:avLst/>
          </a:prstGeom>
          <a:noFill/>
        </p:spPr>
        <p:txBody>
          <a:bodyPr wrap="square" rtlCol="0">
            <a:spAutoFit/>
          </a:bodyPr>
          <a:lstStyle/>
          <a:p>
            <a:pPr algn="ctr"/>
            <a:r>
              <a:rPr lang="en-US" sz="1200" dirty="0" smtClean="0">
                <a:solidFill>
                  <a:srgbClr val="FF0000"/>
                </a:solidFill>
              </a:rPr>
              <a:t>We are here:</a:t>
            </a:r>
          </a:p>
          <a:p>
            <a:pPr algn="ctr"/>
            <a:r>
              <a:rPr lang="en-US" sz="1200" dirty="0" smtClean="0">
                <a:solidFill>
                  <a:srgbClr val="FF0000"/>
                </a:solidFill>
              </a:rPr>
              <a:t>Oct 2013</a:t>
            </a:r>
            <a:endParaRPr lang="en-US" sz="1200" dirty="0">
              <a:solidFill>
                <a:srgbClr val="FF0000"/>
              </a:solidFill>
            </a:endParaRPr>
          </a:p>
        </p:txBody>
      </p:sp>
    </p:spTree>
    <p:extLst>
      <p:ext uri="{BB962C8B-B14F-4D97-AF65-F5344CB8AC3E}">
        <p14:creationId xmlns:p14="http://schemas.microsoft.com/office/powerpoint/2010/main" val="940794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3"/>
          <p:cNvSpPr>
            <a:spLocks noGrp="1"/>
          </p:cNvSpPr>
          <p:nvPr>
            <p:ph type="sldNum" sz="quarter" idx="10"/>
          </p:nvPr>
        </p:nvSpPr>
        <p:spPr>
          <a:noFill/>
        </p:spPr>
        <p:txBody>
          <a:bodyPr/>
          <a:lstStyle/>
          <a:p>
            <a:fld id="{0884CEEE-74AD-4D6F-A73C-1D21CA044593}" type="slidenum">
              <a:rPr lang="en-US" smtClean="0"/>
              <a:pPr/>
              <a:t>2</a:t>
            </a:fld>
            <a:endParaRPr lang="en-US" smtClean="0"/>
          </a:p>
        </p:txBody>
      </p:sp>
      <p:sp>
        <p:nvSpPr>
          <p:cNvPr id="3075" name="Text Box 5"/>
          <p:cNvSpPr txBox="1">
            <a:spLocks noChangeArrowheads="1"/>
          </p:cNvSpPr>
          <p:nvPr/>
        </p:nvSpPr>
        <p:spPr bwMode="auto">
          <a:xfrm>
            <a:off x="2120900" y="53975"/>
            <a:ext cx="487680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Outline</a:t>
            </a:r>
            <a:endParaRPr lang="en-US" sz="3600" b="1" dirty="0">
              <a:solidFill>
                <a:srgbClr val="0D3A7E"/>
              </a:solidFill>
            </a:endParaRPr>
          </a:p>
        </p:txBody>
      </p:sp>
      <p:sp>
        <p:nvSpPr>
          <p:cNvPr id="3076" name="Rectangle 69"/>
          <p:cNvSpPr>
            <a:spLocks noGrp="1" noChangeArrowheads="1"/>
          </p:cNvSpPr>
          <p:nvPr>
            <p:ph type="body" idx="1"/>
          </p:nvPr>
        </p:nvSpPr>
        <p:spPr bwMode="auto">
          <a:xfrm>
            <a:off x="310091" y="1208506"/>
            <a:ext cx="8778240" cy="4834480"/>
          </a:xfrm>
          <a:noFill/>
          <a:ln>
            <a:miter lim="800000"/>
            <a:headEnd/>
            <a:tailEnd/>
          </a:ln>
        </p:spPr>
        <p:txBody>
          <a:bodyPr vert="horz" wrap="square" lIns="91440" tIns="45720" rIns="91440" bIns="45720" numCol="1" anchor="t" anchorCtr="0" compatLnSpc="1">
            <a:prstTxWarp prst="textNoShape">
              <a:avLst/>
            </a:prstTxWarp>
          </a:bodyPr>
          <a:lstStyle/>
          <a:p>
            <a:pPr marL="342900" lvl="1" indent="-342900" eaLnBrk="1" hangingPunct="1">
              <a:lnSpc>
                <a:spcPct val="90000"/>
              </a:lnSpc>
              <a:buFontTx/>
              <a:buChar char="•"/>
            </a:pPr>
            <a:r>
              <a:rPr lang="en-US" b="1" dirty="0" smtClean="0"/>
              <a:t>Status Report HIE Installation October 2013:</a:t>
            </a:r>
            <a:r>
              <a:rPr lang="en-US" sz="2400" b="1" dirty="0" smtClean="0"/>
              <a:t/>
            </a:r>
            <a:br>
              <a:rPr lang="en-US" sz="2400" b="1" dirty="0" smtClean="0"/>
            </a:br>
            <a:endParaRPr lang="en-US" sz="2400" b="1" dirty="0" smtClean="0"/>
          </a:p>
          <a:p>
            <a:pPr lvl="1" eaLnBrk="1" hangingPunct="1">
              <a:lnSpc>
                <a:spcPct val="90000"/>
              </a:lnSpc>
            </a:pPr>
            <a:r>
              <a:rPr lang="en-US" dirty="0" smtClean="0"/>
              <a:t>Progress since the last SC meeting in April</a:t>
            </a:r>
          </a:p>
          <a:p>
            <a:pPr lvl="1" eaLnBrk="1" hangingPunct="1">
              <a:lnSpc>
                <a:spcPct val="90000"/>
              </a:lnSpc>
            </a:pPr>
            <a:endParaRPr lang="en-US" dirty="0"/>
          </a:p>
          <a:p>
            <a:pPr lvl="1" eaLnBrk="1" hangingPunct="1">
              <a:lnSpc>
                <a:spcPct val="90000"/>
              </a:lnSpc>
            </a:pPr>
            <a:r>
              <a:rPr lang="en-US" dirty="0" smtClean="0"/>
              <a:t>Have </a:t>
            </a:r>
            <a:r>
              <a:rPr lang="en-US" dirty="0"/>
              <a:t>there been </a:t>
            </a:r>
            <a:r>
              <a:rPr lang="en-US" dirty="0" smtClean="0"/>
              <a:t>or </a:t>
            </a:r>
            <a:r>
              <a:rPr lang="en-US" dirty="0"/>
              <a:t>are there any delays</a:t>
            </a:r>
          </a:p>
          <a:p>
            <a:pPr marL="457200" lvl="1" indent="0" eaLnBrk="1" hangingPunct="1">
              <a:lnSpc>
                <a:spcPct val="90000"/>
              </a:lnSpc>
              <a:buNone/>
            </a:pPr>
            <a:endParaRPr lang="en-US" dirty="0" smtClean="0"/>
          </a:p>
          <a:p>
            <a:pPr lvl="1" eaLnBrk="1" hangingPunct="1">
              <a:lnSpc>
                <a:spcPct val="90000"/>
              </a:lnSpc>
            </a:pPr>
            <a:r>
              <a:rPr lang="en-US" dirty="0" smtClean="0"/>
              <a:t>Are we on track with regard to the planning</a:t>
            </a:r>
          </a:p>
          <a:p>
            <a:pPr marL="457200" lvl="1" indent="0" eaLnBrk="1" hangingPunct="1">
              <a:lnSpc>
                <a:spcPct val="90000"/>
              </a:lnSpc>
              <a:buNone/>
            </a:pPr>
            <a:endParaRPr lang="en-US" dirty="0" smtClean="0"/>
          </a:p>
          <a:p>
            <a:pPr lvl="1" eaLnBrk="1" hangingPunct="1">
              <a:lnSpc>
                <a:spcPct val="90000"/>
              </a:lnSpc>
            </a:pPr>
            <a:r>
              <a:rPr lang="en-US" dirty="0" smtClean="0"/>
              <a:t>What to expect for the next 6  months </a:t>
            </a:r>
            <a:endParaRPr lang="en-US" sz="3600" b="1" dirty="0" smtClean="0">
              <a:solidFill>
                <a:srgbClr val="0D3A7E"/>
              </a:solidFill>
            </a:endParaRPr>
          </a:p>
          <a:p>
            <a:pPr eaLnBrk="1" hangingPunct="1">
              <a:lnSpc>
                <a:spcPct val="90000"/>
              </a:lnSpc>
              <a:buFontTx/>
              <a:buNone/>
            </a:pPr>
            <a:endParaRPr lang="en-US" sz="3600" b="1" dirty="0" smtClean="0">
              <a:solidFill>
                <a:srgbClr val="0D3A7E"/>
              </a:solidFill>
            </a:endParaRPr>
          </a:p>
        </p:txBody>
      </p:sp>
    </p:spTree>
    <p:extLst>
      <p:ext uri="{BB962C8B-B14F-4D97-AF65-F5344CB8AC3E}">
        <p14:creationId xmlns:p14="http://schemas.microsoft.com/office/powerpoint/2010/main" val="7454208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20</a:t>
            </a:fld>
            <a:endParaRPr lang="fr-FR" dirty="0"/>
          </a:p>
        </p:txBody>
      </p:sp>
      <p:graphicFrame>
        <p:nvGraphicFramePr>
          <p:cNvPr id="3" name="Table 2"/>
          <p:cNvGraphicFramePr>
            <a:graphicFrameLocks noGrp="1"/>
          </p:cNvGraphicFramePr>
          <p:nvPr>
            <p:extLst>
              <p:ext uri="{D42A27DB-BD31-4B8C-83A1-F6EECF244321}">
                <p14:modId xmlns:p14="http://schemas.microsoft.com/office/powerpoint/2010/main" val="2583457043"/>
              </p:ext>
            </p:extLst>
          </p:nvPr>
        </p:nvGraphicFramePr>
        <p:xfrm>
          <a:off x="1" y="720574"/>
          <a:ext cx="9143998" cy="6217920"/>
        </p:xfrm>
        <a:graphic>
          <a:graphicData uri="http://schemas.openxmlformats.org/drawingml/2006/table">
            <a:tbl>
              <a:tblPr firstRow="1" bandRow="1">
                <a:tableStyleId>{21E4AEA4-8DFA-4A89-87EB-49C32662AFE0}</a:tableStyleId>
              </a:tblPr>
              <a:tblGrid>
                <a:gridCol w="2106580"/>
                <a:gridCol w="942865"/>
                <a:gridCol w="2166041"/>
                <a:gridCol w="968346"/>
                <a:gridCol w="996195"/>
                <a:gridCol w="1963971"/>
              </a:tblGrid>
              <a:tr h="370840">
                <a:tc>
                  <a:txBody>
                    <a:bodyPr/>
                    <a:lstStyle/>
                    <a:p>
                      <a:pPr algn="ctr"/>
                      <a:r>
                        <a:rPr lang="fr-FR" sz="1200" dirty="0" err="1" smtClean="0"/>
                        <a:t>Activities</a:t>
                      </a:r>
                      <a:endParaRPr lang="fr-FR" sz="1200"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smtClean="0"/>
                        <a:t>Delay </a:t>
                      </a:r>
                      <a:r>
                        <a:rPr lang="fr-FR" sz="1200" dirty="0" err="1" smtClean="0"/>
                        <a:t>with</a:t>
                      </a:r>
                      <a:r>
                        <a:rPr lang="fr-FR" sz="1200" dirty="0" smtClean="0"/>
                        <a:t> regard to </a:t>
                      </a:r>
                      <a:r>
                        <a:rPr lang="fr-FR" sz="1200" dirty="0" err="1" smtClean="0"/>
                        <a:t>baseline</a:t>
                      </a:r>
                      <a:r>
                        <a:rPr lang="fr-FR" sz="1200" baseline="0" dirty="0" smtClean="0"/>
                        <a:t> April 2013</a:t>
                      </a:r>
                      <a:endParaRPr lang="fr-FR" sz="1200" dirty="0" smtClean="0"/>
                    </a:p>
                  </a:txBody>
                  <a:tcP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smtClean="0"/>
                        <a:t>building</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smtClean="0"/>
                        <a:t>On </a:t>
                      </a:r>
                      <a:r>
                        <a:rPr lang="fr-FR" sz="1200" dirty="0" err="1" smtClean="0"/>
                        <a:t>track</a:t>
                      </a:r>
                      <a:r>
                        <a:rPr lang="fr-FR" sz="1200" dirty="0" smtClean="0"/>
                        <a:t> </a:t>
                      </a:r>
                      <a:r>
                        <a:rPr lang="fr-FR" sz="1200" dirty="0" err="1" smtClean="0"/>
                        <a:t>present</a:t>
                      </a:r>
                      <a:r>
                        <a:rPr lang="fr-FR" sz="1200" dirty="0" smtClean="0"/>
                        <a:t> planning</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i="0" kern="1200" dirty="0" smtClean="0">
                          <a:solidFill>
                            <a:schemeClr val="lt1"/>
                          </a:solidFill>
                          <a:effectLst/>
                          <a:latin typeface="+mn-lt"/>
                          <a:ea typeface="+mn-ea"/>
                          <a:cs typeface="+mn-cs"/>
                        </a:rPr>
                        <a:t>Critical</a:t>
                      </a:r>
                      <a:endParaRPr lang="fr-FR" sz="1200" b="1" i="0" dirty="0" smtClean="0"/>
                    </a:p>
                  </a:txBody>
                  <a:tcPr/>
                </a:tc>
              </a:tr>
              <a:tr h="370840">
                <a:tc>
                  <a:txBody>
                    <a:bodyPr/>
                    <a:lstStyle/>
                    <a:p>
                      <a:pPr algn="l"/>
                      <a:r>
                        <a:rPr lang="fr-FR" sz="1200" dirty="0" err="1" smtClean="0">
                          <a:latin typeface="+mj-lt"/>
                        </a:rPr>
                        <a:t>Cooling</a:t>
                      </a:r>
                      <a:r>
                        <a:rPr lang="fr-FR" sz="1200" dirty="0" smtClean="0">
                          <a:latin typeface="+mj-lt"/>
                        </a:rPr>
                        <a:t> &amp; ventilation: Installation </a:t>
                      </a:r>
                      <a:r>
                        <a:rPr lang="fr-FR" sz="1200" dirty="0" err="1" smtClean="0">
                          <a:latin typeface="+mj-lt"/>
                        </a:rPr>
                        <a:t>units</a:t>
                      </a:r>
                      <a:r>
                        <a:rPr lang="fr-FR" sz="1200" dirty="0" smtClean="0">
                          <a:latin typeface="+mj-lt"/>
                        </a:rPr>
                        <a:t> and </a:t>
                      </a:r>
                      <a:r>
                        <a:rPr lang="fr-FR" sz="1200" dirty="0" err="1" smtClean="0">
                          <a:latin typeface="+mj-lt"/>
                        </a:rPr>
                        <a:t>piping</a:t>
                      </a:r>
                      <a:endParaRPr lang="fr-FR" sz="1200" dirty="0">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aseline="0" dirty="0" smtClean="0">
                          <a:latin typeface="+mj-lt"/>
                        </a:rPr>
                        <a:t>4 </a:t>
                      </a:r>
                      <a:r>
                        <a:rPr lang="fr-FR" sz="1200" baseline="0" dirty="0" err="1" smtClean="0">
                          <a:latin typeface="+mj-lt"/>
                        </a:rPr>
                        <a:t>months</a:t>
                      </a:r>
                      <a:endParaRPr lang="fr-FR" sz="1200" dirty="0" smtClean="0">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err="1" smtClean="0">
                          <a:latin typeface="+mj-lt"/>
                        </a:rPr>
                        <a:t>Introduced</a:t>
                      </a:r>
                      <a:r>
                        <a:rPr lang="fr-FR" sz="1200" dirty="0" smtClean="0">
                          <a:latin typeface="+mj-lt"/>
                        </a:rPr>
                        <a:t> by the </a:t>
                      </a:r>
                      <a:r>
                        <a:rPr lang="fr-FR" sz="1200" dirty="0" err="1" smtClean="0">
                          <a:latin typeface="+mj-lt"/>
                        </a:rPr>
                        <a:t>contractor</a:t>
                      </a:r>
                      <a:r>
                        <a:rPr lang="fr-FR" sz="1200" dirty="0" smtClean="0">
                          <a:latin typeface="+mj-lt"/>
                        </a:rPr>
                        <a:t>. New</a:t>
                      </a:r>
                      <a:r>
                        <a:rPr lang="fr-FR" sz="1200" baseline="0" dirty="0" smtClean="0">
                          <a:latin typeface="+mj-lt"/>
                        </a:rPr>
                        <a:t> planning in place</a:t>
                      </a:r>
                      <a:endParaRPr lang="fr-FR" sz="1200" dirty="0" smtClean="0">
                        <a:latin typeface="+mj-lt"/>
                      </a:endParaRPr>
                    </a:p>
                  </a:txBody>
                  <a:tcPr/>
                </a:tc>
                <a:tc>
                  <a:txBody>
                    <a:bodyPr/>
                    <a:lstStyle/>
                    <a:p>
                      <a:pPr algn="ctr"/>
                      <a:r>
                        <a:rPr lang="fr-FR" sz="1200" smtClean="0">
                          <a:latin typeface="+mj-lt"/>
                        </a:rPr>
                        <a:t>198, 199, 170</a:t>
                      </a:r>
                      <a:endParaRPr lang="fr-FR" sz="1200" dirty="0">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err="1" smtClean="0">
                          <a:latin typeface="+mj-lt"/>
                        </a:rPr>
                        <a:t>Yes</a:t>
                      </a:r>
                      <a:endParaRPr lang="fr-FR" sz="1200" dirty="0" smtClean="0">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smtClean="0">
                          <a:latin typeface="+mj-lt"/>
                        </a:rPr>
                        <a:t>No</a:t>
                      </a:r>
                    </a:p>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smtClean="0">
                          <a:latin typeface="+mj-lt"/>
                        </a:rPr>
                        <a:t>14 March</a:t>
                      </a:r>
                      <a:r>
                        <a:rPr lang="fr-FR" sz="1200" baseline="0" dirty="0" smtClean="0">
                          <a:latin typeface="+mj-lt"/>
                        </a:rPr>
                        <a:t> </a:t>
                      </a:r>
                      <a:r>
                        <a:rPr lang="fr-FR" sz="1200" baseline="0" dirty="0" err="1" smtClean="0">
                          <a:latin typeface="+mj-lt"/>
                        </a:rPr>
                        <a:t>ready</a:t>
                      </a:r>
                      <a:r>
                        <a:rPr lang="fr-FR" sz="1200" baseline="0" dirty="0" smtClean="0">
                          <a:latin typeface="+mj-lt"/>
                        </a:rPr>
                        <a:t> for Isolde </a:t>
                      </a:r>
                      <a:r>
                        <a:rPr lang="fr-FR" sz="1200" baseline="0" dirty="0" err="1" smtClean="0">
                          <a:latin typeface="+mj-lt"/>
                        </a:rPr>
                        <a:t>Low</a:t>
                      </a:r>
                      <a:r>
                        <a:rPr lang="fr-FR" sz="1200" baseline="0" dirty="0" smtClean="0">
                          <a:latin typeface="+mj-lt"/>
                        </a:rPr>
                        <a:t> </a:t>
                      </a:r>
                      <a:r>
                        <a:rPr lang="fr-FR" sz="1200" baseline="0" dirty="0" err="1" smtClean="0">
                          <a:latin typeface="+mj-lt"/>
                        </a:rPr>
                        <a:t>Energy</a:t>
                      </a:r>
                      <a:r>
                        <a:rPr lang="fr-FR" sz="1200" baseline="0" dirty="0" smtClean="0">
                          <a:latin typeface="+mj-lt"/>
                        </a:rPr>
                        <a:t> startup </a:t>
                      </a:r>
                      <a:endParaRPr lang="fr-FR" sz="1200" dirty="0" smtClean="0">
                        <a:latin typeface="+mj-lt"/>
                      </a:endParaRPr>
                    </a:p>
                  </a:txBody>
                  <a:tcPr/>
                </a:tc>
              </a:tr>
              <a:tr h="274320">
                <a:tc>
                  <a:txBody>
                    <a:bodyPr/>
                    <a:lstStyle/>
                    <a:p>
                      <a:pPr algn="l"/>
                      <a:r>
                        <a:rPr lang="fr-FR" sz="1200" noProof="0" dirty="0" err="1" smtClean="0">
                          <a:latin typeface="+mj-lt"/>
                        </a:rPr>
                        <a:t>Electrical</a:t>
                      </a:r>
                      <a:r>
                        <a:rPr lang="fr-FR" sz="1200" noProof="0" dirty="0" smtClean="0">
                          <a:latin typeface="+mj-lt"/>
                        </a:rPr>
                        <a:t> </a:t>
                      </a:r>
                      <a:r>
                        <a:rPr lang="fr-FR" sz="1200" noProof="0" dirty="0" err="1" smtClean="0">
                          <a:latin typeface="+mj-lt"/>
                        </a:rPr>
                        <a:t>systems</a:t>
                      </a:r>
                      <a:r>
                        <a:rPr lang="fr-FR" sz="1200" noProof="0" dirty="0" smtClean="0">
                          <a:latin typeface="+mj-lt"/>
                        </a:rPr>
                        <a:t>: service buildings</a:t>
                      </a:r>
                      <a:endParaRPr lang="fr-FR" sz="1200" noProof="0" dirty="0">
                        <a:latin typeface="+mj-lt"/>
                      </a:endParaRPr>
                    </a:p>
                  </a:txBody>
                  <a:tcPr anchor="ctr"/>
                </a:tc>
                <a:tc>
                  <a:txBody>
                    <a:bodyPr/>
                    <a:lstStyle/>
                    <a:p>
                      <a:pPr algn="ctr">
                        <a:spcAft>
                          <a:spcPts val="0"/>
                        </a:spcAft>
                      </a:pPr>
                      <a:r>
                        <a:rPr lang="en-US" sz="1200" dirty="0" smtClean="0">
                          <a:effectLst/>
                          <a:latin typeface="+mj-lt"/>
                          <a:ea typeface="Times New Roman"/>
                          <a:cs typeface="Times New Roman"/>
                        </a:rPr>
                        <a:t>2 months</a:t>
                      </a:r>
                      <a:endParaRPr lang="en-GB" sz="1200" dirty="0">
                        <a:effectLst/>
                        <a:latin typeface="+mj-lt"/>
                        <a:ea typeface="Times New Roman"/>
                        <a:cs typeface="Times New Roman"/>
                      </a:endParaRPr>
                    </a:p>
                  </a:txBody>
                  <a:tcPr marL="68580" marR="68580" marT="0" marB="0" anchor="ctr"/>
                </a:tc>
                <a:tc>
                  <a:txBody>
                    <a:bodyPr/>
                    <a:lstStyle/>
                    <a:p>
                      <a:pPr algn="ctr"/>
                      <a:r>
                        <a:rPr lang="en-US" sz="1200" dirty="0" smtClean="0">
                          <a:latin typeface="+mj-lt"/>
                        </a:rPr>
                        <a:t>Due to CV contractor delay </a:t>
                      </a:r>
                      <a:endParaRPr lang="en-US" sz="1200" dirty="0">
                        <a:latin typeface="+mj-lt"/>
                      </a:endParaRPr>
                    </a:p>
                  </a:txBody>
                  <a:tcPr marL="68580" marR="68580" marT="0" marB="0" anchor="ctr"/>
                </a:tc>
                <a:tc>
                  <a:txBody>
                    <a:bodyPr/>
                    <a:lstStyle/>
                    <a:p>
                      <a:pPr algn="ctr"/>
                      <a:r>
                        <a:rPr lang="fr-FR" sz="1200" dirty="0" smtClean="0">
                          <a:latin typeface="+mj-lt"/>
                        </a:rPr>
                        <a:t>198,199</a:t>
                      </a:r>
                      <a:endParaRPr lang="fr-FR" sz="12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effectLst/>
                          <a:latin typeface="+mj-lt"/>
                          <a:ea typeface="Times New Roman"/>
                          <a:cs typeface="Times New Roman"/>
                        </a:rPr>
                        <a:t>Yes</a:t>
                      </a:r>
                      <a:endParaRPr lang="en-GB" sz="1200" dirty="0" smtClean="0">
                        <a:effectLst/>
                        <a:latin typeface="+mj-lt"/>
                        <a:ea typeface="Times New Roman"/>
                        <a:cs typeface="Times New Roman"/>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effectLst/>
                          <a:latin typeface="+mj-lt"/>
                          <a:ea typeface="Times New Roman"/>
                          <a:cs typeface="Times New Roman"/>
                        </a:rPr>
                        <a:t>No</a:t>
                      </a:r>
                      <a:endParaRPr lang="en-GB" sz="1200" dirty="0" smtClean="0">
                        <a:effectLst/>
                        <a:latin typeface="+mj-lt"/>
                        <a:ea typeface="Times New Roman"/>
                        <a:cs typeface="Times New Roman"/>
                      </a:endParaRPr>
                    </a:p>
                  </a:txBody>
                  <a:tcPr anchor="ctr"/>
                </a:tc>
              </a:tr>
              <a:tr h="274320">
                <a:tc>
                  <a:txBody>
                    <a:bodyPr/>
                    <a:lstStyle/>
                    <a:p>
                      <a:pPr algn="l"/>
                      <a:r>
                        <a:rPr lang="fr-FR" sz="1200" noProof="0" dirty="0" err="1" smtClean="0">
                          <a:latin typeface="+mj-lt"/>
                        </a:rPr>
                        <a:t>Integration</a:t>
                      </a:r>
                      <a:r>
                        <a:rPr lang="fr-FR" sz="1200" noProof="0" dirty="0" smtClean="0">
                          <a:latin typeface="+mj-lt"/>
                        </a:rPr>
                        <a:t> tunnel infrastructure</a:t>
                      </a:r>
                      <a:endParaRPr lang="fr-FR" sz="1200" noProof="0" dirty="0">
                        <a:latin typeface="+mj-lt"/>
                      </a:endParaRPr>
                    </a:p>
                  </a:txBody>
                  <a:tcPr anchor="ctr"/>
                </a:tc>
                <a:tc>
                  <a:txBody>
                    <a:bodyPr/>
                    <a:lstStyle/>
                    <a:p>
                      <a:pPr algn="ctr">
                        <a:spcAft>
                          <a:spcPts val="0"/>
                        </a:spcAft>
                      </a:pPr>
                      <a:r>
                        <a:rPr lang="en-US" sz="1200" dirty="0" smtClean="0">
                          <a:effectLst/>
                          <a:latin typeface="+mj-lt"/>
                          <a:ea typeface="Times New Roman"/>
                          <a:cs typeface="Times New Roman"/>
                        </a:rPr>
                        <a:t>-</a:t>
                      </a:r>
                      <a:endParaRPr lang="en-GB" sz="1200" dirty="0">
                        <a:effectLst/>
                        <a:latin typeface="+mj-lt"/>
                        <a:ea typeface="Times New Roman"/>
                        <a:cs typeface="Times New Roman"/>
                      </a:endParaRPr>
                    </a:p>
                  </a:txBody>
                  <a:tcPr marL="68580" marR="68580" marT="0" marB="0" anchor="ctr"/>
                </a:tc>
                <a:tc>
                  <a:txBody>
                    <a:bodyPr/>
                    <a:lstStyle/>
                    <a:p>
                      <a:pPr algn="ctr"/>
                      <a:r>
                        <a:rPr lang="en-US" sz="1200" dirty="0" smtClean="0">
                          <a:latin typeface="+mj-lt"/>
                        </a:rPr>
                        <a:t>Open</a:t>
                      </a:r>
                      <a:r>
                        <a:rPr lang="en-US" sz="1200" baseline="0" dirty="0" smtClean="0">
                          <a:latin typeface="+mj-lt"/>
                        </a:rPr>
                        <a:t> actions on metal structure, vacuum and water piping routing, He shielding, CM supports</a:t>
                      </a:r>
                      <a:endParaRPr lang="en-US" sz="1200" dirty="0">
                        <a:latin typeface="+mj-lt"/>
                      </a:endParaRPr>
                    </a:p>
                  </a:txBody>
                  <a:tcPr marL="68580" marR="68580" marT="0" marB="0" anchor="ctr"/>
                </a:tc>
                <a:tc>
                  <a:txBody>
                    <a:bodyPr/>
                    <a:lstStyle/>
                    <a:p>
                      <a:pPr algn="ctr"/>
                      <a:r>
                        <a:rPr lang="fr-FR" sz="1200" dirty="0" smtClean="0">
                          <a:latin typeface="+mj-lt"/>
                        </a:rPr>
                        <a:t>170</a:t>
                      </a:r>
                      <a:endParaRPr lang="fr-FR" sz="12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effectLst/>
                          <a:latin typeface="+mj-lt"/>
                          <a:ea typeface="Times New Roman"/>
                          <a:cs typeface="Times New Roman"/>
                        </a:rPr>
                        <a:t>Yes</a:t>
                      </a:r>
                      <a:endParaRPr lang="en-GB" sz="1200" dirty="0" smtClean="0">
                        <a:effectLst/>
                        <a:latin typeface="+mj-lt"/>
                        <a:ea typeface="Times New Roman"/>
                        <a:cs typeface="Times New Roman"/>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effectLst/>
                          <a:latin typeface="+mj-lt"/>
                          <a:ea typeface="Times New Roman"/>
                          <a:cs typeface="Times New Roman"/>
                        </a:rPr>
                        <a:t>Yes</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effectLst/>
                          <a:latin typeface="+mj-lt"/>
                          <a:ea typeface="Times New Roman"/>
                          <a:cs typeface="Times New Roman"/>
                        </a:rPr>
                        <a:t>Critical: tunnel</a:t>
                      </a:r>
                      <a:r>
                        <a:rPr lang="en-US" sz="1200" baseline="0" dirty="0" smtClean="0">
                          <a:effectLst/>
                          <a:latin typeface="+mj-lt"/>
                          <a:ea typeface="Times New Roman"/>
                          <a:cs typeface="Times New Roman"/>
                        </a:rPr>
                        <a:t> infrastructure + cable trays need structure in place by end Jan’14</a:t>
                      </a:r>
                      <a:endParaRPr lang="en-GB" sz="1200" dirty="0" smtClean="0">
                        <a:effectLst/>
                        <a:latin typeface="+mj-lt"/>
                        <a:ea typeface="Times New Roman"/>
                        <a:cs typeface="Times New Roman"/>
                      </a:endParaRPr>
                    </a:p>
                  </a:txBody>
                  <a:tcPr anchor="ctr"/>
                </a:tc>
              </a:tr>
              <a:tr h="274320">
                <a:tc>
                  <a:txBody>
                    <a:bodyPr/>
                    <a:lstStyle/>
                    <a:p>
                      <a:pPr algn="l"/>
                      <a:r>
                        <a:rPr lang="fr-FR" sz="1200" noProof="0" dirty="0" err="1" smtClean="0">
                          <a:latin typeface="+mj-lt"/>
                        </a:rPr>
                        <a:t>Metal</a:t>
                      </a:r>
                      <a:r>
                        <a:rPr lang="fr-FR" sz="1200" noProof="0" dirty="0" smtClean="0">
                          <a:latin typeface="+mj-lt"/>
                        </a:rPr>
                        <a:t> Structures: rack </a:t>
                      </a:r>
                      <a:r>
                        <a:rPr lang="fr-FR" sz="1200" noProof="0" dirty="0" err="1" smtClean="0">
                          <a:latin typeface="+mj-lt"/>
                        </a:rPr>
                        <a:t>platform</a:t>
                      </a:r>
                      <a:endParaRPr lang="fr-FR" sz="1200" noProof="0" dirty="0">
                        <a:latin typeface="+mj-lt"/>
                      </a:endParaRPr>
                    </a:p>
                  </a:txBody>
                  <a:tcPr anchor="ctr"/>
                </a:tc>
                <a:tc>
                  <a:txBody>
                    <a:bodyPr/>
                    <a:lstStyle/>
                    <a:p>
                      <a:pPr algn="ctr">
                        <a:spcAft>
                          <a:spcPts val="0"/>
                        </a:spcAft>
                      </a:pPr>
                      <a:r>
                        <a:rPr lang="en-US" sz="1200" dirty="0" smtClean="0">
                          <a:effectLst/>
                          <a:latin typeface="+mj-lt"/>
                          <a:ea typeface="Times New Roman"/>
                          <a:cs typeface="Times New Roman"/>
                        </a:rPr>
                        <a:t>2 months</a:t>
                      </a:r>
                      <a:endParaRPr lang="en-GB" sz="1200" dirty="0">
                        <a:effectLst/>
                        <a:latin typeface="+mj-lt"/>
                        <a:ea typeface="Times New Roman"/>
                        <a:cs typeface="Times New Roman"/>
                      </a:endParaRPr>
                    </a:p>
                  </a:txBody>
                  <a:tcPr marL="68580" marR="68580" marT="0" marB="0" anchor="ctr"/>
                </a:tc>
                <a:tc>
                  <a:txBody>
                    <a:bodyPr/>
                    <a:lstStyle/>
                    <a:p>
                      <a:pPr algn="ctr"/>
                      <a:r>
                        <a:rPr lang="en-US" sz="1200" baseline="0" dirty="0" smtClean="0">
                          <a:latin typeface="+mj-lt"/>
                        </a:rPr>
                        <a:t>Due to LS1 load</a:t>
                      </a:r>
                      <a:endParaRPr lang="en-US" sz="1200" dirty="0">
                        <a:latin typeface="+mj-lt"/>
                      </a:endParaRPr>
                    </a:p>
                  </a:txBody>
                  <a:tcPr marL="68580" marR="68580" marT="0" marB="0" anchor="ctr"/>
                </a:tc>
                <a:tc>
                  <a:txBody>
                    <a:bodyPr/>
                    <a:lstStyle/>
                    <a:p>
                      <a:pPr algn="ctr"/>
                      <a:r>
                        <a:rPr lang="fr-FR" sz="1200" dirty="0" smtClean="0">
                          <a:latin typeface="+mj-lt"/>
                        </a:rPr>
                        <a:t>170</a:t>
                      </a:r>
                      <a:endParaRPr lang="fr-FR" sz="12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effectLst/>
                          <a:latin typeface="+mj-lt"/>
                          <a:ea typeface="Times New Roman"/>
                          <a:cs typeface="Times New Roman"/>
                        </a:rPr>
                        <a:t>Yes</a:t>
                      </a:r>
                      <a:endParaRPr lang="en-GB" sz="1200" dirty="0" smtClean="0">
                        <a:effectLst/>
                        <a:latin typeface="+mj-lt"/>
                        <a:ea typeface="Times New Roman"/>
                        <a:cs typeface="Times New Roman"/>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effectLst/>
                          <a:latin typeface="+mj-lt"/>
                          <a:ea typeface="Times New Roman"/>
                          <a:cs typeface="Times New Roman"/>
                        </a:rPr>
                        <a:t>No</a:t>
                      </a:r>
                      <a:endParaRPr lang="en-GB" sz="1200" dirty="0" smtClean="0">
                        <a:effectLst/>
                        <a:latin typeface="+mj-lt"/>
                        <a:ea typeface="Times New Roman"/>
                        <a:cs typeface="Times New Roman"/>
                      </a:endParaRPr>
                    </a:p>
                  </a:txBody>
                  <a:tcPr anchor="ctr"/>
                </a:tc>
              </a:tr>
              <a:tr h="274320">
                <a:tc>
                  <a:txBody>
                    <a:bodyPr/>
                    <a:lstStyle/>
                    <a:p>
                      <a:pPr algn="l"/>
                      <a:r>
                        <a:rPr lang="fr-FR" sz="1200" noProof="0" dirty="0" err="1" smtClean="0">
                          <a:latin typeface="+mj-lt"/>
                        </a:rPr>
                        <a:t>Metal</a:t>
                      </a:r>
                      <a:r>
                        <a:rPr lang="fr-FR" sz="1200" noProof="0" dirty="0" smtClean="0">
                          <a:latin typeface="+mj-lt"/>
                        </a:rPr>
                        <a:t> Structures: </a:t>
                      </a:r>
                      <a:r>
                        <a:rPr lang="fr-FR" sz="1200" noProof="0" dirty="0" err="1" smtClean="0">
                          <a:latin typeface="+mj-lt"/>
                        </a:rPr>
                        <a:t>jumper</a:t>
                      </a:r>
                      <a:r>
                        <a:rPr lang="fr-FR" sz="1200" noProof="0" dirty="0" smtClean="0">
                          <a:latin typeface="+mj-lt"/>
                        </a:rPr>
                        <a:t> boxes </a:t>
                      </a:r>
                      <a:r>
                        <a:rPr lang="fr-FR" sz="1200" noProof="0" dirty="0" err="1" smtClean="0">
                          <a:latin typeface="+mj-lt"/>
                        </a:rPr>
                        <a:t>platform</a:t>
                      </a:r>
                      <a:endParaRPr lang="fr-FR" sz="1200" noProof="0" dirty="0">
                        <a:latin typeface="+mj-lt"/>
                      </a:endParaRPr>
                    </a:p>
                  </a:txBody>
                  <a:tcPr anchor="ctr"/>
                </a:tc>
                <a:tc>
                  <a:txBody>
                    <a:bodyPr/>
                    <a:lstStyle/>
                    <a:p>
                      <a:pPr algn="ctr">
                        <a:spcAft>
                          <a:spcPts val="0"/>
                        </a:spcAft>
                      </a:pPr>
                      <a:r>
                        <a:rPr lang="en-US" sz="1200" dirty="0" smtClean="0">
                          <a:effectLst/>
                          <a:latin typeface="+mj-lt"/>
                          <a:ea typeface="Times New Roman"/>
                          <a:cs typeface="Times New Roman"/>
                        </a:rPr>
                        <a:t>4 months</a:t>
                      </a:r>
                      <a:endParaRPr lang="en-GB" sz="1200" dirty="0">
                        <a:effectLst/>
                        <a:latin typeface="+mj-lt"/>
                        <a:ea typeface="Times New Roman"/>
                        <a:cs typeface="Times New Roman"/>
                      </a:endParaRPr>
                    </a:p>
                  </a:txBody>
                  <a:tcPr marL="68580" marR="68580" marT="0" marB="0" anchor="ctr"/>
                </a:tc>
                <a:tc>
                  <a:txBody>
                    <a:bodyPr/>
                    <a:lstStyle/>
                    <a:p>
                      <a:pPr algn="ctr"/>
                      <a:r>
                        <a:rPr lang="en-US" sz="1200" baseline="0" dirty="0" smtClean="0">
                          <a:latin typeface="+mj-lt"/>
                        </a:rPr>
                        <a:t>Design needs finishing: Data missing from </a:t>
                      </a:r>
                      <a:r>
                        <a:rPr lang="en-US" sz="1200" baseline="0" dirty="0" err="1" smtClean="0">
                          <a:latin typeface="+mj-lt"/>
                        </a:rPr>
                        <a:t>Cryo</a:t>
                      </a:r>
                      <a:r>
                        <a:rPr lang="en-US" sz="1200" baseline="0" dirty="0" smtClean="0">
                          <a:latin typeface="+mj-lt"/>
                        </a:rPr>
                        <a:t> due to late </a:t>
                      </a:r>
                      <a:r>
                        <a:rPr lang="en-US" sz="1200" baseline="0" dirty="0" err="1" smtClean="0">
                          <a:latin typeface="+mj-lt"/>
                        </a:rPr>
                        <a:t>Cryo</a:t>
                      </a:r>
                      <a:r>
                        <a:rPr lang="en-US" sz="1200" baseline="0" dirty="0" smtClean="0">
                          <a:latin typeface="+mj-lt"/>
                        </a:rPr>
                        <a:t> Line procurement</a:t>
                      </a:r>
                      <a:endParaRPr lang="en-US" sz="1200" dirty="0">
                        <a:latin typeface="+mj-lt"/>
                      </a:endParaRPr>
                    </a:p>
                  </a:txBody>
                  <a:tcPr marL="68580" marR="68580" marT="0" marB="0" anchor="ctr"/>
                </a:tc>
                <a:tc>
                  <a:txBody>
                    <a:bodyPr/>
                    <a:lstStyle/>
                    <a:p>
                      <a:pPr algn="ctr"/>
                      <a:r>
                        <a:rPr lang="fr-FR" sz="1200" dirty="0" smtClean="0">
                          <a:latin typeface="+mj-lt"/>
                        </a:rPr>
                        <a:t>170</a:t>
                      </a:r>
                      <a:endParaRPr lang="fr-FR" sz="12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effectLst/>
                          <a:latin typeface="+mj-lt"/>
                          <a:ea typeface="Times New Roman"/>
                          <a:cs typeface="Times New Roman"/>
                        </a:rPr>
                        <a:t>Yes</a:t>
                      </a:r>
                      <a:endParaRPr lang="en-GB" sz="1200" dirty="0" smtClean="0">
                        <a:effectLst/>
                        <a:latin typeface="+mj-lt"/>
                        <a:ea typeface="Times New Roman"/>
                        <a:cs typeface="Times New Roman"/>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effectLst/>
                          <a:latin typeface="+mj-lt"/>
                          <a:ea typeface="Times New Roman"/>
                          <a:cs typeface="Times New Roman"/>
                        </a:rPr>
                        <a:t>Yes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effectLst/>
                          <a:latin typeface="+mj-lt"/>
                          <a:ea typeface="Times New Roman"/>
                          <a:cs typeface="Times New Roman"/>
                        </a:rPr>
                        <a:t>Critical:</a:t>
                      </a:r>
                      <a:r>
                        <a:rPr lang="en-US" sz="1200" baseline="0" dirty="0" smtClean="0">
                          <a:effectLst/>
                          <a:latin typeface="+mj-lt"/>
                          <a:ea typeface="Times New Roman"/>
                          <a:cs typeface="Times New Roman"/>
                        </a:rPr>
                        <a:t> c</a:t>
                      </a:r>
                      <a:r>
                        <a:rPr lang="en-US" sz="1200" dirty="0" smtClean="0">
                          <a:effectLst/>
                          <a:latin typeface="+mj-lt"/>
                          <a:ea typeface="Times New Roman"/>
                          <a:cs typeface="Times New Roman"/>
                        </a:rPr>
                        <a:t>able trays need platform in place end Jan’14</a:t>
                      </a:r>
                      <a:endParaRPr lang="en-GB" sz="1200" dirty="0" smtClean="0">
                        <a:effectLst/>
                        <a:latin typeface="+mj-lt"/>
                        <a:ea typeface="Times New Roman"/>
                        <a:cs typeface="Times New Roman"/>
                      </a:endParaRPr>
                    </a:p>
                  </a:txBody>
                  <a:tcPr anchor="ctr"/>
                </a:tc>
              </a:tr>
              <a:tr h="274320">
                <a:tc>
                  <a:txBody>
                    <a:bodyPr/>
                    <a:lstStyle/>
                    <a:p>
                      <a:pPr algn="l"/>
                      <a:r>
                        <a:rPr lang="fr-FR" sz="1200" noProof="0" dirty="0" smtClean="0">
                          <a:latin typeface="+mj-lt"/>
                        </a:rPr>
                        <a:t>Civil Engineering: trench</a:t>
                      </a:r>
                      <a:endParaRPr lang="fr-FR" sz="1200" noProof="0" dirty="0">
                        <a:latin typeface="+mj-lt"/>
                      </a:endParaRPr>
                    </a:p>
                  </a:txBody>
                  <a:tcPr anchor="ctr"/>
                </a:tc>
                <a:tc>
                  <a:txBody>
                    <a:bodyPr/>
                    <a:lstStyle/>
                    <a:p>
                      <a:pPr algn="ctr"/>
                      <a:r>
                        <a:rPr lang="fr-FR" sz="1200" dirty="0" smtClean="0">
                          <a:latin typeface="+mj-lt"/>
                        </a:rPr>
                        <a:t>2 </a:t>
                      </a:r>
                      <a:r>
                        <a:rPr lang="fr-FR" sz="1200" dirty="0" err="1" smtClean="0">
                          <a:latin typeface="+mj-lt"/>
                        </a:rPr>
                        <a:t>months</a:t>
                      </a:r>
                      <a:endParaRPr lang="fr-FR" sz="1200" dirty="0">
                        <a:latin typeface="+mj-lt"/>
                      </a:endParaRPr>
                    </a:p>
                  </a:txBody>
                  <a:tcPr anchor="ctr"/>
                </a:tc>
                <a:tc>
                  <a:txBody>
                    <a:bodyPr/>
                    <a:lstStyle/>
                    <a:p>
                      <a:pPr algn="ctr"/>
                      <a:r>
                        <a:rPr lang="fr-FR" sz="1200" dirty="0" err="1" smtClean="0">
                          <a:latin typeface="+mj-lt"/>
                        </a:rPr>
                        <a:t>Unforeseen</a:t>
                      </a:r>
                      <a:r>
                        <a:rPr lang="fr-FR" sz="1200" baseline="0" dirty="0" smtClean="0">
                          <a:latin typeface="+mj-lt"/>
                        </a:rPr>
                        <a:t> </a:t>
                      </a:r>
                      <a:r>
                        <a:rPr lang="fr-FR" sz="1200" baseline="0" dirty="0" err="1" smtClean="0">
                          <a:latin typeface="+mj-lt"/>
                        </a:rPr>
                        <a:t>difficulties</a:t>
                      </a:r>
                      <a:r>
                        <a:rPr lang="fr-FR" sz="1200" baseline="0" dirty="0" smtClean="0">
                          <a:latin typeface="+mj-lt"/>
                        </a:rPr>
                        <a:t> </a:t>
                      </a:r>
                      <a:r>
                        <a:rPr lang="fr-FR" sz="1200" baseline="0" dirty="0" err="1" smtClean="0">
                          <a:latin typeface="+mj-lt"/>
                        </a:rPr>
                        <a:t>with</a:t>
                      </a:r>
                      <a:r>
                        <a:rPr lang="fr-FR" sz="1200" baseline="0" dirty="0" smtClean="0">
                          <a:latin typeface="+mj-lt"/>
                        </a:rPr>
                        <a:t> trench </a:t>
                      </a:r>
                      <a:r>
                        <a:rPr lang="fr-FR" sz="1200" baseline="0" dirty="0" err="1" smtClean="0">
                          <a:latin typeface="+mj-lt"/>
                        </a:rPr>
                        <a:t>cutting</a:t>
                      </a:r>
                      <a:endParaRPr lang="fr-FR" sz="1200" dirty="0">
                        <a:latin typeface="+mj-lt"/>
                      </a:endParaRPr>
                    </a:p>
                  </a:txBody>
                  <a:tcPr anchor="ctr"/>
                </a:tc>
                <a:tc>
                  <a:txBody>
                    <a:bodyPr/>
                    <a:lstStyle/>
                    <a:p>
                      <a:pPr algn="ctr"/>
                      <a:r>
                        <a:rPr lang="fr-FR" sz="1200" dirty="0" smtClean="0">
                          <a:latin typeface="+mj-lt"/>
                        </a:rPr>
                        <a:t>170</a:t>
                      </a:r>
                      <a:endParaRPr lang="fr-FR" sz="12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err="1" smtClean="0">
                          <a:latin typeface="+mj-lt"/>
                        </a:rPr>
                        <a:t>Yes</a:t>
                      </a:r>
                      <a:endParaRPr lang="fr-FR" sz="1200" dirty="0" smtClean="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smtClean="0">
                          <a:latin typeface="+mj-lt"/>
                        </a:rPr>
                        <a:t>No</a:t>
                      </a:r>
                    </a:p>
                  </a:txBody>
                  <a:tcPr anchor="ctr"/>
                </a:tc>
              </a:tr>
              <a:tr h="274320">
                <a:tc>
                  <a:txBody>
                    <a:bodyPr/>
                    <a:lstStyle/>
                    <a:p>
                      <a:pPr algn="l"/>
                      <a:r>
                        <a:rPr lang="fr-FR" sz="1200" noProof="0" dirty="0" smtClean="0">
                          <a:latin typeface="+mj-lt"/>
                        </a:rPr>
                        <a:t>Civil Engineering</a:t>
                      </a:r>
                      <a:r>
                        <a:rPr lang="fr-FR" sz="1200" baseline="0" noProof="0" dirty="0" smtClean="0">
                          <a:latin typeface="+mj-lt"/>
                        </a:rPr>
                        <a:t>: tunnel</a:t>
                      </a:r>
                      <a:endParaRPr lang="fr-FR" sz="1200" noProof="0" dirty="0">
                        <a:latin typeface="+mj-lt"/>
                      </a:endParaRPr>
                    </a:p>
                  </a:txBody>
                  <a:tcPr anchor="ctr"/>
                </a:tc>
                <a:tc>
                  <a:txBody>
                    <a:bodyPr/>
                    <a:lstStyle/>
                    <a:p>
                      <a:pPr algn="ctr"/>
                      <a:r>
                        <a:rPr lang="fr-FR" sz="1200" dirty="0" smtClean="0">
                          <a:latin typeface="+mj-lt"/>
                        </a:rPr>
                        <a:t>2 </a:t>
                      </a:r>
                      <a:r>
                        <a:rPr lang="fr-FR" sz="1200" dirty="0" err="1" smtClean="0">
                          <a:latin typeface="+mj-lt"/>
                        </a:rPr>
                        <a:t>months</a:t>
                      </a:r>
                      <a:endParaRPr lang="fr-FR" sz="1200" dirty="0">
                        <a:latin typeface="+mj-lt"/>
                      </a:endParaRPr>
                    </a:p>
                  </a:txBody>
                  <a:tcPr anchor="ctr"/>
                </a:tc>
                <a:tc>
                  <a:txBody>
                    <a:bodyPr/>
                    <a:lstStyle/>
                    <a:p>
                      <a:pPr algn="ctr"/>
                      <a:r>
                        <a:rPr lang="fr-FR" sz="1200" dirty="0" smtClean="0">
                          <a:latin typeface="+mj-lt"/>
                        </a:rPr>
                        <a:t>Due to trench </a:t>
                      </a:r>
                      <a:r>
                        <a:rPr lang="fr-FR" sz="1200" dirty="0" err="1" smtClean="0">
                          <a:latin typeface="+mj-lt"/>
                        </a:rPr>
                        <a:t>delay</a:t>
                      </a:r>
                      <a:endParaRPr lang="fr-FR" sz="1200" dirty="0">
                        <a:latin typeface="+mj-lt"/>
                      </a:endParaRPr>
                    </a:p>
                  </a:txBody>
                  <a:tcPr anchor="ctr"/>
                </a:tc>
                <a:tc>
                  <a:txBody>
                    <a:bodyPr/>
                    <a:lstStyle/>
                    <a:p>
                      <a:pPr algn="ctr"/>
                      <a:r>
                        <a:rPr lang="fr-FR" sz="1200" dirty="0" smtClean="0">
                          <a:latin typeface="+mj-lt"/>
                        </a:rPr>
                        <a:t>170</a:t>
                      </a:r>
                      <a:endParaRPr lang="fr-FR" sz="12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err="1" smtClean="0">
                          <a:latin typeface="+mj-lt"/>
                        </a:rPr>
                        <a:t>Yes</a:t>
                      </a:r>
                      <a:endParaRPr lang="fr-FR" sz="1200" dirty="0" smtClean="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smtClean="0">
                          <a:latin typeface="+mj-lt"/>
                        </a:rPr>
                        <a:t>No</a:t>
                      </a:r>
                    </a:p>
                  </a:txBody>
                  <a:tcPr anchor="ctr"/>
                </a:tc>
              </a:tr>
              <a:tr h="274320">
                <a:tc>
                  <a:txBody>
                    <a:bodyPr/>
                    <a:lstStyle/>
                    <a:p>
                      <a:pPr algn="l"/>
                      <a:r>
                        <a:rPr lang="fr-FR" sz="1200" noProof="0" dirty="0" err="1" smtClean="0">
                          <a:latin typeface="+mj-lt"/>
                        </a:rPr>
                        <a:t>Cabling</a:t>
                      </a:r>
                      <a:r>
                        <a:rPr lang="fr-FR" sz="1200" noProof="0" dirty="0" smtClean="0">
                          <a:latin typeface="+mj-lt"/>
                        </a:rPr>
                        <a:t>:</a:t>
                      </a:r>
                      <a:r>
                        <a:rPr lang="fr-FR" sz="1200" baseline="0" noProof="0" dirty="0" smtClean="0">
                          <a:latin typeface="+mj-lt"/>
                        </a:rPr>
                        <a:t> </a:t>
                      </a:r>
                      <a:r>
                        <a:rPr lang="fr-FR" sz="1200" baseline="0" noProof="0" dirty="0" err="1" smtClean="0">
                          <a:latin typeface="+mj-lt"/>
                        </a:rPr>
                        <a:t>trays</a:t>
                      </a:r>
                      <a:r>
                        <a:rPr lang="fr-FR" sz="1200" baseline="0" noProof="0" dirty="0" smtClean="0">
                          <a:latin typeface="+mj-lt"/>
                        </a:rPr>
                        <a:t> and </a:t>
                      </a:r>
                      <a:r>
                        <a:rPr lang="fr-FR" sz="1200" baseline="0" noProof="0" dirty="0" err="1" smtClean="0">
                          <a:latin typeface="+mj-lt"/>
                        </a:rPr>
                        <a:t>cables</a:t>
                      </a:r>
                      <a:endParaRPr lang="fr-FR" sz="1200" noProof="0" dirty="0">
                        <a:latin typeface="+mj-lt"/>
                      </a:endParaRPr>
                    </a:p>
                  </a:txBody>
                  <a:tcPr anchor="ctr"/>
                </a:tc>
                <a:tc>
                  <a:txBody>
                    <a:bodyPr/>
                    <a:lstStyle/>
                    <a:p>
                      <a:pPr algn="ctr"/>
                      <a:r>
                        <a:rPr lang="fr-FR" sz="1200" dirty="0" smtClean="0">
                          <a:latin typeface="+mj-lt"/>
                        </a:rPr>
                        <a:t>3 </a:t>
                      </a:r>
                      <a:r>
                        <a:rPr lang="fr-FR" sz="1200" dirty="0" err="1" smtClean="0">
                          <a:latin typeface="+mj-lt"/>
                        </a:rPr>
                        <a:t>months</a:t>
                      </a:r>
                      <a:endParaRPr lang="fr-FR" sz="1200" dirty="0">
                        <a:latin typeface="+mj-lt"/>
                      </a:endParaRPr>
                    </a:p>
                  </a:txBody>
                  <a:tcPr anchor="ctr"/>
                </a:tc>
                <a:tc>
                  <a:txBody>
                    <a:bodyPr/>
                    <a:lstStyle/>
                    <a:p>
                      <a:pPr algn="ctr"/>
                      <a:r>
                        <a:rPr lang="fr-FR" sz="1200" dirty="0" smtClean="0">
                          <a:latin typeface="+mj-lt"/>
                        </a:rPr>
                        <a:t>Due to </a:t>
                      </a:r>
                      <a:r>
                        <a:rPr lang="fr-FR" sz="1200" dirty="0" err="1" smtClean="0">
                          <a:latin typeface="+mj-lt"/>
                        </a:rPr>
                        <a:t>late</a:t>
                      </a:r>
                      <a:r>
                        <a:rPr lang="fr-FR" sz="1200" baseline="0" dirty="0" smtClean="0">
                          <a:latin typeface="+mj-lt"/>
                        </a:rPr>
                        <a:t> </a:t>
                      </a:r>
                      <a:r>
                        <a:rPr lang="fr-FR" sz="1200" baseline="0" dirty="0" err="1" smtClean="0">
                          <a:latin typeface="+mj-lt"/>
                        </a:rPr>
                        <a:t>modif</a:t>
                      </a:r>
                      <a:r>
                        <a:rPr lang="fr-FR" sz="1200" baseline="0" dirty="0" smtClean="0">
                          <a:latin typeface="+mj-lt"/>
                        </a:rPr>
                        <a:t> rack </a:t>
                      </a:r>
                      <a:r>
                        <a:rPr lang="fr-FR" sz="1200" baseline="0" dirty="0" err="1" smtClean="0">
                          <a:latin typeface="+mj-lt"/>
                        </a:rPr>
                        <a:t>platform</a:t>
                      </a:r>
                      <a:r>
                        <a:rPr lang="fr-FR" sz="1200" baseline="0" dirty="0" smtClean="0">
                          <a:latin typeface="+mj-lt"/>
                        </a:rPr>
                        <a:t> + service buildings CV installations </a:t>
                      </a:r>
                      <a:r>
                        <a:rPr lang="fr-FR" sz="1200" baseline="0" dirty="0" err="1" smtClean="0">
                          <a:latin typeface="+mj-lt"/>
                        </a:rPr>
                        <a:t>delayed</a:t>
                      </a:r>
                      <a:endParaRPr lang="fr-FR" sz="1200" dirty="0">
                        <a:latin typeface="+mj-lt"/>
                      </a:endParaRPr>
                    </a:p>
                  </a:txBody>
                  <a:tcPr anchor="ctr"/>
                </a:tc>
                <a:tc>
                  <a:txBody>
                    <a:bodyPr/>
                    <a:lstStyle/>
                    <a:p>
                      <a:pPr algn="ctr"/>
                      <a:r>
                        <a:rPr lang="fr-FR" sz="1200" dirty="0" smtClean="0">
                          <a:latin typeface="+mj-lt"/>
                        </a:rPr>
                        <a:t>199,</a:t>
                      </a:r>
                      <a:r>
                        <a:rPr lang="fr-FR" sz="1200" baseline="0" dirty="0" smtClean="0">
                          <a:latin typeface="+mj-lt"/>
                        </a:rPr>
                        <a:t> 170</a:t>
                      </a:r>
                      <a:endParaRPr lang="fr-FR" sz="12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err="1" smtClean="0">
                          <a:latin typeface="+mj-lt"/>
                        </a:rPr>
                        <a:t>Yes</a:t>
                      </a:r>
                      <a:endParaRPr lang="fr-FR" sz="1200" dirty="0" smtClean="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smtClean="0">
                          <a:latin typeface="+mj-lt"/>
                        </a:rPr>
                        <a:t>No</a:t>
                      </a:r>
                    </a:p>
                  </a:txBody>
                  <a:tcPr anchor="ctr"/>
                </a:tc>
              </a:tr>
              <a:tr h="274320">
                <a:tc>
                  <a:txBody>
                    <a:bodyPr/>
                    <a:lstStyle/>
                    <a:p>
                      <a:pPr algn="l"/>
                      <a:r>
                        <a:rPr lang="fr-FR" sz="1200" noProof="0" dirty="0" err="1" smtClean="0">
                          <a:latin typeface="+mj-lt"/>
                        </a:rPr>
                        <a:t>Cryogenics</a:t>
                      </a:r>
                      <a:r>
                        <a:rPr lang="fr-FR" sz="1200" noProof="0" dirty="0" smtClean="0">
                          <a:latin typeface="+mj-lt"/>
                        </a:rPr>
                        <a:t>: </a:t>
                      </a:r>
                      <a:r>
                        <a:rPr lang="fr-FR" sz="1200" noProof="0" dirty="0" err="1" smtClean="0">
                          <a:latin typeface="+mj-lt"/>
                        </a:rPr>
                        <a:t>late</a:t>
                      </a:r>
                      <a:r>
                        <a:rPr lang="fr-FR" sz="1200" noProof="0" dirty="0" smtClean="0">
                          <a:latin typeface="+mj-lt"/>
                        </a:rPr>
                        <a:t> </a:t>
                      </a:r>
                      <a:r>
                        <a:rPr lang="fr-FR" sz="1200" noProof="0" dirty="0" err="1" smtClean="0">
                          <a:latin typeface="+mj-lt"/>
                        </a:rPr>
                        <a:t>cryo</a:t>
                      </a:r>
                      <a:r>
                        <a:rPr lang="fr-FR" sz="1200" noProof="0" dirty="0" smtClean="0">
                          <a:latin typeface="+mj-lt"/>
                        </a:rPr>
                        <a:t> distribution line</a:t>
                      </a:r>
                      <a:endParaRPr lang="fr-FR" sz="1200" noProof="0" dirty="0">
                        <a:latin typeface="+mj-lt"/>
                      </a:endParaRPr>
                    </a:p>
                  </a:txBody>
                  <a:tcPr anchor="ctr"/>
                </a:tc>
                <a:tc>
                  <a:txBody>
                    <a:bodyPr/>
                    <a:lstStyle/>
                    <a:p>
                      <a:pPr algn="ctr"/>
                      <a:r>
                        <a:rPr lang="fr-FR" sz="1200" dirty="0" smtClean="0">
                          <a:latin typeface="+mj-lt"/>
                        </a:rPr>
                        <a:t>-</a:t>
                      </a:r>
                      <a:endParaRPr lang="fr-FR" sz="1200" dirty="0">
                        <a:latin typeface="+mj-lt"/>
                      </a:endParaRPr>
                    </a:p>
                  </a:txBody>
                  <a:tcPr anchor="ctr"/>
                </a:tc>
                <a:tc>
                  <a:txBody>
                    <a:bodyPr/>
                    <a:lstStyle/>
                    <a:p>
                      <a:pPr algn="ctr"/>
                      <a:r>
                        <a:rPr lang="fr-FR" sz="1200" dirty="0" err="1" smtClean="0">
                          <a:latin typeface="+mj-lt"/>
                        </a:rPr>
                        <a:t>Late</a:t>
                      </a:r>
                      <a:r>
                        <a:rPr lang="fr-FR" sz="1200" baseline="0" dirty="0" smtClean="0">
                          <a:latin typeface="+mj-lt"/>
                        </a:rPr>
                        <a:t> installation </a:t>
                      </a:r>
                      <a:r>
                        <a:rPr lang="fr-FR" sz="1200" baseline="0" dirty="0" err="1" smtClean="0">
                          <a:latin typeface="+mj-lt"/>
                        </a:rPr>
                        <a:t>dewar</a:t>
                      </a:r>
                      <a:r>
                        <a:rPr lang="fr-FR" sz="1200" baseline="0" dirty="0" smtClean="0">
                          <a:latin typeface="+mj-lt"/>
                        </a:rPr>
                        <a:t>, distribution line &amp; </a:t>
                      </a:r>
                      <a:r>
                        <a:rPr lang="fr-FR" sz="1200" baseline="0" dirty="0" err="1" smtClean="0">
                          <a:latin typeface="+mj-lt"/>
                        </a:rPr>
                        <a:t>jumper</a:t>
                      </a:r>
                      <a:r>
                        <a:rPr lang="fr-FR" sz="1200" baseline="0" dirty="0" smtClean="0">
                          <a:latin typeface="+mj-lt"/>
                        </a:rPr>
                        <a:t> boxes (sept ’14)</a:t>
                      </a:r>
                      <a:endParaRPr lang="fr-FR" sz="1200" dirty="0">
                        <a:latin typeface="+mj-lt"/>
                      </a:endParaRPr>
                    </a:p>
                  </a:txBody>
                  <a:tcPr anchor="ctr"/>
                </a:tc>
                <a:tc>
                  <a:txBody>
                    <a:bodyPr/>
                    <a:lstStyle/>
                    <a:p>
                      <a:pPr algn="ctr"/>
                      <a:r>
                        <a:rPr lang="fr-FR" sz="1200" dirty="0" smtClean="0">
                          <a:latin typeface="+mj-lt"/>
                        </a:rPr>
                        <a:t>199, 170</a:t>
                      </a:r>
                      <a:endParaRPr lang="fr-FR" sz="12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err="1" smtClean="0">
                          <a:latin typeface="+mj-lt"/>
                        </a:rPr>
                        <a:t>Yes</a:t>
                      </a:r>
                      <a:endParaRPr lang="fr-FR" sz="1200" dirty="0" smtClean="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err="1" smtClean="0">
                          <a:latin typeface="+mj-lt"/>
                        </a:rPr>
                        <a:t>Yes</a:t>
                      </a:r>
                      <a:r>
                        <a:rPr lang="fr-FR" sz="1200" dirty="0" smtClean="0">
                          <a:latin typeface="+mj-lt"/>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err="1" smtClean="0">
                          <a:latin typeface="+mj-lt"/>
                        </a:rPr>
                        <a:t>Critical</a:t>
                      </a:r>
                      <a:r>
                        <a:rPr lang="fr-FR" sz="1200" dirty="0" smtClean="0">
                          <a:latin typeface="+mj-lt"/>
                        </a:rPr>
                        <a:t>: </a:t>
                      </a:r>
                      <a:r>
                        <a:rPr lang="fr-FR" sz="1200" dirty="0" err="1" smtClean="0">
                          <a:latin typeface="+mj-lt"/>
                        </a:rPr>
                        <a:t>very</a:t>
                      </a:r>
                      <a:r>
                        <a:rPr lang="fr-FR" sz="1200" dirty="0" smtClean="0">
                          <a:latin typeface="+mj-lt"/>
                        </a:rPr>
                        <a:t> </a:t>
                      </a:r>
                      <a:r>
                        <a:rPr lang="fr-FR" sz="1200" dirty="0" err="1" smtClean="0">
                          <a:latin typeface="+mj-lt"/>
                        </a:rPr>
                        <a:t>tight</a:t>
                      </a:r>
                      <a:r>
                        <a:rPr lang="fr-FR" sz="1200" dirty="0" smtClean="0">
                          <a:latin typeface="+mj-lt"/>
                        </a:rPr>
                        <a:t> </a:t>
                      </a:r>
                      <a:r>
                        <a:rPr lang="fr-FR" sz="1200" dirty="0" err="1" smtClean="0">
                          <a:latin typeface="+mj-lt"/>
                        </a:rPr>
                        <a:t>with</a:t>
                      </a:r>
                      <a:r>
                        <a:rPr lang="fr-FR" sz="1200" dirty="0" smtClean="0">
                          <a:latin typeface="+mj-lt"/>
                        </a:rPr>
                        <a:t> </a:t>
                      </a:r>
                      <a:r>
                        <a:rPr lang="fr-FR" sz="1200" dirty="0" err="1" smtClean="0">
                          <a:latin typeface="+mj-lt"/>
                        </a:rPr>
                        <a:t>commissioning</a:t>
                      </a:r>
                      <a:r>
                        <a:rPr lang="fr-FR" sz="1200" dirty="0" smtClean="0">
                          <a:latin typeface="+mj-lt"/>
                        </a:rPr>
                        <a:t> plan &amp; </a:t>
                      </a:r>
                      <a:r>
                        <a:rPr lang="fr-FR" sz="1200" dirty="0" err="1" smtClean="0">
                          <a:latin typeface="+mj-lt"/>
                        </a:rPr>
                        <a:t>physics</a:t>
                      </a:r>
                      <a:r>
                        <a:rPr lang="fr-FR" sz="1200" baseline="0" dirty="0" smtClean="0">
                          <a:latin typeface="+mj-lt"/>
                        </a:rPr>
                        <a:t> oct’15</a:t>
                      </a:r>
                      <a:endParaRPr lang="fr-FR" sz="1200" dirty="0" smtClean="0">
                        <a:latin typeface="+mj-lt"/>
                      </a:endParaRPr>
                    </a:p>
                  </a:txBody>
                  <a:tcPr anchor="ctr"/>
                </a:tc>
              </a:tr>
            </a:tbl>
          </a:graphicData>
        </a:graphic>
      </p:graphicFrame>
      <p:sp>
        <p:nvSpPr>
          <p:cNvPr id="4" name="Text Box 2"/>
          <p:cNvSpPr txBox="1">
            <a:spLocks noChangeArrowheads="1"/>
          </p:cNvSpPr>
          <p:nvPr/>
        </p:nvSpPr>
        <p:spPr bwMode="auto">
          <a:xfrm>
            <a:off x="1785936" y="63500"/>
            <a:ext cx="6696076" cy="584775"/>
          </a:xfrm>
          <a:prstGeom prst="rect">
            <a:avLst/>
          </a:prstGeom>
          <a:noFill/>
          <a:ln w="9525">
            <a:noFill/>
            <a:miter lim="800000"/>
            <a:headEnd/>
            <a:tailEnd/>
          </a:ln>
        </p:spPr>
        <p:txBody>
          <a:bodyPr wrap="square">
            <a:spAutoFit/>
          </a:bodyPr>
          <a:lstStyle/>
          <a:p>
            <a:pPr algn="ctr">
              <a:spcBef>
                <a:spcPct val="50000"/>
              </a:spcBef>
            </a:pPr>
            <a:r>
              <a:rPr lang="de-DE" sz="3200" b="1" dirty="0" smtClean="0">
                <a:solidFill>
                  <a:srgbClr val="0D3A7E"/>
                </a:solidFill>
              </a:rPr>
              <a:t>Planning: delays and critical</a:t>
            </a:r>
            <a:endParaRPr lang="en-US" sz="3200" b="1" u="sng" dirty="0">
              <a:solidFill>
                <a:srgbClr val="0D3A7E"/>
              </a:solidFill>
            </a:endParaRPr>
          </a:p>
        </p:txBody>
      </p:sp>
    </p:spTree>
    <p:extLst>
      <p:ext uri="{BB962C8B-B14F-4D97-AF65-F5344CB8AC3E}">
        <p14:creationId xmlns:p14="http://schemas.microsoft.com/office/powerpoint/2010/main" val="399076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1817159" y="53975"/>
            <a:ext cx="5641176"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Metal structures</a:t>
            </a:r>
            <a:endParaRPr lang="en-US" sz="3600" b="1" dirty="0">
              <a:solidFill>
                <a:srgbClr val="0D3A7E"/>
              </a:solidFill>
            </a:endParaRPr>
          </a:p>
        </p:txBody>
      </p:sp>
      <p:sp>
        <p:nvSpPr>
          <p:cNvPr id="6" name="Text Box 8"/>
          <p:cNvSpPr txBox="1">
            <a:spLocks noChangeArrowheads="1"/>
          </p:cNvSpPr>
          <p:nvPr/>
        </p:nvSpPr>
        <p:spPr bwMode="auto">
          <a:xfrm>
            <a:off x="15905" y="5987009"/>
            <a:ext cx="9064487" cy="461665"/>
          </a:xfrm>
          <a:prstGeom prst="rect">
            <a:avLst/>
          </a:prstGeom>
          <a:noFill/>
          <a:ln w="9525">
            <a:noFill/>
            <a:miter lim="800000"/>
            <a:headEnd/>
            <a:tailEnd/>
          </a:ln>
        </p:spPr>
        <p:txBody>
          <a:bodyPr wrap="square">
            <a:spAutoFit/>
          </a:bodyPr>
          <a:lstStyle/>
          <a:p>
            <a:pPr algn="ctr">
              <a:spcBef>
                <a:spcPct val="50000"/>
              </a:spcBef>
            </a:pPr>
            <a:r>
              <a:rPr lang="de-DE" sz="2400" dirty="0" smtClean="0"/>
              <a:t>Platforms Cryo Jumper Boxes: To be in place early 2014</a:t>
            </a:r>
            <a:endParaRPr lang="en-US" sz="2400"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05" y="842838"/>
            <a:ext cx="9049079" cy="4134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3490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outing_work_150"/>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0" y="849313"/>
            <a:ext cx="9144000" cy="5159375"/>
          </a:xfrm>
          <a:prstGeom prst="rect">
            <a:avLst/>
          </a:prstGeom>
          <a:noFill/>
          <a:ln>
            <a:noFill/>
          </a:ln>
        </p:spPr>
      </p:pic>
      <p:sp>
        <p:nvSpPr>
          <p:cNvPr id="8" name="Text Box 2"/>
          <p:cNvSpPr txBox="1">
            <a:spLocks noChangeArrowheads="1"/>
          </p:cNvSpPr>
          <p:nvPr/>
        </p:nvSpPr>
        <p:spPr bwMode="auto">
          <a:xfrm>
            <a:off x="1669774" y="53975"/>
            <a:ext cx="6361043"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Tunnel Infrastructure</a:t>
            </a:r>
            <a:endParaRPr lang="en-US" sz="3600" b="1" dirty="0">
              <a:solidFill>
                <a:srgbClr val="0D3A7E"/>
              </a:solidFill>
            </a:endParaRPr>
          </a:p>
        </p:txBody>
      </p:sp>
      <p:sp>
        <p:nvSpPr>
          <p:cNvPr id="10" name="Text Box 8"/>
          <p:cNvSpPr txBox="1">
            <a:spLocks noChangeArrowheads="1"/>
          </p:cNvSpPr>
          <p:nvPr/>
        </p:nvSpPr>
        <p:spPr bwMode="auto">
          <a:xfrm>
            <a:off x="15905" y="6082421"/>
            <a:ext cx="9064487" cy="461665"/>
          </a:xfrm>
          <a:prstGeom prst="rect">
            <a:avLst/>
          </a:prstGeom>
          <a:noFill/>
          <a:ln w="9525">
            <a:noFill/>
            <a:miter lim="800000"/>
            <a:headEnd/>
            <a:tailEnd/>
          </a:ln>
        </p:spPr>
        <p:txBody>
          <a:bodyPr wrap="square">
            <a:spAutoFit/>
          </a:bodyPr>
          <a:lstStyle/>
          <a:p>
            <a:pPr algn="ctr">
              <a:spcBef>
                <a:spcPct val="50000"/>
              </a:spcBef>
            </a:pPr>
            <a:r>
              <a:rPr lang="de-DE" sz="2400" dirty="0" smtClean="0"/>
              <a:t>Tunnel structure and infrastrucure installation to start early 2014</a:t>
            </a:r>
            <a:endParaRPr lang="en-US" sz="2400" dirty="0"/>
          </a:p>
        </p:txBody>
      </p:sp>
    </p:spTree>
    <p:extLst>
      <p:ext uri="{BB962C8B-B14F-4D97-AF65-F5344CB8AC3E}">
        <p14:creationId xmlns:p14="http://schemas.microsoft.com/office/powerpoint/2010/main" val="22135985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23</a:t>
            </a:fld>
            <a:endParaRPr lang="fr-FR" dirty="0"/>
          </a:p>
        </p:txBody>
      </p:sp>
      <p:sp>
        <p:nvSpPr>
          <p:cNvPr id="3" name="Text Box 2"/>
          <p:cNvSpPr txBox="1">
            <a:spLocks noChangeArrowheads="1"/>
          </p:cNvSpPr>
          <p:nvPr/>
        </p:nvSpPr>
        <p:spPr bwMode="auto">
          <a:xfrm>
            <a:off x="1701578" y="53975"/>
            <a:ext cx="5701085"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Coming up:</a:t>
            </a:r>
            <a:endParaRPr lang="en-US" sz="3600" b="1" dirty="0">
              <a:solidFill>
                <a:srgbClr val="0D3A7E"/>
              </a:solidFill>
            </a:endParaRP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523" y="1057524"/>
            <a:ext cx="8443521" cy="4760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Box 8"/>
          <p:cNvSpPr txBox="1">
            <a:spLocks noChangeArrowheads="1"/>
          </p:cNvSpPr>
          <p:nvPr/>
        </p:nvSpPr>
        <p:spPr bwMode="auto">
          <a:xfrm>
            <a:off x="15905" y="5987009"/>
            <a:ext cx="9064487" cy="830997"/>
          </a:xfrm>
          <a:prstGeom prst="rect">
            <a:avLst/>
          </a:prstGeom>
          <a:noFill/>
          <a:ln w="9525">
            <a:noFill/>
            <a:miter lim="800000"/>
            <a:headEnd/>
            <a:tailEnd/>
          </a:ln>
        </p:spPr>
        <p:txBody>
          <a:bodyPr wrap="square">
            <a:spAutoFit/>
          </a:bodyPr>
          <a:lstStyle/>
          <a:p>
            <a:pPr algn="ctr">
              <a:spcBef>
                <a:spcPct val="50000"/>
              </a:spcBef>
            </a:pPr>
            <a:r>
              <a:rPr lang="de-DE" sz="2400" dirty="0" smtClean="0"/>
              <a:t>CV units 199, air ducts (remaining 170), diffusers and smoke extractors B198, 199 and 170: Oct-Nov-Dec 2013</a:t>
            </a:r>
            <a:endParaRPr lang="en-US" sz="2400" dirty="0"/>
          </a:p>
        </p:txBody>
      </p:sp>
    </p:spTree>
    <p:extLst>
      <p:ext uri="{BB962C8B-B14F-4D97-AF65-F5344CB8AC3E}">
        <p14:creationId xmlns:p14="http://schemas.microsoft.com/office/powerpoint/2010/main" val="399076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45239"/>
            <a:ext cx="9144000" cy="5159973"/>
          </a:xfrm>
          <a:prstGeom prst="rect">
            <a:avLst/>
          </a:prstGeom>
        </p:spPr>
      </p:pic>
      <p:sp>
        <p:nvSpPr>
          <p:cNvPr id="7" name="Text Box 8"/>
          <p:cNvSpPr txBox="1">
            <a:spLocks noChangeArrowheads="1"/>
          </p:cNvSpPr>
          <p:nvPr/>
        </p:nvSpPr>
        <p:spPr bwMode="auto">
          <a:xfrm>
            <a:off x="15905" y="5987009"/>
            <a:ext cx="9064487" cy="461665"/>
          </a:xfrm>
          <a:prstGeom prst="rect">
            <a:avLst/>
          </a:prstGeom>
          <a:noFill/>
          <a:ln w="9525">
            <a:noFill/>
            <a:miter lim="800000"/>
            <a:headEnd/>
            <a:tailEnd/>
          </a:ln>
        </p:spPr>
        <p:txBody>
          <a:bodyPr wrap="square">
            <a:spAutoFit/>
          </a:bodyPr>
          <a:lstStyle/>
          <a:p>
            <a:pPr algn="ctr">
              <a:spcBef>
                <a:spcPct val="50000"/>
              </a:spcBef>
            </a:pPr>
            <a:r>
              <a:rPr lang="de-DE" sz="2400" dirty="0" smtClean="0"/>
              <a:t>Installation top walls shielding tunnel: Dec 2013</a:t>
            </a:r>
            <a:endParaRPr lang="en-US" sz="2400" dirty="0"/>
          </a:p>
        </p:txBody>
      </p:sp>
      <p:sp>
        <p:nvSpPr>
          <p:cNvPr id="5" name="Text Box 2"/>
          <p:cNvSpPr txBox="1">
            <a:spLocks noChangeArrowheads="1"/>
          </p:cNvSpPr>
          <p:nvPr/>
        </p:nvSpPr>
        <p:spPr bwMode="auto">
          <a:xfrm>
            <a:off x="1701578" y="53975"/>
            <a:ext cx="5701085"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Coming up:</a:t>
            </a:r>
            <a:endParaRPr lang="en-US" sz="3600" b="1" dirty="0">
              <a:solidFill>
                <a:srgbClr val="0D3A7E"/>
              </a:solidFill>
            </a:endParaRPr>
          </a:p>
        </p:txBody>
      </p:sp>
    </p:spTree>
    <p:extLst>
      <p:ext uri="{BB962C8B-B14F-4D97-AF65-F5344CB8AC3E}">
        <p14:creationId xmlns:p14="http://schemas.microsoft.com/office/powerpoint/2010/main" val="27201792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25</a:t>
            </a:fld>
            <a:endParaRPr lang="fr-FR" dirty="0"/>
          </a:p>
        </p:txBody>
      </p:sp>
      <p:sp>
        <p:nvSpPr>
          <p:cNvPr id="3" name="Text Box 2"/>
          <p:cNvSpPr txBox="1">
            <a:spLocks noChangeArrowheads="1"/>
          </p:cNvSpPr>
          <p:nvPr/>
        </p:nvSpPr>
        <p:spPr bwMode="auto">
          <a:xfrm>
            <a:off x="1701578" y="53975"/>
            <a:ext cx="5701085"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Coming up:</a:t>
            </a:r>
            <a:endParaRPr lang="en-US" sz="3600" b="1" dirty="0">
              <a:solidFill>
                <a:srgbClr val="0D3A7E"/>
              </a:solidFill>
            </a:endParaRPr>
          </a:p>
        </p:txBody>
      </p:sp>
      <p:sp>
        <p:nvSpPr>
          <p:cNvPr id="6" name="Text Box 8"/>
          <p:cNvSpPr txBox="1">
            <a:spLocks noChangeArrowheads="1"/>
          </p:cNvSpPr>
          <p:nvPr/>
        </p:nvSpPr>
        <p:spPr bwMode="auto">
          <a:xfrm>
            <a:off x="15905" y="5931352"/>
            <a:ext cx="9064487" cy="461665"/>
          </a:xfrm>
          <a:prstGeom prst="rect">
            <a:avLst/>
          </a:prstGeom>
          <a:noFill/>
          <a:ln w="9525">
            <a:noFill/>
            <a:miter lim="800000"/>
            <a:headEnd/>
            <a:tailEnd/>
          </a:ln>
        </p:spPr>
        <p:txBody>
          <a:bodyPr wrap="square">
            <a:spAutoFit/>
          </a:bodyPr>
          <a:lstStyle/>
          <a:p>
            <a:pPr algn="ctr">
              <a:spcBef>
                <a:spcPct val="50000"/>
              </a:spcBef>
            </a:pPr>
            <a:r>
              <a:rPr lang="de-DE" sz="2400" dirty="0" smtClean="0"/>
              <a:t>Cable trays buildings, tunnel and HEBT: Nov 2013 – March 2014</a:t>
            </a:r>
            <a:endParaRPr lang="en-US" sz="2400" dirty="0"/>
          </a:p>
        </p:txBody>
      </p:sp>
      <p:pic>
        <p:nvPicPr>
          <p:cNvPr id="2253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 y="766358"/>
            <a:ext cx="8782050" cy="484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8956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3"/>
          <p:cNvSpPr>
            <a:spLocks noGrp="1"/>
          </p:cNvSpPr>
          <p:nvPr>
            <p:ph type="sldNum" sz="quarter" idx="10"/>
          </p:nvPr>
        </p:nvSpPr>
        <p:spPr>
          <a:noFill/>
        </p:spPr>
        <p:txBody>
          <a:bodyPr/>
          <a:lstStyle/>
          <a:p>
            <a:fld id="{0884CEEE-74AD-4D6F-A73C-1D21CA044593}" type="slidenum">
              <a:rPr lang="en-US" smtClean="0"/>
              <a:pPr/>
              <a:t>26</a:t>
            </a:fld>
            <a:endParaRPr lang="en-US" smtClean="0"/>
          </a:p>
        </p:txBody>
      </p:sp>
      <p:sp>
        <p:nvSpPr>
          <p:cNvPr id="3075" name="Text Box 5"/>
          <p:cNvSpPr txBox="1">
            <a:spLocks noChangeArrowheads="1"/>
          </p:cNvSpPr>
          <p:nvPr/>
        </p:nvSpPr>
        <p:spPr bwMode="auto">
          <a:xfrm>
            <a:off x="2120900" y="53975"/>
            <a:ext cx="487680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Conclusions</a:t>
            </a:r>
            <a:endParaRPr lang="en-US" sz="3600" b="1" dirty="0">
              <a:solidFill>
                <a:srgbClr val="0D3A7E"/>
              </a:solidFill>
            </a:endParaRPr>
          </a:p>
        </p:txBody>
      </p:sp>
      <p:sp>
        <p:nvSpPr>
          <p:cNvPr id="3076" name="Rectangle 69"/>
          <p:cNvSpPr>
            <a:spLocks noGrp="1" noChangeArrowheads="1"/>
          </p:cNvSpPr>
          <p:nvPr>
            <p:ph type="body" idx="1"/>
          </p:nvPr>
        </p:nvSpPr>
        <p:spPr bwMode="auto">
          <a:xfrm>
            <a:off x="310091" y="906368"/>
            <a:ext cx="8778240" cy="4834480"/>
          </a:xfrm>
          <a:noFill/>
          <a:ln>
            <a:miter lim="800000"/>
            <a:headEnd/>
            <a:tailEnd/>
          </a:ln>
        </p:spPr>
        <p:txBody>
          <a:bodyPr vert="horz" wrap="square" lIns="91440" tIns="45720" rIns="91440" bIns="45720" numCol="1" anchor="t" anchorCtr="0" compatLnSpc="1">
            <a:prstTxWarp prst="textNoShape">
              <a:avLst/>
            </a:prstTxWarp>
          </a:bodyPr>
          <a:lstStyle/>
          <a:p>
            <a:pPr marL="342900" lvl="1" indent="-342900" eaLnBrk="1" hangingPunct="1">
              <a:lnSpc>
                <a:spcPct val="90000"/>
              </a:lnSpc>
              <a:buFontTx/>
              <a:buChar char="•"/>
            </a:pPr>
            <a:r>
              <a:rPr lang="en-US" b="1" dirty="0" smtClean="0"/>
              <a:t>Status Report HIE Installation October 2013:</a:t>
            </a:r>
            <a:r>
              <a:rPr lang="en-US" sz="2400" b="1" dirty="0" smtClean="0"/>
              <a:t/>
            </a:r>
            <a:br>
              <a:rPr lang="en-US" sz="2400" b="1" dirty="0" smtClean="0"/>
            </a:br>
            <a:endParaRPr lang="en-US" sz="2400" b="1" dirty="0" smtClean="0"/>
          </a:p>
          <a:p>
            <a:pPr lvl="1" eaLnBrk="1" hangingPunct="1">
              <a:lnSpc>
                <a:spcPct val="90000"/>
              </a:lnSpc>
            </a:pPr>
            <a:r>
              <a:rPr lang="en-US" dirty="0" smtClean="0"/>
              <a:t>Progress since the last SC meeting in April</a:t>
            </a:r>
            <a:br>
              <a:rPr lang="en-US" dirty="0" smtClean="0"/>
            </a:br>
            <a:r>
              <a:rPr lang="en-US" sz="2400" dirty="0" smtClean="0"/>
              <a:t>High activity in the hall and service buildings</a:t>
            </a:r>
            <a:endParaRPr lang="en-US" dirty="0" smtClean="0"/>
          </a:p>
          <a:p>
            <a:pPr lvl="1" eaLnBrk="1" hangingPunct="1">
              <a:lnSpc>
                <a:spcPct val="90000"/>
              </a:lnSpc>
            </a:pPr>
            <a:endParaRPr lang="en-US" dirty="0"/>
          </a:p>
          <a:p>
            <a:pPr lvl="1" eaLnBrk="1" hangingPunct="1">
              <a:lnSpc>
                <a:spcPct val="90000"/>
              </a:lnSpc>
            </a:pPr>
            <a:r>
              <a:rPr lang="en-US" dirty="0" smtClean="0"/>
              <a:t>Have </a:t>
            </a:r>
            <a:r>
              <a:rPr lang="en-US" dirty="0"/>
              <a:t>there been </a:t>
            </a:r>
            <a:r>
              <a:rPr lang="en-US" dirty="0" smtClean="0"/>
              <a:t>or </a:t>
            </a:r>
            <a:r>
              <a:rPr lang="en-US" dirty="0"/>
              <a:t>are there any </a:t>
            </a:r>
            <a:r>
              <a:rPr lang="en-US" dirty="0" smtClean="0"/>
              <a:t>delays</a:t>
            </a:r>
            <a:br>
              <a:rPr lang="en-US" dirty="0" smtClean="0"/>
            </a:br>
            <a:r>
              <a:rPr lang="en-US" sz="2400" dirty="0" smtClean="0"/>
              <a:t>Yes. Indicated and co-activities planning adapted</a:t>
            </a:r>
            <a:endParaRPr lang="en-US" dirty="0"/>
          </a:p>
          <a:p>
            <a:pPr marL="457200" lvl="1" indent="0" eaLnBrk="1" hangingPunct="1">
              <a:lnSpc>
                <a:spcPct val="90000"/>
              </a:lnSpc>
              <a:buNone/>
            </a:pPr>
            <a:endParaRPr lang="en-US" dirty="0" smtClean="0"/>
          </a:p>
          <a:p>
            <a:pPr lvl="1" eaLnBrk="1" hangingPunct="1">
              <a:lnSpc>
                <a:spcPct val="90000"/>
              </a:lnSpc>
            </a:pPr>
            <a:r>
              <a:rPr lang="en-US" dirty="0" smtClean="0"/>
              <a:t>Are we on track with regard to the planning</a:t>
            </a:r>
            <a:br>
              <a:rPr lang="en-US" dirty="0" smtClean="0"/>
            </a:br>
            <a:r>
              <a:rPr lang="en-US" sz="2400" dirty="0" smtClean="0"/>
              <a:t>Yes. Despite delays we are still in line with the overall schedule which aims for low energy physics during 2014 and HIE physics as of Oct 2015. Critical paths for some activities are being addressed</a:t>
            </a:r>
          </a:p>
          <a:p>
            <a:pPr eaLnBrk="1" hangingPunct="1">
              <a:lnSpc>
                <a:spcPct val="90000"/>
              </a:lnSpc>
              <a:buFontTx/>
              <a:buNone/>
            </a:pPr>
            <a:endParaRPr lang="en-US" sz="3600" b="1" dirty="0" smtClean="0">
              <a:solidFill>
                <a:srgbClr val="0D3A7E"/>
              </a:solidFill>
            </a:endParaRPr>
          </a:p>
        </p:txBody>
      </p:sp>
    </p:spTree>
    <p:extLst>
      <p:ext uri="{BB962C8B-B14F-4D97-AF65-F5344CB8AC3E}">
        <p14:creationId xmlns:p14="http://schemas.microsoft.com/office/powerpoint/2010/main" val="22925602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0"/>
          </p:nvPr>
        </p:nvSpPr>
        <p:spPr>
          <a:noFill/>
        </p:spPr>
        <p:txBody>
          <a:bodyPr/>
          <a:lstStyle/>
          <a:p>
            <a:fld id="{D9F57BB8-BBA9-4132-A9EC-998B9D7EEC52}" type="slidenum">
              <a:rPr lang="en-US" smtClean="0"/>
              <a:pPr/>
              <a:t>27</a:t>
            </a:fld>
            <a:endParaRPr lang="en-US" smtClean="0"/>
          </a:p>
        </p:txBody>
      </p:sp>
      <p:sp>
        <p:nvSpPr>
          <p:cNvPr id="48131" name="Text Box 5"/>
          <p:cNvSpPr txBox="1">
            <a:spLocks noChangeArrowheads="1"/>
          </p:cNvSpPr>
          <p:nvPr/>
        </p:nvSpPr>
        <p:spPr bwMode="auto">
          <a:xfrm>
            <a:off x="2128526" y="69877"/>
            <a:ext cx="5767125" cy="584775"/>
          </a:xfrm>
          <a:prstGeom prst="rect">
            <a:avLst/>
          </a:prstGeom>
          <a:noFill/>
          <a:ln w="9525">
            <a:noFill/>
            <a:miter lim="800000"/>
            <a:headEnd/>
            <a:tailEnd/>
          </a:ln>
        </p:spPr>
        <p:txBody>
          <a:bodyPr wrap="square">
            <a:spAutoFit/>
          </a:bodyPr>
          <a:lstStyle/>
          <a:p>
            <a:pPr algn="ctr">
              <a:spcBef>
                <a:spcPct val="50000"/>
              </a:spcBef>
            </a:pPr>
            <a:r>
              <a:rPr lang="de-DE" sz="3200" b="1" dirty="0" smtClean="0">
                <a:solidFill>
                  <a:srgbClr val="0D3A7E"/>
                </a:solidFill>
              </a:rPr>
              <a:t>HIE ISOLDE Integration</a:t>
            </a:r>
            <a:endParaRPr lang="en-US" sz="3200" b="1" dirty="0">
              <a:solidFill>
                <a:srgbClr val="0D3A7E"/>
              </a:solidFill>
            </a:endParaRPr>
          </a:p>
        </p:txBody>
      </p:sp>
      <p:sp>
        <p:nvSpPr>
          <p:cNvPr id="6" name="Rectangle 69"/>
          <p:cNvSpPr txBox="1">
            <a:spLocks noChangeArrowheads="1"/>
          </p:cNvSpPr>
          <p:nvPr/>
        </p:nvSpPr>
        <p:spPr bwMode="auto">
          <a:xfrm>
            <a:off x="828675" y="760548"/>
            <a:ext cx="8239125" cy="5304979"/>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GS/SE	: DANIEL PARCHET,</a:t>
            </a:r>
            <a:r>
              <a:rPr kumimoji="0" lang="fr-FR" sz="1800" b="0" i="0" u="none" strike="noStrike" kern="0" cap="none" spc="0" normalizeH="0" noProof="0" dirty="0" smtClean="0">
                <a:ln>
                  <a:noFill/>
                </a:ln>
                <a:solidFill>
                  <a:schemeClr val="tx1"/>
                </a:solidFill>
                <a:effectLst/>
                <a:uLnTx/>
                <a:uFillTx/>
                <a:latin typeface="+mn-lt"/>
                <a:ea typeface="+mn-ea"/>
                <a:cs typeface="+mn-cs"/>
              </a:rPr>
              <a:t> ELISEO PERES-DUENAZ</a:t>
            </a:r>
            <a:endParaRPr kumimoji="0" lang="fr-FR" sz="1800" b="0" i="0" u="none" strike="noStrike" kern="0" cap="none" spc="0" normalizeH="0" baseline="0" noProof="0" dirty="0" smtClean="0">
              <a:ln>
                <a:noFill/>
              </a:ln>
              <a:solidFill>
                <a:schemeClr val="tx1"/>
              </a:solidFill>
              <a:effectLst/>
              <a:uLnTx/>
              <a:uFillTx/>
              <a:latin typeface="+mn-lt"/>
              <a:ea typeface="+mn-ea"/>
              <a:cs typeface="+mn-cs"/>
            </a:endParaRPr>
          </a:p>
          <a:p>
            <a:pPr marL="342900" lvl="0" indent="-342900" eaLnBrk="0" hangingPunct="0">
              <a:spcBef>
                <a:spcPct val="20000"/>
              </a:spcBef>
              <a:buFontTx/>
              <a:buChar char="•"/>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EN/MEF	: </a:t>
            </a:r>
            <a:r>
              <a:rPr kumimoji="0" lang="fr-FR" sz="1800" i="0" u="none" strike="noStrike" kern="0" cap="none" spc="0" normalizeH="0" baseline="0" noProof="0" dirty="0" smtClean="0">
                <a:ln>
                  <a:noFill/>
                </a:ln>
                <a:solidFill>
                  <a:schemeClr val="tx1"/>
                </a:solidFill>
                <a:effectLst/>
                <a:uLnTx/>
                <a:uFillTx/>
                <a:latin typeface="+mn-lt"/>
                <a:ea typeface="+mn-ea"/>
                <a:cs typeface="+mn-cs"/>
              </a:rPr>
              <a:t>STEPHANE MARIDOR,</a:t>
            </a:r>
            <a:r>
              <a:rPr kumimoji="0" lang="fr-FR" sz="1800" b="0" i="0" u="none" strike="noStrike" kern="0" cap="none" spc="0" normalizeH="0" baseline="0" noProof="0" dirty="0" smtClean="0">
                <a:ln>
                  <a:noFill/>
                </a:ln>
                <a:solidFill>
                  <a:schemeClr val="tx1"/>
                </a:solidFill>
                <a:effectLst/>
                <a:uLnTx/>
                <a:uFillTx/>
                <a:latin typeface="+mn-lt"/>
                <a:ea typeface="+mn-ea"/>
                <a:cs typeface="+mn-cs"/>
              </a:rPr>
              <a:t> </a:t>
            </a:r>
            <a:r>
              <a:rPr lang="fr-FR" kern="0" dirty="0" smtClean="0"/>
              <a:t>ELEFTHERIOS ZOGRAFOS</a:t>
            </a:r>
            <a:endParaRPr kumimoji="0" lang="en-US"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BE/ABP	: FREDERIK WENANDER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BE/OP	: DIDIER VOULOT</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PH/SME	: MARIA</a:t>
            </a:r>
            <a:r>
              <a:rPr kumimoji="0" lang="en-US" sz="1800" b="0" i="0" u="none" strike="noStrike" kern="0" cap="none" spc="0" normalizeH="0" noProof="0" dirty="0" smtClean="0">
                <a:ln>
                  <a:noFill/>
                </a:ln>
                <a:solidFill>
                  <a:schemeClr val="tx1"/>
                </a:solidFill>
                <a:effectLst/>
                <a:uLnTx/>
                <a:uFillTx/>
                <a:latin typeface="+mn-lt"/>
                <a:ea typeface="+mn-ea"/>
                <a:cs typeface="+mn-cs"/>
              </a:rPr>
              <a:t> BORGE, MAGDA KOWALSKA</a:t>
            </a:r>
            <a:endParaRPr kumimoji="0" lang="fr-FR"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EN/HDO	: YACINE KADI</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BE/RF	: MATTEO PASINI, MATTHEW FRASER, DANIEL VALUCH, 		   WALTER VENTURINI, LUCA ARNAUDON</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EN/CV	: PAUL PEPINSTER, BENOIT LACARELLE, FREDRIC 		    BORRALHO</a:t>
            </a:r>
            <a:endParaRPr kumimoji="0" lang="en-US" sz="1800" b="0" i="0" u="none" strike="noStrike" kern="0" cap="none" spc="0" normalizeH="0" baseline="0" noProof="0" dirty="0" smtClean="0">
              <a:ln>
                <a:noFill/>
              </a:ln>
              <a:solidFill>
                <a:schemeClr val="tx1"/>
              </a:solidFill>
              <a:effectLst/>
              <a:uLnTx/>
              <a:uFillTx/>
              <a:latin typeface="+mn-lt"/>
              <a:ea typeface="+mn-ea"/>
              <a:cs typeface="+mn-cs"/>
            </a:endParaRPr>
          </a:p>
          <a:p>
            <a:pPr marL="342900" indent="-342900" eaLnBrk="0" hangingPunct="0">
              <a:spcBef>
                <a:spcPct val="20000"/>
              </a:spcBef>
              <a:buFontTx/>
              <a:buChar char="•"/>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EN/EL	: RENE NECCA,</a:t>
            </a:r>
            <a:r>
              <a:rPr kumimoji="0" lang="fr-FR" sz="1800" b="0" i="0" u="none" strike="noStrike" kern="0" cap="none" spc="0" normalizeH="0" noProof="0" dirty="0" smtClean="0">
                <a:ln>
                  <a:noFill/>
                </a:ln>
                <a:solidFill>
                  <a:schemeClr val="tx1"/>
                </a:solidFill>
                <a:effectLst/>
                <a:uLnTx/>
                <a:uFillTx/>
                <a:latin typeface="+mn-lt"/>
                <a:ea typeface="+mn-ea"/>
                <a:cs typeface="+mn-cs"/>
              </a:rPr>
              <a:t> JEAN-CLAUDE GUILLAUME, GEORGI 		   GEORGIEV, JEAN-PIERRE BILLON-GRAND</a:t>
            </a:r>
            <a:r>
              <a:rPr lang="de-DE" dirty="0" smtClean="0"/>
              <a:t> EN/EL</a:t>
            </a:r>
            <a:endParaRPr kumimoji="0" lang="fr-FR"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TE/CRG	: NICOLAS DELRUELLE, JOS METSELAAR</a:t>
            </a:r>
            <a:endParaRPr kumimoji="0" lang="en-US"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EN/STI	: RICHARD CATHERALL, ANA-PAULA BERNARDES</a:t>
            </a:r>
            <a:endParaRPr kumimoji="0" lang="en-US"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GS/DI	: CYRILLE BEDEL</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800" b="0" i="0" u="none" strike="noStrike" kern="0" cap="none" spc="0" normalizeH="0" baseline="0" noProof="0" dirty="0" smtClean="0">
                <a:ln>
                  <a:noFill/>
                </a:ln>
                <a:solidFill>
                  <a:schemeClr val="tx1"/>
                </a:solidFill>
                <a:effectLst/>
                <a:uLnTx/>
                <a:uFillTx/>
                <a:latin typeface="+mn-lt"/>
                <a:ea typeface="+mn-ea"/>
                <a:cs typeface="+mn-cs"/>
              </a:rPr>
              <a:t>TE/MSC	: YANN LECLERCQ, LLOYD</a:t>
            </a:r>
            <a:r>
              <a:rPr kumimoji="0" lang="fr-FR" sz="1800" b="0" i="0" u="none" strike="noStrike" kern="0" cap="none" spc="0" normalizeH="0" noProof="0" dirty="0" smtClean="0">
                <a:ln>
                  <a:noFill/>
                </a:ln>
                <a:solidFill>
                  <a:schemeClr val="tx1"/>
                </a:solidFill>
                <a:effectLst/>
                <a:uLnTx/>
                <a:uFillTx/>
                <a:latin typeface="+mn-lt"/>
                <a:ea typeface="+mn-ea"/>
                <a:cs typeface="+mn-cs"/>
              </a:rPr>
              <a:t> WILLIAMS</a:t>
            </a:r>
            <a:endParaRPr kumimoji="0" lang="fr-FR"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fr-FR" kern="0" dirty="0" smtClean="0">
                <a:latin typeface="+mn-lt"/>
              </a:rPr>
              <a:t>DSG/RP	: JOACHIM VOLLAIRE, SANDRA GIRON, ALEXANDRE 		    DORSIVAL</a:t>
            </a:r>
            <a:endParaRPr kumimoji="0" lang="fr-FR"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fr-FR" kern="0" dirty="0" smtClean="0">
                <a:latin typeface="+mn-lt"/>
              </a:rPr>
              <a:t>TE/ABT	: BRENNAN GODDARD</a:t>
            </a:r>
            <a:r>
              <a:rPr kumimoji="0" lang="en-US" b="1" i="0" u="none" strike="noStrike" kern="0" cap="none" spc="0" normalizeH="0" baseline="0" noProof="0" dirty="0" smtClean="0">
                <a:ln>
                  <a:noFill/>
                </a:ln>
                <a:solidFill>
                  <a:srgbClr val="0D3A7E"/>
                </a:solidFill>
                <a:effectLst/>
                <a:uLnTx/>
                <a:uFillTx/>
                <a:latin typeface="+mn-lt"/>
                <a:ea typeface="+mn-ea"/>
                <a:cs typeface="+mn-cs"/>
              </a:rPr>
              <a:t/>
            </a:r>
            <a:br>
              <a:rPr kumimoji="0" lang="en-US" b="1" i="0" u="none" strike="noStrike" kern="0" cap="none" spc="0" normalizeH="0" baseline="0" noProof="0" dirty="0" smtClean="0">
                <a:ln>
                  <a:noFill/>
                </a:ln>
                <a:solidFill>
                  <a:srgbClr val="0D3A7E"/>
                </a:solidFill>
                <a:effectLst/>
                <a:uLnTx/>
                <a:uFillTx/>
                <a:latin typeface="+mn-lt"/>
                <a:ea typeface="+mn-ea"/>
                <a:cs typeface="+mn-cs"/>
              </a:rPr>
            </a:br>
            <a:endParaRPr kumimoji="0" lang="en-US" sz="1600" b="1" i="0" u="none" strike="noStrike" kern="0" cap="none" spc="0" normalizeH="0" baseline="0" noProof="0" dirty="0" smtClean="0">
              <a:ln>
                <a:noFill/>
              </a:ln>
              <a:solidFill>
                <a:srgbClr val="0D3A7E"/>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tabLst/>
              <a:defRPr/>
            </a:pPr>
            <a:endParaRPr kumimoji="0" lang="en-US" sz="1800" b="1" i="0" u="none" strike="noStrike" kern="0" cap="none" spc="0" normalizeH="0" baseline="0" noProof="0" dirty="0" smtClean="0">
              <a:ln>
                <a:noFill/>
              </a:ln>
              <a:solidFill>
                <a:srgbClr val="0D3A7E"/>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rgbClr val="0D3A7E"/>
              </a:solidFill>
              <a:effectLst/>
              <a:uLnTx/>
              <a:uFillTx/>
              <a:latin typeface="+mn-lt"/>
              <a:ea typeface="+mn-ea"/>
              <a:cs typeface="+mn-cs"/>
            </a:endParaRPr>
          </a:p>
        </p:txBody>
      </p:sp>
    </p:spTree>
    <p:extLst>
      <p:ext uri="{BB962C8B-B14F-4D97-AF65-F5344CB8AC3E}">
        <p14:creationId xmlns:p14="http://schemas.microsoft.com/office/powerpoint/2010/main" val="28492329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0"/>
          </p:nvPr>
        </p:nvSpPr>
        <p:spPr>
          <a:noFill/>
        </p:spPr>
        <p:txBody>
          <a:bodyPr/>
          <a:lstStyle/>
          <a:p>
            <a:fld id="{D9F57BB8-BBA9-4132-A9EC-998B9D7EEC52}" type="slidenum">
              <a:rPr lang="en-US" smtClean="0"/>
              <a:pPr/>
              <a:t>28</a:t>
            </a:fld>
            <a:endParaRPr lang="en-US" smtClean="0"/>
          </a:p>
        </p:txBody>
      </p:sp>
      <p:sp>
        <p:nvSpPr>
          <p:cNvPr id="48131" name="Text Box 5"/>
          <p:cNvSpPr txBox="1">
            <a:spLocks noChangeArrowheads="1"/>
          </p:cNvSpPr>
          <p:nvPr/>
        </p:nvSpPr>
        <p:spPr bwMode="auto">
          <a:xfrm>
            <a:off x="1723003" y="2582490"/>
            <a:ext cx="5767125" cy="1200329"/>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Co-activities planning HIE ISOLDE installation:</a:t>
            </a:r>
            <a:endParaRPr lang="en-US" sz="3600" b="1" dirty="0">
              <a:solidFill>
                <a:srgbClr val="0D3A7E"/>
              </a:solidFill>
            </a:endParaRPr>
          </a:p>
        </p:txBody>
      </p:sp>
    </p:spTree>
    <p:extLst>
      <p:ext uri="{BB962C8B-B14F-4D97-AF65-F5344CB8AC3E}">
        <p14:creationId xmlns:p14="http://schemas.microsoft.com/office/powerpoint/2010/main" val="24444540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2"/>
          <p:cNvSpPr>
            <a:spLocks noGrp="1"/>
          </p:cNvSpPr>
          <p:nvPr>
            <p:ph type="sldNum" sz="quarter" idx="10"/>
          </p:nvPr>
        </p:nvSpPr>
        <p:spPr>
          <a:noFill/>
        </p:spPr>
        <p:txBody>
          <a:bodyPr/>
          <a:lstStyle/>
          <a:p>
            <a:fld id="{35C37AA2-93C0-4B31-8B51-7B4DA6A9CE40}" type="slidenum">
              <a:rPr lang="en-US" smtClean="0"/>
              <a:pPr/>
              <a:t>29</a:t>
            </a:fld>
            <a:endParaRPr lang="en-US" smtClean="0"/>
          </a:p>
        </p:txBody>
      </p:sp>
      <p:sp>
        <p:nvSpPr>
          <p:cNvPr id="17411" name="Text Box 2"/>
          <p:cNvSpPr txBox="1">
            <a:spLocks noChangeArrowheads="1"/>
          </p:cNvSpPr>
          <p:nvPr/>
        </p:nvSpPr>
        <p:spPr bwMode="auto">
          <a:xfrm>
            <a:off x="1616075" y="53975"/>
            <a:ext cx="626745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Co-Activities B198</a:t>
            </a:r>
            <a:endParaRPr lang="en-US" sz="3600" b="1" dirty="0">
              <a:solidFill>
                <a:srgbClr val="0D3A7E"/>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186" y="772773"/>
            <a:ext cx="8237353" cy="5389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039" y="6166185"/>
            <a:ext cx="8221451" cy="54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Connector 2"/>
          <p:cNvCxnSpPr/>
          <p:nvPr/>
        </p:nvCxnSpPr>
        <p:spPr>
          <a:xfrm>
            <a:off x="6225860" y="858741"/>
            <a:ext cx="0" cy="586011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6750657" y="1240404"/>
            <a:ext cx="461176" cy="19083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6758608" y="5215417"/>
            <a:ext cx="461176" cy="19083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9277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3</a:t>
            </a:fld>
            <a:endParaRPr lang="fr-FR"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20748"/>
            <a:ext cx="9144000" cy="3516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Box 5"/>
          <p:cNvSpPr txBox="1">
            <a:spLocks noChangeArrowheads="1"/>
          </p:cNvSpPr>
          <p:nvPr/>
        </p:nvSpPr>
        <p:spPr bwMode="auto">
          <a:xfrm>
            <a:off x="1834339" y="77828"/>
            <a:ext cx="6713316" cy="584775"/>
          </a:xfrm>
          <a:prstGeom prst="rect">
            <a:avLst/>
          </a:prstGeom>
          <a:noFill/>
          <a:ln w="9525">
            <a:noFill/>
            <a:miter lim="800000"/>
            <a:headEnd/>
            <a:tailEnd/>
          </a:ln>
        </p:spPr>
        <p:txBody>
          <a:bodyPr wrap="square">
            <a:spAutoFit/>
          </a:bodyPr>
          <a:lstStyle/>
          <a:p>
            <a:pPr algn="ctr">
              <a:spcBef>
                <a:spcPct val="50000"/>
              </a:spcBef>
            </a:pPr>
            <a:r>
              <a:rPr lang="de-DE" sz="3200" b="1" dirty="0" smtClean="0">
                <a:solidFill>
                  <a:srgbClr val="0D3A7E"/>
                </a:solidFill>
              </a:rPr>
              <a:t>HIE ISOLDE installation progress</a:t>
            </a:r>
            <a:endParaRPr lang="en-US" sz="3200" b="1" dirty="0">
              <a:solidFill>
                <a:srgbClr val="0D3A7E"/>
              </a:solidFill>
            </a:endParaRPr>
          </a:p>
        </p:txBody>
      </p:sp>
    </p:spTree>
    <p:extLst>
      <p:ext uri="{BB962C8B-B14F-4D97-AF65-F5344CB8AC3E}">
        <p14:creationId xmlns:p14="http://schemas.microsoft.com/office/powerpoint/2010/main" val="3876665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2"/>
          <p:cNvSpPr>
            <a:spLocks noGrp="1"/>
          </p:cNvSpPr>
          <p:nvPr>
            <p:ph type="sldNum" sz="quarter" idx="10"/>
          </p:nvPr>
        </p:nvSpPr>
        <p:spPr>
          <a:noFill/>
        </p:spPr>
        <p:txBody>
          <a:bodyPr/>
          <a:lstStyle/>
          <a:p>
            <a:fld id="{35C37AA2-93C0-4B31-8B51-7B4DA6A9CE40}" type="slidenum">
              <a:rPr lang="en-US" smtClean="0"/>
              <a:pPr/>
              <a:t>30</a:t>
            </a:fld>
            <a:endParaRPr lang="en-US" smtClean="0"/>
          </a:p>
        </p:txBody>
      </p:sp>
      <p:sp>
        <p:nvSpPr>
          <p:cNvPr id="17411" name="Text Box 2"/>
          <p:cNvSpPr txBox="1">
            <a:spLocks noChangeArrowheads="1"/>
          </p:cNvSpPr>
          <p:nvPr/>
        </p:nvSpPr>
        <p:spPr bwMode="auto">
          <a:xfrm>
            <a:off x="1616075" y="53975"/>
            <a:ext cx="626745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Co-Activities B198</a:t>
            </a:r>
            <a:endParaRPr lang="en-US" sz="3600" b="1" dirty="0">
              <a:solidFill>
                <a:srgbClr val="0D3A7E"/>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28685"/>
            <a:ext cx="9144000" cy="29729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Connector 2"/>
          <p:cNvCxnSpPr/>
          <p:nvPr/>
        </p:nvCxnSpPr>
        <p:spPr>
          <a:xfrm>
            <a:off x="6368994" y="1081386"/>
            <a:ext cx="0" cy="321232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7140271" y="3963141"/>
            <a:ext cx="461176" cy="19083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7095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31</a:t>
            </a:fld>
            <a:endParaRPr lang="fr-FR" dirty="0"/>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11" y="763326"/>
            <a:ext cx="9064574" cy="5869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5446643" y="874652"/>
            <a:ext cx="0" cy="582829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 Box 2"/>
          <p:cNvSpPr txBox="1">
            <a:spLocks noChangeArrowheads="1"/>
          </p:cNvSpPr>
          <p:nvPr/>
        </p:nvSpPr>
        <p:spPr bwMode="auto">
          <a:xfrm>
            <a:off x="1616075" y="53975"/>
            <a:ext cx="626745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Co-Activities B199</a:t>
            </a:r>
            <a:endParaRPr lang="en-US" sz="3600" b="1" dirty="0">
              <a:solidFill>
                <a:srgbClr val="0D3A7E"/>
              </a:solidFill>
            </a:endParaRPr>
          </a:p>
        </p:txBody>
      </p:sp>
    </p:spTree>
    <p:extLst>
      <p:ext uri="{BB962C8B-B14F-4D97-AF65-F5344CB8AC3E}">
        <p14:creationId xmlns:p14="http://schemas.microsoft.com/office/powerpoint/2010/main" val="12244683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32</a:t>
            </a:fld>
            <a:endParaRPr lang="fr-FR" dirty="0"/>
          </a:p>
        </p:txBody>
      </p:sp>
      <p:sp>
        <p:nvSpPr>
          <p:cNvPr id="3" name="Text Box 2"/>
          <p:cNvSpPr txBox="1">
            <a:spLocks noChangeArrowheads="1"/>
          </p:cNvSpPr>
          <p:nvPr/>
        </p:nvSpPr>
        <p:spPr bwMode="auto">
          <a:xfrm>
            <a:off x="2013625" y="53975"/>
            <a:ext cx="626745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Co-Activities B199 &amp; Safety</a:t>
            </a:r>
            <a:endParaRPr lang="en-US" sz="3600" b="1" dirty="0">
              <a:solidFill>
                <a:srgbClr val="0D3A7E"/>
              </a:solidFill>
            </a:endParaRP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103616"/>
            <a:ext cx="9144000" cy="3825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5446643" y="1256306"/>
            <a:ext cx="0" cy="367248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38497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33</a:t>
            </a:fld>
            <a:endParaRPr lang="fr-FR" dirty="0"/>
          </a:p>
        </p:txBody>
      </p:sp>
      <p:sp>
        <p:nvSpPr>
          <p:cNvPr id="6" name="Text Box 2"/>
          <p:cNvSpPr txBox="1">
            <a:spLocks noChangeArrowheads="1"/>
          </p:cNvSpPr>
          <p:nvPr/>
        </p:nvSpPr>
        <p:spPr bwMode="auto">
          <a:xfrm>
            <a:off x="1616075" y="53975"/>
            <a:ext cx="626745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Co-Activities B170</a:t>
            </a:r>
            <a:endParaRPr lang="en-US" sz="3600" b="1" dirty="0">
              <a:solidFill>
                <a:srgbClr val="0D3A7E"/>
              </a:solidFill>
            </a:endParaRP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1" y="779229"/>
            <a:ext cx="8465820" cy="6061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Connector 6"/>
          <p:cNvCxnSpPr/>
          <p:nvPr/>
        </p:nvCxnSpPr>
        <p:spPr>
          <a:xfrm>
            <a:off x="6464411" y="898498"/>
            <a:ext cx="0" cy="602708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95939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34</a:t>
            </a:fld>
            <a:endParaRPr lang="fr-FR" dirty="0"/>
          </a:p>
        </p:txBody>
      </p:sp>
      <p:sp>
        <p:nvSpPr>
          <p:cNvPr id="3" name="Text Box 2"/>
          <p:cNvSpPr txBox="1">
            <a:spLocks noChangeArrowheads="1"/>
          </p:cNvSpPr>
          <p:nvPr/>
        </p:nvSpPr>
        <p:spPr bwMode="auto">
          <a:xfrm>
            <a:off x="1616075" y="53975"/>
            <a:ext cx="626745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Co-Activities B170</a:t>
            </a:r>
            <a:endParaRPr lang="en-US" sz="3600" b="1" dirty="0">
              <a:solidFill>
                <a:srgbClr val="0D3A7E"/>
              </a:solidFill>
            </a:endParaRP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16" y="766886"/>
            <a:ext cx="8972804" cy="5673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6122518" y="874645"/>
            <a:ext cx="0" cy="556591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38497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35</a:t>
            </a:fld>
            <a:endParaRPr lang="fr-FR" dirty="0"/>
          </a:p>
        </p:txBody>
      </p:sp>
      <p:sp>
        <p:nvSpPr>
          <p:cNvPr id="3" name="Text Box 2"/>
          <p:cNvSpPr txBox="1">
            <a:spLocks noChangeArrowheads="1"/>
          </p:cNvSpPr>
          <p:nvPr/>
        </p:nvSpPr>
        <p:spPr bwMode="auto">
          <a:xfrm>
            <a:off x="1616075" y="53975"/>
            <a:ext cx="626745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Co-Activities B170</a:t>
            </a:r>
            <a:endParaRPr lang="en-US" sz="3600" b="1" dirty="0">
              <a:solidFill>
                <a:srgbClr val="0D3A7E"/>
              </a:solidFill>
            </a:endParaRP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14590"/>
            <a:ext cx="9144000" cy="4383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5430755" y="1276187"/>
            <a:ext cx="0" cy="412274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38497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36</a:t>
            </a:fld>
            <a:endParaRPr lang="fr-FR" dirty="0"/>
          </a:p>
        </p:txBody>
      </p:sp>
      <p:sp>
        <p:nvSpPr>
          <p:cNvPr id="3" name="Text Box 2"/>
          <p:cNvSpPr txBox="1">
            <a:spLocks noChangeArrowheads="1"/>
          </p:cNvSpPr>
          <p:nvPr/>
        </p:nvSpPr>
        <p:spPr bwMode="auto">
          <a:xfrm>
            <a:off x="1616075" y="53975"/>
            <a:ext cx="626745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Co-Activities B170</a:t>
            </a:r>
            <a:endParaRPr lang="en-US" sz="3600" b="1" dirty="0">
              <a:solidFill>
                <a:srgbClr val="0D3A7E"/>
              </a:solidFill>
            </a:endParaRP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22351"/>
            <a:ext cx="9144000" cy="5675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4476599" y="1085356"/>
            <a:ext cx="0" cy="551258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13152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37</a:t>
            </a:fld>
            <a:endParaRPr lang="fr-FR" dirty="0"/>
          </a:p>
        </p:txBody>
      </p:sp>
      <p:sp>
        <p:nvSpPr>
          <p:cNvPr id="3" name="Text Box 2"/>
          <p:cNvSpPr txBox="1">
            <a:spLocks noChangeArrowheads="1"/>
          </p:cNvSpPr>
          <p:nvPr/>
        </p:nvSpPr>
        <p:spPr bwMode="auto">
          <a:xfrm>
            <a:off x="1616075" y="53975"/>
            <a:ext cx="626745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Co-Activities B170</a:t>
            </a:r>
            <a:endParaRPr lang="en-US" sz="3600" b="1" dirty="0">
              <a:solidFill>
                <a:srgbClr val="0D3A7E"/>
              </a:solidFill>
            </a:endParaRPr>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86927"/>
            <a:ext cx="9144000" cy="4561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4476599" y="1172817"/>
            <a:ext cx="0" cy="456257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13152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38</a:t>
            </a:fld>
            <a:endParaRPr lang="fr-FR" dirty="0"/>
          </a:p>
        </p:txBody>
      </p:sp>
      <p:sp>
        <p:nvSpPr>
          <p:cNvPr id="3" name="Text Box 2"/>
          <p:cNvSpPr txBox="1">
            <a:spLocks noChangeArrowheads="1"/>
          </p:cNvSpPr>
          <p:nvPr/>
        </p:nvSpPr>
        <p:spPr bwMode="auto">
          <a:xfrm>
            <a:off x="1616075" y="53975"/>
            <a:ext cx="626745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Co-Activities B170</a:t>
            </a:r>
            <a:endParaRPr lang="en-US" sz="3600" b="1" dirty="0">
              <a:solidFill>
                <a:srgbClr val="0D3A7E"/>
              </a:solidFill>
            </a:endParaRPr>
          </a:p>
        </p:txBody>
      </p:sp>
      <p:pic>
        <p:nvPicPr>
          <p:cNvPr id="307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971300"/>
            <a:ext cx="9144000" cy="4975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4476599" y="1172817"/>
            <a:ext cx="0" cy="477411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10906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39</a:t>
            </a:fld>
            <a:endParaRPr lang="fr-FR" dirty="0"/>
          </a:p>
        </p:txBody>
      </p:sp>
      <p:sp>
        <p:nvSpPr>
          <p:cNvPr id="3" name="Text Box 2"/>
          <p:cNvSpPr txBox="1">
            <a:spLocks noChangeArrowheads="1"/>
          </p:cNvSpPr>
          <p:nvPr/>
        </p:nvSpPr>
        <p:spPr bwMode="auto">
          <a:xfrm>
            <a:off x="1616075" y="53975"/>
            <a:ext cx="6267450" cy="641350"/>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Co-Activities B170</a:t>
            </a:r>
            <a:endParaRPr lang="en-US" sz="3600" b="1" dirty="0">
              <a:solidFill>
                <a:srgbClr val="0D3A7E"/>
              </a:solidFill>
            </a:endParaRPr>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73" y="749689"/>
            <a:ext cx="8833899" cy="6104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4047229" y="926326"/>
            <a:ext cx="0" cy="593167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10906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4</a:t>
            </a:fld>
            <a:endParaRPr lang="fr-FR" dirty="0"/>
          </a:p>
        </p:txBody>
      </p:sp>
      <p:pic>
        <p:nvPicPr>
          <p:cNvPr id="5122" name="Picture 2" descr="\\cern.ch\dfs\Workspaces\d\DataParchet\rex-isolde\integration\presentation\2013\IMAGES\18octobre2k13\im140.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313" y="1837318"/>
            <a:ext cx="7569686" cy="4269284"/>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 y="898276"/>
            <a:ext cx="3714985" cy="247720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6563" y="3375482"/>
            <a:ext cx="3830140" cy="255399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Text Box 5"/>
          <p:cNvSpPr txBox="1">
            <a:spLocks noChangeArrowheads="1"/>
          </p:cNvSpPr>
          <p:nvPr/>
        </p:nvSpPr>
        <p:spPr bwMode="auto">
          <a:xfrm>
            <a:off x="1897947" y="53975"/>
            <a:ext cx="5767125"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Outdoor progress</a:t>
            </a:r>
            <a:endParaRPr lang="en-US" sz="3600" b="1" dirty="0">
              <a:solidFill>
                <a:srgbClr val="0D3A7E"/>
              </a:solidFill>
            </a:endParaRPr>
          </a:p>
        </p:txBody>
      </p:sp>
      <p:sp>
        <p:nvSpPr>
          <p:cNvPr id="8" name="Text Box 8"/>
          <p:cNvSpPr txBox="1">
            <a:spLocks noChangeArrowheads="1"/>
          </p:cNvSpPr>
          <p:nvPr/>
        </p:nvSpPr>
        <p:spPr bwMode="auto">
          <a:xfrm>
            <a:off x="0" y="6027003"/>
            <a:ext cx="9144000" cy="830997"/>
          </a:xfrm>
          <a:prstGeom prst="rect">
            <a:avLst/>
          </a:prstGeom>
          <a:noFill/>
          <a:ln w="9525">
            <a:noFill/>
            <a:miter lim="800000"/>
            <a:headEnd/>
            <a:tailEnd/>
          </a:ln>
        </p:spPr>
        <p:txBody>
          <a:bodyPr>
            <a:spAutoFit/>
          </a:bodyPr>
          <a:lstStyle/>
          <a:p>
            <a:pPr>
              <a:spcBef>
                <a:spcPts val="0"/>
              </a:spcBef>
            </a:pPr>
            <a:r>
              <a:rPr lang="de-DE" sz="2400" dirty="0" smtClean="0"/>
              <a:t>Cooling &amp; ventilation:</a:t>
            </a:r>
          </a:p>
          <a:p>
            <a:pPr>
              <a:spcBef>
                <a:spcPts val="0"/>
              </a:spcBef>
            </a:pPr>
            <a:r>
              <a:rPr lang="de-DE" sz="2400" dirty="0" smtClean="0"/>
              <a:t>Cooling towers, Chillers and a large part of the tubing is in place  </a:t>
            </a:r>
            <a:endParaRPr lang="en-US" sz="2400" dirty="0"/>
          </a:p>
        </p:txBody>
      </p:sp>
      <p:pic>
        <p:nvPicPr>
          <p:cNvPr id="51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5021" y="918308"/>
            <a:ext cx="3713259" cy="247605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87666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40</a:t>
            </a:fld>
            <a:endParaRPr lang="fr-FR" dirty="0"/>
          </a:p>
        </p:txBody>
      </p:sp>
    </p:spTree>
    <p:extLst>
      <p:ext uri="{BB962C8B-B14F-4D97-AF65-F5344CB8AC3E}">
        <p14:creationId xmlns:p14="http://schemas.microsoft.com/office/powerpoint/2010/main" val="3692880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1BA1BA39-F636-4DFE-B878-05FB76132C54}" type="slidenum">
              <a:rPr lang="fr-FR" smtClean="0"/>
              <a:pPr/>
              <a:t>5</a:t>
            </a:fld>
            <a:endParaRPr lang="fr-FR"/>
          </a:p>
        </p:txBody>
      </p:sp>
      <p:sp>
        <p:nvSpPr>
          <p:cNvPr id="6" name="Text Box 5"/>
          <p:cNvSpPr txBox="1">
            <a:spLocks noChangeArrowheads="1"/>
          </p:cNvSpPr>
          <p:nvPr/>
        </p:nvSpPr>
        <p:spPr bwMode="auto">
          <a:xfrm>
            <a:off x="2168525" y="2530475"/>
            <a:ext cx="4876800" cy="1200329"/>
          </a:xfrm>
          <a:prstGeom prst="rect">
            <a:avLst/>
          </a:prstGeom>
          <a:noFill/>
          <a:ln w="9525">
            <a:noFill/>
            <a:miter lim="800000"/>
            <a:headEnd/>
            <a:tailEnd/>
          </a:ln>
        </p:spPr>
        <p:txBody>
          <a:bodyPr>
            <a:spAutoFit/>
          </a:bodyPr>
          <a:lstStyle/>
          <a:p>
            <a:pPr algn="ctr">
              <a:spcBef>
                <a:spcPct val="50000"/>
              </a:spcBef>
            </a:pPr>
            <a:r>
              <a:rPr lang="de-DE" sz="3600" b="1" dirty="0" smtClean="0">
                <a:solidFill>
                  <a:srgbClr val="0D3A7E"/>
                </a:solidFill>
              </a:rPr>
              <a:t>Thank you for your attention</a:t>
            </a:r>
            <a:endParaRPr lang="en-US" sz="3600" b="1" dirty="0">
              <a:solidFill>
                <a:srgbClr val="0D3A7E"/>
              </a:solidFill>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9695" y="848844"/>
            <a:ext cx="6376946" cy="4847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 Box 2"/>
          <p:cNvSpPr txBox="1">
            <a:spLocks noChangeArrowheads="1"/>
          </p:cNvSpPr>
          <p:nvPr/>
        </p:nvSpPr>
        <p:spPr bwMode="auto">
          <a:xfrm>
            <a:off x="1979875" y="53975"/>
            <a:ext cx="6392847"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Compressor building 198</a:t>
            </a:r>
            <a:endParaRPr lang="en-US" sz="3600" b="1" dirty="0">
              <a:solidFill>
                <a:srgbClr val="0D3A7E"/>
              </a:solidFill>
            </a:endParaRP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781" y="1150994"/>
            <a:ext cx="3235426" cy="168163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782" y="3129437"/>
            <a:ext cx="3235424" cy="239665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8205" y="3732356"/>
            <a:ext cx="2377439" cy="179373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17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21571" y="3732355"/>
            <a:ext cx="2115069" cy="179373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4" name="Text Box 8"/>
          <p:cNvSpPr txBox="1">
            <a:spLocks noChangeArrowheads="1"/>
          </p:cNvSpPr>
          <p:nvPr/>
        </p:nvSpPr>
        <p:spPr bwMode="auto">
          <a:xfrm>
            <a:off x="0" y="5526090"/>
            <a:ext cx="9144000" cy="1200329"/>
          </a:xfrm>
          <a:prstGeom prst="rect">
            <a:avLst/>
          </a:prstGeom>
          <a:solidFill>
            <a:schemeClr val="bg1"/>
          </a:solidFill>
          <a:ln w="9525">
            <a:noFill/>
            <a:miter lim="800000"/>
            <a:headEnd/>
            <a:tailEnd/>
          </a:ln>
        </p:spPr>
        <p:txBody>
          <a:bodyPr>
            <a:spAutoFit/>
          </a:bodyPr>
          <a:lstStyle/>
          <a:p>
            <a:pPr>
              <a:spcBef>
                <a:spcPts val="0"/>
              </a:spcBef>
            </a:pPr>
            <a:r>
              <a:rPr lang="de-DE" sz="2400" dirty="0" smtClean="0"/>
              <a:t>Cooling &amp; ventilation and EL systems:</a:t>
            </a:r>
          </a:p>
          <a:p>
            <a:pPr>
              <a:spcBef>
                <a:spcPts val="0"/>
              </a:spcBef>
            </a:pPr>
            <a:r>
              <a:rPr lang="de-DE" sz="2400" dirty="0" smtClean="0"/>
              <a:t>Steel structures, Ventilation Unit, Electrical cabinets, Pumps and Piping in place as well as large parts of the ducts and cable trays  </a:t>
            </a:r>
            <a:endParaRPr lang="en-US" sz="2400" dirty="0"/>
          </a:p>
        </p:txBody>
      </p:sp>
      <p:pic>
        <p:nvPicPr>
          <p:cNvPr id="717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58427" y="834902"/>
            <a:ext cx="3578214" cy="238600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29434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7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6</a:t>
            </a:fld>
            <a:endParaRPr lang="fr-FR" dirty="0"/>
          </a:p>
        </p:txBody>
      </p:sp>
      <p:sp>
        <p:nvSpPr>
          <p:cNvPr id="3" name="Text Box 2"/>
          <p:cNvSpPr txBox="1">
            <a:spLocks noChangeArrowheads="1"/>
          </p:cNvSpPr>
          <p:nvPr/>
        </p:nvSpPr>
        <p:spPr bwMode="auto">
          <a:xfrm>
            <a:off x="1979875" y="53975"/>
            <a:ext cx="6392847"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Cold Box building 199</a:t>
            </a:r>
            <a:endParaRPr lang="en-US" sz="3600" b="1" dirty="0">
              <a:solidFill>
                <a:srgbClr val="0D3A7E"/>
              </a:solidFill>
            </a:endParaRPr>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427" y="870086"/>
            <a:ext cx="8397201" cy="5212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5522" y="3647735"/>
            <a:ext cx="3651722" cy="243502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1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2756" y="1371250"/>
            <a:ext cx="3604760" cy="240370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19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427" y="3679050"/>
            <a:ext cx="3604760" cy="240370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Text Box 8"/>
          <p:cNvSpPr txBox="1">
            <a:spLocks noChangeArrowheads="1"/>
          </p:cNvSpPr>
          <p:nvPr/>
        </p:nvSpPr>
        <p:spPr bwMode="auto">
          <a:xfrm>
            <a:off x="0" y="6034954"/>
            <a:ext cx="9144000" cy="830997"/>
          </a:xfrm>
          <a:prstGeom prst="rect">
            <a:avLst/>
          </a:prstGeom>
          <a:noFill/>
          <a:ln w="9525">
            <a:noFill/>
            <a:miter lim="800000"/>
            <a:headEnd/>
            <a:tailEnd/>
          </a:ln>
        </p:spPr>
        <p:txBody>
          <a:bodyPr>
            <a:spAutoFit/>
          </a:bodyPr>
          <a:lstStyle/>
          <a:p>
            <a:pPr>
              <a:spcBef>
                <a:spcPts val="0"/>
              </a:spcBef>
            </a:pPr>
            <a:r>
              <a:rPr lang="de-DE" sz="2400" dirty="0" smtClean="0"/>
              <a:t>EL systems ground floor:</a:t>
            </a:r>
          </a:p>
          <a:p>
            <a:pPr>
              <a:spcBef>
                <a:spcPts val="0"/>
              </a:spcBef>
            </a:pPr>
            <a:r>
              <a:rPr lang="de-DE" sz="2400" dirty="0" smtClean="0"/>
              <a:t>False floor structure in place for the 3.3kV (Compressors power)  </a:t>
            </a:r>
            <a:endParaRPr lang="en-US" sz="2400" dirty="0"/>
          </a:p>
        </p:txBody>
      </p:sp>
    </p:spTree>
    <p:extLst>
      <p:ext uri="{BB962C8B-B14F-4D97-AF65-F5344CB8AC3E}">
        <p14:creationId xmlns:p14="http://schemas.microsoft.com/office/powerpoint/2010/main" val="3359946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7</a:t>
            </a:fld>
            <a:endParaRPr lang="fr-FR" dirty="0"/>
          </a:p>
        </p:txBody>
      </p:sp>
      <p:sp>
        <p:nvSpPr>
          <p:cNvPr id="3" name="Text Box 2"/>
          <p:cNvSpPr txBox="1">
            <a:spLocks noChangeArrowheads="1"/>
          </p:cNvSpPr>
          <p:nvPr/>
        </p:nvSpPr>
        <p:spPr bwMode="auto">
          <a:xfrm>
            <a:off x="1979875" y="53975"/>
            <a:ext cx="6392847"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Cold Box building 199</a:t>
            </a:r>
            <a:endParaRPr lang="en-US" sz="3600" b="1" dirty="0">
              <a:solidFill>
                <a:srgbClr val="0D3A7E"/>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216" y="932840"/>
            <a:ext cx="8717952" cy="4895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214" y="1785607"/>
            <a:ext cx="3255407" cy="217075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3531" y="3546282"/>
            <a:ext cx="1913613" cy="287042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922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1452" y="932838"/>
            <a:ext cx="3255409" cy="217075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922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55458" y="803668"/>
            <a:ext cx="1889760" cy="283463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Text Box 8"/>
          <p:cNvSpPr txBox="1">
            <a:spLocks noChangeArrowheads="1"/>
          </p:cNvSpPr>
          <p:nvPr/>
        </p:nvSpPr>
        <p:spPr bwMode="auto">
          <a:xfrm>
            <a:off x="111314" y="5899787"/>
            <a:ext cx="9144000" cy="830997"/>
          </a:xfrm>
          <a:prstGeom prst="rect">
            <a:avLst/>
          </a:prstGeom>
          <a:noFill/>
          <a:ln w="9525">
            <a:noFill/>
            <a:miter lim="800000"/>
            <a:headEnd/>
            <a:tailEnd/>
          </a:ln>
        </p:spPr>
        <p:txBody>
          <a:bodyPr>
            <a:spAutoFit/>
          </a:bodyPr>
          <a:lstStyle/>
          <a:p>
            <a:pPr>
              <a:spcBef>
                <a:spcPts val="0"/>
              </a:spcBef>
            </a:pPr>
            <a:r>
              <a:rPr lang="de-DE" sz="2400" dirty="0" smtClean="0"/>
              <a:t>1st floor, metal structures and Civil Engineering:</a:t>
            </a:r>
          </a:p>
          <a:p>
            <a:pPr>
              <a:spcBef>
                <a:spcPts val="0"/>
              </a:spcBef>
            </a:pPr>
            <a:r>
              <a:rPr lang="de-DE" sz="2400" dirty="0" smtClean="0"/>
              <a:t>Plenum, false floor and reservations done  </a:t>
            </a:r>
            <a:endParaRPr lang="en-US" sz="2400" dirty="0"/>
          </a:p>
        </p:txBody>
      </p:sp>
    </p:spTree>
    <p:extLst>
      <p:ext uri="{BB962C8B-B14F-4D97-AF65-F5344CB8AC3E}">
        <p14:creationId xmlns:p14="http://schemas.microsoft.com/office/powerpoint/2010/main" val="122446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2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8</a:t>
            </a:fld>
            <a:endParaRPr lang="fr-FR" dirty="0"/>
          </a:p>
        </p:txBody>
      </p:sp>
      <p:sp>
        <p:nvSpPr>
          <p:cNvPr id="3" name="Text Box 2"/>
          <p:cNvSpPr txBox="1">
            <a:spLocks noChangeArrowheads="1"/>
          </p:cNvSpPr>
          <p:nvPr/>
        </p:nvSpPr>
        <p:spPr bwMode="auto">
          <a:xfrm>
            <a:off x="1979875" y="53975"/>
            <a:ext cx="5605669" cy="646331"/>
          </a:xfrm>
          <a:prstGeom prst="rect">
            <a:avLst/>
          </a:prstGeom>
          <a:noFill/>
          <a:ln w="9525">
            <a:noFill/>
            <a:miter lim="800000"/>
            <a:headEnd/>
            <a:tailEnd/>
          </a:ln>
        </p:spPr>
        <p:txBody>
          <a:bodyPr wrap="square">
            <a:spAutoFit/>
          </a:bodyPr>
          <a:lstStyle/>
          <a:p>
            <a:pPr algn="ctr">
              <a:spcBef>
                <a:spcPct val="50000"/>
              </a:spcBef>
            </a:pPr>
            <a:r>
              <a:rPr lang="de-DE" sz="3600" b="1" dirty="0" smtClean="0">
                <a:solidFill>
                  <a:srgbClr val="0D3A7E"/>
                </a:solidFill>
              </a:rPr>
              <a:t>ISOLDE hall 170</a:t>
            </a:r>
            <a:endParaRPr lang="en-US" sz="3600" b="1" dirty="0">
              <a:solidFill>
                <a:srgbClr val="0D3A7E"/>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8" y="1431925"/>
            <a:ext cx="8848725" cy="399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 Box 8"/>
          <p:cNvSpPr txBox="1">
            <a:spLocks noChangeArrowheads="1"/>
          </p:cNvSpPr>
          <p:nvPr/>
        </p:nvSpPr>
        <p:spPr bwMode="auto">
          <a:xfrm>
            <a:off x="278285" y="5486335"/>
            <a:ext cx="9144000" cy="830997"/>
          </a:xfrm>
          <a:prstGeom prst="rect">
            <a:avLst/>
          </a:prstGeom>
          <a:noFill/>
          <a:ln w="9525">
            <a:noFill/>
            <a:miter lim="800000"/>
            <a:headEnd/>
            <a:tailEnd/>
          </a:ln>
        </p:spPr>
        <p:txBody>
          <a:bodyPr>
            <a:spAutoFit/>
          </a:bodyPr>
          <a:lstStyle/>
          <a:p>
            <a:pPr>
              <a:spcBef>
                <a:spcPts val="0"/>
              </a:spcBef>
            </a:pPr>
            <a:r>
              <a:rPr lang="de-DE" sz="2400" dirty="0" smtClean="0"/>
              <a:t>ISOLDE hall 170: </a:t>
            </a:r>
          </a:p>
          <a:p>
            <a:pPr>
              <a:spcBef>
                <a:spcPts val="0"/>
              </a:spcBef>
            </a:pPr>
            <a:r>
              <a:rPr lang="de-DE" sz="2400" dirty="0" smtClean="0"/>
              <a:t>Civil engineering, metal structures, cooling and ventilation </a:t>
            </a:r>
            <a:endParaRPr lang="en-US" sz="2400" dirty="0"/>
          </a:p>
        </p:txBody>
      </p:sp>
    </p:spTree>
    <p:extLst>
      <p:ext uri="{BB962C8B-B14F-4D97-AF65-F5344CB8AC3E}">
        <p14:creationId xmlns:p14="http://schemas.microsoft.com/office/powerpoint/2010/main" val="12244683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8C227177-C5A7-4C00-B7C5-5C4AB60BFFE7}" type="slidenum">
              <a:rPr lang="en-US" smtClean="0"/>
              <a:pPr>
                <a:defRPr/>
              </a:pPr>
              <a:t>9</a:t>
            </a:fld>
            <a:endParaRPr lang="en-US"/>
          </a:p>
        </p:txBody>
      </p:sp>
      <p:sp>
        <p:nvSpPr>
          <p:cNvPr id="5" name="Text Box 2"/>
          <p:cNvSpPr txBox="1">
            <a:spLocks noChangeArrowheads="1"/>
          </p:cNvSpPr>
          <p:nvPr/>
        </p:nvSpPr>
        <p:spPr bwMode="auto">
          <a:xfrm>
            <a:off x="1880004" y="53975"/>
            <a:ext cx="6569050" cy="584775"/>
          </a:xfrm>
          <a:prstGeom prst="rect">
            <a:avLst/>
          </a:prstGeom>
          <a:noFill/>
          <a:ln w="9525">
            <a:noFill/>
            <a:miter lim="800000"/>
            <a:headEnd/>
            <a:tailEnd/>
          </a:ln>
        </p:spPr>
        <p:txBody>
          <a:bodyPr wrap="square">
            <a:spAutoFit/>
          </a:bodyPr>
          <a:lstStyle/>
          <a:p>
            <a:pPr algn="ctr">
              <a:spcBef>
                <a:spcPct val="50000"/>
              </a:spcBef>
            </a:pPr>
            <a:r>
              <a:rPr lang="de-DE" sz="3200" b="1" dirty="0" smtClean="0">
                <a:solidFill>
                  <a:srgbClr val="0D3A7E"/>
                </a:solidFill>
              </a:rPr>
              <a:t>Hall 170 ventilation systems</a:t>
            </a:r>
            <a:endParaRPr lang="en-US" sz="3200" b="1" dirty="0">
              <a:solidFill>
                <a:srgbClr val="0D3A7E"/>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166" y="886960"/>
            <a:ext cx="9745163" cy="5499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899718" y="3727248"/>
            <a:ext cx="1018227"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platform</a:t>
            </a:r>
            <a:endParaRPr lang="en-GB" dirty="0" smtClean="0"/>
          </a:p>
        </p:txBody>
      </p:sp>
      <p:sp>
        <p:nvSpPr>
          <p:cNvPr id="18" name="TextBox 17"/>
          <p:cNvSpPr txBox="1"/>
          <p:nvPr/>
        </p:nvSpPr>
        <p:spPr>
          <a:xfrm>
            <a:off x="1573172" y="5223359"/>
            <a:ext cx="167131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1</a:t>
            </a:r>
            <a:r>
              <a:rPr lang="en-US" baseline="30000" dirty="0" smtClean="0"/>
              <a:t>st</a:t>
            </a:r>
            <a:r>
              <a:rPr lang="en-US" dirty="0" smtClean="0"/>
              <a:t> extension</a:t>
            </a:r>
            <a:endParaRPr lang="en-GB" dirty="0" smtClean="0"/>
          </a:p>
        </p:txBody>
      </p:sp>
      <p:sp>
        <p:nvSpPr>
          <p:cNvPr id="19" name="TextBox 18"/>
          <p:cNvSpPr txBox="1"/>
          <p:nvPr/>
        </p:nvSpPr>
        <p:spPr>
          <a:xfrm>
            <a:off x="5734301" y="5578320"/>
            <a:ext cx="167131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2</a:t>
            </a:r>
            <a:r>
              <a:rPr lang="en-US" baseline="30000" dirty="0" smtClean="0"/>
              <a:t>nd</a:t>
            </a:r>
            <a:r>
              <a:rPr lang="en-US" dirty="0" smtClean="0"/>
              <a:t> extension</a:t>
            </a:r>
            <a:endParaRPr lang="en-GB" dirty="0" smtClean="0"/>
          </a:p>
        </p:txBody>
      </p:sp>
      <p:sp>
        <p:nvSpPr>
          <p:cNvPr id="64" name="TextBox 63"/>
          <p:cNvSpPr txBox="1"/>
          <p:nvPr/>
        </p:nvSpPr>
        <p:spPr>
          <a:xfrm>
            <a:off x="5584551" y="1365255"/>
            <a:ext cx="1253571"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New ducts</a:t>
            </a:r>
            <a:endParaRPr lang="en-GB" dirty="0" smtClean="0"/>
          </a:p>
        </p:txBody>
      </p:sp>
      <p:cxnSp>
        <p:nvCxnSpPr>
          <p:cNvPr id="78" name="Straight Arrow Connector 77"/>
          <p:cNvCxnSpPr/>
          <p:nvPr/>
        </p:nvCxnSpPr>
        <p:spPr>
          <a:xfrm flipH="1" flipV="1">
            <a:off x="5995705" y="1745486"/>
            <a:ext cx="7319" cy="417881"/>
          </a:xfrm>
          <a:prstGeom prst="straightConnector1">
            <a:avLst/>
          </a:prstGeom>
          <a:ln w="3175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H="1" flipV="1">
            <a:off x="6569961" y="1745487"/>
            <a:ext cx="7318" cy="1244203"/>
          </a:xfrm>
          <a:prstGeom prst="straightConnector1">
            <a:avLst/>
          </a:prstGeom>
          <a:ln w="3175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4889632" y="4349647"/>
            <a:ext cx="1106073" cy="718307"/>
          </a:xfrm>
          <a:prstGeom prst="straightConnector1">
            <a:avLst/>
          </a:prstGeom>
          <a:ln w="3175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H="1">
            <a:off x="6281531" y="4311663"/>
            <a:ext cx="1203498" cy="756291"/>
          </a:xfrm>
          <a:prstGeom prst="straightConnector1">
            <a:avLst/>
          </a:prstGeom>
          <a:ln w="3175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5375677" y="5067954"/>
            <a:ext cx="166122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New diffusers</a:t>
            </a:r>
            <a:endParaRPr lang="en-GB" dirty="0" smtClean="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3563" y="2459582"/>
            <a:ext cx="3373079" cy="224921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4" name="Text Box 8"/>
          <p:cNvSpPr txBox="1">
            <a:spLocks noChangeArrowheads="1"/>
          </p:cNvSpPr>
          <p:nvPr/>
        </p:nvSpPr>
        <p:spPr bwMode="auto">
          <a:xfrm>
            <a:off x="1009777" y="6225791"/>
            <a:ext cx="9144000" cy="461665"/>
          </a:xfrm>
          <a:prstGeom prst="rect">
            <a:avLst/>
          </a:prstGeom>
          <a:noFill/>
          <a:ln w="9525">
            <a:noFill/>
            <a:miter lim="800000"/>
            <a:headEnd/>
            <a:tailEnd/>
          </a:ln>
        </p:spPr>
        <p:txBody>
          <a:bodyPr>
            <a:spAutoFit/>
          </a:bodyPr>
          <a:lstStyle/>
          <a:p>
            <a:pPr>
              <a:spcBef>
                <a:spcPts val="0"/>
              </a:spcBef>
            </a:pPr>
            <a:r>
              <a:rPr lang="de-DE" sz="2400" dirty="0" smtClean="0"/>
              <a:t>ISOLDE hall 170: Ventilation ducts put in place</a:t>
            </a:r>
            <a:endParaRPr lang="en-US" sz="2400" dirty="0"/>
          </a:p>
        </p:txBody>
      </p:sp>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0932" y="765203"/>
            <a:ext cx="2762370" cy="146015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663331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17688</TotalTime>
  <Words>889</Words>
  <Application>Microsoft Office PowerPoint</Application>
  <PresentationFormat>On-screen Show (4:3)</PresentationFormat>
  <Paragraphs>284</Paragraphs>
  <Slides>40</Slides>
  <Notes>6</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Emi</dc:creator>
  <cp:lastModifiedBy>siesling</cp:lastModifiedBy>
  <cp:revision>791</cp:revision>
  <cp:lastPrinted>2013-10-18T09:39:31Z</cp:lastPrinted>
  <dcterms:created xsi:type="dcterms:W3CDTF">2008-02-17T05:14:18Z</dcterms:created>
  <dcterms:modified xsi:type="dcterms:W3CDTF">2013-10-22T09:41:31Z</dcterms:modified>
</cp:coreProperties>
</file>