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384" r:id="rId3"/>
    <p:sldId id="385" r:id="rId4"/>
    <p:sldId id="386" r:id="rId5"/>
    <p:sldId id="387" r:id="rId6"/>
    <p:sldId id="388" r:id="rId7"/>
    <p:sldId id="389" r:id="rId8"/>
    <p:sldId id="390" r:id="rId9"/>
    <p:sldId id="300" r:id="rId10"/>
    <p:sldId id="369" r:id="rId11"/>
    <p:sldId id="370" r:id="rId12"/>
    <p:sldId id="371" r:id="rId13"/>
    <p:sldId id="372" r:id="rId14"/>
    <p:sldId id="373" r:id="rId15"/>
    <p:sldId id="374" r:id="rId16"/>
    <p:sldId id="375" r:id="rId17"/>
    <p:sldId id="376" r:id="rId18"/>
    <p:sldId id="377" r:id="rId19"/>
    <p:sldId id="343" r:id="rId20"/>
    <p:sldId id="378" r:id="rId21"/>
    <p:sldId id="382" r:id="rId22"/>
    <p:sldId id="333" r:id="rId23"/>
    <p:sldId id="38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348C"/>
    <a:srgbClr val="7BBA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768" y="-96"/>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312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851930251646461"/>
          <c:y val="0.0349135925601923"/>
          <c:w val="0.887694694215219"/>
          <c:h val="0.78282907266008"/>
        </c:manualLayout>
      </c:layout>
      <c:lineChart>
        <c:grouping val="standard"/>
        <c:varyColors val="0"/>
        <c:ser>
          <c:idx val="0"/>
          <c:order val="0"/>
          <c:tx>
            <c:strRef>
              <c:f>Sheet1!$A$2</c:f>
              <c:strCache>
                <c:ptCount val="1"/>
                <c:pt idx="0">
                  <c:v>CERN</c:v>
                </c:pt>
              </c:strCache>
            </c:strRef>
          </c:tx>
          <c:spPr>
            <a:ln w="50800">
              <a:solidFill>
                <a:srgbClr val="00B050"/>
              </a:solidFill>
            </a:ln>
          </c:spPr>
          <c:marker>
            <c:symbol val="none"/>
          </c:marker>
          <c:cat>
            <c:strRef>
              <c:f>Sheet1!$B$1:$E$1</c:f>
              <c:strCache>
                <c:ptCount val="4"/>
                <c:pt idx="0">
                  <c:v>Approval of the project</c:v>
                </c:pt>
                <c:pt idx="1">
                  <c:v>MTP 2012</c:v>
                </c:pt>
                <c:pt idx="2">
                  <c:v>MTP 2013</c:v>
                </c:pt>
                <c:pt idx="3">
                  <c:v>Present situation</c:v>
                </c:pt>
              </c:strCache>
            </c:strRef>
          </c:cat>
          <c:val>
            <c:numRef>
              <c:f>Sheet1!$B$2:$E$2</c:f>
              <c:numCache>
                <c:formatCode>General</c:formatCode>
                <c:ptCount val="4"/>
                <c:pt idx="0">
                  <c:v>17.5</c:v>
                </c:pt>
                <c:pt idx="1">
                  <c:v>19.0</c:v>
                </c:pt>
                <c:pt idx="2">
                  <c:v>21.2</c:v>
                </c:pt>
                <c:pt idx="3">
                  <c:v>21.2</c:v>
                </c:pt>
              </c:numCache>
            </c:numRef>
          </c:val>
          <c:smooth val="0"/>
        </c:ser>
        <c:ser>
          <c:idx val="1"/>
          <c:order val="1"/>
          <c:tx>
            <c:strRef>
              <c:f>Sheet1!$A$3</c:f>
              <c:strCache>
                <c:ptCount val="1"/>
                <c:pt idx="0">
                  <c:v>HIE-ISOLDE Collaboration</c:v>
                </c:pt>
              </c:strCache>
            </c:strRef>
          </c:tx>
          <c:spPr>
            <a:ln w="50800">
              <a:solidFill>
                <a:schemeClr val="tx1"/>
              </a:solidFill>
            </a:ln>
          </c:spPr>
          <c:marker>
            <c:symbol val="none"/>
          </c:marker>
          <c:cat>
            <c:strRef>
              <c:f>Sheet1!$B$1:$E$1</c:f>
              <c:strCache>
                <c:ptCount val="4"/>
                <c:pt idx="0">
                  <c:v>Approval of the project</c:v>
                </c:pt>
                <c:pt idx="1">
                  <c:v>MTP 2012</c:v>
                </c:pt>
                <c:pt idx="2">
                  <c:v>MTP 2013</c:v>
                </c:pt>
                <c:pt idx="3">
                  <c:v>Present situation</c:v>
                </c:pt>
              </c:strCache>
            </c:strRef>
          </c:cat>
          <c:val>
            <c:numRef>
              <c:f>Sheet1!$B$3:$E$3</c:f>
              <c:numCache>
                <c:formatCode>General</c:formatCode>
                <c:ptCount val="4"/>
                <c:pt idx="0">
                  <c:v>17.5</c:v>
                </c:pt>
                <c:pt idx="1">
                  <c:v>17.5</c:v>
                </c:pt>
                <c:pt idx="2">
                  <c:v>17.5</c:v>
                </c:pt>
                <c:pt idx="3">
                  <c:v>22.0</c:v>
                </c:pt>
              </c:numCache>
            </c:numRef>
          </c:val>
          <c:smooth val="0"/>
        </c:ser>
        <c:ser>
          <c:idx val="2"/>
          <c:order val="2"/>
          <c:tx>
            <c:strRef>
              <c:f>Sheet1!$A$4</c:f>
              <c:strCache>
                <c:ptCount val="1"/>
                <c:pt idx="0">
                  <c:v>Total project</c:v>
                </c:pt>
              </c:strCache>
            </c:strRef>
          </c:tx>
          <c:spPr>
            <a:ln w="50800">
              <a:solidFill>
                <a:srgbClr val="FF0000"/>
              </a:solidFill>
            </a:ln>
          </c:spPr>
          <c:marker>
            <c:symbol val="none"/>
          </c:marker>
          <c:cat>
            <c:strRef>
              <c:f>Sheet1!$B$1:$E$1</c:f>
              <c:strCache>
                <c:ptCount val="4"/>
                <c:pt idx="0">
                  <c:v>Approval of the project</c:v>
                </c:pt>
                <c:pt idx="1">
                  <c:v>MTP 2012</c:v>
                </c:pt>
                <c:pt idx="2">
                  <c:v>MTP 2013</c:v>
                </c:pt>
                <c:pt idx="3">
                  <c:v>Present situation</c:v>
                </c:pt>
              </c:strCache>
            </c:strRef>
          </c:cat>
          <c:val>
            <c:numRef>
              <c:f>Sheet1!$B$4:$E$4</c:f>
              <c:numCache>
                <c:formatCode>General</c:formatCode>
                <c:ptCount val="4"/>
                <c:pt idx="0">
                  <c:v>35.0</c:v>
                </c:pt>
                <c:pt idx="1">
                  <c:v>36.5</c:v>
                </c:pt>
                <c:pt idx="2">
                  <c:v>38.7</c:v>
                </c:pt>
                <c:pt idx="3">
                  <c:v>43.2</c:v>
                </c:pt>
              </c:numCache>
            </c:numRef>
          </c:val>
          <c:smooth val="0"/>
        </c:ser>
        <c:dLbls>
          <c:showLegendKey val="0"/>
          <c:showVal val="0"/>
          <c:showCatName val="0"/>
          <c:showSerName val="0"/>
          <c:showPercent val="0"/>
          <c:showBubbleSize val="0"/>
        </c:dLbls>
        <c:marker val="1"/>
        <c:smooth val="0"/>
        <c:axId val="2093830648"/>
        <c:axId val="2093833624"/>
      </c:lineChart>
      <c:catAx>
        <c:axId val="2093830648"/>
        <c:scaling>
          <c:orientation val="minMax"/>
        </c:scaling>
        <c:delete val="0"/>
        <c:axPos val="b"/>
        <c:majorTickMark val="out"/>
        <c:minorTickMark val="none"/>
        <c:tickLblPos val="nextTo"/>
        <c:crossAx val="2093833624"/>
        <c:crosses val="autoZero"/>
        <c:auto val="1"/>
        <c:lblAlgn val="ctr"/>
        <c:lblOffset val="100"/>
        <c:noMultiLvlLbl val="0"/>
      </c:catAx>
      <c:valAx>
        <c:axId val="2093833624"/>
        <c:scaling>
          <c:orientation val="minMax"/>
        </c:scaling>
        <c:delete val="0"/>
        <c:axPos val="l"/>
        <c:majorGridlines/>
        <c:title>
          <c:tx>
            <c:rich>
              <a:bodyPr rot="-5400000" vert="horz"/>
              <a:lstStyle/>
              <a:p>
                <a:pPr>
                  <a:defRPr/>
                </a:pPr>
                <a:r>
                  <a:rPr lang="en-US" dirty="0" smtClean="0"/>
                  <a:t>[MCHF]</a:t>
                </a:r>
                <a:endParaRPr lang="en-US" dirty="0"/>
              </a:p>
            </c:rich>
          </c:tx>
          <c:layout/>
          <c:overlay val="0"/>
        </c:title>
        <c:numFmt formatCode="General" sourceLinked="1"/>
        <c:majorTickMark val="out"/>
        <c:minorTickMark val="none"/>
        <c:tickLblPos val="nextTo"/>
        <c:crossAx val="2093830648"/>
        <c:crosses val="autoZero"/>
        <c:crossBetween val="between"/>
      </c:valAx>
    </c:plotArea>
    <c:legend>
      <c:legendPos val="r"/>
      <c:layout>
        <c:manualLayout>
          <c:xMode val="edge"/>
          <c:yMode val="edge"/>
          <c:x val="0.175241132567926"/>
          <c:y val="0.917847996297726"/>
          <c:w val="0.651574509890174"/>
          <c:h val="0.0573859895473653"/>
        </c:manualLayout>
      </c:layout>
      <c:overlay val="0"/>
    </c:legend>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4102434443401"/>
          <c:y val="0.0898193160637529"/>
          <c:w val="0.76804870877902"/>
          <c:h val="0.788913879362587"/>
        </c:manualLayout>
      </c:layout>
      <c:scatterChart>
        <c:scatterStyle val="lineMarker"/>
        <c:varyColors val="0"/>
        <c:ser>
          <c:idx val="5"/>
          <c:order val="0"/>
          <c:tx>
            <c:strRef>
              <c:f>Data!$A$1</c:f>
              <c:strCache>
                <c:ptCount val="1"/>
                <c:pt idx="0">
                  <c:v>HIE-ISOLDE specification</c:v>
                </c:pt>
              </c:strCache>
            </c:strRef>
          </c:tx>
          <c:spPr>
            <a:ln w="28575">
              <a:noFill/>
            </a:ln>
          </c:spPr>
          <c:marker>
            <c:symbol val="circle"/>
            <c:size val="12"/>
            <c:spPr>
              <a:solidFill>
                <a:srgbClr val="FF0000"/>
              </a:solidFill>
            </c:spPr>
          </c:marker>
          <c:xVal>
            <c:numRef>
              <c:f>Data!$B$3</c:f>
              <c:numCache>
                <c:formatCode>General</c:formatCode>
                <c:ptCount val="1"/>
                <c:pt idx="0">
                  <c:v>6.0</c:v>
                </c:pt>
              </c:numCache>
            </c:numRef>
          </c:xVal>
          <c:yVal>
            <c:numRef>
              <c:f>Data!$A$3</c:f>
              <c:numCache>
                <c:formatCode>0.00E+00</c:formatCode>
                <c:ptCount val="1"/>
                <c:pt idx="0">
                  <c:v>4.7E8</c:v>
                </c:pt>
              </c:numCache>
            </c:numRef>
          </c:yVal>
          <c:smooth val="0"/>
        </c:ser>
        <c:ser>
          <c:idx val="3"/>
          <c:order val="1"/>
          <c:tx>
            <c:v>10 W</c:v>
          </c:tx>
          <c:spPr>
            <a:ln w="25400">
              <a:solidFill>
                <a:schemeClr val="tx2">
                  <a:lumMod val="75000"/>
                </a:schemeClr>
              </a:solidFill>
            </a:ln>
          </c:spPr>
          <c:marker>
            <c:symbol val="none"/>
          </c:marker>
          <c:xVal>
            <c:numRef>
              <c:f>Data!$AY$3:$AY$26</c:f>
              <c:numCache>
                <c:formatCode>General</c:formatCode>
                <c:ptCount val="24"/>
                <c:pt idx="0">
                  <c:v>0.01</c:v>
                </c:pt>
                <c:pt idx="1">
                  <c:v>0.02</c:v>
                </c:pt>
                <c:pt idx="2">
                  <c:v>0.05</c:v>
                </c:pt>
                <c:pt idx="3">
                  <c:v>0.07</c:v>
                </c:pt>
                <c:pt idx="4">
                  <c:v>0.08</c:v>
                </c:pt>
                <c:pt idx="5">
                  <c:v>0.1</c:v>
                </c:pt>
                <c:pt idx="6">
                  <c:v>0.2</c:v>
                </c:pt>
                <c:pt idx="7">
                  <c:v>0.3</c:v>
                </c:pt>
                <c:pt idx="8">
                  <c:v>0.5</c:v>
                </c:pt>
                <c:pt idx="9">
                  <c:v>0.7</c:v>
                </c:pt>
                <c:pt idx="10">
                  <c:v>1.0</c:v>
                </c:pt>
                <c:pt idx="11">
                  <c:v>1.3</c:v>
                </c:pt>
                <c:pt idx="12">
                  <c:v>1.5</c:v>
                </c:pt>
                <c:pt idx="13">
                  <c:v>2.0</c:v>
                </c:pt>
                <c:pt idx="14">
                  <c:v>2.5</c:v>
                </c:pt>
                <c:pt idx="15">
                  <c:v>3.0</c:v>
                </c:pt>
                <c:pt idx="16">
                  <c:v>3.5</c:v>
                </c:pt>
                <c:pt idx="17">
                  <c:v>4.0</c:v>
                </c:pt>
                <c:pt idx="18">
                  <c:v>4.5</c:v>
                </c:pt>
                <c:pt idx="19">
                  <c:v>5.0</c:v>
                </c:pt>
                <c:pt idx="20">
                  <c:v>5.5</c:v>
                </c:pt>
                <c:pt idx="21">
                  <c:v>6.0</c:v>
                </c:pt>
                <c:pt idx="22">
                  <c:v>6.5</c:v>
                </c:pt>
                <c:pt idx="23">
                  <c:v>7.0</c:v>
                </c:pt>
              </c:numCache>
            </c:numRef>
          </c:xVal>
          <c:yVal>
            <c:numRef>
              <c:f>Data!$BA$3:$BA$26</c:f>
              <c:numCache>
                <c:formatCode>0.00E+00</c:formatCode>
                <c:ptCount val="24"/>
                <c:pt idx="0">
                  <c:v>1317.267286376077</c:v>
                </c:pt>
                <c:pt idx="1">
                  <c:v>5269.06914550431</c:v>
                </c:pt>
                <c:pt idx="2">
                  <c:v>32931.68215940194</c:v>
                </c:pt>
                <c:pt idx="3">
                  <c:v>64546.0970324278</c:v>
                </c:pt>
                <c:pt idx="4">
                  <c:v>84305.10632806895</c:v>
                </c:pt>
                <c:pt idx="5">
                  <c:v>131726.7286376077</c:v>
                </c:pt>
                <c:pt idx="6">
                  <c:v>526906.914550431</c:v>
                </c:pt>
                <c:pt idx="7">
                  <c:v>1.18554055773847E6</c:v>
                </c:pt>
                <c:pt idx="8">
                  <c:v>3.2931682159402E6</c:v>
                </c:pt>
                <c:pt idx="9">
                  <c:v>6.45460970324278E6</c:v>
                </c:pt>
                <c:pt idx="10">
                  <c:v>1.31726728637608E7</c:v>
                </c:pt>
                <c:pt idx="11">
                  <c:v>2.22618171397557E7</c:v>
                </c:pt>
                <c:pt idx="12">
                  <c:v>2.96385139434617E7</c:v>
                </c:pt>
                <c:pt idx="13">
                  <c:v>5.26906914550431E7</c:v>
                </c:pt>
                <c:pt idx="14">
                  <c:v>8.23292053985048E7</c:v>
                </c:pt>
                <c:pt idx="15">
                  <c:v>1.18554055773847E8</c:v>
                </c:pt>
                <c:pt idx="16">
                  <c:v>1.6136524258107E8</c:v>
                </c:pt>
                <c:pt idx="17">
                  <c:v>2.10762765820172E8</c:v>
                </c:pt>
                <c:pt idx="18">
                  <c:v>2.66746625491156E8</c:v>
                </c:pt>
                <c:pt idx="19">
                  <c:v>3.2931682159402E8</c:v>
                </c:pt>
                <c:pt idx="20">
                  <c:v>3.98473354128763E8</c:v>
                </c:pt>
                <c:pt idx="21">
                  <c:v>4.74216223095388E8</c:v>
                </c:pt>
                <c:pt idx="22">
                  <c:v>5.56545428493893E8</c:v>
                </c:pt>
                <c:pt idx="23">
                  <c:v>6.45460970324278E8</c:v>
                </c:pt>
              </c:numCache>
            </c:numRef>
          </c:yVal>
          <c:smooth val="0"/>
        </c:ser>
        <c:ser>
          <c:idx val="14"/>
          <c:order val="2"/>
          <c:tx>
            <c:v>Q2_8, June 2013</c:v>
          </c:tx>
          <c:spPr>
            <a:ln w="28575">
              <a:noFill/>
            </a:ln>
          </c:spPr>
          <c:marker>
            <c:symbol val="triangle"/>
            <c:size val="9"/>
            <c:spPr>
              <a:solidFill>
                <a:schemeClr val="bg2">
                  <a:lumMod val="20000"/>
                  <a:lumOff val="80000"/>
                </a:schemeClr>
              </a:solidFill>
              <a:ln>
                <a:solidFill>
                  <a:schemeClr val="tx2">
                    <a:lumMod val="75000"/>
                  </a:schemeClr>
                </a:solidFill>
              </a:ln>
            </c:spPr>
          </c:marker>
          <c:xVal>
            <c:numRef>
              <c:f>Data!$DA$3:$DA$56</c:f>
              <c:numCache>
                <c:formatCode>General</c:formatCode>
                <c:ptCount val="54"/>
                <c:pt idx="0">
                  <c:v>2.516193239965783</c:v>
                </c:pt>
                <c:pt idx="1">
                  <c:v>3.782195653784591</c:v>
                </c:pt>
                <c:pt idx="2">
                  <c:v>4.382722680153917</c:v>
                </c:pt>
                <c:pt idx="3">
                  <c:v>0.554298867447684</c:v>
                </c:pt>
                <c:pt idx="4">
                  <c:v>0.769562667310913</c:v>
                </c:pt>
                <c:pt idx="5">
                  <c:v>1.059848992327872</c:v>
                </c:pt>
                <c:pt idx="6">
                  <c:v>1.457954568991504</c:v>
                </c:pt>
                <c:pt idx="7">
                  <c:v>1.968992179671168</c:v>
                </c:pt>
                <c:pt idx="8">
                  <c:v>2.643893707616915</c:v>
                </c:pt>
                <c:pt idx="9">
                  <c:v>3.43355486365636</c:v>
                </c:pt>
                <c:pt idx="10">
                  <c:v>4.37767978767817</c:v>
                </c:pt>
                <c:pt idx="11">
                  <c:v>5.398138104514457</c:v>
                </c:pt>
                <c:pt idx="12">
                  <c:v>5.784209191325981</c:v>
                </c:pt>
                <c:pt idx="13">
                  <c:v>6.14814343901443</c:v>
                </c:pt>
                <c:pt idx="14">
                  <c:v>6.334961666044649</c:v>
                </c:pt>
                <c:pt idx="15">
                  <c:v>6.512443840700344</c:v>
                </c:pt>
                <c:pt idx="16">
                  <c:v>5.04944901279494</c:v>
                </c:pt>
                <c:pt idx="17">
                  <c:v>4.685371065498349</c:v>
                </c:pt>
                <c:pt idx="18">
                  <c:v>4.020166045992186</c:v>
                </c:pt>
                <c:pt idx="19">
                  <c:v>3.696102369815598</c:v>
                </c:pt>
                <c:pt idx="20">
                  <c:v>3.095593964459128</c:v>
                </c:pt>
                <c:pt idx="21">
                  <c:v>2.832983148707754</c:v>
                </c:pt>
                <c:pt idx="22">
                  <c:v>2.364525441481008</c:v>
                </c:pt>
                <c:pt idx="23">
                  <c:v>2.144094837982125</c:v>
                </c:pt>
                <c:pt idx="24">
                  <c:v>1.302398811514124</c:v>
                </c:pt>
                <c:pt idx="25">
                  <c:v>0.858507297747339</c:v>
                </c:pt>
                <c:pt idx="26">
                  <c:v>0.494588473986448</c:v>
                </c:pt>
                <c:pt idx="27">
                  <c:v>0.315314535311037</c:v>
                </c:pt>
                <c:pt idx="28">
                  <c:v>0.251040615610374</c:v>
                </c:pt>
                <c:pt idx="29">
                  <c:v>0.198950021875858</c:v>
                </c:pt>
                <c:pt idx="30">
                  <c:v>0.159310349808625</c:v>
                </c:pt>
                <c:pt idx="31">
                  <c:v>6.437896512503846</c:v>
                </c:pt>
                <c:pt idx="32">
                  <c:v>6.512443840700342</c:v>
                </c:pt>
                <c:pt idx="33">
                  <c:v>6.625886484692128</c:v>
                </c:pt>
                <c:pt idx="34">
                  <c:v>6.733548479177981</c:v>
                </c:pt>
                <c:pt idx="35">
                  <c:v>6.85084262583164</c:v>
                </c:pt>
                <c:pt idx="36">
                  <c:v>6.962159863564247</c:v>
                </c:pt>
                <c:pt idx="37">
                  <c:v>7.075285860903985</c:v>
                </c:pt>
                <c:pt idx="38">
                  <c:v>7.20682524593786</c:v>
                </c:pt>
                <c:pt idx="39">
                  <c:v>7.323926735931883</c:v>
                </c:pt>
                <c:pt idx="40">
                  <c:v>7.425812705862607</c:v>
                </c:pt>
                <c:pt idx="41">
                  <c:v>7.537789257754461</c:v>
                </c:pt>
                <c:pt idx="42">
                  <c:v>7.73114807189303</c:v>
                </c:pt>
                <c:pt idx="43">
                  <c:v>6.497465635507527</c:v>
                </c:pt>
                <c:pt idx="44">
                  <c:v>6.378873522502548</c:v>
                </c:pt>
                <c:pt idx="45">
                  <c:v>6.400943462623553</c:v>
                </c:pt>
                <c:pt idx="46">
                  <c:v>2.548261490777968</c:v>
                </c:pt>
                <c:pt idx="47">
                  <c:v>3.517580063963398</c:v>
                </c:pt>
                <c:pt idx="48">
                  <c:v>4.469346142269701</c:v>
                </c:pt>
                <c:pt idx="49">
                  <c:v>5.504831008838424</c:v>
                </c:pt>
                <c:pt idx="50">
                  <c:v>6.542503915668841</c:v>
                </c:pt>
                <c:pt idx="51">
                  <c:v>1.785434782979488</c:v>
                </c:pt>
                <c:pt idx="52">
                  <c:v>1.318997557223215</c:v>
                </c:pt>
                <c:pt idx="53">
                  <c:v>1.026228310251877</c:v>
                </c:pt>
              </c:numCache>
            </c:numRef>
          </c:xVal>
          <c:yVal>
            <c:numRef>
              <c:f>Data!$DB$3:$DB$56</c:f>
              <c:numCache>
                <c:formatCode>General</c:formatCode>
                <c:ptCount val="54"/>
                <c:pt idx="0">
                  <c:v>1.18210893090217E9</c:v>
                </c:pt>
                <c:pt idx="1">
                  <c:v>1.03469790237622E9</c:v>
                </c:pt>
                <c:pt idx="2">
                  <c:v>8.91866727941916E8</c:v>
                </c:pt>
                <c:pt idx="3">
                  <c:v>1.8856189809389E9</c:v>
                </c:pt>
                <c:pt idx="4">
                  <c:v>1.82767855518296E9</c:v>
                </c:pt>
                <c:pt idx="5">
                  <c:v>1.73493887940915E9</c:v>
                </c:pt>
                <c:pt idx="6">
                  <c:v>1.63451916641091E9</c:v>
                </c:pt>
                <c:pt idx="7">
                  <c:v>1.49346937986118E9</c:v>
                </c:pt>
                <c:pt idx="8">
                  <c:v>1.32603912632249E9</c:v>
                </c:pt>
                <c:pt idx="9">
                  <c:v>1.11156011462835E9</c:v>
                </c:pt>
                <c:pt idx="10">
                  <c:v>9.02379316965679E8</c:v>
                </c:pt>
                <c:pt idx="11">
                  <c:v>7.09149114926237E8</c:v>
                </c:pt>
                <c:pt idx="12">
                  <c:v>6.45218587142072E8</c:v>
                </c:pt>
                <c:pt idx="13">
                  <c:v>5.68710987604725E8</c:v>
                </c:pt>
                <c:pt idx="14">
                  <c:v>5.6263980921042E8</c:v>
                </c:pt>
                <c:pt idx="15">
                  <c:v>5.28265276403987E8</c:v>
                </c:pt>
                <c:pt idx="16">
                  <c:v>7.75765560501148E8</c:v>
                </c:pt>
                <c:pt idx="17">
                  <c:v>8.17530802010533E8</c:v>
                </c:pt>
                <c:pt idx="18">
                  <c:v>9.43880961602761E8</c:v>
                </c:pt>
                <c:pt idx="19">
                  <c:v>1.01954857628237E9</c:v>
                </c:pt>
                <c:pt idx="20">
                  <c:v>1.15248490425291E9</c:v>
                </c:pt>
                <c:pt idx="21">
                  <c:v>1.21696513074351E9</c:v>
                </c:pt>
                <c:pt idx="22">
                  <c:v>1.35185791048223E9</c:v>
                </c:pt>
                <c:pt idx="23">
                  <c:v>1.40760231824412E9</c:v>
                </c:pt>
                <c:pt idx="24">
                  <c:v>1.66292732206809E9</c:v>
                </c:pt>
                <c:pt idx="25">
                  <c:v>1.82251162245353E9</c:v>
                </c:pt>
                <c:pt idx="26">
                  <c:v>1.90756632611227E9</c:v>
                </c:pt>
                <c:pt idx="27">
                  <c:v>1.96905511775389E9</c:v>
                </c:pt>
                <c:pt idx="28">
                  <c:v>2.0006271970688E9</c:v>
                </c:pt>
                <c:pt idx="29">
                  <c:v>1.98988984671472E9</c:v>
                </c:pt>
                <c:pt idx="30">
                  <c:v>2.03847484872307E9</c:v>
                </c:pt>
                <c:pt idx="31">
                  <c:v>5.4038370604424E8</c:v>
                </c:pt>
                <c:pt idx="32">
                  <c:v>5.29300930622971E8</c:v>
                </c:pt>
                <c:pt idx="33">
                  <c:v>5.11753071412548E8</c:v>
                </c:pt>
                <c:pt idx="34">
                  <c:v>4.96660615682375E8</c:v>
                </c:pt>
                <c:pt idx="35">
                  <c:v>4.79650395318679E8</c:v>
                </c:pt>
                <c:pt idx="36">
                  <c:v>4.65357785448548E8</c:v>
                </c:pt>
                <c:pt idx="37">
                  <c:v>4.50402943335294E8</c:v>
                </c:pt>
                <c:pt idx="38">
                  <c:v>4.38090244592852E8</c:v>
                </c:pt>
                <c:pt idx="39">
                  <c:v>4.21946753367852E8</c:v>
                </c:pt>
                <c:pt idx="40">
                  <c:v>4.05950472845282E8</c:v>
                </c:pt>
                <c:pt idx="41">
                  <c:v>3.95864919322672E8</c:v>
                </c:pt>
                <c:pt idx="42">
                  <c:v>3.72340063915212E8</c:v>
                </c:pt>
                <c:pt idx="43">
                  <c:v>5.52233801759446E8</c:v>
                </c:pt>
                <c:pt idx="44">
                  <c:v>5.57200461093846E8</c:v>
                </c:pt>
                <c:pt idx="45">
                  <c:v>5.6090626557428E8</c:v>
                </c:pt>
                <c:pt idx="46">
                  <c:v>1.32258074558966E9</c:v>
                </c:pt>
                <c:pt idx="47">
                  <c:v>1.05781773629224E9</c:v>
                </c:pt>
                <c:pt idx="48">
                  <c:v>8.79183202942941E8</c:v>
                </c:pt>
                <c:pt idx="49">
                  <c:v>7.0761629022555E8</c:v>
                </c:pt>
                <c:pt idx="50">
                  <c:v>5.33727456204837E8</c:v>
                </c:pt>
                <c:pt idx="51">
                  <c:v>1.49442391374923E9</c:v>
                </c:pt>
                <c:pt idx="52">
                  <c:v>1.62282677397718E9</c:v>
                </c:pt>
                <c:pt idx="53">
                  <c:v>1.73592728895247E9</c:v>
                </c:pt>
              </c:numCache>
            </c:numRef>
          </c:yVal>
          <c:smooth val="0"/>
        </c:ser>
        <c:ser>
          <c:idx val="15"/>
          <c:order val="3"/>
          <c:tx>
            <c:v>QP1_4 July 2013</c:v>
          </c:tx>
          <c:spPr>
            <a:ln w="28575">
              <a:noFill/>
            </a:ln>
          </c:spPr>
          <c:marker>
            <c:symbol val="triangle"/>
            <c:size val="9"/>
            <c:spPr>
              <a:solidFill>
                <a:schemeClr val="tx1">
                  <a:lumMod val="95000"/>
                  <a:lumOff val="5000"/>
                </a:schemeClr>
              </a:solidFill>
            </c:spPr>
          </c:marker>
          <c:xVal>
            <c:numRef>
              <c:f>Data!$DG$3:$DG$65</c:f>
              <c:numCache>
                <c:formatCode>General</c:formatCode>
                <c:ptCount val="63"/>
                <c:pt idx="0">
                  <c:v>0.38782489</c:v>
                </c:pt>
                <c:pt idx="1">
                  <c:v>0.485440133</c:v>
                </c:pt>
                <c:pt idx="2">
                  <c:v>0.60692591</c:v>
                </c:pt>
                <c:pt idx="3">
                  <c:v>0.7588146</c:v>
                </c:pt>
                <c:pt idx="4">
                  <c:v>0.940016936</c:v>
                </c:pt>
                <c:pt idx="5">
                  <c:v>1.163149874</c:v>
                </c:pt>
                <c:pt idx="6">
                  <c:v>1.296091547</c:v>
                </c:pt>
                <c:pt idx="7">
                  <c:v>1.444227726</c:v>
                </c:pt>
                <c:pt idx="8">
                  <c:v>1.592706227</c:v>
                </c:pt>
                <c:pt idx="9">
                  <c:v>1.766589635</c:v>
                </c:pt>
                <c:pt idx="10">
                  <c:v>1.952700683</c:v>
                </c:pt>
                <c:pt idx="11">
                  <c:v>2.163394285</c:v>
                </c:pt>
                <c:pt idx="12">
                  <c:v>2.366658950999998</c:v>
                </c:pt>
                <c:pt idx="13">
                  <c:v>2.603968211</c:v>
                </c:pt>
                <c:pt idx="14">
                  <c:v>2.845349886</c:v>
                </c:pt>
                <c:pt idx="15">
                  <c:v>3.094822019</c:v>
                </c:pt>
                <c:pt idx="16">
                  <c:v>3.366167155</c:v>
                </c:pt>
                <c:pt idx="17">
                  <c:v>3.665520714</c:v>
                </c:pt>
                <c:pt idx="18">
                  <c:v>3.968584923</c:v>
                </c:pt>
                <c:pt idx="19">
                  <c:v>4.208580882999994</c:v>
                </c:pt>
                <c:pt idx="20">
                  <c:v>4.514770494</c:v>
                </c:pt>
                <c:pt idx="21">
                  <c:v>4.837663743</c:v>
                </c:pt>
                <c:pt idx="22">
                  <c:v>5.147966096999989</c:v>
                </c:pt>
                <c:pt idx="23">
                  <c:v>5.465572734</c:v>
                </c:pt>
                <c:pt idx="24">
                  <c:v>5.670687019999994</c:v>
                </c:pt>
                <c:pt idx="25">
                  <c:v>6.034422001</c:v>
                </c:pt>
                <c:pt idx="26">
                  <c:v>6.239297272</c:v>
                </c:pt>
                <c:pt idx="27">
                  <c:v>6.377282828999989</c:v>
                </c:pt>
                <c:pt idx="28">
                  <c:v>1.371310111</c:v>
                </c:pt>
                <c:pt idx="29">
                  <c:v>1.563636063</c:v>
                </c:pt>
                <c:pt idx="30">
                  <c:v>2.751919199</c:v>
                </c:pt>
                <c:pt idx="31">
                  <c:v>3.820636128</c:v>
                </c:pt>
                <c:pt idx="32">
                  <c:v>1.003773389</c:v>
                </c:pt>
                <c:pt idx="33">
                  <c:v>0.636994494</c:v>
                </c:pt>
                <c:pt idx="34">
                  <c:v>0.358208328</c:v>
                </c:pt>
                <c:pt idx="35">
                  <c:v>0.356973254</c:v>
                </c:pt>
                <c:pt idx="36">
                  <c:v>3.737968852</c:v>
                </c:pt>
                <c:pt idx="37">
                  <c:v>0.140486851</c:v>
                </c:pt>
                <c:pt idx="38">
                  <c:v>2.252348963999998</c:v>
                </c:pt>
                <c:pt idx="39">
                  <c:v>2.935186344</c:v>
                </c:pt>
                <c:pt idx="40">
                  <c:v>3.737968852</c:v>
                </c:pt>
                <c:pt idx="41">
                  <c:v>4.598706345</c:v>
                </c:pt>
                <c:pt idx="42">
                  <c:v>5.605775202999989</c:v>
                </c:pt>
                <c:pt idx="43">
                  <c:v>2.967465497</c:v>
                </c:pt>
                <c:pt idx="44">
                  <c:v>6.369944934999989</c:v>
                </c:pt>
                <c:pt idx="45">
                  <c:v>2.350366984999999</c:v>
                </c:pt>
                <c:pt idx="46">
                  <c:v>3.229502894</c:v>
                </c:pt>
                <c:pt idx="47">
                  <c:v>4.089174821999989</c:v>
                </c:pt>
                <c:pt idx="48">
                  <c:v>4.990403685</c:v>
                </c:pt>
                <c:pt idx="49">
                  <c:v>5.638137695999997</c:v>
                </c:pt>
                <c:pt idx="50">
                  <c:v>5.94477850699999</c:v>
                </c:pt>
                <c:pt idx="51">
                  <c:v>6.268096558999985</c:v>
                </c:pt>
                <c:pt idx="52">
                  <c:v>5.87672919</c:v>
                </c:pt>
                <c:pt idx="53">
                  <c:v>6.4362911</c:v>
                </c:pt>
                <c:pt idx="54">
                  <c:v>6.013615798</c:v>
                </c:pt>
                <c:pt idx="55">
                  <c:v>6.146610282</c:v>
                </c:pt>
                <c:pt idx="56">
                  <c:v>6.593798602</c:v>
                </c:pt>
                <c:pt idx="57">
                  <c:v>0.156363606</c:v>
                </c:pt>
                <c:pt idx="58">
                  <c:v>6.289783228</c:v>
                </c:pt>
                <c:pt idx="59">
                  <c:v>5.965346544</c:v>
                </c:pt>
                <c:pt idx="60">
                  <c:v>5.972218358</c:v>
                </c:pt>
                <c:pt idx="61">
                  <c:v>6.083250187</c:v>
                </c:pt>
                <c:pt idx="62">
                  <c:v>0.813084493</c:v>
                </c:pt>
              </c:numCache>
            </c:numRef>
          </c:xVal>
          <c:yVal>
            <c:numRef>
              <c:f>Data!$DH$3:$DH$65</c:f>
              <c:numCache>
                <c:formatCode>General</c:formatCode>
                <c:ptCount val="63"/>
                <c:pt idx="0">
                  <c:v>2.750210295E9</c:v>
                </c:pt>
                <c:pt idx="1">
                  <c:v>2.706933495E9</c:v>
                </c:pt>
                <c:pt idx="2">
                  <c:v>2.667293558E9</c:v>
                </c:pt>
                <c:pt idx="3">
                  <c:v>2.616413497E9</c:v>
                </c:pt>
                <c:pt idx="4">
                  <c:v>2.547686773E9</c:v>
                </c:pt>
                <c:pt idx="5">
                  <c:v>2.474060572E9</c:v>
                </c:pt>
                <c:pt idx="6">
                  <c:v>2.432113843E9</c:v>
                </c:pt>
                <c:pt idx="7">
                  <c:v>2.386371034E9</c:v>
                </c:pt>
                <c:pt idx="8">
                  <c:v>2.303930958E9</c:v>
                </c:pt>
                <c:pt idx="9">
                  <c:v>2.238567417E9</c:v>
                </c:pt>
                <c:pt idx="10">
                  <c:v>2.15186285E9</c:v>
                </c:pt>
                <c:pt idx="11">
                  <c:v>2.075595783E9</c:v>
                </c:pt>
                <c:pt idx="12">
                  <c:v>1.988320246E9</c:v>
                </c:pt>
                <c:pt idx="13">
                  <c:v>1.890053351E9</c:v>
                </c:pt>
                <c:pt idx="14">
                  <c:v>1.78129489E9</c:v>
                </c:pt>
                <c:pt idx="15">
                  <c:v>1.662071865E9</c:v>
                </c:pt>
                <c:pt idx="16">
                  <c:v>1.556366179E9</c:v>
                </c:pt>
                <c:pt idx="17">
                  <c:v>1.518998109E9</c:v>
                </c:pt>
                <c:pt idx="18">
                  <c:v>1.350927378E9</c:v>
                </c:pt>
                <c:pt idx="19">
                  <c:v>1.259052959E9</c:v>
                </c:pt>
                <c:pt idx="20">
                  <c:v>1.158150423E9</c:v>
                </c:pt>
                <c:pt idx="21">
                  <c:v>1.057951658E9</c:v>
                </c:pt>
                <c:pt idx="22">
                  <c:v>9.638266823E8</c:v>
                </c:pt>
                <c:pt idx="23">
                  <c:v>8.748079425E8</c:v>
                </c:pt>
                <c:pt idx="24">
                  <c:v>7.740333173E8</c:v>
                </c:pt>
                <c:pt idx="25">
                  <c:v>7.094788471E8</c:v>
                </c:pt>
                <c:pt idx="26">
                  <c:v>6.815462299E8</c:v>
                </c:pt>
                <c:pt idx="27">
                  <c:v>6.508143984E8</c:v>
                </c:pt>
                <c:pt idx="28">
                  <c:v>2.233692324E9</c:v>
                </c:pt>
                <c:pt idx="29">
                  <c:v>2.170399157E9</c:v>
                </c:pt>
                <c:pt idx="30">
                  <c:v>1.702981639E9</c:v>
                </c:pt>
                <c:pt idx="31">
                  <c:v>1.306523168E9</c:v>
                </c:pt>
                <c:pt idx="32">
                  <c:v>2.380604746E9</c:v>
                </c:pt>
                <c:pt idx="33">
                  <c:v>2.449867054E9</c:v>
                </c:pt>
                <c:pt idx="34">
                  <c:v>2.611374111E9</c:v>
                </c:pt>
                <c:pt idx="35">
                  <c:v>2.530528062E9</c:v>
                </c:pt>
                <c:pt idx="36">
                  <c:v>1.315272144E9</c:v>
                </c:pt>
                <c:pt idx="37">
                  <c:v>2.673326358E9</c:v>
                </c:pt>
                <c:pt idx="38">
                  <c:v>1.970447356E9</c:v>
                </c:pt>
                <c:pt idx="39">
                  <c:v>1.667659183E9</c:v>
                </c:pt>
                <c:pt idx="40">
                  <c:v>1.341894305E9</c:v>
                </c:pt>
                <c:pt idx="41">
                  <c:v>1.073030889E9</c:v>
                </c:pt>
                <c:pt idx="42">
                  <c:v>8.186615853E8</c:v>
                </c:pt>
                <c:pt idx="43">
                  <c:v>1.758856446E9</c:v>
                </c:pt>
                <c:pt idx="44">
                  <c:v>6.968978217E8</c:v>
                </c:pt>
                <c:pt idx="45">
                  <c:v>2.01970686E9</c:v>
                </c:pt>
                <c:pt idx="46">
                  <c:v>1.52412077E9</c:v>
                </c:pt>
                <c:pt idx="47">
                  <c:v>1.215742937E9</c:v>
                </c:pt>
                <c:pt idx="48">
                  <c:v>9.652346237E8</c:v>
                </c:pt>
                <c:pt idx="49">
                  <c:v>8.104399181E8</c:v>
                </c:pt>
                <c:pt idx="50">
                  <c:v>7.465997599E8</c:v>
                </c:pt>
                <c:pt idx="51">
                  <c:v>6.656266698E8</c:v>
                </c:pt>
                <c:pt idx="52">
                  <c:v>7.446039794E8</c:v>
                </c:pt>
                <c:pt idx="53">
                  <c:v>6.412024982E8</c:v>
                </c:pt>
                <c:pt idx="54">
                  <c:v>7.172133217E8</c:v>
                </c:pt>
                <c:pt idx="55">
                  <c:v>6.941338514E8</c:v>
                </c:pt>
                <c:pt idx="56">
                  <c:v>6.02631283E8</c:v>
                </c:pt>
                <c:pt idx="57">
                  <c:v>2.529347103E9</c:v>
                </c:pt>
                <c:pt idx="58">
                  <c:v>7.032841114E8</c:v>
                </c:pt>
                <c:pt idx="59">
                  <c:v>7.138580053E8</c:v>
                </c:pt>
                <c:pt idx="60">
                  <c:v>7.127767193E8</c:v>
                </c:pt>
                <c:pt idx="61">
                  <c:v>7.395609737E8</c:v>
                </c:pt>
                <c:pt idx="62">
                  <c:v>2.617940556E9</c:v>
                </c:pt>
              </c:numCache>
            </c:numRef>
          </c:yVal>
          <c:smooth val="0"/>
        </c:ser>
        <c:ser>
          <c:idx val="4"/>
          <c:order val="4"/>
          <c:tx>
            <c:v>7 W</c:v>
          </c:tx>
          <c:spPr>
            <a:ln w="19050">
              <a:solidFill>
                <a:schemeClr val="tx2">
                  <a:lumMod val="40000"/>
                  <a:lumOff val="60000"/>
                </a:schemeClr>
              </a:solidFill>
            </a:ln>
          </c:spPr>
          <c:marker>
            <c:symbol val="none"/>
          </c:marker>
          <c:xVal>
            <c:numRef>
              <c:f>Data!$AY$3:$AY$26</c:f>
              <c:numCache>
                <c:formatCode>General</c:formatCode>
                <c:ptCount val="24"/>
                <c:pt idx="0">
                  <c:v>0.01</c:v>
                </c:pt>
                <c:pt idx="1">
                  <c:v>0.02</c:v>
                </c:pt>
                <c:pt idx="2">
                  <c:v>0.05</c:v>
                </c:pt>
                <c:pt idx="3">
                  <c:v>0.07</c:v>
                </c:pt>
                <c:pt idx="4">
                  <c:v>0.08</c:v>
                </c:pt>
                <c:pt idx="5">
                  <c:v>0.1</c:v>
                </c:pt>
                <c:pt idx="6">
                  <c:v>0.2</c:v>
                </c:pt>
                <c:pt idx="7">
                  <c:v>0.3</c:v>
                </c:pt>
                <c:pt idx="8">
                  <c:v>0.5</c:v>
                </c:pt>
                <c:pt idx="9">
                  <c:v>0.7</c:v>
                </c:pt>
                <c:pt idx="10">
                  <c:v>1.0</c:v>
                </c:pt>
                <c:pt idx="11">
                  <c:v>1.3</c:v>
                </c:pt>
                <c:pt idx="12">
                  <c:v>1.5</c:v>
                </c:pt>
                <c:pt idx="13">
                  <c:v>2.0</c:v>
                </c:pt>
                <c:pt idx="14">
                  <c:v>2.5</c:v>
                </c:pt>
                <c:pt idx="15">
                  <c:v>3.0</c:v>
                </c:pt>
                <c:pt idx="16">
                  <c:v>3.5</c:v>
                </c:pt>
                <c:pt idx="17">
                  <c:v>4.0</c:v>
                </c:pt>
                <c:pt idx="18">
                  <c:v>4.5</c:v>
                </c:pt>
                <c:pt idx="19">
                  <c:v>5.0</c:v>
                </c:pt>
                <c:pt idx="20">
                  <c:v>5.5</c:v>
                </c:pt>
                <c:pt idx="21">
                  <c:v>6.0</c:v>
                </c:pt>
                <c:pt idx="22">
                  <c:v>6.5</c:v>
                </c:pt>
                <c:pt idx="23">
                  <c:v>7.0</c:v>
                </c:pt>
              </c:numCache>
            </c:numRef>
          </c:xVal>
          <c:yVal>
            <c:numRef>
              <c:f>Data!$AZ$3:$AZ$26</c:f>
              <c:numCache>
                <c:formatCode>0.00E+00</c:formatCode>
                <c:ptCount val="24"/>
                <c:pt idx="0">
                  <c:v>1881.810409108682</c:v>
                </c:pt>
                <c:pt idx="1">
                  <c:v>7527.24163643473</c:v>
                </c:pt>
                <c:pt idx="2">
                  <c:v>47045.26022771702</c:v>
                </c:pt>
                <c:pt idx="3">
                  <c:v>92208.71004632539</c:v>
                </c:pt>
                <c:pt idx="4">
                  <c:v>120435.8661829557</c:v>
                </c:pt>
                <c:pt idx="5">
                  <c:v>188181.0409108682</c:v>
                </c:pt>
                <c:pt idx="6">
                  <c:v>752724.1636434728</c:v>
                </c:pt>
                <c:pt idx="7">
                  <c:v>1.69362936819781E6</c:v>
                </c:pt>
                <c:pt idx="8">
                  <c:v>4.7045260227717E6</c:v>
                </c:pt>
                <c:pt idx="9">
                  <c:v>9.22087100463254E6</c:v>
                </c:pt>
                <c:pt idx="10">
                  <c:v>1.88181040910868E7</c:v>
                </c:pt>
                <c:pt idx="11">
                  <c:v>3.18025959139367E7</c:v>
                </c:pt>
                <c:pt idx="12">
                  <c:v>4.23407342049453E7</c:v>
                </c:pt>
                <c:pt idx="13">
                  <c:v>7.52724163643472E7</c:v>
                </c:pt>
                <c:pt idx="14">
                  <c:v>1.17613150569293E8</c:v>
                </c:pt>
                <c:pt idx="15">
                  <c:v>1.69362936819781E8</c:v>
                </c:pt>
                <c:pt idx="16">
                  <c:v>2.30521775115814E8</c:v>
                </c:pt>
                <c:pt idx="17">
                  <c:v>3.01089665457389E8</c:v>
                </c:pt>
                <c:pt idx="18">
                  <c:v>3.81066607844508E8</c:v>
                </c:pt>
                <c:pt idx="19">
                  <c:v>4.7045260227717E8</c:v>
                </c:pt>
                <c:pt idx="20">
                  <c:v>5.69247648755376E8</c:v>
                </c:pt>
                <c:pt idx="21">
                  <c:v>6.77451747279125E8</c:v>
                </c:pt>
                <c:pt idx="22">
                  <c:v>7.95064897848418E8</c:v>
                </c:pt>
                <c:pt idx="23">
                  <c:v>9.22087100463254E8</c:v>
                </c:pt>
              </c:numCache>
            </c:numRef>
          </c:yVal>
          <c:smooth val="0"/>
        </c:ser>
        <c:dLbls>
          <c:showLegendKey val="0"/>
          <c:showVal val="0"/>
          <c:showCatName val="0"/>
          <c:showSerName val="0"/>
          <c:showPercent val="0"/>
          <c:showBubbleSize val="0"/>
        </c:dLbls>
        <c:axId val="2094130024"/>
        <c:axId val="2094137624"/>
      </c:scatterChart>
      <c:valAx>
        <c:axId val="2094130024"/>
        <c:scaling>
          <c:orientation val="minMax"/>
          <c:max val="7.0"/>
        </c:scaling>
        <c:delete val="0"/>
        <c:axPos val="b"/>
        <c:title>
          <c:tx>
            <c:rich>
              <a:bodyPr/>
              <a:lstStyle/>
              <a:p>
                <a:pPr>
                  <a:defRPr sz="1400" b="1"/>
                </a:pPr>
                <a:r>
                  <a:rPr lang="en-US" sz="1400" b="1" i="0" u="none" strike="noStrike" baseline="0"/>
                  <a:t>E</a:t>
                </a:r>
                <a:r>
                  <a:rPr lang="en-US" sz="1400" b="1" i="0" u="none" strike="noStrike" baseline="-25000"/>
                  <a:t>acc</a:t>
                </a:r>
                <a:r>
                  <a:rPr lang="en-US" sz="1400" b="1" i="0" u="none" strike="noStrike" baseline="0"/>
                  <a:t>(MV/m) </a:t>
                </a:r>
                <a:endParaRPr lang="en-US" sz="1400" b="1"/>
              </a:p>
            </c:rich>
          </c:tx>
          <c:layout/>
          <c:overlay val="0"/>
        </c:title>
        <c:numFmt formatCode="General" sourceLinked="0"/>
        <c:majorTickMark val="none"/>
        <c:minorTickMark val="none"/>
        <c:tickLblPos val="nextTo"/>
        <c:txPr>
          <a:bodyPr/>
          <a:lstStyle/>
          <a:p>
            <a:pPr>
              <a:defRPr sz="1200"/>
            </a:pPr>
            <a:endParaRPr lang="en-US"/>
          </a:p>
        </c:txPr>
        <c:crossAx val="2094137624"/>
        <c:crosses val="autoZero"/>
        <c:crossBetween val="midCat"/>
      </c:valAx>
      <c:valAx>
        <c:axId val="2094137624"/>
        <c:scaling>
          <c:logBase val="10.0"/>
          <c:orientation val="minMax"/>
          <c:min val="1.0E7"/>
        </c:scaling>
        <c:delete val="0"/>
        <c:axPos val="l"/>
        <c:majorGridlines/>
        <c:title>
          <c:tx>
            <c:rich>
              <a:bodyPr/>
              <a:lstStyle/>
              <a:p>
                <a:pPr>
                  <a:defRPr sz="1400"/>
                </a:pPr>
                <a:r>
                  <a:rPr lang="en-US" sz="1400"/>
                  <a:t>Quality Factor</a:t>
                </a:r>
              </a:p>
            </c:rich>
          </c:tx>
          <c:layout>
            <c:manualLayout>
              <c:xMode val="edge"/>
              <c:yMode val="edge"/>
              <c:x val="0.0282044979722256"/>
              <c:y val="0.369122952940743"/>
            </c:manualLayout>
          </c:layout>
          <c:overlay val="0"/>
        </c:title>
        <c:numFmt formatCode="0.E+00" sourceLinked="0"/>
        <c:majorTickMark val="none"/>
        <c:minorTickMark val="none"/>
        <c:tickLblPos val="nextTo"/>
        <c:txPr>
          <a:bodyPr/>
          <a:lstStyle/>
          <a:p>
            <a:pPr>
              <a:defRPr sz="1200"/>
            </a:pPr>
            <a:endParaRPr lang="en-US"/>
          </a:p>
        </c:txPr>
        <c:crossAx val="2094130024"/>
        <c:crosses val="autoZero"/>
        <c:crossBetween val="midCat"/>
      </c:valAx>
      <c:spPr>
        <a:noFill/>
        <a:ln w="3175">
          <a:solidFill>
            <a:schemeClr val="tx1"/>
          </a:solidFill>
        </a:ln>
      </c:spPr>
    </c:plotArea>
    <c:plotVisOnly val="1"/>
    <c:dispBlanksAs val="gap"/>
    <c:showDLblsOverMax val="0"/>
  </c:chart>
  <c:spPr>
    <a:noFill/>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97800-06CD-4BEE-B93B-1BCB4692557D}" type="datetimeFigureOut">
              <a:rPr lang="en-US" smtClean="0"/>
              <a:pPr/>
              <a:t>10/22/13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692720-820E-47C1-8A16-C0C1611DAAD1}" type="slidenum">
              <a:rPr lang="en-US" smtClean="0"/>
              <a:pPr/>
              <a:t>‹#›</a:t>
            </a:fld>
            <a:endParaRPr lang="en-US"/>
          </a:p>
        </p:txBody>
      </p:sp>
    </p:spTree>
    <p:extLst>
      <p:ext uri="{BB962C8B-B14F-4D97-AF65-F5344CB8AC3E}">
        <p14:creationId xmlns:p14="http://schemas.microsoft.com/office/powerpoint/2010/main" val="3059537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8072" y="1988840"/>
            <a:ext cx="7772400" cy="1470025"/>
          </a:xfrm>
        </p:spPr>
        <p:txBody>
          <a:bodyPr>
            <a:normAutofit/>
          </a:bodyPr>
          <a:lstStyle>
            <a:lvl1pPr>
              <a:defRPr sz="4800" b="1">
                <a:solidFill>
                  <a:srgbClr val="7BBA2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33872" y="371703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1" descr="CERN144"/>
          <p:cNvPicPr>
            <a:picLocks noChangeAspect="1" noChangeArrowheads="1"/>
          </p:cNvPicPr>
          <p:nvPr userDrawn="1"/>
        </p:nvPicPr>
        <p:blipFill>
          <a:blip r:embed="rId2" cstate="print"/>
          <a:srcRect/>
          <a:stretch>
            <a:fillRect/>
          </a:stretch>
        </p:blipFill>
        <p:spPr bwMode="auto">
          <a:xfrm>
            <a:off x="7884368" y="5589240"/>
            <a:ext cx="1202432" cy="1202432"/>
          </a:xfrm>
          <a:prstGeom prst="rect">
            <a:avLst/>
          </a:prstGeom>
          <a:noFill/>
          <a:ln w="9525">
            <a:noFill/>
            <a:miter lim="800000"/>
            <a:headEnd/>
            <a:tailEnd/>
          </a:ln>
        </p:spPr>
      </p:pic>
      <p:pic>
        <p:nvPicPr>
          <p:cNvPr id="9" name="Picture 2"/>
          <p:cNvPicPr>
            <a:picLocks noChangeAspect="1" noChangeArrowheads="1"/>
          </p:cNvPicPr>
          <p:nvPr userDrawn="1"/>
        </p:nvPicPr>
        <p:blipFill>
          <a:blip r:embed="rId3"/>
          <a:srcRect/>
          <a:stretch>
            <a:fillRect/>
          </a:stretch>
        </p:blipFill>
        <p:spPr bwMode="auto">
          <a:xfrm>
            <a:off x="6012160" y="116632"/>
            <a:ext cx="2992784" cy="974090"/>
          </a:xfrm>
          <a:prstGeom prst="rect">
            <a:avLst/>
          </a:prstGeom>
          <a:noFill/>
          <a:ln w="9525">
            <a:noFill/>
            <a:miter lim="800000"/>
            <a:headEnd/>
            <a:tailEnd/>
          </a:ln>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995936" y="6428358"/>
            <a:ext cx="2016224" cy="365125"/>
          </a:xfrm>
        </p:spPr>
        <p:txBody>
          <a:bodyPr/>
          <a:lstStyle/>
          <a:p>
            <a:fld id="{DCE4B40A-67BA-4787-801A-16EE65008C21}" type="slidenum">
              <a:rPr lang="en-US" smtClean="0"/>
              <a:pPr/>
              <a:t>‹#›</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736304" cy="360363"/>
          </a:xfrm>
        </p:spPr>
        <p:txBody>
          <a:bodyP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ISCC meeting, CERN 22/10/2013, Y. </a:t>
            </a:r>
            <a:r>
              <a:rPr lang="en-US" dirty="0" err="1" smtClean="0"/>
              <a:t>Kadi</a:t>
            </a:r>
            <a:endParaRPr lang="en-US" dirty="0"/>
          </a:p>
        </p:txBody>
      </p:sp>
      <p:pic>
        <p:nvPicPr>
          <p:cNvPr id="9" name="Picture 2"/>
          <p:cNvPicPr>
            <a:picLocks noChangeAspect="1" noChangeArrowheads="1"/>
          </p:cNvPicPr>
          <p:nvPr userDrawn="1"/>
        </p:nvPicPr>
        <p:blipFill>
          <a:blip r:embed="rId3"/>
          <a:srcRect/>
          <a:stretch>
            <a:fillRect/>
          </a:stretch>
        </p:blipFill>
        <p:spPr bwMode="auto">
          <a:xfrm>
            <a:off x="7471320" y="6303943"/>
            <a:ext cx="1565176" cy="509433"/>
          </a:xfrm>
          <a:prstGeom prst="rect">
            <a:avLst/>
          </a:prstGeom>
          <a:noFill/>
          <a:ln w="9525">
            <a:noFill/>
            <a:miter lim="800000"/>
            <a:headEnd/>
            <a:tailEnd/>
          </a:ln>
          <a:effectLst/>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3608" y="72000"/>
            <a:ext cx="7643192"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105272" y="1600200"/>
            <a:ext cx="7643192"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3806552" y="6448251"/>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pPr/>
              <a:t>‹#›</a:t>
            </a:fld>
            <a:endParaRPr lang="en-US"/>
          </a:p>
        </p:txBody>
      </p:sp>
      <p:sp>
        <p:nvSpPr>
          <p:cNvPr id="5" name="Rectangle 4"/>
          <p:cNvSpPr>
            <a:spLocks noChangeAspect="1"/>
          </p:cNvSpPr>
          <p:nvPr userDrawn="1"/>
        </p:nvSpPr>
        <p:spPr>
          <a:xfrm>
            <a:off x="1" y="1141610"/>
            <a:ext cx="936000" cy="5743774"/>
          </a:xfrm>
          <a:prstGeom prst="rect">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a:spLocks noChangeAspect="1"/>
          </p:cNvSpPr>
          <p:nvPr userDrawn="1"/>
        </p:nvSpPr>
        <p:spPr>
          <a:xfrm rot="16200000">
            <a:off x="98244" y="-84224"/>
            <a:ext cx="761107" cy="936748"/>
          </a:xfrm>
          <a:prstGeom prst="rtTriangle">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4"/>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4.png"/><Relationship Id="rId6" Type="http://schemas.openxmlformats.org/officeDocument/2006/relationships/oleObject" Target="../embeddings/oleObject2.bin"/><Relationship Id="rId7" Type="http://schemas.openxmlformats.org/officeDocument/2006/relationships/package" Target="../embeddings/Microsoft_Word_Document2.docx"/><Relationship Id="rId8" Type="http://schemas.openxmlformats.org/officeDocument/2006/relationships/image" Target="../media/image5.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package" Target="../embeddings/Microsoft_Word_Document3.docx"/><Relationship Id="rId5" Type="http://schemas.openxmlformats.org/officeDocument/2006/relationships/image" Target="../media/image6.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package" Target="../embeddings/Microsoft_Word_Document4.docx"/><Relationship Id="rId5" Type="http://schemas.openxmlformats.org/officeDocument/2006/relationships/image" Target="../media/image7.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5.docx"/><Relationship Id="rId4" Type="http://schemas.openxmlformats.org/officeDocument/2006/relationships/image" Target="../media/image9.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1628800"/>
            <a:ext cx="7772400" cy="1872208"/>
          </a:xfrm>
        </p:spPr>
        <p:txBody>
          <a:bodyPr>
            <a:normAutofit/>
          </a:bodyPr>
          <a:lstStyle/>
          <a:p>
            <a:r>
              <a:rPr lang="en-US" dirty="0" smtClean="0"/>
              <a:t>HIE</a:t>
            </a:r>
            <a:r>
              <a:rPr lang="en-US" dirty="0"/>
              <a:t>-ISOLDE </a:t>
            </a:r>
            <a:r>
              <a:rPr lang="en-US" dirty="0" smtClean="0"/>
              <a:t>Project</a:t>
            </a:r>
            <a:br>
              <a:rPr lang="en-US" dirty="0" smtClean="0"/>
            </a:br>
            <a:r>
              <a:rPr lang="en-US" dirty="0" smtClean="0"/>
              <a:t>Status Report</a:t>
            </a:r>
            <a:endParaRPr lang="en-US" dirty="0"/>
          </a:p>
        </p:txBody>
      </p:sp>
      <p:sp>
        <p:nvSpPr>
          <p:cNvPr id="3" name="Subtitle 2"/>
          <p:cNvSpPr>
            <a:spLocks noGrp="1"/>
          </p:cNvSpPr>
          <p:nvPr>
            <p:ph type="subTitle" idx="1"/>
          </p:nvPr>
        </p:nvSpPr>
        <p:spPr>
          <a:xfrm>
            <a:off x="1547664" y="3717032"/>
            <a:ext cx="7056784" cy="1584176"/>
          </a:xfrm>
        </p:spPr>
        <p:txBody>
          <a:bodyPr>
            <a:normAutofit/>
          </a:bodyPr>
          <a:lstStyle/>
          <a:p>
            <a:r>
              <a:rPr lang="de-DE" sz="2200" dirty="0" smtClean="0">
                <a:solidFill>
                  <a:srgbClr val="29348C"/>
                </a:solidFill>
              </a:rPr>
              <a:t>Y. Kadi </a:t>
            </a:r>
            <a:r>
              <a:rPr lang="de-DE" sz="2200" dirty="0" err="1" smtClean="0">
                <a:solidFill>
                  <a:srgbClr val="29348C"/>
                </a:solidFill>
              </a:rPr>
              <a:t>for</a:t>
            </a:r>
            <a:r>
              <a:rPr lang="de-DE" sz="2200" dirty="0" smtClean="0">
                <a:solidFill>
                  <a:srgbClr val="29348C"/>
                </a:solidFill>
              </a:rPr>
              <a:t> </a:t>
            </a:r>
            <a:r>
              <a:rPr lang="de-DE" sz="2200" dirty="0" err="1" smtClean="0">
                <a:solidFill>
                  <a:srgbClr val="29348C"/>
                </a:solidFill>
              </a:rPr>
              <a:t>the</a:t>
            </a:r>
            <a:r>
              <a:rPr lang="de-DE" sz="2200" dirty="0" smtClean="0">
                <a:solidFill>
                  <a:srgbClr val="29348C"/>
                </a:solidFill>
              </a:rPr>
              <a:t> HIE-ISOLDE Project Team</a:t>
            </a:r>
          </a:p>
          <a:p>
            <a:pPr>
              <a:spcBef>
                <a:spcPts val="1680"/>
              </a:spcBef>
            </a:pPr>
            <a:r>
              <a:rPr lang="de-DE" sz="1600" dirty="0" smtClean="0">
                <a:solidFill>
                  <a:srgbClr val="29348C"/>
                </a:solidFill>
              </a:rPr>
              <a:t>68th ISOLDE </a:t>
            </a:r>
            <a:r>
              <a:rPr lang="de-DE" sz="1600" dirty="0" err="1" smtClean="0">
                <a:solidFill>
                  <a:srgbClr val="29348C"/>
                </a:solidFill>
              </a:rPr>
              <a:t>Collaboration</a:t>
            </a:r>
            <a:r>
              <a:rPr lang="de-DE" sz="1600" dirty="0" smtClean="0">
                <a:solidFill>
                  <a:srgbClr val="29348C"/>
                </a:solidFill>
              </a:rPr>
              <a:t> </a:t>
            </a:r>
            <a:r>
              <a:rPr lang="de-DE" sz="1600" dirty="0" err="1" smtClean="0">
                <a:solidFill>
                  <a:srgbClr val="29348C"/>
                </a:solidFill>
              </a:rPr>
              <a:t>Committee</a:t>
            </a:r>
            <a:endParaRPr lang="de-DE" sz="1600" dirty="0">
              <a:solidFill>
                <a:srgbClr val="29348C"/>
              </a:solidFill>
            </a:endParaRPr>
          </a:p>
          <a:p>
            <a:r>
              <a:rPr lang="de-DE" sz="1600" dirty="0">
                <a:solidFill>
                  <a:srgbClr val="29348C"/>
                </a:solidFill>
              </a:rPr>
              <a:t>CERN, </a:t>
            </a:r>
            <a:r>
              <a:rPr lang="de-DE" sz="1600" dirty="0" smtClean="0">
                <a:solidFill>
                  <a:srgbClr val="29348C"/>
                </a:solidFill>
              </a:rPr>
              <a:t>22 </a:t>
            </a:r>
            <a:r>
              <a:rPr lang="de-DE" sz="1600" dirty="0" err="1">
                <a:solidFill>
                  <a:srgbClr val="29348C"/>
                </a:solidFill>
              </a:rPr>
              <a:t>October</a:t>
            </a:r>
            <a:r>
              <a:rPr lang="de-DE" sz="1600" dirty="0">
                <a:solidFill>
                  <a:srgbClr val="29348C"/>
                </a:solidFill>
              </a:rPr>
              <a:t> 2013</a:t>
            </a:r>
          </a:p>
          <a:p>
            <a:endParaRPr lang="de-DE" sz="2000" dirty="0" smtClean="0">
              <a:solidFill>
                <a:srgbClr val="29348C"/>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cs typeface="Arial" panose="020B0604020202020204" pitchFamily="34" charset="0"/>
              </a:rPr>
              <a:t>Latest sputtering developments</a:t>
            </a:r>
            <a:endParaRPr lang="en-US" dirty="0"/>
          </a:p>
        </p:txBody>
      </p:sp>
      <p:sp>
        <p:nvSpPr>
          <p:cNvPr id="3" name="Content Placeholder 2"/>
          <p:cNvSpPr>
            <a:spLocks noGrp="1"/>
          </p:cNvSpPr>
          <p:nvPr>
            <p:ph idx="1"/>
          </p:nvPr>
        </p:nvSpPr>
        <p:spPr/>
        <p:txBody>
          <a:bodyPr/>
          <a:lstStyle/>
          <a:p>
            <a:r>
              <a:rPr lang="en-GB" sz="2400" dirty="0">
                <a:cs typeface="Arial" panose="020B0604020202020204" pitchFamily="34" charset="0"/>
              </a:rPr>
              <a:t>Remaining issues with cavity performance were solved in Spring 2013:</a:t>
            </a:r>
          </a:p>
          <a:p>
            <a:pPr marL="0" indent="0">
              <a:buNone/>
            </a:pPr>
            <a:endParaRPr lang="en-GB" sz="2400" dirty="0">
              <a:cs typeface="Arial" panose="020B0604020202020204" pitchFamily="34" charset="0"/>
            </a:endParaRPr>
          </a:p>
          <a:p>
            <a:pPr lvl="1"/>
            <a:r>
              <a:rPr lang="en-GB" sz="2400" dirty="0">
                <a:cs typeface="Arial" panose="020B0604020202020204" pitchFamily="34" charset="0"/>
              </a:rPr>
              <a:t>Sputtering configuration modified to achieve higher deposition rate on the cavity top</a:t>
            </a:r>
          </a:p>
          <a:p>
            <a:pPr lvl="1"/>
            <a:r>
              <a:rPr lang="en-GB" sz="2400" dirty="0">
                <a:cs typeface="Arial" panose="020B0604020202020204" pitchFamily="34" charset="0"/>
              </a:rPr>
              <a:t>Poor surface quality in the peak E field region fixed</a:t>
            </a:r>
          </a:p>
          <a:p>
            <a:pPr lvl="1"/>
            <a:r>
              <a:rPr lang="en-GB" sz="2400" dirty="0">
                <a:cs typeface="Arial" panose="020B0604020202020204" pitchFamily="34" charset="0"/>
              </a:rPr>
              <a:t>Sputtering protocol for production defined and validated on 2 test cavities (proof of principle but no statistics) </a:t>
            </a:r>
          </a:p>
        </p:txBody>
      </p:sp>
      <p:sp>
        <p:nvSpPr>
          <p:cNvPr id="4" name="Slide Number Placeholder 3"/>
          <p:cNvSpPr>
            <a:spLocks noGrp="1"/>
          </p:cNvSpPr>
          <p:nvPr>
            <p:ph type="sldNum" sz="quarter" idx="12"/>
          </p:nvPr>
        </p:nvSpPr>
        <p:spPr/>
        <p:txBody>
          <a:bodyPr/>
          <a:lstStyle/>
          <a:p>
            <a:fld id="{DCE4B40A-67BA-4787-801A-16EE65008C21}" type="slidenum">
              <a:rPr lang="en-US" smtClean="0"/>
              <a:pPr/>
              <a:t>10</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796273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44008"/>
            <a:ext cx="7643192" cy="980736"/>
          </a:xfrm>
        </p:spPr>
        <p:txBody>
          <a:bodyPr>
            <a:noAutofit/>
          </a:bodyPr>
          <a:lstStyle/>
          <a:p>
            <a:r>
              <a:rPr lang="en-GB" sz="2800" dirty="0">
                <a:cs typeface="Arial" pitchFamily="34" charset="0"/>
              </a:rPr>
              <a:t>Surface quality of the inner conductor tip</a:t>
            </a:r>
            <a:br>
              <a:rPr lang="en-GB" sz="2800" dirty="0">
                <a:cs typeface="Arial" pitchFamily="34" charset="0"/>
              </a:rPr>
            </a:br>
            <a:r>
              <a:rPr lang="en-GB" sz="2800" dirty="0">
                <a:cs typeface="Arial" pitchFamily="34" charset="0"/>
                <a:sym typeface="Wingdings" pitchFamily="2" charset="2"/>
              </a:rPr>
              <a:t> source of field emission</a:t>
            </a:r>
            <a:r>
              <a:rPr lang="en-GB" sz="2800" dirty="0">
                <a:cs typeface="Arial" pitchFamily="34" charset="0"/>
              </a:rPr>
              <a:t/>
            </a:r>
            <a:br>
              <a:rPr lang="en-GB" sz="2800" dirty="0">
                <a:cs typeface="Arial" pitchFamily="34" charset="0"/>
              </a:rPr>
            </a:br>
            <a:endParaRPr lang="en-US" sz="28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11</a:t>
            </a:fld>
            <a:endParaRPr lang="en-US"/>
          </a:p>
        </p:txBody>
      </p:sp>
      <p:sp>
        <p:nvSpPr>
          <p:cNvPr id="5" name="Text Placeholder 4"/>
          <p:cNvSpPr>
            <a:spLocks noGrp="1"/>
          </p:cNvSpPr>
          <p:nvPr>
            <p:ph type="body" sz="quarter" idx="13"/>
          </p:nvPr>
        </p:nvSpPr>
        <p:spPr/>
        <p:txBody>
          <a:bodyPr/>
          <a:lstStyle/>
          <a:p>
            <a:endParaRPr lang="en-US"/>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537" y="1840990"/>
            <a:ext cx="3857280" cy="3386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ern.ch\dfs\Users\w\wventuri\Desktop\q2_8 ti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840990"/>
            <a:ext cx="3528392" cy="334930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71600" y="5406315"/>
            <a:ext cx="3888432" cy="830997"/>
          </a:xfrm>
          <a:prstGeom prst="rect">
            <a:avLst/>
          </a:prstGeom>
          <a:noFill/>
        </p:spPr>
        <p:txBody>
          <a:bodyPr wrap="square" rtlCol="0">
            <a:spAutoFit/>
          </a:bodyPr>
          <a:lstStyle/>
          <a:p>
            <a:r>
              <a:rPr lang="en-GB" sz="2400" dirty="0" smtClean="0">
                <a:latin typeface="Arial" pitchFamily="34" charset="0"/>
                <a:cs typeface="Arial" pitchFamily="34" charset="0"/>
              </a:rPr>
              <a:t>Central electrode: 20 mm diameter, at earth potential</a:t>
            </a:r>
            <a:endParaRPr lang="en-GB" sz="2400" dirty="0">
              <a:latin typeface="Arial" pitchFamily="34" charset="0"/>
              <a:cs typeface="Arial" pitchFamily="34" charset="0"/>
            </a:endParaRPr>
          </a:p>
        </p:txBody>
      </p:sp>
      <p:sp>
        <p:nvSpPr>
          <p:cNvPr id="10" name="TextBox 9"/>
          <p:cNvSpPr txBox="1"/>
          <p:nvPr/>
        </p:nvSpPr>
        <p:spPr>
          <a:xfrm>
            <a:off x="5292080" y="5406315"/>
            <a:ext cx="3888432" cy="461665"/>
          </a:xfrm>
          <a:prstGeom prst="rect">
            <a:avLst/>
          </a:prstGeom>
          <a:noFill/>
        </p:spPr>
        <p:txBody>
          <a:bodyPr wrap="square" rtlCol="0">
            <a:spAutoFit/>
          </a:bodyPr>
          <a:lstStyle/>
          <a:p>
            <a:r>
              <a:rPr lang="en-GB" sz="2400" dirty="0" smtClean="0">
                <a:latin typeface="Arial" pitchFamily="34" charset="0"/>
                <a:cs typeface="Arial" pitchFamily="34" charset="0"/>
              </a:rPr>
              <a:t>No central electrode </a:t>
            </a:r>
            <a:endParaRPr lang="en-GB" sz="2400" dirty="0">
              <a:latin typeface="Arial" pitchFamily="34" charset="0"/>
              <a:cs typeface="Arial" pitchFamily="34" charset="0"/>
            </a:endParaRPr>
          </a:p>
        </p:txBody>
      </p:sp>
    </p:spTree>
    <p:extLst>
      <p:ext uri="{BB962C8B-B14F-4D97-AF65-F5344CB8AC3E}">
        <p14:creationId xmlns:p14="http://schemas.microsoft.com/office/powerpoint/2010/main" val="20987842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a:latin typeface="+mn-lt"/>
                <a:cs typeface="Arial" pitchFamily="34" charset="0"/>
              </a:rPr>
              <a:t>Adhesion on the lower edge (RF contact) was improved using a longer cathode</a:t>
            </a:r>
            <a:endParaRPr lang="en-US" sz="2800" dirty="0">
              <a:latin typeface="+mn-lt"/>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12</a:t>
            </a:fld>
            <a:endParaRPr lang="en-US"/>
          </a:p>
        </p:txBody>
      </p:sp>
      <p:sp>
        <p:nvSpPr>
          <p:cNvPr id="5" name="Text Placeholder 4"/>
          <p:cNvSpPr>
            <a:spLocks noGrp="1"/>
          </p:cNvSpPr>
          <p:nvPr>
            <p:ph type="body" sz="quarter" idx="13"/>
          </p:nvPr>
        </p:nvSpPr>
        <p:spPr/>
        <p:txBody>
          <a:bodyPr/>
          <a:lstStyle/>
          <a:p>
            <a:endParaRPr lang="en-US"/>
          </a:p>
        </p:txBody>
      </p:sp>
      <p:sp>
        <p:nvSpPr>
          <p:cNvPr id="6" name="TextBox 5"/>
          <p:cNvSpPr txBox="1"/>
          <p:nvPr/>
        </p:nvSpPr>
        <p:spPr>
          <a:xfrm>
            <a:off x="1331640" y="5703639"/>
            <a:ext cx="3888432" cy="461665"/>
          </a:xfrm>
          <a:prstGeom prst="rect">
            <a:avLst/>
          </a:prstGeom>
          <a:noFill/>
        </p:spPr>
        <p:txBody>
          <a:bodyPr wrap="square" rtlCol="0">
            <a:spAutoFit/>
          </a:bodyPr>
          <a:lstStyle/>
          <a:p>
            <a:r>
              <a:rPr lang="en-GB" sz="2400" dirty="0" smtClean="0">
                <a:latin typeface="Arial" pitchFamily="34" charset="0"/>
                <a:cs typeface="Arial" pitchFamily="34" charset="0"/>
              </a:rPr>
              <a:t>with 840 mm cathode</a:t>
            </a:r>
            <a:endParaRPr lang="en-GB" sz="2400" dirty="0">
              <a:latin typeface="Arial" pitchFamily="34" charset="0"/>
              <a:cs typeface="Arial" pitchFamily="34" charset="0"/>
            </a:endParaRPr>
          </a:p>
        </p:txBody>
      </p:sp>
      <p:sp>
        <p:nvSpPr>
          <p:cNvPr id="7" name="TextBox 6"/>
          <p:cNvSpPr txBox="1"/>
          <p:nvPr/>
        </p:nvSpPr>
        <p:spPr>
          <a:xfrm>
            <a:off x="4572000" y="5703639"/>
            <a:ext cx="4464496" cy="461665"/>
          </a:xfrm>
          <a:prstGeom prst="rect">
            <a:avLst/>
          </a:prstGeom>
          <a:noFill/>
        </p:spPr>
        <p:txBody>
          <a:bodyPr wrap="square" rtlCol="0">
            <a:spAutoFit/>
          </a:bodyPr>
          <a:lstStyle/>
          <a:p>
            <a:r>
              <a:rPr lang="en-GB" sz="2400" dirty="0" smtClean="0">
                <a:latin typeface="Arial" pitchFamily="34" charset="0"/>
                <a:cs typeface="Arial" pitchFamily="34" charset="0"/>
                <a:sym typeface="Wingdings" panose="05000000000000000000" pitchFamily="2" charset="2"/>
              </a:rPr>
              <a:t>length increased to 870 mm</a:t>
            </a:r>
            <a:endParaRPr lang="en-GB" sz="2400" dirty="0">
              <a:latin typeface="Arial" pitchFamily="34" charset="0"/>
              <a:cs typeface="Arial" pitchFamily="34" charset="0"/>
            </a:endParaRPr>
          </a:p>
        </p:txBody>
      </p:sp>
      <p:pic>
        <p:nvPicPr>
          <p:cNvPr id="8" name="Picture 5" descr="C:\Users\wventuri\AppData\Local\Microsoft\Windows\Temporary Internet Files\Content.IE5\4WSFLIJ8\IMG_1826 (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700808"/>
            <a:ext cx="2949792" cy="393305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700808"/>
            <a:ext cx="3960440" cy="39194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93377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Ready to start series cavity </a:t>
            </a:r>
            <a:r>
              <a:rPr lang="en-GB" sz="3600" dirty="0" smtClean="0"/>
              <a:t>production</a:t>
            </a:r>
            <a:endParaRPr lang="en-US" sz="36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13</a:t>
            </a:fld>
            <a:endParaRPr lang="en-US"/>
          </a:p>
        </p:txBody>
      </p:sp>
      <p:sp>
        <p:nvSpPr>
          <p:cNvPr id="5" name="Text Placeholder 4"/>
          <p:cNvSpPr>
            <a:spLocks noGrp="1"/>
          </p:cNvSpPr>
          <p:nvPr>
            <p:ph type="body" sz="quarter" idx="13"/>
          </p:nvPr>
        </p:nvSpPr>
        <p:spPr/>
        <p:txBody>
          <a:bodyPr/>
          <a:lstStyle/>
          <a:p>
            <a:endParaRPr lang="en-US"/>
          </a:p>
        </p:txBody>
      </p:sp>
      <p:graphicFrame>
        <p:nvGraphicFramePr>
          <p:cNvPr id="6" name="Chart 5"/>
          <p:cNvGraphicFramePr>
            <a:graphicFrameLocks/>
          </p:cNvGraphicFramePr>
          <p:nvPr>
            <p:extLst>
              <p:ext uri="{D42A27DB-BD31-4B8C-83A1-F6EECF244321}">
                <p14:modId xmlns:p14="http://schemas.microsoft.com/office/powerpoint/2010/main" val="2105221981"/>
              </p:ext>
            </p:extLst>
          </p:nvPr>
        </p:nvGraphicFramePr>
        <p:xfrm>
          <a:off x="1115616" y="1124744"/>
          <a:ext cx="7656103" cy="51125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16481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High beta cavity procurement</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14</a:t>
            </a:fld>
            <a:endParaRPr lang="en-US"/>
          </a:p>
        </p:txBody>
      </p:sp>
      <p:sp>
        <p:nvSpPr>
          <p:cNvPr id="5" name="Text Placeholder 4"/>
          <p:cNvSpPr>
            <a:spLocks noGrp="1"/>
          </p:cNvSpPr>
          <p:nvPr>
            <p:ph type="body" sz="quarter" idx="13"/>
          </p:nvPr>
        </p:nvSpPr>
        <p:spPr/>
        <p:txBody>
          <a:bodyPr/>
          <a:lstStyle/>
          <a:p>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l="50327" t="3149" r="31639" b="2325"/>
          <a:stretch>
            <a:fillRect/>
          </a:stretch>
        </p:blipFill>
        <p:spPr bwMode="auto">
          <a:xfrm flipH="1">
            <a:off x="251520" y="1457006"/>
            <a:ext cx="1800200" cy="4852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Before shrink fit pap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5736" y="1412776"/>
            <a:ext cx="2931942"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403648" y="980728"/>
            <a:ext cx="1224136" cy="369332"/>
          </a:xfrm>
          <a:prstGeom prst="rect">
            <a:avLst/>
          </a:prstGeom>
          <a:noFill/>
        </p:spPr>
        <p:txBody>
          <a:bodyPr wrap="square" rtlCol="0">
            <a:spAutoFit/>
          </a:bodyPr>
          <a:lstStyle/>
          <a:p>
            <a:r>
              <a:rPr lang="en-GB" dirty="0" smtClean="0"/>
              <a:t>Version 2</a:t>
            </a:r>
            <a:endParaRPr lang="en-GB" dirty="0"/>
          </a:p>
        </p:txBody>
      </p:sp>
      <p:sp>
        <p:nvSpPr>
          <p:cNvPr id="9" name="TextBox 8"/>
          <p:cNvSpPr txBox="1"/>
          <p:nvPr/>
        </p:nvSpPr>
        <p:spPr>
          <a:xfrm>
            <a:off x="5364088" y="1700808"/>
            <a:ext cx="3600400" cy="4801314"/>
          </a:xfrm>
          <a:prstGeom prst="rect">
            <a:avLst/>
          </a:prstGeom>
          <a:noFill/>
        </p:spPr>
        <p:txBody>
          <a:bodyPr wrap="square" rtlCol="0">
            <a:spAutoFit/>
          </a:bodyPr>
          <a:lstStyle/>
          <a:p>
            <a:r>
              <a:rPr lang="en-GB" dirty="0" smtClean="0"/>
              <a:t>Two series cavities (QP2 and QP3) </a:t>
            </a:r>
            <a:r>
              <a:rPr lang="en-GB" dirty="0"/>
              <a:t>ready </a:t>
            </a:r>
            <a:r>
              <a:rPr lang="en-GB" dirty="0" smtClean="0"/>
              <a:t>at CERN to start series coating</a:t>
            </a:r>
          </a:p>
          <a:p>
            <a:endParaRPr lang="en-GB" dirty="0"/>
          </a:p>
          <a:p>
            <a:r>
              <a:rPr lang="en-GB" dirty="0" smtClean="0"/>
              <a:t>Contract attributed to industry for production </a:t>
            </a:r>
          </a:p>
          <a:p>
            <a:endParaRPr lang="en-GB" dirty="0"/>
          </a:p>
          <a:p>
            <a:r>
              <a:rPr lang="en-GB" dirty="0" smtClean="0"/>
              <a:t>Few welding issues still being finalized: parameters of the welding machine to be set in collaboration with CERN</a:t>
            </a:r>
          </a:p>
          <a:p>
            <a:endParaRPr lang="en-GB" dirty="0"/>
          </a:p>
          <a:p>
            <a:r>
              <a:rPr lang="en-GB" dirty="0" smtClean="0"/>
              <a:t>Kick-off meeting pending</a:t>
            </a:r>
          </a:p>
          <a:p>
            <a:endParaRPr lang="en-GB" dirty="0"/>
          </a:p>
          <a:p>
            <a:r>
              <a:rPr lang="en-GB" dirty="0" smtClean="0"/>
              <a:t>Delivery of first series unit before the end of the year</a:t>
            </a:r>
          </a:p>
          <a:p>
            <a:endParaRPr lang="en-GB" dirty="0"/>
          </a:p>
          <a:p>
            <a:endParaRPr lang="en-GB" dirty="0" smtClean="0"/>
          </a:p>
        </p:txBody>
      </p:sp>
    </p:spTree>
    <p:extLst>
      <p:ext uri="{BB962C8B-B14F-4D97-AF65-F5344CB8AC3E}">
        <p14:creationId xmlns:p14="http://schemas.microsoft.com/office/powerpoint/2010/main" val="9697112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mn-lt"/>
                <a:cs typeface="Arial" panose="020B0604020202020204" pitchFamily="34" charset="0"/>
              </a:rPr>
              <a:t>Low Level RF status</a:t>
            </a:r>
            <a:endParaRPr lang="en-US" dirty="0">
              <a:latin typeface="+mn-lt"/>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15</a:t>
            </a:fld>
            <a:endParaRPr lang="en-US"/>
          </a:p>
        </p:txBody>
      </p:sp>
      <p:sp>
        <p:nvSpPr>
          <p:cNvPr id="5" name="Text Placeholder 4"/>
          <p:cNvSpPr>
            <a:spLocks noGrp="1"/>
          </p:cNvSpPr>
          <p:nvPr>
            <p:ph type="body" sz="quarter" idx="13"/>
          </p:nvPr>
        </p:nvSpPr>
        <p:spPr/>
        <p:txBody>
          <a:bodyPr/>
          <a:lstStyle/>
          <a:p>
            <a:endParaRPr lang="en-US"/>
          </a:p>
        </p:txBody>
      </p:sp>
      <p:pic>
        <p:nvPicPr>
          <p:cNvPr id="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340767"/>
            <a:ext cx="3672408" cy="4807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283968" y="1340768"/>
            <a:ext cx="4752528" cy="4708981"/>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First prototype LLRF controller commissioned in SM18</a:t>
            </a:r>
          </a:p>
          <a:p>
            <a:endParaRPr lang="en-GB" sz="2000" dirty="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Monitoring of RF signals,  locking in Self Excited Loop mode, control of Coupling and Tuning</a:t>
            </a:r>
          </a:p>
          <a:p>
            <a:endParaRPr lang="en-GB" sz="2000" dirty="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FESA class operational, high level software to be developed</a:t>
            </a:r>
          </a:p>
          <a:p>
            <a:endParaRPr lang="en-GB" sz="2000" dirty="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Manufacturing on-going of  3 LLRF controllers for SM18 cryomodule test</a:t>
            </a:r>
          </a:p>
          <a:p>
            <a:endParaRPr lang="en-GB" sz="2000" dirty="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Components for 10 controllers already in house, will start assembly early 2014</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64423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mn-lt"/>
                <a:cs typeface="Arial" panose="020B0604020202020204" pitchFamily="34" charset="0"/>
              </a:rPr>
              <a:t>Superconducting Solenoid</a:t>
            </a:r>
            <a:endParaRPr lang="en-US" dirty="0">
              <a:latin typeface="+mn-lt"/>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16</a:t>
            </a:fld>
            <a:endParaRPr lang="en-US"/>
          </a:p>
        </p:txBody>
      </p:sp>
      <p:sp>
        <p:nvSpPr>
          <p:cNvPr id="5" name="Text Placeholder 4"/>
          <p:cNvSpPr>
            <a:spLocks noGrp="1"/>
          </p:cNvSpPr>
          <p:nvPr>
            <p:ph type="body" sz="quarter" idx="13"/>
          </p:nvPr>
        </p:nvSpPr>
        <p:spPr/>
        <p:txBody>
          <a:bodyPr/>
          <a:lstStyle/>
          <a:p>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56792"/>
            <a:ext cx="4894394" cy="4283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2"/>
          <p:cNvSpPr>
            <a:spLocks noGrp="1"/>
          </p:cNvSpPr>
          <p:nvPr>
            <p:ph idx="1"/>
          </p:nvPr>
        </p:nvSpPr>
        <p:spPr>
          <a:xfrm>
            <a:off x="5076056" y="1556792"/>
            <a:ext cx="4104456" cy="4525963"/>
          </a:xfrm>
        </p:spPr>
        <p:txBody>
          <a:bodyPr>
            <a:normAutofit/>
          </a:bodyPr>
          <a:lstStyle/>
          <a:p>
            <a:r>
              <a:rPr lang="en-GB" sz="1800" dirty="0" smtClean="0">
                <a:latin typeface="Arial" panose="020B0604020202020204" pitchFamily="34" charset="0"/>
                <a:cs typeface="Arial" panose="020B0604020202020204" pitchFamily="34" charset="0"/>
              </a:rPr>
              <a:t>Design was revised in June to cope with differential thermal contractions during cool down transients</a:t>
            </a:r>
          </a:p>
          <a:p>
            <a:r>
              <a:rPr lang="en-GB" sz="1800" dirty="0" smtClean="0">
                <a:latin typeface="Arial" panose="020B0604020202020204" pitchFamily="34" charset="0"/>
                <a:cs typeface="Arial" panose="020B0604020202020204" pitchFamily="34" charset="0"/>
              </a:rPr>
              <a:t>Final Design Report</a:t>
            </a:r>
          </a:p>
          <a:p>
            <a:r>
              <a:rPr lang="en-GB" sz="1800" dirty="0" smtClean="0">
                <a:latin typeface="Arial" panose="020B0604020202020204" pitchFamily="34" charset="0"/>
                <a:cs typeface="Arial" panose="020B0604020202020204" pitchFamily="34" charset="0"/>
              </a:rPr>
              <a:t>Company working on manufacturing drawings and tooling (mandrel, etc.)</a:t>
            </a:r>
          </a:p>
          <a:p>
            <a:r>
              <a:rPr lang="en-GB" sz="1800" dirty="0" smtClean="0">
                <a:latin typeface="Arial" panose="020B0604020202020204" pitchFamily="34" charset="0"/>
                <a:cs typeface="Arial" panose="020B0604020202020204" pitchFamily="34" charset="0"/>
              </a:rPr>
              <a:t>Winding scheduled to start in November</a:t>
            </a:r>
          </a:p>
          <a:p>
            <a:r>
              <a:rPr lang="en-GB" sz="1800" dirty="0" smtClean="0">
                <a:latin typeface="Arial" panose="020B0604020202020204" pitchFamily="34" charset="0"/>
                <a:cs typeface="Arial" panose="020B0604020202020204" pitchFamily="34" charset="0"/>
              </a:rPr>
              <a:t>First solenoid delivery foreseen end February 2014</a:t>
            </a:r>
          </a:p>
          <a:p>
            <a:r>
              <a:rPr lang="en-GB" sz="1800" dirty="0" smtClean="0">
                <a:latin typeface="Arial" panose="020B0604020202020204" pitchFamily="34" charset="0"/>
                <a:cs typeface="Arial" panose="020B0604020202020204" pitchFamily="34" charset="0"/>
              </a:rPr>
              <a:t>Second end March 2014</a:t>
            </a:r>
          </a:p>
          <a:p>
            <a:pPr marL="0" indent="0">
              <a:buNone/>
            </a:pP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11298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latin typeface="+mn-lt"/>
                <a:cs typeface="Arial" panose="020B0604020202020204" pitchFamily="34" charset="0"/>
              </a:rPr>
              <a:t>Cryomodule</a:t>
            </a:r>
            <a:r>
              <a:rPr lang="en-GB" dirty="0">
                <a:latin typeface="+mn-lt"/>
                <a:cs typeface="Arial" panose="020B0604020202020204" pitchFamily="34" charset="0"/>
              </a:rPr>
              <a:t> assembly</a:t>
            </a:r>
            <a:endParaRPr lang="en-US" dirty="0">
              <a:latin typeface="+mn-lt"/>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17</a:t>
            </a:fld>
            <a:endParaRPr lang="en-US"/>
          </a:p>
        </p:txBody>
      </p:sp>
      <p:sp>
        <p:nvSpPr>
          <p:cNvPr id="5" name="Text Placeholder 4"/>
          <p:cNvSpPr>
            <a:spLocks noGrp="1"/>
          </p:cNvSpPr>
          <p:nvPr>
            <p:ph type="body" sz="quarter" idx="13"/>
          </p:nvPr>
        </p:nvSpPr>
        <p:spPr/>
        <p:txBody>
          <a:bodyPr/>
          <a:lstStyle/>
          <a:p>
            <a:endParaRPr lang="en-US"/>
          </a:p>
        </p:txBody>
      </p:sp>
      <p:pic>
        <p:nvPicPr>
          <p:cNvPr id="6" name="Picture 7" descr="G:\Projects\HIE-ISOLDE-CRYOMOD\Enceinte Hie Isolde + Top Plate equipees ISO 2.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218"/>
          <a:stretch/>
        </p:blipFill>
        <p:spPr bwMode="auto">
          <a:xfrm>
            <a:off x="4067944" y="832158"/>
            <a:ext cx="5076056" cy="6053226"/>
          </a:xfrm>
          <a:prstGeom prst="snipRoundRect">
            <a:avLst>
              <a:gd name="adj1" fmla="val 50000"/>
              <a:gd name="adj2" fmla="val 16667"/>
            </a:avLst>
          </a:prstGeom>
          <a:noFill/>
          <a:extLst>
            <a:ext uri="{909E8E84-426E-40dd-AFC4-6F175D3DCCD1}">
              <a14:hiddenFill xmlns:a14="http://schemas.microsoft.com/office/drawing/2010/main">
                <a:solidFill>
                  <a:srgbClr val="FFFFFF"/>
                </a:solidFill>
              </a14:hiddenFill>
            </a:ext>
          </a:extLst>
        </p:spPr>
      </p:pic>
      <p:sp>
        <p:nvSpPr>
          <p:cNvPr id="8" name="Content Placeholder 2"/>
          <p:cNvSpPr>
            <a:spLocks noGrp="1"/>
          </p:cNvSpPr>
          <p:nvPr>
            <p:ph idx="1"/>
          </p:nvPr>
        </p:nvSpPr>
        <p:spPr>
          <a:xfrm>
            <a:off x="179512" y="1268760"/>
            <a:ext cx="3178696" cy="4968552"/>
          </a:xfrm>
          <a:solidFill>
            <a:schemeClr val="bg1"/>
          </a:solidFill>
        </p:spPr>
        <p:txBody>
          <a:bodyPr>
            <a:noAutofit/>
          </a:bodyPr>
          <a:lstStyle/>
          <a:p>
            <a:r>
              <a:rPr lang="en-GB" sz="1400" dirty="0" smtClean="0">
                <a:cs typeface="Arial" panose="020B0604020202020204" pitchFamily="34" charset="0"/>
              </a:rPr>
              <a:t>Vacuum vessel (leading item): </a:t>
            </a:r>
            <a:r>
              <a:rPr lang="en-GB" sz="1400" dirty="0">
                <a:cs typeface="Arial" panose="020B0604020202020204" pitchFamily="34" charset="0"/>
              </a:rPr>
              <a:t>t</a:t>
            </a:r>
            <a:r>
              <a:rPr lang="en-GB" sz="1400" dirty="0" smtClean="0">
                <a:cs typeface="Arial" panose="020B0604020202020204" pitchFamily="34" charset="0"/>
              </a:rPr>
              <a:t>endering process is complete. On 21/10/2013 visiting </a:t>
            </a:r>
            <a:r>
              <a:rPr lang="en-GB" sz="1400" dirty="0">
                <a:cs typeface="Arial" panose="020B0604020202020204" pitchFamily="34" charset="0"/>
              </a:rPr>
              <a:t>the (lowest bidder</a:t>
            </a:r>
            <a:r>
              <a:rPr lang="en-GB" sz="1400" dirty="0" smtClean="0">
                <a:cs typeface="Arial" panose="020B0604020202020204" pitchFamily="34" charset="0"/>
              </a:rPr>
              <a:t>) company</a:t>
            </a:r>
            <a:r>
              <a:rPr lang="en-GB" sz="1400" dirty="0">
                <a:cs typeface="Arial" panose="020B0604020202020204" pitchFamily="34" charset="0"/>
              </a:rPr>
              <a:t>. </a:t>
            </a:r>
            <a:r>
              <a:rPr lang="en-GB" sz="1400" dirty="0" smtClean="0">
                <a:cs typeface="Arial" panose="020B0604020202020204" pitchFamily="34" charset="0"/>
              </a:rPr>
              <a:t>If OK, place contract; delivery: T</a:t>
            </a:r>
            <a:r>
              <a:rPr lang="en-GB" sz="1400" baseline="-25000" dirty="0" smtClean="0">
                <a:cs typeface="Arial" panose="020B0604020202020204" pitchFamily="34" charset="0"/>
              </a:rPr>
              <a:t>0</a:t>
            </a:r>
            <a:r>
              <a:rPr lang="en-GB" sz="1400" dirty="0" smtClean="0">
                <a:cs typeface="Arial" panose="020B0604020202020204" pitchFamily="34" charset="0"/>
              </a:rPr>
              <a:t>+ 6 months (end April 2014)</a:t>
            </a:r>
          </a:p>
          <a:p>
            <a:r>
              <a:rPr lang="en-GB" sz="1400" dirty="0" smtClean="0">
                <a:cs typeface="Arial" panose="020B0604020202020204" pitchFamily="34" charset="0"/>
              </a:rPr>
              <a:t>Helium vessel: same stage as vacuum vessel, shorter manufacturing times</a:t>
            </a:r>
          </a:p>
          <a:p>
            <a:r>
              <a:rPr lang="en-GB" sz="1400" dirty="0" smtClean="0">
                <a:cs typeface="Arial" panose="020B0604020202020204" pitchFamily="34" charset="0"/>
              </a:rPr>
              <a:t>Thermal shield: detailed drawings being produced</a:t>
            </a:r>
            <a:r>
              <a:rPr lang="en-GB" sz="1400" dirty="0" smtClean="0">
                <a:cs typeface="Arial" panose="020B0604020202020204" pitchFamily="34" charset="0"/>
                <a:sym typeface="Wingdings" panose="05000000000000000000" pitchFamily="2" charset="2"/>
              </a:rPr>
              <a:t> price inquiry by end November</a:t>
            </a:r>
          </a:p>
          <a:p>
            <a:r>
              <a:rPr lang="en-GB" sz="1400" dirty="0" smtClean="0">
                <a:cs typeface="Arial" panose="020B0604020202020204" pitchFamily="34" charset="0"/>
              </a:rPr>
              <a:t>Suspension system: design complete; final review 6 November. Detailed design and specification by the end of year; price inquiry. Present plan to sign contract in February 2014 for a just in time delivery in May</a:t>
            </a:r>
          </a:p>
          <a:p>
            <a:r>
              <a:rPr lang="en-GB" sz="1400" dirty="0" smtClean="0">
                <a:cs typeface="Arial" panose="020B0604020202020204" pitchFamily="34" charset="0"/>
              </a:rPr>
              <a:t>Support adjusters: two systems passed acceptance tests, will be delivered at CERN next month</a:t>
            </a:r>
            <a:r>
              <a:rPr lang="en-GB" sz="1400" dirty="0">
                <a:cs typeface="Arial" panose="020B0604020202020204" pitchFamily="34" charset="0"/>
              </a:rPr>
              <a:t>.</a:t>
            </a:r>
            <a:endParaRPr lang="en-GB" sz="1400" dirty="0" smtClean="0">
              <a:cs typeface="Arial" panose="020B0604020202020204" pitchFamily="34" charset="0"/>
            </a:endParaRPr>
          </a:p>
        </p:txBody>
      </p:sp>
      <p:pic>
        <p:nvPicPr>
          <p:cNvPr id="7" name="Picture 10" descr="G:\Projects\HIE-ISOLDE-CRYOMOD\Top Plate Seule 2.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23935" y="1124744"/>
            <a:ext cx="2800193" cy="1728192"/>
          </a:xfrm>
          <a:prstGeom prst="roundRect">
            <a:avLst>
              <a:gd name="adj" fmla="val 50000"/>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9519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mn-lt"/>
                <a:cs typeface="Arial" panose="020B0604020202020204" pitchFamily="34" charset="0"/>
              </a:rPr>
              <a:t>SM18 infrastructure: clean room</a:t>
            </a:r>
            <a:endParaRPr lang="en-US" dirty="0">
              <a:latin typeface="+mn-lt"/>
            </a:endParaRPr>
          </a:p>
        </p:txBody>
      </p:sp>
      <p:sp>
        <p:nvSpPr>
          <p:cNvPr id="4" name="Slide Number Placeholder 3"/>
          <p:cNvSpPr>
            <a:spLocks noGrp="1"/>
          </p:cNvSpPr>
          <p:nvPr>
            <p:ph type="sldNum" sz="quarter" idx="12"/>
          </p:nvPr>
        </p:nvSpPr>
        <p:spPr>
          <a:xfrm>
            <a:off x="3995936" y="6448251"/>
            <a:ext cx="2016224" cy="365125"/>
          </a:xfrm>
        </p:spPr>
        <p:txBody>
          <a:bodyPr/>
          <a:lstStyle/>
          <a:p>
            <a:fld id="{DCE4B40A-67BA-4787-801A-16EE65008C21}" type="slidenum">
              <a:rPr lang="en-US" smtClean="0"/>
              <a:pPr/>
              <a:t>18</a:t>
            </a:fld>
            <a:endParaRPr lang="en-US" dirty="0"/>
          </a:p>
        </p:txBody>
      </p:sp>
      <p:sp>
        <p:nvSpPr>
          <p:cNvPr id="5" name="Text Placeholder 4"/>
          <p:cNvSpPr>
            <a:spLocks noGrp="1"/>
          </p:cNvSpPr>
          <p:nvPr>
            <p:ph type="body" sz="quarter" idx="13"/>
          </p:nvPr>
        </p:nvSpPr>
        <p:spPr/>
        <p:txBody>
          <a:bodyPr/>
          <a:lstStyle/>
          <a:p>
            <a:endParaRPr lang="en-US" dirty="0"/>
          </a:p>
        </p:txBody>
      </p:sp>
      <p:sp>
        <p:nvSpPr>
          <p:cNvPr id="6" name="Content Placeholder 2"/>
          <p:cNvSpPr>
            <a:spLocks noGrp="1"/>
          </p:cNvSpPr>
          <p:nvPr>
            <p:ph idx="1"/>
          </p:nvPr>
        </p:nvSpPr>
        <p:spPr>
          <a:xfrm>
            <a:off x="971233" y="1484784"/>
            <a:ext cx="5544983" cy="4525963"/>
          </a:xfrm>
        </p:spPr>
        <p:txBody>
          <a:bodyPr>
            <a:normAutofit/>
          </a:bodyPr>
          <a:lstStyle/>
          <a:p>
            <a:r>
              <a:rPr lang="en-GB" sz="1800" dirty="0" smtClean="0">
                <a:latin typeface="Arial" panose="020B0604020202020204" pitchFamily="34" charset="0"/>
                <a:cs typeface="Arial" panose="020B0604020202020204" pitchFamily="34" charset="0"/>
              </a:rPr>
              <a:t>Status of clean room: </a:t>
            </a:r>
          </a:p>
          <a:p>
            <a:pPr lvl="1"/>
            <a:r>
              <a:rPr lang="en-GB" sz="1800" dirty="0" smtClean="0">
                <a:latin typeface="Arial" panose="020B0604020202020204" pitchFamily="34" charset="0"/>
                <a:cs typeface="Arial" panose="020B0604020202020204" pitchFamily="34" charset="0"/>
              </a:rPr>
              <a:t>Rail installed and precisely positioned</a:t>
            </a:r>
          </a:p>
          <a:p>
            <a:pPr lvl="1"/>
            <a:r>
              <a:rPr lang="en-GB" sz="1800" dirty="0" smtClean="0">
                <a:latin typeface="Arial" panose="020B0604020202020204" pitchFamily="34" charset="0"/>
                <a:cs typeface="Arial" panose="020B0604020202020204" pitchFamily="34" charset="0"/>
              </a:rPr>
              <a:t>Ground prepared </a:t>
            </a:r>
          </a:p>
          <a:p>
            <a:pPr lvl="1"/>
            <a:r>
              <a:rPr lang="en-GB" sz="1800" dirty="0" smtClean="0">
                <a:latin typeface="Arial" panose="020B0604020202020204" pitchFamily="34" charset="0"/>
                <a:cs typeface="Arial" panose="020B0604020202020204" pitchFamily="34" charset="0"/>
              </a:rPr>
              <a:t>Clean room mounting started last week</a:t>
            </a:r>
          </a:p>
        </p:txBody>
      </p:sp>
      <p:pic>
        <p:nvPicPr>
          <p:cNvPr id="7" name="Picture 4" descr="C:\Users\wventuri\AppData\Local\Microsoft\Windows\Temporary Internet Files\Content.IE5\Y8IZLS4B\fot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1412" y="2136334"/>
            <a:ext cx="3063076" cy="410097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G:\Projects\HIE-ISOLDE-CRYOMOD\Photo Travaux Salle Blanche SM18\20131018_10085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3161506"/>
            <a:ext cx="5468100" cy="3075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6817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Failure of the prototype short DB</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19</a:t>
            </a:fld>
            <a:endParaRPr lang="en-US"/>
          </a:p>
        </p:txBody>
      </p:sp>
      <p:sp>
        <p:nvSpPr>
          <p:cNvPr id="5" name="Text Placeholder 4"/>
          <p:cNvSpPr>
            <a:spLocks noGrp="1"/>
          </p:cNvSpPr>
          <p:nvPr>
            <p:ph type="body" sz="quarter" idx="13"/>
          </p:nvPr>
        </p:nvSpPr>
        <p:spPr/>
        <p:txBody>
          <a:bodyPr/>
          <a:lstStyle/>
          <a:p>
            <a:endParaRPr lang="en-US"/>
          </a:p>
        </p:txBody>
      </p:sp>
      <p:pic>
        <p:nvPicPr>
          <p:cNvPr id="6" name="Picture 5"/>
          <p:cNvPicPr>
            <a:picLocks noChangeAspect="1"/>
          </p:cNvPicPr>
          <p:nvPr/>
        </p:nvPicPr>
        <p:blipFill>
          <a:blip r:embed="rId2"/>
          <a:stretch>
            <a:fillRect/>
          </a:stretch>
        </p:blipFill>
        <p:spPr>
          <a:xfrm>
            <a:off x="1115616" y="1052736"/>
            <a:ext cx="3240360" cy="2974614"/>
          </a:xfrm>
          <a:prstGeom prst="rect">
            <a:avLst/>
          </a:prstGeom>
        </p:spPr>
      </p:pic>
      <p:sp>
        <p:nvSpPr>
          <p:cNvPr id="7" name="TextBox 6"/>
          <p:cNvSpPr txBox="1"/>
          <p:nvPr/>
        </p:nvSpPr>
        <p:spPr>
          <a:xfrm>
            <a:off x="4630204" y="980728"/>
            <a:ext cx="4622316" cy="4524316"/>
          </a:xfrm>
          <a:prstGeom prst="rect">
            <a:avLst/>
          </a:prstGeom>
          <a:noFill/>
        </p:spPr>
        <p:txBody>
          <a:bodyPr wrap="square" rtlCol="0">
            <a:spAutoFit/>
          </a:bodyPr>
          <a:lstStyle/>
          <a:p>
            <a:r>
              <a:rPr lang="en-US" sz="1600" dirty="0"/>
              <a:t>History log of the experimental test done with the HIE DB: </a:t>
            </a:r>
          </a:p>
          <a:p>
            <a:r>
              <a:rPr lang="en-US" sz="1600" dirty="0"/>
              <a:t>– 20 August 2012: Installation of HIE DB in REX-ISOLDE Hall </a:t>
            </a:r>
          </a:p>
          <a:p>
            <a:r>
              <a:rPr lang="en-US" sz="1600" dirty="0"/>
              <a:t>– From 20 August 2012 to 5 February 2013: Experimental measurements with stable beams (A/q = 4 and A/q = 3.5); mainly Faraday cup test but also beam profile measurement including movement of the scanning slit (during this period, about 100 IN-OUT scans of the scanning slit were performed). </a:t>
            </a:r>
          </a:p>
          <a:p>
            <a:r>
              <a:rPr lang="en-US" sz="1600" dirty="0"/>
              <a:t>– 8-9 April 2013: Tests of the scanning slit software, approx. 350 IN-OUT cycles. </a:t>
            </a:r>
          </a:p>
          <a:p>
            <a:r>
              <a:rPr lang="en-US" sz="1600" dirty="0"/>
              <a:t>– 10-15 April 2013: Stress test of the scanning slit mechanism (run of </a:t>
            </a:r>
            <a:r>
              <a:rPr lang="en-US" sz="1600" dirty="0" smtClean="0"/>
              <a:t>1340) </a:t>
            </a:r>
            <a:endParaRPr lang="en-US" sz="1600" dirty="0"/>
          </a:p>
          <a:p>
            <a:r>
              <a:rPr lang="en-US" sz="1600" dirty="0"/>
              <a:t>Total number of IN-OUT cycles of the scanning slit mechanism: approx. 1800. </a:t>
            </a:r>
          </a:p>
          <a:p>
            <a:endParaRPr lang="en-US" sz="1600" dirty="0"/>
          </a:p>
          <a:p>
            <a:pPr algn="r"/>
            <a:r>
              <a:rPr lang="en-US" sz="1600" b="1" dirty="0" smtClean="0">
                <a:solidFill>
                  <a:srgbClr val="FF0000"/>
                </a:solidFill>
              </a:rPr>
              <a:t>HIE-BDB-TN-0001 (</a:t>
            </a:r>
            <a:r>
              <a:rPr lang="en-US" sz="1600" b="1" dirty="0" err="1" smtClean="0">
                <a:solidFill>
                  <a:srgbClr val="FF0000"/>
                </a:solidFill>
              </a:rPr>
              <a:t>edms</a:t>
            </a:r>
            <a:r>
              <a:rPr lang="en-US" sz="1600" b="1" dirty="0" smtClean="0">
                <a:solidFill>
                  <a:srgbClr val="FF0000"/>
                </a:solidFill>
              </a:rPr>
              <a:t># 1284254)</a:t>
            </a:r>
            <a:endParaRPr lang="en-US" sz="1600" b="1" dirty="0">
              <a:solidFill>
                <a:srgbClr val="FF0000"/>
              </a:solidFill>
            </a:endParaRPr>
          </a:p>
        </p:txBody>
      </p:sp>
      <p:pic>
        <p:nvPicPr>
          <p:cNvPr id="8" name="Picture 7"/>
          <p:cNvPicPr>
            <a:picLocks noChangeAspect="1"/>
          </p:cNvPicPr>
          <p:nvPr/>
        </p:nvPicPr>
        <p:blipFill>
          <a:blip r:embed="rId3"/>
          <a:stretch>
            <a:fillRect/>
          </a:stretch>
        </p:blipFill>
        <p:spPr>
          <a:xfrm>
            <a:off x="971600" y="4066108"/>
            <a:ext cx="3384358" cy="2243212"/>
          </a:xfrm>
          <a:prstGeom prst="rect">
            <a:avLst/>
          </a:prstGeom>
        </p:spPr>
      </p:pic>
      <p:pic>
        <p:nvPicPr>
          <p:cNvPr id="9" name="Picture 8"/>
          <p:cNvPicPr>
            <a:picLocks noChangeAspect="1"/>
          </p:cNvPicPr>
          <p:nvPr/>
        </p:nvPicPr>
        <p:blipFill>
          <a:blip r:embed="rId4"/>
          <a:stretch>
            <a:fillRect/>
          </a:stretch>
        </p:blipFill>
        <p:spPr>
          <a:xfrm>
            <a:off x="4416939" y="5400600"/>
            <a:ext cx="1595221" cy="1340768"/>
          </a:xfrm>
          <a:prstGeom prst="rect">
            <a:avLst/>
          </a:prstGeom>
        </p:spPr>
      </p:pic>
      <p:pic>
        <p:nvPicPr>
          <p:cNvPr id="10" name="Picture 9"/>
          <p:cNvPicPr>
            <a:picLocks noChangeAspect="1"/>
          </p:cNvPicPr>
          <p:nvPr/>
        </p:nvPicPr>
        <p:blipFill>
          <a:blip r:embed="rId5"/>
          <a:stretch>
            <a:fillRect/>
          </a:stretch>
        </p:blipFill>
        <p:spPr>
          <a:xfrm>
            <a:off x="6039441" y="5517232"/>
            <a:ext cx="3104559" cy="1340768"/>
          </a:xfrm>
          <a:prstGeom prst="rect">
            <a:avLst/>
          </a:prstGeom>
        </p:spPr>
      </p:pic>
    </p:spTree>
    <p:extLst>
      <p:ext uri="{BB962C8B-B14F-4D97-AF65-F5344CB8AC3E}">
        <p14:creationId xmlns:p14="http://schemas.microsoft.com/office/powerpoint/2010/main" val="2382063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2000" dirty="0" smtClean="0"/>
              <a:t>Financial Situation</a:t>
            </a:r>
          </a:p>
          <a:p>
            <a:pPr lvl="1"/>
            <a:r>
              <a:rPr lang="en-US" sz="1800" dirty="0" smtClean="0"/>
              <a:t>Identification of the extra costs</a:t>
            </a:r>
          </a:p>
          <a:p>
            <a:pPr lvl="1"/>
            <a:r>
              <a:rPr lang="en-US" sz="1800" dirty="0" smtClean="0"/>
              <a:t>Review of the expenditures on the external funds</a:t>
            </a:r>
          </a:p>
          <a:p>
            <a:pPr lvl="1"/>
            <a:r>
              <a:rPr lang="en-US" sz="1800" dirty="0" smtClean="0"/>
              <a:t>Future expenses</a:t>
            </a:r>
          </a:p>
          <a:p>
            <a:r>
              <a:rPr lang="en-IE" sz="2000" dirty="0">
                <a:cs typeface="Arial" pitchFamily="34" charset="0"/>
              </a:rPr>
              <a:t>Technical </a:t>
            </a:r>
            <a:r>
              <a:rPr lang="en-IE" sz="2000" dirty="0" smtClean="0">
                <a:cs typeface="Arial" pitchFamily="34" charset="0"/>
              </a:rPr>
              <a:t>Advances</a:t>
            </a:r>
          </a:p>
          <a:p>
            <a:pPr lvl="1"/>
            <a:r>
              <a:rPr lang="en-IE" sz="1800" dirty="0" smtClean="0">
                <a:cs typeface="Arial" pitchFamily="34" charset="0"/>
              </a:rPr>
              <a:t>SC Linac</a:t>
            </a:r>
          </a:p>
          <a:p>
            <a:pPr lvl="1"/>
            <a:r>
              <a:rPr lang="en-IE" sz="1800" dirty="0" smtClean="0">
                <a:cs typeface="Arial" pitchFamily="34" charset="0"/>
              </a:rPr>
              <a:t>HEBT</a:t>
            </a:r>
            <a:endParaRPr lang="en-IE" sz="1800" dirty="0">
              <a:cs typeface="Arial" pitchFamily="34" charset="0"/>
            </a:endParaRPr>
          </a:p>
          <a:p>
            <a:r>
              <a:rPr lang="en-US" sz="2000" dirty="0" smtClean="0"/>
              <a:t>Installation works</a:t>
            </a:r>
          </a:p>
          <a:p>
            <a:r>
              <a:rPr lang="en-US" sz="2000" dirty="0" smtClean="0"/>
              <a:t>Schedule</a:t>
            </a:r>
          </a:p>
          <a:p>
            <a:r>
              <a:rPr lang="en-US" sz="2000" dirty="0" smtClean="0"/>
              <a:t>Conclusions</a:t>
            </a:r>
            <a:endParaRPr lang="en-US" sz="20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a:t>
            </a:fld>
            <a:endParaRPr lang="en-US"/>
          </a:p>
        </p:txBody>
      </p:sp>
      <p:sp>
        <p:nvSpPr>
          <p:cNvPr id="5" name="Text Placeholder 4"/>
          <p:cNvSpPr>
            <a:spLocks noGrp="1"/>
          </p:cNvSpPr>
          <p:nvPr>
            <p:ph type="body" sz="quarter" idx="13"/>
          </p:nvPr>
        </p:nvSpPr>
        <p:spPr/>
        <p:txBody>
          <a:bodyPr/>
          <a:lstStyle/>
          <a:p>
            <a:endParaRPr lang="en-US"/>
          </a:p>
        </p:txBody>
      </p:sp>
      <p:sp>
        <p:nvSpPr>
          <p:cNvPr id="6" name="Rectangle 69"/>
          <p:cNvSpPr txBox="1">
            <a:spLocks noChangeArrowheads="1"/>
          </p:cNvSpPr>
          <p:nvPr/>
        </p:nvSpPr>
        <p:spPr bwMode="auto">
          <a:xfrm>
            <a:off x="1043608" y="5373216"/>
            <a:ext cx="7992888" cy="864096"/>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fr-FR" sz="1800" i="1" u="sng" dirty="0" err="1" smtClean="0">
                <a:solidFill>
                  <a:srgbClr val="000000"/>
                </a:solidFill>
              </a:rPr>
              <a:t>Acknowledgment</a:t>
            </a:r>
            <a:r>
              <a:rPr lang="fr-FR" sz="1800" i="1" u="sng" dirty="0">
                <a:solidFill>
                  <a:srgbClr val="000000"/>
                </a:solidFill>
              </a:rPr>
              <a:t>:</a:t>
            </a:r>
            <a:endParaRPr lang="fr-FR" sz="1800" i="1" u="sng" dirty="0" smtClean="0">
              <a:solidFill>
                <a:srgbClr val="000000"/>
              </a:solidFill>
            </a:endParaRPr>
          </a:p>
          <a:p>
            <a:pPr marL="0" indent="0">
              <a:buNone/>
            </a:pPr>
            <a:r>
              <a:rPr lang="fr-FR" sz="1800" i="1" dirty="0" smtClean="0">
                <a:solidFill>
                  <a:srgbClr val="000000"/>
                </a:solidFill>
              </a:rPr>
              <a:t>W. </a:t>
            </a:r>
            <a:r>
              <a:rPr lang="fr-FR" sz="1800" i="1" dirty="0" err="1" smtClean="0">
                <a:solidFill>
                  <a:srgbClr val="000000"/>
                </a:solidFill>
              </a:rPr>
              <a:t>Venturini</a:t>
            </a:r>
            <a:r>
              <a:rPr lang="fr-FR" sz="1800" i="1" dirty="0" smtClean="0">
                <a:solidFill>
                  <a:srgbClr val="000000"/>
                </a:solidFill>
              </a:rPr>
              <a:t> </a:t>
            </a:r>
            <a:r>
              <a:rPr lang="fr-FR" sz="1800" i="1" dirty="0" err="1" smtClean="0">
                <a:solidFill>
                  <a:srgbClr val="000000"/>
                </a:solidFill>
              </a:rPr>
              <a:t>Delsolaro</a:t>
            </a:r>
            <a:r>
              <a:rPr lang="fr-FR" sz="1800" i="1" dirty="0" smtClean="0">
                <a:solidFill>
                  <a:srgbClr val="000000"/>
                </a:solidFill>
              </a:rPr>
              <a:t>; E. </a:t>
            </a:r>
            <a:r>
              <a:rPr lang="fr-FR" sz="1800" i="1" dirty="0" err="1" smtClean="0">
                <a:solidFill>
                  <a:srgbClr val="000000"/>
                </a:solidFill>
              </a:rPr>
              <a:t>Siesling</a:t>
            </a:r>
            <a:r>
              <a:rPr lang="fr-FR" sz="1800" i="1" dirty="0" smtClean="0">
                <a:solidFill>
                  <a:srgbClr val="000000"/>
                </a:solidFill>
              </a:rPr>
              <a:t>, A.P. </a:t>
            </a:r>
            <a:r>
              <a:rPr lang="fr-FR" sz="1800" i="1" dirty="0" err="1" smtClean="0">
                <a:solidFill>
                  <a:srgbClr val="000000"/>
                </a:solidFill>
              </a:rPr>
              <a:t>Bernardes</a:t>
            </a:r>
            <a:r>
              <a:rPr lang="fr-FR" sz="1800" i="1" dirty="0" smtClean="0">
                <a:solidFill>
                  <a:srgbClr val="000000"/>
                </a:solidFill>
              </a:rPr>
              <a:t> and R. </a:t>
            </a:r>
            <a:r>
              <a:rPr lang="fr-FR" sz="1800" i="1" dirty="0" err="1" smtClean="0">
                <a:solidFill>
                  <a:srgbClr val="000000"/>
                </a:solidFill>
              </a:rPr>
              <a:t>Catherall</a:t>
            </a:r>
            <a:endParaRPr lang="fr-FR" sz="1800" i="1" dirty="0" smtClean="0">
              <a:solidFill>
                <a:srgbClr val="000000"/>
              </a:solidFill>
            </a:endParaRPr>
          </a:p>
        </p:txBody>
      </p:sp>
    </p:spTree>
    <p:extLst>
      <p:ext uri="{BB962C8B-B14F-4D97-AF65-F5344CB8AC3E}">
        <p14:creationId xmlns:p14="http://schemas.microsoft.com/office/powerpoint/2010/main" val="224736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mn-lt"/>
                <a:cs typeface="Arial" panose="020B0604020202020204" pitchFamily="34" charset="0"/>
              </a:rPr>
              <a:t>Beam Instrumentation</a:t>
            </a:r>
            <a:endParaRPr lang="en-US" dirty="0">
              <a:latin typeface="+mn-lt"/>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20</a:t>
            </a:fld>
            <a:endParaRPr lang="en-US"/>
          </a:p>
        </p:txBody>
      </p:sp>
      <p:sp>
        <p:nvSpPr>
          <p:cNvPr id="5" name="Text Placeholder 4"/>
          <p:cNvSpPr>
            <a:spLocks noGrp="1"/>
          </p:cNvSpPr>
          <p:nvPr>
            <p:ph type="body" sz="quarter" idx="13"/>
          </p:nvPr>
        </p:nvSpPr>
        <p:spPr/>
        <p:txBody>
          <a:bodyPr/>
          <a:lstStyle/>
          <a:p>
            <a:endParaRPr lang="en-US"/>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56792"/>
            <a:ext cx="3672408" cy="4309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3995936" y="1340768"/>
            <a:ext cx="5184576" cy="2585323"/>
          </a:xfrm>
          <a:prstGeom prst="rect">
            <a:avLst/>
          </a:prstGeom>
          <a:noFill/>
        </p:spPr>
        <p:txBody>
          <a:bodyPr wrap="square" rtlCol="0">
            <a:spAutoFit/>
          </a:bodyPr>
          <a:lstStyle/>
          <a:p>
            <a:r>
              <a:rPr lang="en-GB" dirty="0" smtClean="0"/>
              <a:t>New design with external actuators</a:t>
            </a:r>
          </a:p>
          <a:p>
            <a:endParaRPr lang="en-GB" dirty="0"/>
          </a:p>
          <a:p>
            <a:r>
              <a:rPr lang="en-GB" dirty="0" smtClean="0"/>
              <a:t>The concept of an external actuator was tested successfully at CERN </a:t>
            </a:r>
          </a:p>
          <a:p>
            <a:endParaRPr lang="en-GB" dirty="0"/>
          </a:p>
          <a:p>
            <a:r>
              <a:rPr lang="en-GB" dirty="0"/>
              <a:t>Contract with AVS is about to be signed for Short Diagnostic Boxes </a:t>
            </a:r>
            <a:r>
              <a:rPr lang="en-GB" dirty="0" smtClean="0">
                <a:sym typeface="Wingdings" panose="05000000000000000000" pitchFamily="2" charset="2"/>
              </a:rPr>
              <a:t> 6 </a:t>
            </a:r>
            <a:r>
              <a:rPr lang="en-GB" dirty="0" smtClean="0"/>
              <a:t>SDB </a:t>
            </a:r>
            <a:r>
              <a:rPr lang="en-GB" dirty="0" smtClean="0">
                <a:sym typeface="Wingdings" panose="05000000000000000000" pitchFamily="2" charset="2"/>
              </a:rPr>
              <a:t>boxes by August 2014</a:t>
            </a:r>
            <a:endParaRPr lang="en-GB" dirty="0"/>
          </a:p>
          <a:p>
            <a:endParaRPr lang="en-GB" dirty="0" smtClean="0"/>
          </a:p>
          <a:p>
            <a:endParaRPr lang="en-GB" dirty="0" smtClean="0"/>
          </a:p>
        </p:txBody>
      </p:sp>
      <p:graphicFrame>
        <p:nvGraphicFramePr>
          <p:cNvPr id="12" name="Table 11"/>
          <p:cNvGraphicFramePr>
            <a:graphicFrameLocks noGrp="1"/>
          </p:cNvGraphicFramePr>
          <p:nvPr>
            <p:extLst>
              <p:ext uri="{D42A27DB-BD31-4B8C-83A1-F6EECF244321}">
                <p14:modId xmlns:p14="http://schemas.microsoft.com/office/powerpoint/2010/main" val="92199573"/>
              </p:ext>
            </p:extLst>
          </p:nvPr>
        </p:nvGraphicFramePr>
        <p:xfrm>
          <a:off x="3923928" y="3501007"/>
          <a:ext cx="5167660" cy="1584177"/>
        </p:xfrm>
        <a:graphic>
          <a:graphicData uri="http://schemas.openxmlformats.org/drawingml/2006/table">
            <a:tbl>
              <a:tblPr/>
              <a:tblGrid>
                <a:gridCol w="3314227"/>
                <a:gridCol w="1853433"/>
              </a:tblGrid>
              <a:tr h="316835">
                <a:tc>
                  <a:txBody>
                    <a:bodyPr/>
                    <a:lstStyle/>
                    <a:p>
                      <a:pPr algn="ctr">
                        <a:spcAft>
                          <a:spcPts val="0"/>
                        </a:spcAft>
                      </a:pPr>
                      <a:r>
                        <a:rPr lang="fr-FR" sz="1000" b="1" dirty="0" err="1">
                          <a:effectLst/>
                          <a:latin typeface="Times New Roman"/>
                        </a:rPr>
                        <a:t>Supply</a:t>
                      </a:r>
                      <a:endParaRPr lang="fr-FR" sz="1200" dirty="0">
                        <a:effectLst/>
                        <a:latin typeface="Times New Roman"/>
                      </a:endParaRPr>
                    </a:p>
                    <a:p>
                      <a:pPr algn="ctr">
                        <a:spcAft>
                          <a:spcPts val="0"/>
                        </a:spcAft>
                      </a:pPr>
                      <a:r>
                        <a:rPr lang="fr-FR" sz="1000" b="1" dirty="0">
                          <a:effectLst/>
                          <a:latin typeface="Times New Roman"/>
                        </a:rPr>
                        <a:t>T0=</a:t>
                      </a:r>
                      <a:r>
                        <a:rPr lang="fr-FR" sz="1000" b="1" dirty="0" err="1">
                          <a:effectLst/>
                          <a:latin typeface="Times New Roman"/>
                        </a:rPr>
                        <a:t>contract</a:t>
                      </a:r>
                      <a:r>
                        <a:rPr lang="fr-FR" sz="1000" b="1" dirty="0">
                          <a:effectLst/>
                          <a:latin typeface="Times New Roman"/>
                        </a:rPr>
                        <a:t> date. T1=</a:t>
                      </a:r>
                      <a:r>
                        <a:rPr lang="fr-FR" sz="1000" b="1" dirty="0" err="1">
                          <a:effectLst/>
                          <a:latin typeface="Times New Roman"/>
                        </a:rPr>
                        <a:t>Slit</a:t>
                      </a:r>
                      <a:r>
                        <a:rPr lang="fr-FR" sz="1000" b="1" dirty="0">
                          <a:effectLst/>
                          <a:latin typeface="Times New Roman"/>
                        </a:rPr>
                        <a:t> prototype </a:t>
                      </a:r>
                      <a:r>
                        <a:rPr lang="fr-FR" sz="1000" b="1" dirty="0" err="1">
                          <a:effectLst/>
                          <a:latin typeface="Times New Roman"/>
                        </a:rPr>
                        <a:t>acceptance</a:t>
                      </a:r>
                      <a:endParaRPr lang="fr-FR" sz="1200" dirty="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Times New Roman"/>
                        </a:rPr>
                        <a:t>Latest Delivery dates</a:t>
                      </a:r>
                      <a:endParaRPr lang="en-AU"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8418">
                <a:tc>
                  <a:txBody>
                    <a:bodyPr/>
                    <a:lstStyle/>
                    <a:p>
                      <a:pPr algn="just">
                        <a:spcBef>
                          <a:spcPts val="600"/>
                        </a:spcBef>
                        <a:spcAft>
                          <a:spcPts val="0"/>
                        </a:spcAft>
                      </a:pPr>
                      <a:r>
                        <a:rPr lang="en-AU" sz="1000">
                          <a:effectLst/>
                          <a:latin typeface="Times New Roman"/>
                        </a:rPr>
                        <a:t>Revised manufacturing drawings</a:t>
                      </a:r>
                      <a:endParaRPr lang="en-AU"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en-AU" sz="1000">
                          <a:effectLst/>
                          <a:latin typeface="Times New Roman"/>
                        </a:rPr>
                        <a:t>8 November 2013</a:t>
                      </a:r>
                      <a:endParaRPr lang="en-AU"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418">
                <a:tc>
                  <a:txBody>
                    <a:bodyPr/>
                    <a:lstStyle/>
                    <a:p>
                      <a:pPr algn="just">
                        <a:spcBef>
                          <a:spcPts val="600"/>
                        </a:spcBef>
                        <a:spcAft>
                          <a:spcPts val="0"/>
                        </a:spcAft>
                      </a:pPr>
                      <a:r>
                        <a:rPr lang="en-GB" sz="1000">
                          <a:effectLst/>
                          <a:latin typeface="Times New Roman"/>
                        </a:rPr>
                        <a:t>Test of the scanning slit linear motion at </a:t>
                      </a:r>
                      <a:r>
                        <a:rPr lang="en-GB" sz="1000">
                          <a:solidFill>
                            <a:srgbClr val="1F497D"/>
                          </a:solidFill>
                          <a:effectLst/>
                          <a:latin typeface="Times New Roman"/>
                        </a:rPr>
                        <a:t>AVS</a:t>
                      </a:r>
                      <a:endParaRPr lang="en-GB"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en-GB" sz="1000">
                          <a:effectLst/>
                          <a:latin typeface="Times New Roman"/>
                        </a:rPr>
                        <a:t>T0+9 weeks (15 January 2014)</a:t>
                      </a:r>
                      <a:endParaRPr lang="en-GB"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418">
                <a:tc>
                  <a:txBody>
                    <a:bodyPr/>
                    <a:lstStyle/>
                    <a:p>
                      <a:pPr algn="just">
                        <a:spcBef>
                          <a:spcPts val="600"/>
                        </a:spcBef>
                        <a:spcAft>
                          <a:spcPts val="0"/>
                        </a:spcAft>
                      </a:pPr>
                      <a:r>
                        <a:rPr lang="en-GB" sz="1000">
                          <a:effectLst/>
                          <a:latin typeface="Times New Roman"/>
                        </a:rPr>
                        <a:t>Batch of prototype short diagnostic box</a:t>
                      </a:r>
                      <a:endParaRPr lang="en-GB"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en-GB" sz="1000">
                          <a:effectLst/>
                          <a:latin typeface="Times New Roman"/>
                        </a:rPr>
                        <a:t>T1+7 weeks (5 March 2014)</a:t>
                      </a:r>
                      <a:endParaRPr lang="en-GB"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418">
                <a:tc>
                  <a:txBody>
                    <a:bodyPr/>
                    <a:lstStyle/>
                    <a:p>
                      <a:pPr algn="just">
                        <a:spcBef>
                          <a:spcPts val="600"/>
                        </a:spcBef>
                        <a:spcAft>
                          <a:spcPts val="0"/>
                        </a:spcAft>
                      </a:pPr>
                      <a:r>
                        <a:rPr lang="en-GB" sz="1000">
                          <a:effectLst/>
                          <a:latin typeface="Times New Roman"/>
                        </a:rPr>
                        <a:t>Batch of three series short diagnostic boxes</a:t>
                      </a:r>
                      <a:endParaRPr lang="en-GB"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en-GB" sz="1000">
                          <a:effectLst/>
                          <a:latin typeface="Times New Roman"/>
                        </a:rPr>
                        <a:t>T1+31 weeks (6 August 2014)</a:t>
                      </a:r>
                      <a:endParaRPr lang="en-GB"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835">
                <a:tc>
                  <a:txBody>
                    <a:bodyPr/>
                    <a:lstStyle/>
                    <a:p>
                      <a:pPr algn="just">
                        <a:spcBef>
                          <a:spcPts val="600"/>
                        </a:spcBef>
                        <a:spcAft>
                          <a:spcPts val="0"/>
                        </a:spcAft>
                      </a:pPr>
                      <a:r>
                        <a:rPr lang="en-GB" sz="1000">
                          <a:effectLst/>
                          <a:latin typeface="Times New Roman"/>
                        </a:rPr>
                        <a:t>Batch of two optional series short diagnostic boxes, if option taken up by CERN</a:t>
                      </a:r>
                      <a:endParaRPr lang="en-GB" sz="120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en-GB" sz="1000" dirty="0">
                          <a:effectLst/>
                          <a:latin typeface="Times New Roman"/>
                        </a:rPr>
                        <a:t>T1+31 weeks (6 August 2014)</a:t>
                      </a:r>
                      <a:endParaRPr lang="en-GB" sz="1200" dirty="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835">
                <a:tc>
                  <a:txBody>
                    <a:bodyPr/>
                    <a:lstStyle/>
                    <a:p>
                      <a:pPr algn="just">
                        <a:spcBef>
                          <a:spcPts val="600"/>
                        </a:spcBef>
                        <a:spcAft>
                          <a:spcPts val="0"/>
                        </a:spcAft>
                      </a:pPr>
                      <a:r>
                        <a:rPr lang="en-GB" sz="1000" dirty="0">
                          <a:effectLst/>
                          <a:latin typeface="Times New Roman"/>
                        </a:rPr>
                        <a:t>Batch of two optional spare short diagnostic boxes, if option taken up by CERN</a:t>
                      </a:r>
                      <a:endParaRPr lang="en-GB" sz="1200" dirty="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en-AU" sz="1000" dirty="0">
                          <a:effectLst/>
                          <a:latin typeface="Times New Roman"/>
                        </a:rPr>
                        <a:t>To be advised</a:t>
                      </a:r>
                      <a:endParaRPr lang="en-AU" sz="1200" dirty="0">
                        <a:effectLst/>
                        <a:latin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TextBox 12"/>
          <p:cNvSpPr txBox="1"/>
          <p:nvPr/>
        </p:nvSpPr>
        <p:spPr>
          <a:xfrm>
            <a:off x="3923928" y="5313982"/>
            <a:ext cx="5184576" cy="923330"/>
          </a:xfrm>
          <a:prstGeom prst="rect">
            <a:avLst/>
          </a:prstGeom>
          <a:noFill/>
        </p:spPr>
        <p:txBody>
          <a:bodyPr wrap="square" rtlCol="0">
            <a:spAutoFit/>
          </a:bodyPr>
          <a:lstStyle/>
          <a:p>
            <a:r>
              <a:rPr lang="en-GB" dirty="0" smtClean="0"/>
              <a:t>Tendering for Long boxes (LDB) needed in the transfer lines will start by end of this year as soon as CERN has recuperated the intellectual property of the drawings </a:t>
            </a:r>
            <a:endParaRPr lang="en-GB" dirty="0"/>
          </a:p>
        </p:txBody>
      </p:sp>
    </p:spTree>
    <p:extLst>
      <p:ext uri="{BB962C8B-B14F-4D97-AF65-F5344CB8AC3E}">
        <p14:creationId xmlns:p14="http://schemas.microsoft.com/office/powerpoint/2010/main" val="2507527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solidFill>
                  <a:srgbClr val="000000"/>
                </a:solidFill>
              </a:rPr>
              <a:t>HIE </a:t>
            </a:r>
            <a:r>
              <a:rPr lang="de-DE" dirty="0" err="1">
                <a:solidFill>
                  <a:srgbClr val="000000"/>
                </a:solidFill>
              </a:rPr>
              <a:t>Simplified</a:t>
            </a:r>
            <a:r>
              <a:rPr lang="de-DE" dirty="0">
                <a:solidFill>
                  <a:srgbClr val="000000"/>
                </a:solidFill>
              </a:rPr>
              <a:t> </a:t>
            </a:r>
            <a:r>
              <a:rPr lang="de-DE" dirty="0" err="1" smtClean="0">
                <a:solidFill>
                  <a:srgbClr val="000000"/>
                </a:solidFill>
              </a:rPr>
              <a:t>Planning</a:t>
            </a:r>
            <a:endParaRPr lang="en-US" dirty="0">
              <a:solidFill>
                <a:srgbClr val="000000"/>
              </a:solidFill>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21</a:t>
            </a:fld>
            <a:endParaRPr lang="en-US"/>
          </a:p>
        </p:txBody>
      </p:sp>
      <p:sp>
        <p:nvSpPr>
          <p:cNvPr id="5" name="Text Placeholder 4"/>
          <p:cNvSpPr>
            <a:spLocks noGrp="1"/>
          </p:cNvSpPr>
          <p:nvPr>
            <p:ph type="body" sz="quarter" idx="13"/>
          </p:nvPr>
        </p:nvSpPr>
        <p:spPr/>
        <p:txBody>
          <a:bodyPr/>
          <a:lstStyle/>
          <a:p>
            <a:endParaRPr lang="en-US"/>
          </a:p>
        </p:txBody>
      </p:sp>
      <p:sp>
        <p:nvSpPr>
          <p:cNvPr id="6" name="TextBox 4"/>
          <p:cNvSpPr txBox="1">
            <a:spLocks noChangeArrowheads="1"/>
          </p:cNvSpPr>
          <p:nvPr/>
        </p:nvSpPr>
        <p:spPr bwMode="auto">
          <a:xfrm>
            <a:off x="76200"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7" name="TextBox 5"/>
          <p:cNvSpPr txBox="1">
            <a:spLocks noChangeArrowheads="1"/>
          </p:cNvSpPr>
          <p:nvPr/>
        </p:nvSpPr>
        <p:spPr bwMode="auto">
          <a:xfrm>
            <a:off x="447675"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8" name="TextBox 6"/>
          <p:cNvSpPr txBox="1">
            <a:spLocks noChangeArrowheads="1"/>
          </p:cNvSpPr>
          <p:nvPr/>
        </p:nvSpPr>
        <p:spPr bwMode="auto">
          <a:xfrm>
            <a:off x="819150"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9" name="TextBox 7"/>
          <p:cNvSpPr txBox="1">
            <a:spLocks noChangeArrowheads="1"/>
          </p:cNvSpPr>
          <p:nvPr/>
        </p:nvSpPr>
        <p:spPr bwMode="auto">
          <a:xfrm>
            <a:off x="1190625"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10" name="TextBox 11"/>
          <p:cNvSpPr txBox="1">
            <a:spLocks noChangeArrowheads="1"/>
          </p:cNvSpPr>
          <p:nvPr/>
        </p:nvSpPr>
        <p:spPr bwMode="auto">
          <a:xfrm>
            <a:off x="1571625"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11" name="TextBox 12"/>
          <p:cNvSpPr txBox="1">
            <a:spLocks noChangeArrowheads="1"/>
          </p:cNvSpPr>
          <p:nvPr/>
        </p:nvSpPr>
        <p:spPr bwMode="auto">
          <a:xfrm>
            <a:off x="1943100"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12" name="TextBox 13"/>
          <p:cNvSpPr txBox="1">
            <a:spLocks noChangeArrowheads="1"/>
          </p:cNvSpPr>
          <p:nvPr/>
        </p:nvSpPr>
        <p:spPr bwMode="auto">
          <a:xfrm>
            <a:off x="2314575"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13" name="TextBox 14"/>
          <p:cNvSpPr txBox="1">
            <a:spLocks noChangeArrowheads="1"/>
          </p:cNvSpPr>
          <p:nvPr/>
        </p:nvSpPr>
        <p:spPr bwMode="auto">
          <a:xfrm>
            <a:off x="2686050"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14" name="TextBox 16"/>
          <p:cNvSpPr txBox="1">
            <a:spLocks noChangeArrowheads="1"/>
          </p:cNvSpPr>
          <p:nvPr/>
        </p:nvSpPr>
        <p:spPr bwMode="auto">
          <a:xfrm>
            <a:off x="6057900"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15" name="TextBox 17"/>
          <p:cNvSpPr txBox="1">
            <a:spLocks noChangeArrowheads="1"/>
          </p:cNvSpPr>
          <p:nvPr/>
        </p:nvSpPr>
        <p:spPr bwMode="auto">
          <a:xfrm>
            <a:off x="6429375"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16" name="TextBox 18"/>
          <p:cNvSpPr txBox="1">
            <a:spLocks noChangeArrowheads="1"/>
          </p:cNvSpPr>
          <p:nvPr/>
        </p:nvSpPr>
        <p:spPr bwMode="auto">
          <a:xfrm>
            <a:off x="6800850"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17" name="TextBox 19"/>
          <p:cNvSpPr txBox="1">
            <a:spLocks noChangeArrowheads="1"/>
          </p:cNvSpPr>
          <p:nvPr/>
        </p:nvSpPr>
        <p:spPr bwMode="auto">
          <a:xfrm>
            <a:off x="7172325"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18" name="TextBox 21"/>
          <p:cNvSpPr txBox="1">
            <a:spLocks noChangeArrowheads="1"/>
          </p:cNvSpPr>
          <p:nvPr/>
        </p:nvSpPr>
        <p:spPr bwMode="auto">
          <a:xfrm>
            <a:off x="4562475"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19" name="TextBox 22"/>
          <p:cNvSpPr txBox="1">
            <a:spLocks noChangeArrowheads="1"/>
          </p:cNvSpPr>
          <p:nvPr/>
        </p:nvSpPr>
        <p:spPr bwMode="auto">
          <a:xfrm>
            <a:off x="4933950"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20" name="TextBox 23"/>
          <p:cNvSpPr txBox="1">
            <a:spLocks noChangeArrowheads="1"/>
          </p:cNvSpPr>
          <p:nvPr/>
        </p:nvSpPr>
        <p:spPr bwMode="auto">
          <a:xfrm>
            <a:off x="5305425"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21" name="TextBox 24"/>
          <p:cNvSpPr txBox="1">
            <a:spLocks noChangeArrowheads="1"/>
          </p:cNvSpPr>
          <p:nvPr/>
        </p:nvSpPr>
        <p:spPr bwMode="auto">
          <a:xfrm>
            <a:off x="5676900"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22" name="TextBox 26"/>
          <p:cNvSpPr txBox="1">
            <a:spLocks noChangeArrowheads="1"/>
          </p:cNvSpPr>
          <p:nvPr/>
        </p:nvSpPr>
        <p:spPr bwMode="auto">
          <a:xfrm>
            <a:off x="3067050"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23" name="TextBox 27"/>
          <p:cNvSpPr txBox="1">
            <a:spLocks noChangeArrowheads="1"/>
          </p:cNvSpPr>
          <p:nvPr/>
        </p:nvSpPr>
        <p:spPr bwMode="auto">
          <a:xfrm>
            <a:off x="3438525"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24" name="TextBox 28"/>
          <p:cNvSpPr txBox="1">
            <a:spLocks noChangeArrowheads="1"/>
          </p:cNvSpPr>
          <p:nvPr/>
        </p:nvSpPr>
        <p:spPr bwMode="auto">
          <a:xfrm>
            <a:off x="3810000"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25" name="TextBox 29"/>
          <p:cNvSpPr txBox="1">
            <a:spLocks noChangeArrowheads="1"/>
          </p:cNvSpPr>
          <p:nvPr/>
        </p:nvSpPr>
        <p:spPr bwMode="auto">
          <a:xfrm>
            <a:off x="4181475"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26" name="TextBox 31"/>
          <p:cNvSpPr txBox="1">
            <a:spLocks noChangeArrowheads="1"/>
          </p:cNvSpPr>
          <p:nvPr/>
        </p:nvSpPr>
        <p:spPr bwMode="auto">
          <a:xfrm>
            <a:off x="7553325"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27" name="TextBox 32"/>
          <p:cNvSpPr txBox="1">
            <a:spLocks noChangeArrowheads="1"/>
          </p:cNvSpPr>
          <p:nvPr/>
        </p:nvSpPr>
        <p:spPr bwMode="auto">
          <a:xfrm>
            <a:off x="7924800"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28" name="TextBox 33"/>
          <p:cNvSpPr txBox="1">
            <a:spLocks noChangeArrowheads="1"/>
          </p:cNvSpPr>
          <p:nvPr/>
        </p:nvSpPr>
        <p:spPr bwMode="auto">
          <a:xfrm>
            <a:off x="8296275"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29" name="TextBox 34"/>
          <p:cNvSpPr txBox="1">
            <a:spLocks noChangeArrowheads="1"/>
          </p:cNvSpPr>
          <p:nvPr/>
        </p:nvSpPr>
        <p:spPr bwMode="auto">
          <a:xfrm>
            <a:off x="8667750"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30" name="TextBox 35"/>
          <p:cNvSpPr txBox="1">
            <a:spLocks noChangeArrowheads="1"/>
          </p:cNvSpPr>
          <p:nvPr/>
        </p:nvSpPr>
        <p:spPr bwMode="auto">
          <a:xfrm>
            <a:off x="476251" y="1329646"/>
            <a:ext cx="685800" cy="369271"/>
          </a:xfrm>
          <a:prstGeom prst="rect">
            <a:avLst/>
          </a:prstGeom>
          <a:noFill/>
          <a:ln w="9525">
            <a:noFill/>
            <a:miter lim="800000"/>
            <a:headEnd/>
            <a:tailEnd/>
          </a:ln>
        </p:spPr>
        <p:txBody>
          <a:bodyPr>
            <a:spAutoFit/>
          </a:bodyPr>
          <a:lstStyle/>
          <a:p>
            <a:r>
              <a:rPr lang="en-US" dirty="0"/>
              <a:t>2011</a:t>
            </a:r>
          </a:p>
        </p:txBody>
      </p:sp>
      <p:sp>
        <p:nvSpPr>
          <p:cNvPr id="31" name="TextBox 36"/>
          <p:cNvSpPr txBox="1">
            <a:spLocks noChangeArrowheads="1"/>
          </p:cNvSpPr>
          <p:nvPr/>
        </p:nvSpPr>
        <p:spPr bwMode="auto">
          <a:xfrm>
            <a:off x="1943101" y="1329646"/>
            <a:ext cx="733424" cy="369271"/>
          </a:xfrm>
          <a:prstGeom prst="rect">
            <a:avLst/>
          </a:prstGeom>
          <a:noFill/>
          <a:ln w="9525">
            <a:noFill/>
            <a:miter lim="800000"/>
            <a:headEnd/>
            <a:tailEnd/>
          </a:ln>
        </p:spPr>
        <p:txBody>
          <a:bodyPr>
            <a:spAutoFit/>
          </a:bodyPr>
          <a:lstStyle/>
          <a:p>
            <a:r>
              <a:rPr lang="en-US" dirty="0"/>
              <a:t>2012</a:t>
            </a:r>
          </a:p>
        </p:txBody>
      </p:sp>
      <p:sp>
        <p:nvSpPr>
          <p:cNvPr id="32" name="TextBox 37"/>
          <p:cNvSpPr txBox="1">
            <a:spLocks noChangeArrowheads="1"/>
          </p:cNvSpPr>
          <p:nvPr/>
        </p:nvSpPr>
        <p:spPr bwMode="auto">
          <a:xfrm>
            <a:off x="3467101" y="1329646"/>
            <a:ext cx="790574" cy="369271"/>
          </a:xfrm>
          <a:prstGeom prst="rect">
            <a:avLst/>
          </a:prstGeom>
          <a:noFill/>
          <a:ln w="9525">
            <a:noFill/>
            <a:miter lim="800000"/>
            <a:headEnd/>
            <a:tailEnd/>
          </a:ln>
        </p:spPr>
        <p:txBody>
          <a:bodyPr>
            <a:spAutoFit/>
          </a:bodyPr>
          <a:lstStyle/>
          <a:p>
            <a:r>
              <a:rPr lang="en-US" dirty="0"/>
              <a:t>2013</a:t>
            </a:r>
          </a:p>
        </p:txBody>
      </p:sp>
      <p:sp>
        <p:nvSpPr>
          <p:cNvPr id="33" name="TextBox 38"/>
          <p:cNvSpPr txBox="1">
            <a:spLocks noChangeArrowheads="1"/>
          </p:cNvSpPr>
          <p:nvPr/>
        </p:nvSpPr>
        <p:spPr bwMode="auto">
          <a:xfrm>
            <a:off x="4962526" y="1329646"/>
            <a:ext cx="771524" cy="369271"/>
          </a:xfrm>
          <a:prstGeom prst="rect">
            <a:avLst/>
          </a:prstGeom>
          <a:noFill/>
          <a:ln w="9525">
            <a:noFill/>
            <a:miter lim="800000"/>
            <a:headEnd/>
            <a:tailEnd/>
          </a:ln>
        </p:spPr>
        <p:txBody>
          <a:bodyPr>
            <a:spAutoFit/>
          </a:bodyPr>
          <a:lstStyle/>
          <a:p>
            <a:r>
              <a:rPr lang="en-US" dirty="0"/>
              <a:t>2014</a:t>
            </a:r>
          </a:p>
        </p:txBody>
      </p:sp>
      <p:sp>
        <p:nvSpPr>
          <p:cNvPr id="34" name="TextBox 39"/>
          <p:cNvSpPr txBox="1">
            <a:spLocks noChangeArrowheads="1"/>
          </p:cNvSpPr>
          <p:nvPr/>
        </p:nvSpPr>
        <p:spPr bwMode="auto">
          <a:xfrm>
            <a:off x="6457950" y="1329646"/>
            <a:ext cx="761999" cy="369271"/>
          </a:xfrm>
          <a:prstGeom prst="rect">
            <a:avLst/>
          </a:prstGeom>
          <a:noFill/>
          <a:ln w="9525">
            <a:noFill/>
            <a:miter lim="800000"/>
            <a:headEnd/>
            <a:tailEnd/>
          </a:ln>
        </p:spPr>
        <p:txBody>
          <a:bodyPr>
            <a:spAutoFit/>
          </a:bodyPr>
          <a:lstStyle/>
          <a:p>
            <a:r>
              <a:rPr lang="en-US" dirty="0"/>
              <a:t>2015</a:t>
            </a:r>
          </a:p>
        </p:txBody>
      </p:sp>
      <p:sp>
        <p:nvSpPr>
          <p:cNvPr id="35" name="TextBox 40"/>
          <p:cNvSpPr txBox="1">
            <a:spLocks noChangeArrowheads="1"/>
          </p:cNvSpPr>
          <p:nvPr/>
        </p:nvSpPr>
        <p:spPr bwMode="auto">
          <a:xfrm>
            <a:off x="7953375" y="1329646"/>
            <a:ext cx="781049" cy="369271"/>
          </a:xfrm>
          <a:prstGeom prst="rect">
            <a:avLst/>
          </a:prstGeom>
          <a:noFill/>
          <a:ln w="9525">
            <a:noFill/>
            <a:miter lim="800000"/>
            <a:headEnd/>
            <a:tailEnd/>
          </a:ln>
        </p:spPr>
        <p:txBody>
          <a:bodyPr>
            <a:spAutoFit/>
          </a:bodyPr>
          <a:lstStyle/>
          <a:p>
            <a:r>
              <a:rPr lang="en-US" dirty="0"/>
              <a:t>2016</a:t>
            </a:r>
          </a:p>
        </p:txBody>
      </p:sp>
      <p:cxnSp>
        <p:nvCxnSpPr>
          <p:cNvPr id="36" name="Straight Arrow Connector 35"/>
          <p:cNvCxnSpPr/>
          <p:nvPr/>
        </p:nvCxnSpPr>
        <p:spPr bwMode="auto">
          <a:xfrm>
            <a:off x="5656963" y="3823026"/>
            <a:ext cx="509580"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7" name="TextBox 70"/>
          <p:cNvSpPr txBox="1">
            <a:spLocks noChangeArrowheads="1"/>
          </p:cNvSpPr>
          <p:nvPr/>
        </p:nvSpPr>
        <p:spPr bwMode="auto">
          <a:xfrm>
            <a:off x="444138" y="2063149"/>
            <a:ext cx="571500" cy="338554"/>
          </a:xfrm>
          <a:prstGeom prst="rect">
            <a:avLst/>
          </a:prstGeom>
          <a:noFill/>
          <a:ln w="9525">
            <a:noFill/>
            <a:miter lim="800000"/>
            <a:headEnd/>
            <a:tailEnd/>
          </a:ln>
        </p:spPr>
        <p:txBody>
          <a:bodyPr wrap="square">
            <a:spAutoFit/>
          </a:bodyPr>
          <a:lstStyle/>
          <a:p>
            <a:r>
              <a:rPr lang="en-US" sz="1600" dirty="0"/>
              <a:t>Civil</a:t>
            </a:r>
          </a:p>
        </p:txBody>
      </p:sp>
      <p:sp>
        <p:nvSpPr>
          <p:cNvPr id="38" name="TextBox 71"/>
          <p:cNvSpPr txBox="1">
            <a:spLocks noChangeArrowheads="1"/>
          </p:cNvSpPr>
          <p:nvPr/>
        </p:nvSpPr>
        <p:spPr bwMode="auto">
          <a:xfrm>
            <a:off x="1394526" y="2838853"/>
            <a:ext cx="1609725" cy="338498"/>
          </a:xfrm>
          <a:prstGeom prst="rect">
            <a:avLst/>
          </a:prstGeom>
          <a:noFill/>
          <a:ln w="9525">
            <a:noFill/>
            <a:miter lim="800000"/>
            <a:headEnd/>
            <a:tailEnd/>
          </a:ln>
        </p:spPr>
        <p:txBody>
          <a:bodyPr>
            <a:spAutoFit/>
          </a:bodyPr>
          <a:lstStyle/>
          <a:p>
            <a:r>
              <a:rPr lang="en-US" sz="1600" dirty="0"/>
              <a:t>Main services</a:t>
            </a:r>
          </a:p>
        </p:txBody>
      </p:sp>
      <p:sp>
        <p:nvSpPr>
          <p:cNvPr id="39" name="TextBox 72"/>
          <p:cNvSpPr txBox="1">
            <a:spLocks noChangeArrowheads="1"/>
          </p:cNvSpPr>
          <p:nvPr/>
        </p:nvSpPr>
        <p:spPr bwMode="auto">
          <a:xfrm>
            <a:off x="4269572" y="2313518"/>
            <a:ext cx="704850" cy="338498"/>
          </a:xfrm>
          <a:prstGeom prst="rect">
            <a:avLst/>
          </a:prstGeom>
          <a:noFill/>
          <a:ln w="9525">
            <a:noFill/>
            <a:miter lim="800000"/>
            <a:headEnd/>
            <a:tailEnd/>
          </a:ln>
        </p:spPr>
        <p:txBody>
          <a:bodyPr>
            <a:spAutoFit/>
          </a:bodyPr>
          <a:lstStyle/>
          <a:p>
            <a:r>
              <a:rPr lang="en-US" sz="1600" dirty="0"/>
              <a:t>Cryo</a:t>
            </a:r>
          </a:p>
        </p:txBody>
      </p:sp>
      <p:sp>
        <p:nvSpPr>
          <p:cNvPr id="40" name="TextBox 73"/>
          <p:cNvSpPr txBox="1">
            <a:spLocks noChangeArrowheads="1"/>
          </p:cNvSpPr>
          <p:nvPr/>
        </p:nvSpPr>
        <p:spPr bwMode="auto">
          <a:xfrm>
            <a:off x="4801455" y="3660406"/>
            <a:ext cx="1104900" cy="338498"/>
          </a:xfrm>
          <a:prstGeom prst="rect">
            <a:avLst/>
          </a:prstGeom>
          <a:noFill/>
          <a:ln w="9525">
            <a:noFill/>
            <a:miter lim="800000"/>
            <a:headEnd/>
            <a:tailEnd/>
          </a:ln>
        </p:spPr>
        <p:txBody>
          <a:bodyPr>
            <a:spAutoFit/>
          </a:bodyPr>
          <a:lstStyle/>
          <a:p>
            <a:r>
              <a:rPr lang="en-US" sz="1600" dirty="0"/>
              <a:t>CM 1&amp;2</a:t>
            </a:r>
          </a:p>
        </p:txBody>
      </p:sp>
      <p:cxnSp>
        <p:nvCxnSpPr>
          <p:cNvPr id="41" name="Straight Arrow Connector 40"/>
          <p:cNvCxnSpPr/>
          <p:nvPr/>
        </p:nvCxnSpPr>
        <p:spPr bwMode="auto">
          <a:xfrm flipV="1">
            <a:off x="7219949" y="3847358"/>
            <a:ext cx="1924051" cy="3502"/>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42" name="TextBox 82"/>
          <p:cNvSpPr txBox="1">
            <a:spLocks noChangeArrowheads="1"/>
          </p:cNvSpPr>
          <p:nvPr/>
        </p:nvSpPr>
        <p:spPr bwMode="auto">
          <a:xfrm>
            <a:off x="7140439" y="3482610"/>
            <a:ext cx="1104900" cy="338498"/>
          </a:xfrm>
          <a:prstGeom prst="rect">
            <a:avLst/>
          </a:prstGeom>
          <a:noFill/>
          <a:ln w="9525">
            <a:noFill/>
            <a:miter lim="800000"/>
            <a:headEnd/>
            <a:tailEnd/>
          </a:ln>
        </p:spPr>
        <p:txBody>
          <a:bodyPr>
            <a:spAutoFit/>
          </a:bodyPr>
          <a:lstStyle/>
          <a:p>
            <a:r>
              <a:rPr lang="en-US" sz="1600" dirty="0">
                <a:solidFill>
                  <a:srgbClr val="FF0000"/>
                </a:solidFill>
              </a:rPr>
              <a:t>5.5MeV/u</a:t>
            </a:r>
          </a:p>
        </p:txBody>
      </p:sp>
      <p:cxnSp>
        <p:nvCxnSpPr>
          <p:cNvPr id="43" name="Straight Arrow Connector 42"/>
          <p:cNvCxnSpPr/>
          <p:nvPr/>
        </p:nvCxnSpPr>
        <p:spPr bwMode="auto">
          <a:xfrm>
            <a:off x="4933950" y="2224110"/>
            <a:ext cx="1524000"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4" name="TextBox 119"/>
          <p:cNvSpPr txBox="1">
            <a:spLocks noChangeArrowheads="1"/>
          </p:cNvSpPr>
          <p:nvPr/>
        </p:nvSpPr>
        <p:spPr bwMode="auto">
          <a:xfrm>
            <a:off x="4272486" y="2038079"/>
            <a:ext cx="774601" cy="338498"/>
          </a:xfrm>
          <a:prstGeom prst="rect">
            <a:avLst/>
          </a:prstGeom>
          <a:noFill/>
          <a:ln w="9525">
            <a:noFill/>
            <a:miter lim="800000"/>
            <a:headEnd/>
            <a:tailEnd/>
          </a:ln>
        </p:spPr>
        <p:txBody>
          <a:bodyPr wrap="square">
            <a:spAutoFit/>
          </a:bodyPr>
          <a:lstStyle/>
          <a:p>
            <a:r>
              <a:rPr lang="en-US" sz="1600" dirty="0" smtClean="0"/>
              <a:t>HEBT</a:t>
            </a:r>
            <a:endParaRPr lang="en-US" sz="1600" dirty="0"/>
          </a:p>
        </p:txBody>
      </p:sp>
      <p:cxnSp>
        <p:nvCxnSpPr>
          <p:cNvPr id="45" name="Straight Arrow Connector 44"/>
          <p:cNvCxnSpPr/>
          <p:nvPr/>
        </p:nvCxnSpPr>
        <p:spPr bwMode="auto">
          <a:xfrm>
            <a:off x="2811047" y="3018296"/>
            <a:ext cx="2119347"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bwMode="auto">
          <a:xfrm>
            <a:off x="1019175" y="2244288"/>
            <a:ext cx="1968574"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bwMode="auto">
          <a:xfrm>
            <a:off x="3009015" y="4853215"/>
            <a:ext cx="2410712" cy="265814"/>
          </a:xfrm>
          <a:prstGeom prst="rect">
            <a:avLst/>
          </a:prstGeom>
          <a:solidFill>
            <a:schemeClr val="accent1"/>
          </a:solidFill>
          <a:ln>
            <a:solidFill>
              <a:srgbClr val="FC1A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48" name="Rectangle 47"/>
          <p:cNvSpPr/>
          <p:nvPr/>
        </p:nvSpPr>
        <p:spPr bwMode="auto">
          <a:xfrm>
            <a:off x="76200" y="4554617"/>
            <a:ext cx="8915400" cy="257175"/>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9" name="Rectangle 48"/>
          <p:cNvSpPr/>
          <p:nvPr/>
        </p:nvSpPr>
        <p:spPr bwMode="auto">
          <a:xfrm>
            <a:off x="85725" y="4564142"/>
            <a:ext cx="457200" cy="238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0" name="Rectangle 49"/>
          <p:cNvSpPr/>
          <p:nvPr/>
        </p:nvSpPr>
        <p:spPr bwMode="auto">
          <a:xfrm>
            <a:off x="2998382" y="4566131"/>
            <a:ext cx="2421344" cy="236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1" name="Rectangle 50"/>
          <p:cNvSpPr/>
          <p:nvPr/>
        </p:nvSpPr>
        <p:spPr bwMode="auto">
          <a:xfrm>
            <a:off x="1495425" y="4564142"/>
            <a:ext cx="354639" cy="243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2" name="TextBox 86"/>
          <p:cNvSpPr txBox="1">
            <a:spLocks noChangeArrowheads="1"/>
          </p:cNvSpPr>
          <p:nvPr/>
        </p:nvSpPr>
        <p:spPr bwMode="auto">
          <a:xfrm>
            <a:off x="3040629" y="4836615"/>
            <a:ext cx="2360208" cy="307777"/>
          </a:xfrm>
          <a:prstGeom prst="rect">
            <a:avLst/>
          </a:prstGeom>
          <a:noFill/>
          <a:ln w="9525">
            <a:noFill/>
            <a:miter lim="800000"/>
            <a:headEnd/>
            <a:tailEnd/>
          </a:ln>
        </p:spPr>
        <p:txBody>
          <a:bodyPr wrap="square">
            <a:spAutoFit/>
          </a:bodyPr>
          <a:lstStyle/>
          <a:p>
            <a:r>
              <a:rPr lang="en-US" sz="1400" dirty="0" smtClean="0"/>
              <a:t>17 Dec 2012    -    Q3 2014</a:t>
            </a:r>
            <a:endParaRPr lang="en-US" sz="1400" dirty="0"/>
          </a:p>
        </p:txBody>
      </p:sp>
      <p:sp>
        <p:nvSpPr>
          <p:cNvPr id="53" name="TextBox 90"/>
          <p:cNvSpPr txBox="1">
            <a:spLocks noChangeArrowheads="1"/>
          </p:cNvSpPr>
          <p:nvPr/>
        </p:nvSpPr>
        <p:spPr bwMode="auto">
          <a:xfrm>
            <a:off x="114300" y="4506992"/>
            <a:ext cx="400050" cy="338138"/>
          </a:xfrm>
          <a:prstGeom prst="rect">
            <a:avLst/>
          </a:prstGeom>
          <a:noFill/>
          <a:ln w="9525">
            <a:noFill/>
            <a:miter lim="800000"/>
            <a:headEnd/>
            <a:tailEnd/>
          </a:ln>
        </p:spPr>
        <p:txBody>
          <a:bodyPr>
            <a:spAutoFit/>
          </a:bodyPr>
          <a:lstStyle/>
          <a:p>
            <a:r>
              <a:rPr lang="en-US" sz="1600" dirty="0"/>
              <a:t>sd</a:t>
            </a:r>
          </a:p>
        </p:txBody>
      </p:sp>
      <p:sp>
        <p:nvSpPr>
          <p:cNvPr id="54" name="TextBox 91"/>
          <p:cNvSpPr txBox="1">
            <a:spLocks noChangeArrowheads="1"/>
          </p:cNvSpPr>
          <p:nvPr/>
        </p:nvSpPr>
        <p:spPr bwMode="auto">
          <a:xfrm>
            <a:off x="1465295" y="4505884"/>
            <a:ext cx="512362" cy="338138"/>
          </a:xfrm>
          <a:prstGeom prst="rect">
            <a:avLst/>
          </a:prstGeom>
          <a:noFill/>
          <a:ln w="9525">
            <a:noFill/>
            <a:miter lim="800000"/>
            <a:headEnd/>
            <a:tailEnd/>
          </a:ln>
        </p:spPr>
        <p:txBody>
          <a:bodyPr wrap="square">
            <a:spAutoFit/>
          </a:bodyPr>
          <a:lstStyle/>
          <a:p>
            <a:r>
              <a:rPr lang="en-US" sz="1600" dirty="0"/>
              <a:t>sd</a:t>
            </a:r>
          </a:p>
        </p:txBody>
      </p:sp>
      <p:sp>
        <p:nvSpPr>
          <p:cNvPr id="55" name="TextBox 98"/>
          <p:cNvSpPr txBox="1">
            <a:spLocks noChangeArrowheads="1"/>
          </p:cNvSpPr>
          <p:nvPr/>
        </p:nvSpPr>
        <p:spPr bwMode="auto">
          <a:xfrm>
            <a:off x="2317901" y="5615238"/>
            <a:ext cx="1828801" cy="338138"/>
          </a:xfrm>
          <a:prstGeom prst="rect">
            <a:avLst/>
          </a:prstGeom>
          <a:noFill/>
          <a:ln w="9525">
            <a:noFill/>
            <a:miter lim="800000"/>
            <a:headEnd/>
            <a:tailEnd/>
          </a:ln>
        </p:spPr>
        <p:txBody>
          <a:bodyPr wrap="square">
            <a:spAutoFit/>
          </a:bodyPr>
          <a:lstStyle/>
          <a:p>
            <a:r>
              <a:rPr lang="en-US" sz="1600" dirty="0"/>
              <a:t>Isolde </a:t>
            </a:r>
            <a:r>
              <a:rPr lang="en-US" sz="1600" dirty="0" smtClean="0"/>
              <a:t>Ops</a:t>
            </a:r>
            <a:endParaRPr lang="en-US" sz="1600" dirty="0"/>
          </a:p>
        </p:txBody>
      </p:sp>
      <p:sp>
        <p:nvSpPr>
          <p:cNvPr id="56" name="Rectangle 55"/>
          <p:cNvSpPr/>
          <p:nvPr/>
        </p:nvSpPr>
        <p:spPr bwMode="auto">
          <a:xfrm>
            <a:off x="244521" y="5651338"/>
            <a:ext cx="457200" cy="238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7" name="Rectangle 56"/>
          <p:cNvSpPr/>
          <p:nvPr/>
        </p:nvSpPr>
        <p:spPr bwMode="auto">
          <a:xfrm>
            <a:off x="3771161" y="5666105"/>
            <a:ext cx="480680" cy="22858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8" name="TextBox 104"/>
          <p:cNvSpPr txBox="1">
            <a:spLocks noChangeArrowheads="1"/>
          </p:cNvSpPr>
          <p:nvPr/>
        </p:nvSpPr>
        <p:spPr bwMode="auto">
          <a:xfrm>
            <a:off x="549321" y="5594188"/>
            <a:ext cx="1609725" cy="338138"/>
          </a:xfrm>
          <a:prstGeom prst="rect">
            <a:avLst/>
          </a:prstGeom>
          <a:noFill/>
          <a:ln w="9525">
            <a:noFill/>
            <a:miter lim="800000"/>
            <a:headEnd/>
            <a:tailEnd/>
          </a:ln>
        </p:spPr>
        <p:txBody>
          <a:bodyPr>
            <a:spAutoFit/>
          </a:bodyPr>
          <a:lstStyle/>
          <a:p>
            <a:r>
              <a:rPr lang="en-US" sz="1600" dirty="0"/>
              <a:t>  shutdown</a:t>
            </a:r>
          </a:p>
        </p:txBody>
      </p:sp>
      <p:sp>
        <p:nvSpPr>
          <p:cNvPr id="59" name="TextBox 88"/>
          <p:cNvSpPr txBox="1">
            <a:spLocks noChangeArrowheads="1"/>
          </p:cNvSpPr>
          <p:nvPr/>
        </p:nvSpPr>
        <p:spPr bwMode="auto">
          <a:xfrm>
            <a:off x="3560123" y="4534554"/>
            <a:ext cx="1370271" cy="307777"/>
          </a:xfrm>
          <a:prstGeom prst="rect">
            <a:avLst/>
          </a:prstGeom>
          <a:noFill/>
          <a:ln w="9525">
            <a:noFill/>
            <a:miter lim="800000"/>
            <a:headEnd/>
            <a:tailEnd/>
          </a:ln>
        </p:spPr>
        <p:txBody>
          <a:bodyPr wrap="square">
            <a:spAutoFit/>
          </a:bodyPr>
          <a:lstStyle/>
          <a:p>
            <a:pPr algn="ctr"/>
            <a:r>
              <a:rPr lang="en-US" sz="1400" dirty="0" smtClean="0"/>
              <a:t>LS1</a:t>
            </a:r>
            <a:endParaRPr lang="en-US" sz="1400" dirty="0"/>
          </a:p>
        </p:txBody>
      </p:sp>
      <p:sp>
        <p:nvSpPr>
          <p:cNvPr id="60" name="TextBox 108"/>
          <p:cNvSpPr txBox="1">
            <a:spLocks noChangeArrowheads="1"/>
          </p:cNvSpPr>
          <p:nvPr/>
        </p:nvSpPr>
        <p:spPr bwMode="auto">
          <a:xfrm>
            <a:off x="4237445" y="5597204"/>
            <a:ext cx="5415458" cy="338554"/>
          </a:xfrm>
          <a:prstGeom prst="rect">
            <a:avLst/>
          </a:prstGeom>
          <a:noFill/>
          <a:ln w="9525">
            <a:noFill/>
            <a:miter lim="800000"/>
            <a:headEnd/>
            <a:tailEnd/>
          </a:ln>
        </p:spPr>
        <p:txBody>
          <a:bodyPr wrap="square">
            <a:spAutoFit/>
          </a:bodyPr>
          <a:lstStyle/>
          <a:p>
            <a:r>
              <a:rPr lang="en-US" sz="1600" dirty="0" smtClean="0"/>
              <a:t>HIE installations and tests </a:t>
            </a:r>
            <a:r>
              <a:rPr lang="en-US" sz="1500" dirty="0" smtClean="0"/>
              <a:t>(Isolde normal operations)</a:t>
            </a:r>
            <a:endParaRPr lang="en-US" sz="1500" dirty="0"/>
          </a:p>
        </p:txBody>
      </p:sp>
      <p:sp>
        <p:nvSpPr>
          <p:cNvPr id="61" name="Rectangle 60"/>
          <p:cNvSpPr/>
          <p:nvPr/>
        </p:nvSpPr>
        <p:spPr bwMode="auto">
          <a:xfrm>
            <a:off x="1896106" y="5654855"/>
            <a:ext cx="457200" cy="238125"/>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2" name="TextBox 98"/>
          <p:cNvSpPr txBox="1">
            <a:spLocks noChangeArrowheads="1"/>
          </p:cNvSpPr>
          <p:nvPr/>
        </p:nvSpPr>
        <p:spPr bwMode="auto">
          <a:xfrm>
            <a:off x="0" y="4101211"/>
            <a:ext cx="1346788" cy="338138"/>
          </a:xfrm>
          <a:prstGeom prst="rect">
            <a:avLst/>
          </a:prstGeom>
          <a:noFill/>
          <a:ln w="9525">
            <a:noFill/>
            <a:miter lim="800000"/>
            <a:headEnd/>
            <a:tailEnd/>
          </a:ln>
        </p:spPr>
        <p:txBody>
          <a:bodyPr wrap="square">
            <a:spAutoFit/>
          </a:bodyPr>
          <a:lstStyle/>
          <a:p>
            <a:r>
              <a:rPr lang="en-US" sz="1600" dirty="0" smtClean="0"/>
              <a:t>Timeline:</a:t>
            </a:r>
            <a:endParaRPr lang="en-US" sz="1600" dirty="0"/>
          </a:p>
        </p:txBody>
      </p:sp>
      <p:sp>
        <p:nvSpPr>
          <p:cNvPr id="63" name="Rectangle 62"/>
          <p:cNvSpPr/>
          <p:nvPr/>
        </p:nvSpPr>
        <p:spPr bwMode="auto">
          <a:xfrm>
            <a:off x="7537201" y="4564143"/>
            <a:ext cx="355795" cy="243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4" name="TextBox 94"/>
          <p:cNvSpPr txBox="1">
            <a:spLocks noChangeArrowheads="1"/>
          </p:cNvSpPr>
          <p:nvPr/>
        </p:nvSpPr>
        <p:spPr bwMode="auto">
          <a:xfrm>
            <a:off x="7513348" y="4506992"/>
            <a:ext cx="400050" cy="338138"/>
          </a:xfrm>
          <a:prstGeom prst="rect">
            <a:avLst/>
          </a:prstGeom>
          <a:noFill/>
          <a:ln w="9525">
            <a:noFill/>
            <a:miter lim="800000"/>
            <a:headEnd/>
            <a:tailEnd/>
          </a:ln>
        </p:spPr>
        <p:txBody>
          <a:bodyPr>
            <a:spAutoFit/>
          </a:bodyPr>
          <a:lstStyle/>
          <a:p>
            <a:r>
              <a:rPr lang="en-US" sz="1600" dirty="0"/>
              <a:t>sd</a:t>
            </a:r>
          </a:p>
        </p:txBody>
      </p:sp>
      <p:sp>
        <p:nvSpPr>
          <p:cNvPr id="65" name="TextBox 71"/>
          <p:cNvSpPr txBox="1">
            <a:spLocks noChangeArrowheads="1"/>
          </p:cNvSpPr>
          <p:nvPr/>
        </p:nvSpPr>
        <p:spPr bwMode="auto">
          <a:xfrm>
            <a:off x="1802104" y="3294057"/>
            <a:ext cx="1609725" cy="338554"/>
          </a:xfrm>
          <a:prstGeom prst="rect">
            <a:avLst/>
          </a:prstGeom>
          <a:noFill/>
          <a:ln w="9525">
            <a:noFill/>
            <a:miter lim="800000"/>
            <a:headEnd/>
            <a:tailEnd/>
          </a:ln>
        </p:spPr>
        <p:txBody>
          <a:bodyPr>
            <a:spAutoFit/>
          </a:bodyPr>
          <a:lstStyle/>
          <a:p>
            <a:r>
              <a:rPr lang="en-US" sz="1600" dirty="0" smtClean="0"/>
              <a:t>Ventilation</a:t>
            </a:r>
            <a:endParaRPr lang="en-US" sz="1600" dirty="0"/>
          </a:p>
        </p:txBody>
      </p:sp>
      <p:sp>
        <p:nvSpPr>
          <p:cNvPr id="66" name="TextBox 71"/>
          <p:cNvSpPr txBox="1">
            <a:spLocks noChangeArrowheads="1"/>
          </p:cNvSpPr>
          <p:nvPr/>
        </p:nvSpPr>
        <p:spPr bwMode="auto">
          <a:xfrm>
            <a:off x="1795016" y="3520885"/>
            <a:ext cx="1609725" cy="338498"/>
          </a:xfrm>
          <a:prstGeom prst="rect">
            <a:avLst/>
          </a:prstGeom>
          <a:noFill/>
          <a:ln w="9525">
            <a:noFill/>
            <a:miter lim="800000"/>
            <a:headEnd/>
            <a:tailEnd/>
          </a:ln>
        </p:spPr>
        <p:txBody>
          <a:bodyPr>
            <a:spAutoFit/>
          </a:bodyPr>
          <a:lstStyle/>
          <a:p>
            <a:r>
              <a:rPr lang="en-US" sz="1600" dirty="0" smtClean="0"/>
              <a:t>Demi water</a:t>
            </a:r>
            <a:endParaRPr lang="en-US" sz="1600" dirty="0"/>
          </a:p>
        </p:txBody>
      </p:sp>
      <p:sp>
        <p:nvSpPr>
          <p:cNvPr id="67" name="TextBox 71"/>
          <p:cNvSpPr txBox="1">
            <a:spLocks noChangeArrowheads="1"/>
          </p:cNvSpPr>
          <p:nvPr/>
        </p:nvSpPr>
        <p:spPr bwMode="auto">
          <a:xfrm>
            <a:off x="1798560" y="3758344"/>
            <a:ext cx="1609725" cy="338498"/>
          </a:xfrm>
          <a:prstGeom prst="rect">
            <a:avLst/>
          </a:prstGeom>
          <a:noFill/>
          <a:ln w="9525">
            <a:noFill/>
            <a:miter lim="800000"/>
            <a:headEnd/>
            <a:tailEnd/>
          </a:ln>
        </p:spPr>
        <p:txBody>
          <a:bodyPr>
            <a:spAutoFit/>
          </a:bodyPr>
          <a:lstStyle/>
          <a:p>
            <a:r>
              <a:rPr lang="en-US" sz="1600" dirty="0" smtClean="0"/>
              <a:t>Electrical syst.s</a:t>
            </a:r>
            <a:endParaRPr lang="en-US" sz="1600" dirty="0"/>
          </a:p>
        </p:txBody>
      </p:sp>
      <p:sp>
        <p:nvSpPr>
          <p:cNvPr id="68" name="Left Brace 67"/>
          <p:cNvSpPr/>
          <p:nvPr/>
        </p:nvSpPr>
        <p:spPr>
          <a:xfrm>
            <a:off x="1672744" y="3416795"/>
            <a:ext cx="154838" cy="82124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9" name="Freeform 68"/>
          <p:cNvSpPr/>
          <p:nvPr/>
        </p:nvSpPr>
        <p:spPr>
          <a:xfrm>
            <a:off x="1593666" y="3140346"/>
            <a:ext cx="116958" cy="687069"/>
          </a:xfrm>
          <a:custGeom>
            <a:avLst/>
            <a:gdLst>
              <a:gd name="connsiteX0" fmla="*/ 0 w 116958"/>
              <a:gd name="connsiteY0" fmla="*/ 0 h 563525"/>
              <a:gd name="connsiteX1" fmla="*/ 0 w 116958"/>
              <a:gd name="connsiteY1" fmla="*/ 563525 h 563525"/>
              <a:gd name="connsiteX2" fmla="*/ 116958 w 116958"/>
              <a:gd name="connsiteY2" fmla="*/ 563525 h 563525"/>
            </a:gdLst>
            <a:ahLst/>
            <a:cxnLst>
              <a:cxn ang="0">
                <a:pos x="connsiteX0" y="connsiteY0"/>
              </a:cxn>
              <a:cxn ang="0">
                <a:pos x="connsiteX1" y="connsiteY1"/>
              </a:cxn>
              <a:cxn ang="0">
                <a:pos x="connsiteX2" y="connsiteY2"/>
              </a:cxn>
            </a:cxnLst>
            <a:rect l="l" t="t" r="r" b="b"/>
            <a:pathLst>
              <a:path w="116958" h="563525">
                <a:moveTo>
                  <a:pt x="0" y="0"/>
                </a:moveTo>
                <a:lnTo>
                  <a:pt x="0" y="563525"/>
                </a:lnTo>
                <a:lnTo>
                  <a:pt x="116958" y="5635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0" name="TextBox 69"/>
          <p:cNvSpPr txBox="1"/>
          <p:nvPr/>
        </p:nvSpPr>
        <p:spPr>
          <a:xfrm>
            <a:off x="2326312" y="871465"/>
            <a:ext cx="1385007" cy="577081"/>
          </a:xfrm>
          <a:prstGeom prst="rect">
            <a:avLst/>
          </a:prstGeom>
          <a:noFill/>
        </p:spPr>
        <p:txBody>
          <a:bodyPr wrap="square" rtlCol="0">
            <a:spAutoFit/>
          </a:bodyPr>
          <a:lstStyle/>
          <a:p>
            <a:pPr algn="ctr"/>
            <a:r>
              <a:rPr lang="en-US" sz="1050" dirty="0" smtClean="0"/>
              <a:t>Start Isolde shutdown </a:t>
            </a:r>
          </a:p>
          <a:p>
            <a:pPr algn="ctr"/>
            <a:r>
              <a:rPr lang="en-US" sz="1050" dirty="0" smtClean="0"/>
              <a:t>17 dec 2012</a:t>
            </a:r>
            <a:endParaRPr lang="en-US" sz="1050" dirty="0"/>
          </a:p>
        </p:txBody>
      </p:sp>
      <p:cxnSp>
        <p:nvCxnSpPr>
          <p:cNvPr id="71" name="Straight Connector 70"/>
          <p:cNvCxnSpPr/>
          <p:nvPr/>
        </p:nvCxnSpPr>
        <p:spPr>
          <a:xfrm>
            <a:off x="2987749" y="1490432"/>
            <a:ext cx="10633" cy="31937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4729710" y="765260"/>
            <a:ext cx="1155410" cy="577081"/>
          </a:xfrm>
          <a:prstGeom prst="rect">
            <a:avLst/>
          </a:prstGeom>
          <a:noFill/>
        </p:spPr>
        <p:txBody>
          <a:bodyPr wrap="square" rtlCol="0">
            <a:spAutoFit/>
          </a:bodyPr>
          <a:lstStyle/>
          <a:p>
            <a:pPr algn="ctr"/>
            <a:r>
              <a:rPr lang="en-US" sz="1050" dirty="0" smtClean="0"/>
              <a:t>End LS1:Start Low E physics</a:t>
            </a:r>
          </a:p>
          <a:p>
            <a:pPr algn="ctr"/>
            <a:r>
              <a:rPr lang="en-US" sz="1050" dirty="0" smtClean="0"/>
              <a:t>July 2014 </a:t>
            </a:r>
            <a:endParaRPr lang="en-US" sz="1050" dirty="0"/>
          </a:p>
        </p:txBody>
      </p:sp>
      <p:sp>
        <p:nvSpPr>
          <p:cNvPr id="73" name="Rectangle 72"/>
          <p:cNvSpPr/>
          <p:nvPr/>
        </p:nvSpPr>
        <p:spPr bwMode="auto">
          <a:xfrm>
            <a:off x="4011501" y="5953153"/>
            <a:ext cx="225944" cy="24364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4" name="TextBox 108"/>
          <p:cNvSpPr txBox="1">
            <a:spLocks noChangeArrowheads="1"/>
          </p:cNvSpPr>
          <p:nvPr/>
        </p:nvSpPr>
        <p:spPr bwMode="auto">
          <a:xfrm>
            <a:off x="4230825" y="5892722"/>
            <a:ext cx="2693799" cy="338554"/>
          </a:xfrm>
          <a:prstGeom prst="rect">
            <a:avLst/>
          </a:prstGeom>
          <a:noFill/>
          <a:ln w="9525">
            <a:noFill/>
            <a:miter lim="800000"/>
            <a:headEnd/>
            <a:tailEnd/>
          </a:ln>
        </p:spPr>
        <p:txBody>
          <a:bodyPr wrap="square">
            <a:spAutoFit/>
          </a:bodyPr>
          <a:lstStyle/>
          <a:p>
            <a:r>
              <a:rPr lang="en-US" sz="1600" dirty="0" smtClean="0"/>
              <a:t>Machine Check-Out</a:t>
            </a:r>
            <a:endParaRPr lang="en-US" sz="1600" dirty="0"/>
          </a:p>
        </p:txBody>
      </p:sp>
      <p:sp>
        <p:nvSpPr>
          <p:cNvPr id="75" name="TextBox 108"/>
          <p:cNvSpPr txBox="1">
            <a:spLocks noChangeArrowheads="1"/>
          </p:cNvSpPr>
          <p:nvPr/>
        </p:nvSpPr>
        <p:spPr bwMode="auto">
          <a:xfrm>
            <a:off x="6635797" y="5895174"/>
            <a:ext cx="2427986" cy="323165"/>
          </a:xfrm>
          <a:prstGeom prst="rect">
            <a:avLst/>
          </a:prstGeom>
          <a:noFill/>
          <a:ln w="9525">
            <a:noFill/>
            <a:miter lim="800000"/>
            <a:headEnd/>
            <a:tailEnd/>
          </a:ln>
        </p:spPr>
        <p:txBody>
          <a:bodyPr wrap="square">
            <a:spAutoFit/>
          </a:bodyPr>
          <a:lstStyle/>
          <a:p>
            <a:r>
              <a:rPr lang="en-US" sz="1500" dirty="0" smtClean="0"/>
              <a:t>(Isolde normal operations)</a:t>
            </a:r>
          </a:p>
        </p:txBody>
      </p:sp>
      <p:cxnSp>
        <p:nvCxnSpPr>
          <p:cNvPr id="76" name="Straight Arrow Connector 75"/>
          <p:cNvCxnSpPr/>
          <p:nvPr/>
        </p:nvCxnSpPr>
        <p:spPr bwMode="auto">
          <a:xfrm>
            <a:off x="4801455" y="2517309"/>
            <a:ext cx="1627920"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77" name="Group 76"/>
          <p:cNvGrpSpPr/>
          <p:nvPr/>
        </p:nvGrpSpPr>
        <p:grpSpPr>
          <a:xfrm>
            <a:off x="6745179" y="4758521"/>
            <a:ext cx="1736833" cy="656282"/>
            <a:chOff x="6506536" y="4686962"/>
            <a:chExt cx="1736833" cy="656282"/>
          </a:xfrm>
        </p:grpSpPr>
        <p:sp>
          <p:nvSpPr>
            <p:cNvPr id="78" name="TextBox 77"/>
            <p:cNvSpPr txBox="1"/>
            <p:nvPr/>
          </p:nvSpPr>
          <p:spPr>
            <a:xfrm>
              <a:off x="6506536" y="4881579"/>
              <a:ext cx="1736833" cy="461665"/>
            </a:xfrm>
            <a:prstGeom prst="rect">
              <a:avLst/>
            </a:prstGeom>
            <a:noFill/>
          </p:spPr>
          <p:txBody>
            <a:bodyPr wrap="square" rtlCol="0">
              <a:spAutoFit/>
            </a:bodyPr>
            <a:lstStyle/>
            <a:p>
              <a:pPr algn="ctr"/>
              <a:r>
                <a:rPr lang="en-US" sz="1200" dirty="0" smtClean="0"/>
                <a:t>Beam commissioning</a:t>
              </a:r>
            </a:p>
            <a:p>
              <a:pPr algn="ctr"/>
              <a:r>
                <a:rPr lang="en-US" sz="1200" dirty="0"/>
                <a:t> </a:t>
              </a:r>
              <a:r>
                <a:rPr lang="en-US" sz="1200" dirty="0" smtClean="0"/>
                <a:t>  3 months</a:t>
              </a:r>
              <a:endParaRPr lang="en-US" sz="1200" dirty="0"/>
            </a:p>
          </p:txBody>
        </p:sp>
        <p:cxnSp>
          <p:nvCxnSpPr>
            <p:cNvPr id="79" name="Straight Connector 78"/>
            <p:cNvCxnSpPr/>
            <p:nvPr/>
          </p:nvCxnSpPr>
          <p:spPr>
            <a:xfrm flipH="1">
              <a:off x="6559643" y="4686962"/>
              <a:ext cx="2550" cy="45743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80" name="TextBox 79"/>
          <p:cNvSpPr txBox="1"/>
          <p:nvPr/>
        </p:nvSpPr>
        <p:spPr>
          <a:xfrm>
            <a:off x="6609426" y="787542"/>
            <a:ext cx="1173195" cy="577081"/>
          </a:xfrm>
          <a:prstGeom prst="rect">
            <a:avLst/>
          </a:prstGeom>
          <a:noFill/>
        </p:spPr>
        <p:txBody>
          <a:bodyPr wrap="square" rtlCol="0">
            <a:spAutoFit/>
          </a:bodyPr>
          <a:lstStyle/>
          <a:p>
            <a:pPr algn="ctr"/>
            <a:r>
              <a:rPr lang="en-US" sz="1050" dirty="0" smtClean="0"/>
              <a:t>HIE physics at 5.5MeV/u</a:t>
            </a:r>
          </a:p>
          <a:p>
            <a:pPr algn="ctr"/>
            <a:r>
              <a:rPr lang="en-US" sz="1050" dirty="0" smtClean="0">
                <a:solidFill>
                  <a:srgbClr val="FF0000"/>
                </a:solidFill>
              </a:rPr>
              <a:t>October 2015</a:t>
            </a:r>
            <a:endParaRPr lang="en-US" sz="1050" dirty="0">
              <a:solidFill>
                <a:srgbClr val="FF0000"/>
              </a:solidFill>
            </a:endParaRPr>
          </a:p>
        </p:txBody>
      </p:sp>
      <p:sp>
        <p:nvSpPr>
          <p:cNvPr id="81" name="Rectangle 80"/>
          <p:cNvSpPr/>
          <p:nvPr/>
        </p:nvSpPr>
        <p:spPr bwMode="auto">
          <a:xfrm>
            <a:off x="6800849" y="4556967"/>
            <a:ext cx="371475" cy="24364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82" name="Straight Connector 81"/>
          <p:cNvCxnSpPr/>
          <p:nvPr/>
        </p:nvCxnSpPr>
        <p:spPr>
          <a:xfrm>
            <a:off x="7172325" y="1430335"/>
            <a:ext cx="10633" cy="31937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bwMode="auto">
          <a:xfrm>
            <a:off x="5432577" y="4561017"/>
            <a:ext cx="1111346" cy="24165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4" name="Rectangle 83"/>
          <p:cNvSpPr/>
          <p:nvPr/>
        </p:nvSpPr>
        <p:spPr bwMode="auto">
          <a:xfrm>
            <a:off x="6543923" y="4557933"/>
            <a:ext cx="255638" cy="24364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5" name="Rectangle 84"/>
          <p:cNvSpPr/>
          <p:nvPr/>
        </p:nvSpPr>
        <p:spPr bwMode="auto">
          <a:xfrm>
            <a:off x="5988250" y="4560193"/>
            <a:ext cx="378318" cy="243648"/>
          </a:xfrm>
          <a:prstGeom prst="rect">
            <a:avLst/>
          </a:prstGeom>
          <a:solidFill>
            <a:schemeClr val="accent1">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6" name="TextBox 94"/>
          <p:cNvSpPr txBox="1">
            <a:spLocks noChangeArrowheads="1"/>
          </p:cNvSpPr>
          <p:nvPr/>
        </p:nvSpPr>
        <p:spPr bwMode="auto">
          <a:xfrm>
            <a:off x="5966518" y="4510993"/>
            <a:ext cx="400050" cy="338138"/>
          </a:xfrm>
          <a:prstGeom prst="rect">
            <a:avLst/>
          </a:prstGeom>
          <a:noFill/>
          <a:ln w="9525">
            <a:noFill/>
            <a:miter lim="800000"/>
            <a:headEnd/>
            <a:tailEnd/>
          </a:ln>
        </p:spPr>
        <p:txBody>
          <a:bodyPr>
            <a:spAutoFit/>
          </a:bodyPr>
          <a:lstStyle/>
          <a:p>
            <a:r>
              <a:rPr lang="en-US" sz="1600" dirty="0"/>
              <a:t>sd</a:t>
            </a:r>
          </a:p>
        </p:txBody>
      </p:sp>
      <p:sp>
        <p:nvSpPr>
          <p:cNvPr id="87" name="Rectangle 86"/>
          <p:cNvSpPr/>
          <p:nvPr/>
        </p:nvSpPr>
        <p:spPr bwMode="auto">
          <a:xfrm>
            <a:off x="3866300" y="6264573"/>
            <a:ext cx="380428" cy="24364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8" name="TextBox 108"/>
          <p:cNvSpPr txBox="1">
            <a:spLocks noChangeArrowheads="1"/>
          </p:cNvSpPr>
          <p:nvPr/>
        </p:nvSpPr>
        <p:spPr bwMode="auto">
          <a:xfrm>
            <a:off x="4240107" y="6204142"/>
            <a:ext cx="2693799" cy="338554"/>
          </a:xfrm>
          <a:prstGeom prst="rect">
            <a:avLst/>
          </a:prstGeom>
          <a:noFill/>
          <a:ln w="9525">
            <a:noFill/>
            <a:miter lim="800000"/>
            <a:headEnd/>
            <a:tailEnd/>
          </a:ln>
        </p:spPr>
        <p:txBody>
          <a:bodyPr wrap="square">
            <a:spAutoFit/>
          </a:bodyPr>
          <a:lstStyle/>
          <a:p>
            <a:r>
              <a:rPr lang="en-US" sz="1600" dirty="0" smtClean="0"/>
              <a:t>Beam Commissioning</a:t>
            </a:r>
            <a:endParaRPr lang="en-US" sz="1600" dirty="0"/>
          </a:p>
        </p:txBody>
      </p:sp>
      <p:sp>
        <p:nvSpPr>
          <p:cNvPr id="89" name="TextBox 108"/>
          <p:cNvSpPr txBox="1">
            <a:spLocks noChangeArrowheads="1"/>
          </p:cNvSpPr>
          <p:nvPr/>
        </p:nvSpPr>
        <p:spPr bwMode="auto">
          <a:xfrm>
            <a:off x="6645079" y="6206594"/>
            <a:ext cx="2427986" cy="323165"/>
          </a:xfrm>
          <a:prstGeom prst="rect">
            <a:avLst/>
          </a:prstGeom>
          <a:noFill/>
          <a:ln w="9525">
            <a:noFill/>
            <a:miter lim="800000"/>
            <a:headEnd/>
            <a:tailEnd/>
          </a:ln>
        </p:spPr>
        <p:txBody>
          <a:bodyPr wrap="square">
            <a:spAutoFit/>
          </a:bodyPr>
          <a:lstStyle/>
          <a:p>
            <a:r>
              <a:rPr lang="en-US" sz="1500" dirty="0" smtClean="0"/>
              <a:t>(Isolde normal operations)</a:t>
            </a:r>
          </a:p>
        </p:txBody>
      </p:sp>
      <p:sp>
        <p:nvSpPr>
          <p:cNvPr id="90" name="TextBox 72"/>
          <p:cNvSpPr txBox="1">
            <a:spLocks noChangeArrowheads="1"/>
          </p:cNvSpPr>
          <p:nvPr/>
        </p:nvSpPr>
        <p:spPr bwMode="auto">
          <a:xfrm>
            <a:off x="4118058" y="3130858"/>
            <a:ext cx="704850" cy="338498"/>
          </a:xfrm>
          <a:prstGeom prst="rect">
            <a:avLst/>
          </a:prstGeom>
          <a:noFill/>
          <a:ln w="9525">
            <a:noFill/>
            <a:miter lim="800000"/>
            <a:headEnd/>
            <a:tailEnd/>
          </a:ln>
        </p:spPr>
        <p:txBody>
          <a:bodyPr>
            <a:spAutoFit/>
          </a:bodyPr>
          <a:lstStyle/>
          <a:p>
            <a:r>
              <a:rPr lang="en-US" sz="1600" dirty="0" smtClean="0"/>
              <a:t>RF</a:t>
            </a:r>
            <a:endParaRPr lang="en-US" sz="1600" dirty="0"/>
          </a:p>
        </p:txBody>
      </p:sp>
      <p:cxnSp>
        <p:nvCxnSpPr>
          <p:cNvPr id="91" name="Straight Arrow Connector 90"/>
          <p:cNvCxnSpPr/>
          <p:nvPr/>
        </p:nvCxnSpPr>
        <p:spPr bwMode="auto">
          <a:xfrm>
            <a:off x="4533900" y="3313454"/>
            <a:ext cx="1408759"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2" name="TextBox 71"/>
          <p:cNvSpPr txBox="1">
            <a:spLocks noChangeArrowheads="1"/>
          </p:cNvSpPr>
          <p:nvPr/>
        </p:nvSpPr>
        <p:spPr bwMode="auto">
          <a:xfrm>
            <a:off x="1799891" y="3982303"/>
            <a:ext cx="1609725" cy="338498"/>
          </a:xfrm>
          <a:prstGeom prst="rect">
            <a:avLst/>
          </a:prstGeom>
          <a:noFill/>
          <a:ln w="9525">
            <a:noFill/>
            <a:miter lim="800000"/>
            <a:headEnd/>
            <a:tailEnd/>
          </a:ln>
        </p:spPr>
        <p:txBody>
          <a:bodyPr>
            <a:spAutoFit/>
          </a:bodyPr>
          <a:lstStyle/>
          <a:p>
            <a:r>
              <a:rPr lang="en-US" sz="1600" dirty="0" smtClean="0"/>
              <a:t>Cabling</a:t>
            </a:r>
            <a:endParaRPr lang="en-US" sz="1600" dirty="0"/>
          </a:p>
        </p:txBody>
      </p:sp>
      <p:sp>
        <p:nvSpPr>
          <p:cNvPr id="93" name="TextBox 70"/>
          <p:cNvSpPr txBox="1">
            <a:spLocks noChangeArrowheads="1"/>
          </p:cNvSpPr>
          <p:nvPr/>
        </p:nvSpPr>
        <p:spPr bwMode="auto">
          <a:xfrm>
            <a:off x="2353686" y="2378541"/>
            <a:ext cx="1114425" cy="338554"/>
          </a:xfrm>
          <a:prstGeom prst="rect">
            <a:avLst/>
          </a:prstGeom>
          <a:noFill/>
          <a:ln w="9525">
            <a:noFill/>
            <a:miter lim="800000"/>
            <a:headEnd/>
            <a:tailEnd/>
          </a:ln>
        </p:spPr>
        <p:txBody>
          <a:bodyPr wrap="square">
            <a:spAutoFit/>
          </a:bodyPr>
          <a:lstStyle/>
          <a:p>
            <a:r>
              <a:rPr lang="en-US" sz="1600" dirty="0" smtClean="0"/>
              <a:t>Civil hall</a:t>
            </a:r>
            <a:endParaRPr lang="en-US" sz="1600" dirty="0"/>
          </a:p>
        </p:txBody>
      </p:sp>
      <p:cxnSp>
        <p:nvCxnSpPr>
          <p:cNvPr id="94" name="Straight Arrow Connector 93"/>
          <p:cNvCxnSpPr/>
          <p:nvPr/>
        </p:nvCxnSpPr>
        <p:spPr bwMode="auto">
          <a:xfrm>
            <a:off x="3232301" y="2559748"/>
            <a:ext cx="824213"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a:xfrm>
            <a:off x="4230520" y="1378216"/>
            <a:ext cx="45719" cy="343357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TextBox 95"/>
          <p:cNvSpPr txBox="1"/>
          <p:nvPr/>
        </p:nvSpPr>
        <p:spPr>
          <a:xfrm>
            <a:off x="3554224" y="883326"/>
            <a:ext cx="1385007" cy="461665"/>
          </a:xfrm>
          <a:prstGeom prst="rect">
            <a:avLst/>
          </a:prstGeom>
          <a:noFill/>
        </p:spPr>
        <p:txBody>
          <a:bodyPr wrap="square" rtlCol="0">
            <a:spAutoFit/>
          </a:bodyPr>
          <a:lstStyle/>
          <a:p>
            <a:pPr algn="ctr"/>
            <a:r>
              <a:rPr lang="en-US" sz="1200" dirty="0" smtClean="0">
                <a:solidFill>
                  <a:srgbClr val="FF0000"/>
                </a:solidFill>
              </a:rPr>
              <a:t>We are here:</a:t>
            </a:r>
          </a:p>
          <a:p>
            <a:pPr algn="ctr"/>
            <a:r>
              <a:rPr lang="en-US" sz="1200" dirty="0" smtClean="0">
                <a:solidFill>
                  <a:srgbClr val="FF0000"/>
                </a:solidFill>
              </a:rPr>
              <a:t>Oct 2013</a:t>
            </a:r>
            <a:endParaRPr lang="en-US" sz="1200" dirty="0">
              <a:solidFill>
                <a:srgbClr val="FF0000"/>
              </a:solidFill>
            </a:endParaRPr>
          </a:p>
        </p:txBody>
      </p:sp>
    </p:spTree>
    <p:extLst>
      <p:ext uri="{BB962C8B-B14F-4D97-AF65-F5344CB8AC3E}">
        <p14:creationId xmlns:p14="http://schemas.microsoft.com/office/powerpoint/2010/main" val="1571304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(1/2)</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22</a:t>
            </a:fld>
            <a:endParaRPr lang="en-US" dirty="0"/>
          </a:p>
        </p:txBody>
      </p:sp>
      <p:sp>
        <p:nvSpPr>
          <p:cNvPr id="6" name="Content Placeholder 2"/>
          <p:cNvSpPr>
            <a:spLocks noGrp="1"/>
          </p:cNvSpPr>
          <p:nvPr>
            <p:ph idx="1"/>
          </p:nvPr>
        </p:nvSpPr>
        <p:spPr>
          <a:xfrm>
            <a:off x="1115616" y="1124744"/>
            <a:ext cx="7653536" cy="5112568"/>
          </a:xfrm>
          <a:ln>
            <a:solidFill>
              <a:srgbClr val="4F81BD"/>
            </a:solidFill>
          </a:ln>
        </p:spPr>
        <p:txBody>
          <a:bodyPr>
            <a:normAutofit/>
          </a:bodyPr>
          <a:lstStyle/>
          <a:p>
            <a:r>
              <a:rPr lang="en-US" sz="2000" u="sng" dirty="0" smtClean="0">
                <a:solidFill>
                  <a:srgbClr val="000000"/>
                </a:solidFill>
              </a:rPr>
              <a:t>Technical Activities</a:t>
            </a:r>
            <a:r>
              <a:rPr lang="en-US" sz="2000" dirty="0" smtClean="0">
                <a:solidFill>
                  <a:srgbClr val="000000"/>
                </a:solidFill>
              </a:rPr>
              <a:t>: progress is tangible on most of the machine parts =&gt; however one has to carefully monitor the following items:</a:t>
            </a:r>
          </a:p>
          <a:p>
            <a:pPr lvl="3">
              <a:lnSpc>
                <a:spcPct val="110000"/>
              </a:lnSpc>
              <a:buFont typeface="Wingdings" charset="2"/>
              <a:buChar char="ü"/>
            </a:pPr>
            <a:r>
              <a:rPr lang="en-GB" sz="1600" dirty="0" smtClean="0">
                <a:cs typeface="Arial" panose="020B0604020202020204" pitchFamily="34" charset="0"/>
              </a:rPr>
              <a:t>Series cavity production</a:t>
            </a:r>
          </a:p>
          <a:p>
            <a:pPr lvl="3">
              <a:lnSpc>
                <a:spcPct val="110000"/>
              </a:lnSpc>
              <a:buFont typeface="Wingdings" charset="2"/>
              <a:buChar char="ü"/>
            </a:pPr>
            <a:r>
              <a:rPr lang="en-GB" sz="1600" dirty="0" smtClean="0">
                <a:cs typeface="Arial" panose="020B0604020202020204" pitchFamily="34" charset="0"/>
              </a:rPr>
              <a:t>Tuning </a:t>
            </a:r>
            <a:r>
              <a:rPr lang="en-GB" sz="1600" dirty="0">
                <a:cs typeface="Arial" panose="020B0604020202020204" pitchFamily="34" charset="0"/>
              </a:rPr>
              <a:t>system procurement</a:t>
            </a:r>
          </a:p>
          <a:p>
            <a:pPr lvl="3">
              <a:lnSpc>
                <a:spcPct val="110000"/>
              </a:lnSpc>
              <a:buFont typeface="Wingdings" charset="2"/>
              <a:buChar char="ü"/>
            </a:pPr>
            <a:r>
              <a:rPr lang="en-GB" sz="1600" dirty="0">
                <a:cs typeface="Arial" panose="020B0604020202020204" pitchFamily="34" charset="0"/>
              </a:rPr>
              <a:t>Procurement of CM parts and instrumentation</a:t>
            </a:r>
          </a:p>
          <a:p>
            <a:pPr lvl="3">
              <a:lnSpc>
                <a:spcPct val="110000"/>
              </a:lnSpc>
              <a:buFont typeface="Wingdings" charset="2"/>
              <a:buChar char="ü"/>
            </a:pPr>
            <a:r>
              <a:rPr lang="en-GB" sz="1600" dirty="0">
                <a:cs typeface="Arial" panose="020B0604020202020204" pitchFamily="34" charset="0"/>
              </a:rPr>
              <a:t>Tooling for clean room assembly</a:t>
            </a:r>
          </a:p>
          <a:p>
            <a:pPr lvl="3">
              <a:lnSpc>
                <a:spcPct val="110000"/>
              </a:lnSpc>
              <a:buFont typeface="Wingdings" charset="2"/>
              <a:buChar char="ü"/>
            </a:pPr>
            <a:r>
              <a:rPr lang="en-GB" sz="1600" dirty="0" smtClean="0">
                <a:cs typeface="Arial" panose="020B0604020202020204" pitchFamily="34" charset="0"/>
              </a:rPr>
              <a:t>Cryogenics </a:t>
            </a:r>
            <a:r>
              <a:rPr lang="en-GB" sz="1600" dirty="0">
                <a:cs typeface="Arial" panose="020B0604020202020204" pitchFamily="34" charset="0"/>
              </a:rPr>
              <a:t>for SM18 test</a:t>
            </a:r>
          </a:p>
          <a:p>
            <a:pPr lvl="3">
              <a:lnSpc>
                <a:spcPct val="110000"/>
              </a:lnSpc>
              <a:buFont typeface="Wingdings" charset="2"/>
              <a:buChar char="ü"/>
            </a:pPr>
            <a:r>
              <a:rPr lang="en-GB" sz="1600" dirty="0">
                <a:cs typeface="Arial" panose="020B0604020202020204" pitchFamily="34" charset="0"/>
              </a:rPr>
              <a:t>Transport solutions</a:t>
            </a:r>
          </a:p>
          <a:p>
            <a:pPr lvl="3">
              <a:lnSpc>
                <a:spcPct val="110000"/>
              </a:lnSpc>
              <a:buFont typeface="Wingdings" charset="2"/>
              <a:buChar char="ü"/>
            </a:pPr>
            <a:r>
              <a:rPr lang="en-GB" sz="1600" dirty="0" smtClean="0">
                <a:cs typeface="Arial" panose="020B0604020202020204" pitchFamily="34" charset="0"/>
              </a:rPr>
              <a:t>Reliability issues </a:t>
            </a:r>
          </a:p>
          <a:p>
            <a:pPr lvl="3">
              <a:lnSpc>
                <a:spcPct val="110000"/>
              </a:lnSpc>
              <a:buFont typeface="Wingdings" charset="2"/>
              <a:buChar char="ü"/>
            </a:pPr>
            <a:r>
              <a:rPr lang="en-GB" sz="1600" dirty="0" smtClean="0">
                <a:cs typeface="Arial" panose="020B0604020202020204" pitchFamily="34" charset="0"/>
              </a:rPr>
              <a:t>Safety</a:t>
            </a:r>
            <a:endParaRPr lang="en-US" sz="2000" dirty="0" smtClean="0"/>
          </a:p>
          <a:p>
            <a:pPr marL="342900" lvl="1" indent="-342900">
              <a:spcBef>
                <a:spcPts val="1680"/>
              </a:spcBef>
              <a:buBlip>
                <a:blip r:embed="rId2"/>
              </a:buBlip>
            </a:pPr>
            <a:r>
              <a:rPr lang="en-US" sz="2000" u="sng" dirty="0" smtClean="0"/>
              <a:t>Installation </a:t>
            </a:r>
            <a:r>
              <a:rPr lang="en-US" sz="2000" u="sng" dirty="0"/>
              <a:t>Works</a:t>
            </a:r>
            <a:r>
              <a:rPr lang="en-US" sz="2000" dirty="0"/>
              <a:t>: High activity in the hall and service </a:t>
            </a:r>
            <a:r>
              <a:rPr lang="en-US" sz="2000" dirty="0" smtClean="0"/>
              <a:t>buildings; </a:t>
            </a:r>
            <a:r>
              <a:rPr lang="en-US" sz="2000" dirty="0"/>
              <a:t>Despite delays we are still in line with the overall schedule which aims for low energy physics during 2014 and HIE physics as of Oct 2015. Critical paths for some activities are being </a:t>
            </a:r>
            <a:r>
              <a:rPr lang="en-US" sz="2000" dirty="0" smtClean="0"/>
              <a:t>addressed (cryogenics &amp; </a:t>
            </a:r>
            <a:r>
              <a:rPr lang="en-US" sz="2000" dirty="0" err="1" smtClean="0"/>
              <a:t>cryomodule</a:t>
            </a:r>
            <a:r>
              <a:rPr lang="en-US" sz="2000" dirty="0" smtClean="0"/>
              <a:t> installation)</a:t>
            </a:r>
          </a:p>
          <a:p>
            <a:pPr marL="342900" lvl="1" indent="-342900">
              <a:buBlip>
                <a:blip r:embed="rId2"/>
              </a:buBlip>
            </a:pPr>
            <a:endParaRPr lang="en-US" sz="2000" dirty="0"/>
          </a:p>
          <a:p>
            <a:pPr lvl="1"/>
            <a:endParaRPr lang="en-US" sz="400" dirty="0"/>
          </a:p>
          <a:p>
            <a:pPr marL="0" indent="0">
              <a:buNone/>
            </a:pPr>
            <a:endParaRPr lang="en-US" sz="500" b="1" dirty="0"/>
          </a:p>
          <a:p>
            <a:pPr marL="400050" lvl="1" indent="0">
              <a:buNone/>
            </a:pPr>
            <a:endParaRPr lang="en-US" sz="400" b="1" dirty="0" smtClean="0"/>
          </a:p>
        </p:txBody>
      </p:sp>
      <p:sp>
        <p:nvSpPr>
          <p:cNvPr id="7" name="Text Placeholder 4"/>
          <p:cNvSpPr>
            <a:spLocks noGrp="1"/>
          </p:cNvSpPr>
          <p:nvPr>
            <p:ph type="body" sz="quarter" idx="13"/>
          </p:nvPr>
        </p:nvSpPr>
        <p:spPr>
          <a:xfrm>
            <a:off x="1043608" y="6453013"/>
            <a:ext cx="2880320" cy="360363"/>
          </a:xfrm>
        </p:spPr>
        <p:txBody>
          <a:bodyPr/>
          <a:lstStyle/>
          <a:p>
            <a:endParaRPr lang="en-US" dirty="0"/>
          </a:p>
        </p:txBody>
      </p:sp>
    </p:spTree>
    <p:extLst>
      <p:ext uri="{BB962C8B-B14F-4D97-AF65-F5344CB8AC3E}">
        <p14:creationId xmlns:p14="http://schemas.microsoft.com/office/powerpoint/2010/main" val="271039234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(2/2)</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23</a:t>
            </a:fld>
            <a:endParaRPr lang="en-US" dirty="0"/>
          </a:p>
        </p:txBody>
      </p:sp>
      <p:sp>
        <p:nvSpPr>
          <p:cNvPr id="6" name="Content Placeholder 2"/>
          <p:cNvSpPr>
            <a:spLocks noGrp="1"/>
          </p:cNvSpPr>
          <p:nvPr>
            <p:ph idx="1"/>
          </p:nvPr>
        </p:nvSpPr>
        <p:spPr>
          <a:xfrm>
            <a:off x="1115616" y="1124744"/>
            <a:ext cx="7848872" cy="5040560"/>
          </a:xfrm>
          <a:ln>
            <a:solidFill>
              <a:srgbClr val="4F81BD"/>
            </a:solidFill>
          </a:ln>
        </p:spPr>
        <p:txBody>
          <a:bodyPr>
            <a:noAutofit/>
          </a:bodyPr>
          <a:lstStyle/>
          <a:p>
            <a:r>
              <a:rPr lang="en-US" sz="2000" u="sng" dirty="0" smtClean="0"/>
              <a:t>Safety</a:t>
            </a:r>
            <a:r>
              <a:rPr lang="en-US" dirty="0"/>
              <a:t>:</a:t>
            </a:r>
          </a:p>
          <a:p>
            <a:pPr lvl="3">
              <a:lnSpc>
                <a:spcPct val="120000"/>
              </a:lnSpc>
              <a:spcBef>
                <a:spcPts val="0"/>
              </a:spcBef>
              <a:buFont typeface="Wingdings" charset="2"/>
              <a:buChar char="ü"/>
            </a:pPr>
            <a:r>
              <a:rPr lang="en-US" sz="1600" dirty="0" smtClean="0">
                <a:solidFill>
                  <a:prstClr val="black"/>
                </a:solidFill>
                <a:sym typeface="Wingdings"/>
              </a:rPr>
              <a:t>Shielding study finished – Report under preparation</a:t>
            </a:r>
          </a:p>
          <a:p>
            <a:pPr lvl="3">
              <a:lnSpc>
                <a:spcPct val="120000"/>
              </a:lnSpc>
              <a:spcBef>
                <a:spcPts val="0"/>
              </a:spcBef>
              <a:buFont typeface="Wingdings" charset="2"/>
              <a:buChar char="ü"/>
            </a:pPr>
            <a:r>
              <a:rPr lang="en-US" sz="1600" dirty="0" smtClean="0">
                <a:solidFill>
                  <a:prstClr val="black"/>
                </a:solidFill>
                <a:sym typeface="Wingdings"/>
              </a:rPr>
              <a:t>Beam </a:t>
            </a:r>
            <a:r>
              <a:rPr lang="en-US" sz="1600" dirty="0">
                <a:solidFill>
                  <a:prstClr val="black"/>
                </a:solidFill>
                <a:sym typeface="Wingdings"/>
              </a:rPr>
              <a:t>losses and dump study to be finished</a:t>
            </a:r>
          </a:p>
          <a:p>
            <a:pPr lvl="3">
              <a:lnSpc>
                <a:spcPct val="120000"/>
              </a:lnSpc>
              <a:spcBef>
                <a:spcPts val="0"/>
              </a:spcBef>
              <a:buFont typeface="Wingdings" charset="2"/>
              <a:buChar char="ü"/>
            </a:pPr>
            <a:r>
              <a:rPr lang="en-US" sz="1600" dirty="0">
                <a:sym typeface="Wingdings"/>
              </a:rPr>
              <a:t>CFD </a:t>
            </a:r>
            <a:r>
              <a:rPr lang="en-US" sz="1600" dirty="0" smtClean="0">
                <a:sym typeface="Wingdings"/>
              </a:rPr>
              <a:t>simulations of He leaks done </a:t>
            </a:r>
            <a:r>
              <a:rPr lang="en-US" sz="1600" dirty="0">
                <a:sym typeface="Wingdings"/>
              </a:rPr>
              <a:t>by EN/CV have helped to discuss the access to the tunnel during steady </a:t>
            </a:r>
            <a:r>
              <a:rPr lang="en-US" sz="1600" dirty="0" smtClean="0">
                <a:sym typeface="Wingdings"/>
              </a:rPr>
              <a:t>state </a:t>
            </a:r>
            <a:endParaRPr lang="en-US" sz="1600" dirty="0">
              <a:sym typeface="Wingdings"/>
            </a:endParaRPr>
          </a:p>
          <a:p>
            <a:pPr lvl="3">
              <a:lnSpc>
                <a:spcPct val="120000"/>
              </a:lnSpc>
              <a:spcBef>
                <a:spcPts val="0"/>
              </a:spcBef>
              <a:buFont typeface="Wingdings" charset="2"/>
              <a:buChar char="ü"/>
            </a:pPr>
            <a:r>
              <a:rPr lang="en-US" sz="1600" dirty="0">
                <a:sym typeface="Wingdings"/>
              </a:rPr>
              <a:t>Safety folder =&gt; Demonstrative part to be finished</a:t>
            </a:r>
          </a:p>
          <a:p>
            <a:pPr lvl="3">
              <a:lnSpc>
                <a:spcPct val="120000"/>
              </a:lnSpc>
              <a:spcBef>
                <a:spcPts val="0"/>
              </a:spcBef>
              <a:buFont typeface="Wingdings" charset="2"/>
              <a:buChar char="ü"/>
            </a:pPr>
            <a:r>
              <a:rPr lang="en-US" sz="1600" dirty="0">
                <a:sym typeface="Wingdings"/>
              </a:rPr>
              <a:t>Safety review planned for November </a:t>
            </a:r>
            <a:r>
              <a:rPr lang="en-US" sz="1600" dirty="0" smtClean="0">
                <a:sym typeface="Wingdings"/>
              </a:rPr>
              <a:t>2013</a:t>
            </a:r>
            <a:endParaRPr lang="en-US" dirty="0" smtClean="0"/>
          </a:p>
          <a:p>
            <a:r>
              <a:rPr lang="en-US" sz="2000" u="sng" dirty="0" smtClean="0"/>
              <a:t>Budget and Resources</a:t>
            </a:r>
            <a:r>
              <a:rPr lang="en-US" dirty="0" smtClean="0"/>
              <a:t>:</a:t>
            </a:r>
            <a:endParaRPr lang="en-US" dirty="0"/>
          </a:p>
          <a:p>
            <a:pPr lvl="3">
              <a:lnSpc>
                <a:spcPct val="120000"/>
              </a:lnSpc>
              <a:buFont typeface="Wingdings" charset="2"/>
              <a:buChar char="ü"/>
            </a:pPr>
            <a:r>
              <a:rPr lang="en-GB" sz="1600" dirty="0" smtClean="0">
                <a:cs typeface="Arial" panose="020B0604020202020204" pitchFamily="34" charset="0"/>
              </a:rPr>
              <a:t>Financial situation analysed in-depth:</a:t>
            </a:r>
          </a:p>
          <a:p>
            <a:pPr lvl="5">
              <a:lnSpc>
                <a:spcPct val="120000"/>
              </a:lnSpc>
              <a:buFont typeface="Wingdings" charset="2"/>
              <a:buChar char="²"/>
            </a:pPr>
            <a:r>
              <a:rPr lang="en-GB" sz="1600" dirty="0" smtClean="0">
                <a:cs typeface="Arial" panose="020B0604020202020204" pitchFamily="34" charset="0"/>
              </a:rPr>
              <a:t>5.8 MCHF shortfall for the completion of Phase 1 (5.5 MeV/u)</a:t>
            </a:r>
          </a:p>
          <a:p>
            <a:pPr lvl="5">
              <a:lnSpc>
                <a:spcPct val="120000"/>
              </a:lnSpc>
              <a:buFont typeface="Wingdings" charset="2"/>
              <a:buChar char="²"/>
            </a:pPr>
            <a:r>
              <a:rPr lang="en-GB" sz="1600" dirty="0" smtClean="0">
                <a:cs typeface="Arial" panose="020B0604020202020204" pitchFamily="34" charset="0"/>
              </a:rPr>
              <a:t>8.6 MCHF shortfall in total up to Phase 2 (10 MeV/u)</a:t>
            </a:r>
          </a:p>
          <a:p>
            <a:pPr lvl="5">
              <a:lnSpc>
                <a:spcPct val="120000"/>
              </a:lnSpc>
              <a:buFont typeface="Wingdings" charset="2"/>
              <a:buChar char="²"/>
            </a:pPr>
            <a:r>
              <a:rPr lang="en-GB" sz="1600" dirty="0" smtClean="0">
                <a:cs typeface="Arial" panose="020B0604020202020204" pitchFamily="34" charset="0"/>
              </a:rPr>
              <a:t>13.8 MCHF shortfall including Phase 3 (10 MeV/u + Low-Beta)</a:t>
            </a:r>
          </a:p>
          <a:p>
            <a:pPr lvl="3">
              <a:lnSpc>
                <a:spcPct val="120000"/>
              </a:lnSpc>
              <a:buFont typeface="Wingdings" charset="2"/>
              <a:buChar char="ü"/>
            </a:pPr>
            <a:r>
              <a:rPr lang="en-GB" sz="1600" dirty="0" smtClean="0">
                <a:cs typeface="Arial" panose="020B0604020202020204" pitchFamily="34" charset="0"/>
              </a:rPr>
              <a:t>Staffing </a:t>
            </a:r>
            <a:r>
              <a:rPr lang="en-GB" sz="1600" dirty="0">
                <a:cs typeface="Arial" panose="020B0604020202020204" pitchFamily="34" charset="0"/>
              </a:rPr>
              <a:t>of clean room </a:t>
            </a:r>
            <a:r>
              <a:rPr lang="en-GB" sz="1600" dirty="0" smtClean="0">
                <a:cs typeface="Arial" panose="020B0604020202020204" pitchFamily="34" charset="0"/>
              </a:rPr>
              <a:t>assembly is an issue</a:t>
            </a:r>
          </a:p>
          <a:p>
            <a:pPr lvl="3">
              <a:lnSpc>
                <a:spcPct val="120000"/>
              </a:lnSpc>
              <a:buFont typeface="Wingdings" charset="2"/>
              <a:buChar char="ü"/>
            </a:pPr>
            <a:r>
              <a:rPr lang="en-GB" sz="1600" dirty="0" smtClean="0">
                <a:cs typeface="Arial" panose="020B0604020202020204" pitchFamily="34" charset="0"/>
              </a:rPr>
              <a:t>Extension of CATHI fellows beyond 31</a:t>
            </a:r>
            <a:r>
              <a:rPr lang="en-GB" sz="1600" baseline="30000" dirty="0" smtClean="0">
                <a:cs typeface="Arial" panose="020B0604020202020204" pitchFamily="34" charset="0"/>
              </a:rPr>
              <a:t>st</a:t>
            </a:r>
            <a:r>
              <a:rPr lang="en-GB" sz="1600" dirty="0" smtClean="0">
                <a:cs typeface="Arial" panose="020B0604020202020204" pitchFamily="34" charset="0"/>
              </a:rPr>
              <a:t> Oct. 2014 =&gt; no funding available  </a:t>
            </a:r>
            <a:endParaRPr lang="en-US" sz="1600" dirty="0"/>
          </a:p>
          <a:p>
            <a:r>
              <a:rPr lang="en-US" sz="2000" u="sng" dirty="0" smtClean="0"/>
              <a:t>Planning</a:t>
            </a:r>
            <a:r>
              <a:rPr lang="en-US" sz="2000" dirty="0" smtClean="0"/>
              <a:t>:  consolidation ongoing</a:t>
            </a:r>
          </a:p>
          <a:p>
            <a:pPr lvl="1"/>
            <a:endParaRPr lang="en-US" sz="500" dirty="0"/>
          </a:p>
          <a:p>
            <a:pPr marL="0" indent="0">
              <a:buNone/>
            </a:pPr>
            <a:endParaRPr lang="en-US" sz="600" b="1" dirty="0"/>
          </a:p>
          <a:p>
            <a:pPr marL="400050" lvl="1" indent="0">
              <a:buNone/>
            </a:pPr>
            <a:endParaRPr lang="en-US" sz="500" b="1" dirty="0" smtClean="0"/>
          </a:p>
        </p:txBody>
      </p:sp>
      <p:sp>
        <p:nvSpPr>
          <p:cNvPr id="7" name="Text Placeholder 4"/>
          <p:cNvSpPr>
            <a:spLocks noGrp="1"/>
          </p:cNvSpPr>
          <p:nvPr>
            <p:ph type="body" sz="quarter" idx="13"/>
          </p:nvPr>
        </p:nvSpPr>
        <p:spPr>
          <a:xfrm>
            <a:off x="1043608" y="6453013"/>
            <a:ext cx="2880320" cy="360363"/>
          </a:xfrm>
        </p:spPr>
        <p:txBody>
          <a:bodyPr/>
          <a:lstStyle/>
          <a:p>
            <a:endParaRPr lang="en-US" dirty="0"/>
          </a:p>
        </p:txBody>
      </p:sp>
    </p:spTree>
    <p:extLst>
      <p:ext uri="{BB962C8B-B14F-4D97-AF65-F5344CB8AC3E}">
        <p14:creationId xmlns:p14="http://schemas.microsoft.com/office/powerpoint/2010/main" val="33489090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Situation 2012</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3</a:t>
            </a:fld>
            <a:endParaRPr lang="en-US"/>
          </a:p>
        </p:txBody>
      </p:sp>
      <p:sp>
        <p:nvSpPr>
          <p:cNvPr id="5" name="Text Placeholder 4"/>
          <p:cNvSpPr>
            <a:spLocks noGrp="1"/>
          </p:cNvSpPr>
          <p:nvPr>
            <p:ph type="body" sz="quarter" idx="13"/>
          </p:nvPr>
        </p:nvSpPr>
        <p:spPr/>
        <p:txBody>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108139566"/>
              </p:ext>
            </p:extLst>
          </p:nvPr>
        </p:nvGraphicFramePr>
        <p:xfrm>
          <a:off x="1043608" y="1412776"/>
          <a:ext cx="7378407" cy="1751062"/>
        </p:xfrm>
        <a:graphic>
          <a:graphicData uri="http://schemas.openxmlformats.org/presentationml/2006/ole">
            <mc:AlternateContent xmlns:mc="http://schemas.openxmlformats.org/markup-compatibility/2006">
              <mc:Choice xmlns:v="urn:schemas-microsoft-com:vml" Requires="v">
                <p:oleObj spid="_x0000_s1067" name="Document" r:id="rId4" imgW="6261100" imgH="1485900" progId="Word.Document.12">
                  <p:embed/>
                </p:oleObj>
              </mc:Choice>
              <mc:Fallback>
                <p:oleObj name="Document" r:id="rId4" imgW="6261100" imgH="1485900" progId="Word.Document.12">
                  <p:embed/>
                  <p:pic>
                    <p:nvPicPr>
                      <p:cNvPr id="0" name=""/>
                      <p:cNvPicPr/>
                      <p:nvPr/>
                    </p:nvPicPr>
                    <p:blipFill>
                      <a:blip r:embed="rId5"/>
                      <a:stretch>
                        <a:fillRect/>
                      </a:stretch>
                    </p:blipFill>
                    <p:spPr>
                      <a:xfrm>
                        <a:off x="1043608" y="1412776"/>
                        <a:ext cx="7378407" cy="1751062"/>
                      </a:xfrm>
                      <a:prstGeom prst="rect">
                        <a:avLst/>
                      </a:prstGeom>
                    </p:spPr>
                  </p:pic>
                </p:oleObj>
              </mc:Fallback>
            </mc:AlternateContent>
          </a:graphicData>
        </a:graphic>
      </p:graphicFrame>
      <p:sp>
        <p:nvSpPr>
          <p:cNvPr id="7" name="TextBox 6"/>
          <p:cNvSpPr txBox="1"/>
          <p:nvPr/>
        </p:nvSpPr>
        <p:spPr>
          <a:xfrm>
            <a:off x="1259632" y="980728"/>
            <a:ext cx="7488832" cy="369332"/>
          </a:xfrm>
          <a:prstGeom prst="rect">
            <a:avLst/>
          </a:prstGeom>
          <a:noFill/>
        </p:spPr>
        <p:txBody>
          <a:bodyPr wrap="square" rtlCol="0">
            <a:spAutoFit/>
          </a:bodyPr>
          <a:lstStyle/>
          <a:p>
            <a:r>
              <a:rPr lang="en-GB" dirty="0"/>
              <a:t>Cost of the Machine Part </a:t>
            </a:r>
            <a:r>
              <a:rPr lang="en-GB" b="1" dirty="0" smtClean="0"/>
              <a:t>as </a:t>
            </a:r>
            <a:r>
              <a:rPr lang="en-GB" b="1" dirty="0"/>
              <a:t>presented</a:t>
            </a:r>
            <a:r>
              <a:rPr lang="en-GB" dirty="0"/>
              <a:t> at the Cost &amp;</a:t>
            </a:r>
            <a:r>
              <a:rPr lang="en-GB" dirty="0" smtClean="0"/>
              <a:t> </a:t>
            </a:r>
            <a:r>
              <a:rPr lang="en-GB" dirty="0"/>
              <a:t>Schedule Review in 2012</a:t>
            </a:r>
            <a:r>
              <a:rPr lang="en-US" dirty="0"/>
              <a:t> </a:t>
            </a:r>
          </a:p>
        </p:txBody>
      </p:sp>
      <p:sp>
        <p:nvSpPr>
          <p:cNvPr id="8" name="TextBox 7"/>
          <p:cNvSpPr txBox="1"/>
          <p:nvPr/>
        </p:nvSpPr>
        <p:spPr>
          <a:xfrm>
            <a:off x="1403648" y="2996952"/>
            <a:ext cx="7488832" cy="1107996"/>
          </a:xfrm>
          <a:prstGeom prst="rect">
            <a:avLst/>
          </a:prstGeom>
          <a:noFill/>
        </p:spPr>
        <p:txBody>
          <a:bodyPr wrap="square" rtlCol="0">
            <a:spAutoFit/>
          </a:bodyPr>
          <a:lstStyle/>
          <a:p>
            <a:r>
              <a:rPr lang="en-US" dirty="0" smtClean="0"/>
              <a:t>The following elements should have been incorporated:</a:t>
            </a:r>
          </a:p>
          <a:p>
            <a:pPr marL="1257300" lvl="2" indent="-342900">
              <a:buFont typeface="Wingdings" charset="2"/>
              <a:buChar char="²"/>
            </a:pPr>
            <a:r>
              <a:rPr lang="en-US" sz="1600" dirty="0" smtClean="0"/>
              <a:t>R&amp;D expenditures on Team account</a:t>
            </a:r>
          </a:p>
          <a:p>
            <a:pPr marL="1257300" lvl="2" indent="-342900">
              <a:buFont typeface="Wingdings" charset="2"/>
              <a:buChar char="²"/>
            </a:pPr>
            <a:r>
              <a:rPr lang="en-US" sz="1600" dirty="0" smtClean="0"/>
              <a:t>Correcting the Machine costs to match the MTP2010</a:t>
            </a:r>
          </a:p>
          <a:p>
            <a:pPr marL="1257300" lvl="2" indent="-342900">
              <a:buFont typeface="Wingdings" charset="2"/>
              <a:buChar char="²"/>
            </a:pPr>
            <a:r>
              <a:rPr lang="en-US" sz="1600" dirty="0" smtClean="0"/>
              <a:t>Adjustment of the income</a:t>
            </a:r>
            <a:endParaRPr lang="en-US" sz="1600" dirty="0"/>
          </a:p>
        </p:txBody>
      </p:sp>
      <p:graphicFrame>
        <p:nvGraphicFramePr>
          <p:cNvPr id="10" name="Object 9"/>
          <p:cNvGraphicFramePr>
            <a:graphicFrameLocks noChangeAspect="1"/>
          </p:cNvGraphicFramePr>
          <p:nvPr>
            <p:extLst>
              <p:ext uri="{D42A27DB-BD31-4B8C-83A1-F6EECF244321}">
                <p14:modId xmlns:p14="http://schemas.microsoft.com/office/powerpoint/2010/main" val="2742577176"/>
              </p:ext>
            </p:extLst>
          </p:nvPr>
        </p:nvGraphicFramePr>
        <p:xfrm>
          <a:off x="1691680" y="4149080"/>
          <a:ext cx="6712464" cy="2232248"/>
        </p:xfrm>
        <a:graphic>
          <a:graphicData uri="http://schemas.openxmlformats.org/presentationml/2006/ole">
            <mc:AlternateContent xmlns:mc="http://schemas.openxmlformats.org/markup-compatibility/2006">
              <mc:Choice xmlns:v="urn:schemas-microsoft-com:vml" Requires="v">
                <p:oleObj spid="_x0000_s1068" name="Document" r:id="rId7" imgW="5422900" imgH="1803400" progId="Word.Document.12">
                  <p:embed/>
                </p:oleObj>
              </mc:Choice>
              <mc:Fallback>
                <p:oleObj name="Document" r:id="rId7" imgW="5422900" imgH="1803400" progId="Word.Document.12">
                  <p:embed/>
                  <p:pic>
                    <p:nvPicPr>
                      <p:cNvPr id="0" name=""/>
                      <p:cNvPicPr/>
                      <p:nvPr/>
                    </p:nvPicPr>
                    <p:blipFill>
                      <a:blip r:embed="rId8"/>
                      <a:stretch>
                        <a:fillRect/>
                      </a:stretch>
                    </p:blipFill>
                    <p:spPr>
                      <a:xfrm>
                        <a:off x="1691680" y="4149080"/>
                        <a:ext cx="6712464" cy="2232248"/>
                      </a:xfrm>
                      <a:prstGeom prst="rect">
                        <a:avLst/>
                      </a:prstGeom>
                    </p:spPr>
                  </p:pic>
                </p:oleObj>
              </mc:Fallback>
            </mc:AlternateContent>
          </a:graphicData>
        </a:graphic>
      </p:graphicFrame>
    </p:spTree>
    <p:extLst>
      <p:ext uri="{BB962C8B-B14F-4D97-AF65-F5344CB8AC3E}">
        <p14:creationId xmlns:p14="http://schemas.microsoft.com/office/powerpoint/2010/main" val="1582461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Situation 2013</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4</a:t>
            </a:fld>
            <a:endParaRPr lang="en-US"/>
          </a:p>
        </p:txBody>
      </p:sp>
      <p:sp>
        <p:nvSpPr>
          <p:cNvPr id="5" name="Text Placeholder 4"/>
          <p:cNvSpPr>
            <a:spLocks noGrp="1"/>
          </p:cNvSpPr>
          <p:nvPr>
            <p:ph type="body" sz="quarter" idx="13"/>
          </p:nvPr>
        </p:nvSpPr>
        <p:spPr/>
        <p:txBody>
          <a:bodyPr/>
          <a:lstStyle/>
          <a:p>
            <a:endParaRPr lang="en-US"/>
          </a:p>
        </p:txBody>
      </p:sp>
      <p:sp>
        <p:nvSpPr>
          <p:cNvPr id="7" name="TextBox 6"/>
          <p:cNvSpPr txBox="1"/>
          <p:nvPr/>
        </p:nvSpPr>
        <p:spPr>
          <a:xfrm>
            <a:off x="1259632" y="980728"/>
            <a:ext cx="7488832" cy="1354217"/>
          </a:xfrm>
          <a:prstGeom prst="rect">
            <a:avLst/>
          </a:prstGeom>
          <a:noFill/>
        </p:spPr>
        <p:txBody>
          <a:bodyPr wrap="square" rtlCol="0">
            <a:spAutoFit/>
          </a:bodyPr>
          <a:lstStyle/>
          <a:p>
            <a:r>
              <a:rPr lang="en-US" dirty="0" smtClean="0"/>
              <a:t>Since CSR 2012, the </a:t>
            </a:r>
            <a:r>
              <a:rPr lang="en-US" dirty="0"/>
              <a:t>following elements </a:t>
            </a:r>
            <a:r>
              <a:rPr lang="en-US" dirty="0" smtClean="0"/>
              <a:t>have to be considered:</a:t>
            </a:r>
            <a:endParaRPr lang="en-US" dirty="0"/>
          </a:p>
          <a:p>
            <a:pPr marL="1257300" lvl="2" indent="-342900">
              <a:buFont typeface="Wingdings" charset="2"/>
              <a:buChar char="²"/>
            </a:pPr>
            <a:r>
              <a:rPr lang="en-US" sz="1600" dirty="0" smtClean="0"/>
              <a:t>Additional R&amp;D Costs</a:t>
            </a:r>
            <a:endParaRPr lang="en-US" sz="1600" dirty="0"/>
          </a:p>
          <a:p>
            <a:pPr marL="1257300" lvl="2" indent="-342900">
              <a:buFont typeface="Wingdings" charset="2"/>
              <a:buChar char="²"/>
            </a:pPr>
            <a:r>
              <a:rPr lang="en-US" sz="1600" dirty="0" smtClean="0"/>
              <a:t>Additional Machine Costs</a:t>
            </a:r>
            <a:endParaRPr lang="en-US" sz="1600" dirty="0"/>
          </a:p>
          <a:p>
            <a:pPr marL="1257300" lvl="2" indent="-342900">
              <a:buFont typeface="Wingdings" charset="2"/>
              <a:buChar char="²"/>
            </a:pPr>
            <a:r>
              <a:rPr lang="en-US" sz="1600" dirty="0"/>
              <a:t>Adjustment of the </a:t>
            </a:r>
            <a:r>
              <a:rPr lang="en-US" sz="1600" dirty="0" smtClean="0"/>
              <a:t>income: not used CATE funds</a:t>
            </a:r>
          </a:p>
          <a:p>
            <a:pPr marL="1257300" lvl="2" indent="-342900">
              <a:buFont typeface="Wingdings" charset="2"/>
              <a:buChar char="²"/>
            </a:pPr>
            <a:r>
              <a:rPr lang="en-US" sz="1600" dirty="0" smtClean="0"/>
              <a:t>Advance procurement of Phase 2 components</a:t>
            </a:r>
            <a:endParaRPr lang="en-US" sz="1600" dirty="0"/>
          </a:p>
        </p:txBody>
      </p:sp>
      <p:graphicFrame>
        <p:nvGraphicFramePr>
          <p:cNvPr id="3" name="Object 2"/>
          <p:cNvGraphicFramePr>
            <a:graphicFrameLocks noChangeAspect="1"/>
          </p:cNvGraphicFramePr>
          <p:nvPr>
            <p:extLst>
              <p:ext uri="{D42A27DB-BD31-4B8C-83A1-F6EECF244321}">
                <p14:modId xmlns:p14="http://schemas.microsoft.com/office/powerpoint/2010/main" val="2860264049"/>
              </p:ext>
            </p:extLst>
          </p:nvPr>
        </p:nvGraphicFramePr>
        <p:xfrm>
          <a:off x="1259632" y="2492896"/>
          <a:ext cx="7204223" cy="3694906"/>
        </p:xfrm>
        <a:graphic>
          <a:graphicData uri="http://schemas.openxmlformats.org/presentationml/2006/ole">
            <mc:AlternateContent xmlns:mc="http://schemas.openxmlformats.org/markup-compatibility/2006">
              <mc:Choice xmlns:v="urn:schemas-microsoft-com:vml" Requires="v">
                <p:oleObj spid="_x0000_s2069" name="Document" r:id="rId4" imgW="5422900" imgH="2781300" progId="Word.Document.12">
                  <p:embed/>
                </p:oleObj>
              </mc:Choice>
              <mc:Fallback>
                <p:oleObj name="Document" r:id="rId4" imgW="5422900" imgH="2781300" progId="Word.Document.12">
                  <p:embed/>
                  <p:pic>
                    <p:nvPicPr>
                      <p:cNvPr id="0" name=""/>
                      <p:cNvPicPr/>
                      <p:nvPr/>
                    </p:nvPicPr>
                    <p:blipFill>
                      <a:blip r:embed="rId5"/>
                      <a:stretch>
                        <a:fillRect/>
                      </a:stretch>
                    </p:blipFill>
                    <p:spPr>
                      <a:xfrm>
                        <a:off x="1259632" y="2492896"/>
                        <a:ext cx="7204223" cy="3694906"/>
                      </a:xfrm>
                      <a:prstGeom prst="rect">
                        <a:avLst/>
                      </a:prstGeom>
                    </p:spPr>
                  </p:pic>
                </p:oleObj>
              </mc:Fallback>
            </mc:AlternateContent>
          </a:graphicData>
        </a:graphic>
      </p:graphicFrame>
    </p:spTree>
    <p:extLst>
      <p:ext uri="{BB962C8B-B14F-4D97-AF65-F5344CB8AC3E}">
        <p14:creationId xmlns:p14="http://schemas.microsoft.com/office/powerpoint/2010/main" val="2585820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Actual Cost</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5</a:t>
            </a:fld>
            <a:endParaRPr lang="en-US"/>
          </a:p>
        </p:txBody>
      </p:sp>
      <p:sp>
        <p:nvSpPr>
          <p:cNvPr id="5" name="Text Placeholder 4"/>
          <p:cNvSpPr>
            <a:spLocks noGrp="1"/>
          </p:cNvSpPr>
          <p:nvPr>
            <p:ph type="body" sz="quarter" idx="13"/>
          </p:nvPr>
        </p:nvSpPr>
        <p:spPr/>
        <p:txBody>
          <a:bodyPr/>
          <a:lstStyle/>
          <a:p>
            <a:endParaRPr lang="en-US"/>
          </a:p>
        </p:txBody>
      </p:sp>
      <p:sp>
        <p:nvSpPr>
          <p:cNvPr id="8" name="TextBox 7"/>
          <p:cNvSpPr txBox="1"/>
          <p:nvPr/>
        </p:nvSpPr>
        <p:spPr>
          <a:xfrm>
            <a:off x="1259632" y="992922"/>
            <a:ext cx="7488832" cy="707886"/>
          </a:xfrm>
          <a:prstGeom prst="rect">
            <a:avLst/>
          </a:prstGeom>
          <a:noFill/>
        </p:spPr>
        <p:txBody>
          <a:bodyPr wrap="square" rtlCol="0">
            <a:spAutoFit/>
          </a:bodyPr>
          <a:lstStyle/>
          <a:p>
            <a:r>
              <a:rPr lang="en-GB" sz="2000" dirty="0"/>
              <a:t>Cost of the Machine Part of the HIE-ISOLDE Project as assessed in September 2013</a:t>
            </a:r>
            <a:r>
              <a:rPr lang="en-US" sz="2000" dirty="0"/>
              <a:t> </a:t>
            </a:r>
          </a:p>
        </p:txBody>
      </p:sp>
      <p:graphicFrame>
        <p:nvGraphicFramePr>
          <p:cNvPr id="6" name="Object 5"/>
          <p:cNvGraphicFramePr>
            <a:graphicFrameLocks noChangeAspect="1"/>
          </p:cNvGraphicFramePr>
          <p:nvPr>
            <p:extLst>
              <p:ext uri="{D42A27DB-BD31-4B8C-83A1-F6EECF244321}">
                <p14:modId xmlns:p14="http://schemas.microsoft.com/office/powerpoint/2010/main" val="1522046305"/>
              </p:ext>
            </p:extLst>
          </p:nvPr>
        </p:nvGraphicFramePr>
        <p:xfrm>
          <a:off x="1907704" y="1753220"/>
          <a:ext cx="6261100" cy="4556100"/>
        </p:xfrm>
        <a:graphic>
          <a:graphicData uri="http://schemas.openxmlformats.org/presentationml/2006/ole">
            <mc:AlternateContent xmlns:mc="http://schemas.openxmlformats.org/markup-compatibility/2006">
              <mc:Choice xmlns:v="urn:schemas-microsoft-com:vml" Requires="v">
                <p:oleObj spid="_x0000_s3092" name="Document" r:id="rId4" imgW="6261100" imgH="5511800" progId="Word.Document.12">
                  <p:embed/>
                </p:oleObj>
              </mc:Choice>
              <mc:Fallback>
                <p:oleObj name="Document" r:id="rId4" imgW="6261100" imgH="5511800" progId="Word.Document.12">
                  <p:embed/>
                  <p:pic>
                    <p:nvPicPr>
                      <p:cNvPr id="0" name=""/>
                      <p:cNvPicPr/>
                      <p:nvPr/>
                    </p:nvPicPr>
                    <p:blipFill>
                      <a:blip r:embed="rId5"/>
                      <a:stretch>
                        <a:fillRect/>
                      </a:stretch>
                    </p:blipFill>
                    <p:spPr>
                      <a:xfrm>
                        <a:off x="1907704" y="1753220"/>
                        <a:ext cx="6261100" cy="4556100"/>
                      </a:xfrm>
                      <a:prstGeom prst="rect">
                        <a:avLst/>
                      </a:prstGeom>
                    </p:spPr>
                  </p:pic>
                </p:oleObj>
              </mc:Fallback>
            </mc:AlternateContent>
          </a:graphicData>
        </a:graphic>
      </p:graphicFrame>
    </p:spTree>
    <p:extLst>
      <p:ext uri="{BB962C8B-B14F-4D97-AF65-F5344CB8AC3E}">
        <p14:creationId xmlns:p14="http://schemas.microsoft.com/office/powerpoint/2010/main" val="626173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the evolution</a:t>
            </a:r>
          </a:p>
        </p:txBody>
      </p:sp>
      <p:sp>
        <p:nvSpPr>
          <p:cNvPr id="4" name="Slide Number Placeholder 3"/>
          <p:cNvSpPr>
            <a:spLocks noGrp="1"/>
          </p:cNvSpPr>
          <p:nvPr>
            <p:ph type="sldNum" sz="quarter" idx="12"/>
          </p:nvPr>
        </p:nvSpPr>
        <p:spPr/>
        <p:txBody>
          <a:bodyPr/>
          <a:lstStyle/>
          <a:p>
            <a:fld id="{DCE4B40A-67BA-4787-801A-16EE65008C21}" type="slidenum">
              <a:rPr lang="en-US" smtClean="0"/>
              <a:pPr/>
              <a:t>6</a:t>
            </a:fld>
            <a:endParaRPr lang="en-US"/>
          </a:p>
        </p:txBody>
      </p:sp>
      <p:sp>
        <p:nvSpPr>
          <p:cNvPr id="5" name="Text Placeholder 4"/>
          <p:cNvSpPr>
            <a:spLocks noGrp="1"/>
          </p:cNvSpPr>
          <p:nvPr>
            <p:ph type="body" sz="quarter" idx="13"/>
          </p:nvPr>
        </p:nvSpPr>
        <p:spPr/>
        <p:txBody>
          <a:bodyPr/>
          <a:lstStyle/>
          <a:p>
            <a:endParaRPr lang="en-US"/>
          </a:p>
        </p:txBody>
      </p:sp>
      <p:graphicFrame>
        <p:nvGraphicFramePr>
          <p:cNvPr id="6" name="Content Placeholder 6"/>
          <p:cNvGraphicFramePr>
            <a:graphicFrameLocks noGrp="1"/>
          </p:cNvGraphicFramePr>
          <p:nvPr>
            <p:ph idx="1"/>
            <p:extLst>
              <p:ext uri="{D42A27DB-BD31-4B8C-83A1-F6EECF244321}">
                <p14:modId xmlns:p14="http://schemas.microsoft.com/office/powerpoint/2010/main" val="234037823"/>
              </p:ext>
            </p:extLst>
          </p:nvPr>
        </p:nvGraphicFramePr>
        <p:xfrm>
          <a:off x="1043608" y="1238317"/>
          <a:ext cx="8064895" cy="2270759"/>
        </p:xfrm>
        <a:graphic>
          <a:graphicData uri="http://schemas.openxmlformats.org/drawingml/2006/table">
            <a:tbl>
              <a:tblPr firstRow="1" bandRow="1">
                <a:tableStyleId>{5C22544A-7EE6-4342-B048-85BDC9FD1C3A}</a:tableStyleId>
              </a:tblPr>
              <a:tblGrid>
                <a:gridCol w="2502669"/>
                <a:gridCol w="983631"/>
                <a:gridCol w="1671484"/>
                <a:gridCol w="1579545"/>
                <a:gridCol w="1327566"/>
              </a:tblGrid>
              <a:tr h="0">
                <a:tc>
                  <a:txBody>
                    <a:bodyPr/>
                    <a:lstStyle/>
                    <a:p>
                      <a:pPr algn="ctr"/>
                      <a:r>
                        <a:rPr lang="en-US" sz="1400" dirty="0" smtClean="0"/>
                        <a:t>[MCHF]</a:t>
                      </a:r>
                      <a:endParaRPr lang="en-US" sz="1400" dirty="0"/>
                    </a:p>
                  </a:txBody>
                  <a:tcPr/>
                </a:tc>
                <a:tc>
                  <a:txBody>
                    <a:bodyPr/>
                    <a:lstStyle/>
                    <a:p>
                      <a:pPr algn="ctr"/>
                      <a:r>
                        <a:rPr lang="en-US" sz="1400" dirty="0" smtClean="0"/>
                        <a:t>CERN</a:t>
                      </a:r>
                      <a:endParaRPr lang="en-US" sz="1400" dirty="0"/>
                    </a:p>
                  </a:txBody>
                  <a:tcPr/>
                </a:tc>
                <a:tc>
                  <a:txBody>
                    <a:bodyPr/>
                    <a:lstStyle/>
                    <a:p>
                      <a:pPr algn="ctr"/>
                      <a:r>
                        <a:rPr lang="en-US" sz="1400" dirty="0" smtClean="0"/>
                        <a:t>HIE-ISOLDE Collaboration</a:t>
                      </a:r>
                      <a:endParaRPr lang="en-US" sz="1400" dirty="0"/>
                    </a:p>
                  </a:txBody>
                  <a:tcPr/>
                </a:tc>
                <a:tc>
                  <a:txBody>
                    <a:bodyPr/>
                    <a:lstStyle/>
                    <a:p>
                      <a:pPr algn="ctr"/>
                      <a:r>
                        <a:rPr lang="en-US" sz="1400" dirty="0" smtClean="0"/>
                        <a:t>Total</a:t>
                      </a:r>
                      <a:endParaRPr lang="en-US" sz="1400" dirty="0"/>
                    </a:p>
                  </a:txBody>
                  <a:tcPr/>
                </a:tc>
                <a:tc>
                  <a:txBody>
                    <a:bodyPr/>
                    <a:lstStyle/>
                    <a:p>
                      <a:pPr algn="ctr"/>
                      <a:r>
                        <a:rPr lang="en-US" sz="1400" dirty="0" smtClean="0"/>
                        <a:t>CERN Contribution</a:t>
                      </a:r>
                      <a:endParaRPr lang="en-US" sz="1400" dirty="0"/>
                    </a:p>
                  </a:txBody>
                  <a:tcPr/>
                </a:tc>
              </a:tr>
              <a:tr h="370840">
                <a:tc>
                  <a:txBody>
                    <a:bodyPr/>
                    <a:lstStyle/>
                    <a:p>
                      <a:r>
                        <a:rPr lang="en-US" dirty="0" smtClean="0"/>
                        <a:t>Approval of the Project</a:t>
                      </a:r>
                      <a:endParaRPr lang="en-US" dirty="0"/>
                    </a:p>
                  </a:txBody>
                  <a:tcPr/>
                </a:tc>
                <a:tc>
                  <a:txBody>
                    <a:bodyPr/>
                    <a:lstStyle/>
                    <a:p>
                      <a:pPr algn="ctr"/>
                      <a:r>
                        <a:rPr lang="en-US" dirty="0" smtClean="0"/>
                        <a:t>17.5</a:t>
                      </a:r>
                      <a:endParaRPr lang="en-US" dirty="0"/>
                    </a:p>
                  </a:txBody>
                  <a:tcPr/>
                </a:tc>
                <a:tc>
                  <a:txBody>
                    <a:bodyPr/>
                    <a:lstStyle/>
                    <a:p>
                      <a:pPr algn="ctr"/>
                      <a:r>
                        <a:rPr lang="en-US" dirty="0" smtClean="0"/>
                        <a:t>17.5</a:t>
                      </a:r>
                      <a:endParaRPr lang="en-US" dirty="0"/>
                    </a:p>
                  </a:txBody>
                  <a:tcPr/>
                </a:tc>
                <a:tc>
                  <a:txBody>
                    <a:bodyPr/>
                    <a:lstStyle/>
                    <a:p>
                      <a:pPr algn="ctr"/>
                      <a:r>
                        <a:rPr lang="en-US" dirty="0" smtClean="0"/>
                        <a:t>35.0</a:t>
                      </a:r>
                      <a:endParaRPr lang="en-US" dirty="0"/>
                    </a:p>
                  </a:txBody>
                  <a:tcPr/>
                </a:tc>
                <a:tc>
                  <a:txBody>
                    <a:bodyPr/>
                    <a:lstStyle/>
                    <a:p>
                      <a:pPr algn="ctr"/>
                      <a:r>
                        <a:rPr lang="en-US" dirty="0" smtClean="0"/>
                        <a:t>50%</a:t>
                      </a:r>
                      <a:endParaRPr lang="en-US" dirty="0"/>
                    </a:p>
                  </a:txBody>
                  <a:tcPr/>
                </a:tc>
              </a:tr>
              <a:tr h="370840">
                <a:tc>
                  <a:txBody>
                    <a:bodyPr/>
                    <a:lstStyle/>
                    <a:p>
                      <a:r>
                        <a:rPr lang="en-US" dirty="0" smtClean="0"/>
                        <a:t>MTP 2012</a:t>
                      </a:r>
                      <a:endParaRPr lang="en-US" dirty="0"/>
                    </a:p>
                  </a:txBody>
                  <a:tcPr/>
                </a:tc>
                <a:tc>
                  <a:txBody>
                    <a:bodyPr/>
                    <a:lstStyle/>
                    <a:p>
                      <a:pPr algn="ctr"/>
                      <a:r>
                        <a:rPr lang="en-US" dirty="0" smtClean="0"/>
                        <a:t>19.0</a:t>
                      </a:r>
                      <a:endParaRPr lang="en-US" dirty="0"/>
                    </a:p>
                  </a:txBody>
                  <a:tcPr/>
                </a:tc>
                <a:tc>
                  <a:txBody>
                    <a:bodyPr/>
                    <a:lstStyle/>
                    <a:p>
                      <a:pPr algn="ctr"/>
                      <a:r>
                        <a:rPr lang="en-US" dirty="0" smtClean="0"/>
                        <a:t>17.5</a:t>
                      </a:r>
                      <a:endParaRPr lang="en-US" dirty="0"/>
                    </a:p>
                  </a:txBody>
                  <a:tcPr/>
                </a:tc>
                <a:tc>
                  <a:txBody>
                    <a:bodyPr/>
                    <a:lstStyle/>
                    <a:p>
                      <a:pPr algn="ctr"/>
                      <a:r>
                        <a:rPr lang="en-US" dirty="0" smtClean="0"/>
                        <a:t>36.5</a:t>
                      </a:r>
                      <a:endParaRPr lang="en-US" dirty="0"/>
                    </a:p>
                  </a:txBody>
                  <a:tcPr/>
                </a:tc>
                <a:tc>
                  <a:txBody>
                    <a:bodyPr/>
                    <a:lstStyle/>
                    <a:p>
                      <a:pPr algn="ctr"/>
                      <a:r>
                        <a:rPr lang="en-US" dirty="0" smtClean="0"/>
                        <a:t>52%</a:t>
                      </a:r>
                      <a:endParaRPr lang="en-US" dirty="0"/>
                    </a:p>
                  </a:txBody>
                  <a:tcPr/>
                </a:tc>
              </a:tr>
              <a:tr h="370840">
                <a:tc>
                  <a:txBody>
                    <a:bodyPr/>
                    <a:lstStyle/>
                    <a:p>
                      <a:r>
                        <a:rPr lang="en-US" dirty="0" smtClean="0"/>
                        <a:t>MTP 2013</a:t>
                      </a:r>
                      <a:endParaRPr lang="en-US" dirty="0"/>
                    </a:p>
                  </a:txBody>
                  <a:tcPr/>
                </a:tc>
                <a:tc>
                  <a:txBody>
                    <a:bodyPr/>
                    <a:lstStyle/>
                    <a:p>
                      <a:pPr algn="ctr"/>
                      <a:r>
                        <a:rPr lang="en-US" dirty="0" smtClean="0"/>
                        <a:t>21.2</a:t>
                      </a:r>
                      <a:endParaRPr lang="en-US" dirty="0"/>
                    </a:p>
                  </a:txBody>
                  <a:tcPr/>
                </a:tc>
                <a:tc>
                  <a:txBody>
                    <a:bodyPr/>
                    <a:lstStyle/>
                    <a:p>
                      <a:pPr algn="ctr"/>
                      <a:r>
                        <a:rPr lang="en-US" dirty="0" smtClean="0"/>
                        <a:t>17.5</a:t>
                      </a:r>
                      <a:endParaRPr lang="en-US" dirty="0"/>
                    </a:p>
                  </a:txBody>
                  <a:tcPr/>
                </a:tc>
                <a:tc>
                  <a:txBody>
                    <a:bodyPr/>
                    <a:lstStyle/>
                    <a:p>
                      <a:pPr algn="ctr"/>
                      <a:r>
                        <a:rPr lang="en-US" dirty="0" smtClean="0"/>
                        <a:t>38.7</a:t>
                      </a:r>
                      <a:endParaRPr lang="en-US" dirty="0"/>
                    </a:p>
                  </a:txBody>
                  <a:tcPr/>
                </a:tc>
                <a:tc>
                  <a:txBody>
                    <a:bodyPr/>
                    <a:lstStyle/>
                    <a:p>
                      <a:pPr algn="ctr"/>
                      <a:r>
                        <a:rPr lang="en-US" dirty="0" smtClean="0"/>
                        <a:t>55%</a:t>
                      </a:r>
                      <a:endParaRPr lang="en-US" dirty="0"/>
                    </a:p>
                  </a:txBody>
                  <a:tcPr/>
                </a:tc>
              </a:tr>
              <a:tr h="370840">
                <a:tc>
                  <a:txBody>
                    <a:bodyPr/>
                    <a:lstStyle/>
                    <a:p>
                      <a:r>
                        <a:rPr lang="en-US" dirty="0" smtClean="0"/>
                        <a:t>Present Situation</a:t>
                      </a:r>
                    </a:p>
                    <a:p>
                      <a:r>
                        <a:rPr lang="en-US" dirty="0" smtClean="0"/>
                        <a:t>Total</a:t>
                      </a:r>
                      <a:endParaRPr lang="en-US" dirty="0"/>
                    </a:p>
                  </a:txBody>
                  <a:tcPr/>
                </a:tc>
                <a:tc>
                  <a:txBody>
                    <a:bodyPr/>
                    <a:lstStyle/>
                    <a:p>
                      <a:pPr algn="ctr"/>
                      <a:r>
                        <a:rPr lang="en-US" dirty="0" smtClean="0"/>
                        <a:t>21.2</a:t>
                      </a:r>
                      <a:endParaRPr lang="en-US" dirty="0"/>
                    </a:p>
                  </a:txBody>
                  <a:tcPr/>
                </a:tc>
                <a:tc>
                  <a:txBody>
                    <a:bodyPr/>
                    <a:lstStyle/>
                    <a:p>
                      <a:pPr algn="ctr"/>
                      <a:r>
                        <a:rPr lang="en-US" dirty="0" smtClean="0"/>
                        <a:t>22.0</a:t>
                      </a:r>
                      <a:endParaRPr lang="en-US" dirty="0"/>
                    </a:p>
                  </a:txBody>
                  <a:tcPr/>
                </a:tc>
                <a:tc>
                  <a:txBody>
                    <a:bodyPr/>
                    <a:lstStyle/>
                    <a:p>
                      <a:pPr algn="ctr"/>
                      <a:r>
                        <a:rPr lang="en-US" dirty="0" smtClean="0"/>
                        <a:t>43.2</a:t>
                      </a:r>
                      <a:endParaRPr lang="en-US" dirty="0"/>
                    </a:p>
                  </a:txBody>
                  <a:tcPr/>
                </a:tc>
                <a:tc>
                  <a:txBody>
                    <a:bodyPr/>
                    <a:lstStyle/>
                    <a:p>
                      <a:pPr algn="ctr"/>
                      <a:r>
                        <a:rPr lang="en-US" dirty="0" smtClean="0"/>
                        <a:t>49%</a:t>
                      </a:r>
                      <a:endParaRPr lang="en-US" dirty="0"/>
                    </a:p>
                  </a:txBody>
                  <a:tcPr/>
                </a:tc>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190404258"/>
              </p:ext>
            </p:extLst>
          </p:nvPr>
        </p:nvGraphicFramePr>
        <p:xfrm>
          <a:off x="851789" y="3721822"/>
          <a:ext cx="6319461" cy="2410691"/>
        </p:xfrm>
        <a:graphic>
          <a:graphicData uri="http://schemas.openxmlformats.org/drawingml/2006/chart">
            <c:chart xmlns:c="http://schemas.openxmlformats.org/drawingml/2006/chart" xmlns:r="http://schemas.openxmlformats.org/officeDocument/2006/relationships" r:id="rId2"/>
          </a:graphicData>
        </a:graphic>
      </p:graphicFrame>
      <p:sp>
        <p:nvSpPr>
          <p:cNvPr id="8" name="Line Callout 2 7"/>
          <p:cNvSpPr/>
          <p:nvPr/>
        </p:nvSpPr>
        <p:spPr>
          <a:xfrm>
            <a:off x="7294300" y="4005064"/>
            <a:ext cx="1742196" cy="1731486"/>
          </a:xfrm>
          <a:prstGeom prst="borderCallout2">
            <a:avLst>
              <a:gd name="adj1" fmla="val -6782"/>
              <a:gd name="adj2" fmla="val 37226"/>
              <a:gd name="adj3" fmla="val -33709"/>
              <a:gd name="adj4" fmla="val -16081"/>
              <a:gd name="adj5" fmla="val -49177"/>
              <a:gd name="adj6" fmla="val -96004"/>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chemeClr val="tx2"/>
                </a:solidFill>
              </a:rPr>
              <a:t>The current </a:t>
            </a:r>
            <a:r>
              <a:rPr lang="en-US" dirty="0">
                <a:solidFill>
                  <a:schemeClr val="tx2"/>
                </a:solidFill>
              </a:rPr>
              <a:t>income </a:t>
            </a:r>
            <a:r>
              <a:rPr lang="en-US" dirty="0" smtClean="0">
                <a:solidFill>
                  <a:schemeClr val="tx2"/>
                </a:solidFill>
              </a:rPr>
              <a:t>of the collaboration is</a:t>
            </a:r>
          </a:p>
          <a:p>
            <a:pPr algn="ctr"/>
            <a:endParaRPr lang="en-US" dirty="0" smtClean="0">
              <a:solidFill>
                <a:schemeClr val="tx2"/>
              </a:solidFill>
            </a:endParaRPr>
          </a:p>
          <a:p>
            <a:pPr algn="ctr"/>
            <a:r>
              <a:rPr lang="en-US" dirty="0" smtClean="0">
                <a:solidFill>
                  <a:schemeClr val="tx2"/>
                </a:solidFill>
              </a:rPr>
              <a:t> </a:t>
            </a:r>
            <a:r>
              <a:rPr lang="en-US" dirty="0">
                <a:solidFill>
                  <a:schemeClr val="tx2"/>
                </a:solidFill>
              </a:rPr>
              <a:t>7.44 MCHF + 0.7 MCHF loan </a:t>
            </a:r>
            <a:endParaRPr lang="en-GB" dirty="0">
              <a:solidFill>
                <a:schemeClr val="tx2"/>
              </a:solidFill>
            </a:endParaRPr>
          </a:p>
        </p:txBody>
      </p:sp>
    </p:spTree>
    <p:extLst>
      <p:ext uri="{BB962C8B-B14F-4D97-AF65-F5344CB8AC3E}">
        <p14:creationId xmlns:p14="http://schemas.microsoft.com/office/powerpoint/2010/main" val="2229404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Expenses on Team Codes</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7</a:t>
            </a:fld>
            <a:endParaRPr lang="en-US"/>
          </a:p>
        </p:txBody>
      </p:sp>
      <p:sp>
        <p:nvSpPr>
          <p:cNvPr id="5" name="Text Placeholder 4"/>
          <p:cNvSpPr>
            <a:spLocks noGrp="1"/>
          </p:cNvSpPr>
          <p:nvPr>
            <p:ph type="body" sz="quarter" idx="13"/>
          </p:nvPr>
        </p:nvSpPr>
        <p:spPr/>
        <p:txBody>
          <a:bodyPr/>
          <a:lstStyle/>
          <a:p>
            <a:endParaRPr lang="en-US"/>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115616" y="692696"/>
            <a:ext cx="6116320" cy="5607050"/>
          </a:xfrm>
          <a:prstGeom prst="rect">
            <a:avLst/>
          </a:prstGeom>
          <a:noFill/>
          <a:ln>
            <a:noFill/>
          </a:ln>
        </p:spPr>
      </p:pic>
      <p:sp>
        <p:nvSpPr>
          <p:cNvPr id="9" name="Double Brace 8"/>
          <p:cNvSpPr/>
          <p:nvPr/>
        </p:nvSpPr>
        <p:spPr>
          <a:xfrm>
            <a:off x="7380312" y="2852936"/>
            <a:ext cx="1584176" cy="626368"/>
          </a:xfrm>
          <a:prstGeom prst="brace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TextBox 9"/>
          <p:cNvSpPr txBox="1"/>
          <p:nvPr/>
        </p:nvSpPr>
        <p:spPr>
          <a:xfrm>
            <a:off x="7524328" y="2852936"/>
            <a:ext cx="1440160" cy="600164"/>
          </a:xfrm>
          <a:prstGeom prst="rect">
            <a:avLst/>
          </a:prstGeom>
          <a:noFill/>
        </p:spPr>
        <p:txBody>
          <a:bodyPr wrap="square" rtlCol="0">
            <a:spAutoFit/>
          </a:bodyPr>
          <a:lstStyle/>
          <a:p>
            <a:r>
              <a:rPr lang="en-US" sz="1100" dirty="0" smtClean="0"/>
              <a:t>RF Engineers:</a:t>
            </a:r>
          </a:p>
          <a:p>
            <a:r>
              <a:rPr lang="en-US" sz="1100" dirty="0" smtClean="0"/>
              <a:t>M. </a:t>
            </a:r>
            <a:r>
              <a:rPr lang="en-US" sz="1100" dirty="0" err="1" smtClean="0"/>
              <a:t>Pasini</a:t>
            </a:r>
            <a:r>
              <a:rPr lang="en-US" sz="1100" dirty="0" smtClean="0"/>
              <a:t> (2007-2010</a:t>
            </a:r>
          </a:p>
          <a:p>
            <a:r>
              <a:rPr lang="en-US" sz="1100" dirty="0" smtClean="0"/>
              <a:t>A. </a:t>
            </a:r>
            <a:r>
              <a:rPr lang="en-US" sz="1100" dirty="0" err="1" smtClean="0"/>
              <a:t>D’Elia</a:t>
            </a:r>
            <a:r>
              <a:rPr lang="en-US" sz="1100" dirty="0" smtClean="0"/>
              <a:t> (2012-2013)</a:t>
            </a:r>
            <a:endParaRPr lang="en-US" sz="1100" dirty="0"/>
          </a:p>
        </p:txBody>
      </p:sp>
      <p:sp>
        <p:nvSpPr>
          <p:cNvPr id="11" name="Double Brace 10"/>
          <p:cNvSpPr/>
          <p:nvPr/>
        </p:nvSpPr>
        <p:spPr>
          <a:xfrm>
            <a:off x="7380312" y="4149080"/>
            <a:ext cx="1584176" cy="720080"/>
          </a:xfrm>
          <a:prstGeom prst="brace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extBox 12"/>
          <p:cNvSpPr txBox="1"/>
          <p:nvPr/>
        </p:nvSpPr>
        <p:spPr>
          <a:xfrm>
            <a:off x="7524328" y="3717032"/>
            <a:ext cx="1440160" cy="1785104"/>
          </a:xfrm>
          <a:prstGeom prst="rect">
            <a:avLst/>
          </a:prstGeom>
          <a:noFill/>
        </p:spPr>
        <p:txBody>
          <a:bodyPr wrap="square" rtlCol="0">
            <a:spAutoFit/>
          </a:bodyPr>
          <a:lstStyle/>
          <a:p>
            <a:r>
              <a:rPr lang="en-US" sz="1100" dirty="0" smtClean="0"/>
              <a:t>BE/RF: 1 PhD; 1 RF engineer; 1 tech. student; 1 </a:t>
            </a:r>
            <a:r>
              <a:rPr lang="en-US" sz="1100" dirty="0" err="1" smtClean="0"/>
              <a:t>accel</a:t>
            </a:r>
            <a:r>
              <a:rPr lang="en-US" sz="1100" dirty="0" smtClean="0"/>
              <a:t>. </a:t>
            </a:r>
            <a:r>
              <a:rPr lang="en-US" sz="1100" dirty="0" err="1" smtClean="0"/>
              <a:t>Phys</a:t>
            </a:r>
            <a:endParaRPr lang="en-US" sz="1100" dirty="0" smtClean="0"/>
          </a:p>
          <a:p>
            <a:r>
              <a:rPr lang="en-US" sz="1100" dirty="0" smtClean="0"/>
              <a:t>BE/BI: 1 tech. student</a:t>
            </a:r>
          </a:p>
          <a:p>
            <a:r>
              <a:rPr lang="en-US" sz="1100" dirty="0" smtClean="0"/>
              <a:t>EN/MME: 1 mech. Engineer</a:t>
            </a:r>
          </a:p>
          <a:p>
            <a:r>
              <a:rPr lang="en-US" sz="1100" dirty="0" smtClean="0"/>
              <a:t>EN/STI: 1 RP expert</a:t>
            </a:r>
          </a:p>
          <a:p>
            <a:r>
              <a:rPr lang="en-US" sz="1100" dirty="0" smtClean="0"/>
              <a:t>TE/MSC: 1 mech. Engineer + 1 Designer</a:t>
            </a:r>
          </a:p>
          <a:p>
            <a:endParaRPr lang="en-US" sz="1100" dirty="0"/>
          </a:p>
        </p:txBody>
      </p:sp>
      <p:sp>
        <p:nvSpPr>
          <p:cNvPr id="14" name="Double Brace 13"/>
          <p:cNvSpPr/>
          <p:nvPr/>
        </p:nvSpPr>
        <p:spPr>
          <a:xfrm>
            <a:off x="7380312" y="5373216"/>
            <a:ext cx="1584176" cy="626368"/>
          </a:xfrm>
          <a:prstGeom prst="brace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TextBox 14"/>
          <p:cNvSpPr txBox="1"/>
          <p:nvPr/>
        </p:nvSpPr>
        <p:spPr>
          <a:xfrm>
            <a:off x="7524328" y="5373216"/>
            <a:ext cx="1440160" cy="769441"/>
          </a:xfrm>
          <a:prstGeom prst="rect">
            <a:avLst/>
          </a:prstGeom>
          <a:noFill/>
        </p:spPr>
        <p:txBody>
          <a:bodyPr wrap="square" rtlCol="0">
            <a:spAutoFit/>
          </a:bodyPr>
          <a:lstStyle/>
          <a:p>
            <a:r>
              <a:rPr lang="en-US" sz="1100" dirty="0" smtClean="0"/>
              <a:t>EN/MME: 1. mech. Engineer</a:t>
            </a:r>
          </a:p>
          <a:p>
            <a:r>
              <a:rPr lang="en-US" sz="1100" dirty="0" smtClean="0"/>
              <a:t>BE/RF: 1 tech student</a:t>
            </a:r>
          </a:p>
          <a:p>
            <a:r>
              <a:rPr lang="en-US" sz="1100" dirty="0" smtClean="0"/>
              <a:t>TE/MSC: 1 designer</a:t>
            </a:r>
            <a:endParaRPr lang="en-US" sz="1100" dirty="0"/>
          </a:p>
        </p:txBody>
      </p:sp>
      <p:cxnSp>
        <p:nvCxnSpPr>
          <p:cNvPr id="17" name="Straight Arrow Connector 16"/>
          <p:cNvCxnSpPr/>
          <p:nvPr/>
        </p:nvCxnSpPr>
        <p:spPr>
          <a:xfrm>
            <a:off x="6732240" y="4725144"/>
            <a:ext cx="648072" cy="72008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0" name="Oval 19"/>
          <p:cNvSpPr/>
          <p:nvPr/>
        </p:nvSpPr>
        <p:spPr>
          <a:xfrm>
            <a:off x="6372200" y="4437112"/>
            <a:ext cx="360040" cy="288032"/>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Double Brace 21"/>
          <p:cNvSpPr/>
          <p:nvPr/>
        </p:nvSpPr>
        <p:spPr>
          <a:xfrm>
            <a:off x="7380312" y="1268760"/>
            <a:ext cx="1584176" cy="626368"/>
          </a:xfrm>
          <a:prstGeom prst="brace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TextBox 23"/>
          <p:cNvSpPr txBox="1"/>
          <p:nvPr/>
        </p:nvSpPr>
        <p:spPr>
          <a:xfrm>
            <a:off x="7452320" y="1268760"/>
            <a:ext cx="1440160" cy="430887"/>
          </a:xfrm>
          <a:prstGeom prst="rect">
            <a:avLst/>
          </a:prstGeom>
          <a:noFill/>
        </p:spPr>
        <p:txBody>
          <a:bodyPr wrap="square" rtlCol="0">
            <a:spAutoFit/>
          </a:bodyPr>
          <a:lstStyle/>
          <a:p>
            <a:r>
              <a:rPr lang="en-US" sz="1100" dirty="0" smtClean="0"/>
              <a:t>Only material and Design Office hours</a:t>
            </a:r>
            <a:endParaRPr lang="en-US" sz="1100" dirty="0"/>
          </a:p>
        </p:txBody>
      </p:sp>
    </p:spTree>
    <p:extLst>
      <p:ext uri="{BB962C8B-B14F-4D97-AF65-F5344CB8AC3E}">
        <p14:creationId xmlns:p14="http://schemas.microsoft.com/office/powerpoint/2010/main" val="139680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99392"/>
            <a:ext cx="7643192" cy="980736"/>
          </a:xfrm>
        </p:spPr>
        <p:txBody>
          <a:bodyPr>
            <a:noAutofit/>
          </a:bodyPr>
          <a:lstStyle/>
          <a:p>
            <a:r>
              <a:rPr lang="en-US" sz="3200" dirty="0" smtClean="0"/>
              <a:t>Status of Expenditures</a:t>
            </a:r>
            <a:br>
              <a:rPr lang="en-US" sz="3200" dirty="0" smtClean="0"/>
            </a:br>
            <a:r>
              <a:rPr lang="en-US" sz="3200" dirty="0" smtClean="0"/>
              <a:t>Machine part</a:t>
            </a:r>
            <a:endParaRPr lang="en-US" sz="32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8</a:t>
            </a:fld>
            <a:endParaRPr lang="en-US"/>
          </a:p>
        </p:txBody>
      </p:sp>
      <p:sp>
        <p:nvSpPr>
          <p:cNvPr id="5" name="Text Placeholder 4"/>
          <p:cNvSpPr>
            <a:spLocks noGrp="1"/>
          </p:cNvSpPr>
          <p:nvPr>
            <p:ph type="body" sz="quarter" idx="13"/>
          </p:nvPr>
        </p:nvSpPr>
        <p:spPr/>
        <p:txBody>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318118263"/>
              </p:ext>
            </p:extLst>
          </p:nvPr>
        </p:nvGraphicFramePr>
        <p:xfrm>
          <a:off x="1546064" y="1196752"/>
          <a:ext cx="6770352" cy="4994522"/>
        </p:xfrm>
        <a:graphic>
          <a:graphicData uri="http://schemas.openxmlformats.org/presentationml/2006/ole">
            <mc:AlternateContent xmlns:mc="http://schemas.openxmlformats.org/markup-compatibility/2006">
              <mc:Choice xmlns:v="urn:schemas-microsoft-com:vml" Requires="v">
                <p:oleObj spid="_x0000_s4103" name="Document" r:id="rId3" imgW="5422900" imgH="4000500" progId="Word.Document.12">
                  <p:embed/>
                </p:oleObj>
              </mc:Choice>
              <mc:Fallback>
                <p:oleObj name="Document" r:id="rId3" imgW="5422900" imgH="4000500" progId="Word.Document.12">
                  <p:embed/>
                  <p:pic>
                    <p:nvPicPr>
                      <p:cNvPr id="0" name=""/>
                      <p:cNvPicPr/>
                      <p:nvPr/>
                    </p:nvPicPr>
                    <p:blipFill>
                      <a:blip r:embed="rId4"/>
                      <a:stretch>
                        <a:fillRect/>
                      </a:stretch>
                    </p:blipFill>
                    <p:spPr>
                      <a:xfrm>
                        <a:off x="1546064" y="1196752"/>
                        <a:ext cx="6770352" cy="4994522"/>
                      </a:xfrm>
                      <a:prstGeom prst="rect">
                        <a:avLst/>
                      </a:prstGeom>
                    </p:spPr>
                  </p:pic>
                </p:oleObj>
              </mc:Fallback>
            </mc:AlternateContent>
          </a:graphicData>
        </a:graphic>
      </p:graphicFrame>
    </p:spTree>
    <p:extLst>
      <p:ext uri="{BB962C8B-B14F-4D97-AF65-F5344CB8AC3E}">
        <p14:creationId xmlns:p14="http://schemas.microsoft.com/office/powerpoint/2010/main" val="2042556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Technical Advances</a:t>
            </a:r>
            <a:endParaRPr lang="en-US" dirty="0"/>
          </a:p>
        </p:txBody>
      </p:sp>
      <p:sp>
        <p:nvSpPr>
          <p:cNvPr id="3" name="Content Placeholder 2"/>
          <p:cNvSpPr>
            <a:spLocks noGrp="1"/>
          </p:cNvSpPr>
          <p:nvPr>
            <p:ph idx="1"/>
          </p:nvPr>
        </p:nvSpPr>
        <p:spPr>
          <a:xfrm>
            <a:off x="1094928" y="1196752"/>
            <a:ext cx="7653536" cy="4968552"/>
          </a:xfrm>
        </p:spPr>
        <p:txBody>
          <a:bodyPr>
            <a:normAutofit fontScale="85000" lnSpcReduction="20000"/>
          </a:bodyPr>
          <a:lstStyle/>
          <a:p>
            <a:pPr>
              <a:spcBef>
                <a:spcPts val="1800"/>
              </a:spcBef>
            </a:pPr>
            <a:r>
              <a:rPr lang="en-US" sz="2000" dirty="0" smtClean="0"/>
              <a:t>SC </a:t>
            </a:r>
            <a:r>
              <a:rPr lang="en-US" sz="2000" dirty="0" err="1"/>
              <a:t>L</a:t>
            </a:r>
            <a:r>
              <a:rPr lang="en-US" sz="2000" dirty="0" err="1" smtClean="0"/>
              <a:t>inac</a:t>
            </a:r>
            <a:r>
              <a:rPr lang="en-US" dirty="0"/>
              <a:t>	</a:t>
            </a:r>
          </a:p>
          <a:p>
            <a:pPr lvl="3"/>
            <a:r>
              <a:rPr lang="en-US" sz="1700" dirty="0"/>
              <a:t>Cavity </a:t>
            </a:r>
            <a:r>
              <a:rPr lang="en-US" sz="1700" dirty="0" smtClean="0"/>
              <a:t>series production started</a:t>
            </a:r>
            <a:endParaRPr lang="en-US" sz="1700" dirty="0">
              <a:solidFill>
                <a:srgbClr val="FF0000"/>
              </a:solidFill>
            </a:endParaRPr>
          </a:p>
          <a:p>
            <a:pPr lvl="3"/>
            <a:r>
              <a:rPr lang="en-US" sz="1700" dirty="0" smtClean="0"/>
              <a:t>RF </a:t>
            </a:r>
            <a:r>
              <a:rPr lang="en-US" sz="1700" dirty="0"/>
              <a:t>coupler and </a:t>
            </a:r>
            <a:r>
              <a:rPr lang="en-US" sz="1700" b="1" dirty="0" smtClean="0"/>
              <a:t>tuner</a:t>
            </a:r>
            <a:r>
              <a:rPr lang="en-US" sz="1700" dirty="0" smtClean="0"/>
              <a:t> systems are being validated</a:t>
            </a:r>
            <a:endParaRPr lang="en-US" sz="1700" dirty="0">
              <a:solidFill>
                <a:srgbClr val="FF0000"/>
              </a:solidFill>
            </a:endParaRPr>
          </a:p>
          <a:p>
            <a:pPr lvl="3"/>
            <a:r>
              <a:rPr lang="en-US" sz="1700" dirty="0"/>
              <a:t>LLRF </a:t>
            </a:r>
            <a:r>
              <a:rPr lang="en-US" sz="1700" dirty="0" smtClean="0"/>
              <a:t>prototype successfully tested =&gt; series production underway</a:t>
            </a:r>
          </a:p>
          <a:p>
            <a:pPr lvl="3"/>
            <a:r>
              <a:rPr lang="en-US" sz="1700" dirty="0" smtClean="0"/>
              <a:t>SC solenoid design approved=&gt;  fabrication starting</a:t>
            </a:r>
            <a:endParaRPr lang="en-US" sz="1700" dirty="0"/>
          </a:p>
          <a:p>
            <a:pPr lvl="3"/>
            <a:r>
              <a:rPr lang="en-US" sz="1700" dirty="0" err="1" smtClean="0"/>
              <a:t>Cryomodule</a:t>
            </a:r>
            <a:r>
              <a:rPr lang="en-US" sz="1700" dirty="0" smtClean="0"/>
              <a:t> design finalized =&gt; procurement underway for long-lead items</a:t>
            </a:r>
            <a:endParaRPr lang="en-US" sz="1700" dirty="0"/>
          </a:p>
          <a:p>
            <a:pPr>
              <a:spcBef>
                <a:spcPts val="1600"/>
              </a:spcBef>
            </a:pPr>
            <a:r>
              <a:rPr lang="en-US" sz="2000" dirty="0" smtClean="0"/>
              <a:t>High-Energy Beam Transfer lines</a:t>
            </a:r>
          </a:p>
          <a:p>
            <a:pPr lvl="3">
              <a:spcBef>
                <a:spcPts val="800"/>
              </a:spcBef>
            </a:pPr>
            <a:r>
              <a:rPr lang="en-US" sz="1700" dirty="0" smtClean="0"/>
              <a:t>Layout frozen =&gt; tracing on the floor</a:t>
            </a:r>
          </a:p>
          <a:p>
            <a:pPr lvl="3">
              <a:spcBef>
                <a:spcPts val="800"/>
              </a:spcBef>
            </a:pPr>
            <a:r>
              <a:rPr lang="en-US" sz="1700" dirty="0" smtClean="0"/>
              <a:t>Dipole and </a:t>
            </a:r>
            <a:r>
              <a:rPr lang="en-US" sz="1700" dirty="0" err="1" smtClean="0"/>
              <a:t>quadrupole</a:t>
            </a:r>
            <a:r>
              <a:rPr lang="en-US" sz="1700" dirty="0" smtClean="0"/>
              <a:t> Magnets + supports ordered</a:t>
            </a:r>
          </a:p>
          <a:p>
            <a:pPr lvl="3">
              <a:spcBef>
                <a:spcPts val="800"/>
              </a:spcBef>
            </a:pPr>
            <a:r>
              <a:rPr lang="en-US" sz="1700" dirty="0" smtClean="0"/>
              <a:t>H/V corrector magnets by end of November</a:t>
            </a:r>
          </a:p>
          <a:p>
            <a:pPr lvl="3">
              <a:spcBef>
                <a:spcPts val="800"/>
              </a:spcBef>
            </a:pPr>
            <a:r>
              <a:rPr lang="en-US" sz="1700" dirty="0" smtClean="0"/>
              <a:t> vacuum chambers design to be finalized soon</a:t>
            </a:r>
          </a:p>
          <a:p>
            <a:pPr lvl="3">
              <a:spcBef>
                <a:spcPts val="800"/>
              </a:spcBef>
            </a:pPr>
            <a:r>
              <a:rPr lang="en-US" sz="1700" dirty="0" smtClean="0"/>
              <a:t>Diagnostic boxes under procurement</a:t>
            </a:r>
            <a:endParaRPr lang="en-US" sz="1700" dirty="0"/>
          </a:p>
          <a:p>
            <a:pPr>
              <a:spcBef>
                <a:spcPts val="1600"/>
              </a:spcBef>
            </a:pPr>
            <a:r>
              <a:rPr lang="en-US" sz="2000" dirty="0"/>
              <a:t>Installation </a:t>
            </a:r>
            <a:r>
              <a:rPr lang="en-US" sz="2000" dirty="0" smtClean="0"/>
              <a:t>works @ ISOLDE</a:t>
            </a:r>
            <a:endParaRPr lang="en-US" sz="2000" dirty="0"/>
          </a:p>
          <a:p>
            <a:pPr>
              <a:spcBef>
                <a:spcPts val="1600"/>
              </a:spcBef>
            </a:pPr>
            <a:r>
              <a:rPr lang="en-US" sz="2000" dirty="0" smtClean="0"/>
              <a:t>Design </a:t>
            </a:r>
            <a:r>
              <a:rPr lang="en-US" sz="2000" dirty="0"/>
              <a:t>Study for the Intensity </a:t>
            </a:r>
            <a:r>
              <a:rPr lang="en-US" sz="2000" dirty="0" smtClean="0"/>
              <a:t>Upgrade well underway</a:t>
            </a:r>
            <a:endParaRPr lang="en-US" dirty="0"/>
          </a:p>
          <a:p>
            <a:pPr lvl="3"/>
            <a:r>
              <a:rPr lang="en-US" sz="1600" dirty="0" smtClean="0"/>
              <a:t>Target + Front-end (FE8 and 9)</a:t>
            </a:r>
            <a:endParaRPr lang="en-US" sz="1600" dirty="0"/>
          </a:p>
          <a:p>
            <a:pPr lvl="3"/>
            <a:r>
              <a:rPr lang="en-US" sz="1600" b="1" dirty="0" smtClean="0"/>
              <a:t>Offline separator test bench</a:t>
            </a:r>
          </a:p>
          <a:p>
            <a:pPr lvl="3"/>
            <a:r>
              <a:rPr lang="en-US" sz="1600" dirty="0" smtClean="0"/>
              <a:t>HVAC + Cooling =&gt; </a:t>
            </a:r>
            <a:r>
              <a:rPr lang="en-US" sz="1600" dirty="0" err="1" smtClean="0"/>
              <a:t>nuclearization</a:t>
            </a:r>
            <a:endParaRPr lang="en-US" sz="1600" dirty="0" smtClean="0"/>
          </a:p>
          <a:p>
            <a:pPr lvl="3"/>
            <a:r>
              <a:rPr lang="en-US" sz="1600" b="1" dirty="0" smtClean="0"/>
              <a:t>Charge Breeder =&gt; assembly of electron gun, test at BNL (US)</a:t>
            </a:r>
            <a:endParaRPr lang="en-US" sz="2000" dirty="0" smtClean="0"/>
          </a:p>
        </p:txBody>
      </p:sp>
      <p:sp>
        <p:nvSpPr>
          <p:cNvPr id="4" name="Slide Number Placeholder 3"/>
          <p:cNvSpPr>
            <a:spLocks noGrp="1"/>
          </p:cNvSpPr>
          <p:nvPr>
            <p:ph type="sldNum" sz="quarter" idx="12"/>
          </p:nvPr>
        </p:nvSpPr>
        <p:spPr/>
        <p:txBody>
          <a:bodyPr/>
          <a:lstStyle/>
          <a:p>
            <a:fld id="{DCE4B40A-67BA-4787-801A-16EE65008C21}" type="slidenum">
              <a:rPr lang="en-US" smtClean="0"/>
              <a:pPr/>
              <a:t>9</a:t>
            </a:fld>
            <a:endParaRPr lang="en-US" dirty="0"/>
          </a:p>
        </p:txBody>
      </p:sp>
      <p:sp>
        <p:nvSpPr>
          <p:cNvPr id="5" name="Text Placeholder 4"/>
          <p:cNvSpPr>
            <a:spLocks noGrp="1"/>
          </p:cNvSpPr>
          <p:nvPr>
            <p:ph type="body" sz="quarter" idx="13"/>
          </p:nvPr>
        </p:nvSpPr>
        <p:spPr>
          <a:xfrm>
            <a:off x="1043608" y="6453013"/>
            <a:ext cx="2736304" cy="360363"/>
          </a:xfrm>
        </p:spPr>
        <p:txBody>
          <a:bodyPr/>
          <a:lstStyle/>
          <a:p>
            <a:endParaRPr lang="en-US"/>
          </a:p>
        </p:txBody>
      </p:sp>
    </p:spTree>
    <p:extLst>
      <p:ext uri="{BB962C8B-B14F-4D97-AF65-F5344CB8AC3E}">
        <p14:creationId xmlns:p14="http://schemas.microsoft.com/office/powerpoint/2010/main" val="110406649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1298</TotalTime>
  <Words>1529</Words>
  <Application>Microsoft Macintosh PowerPoint</Application>
  <PresentationFormat>On-screen Show (4:3)</PresentationFormat>
  <Paragraphs>298</Paragraphs>
  <Slides>23</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Office Theme</vt:lpstr>
      <vt:lpstr>Document</vt:lpstr>
      <vt:lpstr>Microsoft Word Document</vt:lpstr>
      <vt:lpstr>HIE-ISOLDE Project Status Report</vt:lpstr>
      <vt:lpstr>OUTLINE</vt:lpstr>
      <vt:lpstr>Financial Situation 2012</vt:lpstr>
      <vt:lpstr>Financial Situation 2013</vt:lpstr>
      <vt:lpstr>Actual Cost</vt:lpstr>
      <vt:lpstr>Summary of the evolution</vt:lpstr>
      <vt:lpstr>Expenses on Team Codes</vt:lpstr>
      <vt:lpstr>Status of Expenditures Machine part</vt:lpstr>
      <vt:lpstr>Technical Advances</vt:lpstr>
      <vt:lpstr>Latest sputtering developments</vt:lpstr>
      <vt:lpstr>Surface quality of the inner conductor tip  source of field emission </vt:lpstr>
      <vt:lpstr>Adhesion on the lower edge (RF contact) was improved using a longer cathode</vt:lpstr>
      <vt:lpstr>Ready to start series cavity production</vt:lpstr>
      <vt:lpstr>High beta cavity procurement</vt:lpstr>
      <vt:lpstr>Low Level RF status</vt:lpstr>
      <vt:lpstr>Superconducting Solenoid</vt:lpstr>
      <vt:lpstr>Cryomodule assembly</vt:lpstr>
      <vt:lpstr>SM18 infrastructure: clean room</vt:lpstr>
      <vt:lpstr>Failure of the prototype short DB</vt:lpstr>
      <vt:lpstr>Beam Instrumentation</vt:lpstr>
      <vt:lpstr>HIE Simplified Planning</vt:lpstr>
      <vt:lpstr>Conclusions (1/2)</vt:lpstr>
      <vt:lpstr>Conclusions (2/2)</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Yacine KADI</cp:lastModifiedBy>
  <cp:revision>453</cp:revision>
  <dcterms:created xsi:type="dcterms:W3CDTF">2012-03-08T16:06:15Z</dcterms:created>
  <dcterms:modified xsi:type="dcterms:W3CDTF">2013-10-22T12:06:01Z</dcterms:modified>
</cp:coreProperties>
</file>