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272" r:id="rId4"/>
    <p:sldId id="269" r:id="rId5"/>
    <p:sldId id="270" r:id="rId6"/>
    <p:sldId id="274" r:id="rId7"/>
    <p:sldId id="275" r:id="rId8"/>
    <p:sldId id="276" r:id="rId9"/>
    <p:sldId id="279" r:id="rId10"/>
    <p:sldId id="277" r:id="rId11"/>
    <p:sldId id="278" r:id="rId12"/>
    <p:sldId id="280" r:id="rId13"/>
    <p:sldId id="281" r:id="rId14"/>
    <p:sldId id="286" r:id="rId15"/>
    <p:sldId id="287" r:id="rId16"/>
    <p:sldId id="288" r:id="rId17"/>
    <p:sldId id="290" r:id="rId18"/>
    <p:sldId id="291" r:id="rId19"/>
    <p:sldId id="293" r:id="rId20"/>
    <p:sldId id="294" r:id="rId21"/>
    <p:sldId id="295" r:id="rId22"/>
    <p:sldId id="298" r:id="rId23"/>
    <p:sldId id="299" r:id="rId24"/>
    <p:sldId id="316" r:id="rId25"/>
    <p:sldId id="317" r:id="rId26"/>
    <p:sldId id="318" r:id="rId27"/>
    <p:sldId id="302" r:id="rId28"/>
    <p:sldId id="303" r:id="rId29"/>
    <p:sldId id="304" r:id="rId30"/>
    <p:sldId id="307" r:id="rId31"/>
    <p:sldId id="308" r:id="rId32"/>
    <p:sldId id="311" r:id="rId33"/>
    <p:sldId id="312" r:id="rId34"/>
    <p:sldId id="313" r:id="rId35"/>
    <p:sldId id="314" r:id="rId36"/>
    <p:sldId id="258" r:id="rId37"/>
    <p:sldId id="259" r:id="rId38"/>
    <p:sldId id="260" r:id="rId39"/>
    <p:sldId id="261" r:id="rId40"/>
    <p:sldId id="262" r:id="rId41"/>
    <p:sldId id="273" r:id="rId42"/>
    <p:sldId id="263" r:id="rId43"/>
    <p:sldId id="264" r:id="rId44"/>
    <p:sldId id="265" r:id="rId45"/>
    <p:sldId id="266" r:id="rId46"/>
    <p:sldId id="267" r:id="rId47"/>
    <p:sldId id="268" r:id="rId48"/>
    <p:sldId id="319" r:id="rId49"/>
    <p:sldId id="320"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mpte Microsoft" initials="C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50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m\mstachur\Desktop\mag_field_WITC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view3D>
      <c:rotX val="15"/>
      <c:rotY val="20"/>
      <c:rAngAx val="0"/>
      <c:perspective val="30"/>
    </c:view3D>
    <c:floor>
      <c:thickness val="0"/>
    </c:floor>
    <c:sideWall>
      <c:thickness val="0"/>
    </c:sideWall>
    <c:backWall>
      <c:thickness val="0"/>
    </c:backWall>
    <c:plotArea>
      <c:layout/>
      <c:surface3DChart>
        <c:wireframe val="0"/>
        <c:ser>
          <c:idx val="0"/>
          <c:order val="0"/>
          <c:tx>
            <c:strRef>
              <c:f>Sheet1!$B$4</c:f>
              <c:strCache>
                <c:ptCount val="1"/>
                <c:pt idx="0">
                  <c:v>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Sheet1!$C$4:$W$4</c:f>
              <c:numCache>
                <c:formatCode>0.0000</c:formatCode>
                <c:ptCount val="21"/>
                <c:pt idx="0">
                  <c:v>9</c:v>
                </c:pt>
                <c:pt idx="1">
                  <c:v>0.19935700000000034</c:v>
                </c:pt>
                <c:pt idx="2">
                  <c:v>7.9609000000000124E-2</c:v>
                </c:pt>
                <c:pt idx="3">
                  <c:v>3.2363000000000051E-2</c:v>
                </c:pt>
                <c:pt idx="4">
                  <c:v>1.5432000000000001E-2</c:v>
                </c:pt>
                <c:pt idx="5">
                  <c:v>8.381000000000036E-3</c:v>
                </c:pt>
                <c:pt idx="6">
                  <c:v>5.0110000000000172E-3</c:v>
                </c:pt>
                <c:pt idx="7">
                  <c:v>3.2190000000000074E-3</c:v>
                </c:pt>
                <c:pt idx="8">
                  <c:v>2.1850000000000094E-3</c:v>
                </c:pt>
                <c:pt idx="9">
                  <c:v>1.5479999999999999E-3</c:v>
                </c:pt>
                <c:pt idx="10">
                  <c:v>1.1360000000000064E-3</c:v>
                </c:pt>
                <c:pt idx="11">
                  <c:v>8.5800000000000307E-4</c:v>
                </c:pt>
                <c:pt idx="12">
                  <c:v>6.6300000000000256E-4</c:v>
                </c:pt>
                <c:pt idx="13">
                  <c:v>5.2300000000000274E-4</c:v>
                </c:pt>
                <c:pt idx="14">
                  <c:v>4.2000000000000181E-4</c:v>
                </c:pt>
                <c:pt idx="15">
                  <c:v>3.4200000000000148E-4</c:v>
                </c:pt>
                <c:pt idx="16">
                  <c:v>2.8200000000000105E-4</c:v>
                </c:pt>
                <c:pt idx="17">
                  <c:v>2.3500000000000051E-4</c:v>
                </c:pt>
                <c:pt idx="18">
                  <c:v>1.9900000000000104E-4</c:v>
                </c:pt>
                <c:pt idx="19">
                  <c:v>1.6900000000000102E-4</c:v>
                </c:pt>
                <c:pt idx="20">
                  <c:v>1.4500000000000062E-4</c:v>
                </c:pt>
              </c:numCache>
            </c:numRef>
          </c:val>
        </c:ser>
        <c:ser>
          <c:idx val="1"/>
          <c:order val="1"/>
          <c:tx>
            <c:strRef>
              <c:f>Sheet1!$B$5</c:f>
              <c:strCache>
                <c:ptCount val="1"/>
                <c:pt idx="0">
                  <c:v>25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Sheet1!$C$5:$W$5</c:f>
              <c:numCache>
                <c:formatCode>0.0000</c:formatCode>
                <c:ptCount val="21"/>
                <c:pt idx="0">
                  <c:v>8.3694130000000246</c:v>
                </c:pt>
                <c:pt idx="1">
                  <c:v>0.39401100000000083</c:v>
                </c:pt>
                <c:pt idx="2">
                  <c:v>8.9577000000000337E-2</c:v>
                </c:pt>
                <c:pt idx="3">
                  <c:v>3.3332000000000001E-2</c:v>
                </c:pt>
                <c:pt idx="4">
                  <c:v>1.558600000000003E-2</c:v>
                </c:pt>
                <c:pt idx="5">
                  <c:v>8.4160000000000363E-3</c:v>
                </c:pt>
                <c:pt idx="6">
                  <c:v>5.0210000000000124E-3</c:v>
                </c:pt>
                <c:pt idx="7">
                  <c:v>3.2230000000000149E-3</c:v>
                </c:pt>
                <c:pt idx="8">
                  <c:v>2.1860000000000052E-3</c:v>
                </c:pt>
                <c:pt idx="9">
                  <c:v>1.5490000000000037E-3</c:v>
                </c:pt>
                <c:pt idx="10">
                  <c:v>1.1360000000000064E-3</c:v>
                </c:pt>
                <c:pt idx="11">
                  <c:v>8.5800000000000307E-4</c:v>
                </c:pt>
                <c:pt idx="12">
                  <c:v>6.6300000000000256E-4</c:v>
                </c:pt>
                <c:pt idx="13">
                  <c:v>5.2300000000000274E-4</c:v>
                </c:pt>
                <c:pt idx="14">
                  <c:v>4.2000000000000181E-4</c:v>
                </c:pt>
                <c:pt idx="15">
                  <c:v>3.4200000000000148E-4</c:v>
                </c:pt>
                <c:pt idx="16">
                  <c:v>2.8200000000000105E-4</c:v>
                </c:pt>
                <c:pt idx="17">
                  <c:v>2.3500000000000051E-4</c:v>
                </c:pt>
                <c:pt idx="18">
                  <c:v>1.9900000000000104E-4</c:v>
                </c:pt>
                <c:pt idx="19">
                  <c:v>1.6900000000000102E-4</c:v>
                </c:pt>
                <c:pt idx="20">
                  <c:v>1.4500000000000062E-4</c:v>
                </c:pt>
              </c:numCache>
            </c:numRef>
          </c:val>
        </c:ser>
        <c:ser>
          <c:idx val="2"/>
          <c:order val="2"/>
          <c:tx>
            <c:strRef>
              <c:f>Sheet1!$B$6</c:f>
              <c:strCache>
                <c:ptCount val="1"/>
                <c:pt idx="0">
                  <c:v>50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Sheet1!$C$6:$W$6</c:f>
              <c:numCache>
                <c:formatCode>0.0000</c:formatCode>
                <c:ptCount val="21"/>
                <c:pt idx="0">
                  <c:v>0.80859000000000003</c:v>
                </c:pt>
                <c:pt idx="1">
                  <c:v>0.28659100000000004</c:v>
                </c:pt>
                <c:pt idx="2">
                  <c:v>7.9476000000000241E-2</c:v>
                </c:pt>
                <c:pt idx="3">
                  <c:v>3.1229000000000083E-2</c:v>
                </c:pt>
                <c:pt idx="4">
                  <c:v>1.5030999999999996E-2</c:v>
                </c:pt>
                <c:pt idx="5">
                  <c:v>8.2440000000000013E-3</c:v>
                </c:pt>
                <c:pt idx="6">
                  <c:v>4.9600000000000113E-3</c:v>
                </c:pt>
                <c:pt idx="7">
                  <c:v>3.1980000000000103E-3</c:v>
                </c:pt>
                <c:pt idx="8">
                  <c:v>2.1760000000000043E-3</c:v>
                </c:pt>
                <c:pt idx="9">
                  <c:v>1.5440000000000063E-3</c:v>
                </c:pt>
                <c:pt idx="10">
                  <c:v>1.1340000000000063E-3</c:v>
                </c:pt>
                <c:pt idx="11">
                  <c:v>8.5600000000000465E-4</c:v>
                </c:pt>
                <c:pt idx="12">
                  <c:v>6.6200000000000124E-4</c:v>
                </c:pt>
                <c:pt idx="13">
                  <c:v>5.2300000000000274E-4</c:v>
                </c:pt>
                <c:pt idx="14">
                  <c:v>4.1900000000000102E-4</c:v>
                </c:pt>
                <c:pt idx="15">
                  <c:v>3.4200000000000148E-4</c:v>
                </c:pt>
                <c:pt idx="16">
                  <c:v>2.8200000000000105E-4</c:v>
                </c:pt>
                <c:pt idx="17">
                  <c:v>2.3500000000000051E-4</c:v>
                </c:pt>
                <c:pt idx="18">
                  <c:v>1.9800000000000107E-4</c:v>
                </c:pt>
                <c:pt idx="19">
                  <c:v>1.6900000000000102E-4</c:v>
                </c:pt>
                <c:pt idx="20">
                  <c:v>1.4500000000000062E-4</c:v>
                </c:pt>
              </c:numCache>
            </c:numRef>
          </c:val>
        </c:ser>
        <c:ser>
          <c:idx val="3"/>
          <c:order val="3"/>
          <c:tx>
            <c:strRef>
              <c:f>Sheet1!$B$7</c:f>
              <c:strCache>
                <c:ptCount val="1"/>
                <c:pt idx="0">
                  <c:v>75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Sheet1!$C$7:$W$7</c:f>
              <c:numCache>
                <c:formatCode>0.0000</c:formatCode>
                <c:ptCount val="21"/>
                <c:pt idx="0">
                  <c:v>0.13350200000000001</c:v>
                </c:pt>
                <c:pt idx="1">
                  <c:v>9.5707000000000264E-2</c:v>
                </c:pt>
                <c:pt idx="2">
                  <c:v>4.8305000000000084E-2</c:v>
                </c:pt>
                <c:pt idx="3">
                  <c:v>2.4121999999999998E-2</c:v>
                </c:pt>
                <c:pt idx="4">
                  <c:v>1.2981000000000039E-2</c:v>
                </c:pt>
                <c:pt idx="5">
                  <c:v>7.5490000000000296E-3</c:v>
                </c:pt>
                <c:pt idx="6">
                  <c:v>4.6950000000000004E-3</c:v>
                </c:pt>
                <c:pt idx="7">
                  <c:v>3.0870000000000112E-3</c:v>
                </c:pt>
                <c:pt idx="8">
                  <c:v>2.1240000000000065E-3</c:v>
                </c:pt>
                <c:pt idx="9">
                  <c:v>1.5190000000000041E-3</c:v>
                </c:pt>
                <c:pt idx="10">
                  <c:v>1.1210000000000035E-3</c:v>
                </c:pt>
                <c:pt idx="11">
                  <c:v>8.4900000000000361E-4</c:v>
                </c:pt>
                <c:pt idx="12">
                  <c:v>6.5800000000000244E-4</c:v>
                </c:pt>
                <c:pt idx="13">
                  <c:v>5.2000000000000223E-4</c:v>
                </c:pt>
                <c:pt idx="14">
                  <c:v>4.1800000000000111E-4</c:v>
                </c:pt>
                <c:pt idx="15">
                  <c:v>3.4100000000000108E-4</c:v>
                </c:pt>
                <c:pt idx="16">
                  <c:v>2.8100000000000016E-4</c:v>
                </c:pt>
                <c:pt idx="17">
                  <c:v>2.3500000000000051E-4</c:v>
                </c:pt>
                <c:pt idx="18">
                  <c:v>1.9800000000000107E-4</c:v>
                </c:pt>
                <c:pt idx="19">
                  <c:v>1.6900000000000102E-4</c:v>
                </c:pt>
                <c:pt idx="20">
                  <c:v>1.4500000000000062E-4</c:v>
                </c:pt>
              </c:numCache>
            </c:numRef>
          </c:val>
        </c:ser>
        <c:ser>
          <c:idx val="4"/>
          <c:order val="4"/>
          <c:tx>
            <c:strRef>
              <c:f>Sheet1!$B$8</c:f>
              <c:strCache>
                <c:ptCount val="1"/>
                <c:pt idx="0">
                  <c:v>100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Sheet1!$C$8:$W$8</c:f>
              <c:numCache>
                <c:formatCode>0.0000</c:formatCode>
                <c:ptCount val="21"/>
                <c:pt idx="0">
                  <c:v>4.6334000000000014E-2</c:v>
                </c:pt>
                <c:pt idx="1">
                  <c:v>3.9600000000000107E-2</c:v>
                </c:pt>
                <c:pt idx="2">
                  <c:v>2.6850000000000082E-2</c:v>
                </c:pt>
                <c:pt idx="3">
                  <c:v>1.6610000000000045E-2</c:v>
                </c:pt>
                <c:pt idx="4">
                  <c:v>1.0206000000000003E-2</c:v>
                </c:pt>
                <c:pt idx="5">
                  <c:v>6.4420000000000189E-3</c:v>
                </c:pt>
                <c:pt idx="6">
                  <c:v>4.2180000000000134E-3</c:v>
                </c:pt>
                <c:pt idx="7">
                  <c:v>2.867000000000008E-3</c:v>
                </c:pt>
                <c:pt idx="8">
                  <c:v>2.0170000000000058E-3</c:v>
                </c:pt>
                <c:pt idx="9">
                  <c:v>1.4630000000000001E-3</c:v>
                </c:pt>
                <c:pt idx="10">
                  <c:v>1.0910000000000021E-3</c:v>
                </c:pt>
                <c:pt idx="11">
                  <c:v>8.3200000000000396E-4</c:v>
                </c:pt>
                <c:pt idx="12">
                  <c:v>6.4800000000000361E-4</c:v>
                </c:pt>
                <c:pt idx="13">
                  <c:v>5.1400000000000133E-4</c:v>
                </c:pt>
                <c:pt idx="14">
                  <c:v>4.1400000000000112E-4</c:v>
                </c:pt>
                <c:pt idx="15">
                  <c:v>3.3800000000000111E-4</c:v>
                </c:pt>
                <c:pt idx="16">
                  <c:v>2.8000000000000095E-4</c:v>
                </c:pt>
                <c:pt idx="17">
                  <c:v>2.3400000000000065E-4</c:v>
                </c:pt>
                <c:pt idx="18">
                  <c:v>1.9700000000000094E-4</c:v>
                </c:pt>
                <c:pt idx="19">
                  <c:v>1.6800000000000107E-4</c:v>
                </c:pt>
                <c:pt idx="20">
                  <c:v>1.440000000000006E-4</c:v>
                </c:pt>
              </c:numCache>
            </c:numRef>
          </c:val>
        </c:ser>
        <c:ser>
          <c:idx val="5"/>
          <c:order val="5"/>
          <c:tx>
            <c:strRef>
              <c:f>Sheet1!$B$9</c:f>
              <c:strCache>
                <c:ptCount val="1"/>
                <c:pt idx="0">
                  <c:v>125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Sheet1!$C$9:$W$9</c:f>
              <c:numCache>
                <c:formatCode>0.0000</c:formatCode>
                <c:ptCount val="21"/>
                <c:pt idx="0">
                  <c:v>2.1734000000000052E-2</c:v>
                </c:pt>
                <c:pt idx="1">
                  <c:v>1.9837000000000007E-2</c:v>
                </c:pt>
                <c:pt idx="2">
                  <c:v>1.5531000000000001E-2</c:v>
                </c:pt>
                <c:pt idx="3">
                  <c:v>1.1093000000000021E-2</c:v>
                </c:pt>
                <c:pt idx="4">
                  <c:v>7.6310000000000319E-3</c:v>
                </c:pt>
                <c:pt idx="5">
                  <c:v>5.2270000000000033E-3</c:v>
                </c:pt>
                <c:pt idx="6">
                  <c:v>3.6270000000000187E-3</c:v>
                </c:pt>
                <c:pt idx="7">
                  <c:v>2.5670000000000089E-3</c:v>
                </c:pt>
                <c:pt idx="8">
                  <c:v>1.8590000000000058E-3</c:v>
                </c:pt>
                <c:pt idx="9">
                  <c:v>1.3770000000000054E-3</c:v>
                </c:pt>
                <c:pt idx="10">
                  <c:v>1.0410000000000035E-3</c:v>
                </c:pt>
                <c:pt idx="11">
                  <c:v>8.0300000000000228E-4</c:v>
                </c:pt>
                <c:pt idx="12">
                  <c:v>6.3100000000000211E-4</c:v>
                </c:pt>
                <c:pt idx="13">
                  <c:v>5.0300000000000214E-4</c:v>
                </c:pt>
                <c:pt idx="14">
                  <c:v>4.0700000000000187E-4</c:v>
                </c:pt>
                <c:pt idx="15">
                  <c:v>3.3400000000000118E-4</c:v>
                </c:pt>
                <c:pt idx="16">
                  <c:v>2.770000000000012E-4</c:v>
                </c:pt>
                <c:pt idx="17">
                  <c:v>2.3200000000000062E-4</c:v>
                </c:pt>
                <c:pt idx="18">
                  <c:v>1.9600000000000092E-4</c:v>
                </c:pt>
                <c:pt idx="19">
                  <c:v>1.67000000000001E-4</c:v>
                </c:pt>
                <c:pt idx="20">
                  <c:v>1.440000000000006E-4</c:v>
                </c:pt>
              </c:numCache>
            </c:numRef>
          </c:val>
        </c:ser>
        <c:ser>
          <c:idx val="6"/>
          <c:order val="6"/>
          <c:tx>
            <c:strRef>
              <c:f>Sheet1!$B$10</c:f>
              <c:strCache>
                <c:ptCount val="1"/>
                <c:pt idx="0">
                  <c:v>150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Sheet1!$C$10:$W$10</c:f>
              <c:numCache>
                <c:formatCode>0.0000</c:formatCode>
                <c:ptCount val="21"/>
                <c:pt idx="0">
                  <c:v>1.2002000000000021E-2</c:v>
                </c:pt>
                <c:pt idx="1">
                  <c:v>1.1304000000000041E-2</c:v>
                </c:pt>
                <c:pt idx="2">
                  <c:v>9.5640000000000377E-3</c:v>
                </c:pt>
                <c:pt idx="3">
                  <c:v>7.4930000000000292E-3</c:v>
                </c:pt>
                <c:pt idx="4">
                  <c:v>5.6140000000000001E-3</c:v>
                </c:pt>
                <c:pt idx="5">
                  <c:v>4.1260000000000003E-3</c:v>
                </c:pt>
                <c:pt idx="6">
                  <c:v>3.0250000000000103E-3</c:v>
                </c:pt>
                <c:pt idx="7">
                  <c:v>2.2340000000000059E-3</c:v>
                </c:pt>
                <c:pt idx="8">
                  <c:v>1.6700000000000081E-3</c:v>
                </c:pt>
                <c:pt idx="9">
                  <c:v>1.2669999999999999E-3</c:v>
                </c:pt>
                <c:pt idx="10">
                  <c:v>9.7600000000000388E-4</c:v>
                </c:pt>
                <c:pt idx="11">
                  <c:v>7.6300000000000315E-4</c:v>
                </c:pt>
                <c:pt idx="12">
                  <c:v>6.0500000000000213E-4</c:v>
                </c:pt>
                <c:pt idx="13">
                  <c:v>4.8700000000000208E-4</c:v>
                </c:pt>
                <c:pt idx="14">
                  <c:v>3.9600000000000166E-4</c:v>
                </c:pt>
                <c:pt idx="15">
                  <c:v>3.270000000000015E-4</c:v>
                </c:pt>
                <c:pt idx="16">
                  <c:v>2.7200000000000168E-4</c:v>
                </c:pt>
                <c:pt idx="17">
                  <c:v>2.2800000000000139E-4</c:v>
                </c:pt>
                <c:pt idx="18">
                  <c:v>1.9400000000000095E-4</c:v>
                </c:pt>
                <c:pt idx="19">
                  <c:v>1.6600000000000105E-4</c:v>
                </c:pt>
                <c:pt idx="20">
                  <c:v>1.4200000000000052E-4</c:v>
                </c:pt>
              </c:numCache>
            </c:numRef>
          </c:val>
        </c:ser>
        <c:ser>
          <c:idx val="7"/>
          <c:order val="7"/>
          <c:tx>
            <c:strRef>
              <c:f>Sheet1!$B$11</c:f>
              <c:strCache>
                <c:ptCount val="1"/>
                <c:pt idx="0">
                  <c:v>175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Sheet1!$C$11:$W$11</c:f>
              <c:numCache>
                <c:formatCode>0.0000</c:formatCode>
                <c:ptCount val="21"/>
                <c:pt idx="0">
                  <c:v>7.350000000000018E-3</c:v>
                </c:pt>
                <c:pt idx="1">
                  <c:v>7.0440000000000138E-3</c:v>
                </c:pt>
                <c:pt idx="2">
                  <c:v>6.2410000000000286E-3</c:v>
                </c:pt>
                <c:pt idx="3">
                  <c:v>5.1940000000000016E-3</c:v>
                </c:pt>
                <c:pt idx="4">
                  <c:v>4.1430000000000104E-3</c:v>
                </c:pt>
                <c:pt idx="5">
                  <c:v>3.2230000000000149E-3</c:v>
                </c:pt>
                <c:pt idx="6">
                  <c:v>2.4790000000000007E-3</c:v>
                </c:pt>
                <c:pt idx="7">
                  <c:v>1.9050000000000043E-3</c:v>
                </c:pt>
                <c:pt idx="8">
                  <c:v>1.4700000000000052E-3</c:v>
                </c:pt>
                <c:pt idx="9">
                  <c:v>1.1430000000000047E-3</c:v>
                </c:pt>
                <c:pt idx="10">
                  <c:v>8.9900000000000396E-4</c:v>
                </c:pt>
                <c:pt idx="11">
                  <c:v>7.140000000000025E-4</c:v>
                </c:pt>
                <c:pt idx="12">
                  <c:v>5.74000000000003E-4</c:v>
                </c:pt>
                <c:pt idx="13">
                  <c:v>4.6600000000000032E-4</c:v>
                </c:pt>
                <c:pt idx="14">
                  <c:v>3.8200000000000148E-4</c:v>
                </c:pt>
                <c:pt idx="15">
                  <c:v>3.1700000000000131E-4</c:v>
                </c:pt>
                <c:pt idx="16">
                  <c:v>2.6500000000000107E-4</c:v>
                </c:pt>
                <c:pt idx="17">
                  <c:v>2.2400000000000146E-4</c:v>
                </c:pt>
                <c:pt idx="18">
                  <c:v>1.900000000000009E-4</c:v>
                </c:pt>
                <c:pt idx="19">
                  <c:v>1.6300000000000098E-4</c:v>
                </c:pt>
                <c:pt idx="20">
                  <c:v>1.4100000000000053E-4</c:v>
                </c:pt>
              </c:numCache>
            </c:numRef>
          </c:val>
        </c:ser>
        <c:ser>
          <c:idx val="8"/>
          <c:order val="8"/>
          <c:tx>
            <c:strRef>
              <c:f>Sheet1!$B$12</c:f>
              <c:strCache>
                <c:ptCount val="1"/>
                <c:pt idx="0">
                  <c:v>200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Sheet1!$C$12:$W$12</c:f>
              <c:numCache>
                <c:formatCode>0.0000</c:formatCode>
                <c:ptCount val="21"/>
                <c:pt idx="0">
                  <c:v>4.83600000000002E-3</c:v>
                </c:pt>
                <c:pt idx="1">
                  <c:v>4.6849999999999999E-3</c:v>
                </c:pt>
                <c:pt idx="2">
                  <c:v>4.2740000000000104E-3</c:v>
                </c:pt>
                <c:pt idx="3">
                  <c:v>3.7070000000000176E-3</c:v>
                </c:pt>
                <c:pt idx="4">
                  <c:v>3.0940000000000082E-3</c:v>
                </c:pt>
                <c:pt idx="5">
                  <c:v>2.5170000000000071E-3</c:v>
                </c:pt>
                <c:pt idx="6">
                  <c:v>2.0170000000000058E-3</c:v>
                </c:pt>
                <c:pt idx="7">
                  <c:v>1.6050000000000049E-3</c:v>
                </c:pt>
                <c:pt idx="8">
                  <c:v>1.276000000000005E-3</c:v>
                </c:pt>
                <c:pt idx="9">
                  <c:v>1.0169999999999999E-3</c:v>
                </c:pt>
                <c:pt idx="10">
                  <c:v>8.1600000000000411E-4</c:v>
                </c:pt>
                <c:pt idx="11">
                  <c:v>6.5900000000000268E-4</c:v>
                </c:pt>
                <c:pt idx="12">
                  <c:v>5.3700000000000221E-4</c:v>
                </c:pt>
                <c:pt idx="13">
                  <c:v>4.4100000000000172E-4</c:v>
                </c:pt>
                <c:pt idx="14">
                  <c:v>3.6500000000000145E-4</c:v>
                </c:pt>
                <c:pt idx="15">
                  <c:v>3.0500000000000096E-4</c:v>
                </c:pt>
                <c:pt idx="16">
                  <c:v>2.5700000000000104E-4</c:v>
                </c:pt>
                <c:pt idx="17">
                  <c:v>2.1800000000000118E-4</c:v>
                </c:pt>
                <c:pt idx="18">
                  <c:v>1.8600000000000097E-4</c:v>
                </c:pt>
                <c:pt idx="19">
                  <c:v>1.6000000000000088E-4</c:v>
                </c:pt>
                <c:pt idx="20">
                  <c:v>1.3800000000000083E-4</c:v>
                </c:pt>
              </c:numCache>
            </c:numRef>
          </c:val>
        </c:ser>
        <c:ser>
          <c:idx val="9"/>
          <c:order val="9"/>
          <c:tx>
            <c:strRef>
              <c:f>Sheet1!$B$13</c:f>
              <c:strCache>
                <c:ptCount val="1"/>
                <c:pt idx="0">
                  <c:v>225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Sheet1!$C$13:$W$13</c:f>
              <c:numCache>
                <c:formatCode>0.0000</c:formatCode>
                <c:ptCount val="21"/>
                <c:pt idx="0">
                  <c:v>3.3550000000000008E-3</c:v>
                </c:pt>
                <c:pt idx="1">
                  <c:v>3.2730000000000116E-3</c:v>
                </c:pt>
                <c:pt idx="2">
                  <c:v>3.046000000000007E-3</c:v>
                </c:pt>
                <c:pt idx="3">
                  <c:v>2.719000000000007E-3</c:v>
                </c:pt>
                <c:pt idx="4">
                  <c:v>2.3480000000000011E-3</c:v>
                </c:pt>
                <c:pt idx="5">
                  <c:v>1.9780000000000071E-3</c:v>
                </c:pt>
                <c:pt idx="6">
                  <c:v>1.6390000000000066E-3</c:v>
                </c:pt>
                <c:pt idx="7">
                  <c:v>1.3439999999999999E-3</c:v>
                </c:pt>
                <c:pt idx="8">
                  <c:v>1.0980000000000063E-3</c:v>
                </c:pt>
                <c:pt idx="9">
                  <c:v>8.9600000000000584E-4</c:v>
                </c:pt>
                <c:pt idx="10">
                  <c:v>7.3300000000000361E-4</c:v>
                </c:pt>
                <c:pt idx="11">
                  <c:v>6.0200000000000162E-4</c:v>
                </c:pt>
                <c:pt idx="12">
                  <c:v>4.9700000000000341E-4</c:v>
                </c:pt>
                <c:pt idx="13">
                  <c:v>4.1300000000000126E-4</c:v>
                </c:pt>
                <c:pt idx="14">
                  <c:v>3.4500000000000096E-4</c:v>
                </c:pt>
                <c:pt idx="15">
                  <c:v>2.9100000000000095E-4</c:v>
                </c:pt>
                <c:pt idx="16">
                  <c:v>2.4600000000000105E-4</c:v>
                </c:pt>
                <c:pt idx="17">
                  <c:v>2.1000000000000104E-4</c:v>
                </c:pt>
                <c:pt idx="18">
                  <c:v>1.8000000000000088E-4</c:v>
                </c:pt>
                <c:pt idx="19">
                  <c:v>1.5600000000000084E-4</c:v>
                </c:pt>
                <c:pt idx="20">
                  <c:v>1.3500000000000081E-4</c:v>
                </c:pt>
              </c:numCache>
            </c:numRef>
          </c:val>
        </c:ser>
        <c:ser>
          <c:idx val="10"/>
          <c:order val="10"/>
          <c:tx>
            <c:strRef>
              <c:f>Sheet1!$B$14</c:f>
              <c:strCache>
                <c:ptCount val="1"/>
                <c:pt idx="0">
                  <c:v>250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Sheet1!$C$14:$W$14</c:f>
              <c:numCache>
                <c:formatCode>0.0000</c:formatCode>
                <c:ptCount val="21"/>
                <c:pt idx="0">
                  <c:v>2.4240000000000012E-3</c:v>
                </c:pt>
                <c:pt idx="1">
                  <c:v>2.3770000000000002E-3</c:v>
                </c:pt>
                <c:pt idx="2">
                  <c:v>2.2430000000000145E-3</c:v>
                </c:pt>
                <c:pt idx="3">
                  <c:v>2.0450000000000012E-3</c:v>
                </c:pt>
                <c:pt idx="4">
                  <c:v>1.8120000000000067E-3</c:v>
                </c:pt>
                <c:pt idx="5">
                  <c:v>1.569000000000004E-3</c:v>
                </c:pt>
                <c:pt idx="6">
                  <c:v>1.3359999999999999E-3</c:v>
                </c:pt>
                <c:pt idx="7">
                  <c:v>1.1240000000000063E-3</c:v>
                </c:pt>
                <c:pt idx="8">
                  <c:v>9.4000000000000453E-4</c:v>
                </c:pt>
                <c:pt idx="9">
                  <c:v>7.8400000000000334E-4</c:v>
                </c:pt>
                <c:pt idx="10">
                  <c:v>6.5300000000000319E-4</c:v>
                </c:pt>
                <c:pt idx="11">
                  <c:v>5.4500000000000262E-4</c:v>
                </c:pt>
                <c:pt idx="12">
                  <c:v>4.5700000000000227E-4</c:v>
                </c:pt>
                <c:pt idx="13">
                  <c:v>3.8400000000000158E-4</c:v>
                </c:pt>
                <c:pt idx="14">
                  <c:v>3.240000000000018E-4</c:v>
                </c:pt>
                <c:pt idx="15">
                  <c:v>2.7500000000000115E-4</c:v>
                </c:pt>
                <c:pt idx="16">
                  <c:v>2.3500000000000051E-4</c:v>
                </c:pt>
                <c:pt idx="17">
                  <c:v>2.020000000000009E-4</c:v>
                </c:pt>
                <c:pt idx="18">
                  <c:v>1.7400000000000103E-4</c:v>
                </c:pt>
                <c:pt idx="19">
                  <c:v>1.5100000000000072E-4</c:v>
                </c:pt>
                <c:pt idx="20">
                  <c:v>1.3200000000000074E-4</c:v>
                </c:pt>
              </c:numCache>
            </c:numRef>
          </c:val>
        </c:ser>
        <c:ser>
          <c:idx val="11"/>
          <c:order val="11"/>
          <c:tx>
            <c:strRef>
              <c:f>Sheet1!$B$15</c:f>
              <c:strCache>
                <c:ptCount val="1"/>
                <c:pt idx="0">
                  <c:v>275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Sheet1!$C$15:$W$15</c:f>
              <c:numCache>
                <c:formatCode>0.0000</c:formatCode>
                <c:ptCount val="21"/>
                <c:pt idx="0">
                  <c:v>1.8100000000000069E-3</c:v>
                </c:pt>
                <c:pt idx="1">
                  <c:v>1.7810000000000072E-3</c:v>
                </c:pt>
                <c:pt idx="2">
                  <c:v>1.6980000000000085E-3</c:v>
                </c:pt>
                <c:pt idx="3">
                  <c:v>1.5730000000000052E-3</c:v>
                </c:pt>
                <c:pt idx="4">
                  <c:v>1.4210000000000021E-3</c:v>
                </c:pt>
                <c:pt idx="5">
                  <c:v>1.2570000000000001E-3</c:v>
                </c:pt>
                <c:pt idx="6">
                  <c:v>1.0939999999999999E-3</c:v>
                </c:pt>
                <c:pt idx="7">
                  <c:v>9.420000000000036E-4</c:v>
                </c:pt>
                <c:pt idx="8">
                  <c:v>8.0400000000000068E-4</c:v>
                </c:pt>
                <c:pt idx="9">
                  <c:v>6.8300000000000327E-4</c:v>
                </c:pt>
                <c:pt idx="10">
                  <c:v>5.7900000000000269E-4</c:v>
                </c:pt>
                <c:pt idx="11">
                  <c:v>4.9100000000000196E-4</c:v>
                </c:pt>
                <c:pt idx="12">
                  <c:v>4.1600000000000008E-4</c:v>
                </c:pt>
                <c:pt idx="13">
                  <c:v>3.5400000000000172E-4</c:v>
                </c:pt>
                <c:pt idx="14">
                  <c:v>3.0200000000000121E-4</c:v>
                </c:pt>
                <c:pt idx="15">
                  <c:v>2.5900000000000098E-4</c:v>
                </c:pt>
                <c:pt idx="16">
                  <c:v>2.2300000000000089E-4</c:v>
                </c:pt>
                <c:pt idx="17">
                  <c:v>1.930000000000009E-4</c:v>
                </c:pt>
                <c:pt idx="18">
                  <c:v>1.67000000000001E-4</c:v>
                </c:pt>
                <c:pt idx="19">
                  <c:v>1.4600000000000062E-4</c:v>
                </c:pt>
                <c:pt idx="20">
                  <c:v>1.2799999999999999E-4</c:v>
                </c:pt>
              </c:numCache>
            </c:numRef>
          </c:val>
        </c:ser>
        <c:ser>
          <c:idx val="12"/>
          <c:order val="12"/>
          <c:tx>
            <c:strRef>
              <c:f>Sheet1!$B$16</c:f>
              <c:strCache>
                <c:ptCount val="1"/>
                <c:pt idx="0">
                  <c:v>300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Sheet1!$C$16:$W$16</c:f>
              <c:numCache>
                <c:formatCode>0.0000</c:formatCode>
                <c:ptCount val="21"/>
                <c:pt idx="0">
                  <c:v>1.3870000000000061E-3</c:v>
                </c:pt>
                <c:pt idx="1">
                  <c:v>1.3680000000000068E-3</c:v>
                </c:pt>
                <c:pt idx="2">
                  <c:v>1.3150000000000028E-3</c:v>
                </c:pt>
                <c:pt idx="3">
                  <c:v>1.2329999999999999E-3</c:v>
                </c:pt>
                <c:pt idx="4">
                  <c:v>1.1310000000000037E-3</c:v>
                </c:pt>
                <c:pt idx="5">
                  <c:v>1.0180000000000035E-3</c:v>
                </c:pt>
                <c:pt idx="6">
                  <c:v>9.0300000000000243E-4</c:v>
                </c:pt>
                <c:pt idx="7">
                  <c:v>7.9100000000000383E-4</c:v>
                </c:pt>
                <c:pt idx="8">
                  <c:v>6.8800000000000263E-4</c:v>
                </c:pt>
                <c:pt idx="9">
                  <c:v>5.9400000000000338E-4</c:v>
                </c:pt>
                <c:pt idx="10">
                  <c:v>5.120000000000003E-4</c:v>
                </c:pt>
                <c:pt idx="11">
                  <c:v>4.4000000000000251E-4</c:v>
                </c:pt>
                <c:pt idx="12">
                  <c:v>3.7800000000000219E-4</c:v>
                </c:pt>
                <c:pt idx="13">
                  <c:v>3.250000000000015E-4</c:v>
                </c:pt>
                <c:pt idx="14">
                  <c:v>2.8000000000000095E-4</c:v>
                </c:pt>
                <c:pt idx="15">
                  <c:v>2.4200000000000092E-4</c:v>
                </c:pt>
                <c:pt idx="16">
                  <c:v>2.1000000000000104E-4</c:v>
                </c:pt>
                <c:pt idx="17">
                  <c:v>1.8300000000000098E-4</c:v>
                </c:pt>
                <c:pt idx="18">
                  <c:v>1.6000000000000088E-4</c:v>
                </c:pt>
                <c:pt idx="19">
                  <c:v>1.400000000000005E-4</c:v>
                </c:pt>
                <c:pt idx="20">
                  <c:v>1.230000000000005E-4</c:v>
                </c:pt>
              </c:numCache>
            </c:numRef>
          </c:val>
        </c:ser>
        <c:ser>
          <c:idx val="13"/>
          <c:order val="13"/>
          <c:tx>
            <c:strRef>
              <c:f>Sheet1!$B$17</c:f>
              <c:strCache>
                <c:ptCount val="1"/>
                <c:pt idx="0">
                  <c:v>325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Sheet1!$C$17:$W$17</c:f>
              <c:numCache>
                <c:formatCode>0.0000</c:formatCode>
                <c:ptCount val="21"/>
                <c:pt idx="0">
                  <c:v>1.0870000000000038E-3</c:v>
                </c:pt>
                <c:pt idx="1">
                  <c:v>1.0740000000000042E-3</c:v>
                </c:pt>
                <c:pt idx="2">
                  <c:v>1.0390000000000032E-3</c:v>
                </c:pt>
                <c:pt idx="3">
                  <c:v>9.8300000000000384E-4</c:v>
                </c:pt>
                <c:pt idx="4">
                  <c:v>9.1300000000000224E-4</c:v>
                </c:pt>
                <c:pt idx="5">
                  <c:v>8.3300000000000323E-4</c:v>
                </c:pt>
                <c:pt idx="6">
                  <c:v>7.5000000000000327E-4</c:v>
                </c:pt>
                <c:pt idx="7">
                  <c:v>6.6800000000000268E-4</c:v>
                </c:pt>
                <c:pt idx="8">
                  <c:v>5.8900000000000163E-4</c:v>
                </c:pt>
                <c:pt idx="9">
                  <c:v>5.1700000000000183E-4</c:v>
                </c:pt>
                <c:pt idx="10">
                  <c:v>4.5100000000000126E-4</c:v>
                </c:pt>
                <c:pt idx="11">
                  <c:v>3.9300000000000131E-4</c:v>
                </c:pt>
                <c:pt idx="12">
                  <c:v>3.4200000000000148E-4</c:v>
                </c:pt>
                <c:pt idx="13">
                  <c:v>2.9700000000000099E-4</c:v>
                </c:pt>
                <c:pt idx="14">
                  <c:v>2.5900000000000098E-4</c:v>
                </c:pt>
                <c:pt idx="15">
                  <c:v>2.2600000000000148E-4</c:v>
                </c:pt>
                <c:pt idx="16">
                  <c:v>1.9700000000000094E-4</c:v>
                </c:pt>
                <c:pt idx="17">
                  <c:v>1.7300000000000103E-4</c:v>
                </c:pt>
                <c:pt idx="18">
                  <c:v>1.5200000000000074E-4</c:v>
                </c:pt>
                <c:pt idx="19">
                  <c:v>1.3400000000000079E-4</c:v>
                </c:pt>
                <c:pt idx="20">
                  <c:v>1.1800000000000084E-4</c:v>
                </c:pt>
              </c:numCache>
            </c:numRef>
          </c:val>
        </c:ser>
        <c:ser>
          <c:idx val="14"/>
          <c:order val="14"/>
          <c:tx>
            <c:strRef>
              <c:f>Sheet1!$B$18</c:f>
              <c:strCache>
                <c:ptCount val="1"/>
                <c:pt idx="0">
                  <c:v>350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Sheet1!$C$18:$W$18</c:f>
              <c:numCache>
                <c:formatCode>0.0000</c:formatCode>
                <c:ptCount val="21"/>
                <c:pt idx="0">
                  <c:v>8.6700000000000308E-4</c:v>
                </c:pt>
                <c:pt idx="1">
                  <c:v>8.5900000000000299E-4</c:v>
                </c:pt>
                <c:pt idx="2">
                  <c:v>8.3400000000000271E-4</c:v>
                </c:pt>
                <c:pt idx="3">
                  <c:v>7.9600000000000384E-4</c:v>
                </c:pt>
                <c:pt idx="4">
                  <c:v>7.4600000000000339E-4</c:v>
                </c:pt>
                <c:pt idx="5">
                  <c:v>6.8900000000000222E-4</c:v>
                </c:pt>
                <c:pt idx="6">
                  <c:v>6.2800000000000323E-4</c:v>
                </c:pt>
                <c:pt idx="7">
                  <c:v>5.6700000000000164E-4</c:v>
                </c:pt>
                <c:pt idx="8">
                  <c:v>5.0700000000000257E-4</c:v>
                </c:pt>
                <c:pt idx="9">
                  <c:v>4.5000000000000161E-4</c:v>
                </c:pt>
                <c:pt idx="10">
                  <c:v>3.9800000000000187E-4</c:v>
                </c:pt>
                <c:pt idx="11">
                  <c:v>3.5100000000000121E-4</c:v>
                </c:pt>
                <c:pt idx="12">
                  <c:v>3.0800000000000158E-4</c:v>
                </c:pt>
                <c:pt idx="13">
                  <c:v>2.7100000000000111E-4</c:v>
                </c:pt>
                <c:pt idx="14">
                  <c:v>2.3800000000000088E-4</c:v>
                </c:pt>
                <c:pt idx="15">
                  <c:v>2.0900000000000066E-4</c:v>
                </c:pt>
                <c:pt idx="16">
                  <c:v>1.8400000000000098E-4</c:v>
                </c:pt>
                <c:pt idx="17">
                  <c:v>1.6200000000000096E-4</c:v>
                </c:pt>
                <c:pt idx="18">
                  <c:v>1.440000000000006E-4</c:v>
                </c:pt>
                <c:pt idx="19">
                  <c:v>1.2700000000000065E-4</c:v>
                </c:pt>
                <c:pt idx="20">
                  <c:v>1.1300000000000066E-4</c:v>
                </c:pt>
              </c:numCache>
            </c:numRef>
          </c:val>
        </c:ser>
        <c:ser>
          <c:idx val="15"/>
          <c:order val="15"/>
          <c:tx>
            <c:strRef>
              <c:f>Sheet1!$B$19</c:f>
              <c:strCache>
                <c:ptCount val="1"/>
                <c:pt idx="0">
                  <c:v>375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Sheet1!$C$19:$W$19</c:f>
              <c:numCache>
                <c:formatCode>0.0000</c:formatCode>
                <c:ptCount val="21"/>
                <c:pt idx="0">
                  <c:v>7.0400000000000302E-4</c:v>
                </c:pt>
                <c:pt idx="1">
                  <c:v>6.9800000000000385E-4</c:v>
                </c:pt>
                <c:pt idx="2">
                  <c:v>6.8000000000000287E-4</c:v>
                </c:pt>
                <c:pt idx="3">
                  <c:v>6.5300000000000319E-4</c:v>
                </c:pt>
                <c:pt idx="4">
                  <c:v>6.1700000000000242E-4</c:v>
                </c:pt>
                <c:pt idx="5">
                  <c:v>5.7500000000000248E-4</c:v>
                </c:pt>
                <c:pt idx="6">
                  <c:v>5.3000000000000172E-4</c:v>
                </c:pt>
                <c:pt idx="7">
                  <c:v>4.8300000000000155E-4</c:v>
                </c:pt>
                <c:pt idx="8">
                  <c:v>4.3700000000000189E-4</c:v>
                </c:pt>
                <c:pt idx="9">
                  <c:v>3.9300000000000131E-4</c:v>
                </c:pt>
                <c:pt idx="10">
                  <c:v>3.5100000000000121E-4</c:v>
                </c:pt>
                <c:pt idx="11">
                  <c:v>3.1300000000000116E-4</c:v>
                </c:pt>
                <c:pt idx="12">
                  <c:v>2.7800000000000177E-4</c:v>
                </c:pt>
                <c:pt idx="13">
                  <c:v>2.4600000000000105E-4</c:v>
                </c:pt>
                <c:pt idx="14">
                  <c:v>2.1800000000000118E-4</c:v>
                </c:pt>
                <c:pt idx="15">
                  <c:v>1.930000000000009E-4</c:v>
                </c:pt>
                <c:pt idx="16">
                  <c:v>1.7200000000000096E-4</c:v>
                </c:pt>
                <c:pt idx="17">
                  <c:v>1.5200000000000074E-4</c:v>
                </c:pt>
                <c:pt idx="18">
                  <c:v>1.3500000000000081E-4</c:v>
                </c:pt>
                <c:pt idx="19">
                  <c:v>1.2100000000000056E-4</c:v>
                </c:pt>
                <c:pt idx="20">
                  <c:v>1.0800000000000063E-4</c:v>
                </c:pt>
              </c:numCache>
            </c:numRef>
          </c:val>
        </c:ser>
        <c:ser>
          <c:idx val="16"/>
          <c:order val="16"/>
          <c:tx>
            <c:strRef>
              <c:f>Sheet1!$B$20</c:f>
              <c:strCache>
                <c:ptCount val="1"/>
                <c:pt idx="0">
                  <c:v>400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Sheet1!$C$20:$W$20</c:f>
              <c:numCache>
                <c:formatCode>0.0000</c:formatCode>
                <c:ptCount val="21"/>
                <c:pt idx="0">
                  <c:v>5.7900000000000269E-4</c:v>
                </c:pt>
                <c:pt idx="1">
                  <c:v>5.74000000000003E-4</c:v>
                </c:pt>
                <c:pt idx="2">
                  <c:v>5.6200000000000032E-4</c:v>
                </c:pt>
                <c:pt idx="3">
                  <c:v>5.4200000000000212E-4</c:v>
                </c:pt>
                <c:pt idx="4">
                  <c:v>5.1500000000000113E-4</c:v>
                </c:pt>
                <c:pt idx="5">
                  <c:v>4.8400000000000179E-4</c:v>
                </c:pt>
                <c:pt idx="6">
                  <c:v>4.5000000000000161E-4</c:v>
                </c:pt>
                <c:pt idx="7">
                  <c:v>4.1500000000000033E-4</c:v>
                </c:pt>
                <c:pt idx="8">
                  <c:v>3.7900000000000173E-4</c:v>
                </c:pt>
                <c:pt idx="9">
                  <c:v>3.4400000000000148E-4</c:v>
                </c:pt>
                <c:pt idx="10">
                  <c:v>3.1000000000000157E-4</c:v>
                </c:pt>
                <c:pt idx="11">
                  <c:v>2.7900000000000131E-4</c:v>
                </c:pt>
                <c:pt idx="12">
                  <c:v>2.5000000000000114E-4</c:v>
                </c:pt>
                <c:pt idx="13">
                  <c:v>2.2400000000000146E-4</c:v>
                </c:pt>
                <c:pt idx="14">
                  <c:v>2.0000000000000088E-4</c:v>
                </c:pt>
                <c:pt idx="15">
                  <c:v>1.7900000000000102E-4</c:v>
                </c:pt>
                <c:pt idx="16">
                  <c:v>1.5900000000000077E-4</c:v>
                </c:pt>
                <c:pt idx="17">
                  <c:v>1.4200000000000052E-4</c:v>
                </c:pt>
                <c:pt idx="18">
                  <c:v>1.2700000000000065E-4</c:v>
                </c:pt>
                <c:pt idx="19">
                  <c:v>1.1400000000000072E-4</c:v>
                </c:pt>
                <c:pt idx="20">
                  <c:v>1.0200000000000058E-4</c:v>
                </c:pt>
              </c:numCache>
            </c:numRef>
          </c:val>
        </c:ser>
        <c:ser>
          <c:idx val="17"/>
          <c:order val="17"/>
          <c:tx>
            <c:strRef>
              <c:f>Sheet1!$B$21</c:f>
              <c:strCache>
                <c:ptCount val="1"/>
                <c:pt idx="0">
                  <c:v>425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Sheet1!$C$21:$W$21</c:f>
              <c:numCache>
                <c:formatCode>0.0000</c:formatCode>
                <c:ptCount val="21"/>
                <c:pt idx="0">
                  <c:v>4.8200000000000104E-4</c:v>
                </c:pt>
                <c:pt idx="1">
                  <c:v>4.7800000000000235E-4</c:v>
                </c:pt>
                <c:pt idx="2">
                  <c:v>4.6900000000000034E-4</c:v>
                </c:pt>
                <c:pt idx="3">
                  <c:v>4.5400000000000155E-4</c:v>
                </c:pt>
                <c:pt idx="4">
                  <c:v>4.3400000000000133E-4</c:v>
                </c:pt>
                <c:pt idx="5">
                  <c:v>4.1100000000000023E-4</c:v>
                </c:pt>
                <c:pt idx="6">
                  <c:v>3.8500000000000112E-4</c:v>
                </c:pt>
                <c:pt idx="7">
                  <c:v>3.5800000000000171E-4</c:v>
                </c:pt>
                <c:pt idx="8">
                  <c:v>3.3000000000000114E-4</c:v>
                </c:pt>
                <c:pt idx="9">
                  <c:v>3.0200000000000121E-4</c:v>
                </c:pt>
                <c:pt idx="10">
                  <c:v>2.7500000000000115E-4</c:v>
                </c:pt>
                <c:pt idx="11">
                  <c:v>2.4900000000000052E-4</c:v>
                </c:pt>
                <c:pt idx="12">
                  <c:v>2.2500000000000097E-4</c:v>
                </c:pt>
                <c:pt idx="13">
                  <c:v>2.0300000000000052E-4</c:v>
                </c:pt>
                <c:pt idx="14">
                  <c:v>1.8300000000000098E-4</c:v>
                </c:pt>
                <c:pt idx="15">
                  <c:v>1.64000000000001E-4</c:v>
                </c:pt>
                <c:pt idx="16">
                  <c:v>1.4799999999999999E-4</c:v>
                </c:pt>
                <c:pt idx="17">
                  <c:v>1.3300000000000074E-4</c:v>
                </c:pt>
                <c:pt idx="18">
                  <c:v>1.2000000000000053E-4</c:v>
                </c:pt>
                <c:pt idx="19">
                  <c:v>1.0800000000000063E-4</c:v>
                </c:pt>
                <c:pt idx="20">
                  <c:v>9.7000000000000352E-5</c:v>
                </c:pt>
              </c:numCache>
            </c:numRef>
          </c:val>
        </c:ser>
        <c:ser>
          <c:idx val="18"/>
          <c:order val="18"/>
          <c:tx>
            <c:strRef>
              <c:f>Sheet1!$B$22</c:f>
              <c:strCache>
                <c:ptCount val="1"/>
                <c:pt idx="0">
                  <c:v>450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Sheet1!$C$22:$W$22</c:f>
              <c:numCache>
                <c:formatCode>0.0000</c:formatCode>
                <c:ptCount val="21"/>
                <c:pt idx="0">
                  <c:v>4.0500000000000122E-4</c:v>
                </c:pt>
                <c:pt idx="1">
                  <c:v>4.0300000000000161E-4</c:v>
                </c:pt>
                <c:pt idx="2">
                  <c:v>3.9600000000000166E-4</c:v>
                </c:pt>
                <c:pt idx="3">
                  <c:v>3.8400000000000158E-4</c:v>
                </c:pt>
                <c:pt idx="4">
                  <c:v>3.7000000000000189E-4</c:v>
                </c:pt>
                <c:pt idx="5">
                  <c:v>3.5200000000000162E-4</c:v>
                </c:pt>
                <c:pt idx="6">
                  <c:v>3.3200000000000135E-4</c:v>
                </c:pt>
                <c:pt idx="7">
                  <c:v>3.1000000000000157E-4</c:v>
                </c:pt>
                <c:pt idx="8">
                  <c:v>2.880000000000012E-4</c:v>
                </c:pt>
                <c:pt idx="9">
                  <c:v>2.6600000000000148E-4</c:v>
                </c:pt>
                <c:pt idx="10">
                  <c:v>2.4400000000000094E-4</c:v>
                </c:pt>
                <c:pt idx="11">
                  <c:v>2.2300000000000089E-4</c:v>
                </c:pt>
                <c:pt idx="12">
                  <c:v>2.0300000000000052E-4</c:v>
                </c:pt>
                <c:pt idx="13">
                  <c:v>1.8400000000000098E-4</c:v>
                </c:pt>
                <c:pt idx="14">
                  <c:v>1.67000000000001E-4</c:v>
                </c:pt>
                <c:pt idx="15">
                  <c:v>1.5100000000000072E-4</c:v>
                </c:pt>
                <c:pt idx="16">
                  <c:v>1.3700000000000084E-4</c:v>
                </c:pt>
                <c:pt idx="17">
                  <c:v>1.2400000000000057E-4</c:v>
                </c:pt>
                <c:pt idx="18">
                  <c:v>1.1200000000000064E-4</c:v>
                </c:pt>
                <c:pt idx="19">
                  <c:v>1.0100000000000056E-4</c:v>
                </c:pt>
                <c:pt idx="20">
                  <c:v>9.200000000000038E-5</c:v>
                </c:pt>
              </c:numCache>
            </c:numRef>
          </c:val>
        </c:ser>
        <c:ser>
          <c:idx val="19"/>
          <c:order val="19"/>
          <c:tx>
            <c:strRef>
              <c:f>Sheet1!$B$23</c:f>
              <c:strCache>
                <c:ptCount val="1"/>
                <c:pt idx="0">
                  <c:v>475</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Sheet1!$C$23:$W$23</c:f>
              <c:numCache>
                <c:formatCode>0.0000</c:formatCode>
                <c:ptCount val="21"/>
                <c:pt idx="0">
                  <c:v>3.4400000000000148E-4</c:v>
                </c:pt>
                <c:pt idx="1">
                  <c:v>3.4200000000000148E-4</c:v>
                </c:pt>
                <c:pt idx="2">
                  <c:v>3.3700000000000098E-4</c:v>
                </c:pt>
                <c:pt idx="3">
                  <c:v>3.2800000000000201E-4</c:v>
                </c:pt>
                <c:pt idx="4">
                  <c:v>3.1700000000000131E-4</c:v>
                </c:pt>
                <c:pt idx="5">
                  <c:v>3.0300000000000108E-4</c:v>
                </c:pt>
                <c:pt idx="6">
                  <c:v>2.8700000000000085E-4</c:v>
                </c:pt>
                <c:pt idx="7">
                  <c:v>2.7000000000000158E-4</c:v>
                </c:pt>
                <c:pt idx="8">
                  <c:v>2.5300000000000095E-4</c:v>
                </c:pt>
                <c:pt idx="9">
                  <c:v>2.3500000000000051E-4</c:v>
                </c:pt>
                <c:pt idx="10">
                  <c:v>2.1700000000000094E-4</c:v>
                </c:pt>
                <c:pt idx="11">
                  <c:v>2.0000000000000088E-4</c:v>
                </c:pt>
                <c:pt idx="12">
                  <c:v>1.8300000000000098E-4</c:v>
                </c:pt>
                <c:pt idx="13">
                  <c:v>1.67000000000001E-4</c:v>
                </c:pt>
                <c:pt idx="14">
                  <c:v>1.5300000000000074E-4</c:v>
                </c:pt>
                <c:pt idx="15">
                  <c:v>1.390000000000008E-4</c:v>
                </c:pt>
                <c:pt idx="16">
                  <c:v>1.2700000000000065E-4</c:v>
                </c:pt>
                <c:pt idx="17">
                  <c:v>1.1500000000000072E-4</c:v>
                </c:pt>
                <c:pt idx="18">
                  <c:v>1.0500000000000056E-4</c:v>
                </c:pt>
                <c:pt idx="19">
                  <c:v>9.500000000000052E-5</c:v>
                </c:pt>
                <c:pt idx="20">
                  <c:v>8.7000000000000366E-5</c:v>
                </c:pt>
              </c:numCache>
            </c:numRef>
          </c:val>
        </c:ser>
        <c:ser>
          <c:idx val="20"/>
          <c:order val="20"/>
          <c:tx>
            <c:strRef>
              <c:f>Sheet1!$B$24</c:f>
              <c:strCache>
                <c:ptCount val="1"/>
                <c:pt idx="0">
                  <c:v>500</c:v>
                </c:pt>
              </c:strCache>
            </c:strRef>
          </c:tx>
          <c:cat>
            <c:numRef>
              <c:f>Sheet1!$C$3:$W$3</c:f>
              <c:numCache>
                <c:formatCode>General</c:formatCode>
                <c:ptCount val="21"/>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numCache>
            </c:numRef>
          </c:cat>
          <c:val>
            <c:numRef>
              <c:f>Sheet1!$C$24:$W$24</c:f>
              <c:numCache>
                <c:formatCode>0.0000</c:formatCode>
                <c:ptCount val="21"/>
                <c:pt idx="0">
                  <c:v>2.9500000000000099E-4</c:v>
                </c:pt>
                <c:pt idx="1">
                  <c:v>2.9300000000000073E-4</c:v>
                </c:pt>
                <c:pt idx="2">
                  <c:v>2.890000000000009E-4</c:v>
                </c:pt>
                <c:pt idx="3">
                  <c:v>2.8200000000000105E-4</c:v>
                </c:pt>
                <c:pt idx="4">
                  <c:v>2.7400000000000162E-4</c:v>
                </c:pt>
                <c:pt idx="5">
                  <c:v>2.6300000000000092E-4</c:v>
                </c:pt>
                <c:pt idx="6">
                  <c:v>2.5000000000000114E-4</c:v>
                </c:pt>
                <c:pt idx="7">
                  <c:v>2.370000000000001E-4</c:v>
                </c:pt>
                <c:pt idx="8">
                  <c:v>2.2300000000000089E-4</c:v>
                </c:pt>
                <c:pt idx="9">
                  <c:v>2.0800000000000099E-4</c:v>
                </c:pt>
                <c:pt idx="10">
                  <c:v>1.930000000000009E-4</c:v>
                </c:pt>
                <c:pt idx="11">
                  <c:v>1.7900000000000102E-4</c:v>
                </c:pt>
                <c:pt idx="12">
                  <c:v>1.6500000000000097E-4</c:v>
                </c:pt>
                <c:pt idx="13">
                  <c:v>1.5200000000000074E-4</c:v>
                </c:pt>
                <c:pt idx="14">
                  <c:v>1.400000000000005E-4</c:v>
                </c:pt>
                <c:pt idx="15">
                  <c:v>1.2799999999999999E-4</c:v>
                </c:pt>
                <c:pt idx="16">
                  <c:v>1.1700000000000077E-4</c:v>
                </c:pt>
                <c:pt idx="17">
                  <c:v>1.0700000000000058E-4</c:v>
                </c:pt>
                <c:pt idx="18">
                  <c:v>9.8000000000000661E-5</c:v>
                </c:pt>
                <c:pt idx="19">
                  <c:v>8.9000000000000591E-5</c:v>
                </c:pt>
                <c:pt idx="20">
                  <c:v>8.2000000000000258E-5</c:v>
                </c:pt>
              </c:numCache>
            </c:numRef>
          </c:val>
        </c:ser>
        <c:bandFmts/>
        <c:axId val="229565184"/>
        <c:axId val="229566720"/>
        <c:axId val="229538880"/>
      </c:surface3DChart>
      <c:catAx>
        <c:axId val="229565184"/>
        <c:scaling>
          <c:orientation val="minMax"/>
        </c:scaling>
        <c:delete val="0"/>
        <c:axPos val="b"/>
        <c:numFmt formatCode="General" sourceLinked="1"/>
        <c:majorTickMark val="out"/>
        <c:minorTickMark val="none"/>
        <c:tickLblPos val="nextTo"/>
        <c:crossAx val="229566720"/>
        <c:crossesAt val="1.0000000000000011E-4"/>
        <c:auto val="1"/>
        <c:lblAlgn val="ctr"/>
        <c:lblOffset val="100"/>
        <c:noMultiLvlLbl val="0"/>
      </c:catAx>
      <c:valAx>
        <c:axId val="229566720"/>
        <c:scaling>
          <c:logBase val="10"/>
          <c:orientation val="minMax"/>
          <c:min val="1.0000000000000011E-4"/>
        </c:scaling>
        <c:delete val="0"/>
        <c:axPos val="l"/>
        <c:majorGridlines/>
        <c:numFmt formatCode="0.0E+00" sourceLinked="0"/>
        <c:majorTickMark val="out"/>
        <c:minorTickMark val="none"/>
        <c:tickLblPos val="nextTo"/>
        <c:crossAx val="229565184"/>
        <c:crosses val="autoZero"/>
        <c:crossBetween val="midCat"/>
      </c:valAx>
      <c:serAx>
        <c:axId val="229538880"/>
        <c:scaling>
          <c:orientation val="minMax"/>
        </c:scaling>
        <c:delete val="0"/>
        <c:axPos val="b"/>
        <c:majorTickMark val="out"/>
        <c:minorTickMark val="none"/>
        <c:tickLblPos val="nextTo"/>
        <c:crossAx val="229566720"/>
        <c:crossesAt val="1.0000000000000011E-4"/>
      </c:serAx>
    </c:plotArea>
    <c:legend>
      <c:legendPos val="r"/>
      <c:layout>
        <c:manualLayout>
          <c:xMode val="edge"/>
          <c:yMode val="edge"/>
          <c:x val="0.80023760976449243"/>
          <c:y val="2.0205330720829199E-2"/>
          <c:w val="0.19198139204576473"/>
          <c:h val="0.96279580046661728"/>
        </c:manualLayout>
      </c:layout>
      <c:overlay val="0"/>
      <c:txPr>
        <a:bodyPr/>
        <a:lstStyle/>
        <a:p>
          <a:pPr rtl="0">
            <a:defRPr/>
          </a:pPr>
          <a:endParaRPr lang="en-US"/>
        </a:p>
      </c:txPr>
    </c:legend>
    <c:plotVisOnly val="1"/>
    <c:dispBlanksAs val="zero"/>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3644B8-D5DD-4A23-9759-4372293703FA}" type="doc">
      <dgm:prSet loTypeId="urn:microsoft.com/office/officeart/2005/8/layout/arrow2" loCatId="process" qsTypeId="urn:microsoft.com/office/officeart/2005/8/quickstyle/simple1" qsCatId="simple" csTypeId="urn:microsoft.com/office/officeart/2005/8/colors/accent1_2" csCatId="accent1" phldr="1"/>
      <dgm:spPr/>
    </dgm:pt>
    <dgm:pt modelId="{287219B1-B121-4E16-BBC4-B1DF6691AD7A}">
      <dgm:prSet phldrT="[Text]" custT="1"/>
      <dgm:spPr/>
      <dgm:t>
        <a:bodyPr/>
        <a:lstStyle/>
        <a:p>
          <a:r>
            <a:rPr lang="en-GB" sz="2000" dirty="0" smtClean="0"/>
            <a:t>2014 Final Report</a:t>
          </a:r>
          <a:endParaRPr lang="en-GB" sz="2000" dirty="0"/>
        </a:p>
      </dgm:t>
    </dgm:pt>
    <dgm:pt modelId="{9AA8D1D1-2C44-4E75-A8FA-2041EC2A1F6B}" type="parTrans" cxnId="{04B56C11-D587-4EC3-9AE7-02EBF479B0AB}">
      <dgm:prSet/>
      <dgm:spPr/>
      <dgm:t>
        <a:bodyPr/>
        <a:lstStyle/>
        <a:p>
          <a:endParaRPr lang="en-GB"/>
        </a:p>
      </dgm:t>
    </dgm:pt>
    <dgm:pt modelId="{F1C4D9F5-7127-4C9F-A78F-883D20F4B94E}" type="sibTrans" cxnId="{04B56C11-D587-4EC3-9AE7-02EBF479B0AB}">
      <dgm:prSet/>
      <dgm:spPr/>
      <dgm:t>
        <a:bodyPr/>
        <a:lstStyle/>
        <a:p>
          <a:endParaRPr lang="en-GB"/>
        </a:p>
      </dgm:t>
    </dgm:pt>
    <dgm:pt modelId="{1A3461D0-4B2B-4076-A28E-60775E6F38F0}">
      <dgm:prSet phldrT="[Text]" custT="1"/>
      <dgm:spPr/>
      <dgm:t>
        <a:bodyPr/>
        <a:lstStyle/>
        <a:p>
          <a:r>
            <a:rPr lang="en-GB" sz="2000" dirty="0" smtClean="0"/>
            <a:t>2014/2015</a:t>
          </a:r>
        </a:p>
        <a:p>
          <a:r>
            <a:rPr lang="en-GB" sz="2000" dirty="0" smtClean="0"/>
            <a:t>Separation of ventilation systems.</a:t>
          </a:r>
        </a:p>
        <a:p>
          <a:r>
            <a:rPr lang="en-GB" sz="2000" dirty="0" smtClean="0"/>
            <a:t>Installation of airlocks</a:t>
          </a:r>
          <a:endParaRPr lang="en-GB" sz="2000" dirty="0"/>
        </a:p>
      </dgm:t>
    </dgm:pt>
    <dgm:pt modelId="{3D3F5886-157F-4FE8-A7E2-9C4F12DF9C76}" type="parTrans" cxnId="{DF6DA3EA-77A1-4BBF-8177-28B9DAF70815}">
      <dgm:prSet/>
      <dgm:spPr/>
      <dgm:t>
        <a:bodyPr/>
        <a:lstStyle/>
        <a:p>
          <a:endParaRPr lang="en-GB"/>
        </a:p>
      </dgm:t>
    </dgm:pt>
    <dgm:pt modelId="{C01A8349-D038-4E57-B607-735FDA848CFD}" type="sibTrans" cxnId="{DF6DA3EA-77A1-4BBF-8177-28B9DAF70815}">
      <dgm:prSet/>
      <dgm:spPr/>
      <dgm:t>
        <a:bodyPr/>
        <a:lstStyle/>
        <a:p>
          <a:endParaRPr lang="en-GB"/>
        </a:p>
      </dgm:t>
    </dgm:pt>
    <dgm:pt modelId="{CD089655-1B5B-4575-918E-5B7054EDAE6D}">
      <dgm:prSet phldrT="[Text]" custT="1"/>
      <dgm:spPr/>
      <dgm:t>
        <a:bodyPr/>
        <a:lstStyle/>
        <a:p>
          <a:r>
            <a:rPr lang="en-GB" sz="2000" dirty="0" smtClean="0"/>
            <a:t>LS2 (2018)?</a:t>
          </a:r>
        </a:p>
        <a:p>
          <a:r>
            <a:rPr lang="en-GB" sz="2000" dirty="0" smtClean="0"/>
            <a:t>New FE’s</a:t>
          </a:r>
        </a:p>
        <a:p>
          <a:r>
            <a:rPr lang="en-GB" sz="2000" dirty="0" smtClean="0"/>
            <a:t>Beam dumps</a:t>
          </a:r>
        </a:p>
        <a:p>
          <a:r>
            <a:rPr lang="en-GB" sz="2000" dirty="0" smtClean="0"/>
            <a:t>Shielding</a:t>
          </a:r>
        </a:p>
        <a:p>
          <a:r>
            <a:rPr lang="en-GB" sz="2000" dirty="0" smtClean="0"/>
            <a:t>New HRS</a:t>
          </a:r>
        </a:p>
        <a:p>
          <a:r>
            <a:rPr lang="en-GB" sz="2000" dirty="0" smtClean="0"/>
            <a:t>…</a:t>
          </a:r>
        </a:p>
      </dgm:t>
    </dgm:pt>
    <dgm:pt modelId="{EE25ADBA-64A2-4856-B218-32292A8CE789}" type="parTrans" cxnId="{090A82E7-789C-4C68-8C32-6634D7C39156}">
      <dgm:prSet/>
      <dgm:spPr/>
      <dgm:t>
        <a:bodyPr/>
        <a:lstStyle/>
        <a:p>
          <a:endParaRPr lang="en-GB"/>
        </a:p>
      </dgm:t>
    </dgm:pt>
    <dgm:pt modelId="{E0819CF3-FDE2-4434-9CF4-F44B409118E0}" type="sibTrans" cxnId="{090A82E7-789C-4C68-8C32-6634D7C39156}">
      <dgm:prSet/>
      <dgm:spPr/>
      <dgm:t>
        <a:bodyPr/>
        <a:lstStyle/>
        <a:p>
          <a:endParaRPr lang="en-GB"/>
        </a:p>
      </dgm:t>
    </dgm:pt>
    <dgm:pt modelId="{86E4F477-0854-4F5D-B42D-8850696A93AF}" type="pres">
      <dgm:prSet presAssocID="{F53644B8-D5DD-4A23-9759-4372293703FA}" presName="arrowDiagram" presStyleCnt="0">
        <dgm:presLayoutVars>
          <dgm:chMax val="5"/>
          <dgm:dir/>
          <dgm:resizeHandles val="exact"/>
        </dgm:presLayoutVars>
      </dgm:prSet>
      <dgm:spPr/>
    </dgm:pt>
    <dgm:pt modelId="{6049C3F7-C5CC-43B0-82FD-C7F4744CAB37}" type="pres">
      <dgm:prSet presAssocID="{F53644B8-D5DD-4A23-9759-4372293703FA}" presName="arrow" presStyleLbl="bgShp" presStyleIdx="0" presStyleCnt="1"/>
      <dgm:spPr/>
    </dgm:pt>
    <dgm:pt modelId="{276BC574-C3AF-404B-9BCC-D3FBB00A74D5}" type="pres">
      <dgm:prSet presAssocID="{F53644B8-D5DD-4A23-9759-4372293703FA}" presName="arrowDiagram3" presStyleCnt="0"/>
      <dgm:spPr/>
    </dgm:pt>
    <dgm:pt modelId="{0ED7D8AD-E37E-4979-897A-C008121CC652}" type="pres">
      <dgm:prSet presAssocID="{287219B1-B121-4E16-BBC4-B1DF6691AD7A}" presName="bullet3a" presStyleLbl="node1" presStyleIdx="0" presStyleCnt="3"/>
      <dgm:spPr/>
    </dgm:pt>
    <dgm:pt modelId="{7BB2F3DC-CAA6-4AAD-A974-5815612305D3}" type="pres">
      <dgm:prSet presAssocID="{287219B1-B121-4E16-BBC4-B1DF6691AD7A}" presName="textBox3a" presStyleLbl="revTx" presStyleIdx="0" presStyleCnt="3" custScaleX="68297" custScaleY="64502" custLinFactNeighborX="-33722" custLinFactNeighborY="0">
        <dgm:presLayoutVars>
          <dgm:bulletEnabled val="1"/>
        </dgm:presLayoutVars>
      </dgm:prSet>
      <dgm:spPr/>
      <dgm:t>
        <a:bodyPr/>
        <a:lstStyle/>
        <a:p>
          <a:endParaRPr lang="en-GB"/>
        </a:p>
      </dgm:t>
    </dgm:pt>
    <dgm:pt modelId="{9AF6DEF4-E2CC-47ED-AC41-A3F416637774}" type="pres">
      <dgm:prSet presAssocID="{1A3461D0-4B2B-4076-A28E-60775E6F38F0}" presName="bullet3b" presStyleLbl="node1" presStyleIdx="1" presStyleCnt="3" custLinFactX="-30676" custLinFactNeighborX="-100000" custLinFactNeighborY="91071"/>
      <dgm:spPr/>
      <dgm:t>
        <a:bodyPr/>
        <a:lstStyle/>
        <a:p>
          <a:endParaRPr lang="en-GB"/>
        </a:p>
      </dgm:t>
    </dgm:pt>
    <dgm:pt modelId="{C03801FA-036B-430E-AD5C-2395339DDA65}" type="pres">
      <dgm:prSet presAssocID="{1A3461D0-4B2B-4076-A28E-60775E6F38F0}" presName="textBox3b" presStyleLbl="revTx" presStyleIdx="1" presStyleCnt="3" custScaleY="69359" custLinFactNeighborX="-47214" custLinFactNeighborY="7233">
        <dgm:presLayoutVars>
          <dgm:bulletEnabled val="1"/>
        </dgm:presLayoutVars>
      </dgm:prSet>
      <dgm:spPr/>
      <dgm:t>
        <a:bodyPr/>
        <a:lstStyle/>
        <a:p>
          <a:endParaRPr lang="en-GB"/>
        </a:p>
      </dgm:t>
    </dgm:pt>
    <dgm:pt modelId="{F36BBD86-4C9D-4A53-BAB8-9119CE65CC15}" type="pres">
      <dgm:prSet presAssocID="{CD089655-1B5B-4575-918E-5B7054EDAE6D}" presName="bullet3c" presStyleLbl="node1" presStyleIdx="2" presStyleCnt="3" custLinFactNeighborX="48361" custLinFactNeighborY="-13947"/>
      <dgm:spPr/>
      <dgm:t>
        <a:bodyPr/>
        <a:lstStyle/>
        <a:p>
          <a:endParaRPr lang="en-GB"/>
        </a:p>
      </dgm:t>
    </dgm:pt>
    <dgm:pt modelId="{C7997FA2-5BC7-480B-AC3B-4F5C12CC25E8}" type="pres">
      <dgm:prSet presAssocID="{CD089655-1B5B-4575-918E-5B7054EDAE6D}" presName="textBox3c" presStyleLbl="revTx" presStyleIdx="2" presStyleCnt="3" custScaleY="62755" custLinFactNeighborX="23463" custLinFactNeighborY="-9444">
        <dgm:presLayoutVars>
          <dgm:bulletEnabled val="1"/>
        </dgm:presLayoutVars>
      </dgm:prSet>
      <dgm:spPr/>
      <dgm:t>
        <a:bodyPr/>
        <a:lstStyle/>
        <a:p>
          <a:endParaRPr lang="en-GB"/>
        </a:p>
      </dgm:t>
    </dgm:pt>
  </dgm:ptLst>
  <dgm:cxnLst>
    <dgm:cxn modelId="{DA44CBCA-5C6F-41C8-8A23-38B6BA3CE5F4}" type="presOf" srcId="{287219B1-B121-4E16-BBC4-B1DF6691AD7A}" destId="{7BB2F3DC-CAA6-4AAD-A974-5815612305D3}" srcOrd="0" destOrd="0" presId="urn:microsoft.com/office/officeart/2005/8/layout/arrow2"/>
    <dgm:cxn modelId="{446CF2B1-074A-4A9D-AE45-896F299F0568}" type="presOf" srcId="{CD089655-1B5B-4575-918E-5B7054EDAE6D}" destId="{C7997FA2-5BC7-480B-AC3B-4F5C12CC25E8}" srcOrd="0" destOrd="0" presId="urn:microsoft.com/office/officeart/2005/8/layout/arrow2"/>
    <dgm:cxn modelId="{2360A873-5A5E-4325-805E-4895150A9820}" type="presOf" srcId="{F53644B8-D5DD-4A23-9759-4372293703FA}" destId="{86E4F477-0854-4F5D-B42D-8850696A93AF}" srcOrd="0" destOrd="0" presId="urn:microsoft.com/office/officeart/2005/8/layout/arrow2"/>
    <dgm:cxn modelId="{04B56C11-D587-4EC3-9AE7-02EBF479B0AB}" srcId="{F53644B8-D5DD-4A23-9759-4372293703FA}" destId="{287219B1-B121-4E16-BBC4-B1DF6691AD7A}" srcOrd="0" destOrd="0" parTransId="{9AA8D1D1-2C44-4E75-A8FA-2041EC2A1F6B}" sibTransId="{F1C4D9F5-7127-4C9F-A78F-883D20F4B94E}"/>
    <dgm:cxn modelId="{DF6DA3EA-77A1-4BBF-8177-28B9DAF70815}" srcId="{F53644B8-D5DD-4A23-9759-4372293703FA}" destId="{1A3461D0-4B2B-4076-A28E-60775E6F38F0}" srcOrd="1" destOrd="0" parTransId="{3D3F5886-157F-4FE8-A7E2-9C4F12DF9C76}" sibTransId="{C01A8349-D038-4E57-B607-735FDA848CFD}"/>
    <dgm:cxn modelId="{090A82E7-789C-4C68-8C32-6634D7C39156}" srcId="{F53644B8-D5DD-4A23-9759-4372293703FA}" destId="{CD089655-1B5B-4575-918E-5B7054EDAE6D}" srcOrd="2" destOrd="0" parTransId="{EE25ADBA-64A2-4856-B218-32292A8CE789}" sibTransId="{E0819CF3-FDE2-4434-9CF4-F44B409118E0}"/>
    <dgm:cxn modelId="{7A7EF5B9-0F5D-4E02-9385-51917B8885E6}" type="presOf" srcId="{1A3461D0-4B2B-4076-A28E-60775E6F38F0}" destId="{C03801FA-036B-430E-AD5C-2395339DDA65}" srcOrd="0" destOrd="0" presId="urn:microsoft.com/office/officeart/2005/8/layout/arrow2"/>
    <dgm:cxn modelId="{7039F654-3710-4B92-8E0C-8F81612E3E46}" type="presParOf" srcId="{86E4F477-0854-4F5D-B42D-8850696A93AF}" destId="{6049C3F7-C5CC-43B0-82FD-C7F4744CAB37}" srcOrd="0" destOrd="0" presId="urn:microsoft.com/office/officeart/2005/8/layout/arrow2"/>
    <dgm:cxn modelId="{C8B23136-FFBF-444F-98EA-27AD03B85A3A}" type="presParOf" srcId="{86E4F477-0854-4F5D-B42D-8850696A93AF}" destId="{276BC574-C3AF-404B-9BCC-D3FBB00A74D5}" srcOrd="1" destOrd="0" presId="urn:microsoft.com/office/officeart/2005/8/layout/arrow2"/>
    <dgm:cxn modelId="{F03FD836-AF3E-466E-A6EC-13C4CF1750DA}" type="presParOf" srcId="{276BC574-C3AF-404B-9BCC-D3FBB00A74D5}" destId="{0ED7D8AD-E37E-4979-897A-C008121CC652}" srcOrd="0" destOrd="0" presId="urn:microsoft.com/office/officeart/2005/8/layout/arrow2"/>
    <dgm:cxn modelId="{8BC63374-2893-4E3E-94ED-6683AC5C8C66}" type="presParOf" srcId="{276BC574-C3AF-404B-9BCC-D3FBB00A74D5}" destId="{7BB2F3DC-CAA6-4AAD-A974-5815612305D3}" srcOrd="1" destOrd="0" presId="urn:microsoft.com/office/officeart/2005/8/layout/arrow2"/>
    <dgm:cxn modelId="{2E375D9C-F3E3-487F-A7CF-355FC86FAFB5}" type="presParOf" srcId="{276BC574-C3AF-404B-9BCC-D3FBB00A74D5}" destId="{9AF6DEF4-E2CC-47ED-AC41-A3F416637774}" srcOrd="2" destOrd="0" presId="urn:microsoft.com/office/officeart/2005/8/layout/arrow2"/>
    <dgm:cxn modelId="{BDEFB5F9-6021-484C-907A-39113F0A6BCB}" type="presParOf" srcId="{276BC574-C3AF-404B-9BCC-D3FBB00A74D5}" destId="{C03801FA-036B-430E-AD5C-2395339DDA65}" srcOrd="3" destOrd="0" presId="urn:microsoft.com/office/officeart/2005/8/layout/arrow2"/>
    <dgm:cxn modelId="{34119C95-CA93-4EA9-A67F-DF0E6D462990}" type="presParOf" srcId="{276BC574-C3AF-404B-9BCC-D3FBB00A74D5}" destId="{F36BBD86-4C9D-4A53-BAB8-9119CE65CC15}" srcOrd="4" destOrd="0" presId="urn:microsoft.com/office/officeart/2005/8/layout/arrow2"/>
    <dgm:cxn modelId="{550427C9-0FCA-4025-BBE9-C06D014A6F34}" type="presParOf" srcId="{276BC574-C3AF-404B-9BCC-D3FBB00A74D5}" destId="{C7997FA2-5BC7-480B-AC3B-4F5C12CC25E8}"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9C3F7-C5CC-43B0-82FD-C7F4744CAB37}">
      <dsp:nvSpPr>
        <dsp:cNvPr id="0" name=""/>
        <dsp:cNvSpPr/>
      </dsp:nvSpPr>
      <dsp:spPr>
        <a:xfrm>
          <a:off x="0" y="63007"/>
          <a:ext cx="8784976" cy="549061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D7D8AD-E37E-4979-897A-C008121CC652}">
      <dsp:nvSpPr>
        <dsp:cNvPr id="0" name=""/>
        <dsp:cNvSpPr/>
      </dsp:nvSpPr>
      <dsp:spPr>
        <a:xfrm>
          <a:off x="1115691" y="3852626"/>
          <a:ext cx="228409" cy="2284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B2F3DC-CAA6-4AAD-A974-5815612305D3}">
      <dsp:nvSpPr>
        <dsp:cNvPr id="0" name=""/>
        <dsp:cNvSpPr/>
      </dsp:nvSpPr>
      <dsp:spPr>
        <a:xfrm>
          <a:off x="864105" y="4248469"/>
          <a:ext cx="1397970" cy="1023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029" tIns="0" rIns="0" bIns="0" numCol="1" spcCol="1270" anchor="t" anchorCtr="0">
          <a:noAutofit/>
        </a:bodyPr>
        <a:lstStyle/>
        <a:p>
          <a:pPr lvl="0" algn="l" defTabSz="889000">
            <a:lnSpc>
              <a:spcPct val="90000"/>
            </a:lnSpc>
            <a:spcBef>
              <a:spcPct val="0"/>
            </a:spcBef>
            <a:spcAft>
              <a:spcPct val="35000"/>
            </a:spcAft>
          </a:pPr>
          <a:r>
            <a:rPr lang="en-GB" sz="2000" kern="1200" dirty="0" smtClean="0"/>
            <a:t>2014 Final Report</a:t>
          </a:r>
          <a:endParaRPr lang="en-GB" sz="2000" kern="1200" dirty="0"/>
        </a:p>
      </dsp:txBody>
      <dsp:txXfrm>
        <a:off x="864105" y="4248469"/>
        <a:ext cx="1397970" cy="1023508"/>
      </dsp:txXfrm>
    </dsp:sp>
    <dsp:sp modelId="{9AF6DEF4-E2CC-47ED-AC41-A3F416637774}">
      <dsp:nvSpPr>
        <dsp:cNvPr id="0" name=""/>
        <dsp:cNvSpPr/>
      </dsp:nvSpPr>
      <dsp:spPr>
        <a:xfrm>
          <a:off x="2592290" y="2736304"/>
          <a:ext cx="412893" cy="4128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3801FA-036B-430E-AD5C-2395339DDA65}">
      <dsp:nvSpPr>
        <dsp:cNvPr id="0" name=""/>
        <dsp:cNvSpPr/>
      </dsp:nvSpPr>
      <dsp:spPr>
        <a:xfrm>
          <a:off x="2342833" y="3240373"/>
          <a:ext cx="2108394" cy="2071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8784" tIns="0" rIns="0" bIns="0" numCol="1" spcCol="1270" anchor="t" anchorCtr="0">
          <a:noAutofit/>
        </a:bodyPr>
        <a:lstStyle/>
        <a:p>
          <a:pPr lvl="0" algn="l" defTabSz="889000">
            <a:lnSpc>
              <a:spcPct val="90000"/>
            </a:lnSpc>
            <a:spcBef>
              <a:spcPct val="0"/>
            </a:spcBef>
            <a:spcAft>
              <a:spcPct val="35000"/>
            </a:spcAft>
          </a:pPr>
          <a:r>
            <a:rPr lang="en-GB" sz="2000" kern="1200" dirty="0" smtClean="0"/>
            <a:t>2014/2015</a:t>
          </a:r>
        </a:p>
        <a:p>
          <a:pPr lvl="0" algn="l" defTabSz="889000">
            <a:lnSpc>
              <a:spcPct val="90000"/>
            </a:lnSpc>
            <a:spcBef>
              <a:spcPct val="0"/>
            </a:spcBef>
            <a:spcAft>
              <a:spcPct val="35000"/>
            </a:spcAft>
          </a:pPr>
          <a:r>
            <a:rPr lang="en-GB" sz="2000" kern="1200" dirty="0" smtClean="0"/>
            <a:t>Separation of ventilation systems.</a:t>
          </a:r>
        </a:p>
        <a:p>
          <a:pPr lvl="0" algn="l" defTabSz="889000">
            <a:lnSpc>
              <a:spcPct val="90000"/>
            </a:lnSpc>
            <a:spcBef>
              <a:spcPct val="0"/>
            </a:spcBef>
            <a:spcAft>
              <a:spcPct val="35000"/>
            </a:spcAft>
          </a:pPr>
          <a:r>
            <a:rPr lang="en-GB" sz="2000" kern="1200" dirty="0" smtClean="0"/>
            <a:t>Installation of airlocks</a:t>
          </a:r>
          <a:endParaRPr lang="en-GB" sz="2000" kern="1200" dirty="0"/>
        </a:p>
      </dsp:txBody>
      <dsp:txXfrm>
        <a:off x="2342833" y="3240373"/>
        <a:ext cx="2108394" cy="2071678"/>
      </dsp:txXfrm>
    </dsp:sp>
    <dsp:sp modelId="{F36BBD86-4C9D-4A53-BAB8-9119CE65CC15}">
      <dsp:nvSpPr>
        <dsp:cNvPr id="0" name=""/>
        <dsp:cNvSpPr/>
      </dsp:nvSpPr>
      <dsp:spPr>
        <a:xfrm>
          <a:off x="5832649" y="1372490"/>
          <a:ext cx="571023" cy="5710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997FA2-5BC7-480B-AC3B-4F5C12CC25E8}">
      <dsp:nvSpPr>
        <dsp:cNvPr id="0" name=""/>
        <dsp:cNvSpPr/>
      </dsp:nvSpPr>
      <dsp:spPr>
        <a:xfrm>
          <a:off x="6336701" y="2087892"/>
          <a:ext cx="2108394" cy="2394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2573" tIns="0" rIns="0" bIns="0" numCol="1" spcCol="1270" anchor="t" anchorCtr="0">
          <a:noAutofit/>
        </a:bodyPr>
        <a:lstStyle/>
        <a:p>
          <a:pPr lvl="0" algn="l" defTabSz="889000">
            <a:lnSpc>
              <a:spcPct val="90000"/>
            </a:lnSpc>
            <a:spcBef>
              <a:spcPct val="0"/>
            </a:spcBef>
            <a:spcAft>
              <a:spcPct val="35000"/>
            </a:spcAft>
          </a:pPr>
          <a:r>
            <a:rPr lang="en-GB" sz="2000" kern="1200" dirty="0" smtClean="0"/>
            <a:t>LS2 (2018)?</a:t>
          </a:r>
        </a:p>
        <a:p>
          <a:pPr lvl="0" algn="l" defTabSz="889000">
            <a:lnSpc>
              <a:spcPct val="90000"/>
            </a:lnSpc>
            <a:spcBef>
              <a:spcPct val="0"/>
            </a:spcBef>
            <a:spcAft>
              <a:spcPct val="35000"/>
            </a:spcAft>
          </a:pPr>
          <a:r>
            <a:rPr lang="en-GB" sz="2000" kern="1200" dirty="0" smtClean="0"/>
            <a:t>New FE’s</a:t>
          </a:r>
        </a:p>
        <a:p>
          <a:pPr lvl="0" algn="l" defTabSz="889000">
            <a:lnSpc>
              <a:spcPct val="90000"/>
            </a:lnSpc>
            <a:spcBef>
              <a:spcPct val="0"/>
            </a:spcBef>
            <a:spcAft>
              <a:spcPct val="35000"/>
            </a:spcAft>
          </a:pPr>
          <a:r>
            <a:rPr lang="en-GB" sz="2000" kern="1200" dirty="0" smtClean="0"/>
            <a:t>Beam dumps</a:t>
          </a:r>
        </a:p>
        <a:p>
          <a:pPr lvl="0" algn="l" defTabSz="889000">
            <a:lnSpc>
              <a:spcPct val="90000"/>
            </a:lnSpc>
            <a:spcBef>
              <a:spcPct val="0"/>
            </a:spcBef>
            <a:spcAft>
              <a:spcPct val="35000"/>
            </a:spcAft>
          </a:pPr>
          <a:r>
            <a:rPr lang="en-GB" sz="2000" kern="1200" dirty="0" smtClean="0"/>
            <a:t>Shielding</a:t>
          </a:r>
        </a:p>
        <a:p>
          <a:pPr lvl="0" algn="l" defTabSz="889000">
            <a:lnSpc>
              <a:spcPct val="90000"/>
            </a:lnSpc>
            <a:spcBef>
              <a:spcPct val="0"/>
            </a:spcBef>
            <a:spcAft>
              <a:spcPct val="35000"/>
            </a:spcAft>
          </a:pPr>
          <a:r>
            <a:rPr lang="en-GB" sz="2000" kern="1200" dirty="0" smtClean="0"/>
            <a:t>New HRS</a:t>
          </a:r>
        </a:p>
        <a:p>
          <a:pPr lvl="0" algn="l" defTabSz="889000">
            <a:lnSpc>
              <a:spcPct val="90000"/>
            </a:lnSpc>
            <a:spcBef>
              <a:spcPct val="0"/>
            </a:spcBef>
            <a:spcAft>
              <a:spcPct val="35000"/>
            </a:spcAft>
          </a:pPr>
          <a:r>
            <a:rPr lang="en-GB" sz="2000" kern="1200" dirty="0" smtClean="0"/>
            <a:t>…</a:t>
          </a:r>
        </a:p>
      </dsp:txBody>
      <dsp:txXfrm>
        <a:off x="6336701" y="2087892"/>
        <a:ext cx="2108394" cy="239471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emf"/><Relationship Id="rId1" Type="http://schemas.openxmlformats.org/officeDocument/2006/relationships/image" Target="../media/image24.emf"/><Relationship Id="rId4"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C93E0D-FADA-44D0-A657-C3122F2EAB74}" type="datetimeFigureOut">
              <a:rPr lang="en-GB" smtClean="0"/>
              <a:t>22/10/2013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B2A751-2290-4CF4-984A-11F98E3F6CA2}" type="slidenum">
              <a:rPr lang="en-GB" smtClean="0"/>
              <a:t>‹#›</a:t>
            </a:fld>
            <a:endParaRPr lang="en-GB"/>
          </a:p>
        </p:txBody>
      </p:sp>
    </p:spTree>
    <p:extLst>
      <p:ext uri="{BB962C8B-B14F-4D97-AF65-F5344CB8AC3E}">
        <p14:creationId xmlns:p14="http://schemas.microsoft.com/office/powerpoint/2010/main" val="1477081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p:sp>
      <p:sp>
        <p:nvSpPr>
          <p:cNvPr id="19459" name="Notes Placeholder 2"/>
          <p:cNvSpPr>
            <a:spLocks noGrp="1"/>
          </p:cNvSpPr>
          <p:nvPr>
            <p:ph type="body" idx="1"/>
          </p:nvPr>
        </p:nvSpPr>
        <p:spPr>
          <a:noFill/>
          <a:ln/>
        </p:spPr>
        <p:txBody>
          <a:bodyPr/>
          <a:lstStyle/>
          <a:p>
            <a:endParaRPr lang="en-US" dirty="0" smtClean="0">
              <a:latin typeface="Times New Roman" pitchFamily="18" charset="0"/>
            </a:endParaRPr>
          </a:p>
        </p:txBody>
      </p:sp>
      <p:sp>
        <p:nvSpPr>
          <p:cNvPr id="19460" name="Slide Number Placeholder 3"/>
          <p:cNvSpPr>
            <a:spLocks noGrp="1"/>
          </p:cNvSpPr>
          <p:nvPr>
            <p:ph type="sldNum" sz="quarter"/>
          </p:nvPr>
        </p:nvSpPr>
        <p:spPr>
          <a:noFill/>
        </p:spPr>
        <p:txBody>
          <a:bodyPr/>
          <a:lstStyle/>
          <a:p>
            <a:pPr>
              <a:buFont typeface="Wingdings" pitchFamily="2" charset="2"/>
              <a:buNone/>
            </a:pPr>
            <a:fld id="{673DE5A0-9EB0-416F-80D7-FBE9ACBDC914}" type="slidenum">
              <a:rPr lang="en-US">
                <a:latin typeface="Times New Roman" pitchFamily="18" charset="0"/>
                <a:cs typeface="Lucida Sans Unicode" pitchFamily="34" charset="0"/>
              </a:rPr>
              <a:pPr>
                <a:buFont typeface="Wingdings" pitchFamily="2" charset="2"/>
                <a:buNone/>
              </a:pPr>
              <a:t>8</a:t>
            </a:fld>
            <a:endParaRPr lang="en-US">
              <a:latin typeface="Times New Roman" pitchFamily="18" charset="0"/>
              <a:cs typeface="Lucida Sans Unicode"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3DA9C61-7DC5-4598-B8F9-182268829E16}" type="slidenum">
              <a:rPr lang="en-US" smtClean="0"/>
              <a:pPr>
                <a:defRPr/>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F8480FB-EA9A-46E7-BF03-228BC9C4786D}" type="slidenum">
              <a:rPr lang="en-GB" smtClean="0"/>
              <a:t>18</a:t>
            </a:fld>
            <a:endParaRPr lang="en-GB"/>
          </a:p>
        </p:txBody>
      </p:sp>
    </p:spTree>
    <p:extLst>
      <p:ext uri="{BB962C8B-B14F-4D97-AF65-F5344CB8AC3E}">
        <p14:creationId xmlns:p14="http://schemas.microsoft.com/office/powerpoint/2010/main" val="536545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One of the major problems</a:t>
            </a:r>
            <a:r>
              <a:rPr lang="en-US" baseline="0" noProof="0" dirty="0" smtClean="0"/>
              <a:t> connected with the actual target heater is the presence of cold spot on the extremity which cause re-condensation of the nuclei affecting the in target production. A new design has been tested: the containing and the heating functions are separated allowing a design optimized for the thermal issue. This concept was, at first tested via numerical analyses and then, prototyped and validated via experimental tests. </a:t>
            </a:r>
            <a:r>
              <a:rPr lang="en-US" baseline="0" dirty="0" smtClean="0"/>
              <a:t>Numerical and experimental data showed good agreement and proved the design to be successful for thermal uniformity.  </a:t>
            </a:r>
          </a:p>
          <a:p>
            <a:r>
              <a:rPr lang="en-US" baseline="0" dirty="0" smtClean="0"/>
              <a:t>The second step was the test of the new concept wrapped in a graphite solid mousse. The results proved to be even better for the thermal point of view but the assembly is challenging therefore a new rigid graphite screen has been designed and purchased. </a:t>
            </a:r>
          </a:p>
          <a:p>
            <a:r>
              <a:rPr lang="en-US" baseline="0" dirty="0" smtClean="0"/>
              <a:t>Soon this </a:t>
            </a:r>
            <a:r>
              <a:rPr lang="en-US" baseline="0" dirty="0" err="1" smtClean="0"/>
              <a:t>soultion</a:t>
            </a:r>
            <a:r>
              <a:rPr lang="en-US" baseline="0" dirty="0" smtClean="0"/>
              <a:t> will be tested.</a:t>
            </a:r>
          </a:p>
          <a:p>
            <a:r>
              <a:rPr lang="en-US" baseline="0" dirty="0" smtClean="0"/>
              <a:t>The use of graphite is important also in term of waster reduction considered the future increase of proton intensity.</a:t>
            </a:r>
            <a:endParaRPr lang="en-US" dirty="0"/>
          </a:p>
        </p:txBody>
      </p:sp>
      <p:sp>
        <p:nvSpPr>
          <p:cNvPr id="4" name="Slide Number Placeholder 3"/>
          <p:cNvSpPr>
            <a:spLocks noGrp="1"/>
          </p:cNvSpPr>
          <p:nvPr>
            <p:ph type="sldNum" sz="quarter" idx="10"/>
          </p:nvPr>
        </p:nvSpPr>
        <p:spPr/>
        <p:txBody>
          <a:bodyPr/>
          <a:lstStyle/>
          <a:p>
            <a:fld id="{2339DB9F-B06D-47E5-97D1-4D18DBCB753E}" type="slidenum">
              <a:rPr lang="en-US" smtClean="0"/>
              <a:pPr/>
              <a:t>20</a:t>
            </a:fld>
            <a:endParaRPr lang="en-US"/>
          </a:p>
        </p:txBody>
      </p:sp>
    </p:spTree>
    <p:extLst>
      <p:ext uri="{BB962C8B-B14F-4D97-AF65-F5344CB8AC3E}">
        <p14:creationId xmlns:p14="http://schemas.microsoft.com/office/powerpoint/2010/main" val="380874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aseline="0" dirty="0" smtClean="0"/>
              <a:t>A new neutron </a:t>
            </a:r>
            <a:r>
              <a:rPr lang="fr-CH" baseline="0" dirty="0" err="1" smtClean="0"/>
              <a:t>converter</a:t>
            </a:r>
            <a:r>
              <a:rPr lang="fr-CH" baseline="0" dirty="0" smtClean="0"/>
              <a:t> design </a:t>
            </a:r>
            <a:r>
              <a:rPr lang="fr-CH" baseline="0" dirty="0" err="1" smtClean="0"/>
              <a:t>study</a:t>
            </a:r>
            <a:r>
              <a:rPr lang="fr-CH" baseline="0" dirty="0" smtClean="0"/>
              <a:t> </a:t>
            </a:r>
            <a:r>
              <a:rPr lang="fr-CH" baseline="0" dirty="0" err="1" smtClean="0"/>
              <a:t>is</a:t>
            </a:r>
            <a:r>
              <a:rPr lang="fr-CH" baseline="0" dirty="0" smtClean="0"/>
              <a:t> on </a:t>
            </a:r>
            <a:r>
              <a:rPr lang="fr-CH" baseline="0" dirty="0" err="1" smtClean="0"/>
              <a:t>going</a:t>
            </a:r>
            <a:r>
              <a:rPr lang="fr-CH" baseline="0" dirty="0" smtClean="0"/>
              <a:t>. It </a:t>
            </a:r>
            <a:r>
              <a:rPr lang="fr-CH" baseline="0" dirty="0" err="1" smtClean="0"/>
              <a:t>is</a:t>
            </a:r>
            <a:r>
              <a:rPr lang="fr-CH" baseline="0" dirty="0" smtClean="0"/>
              <a:t> </a:t>
            </a:r>
            <a:r>
              <a:rPr lang="fr-CH" baseline="0" dirty="0" err="1" smtClean="0"/>
              <a:t>forseen</a:t>
            </a:r>
            <a:r>
              <a:rPr lang="fr-CH" baseline="0" dirty="0" smtClean="0"/>
              <a:t> to </a:t>
            </a:r>
            <a:r>
              <a:rPr lang="fr-CH" baseline="0" dirty="0" err="1" smtClean="0"/>
              <a:t>be</a:t>
            </a:r>
            <a:r>
              <a:rPr lang="fr-CH" baseline="0" dirty="0" smtClean="0"/>
              <a:t> </a:t>
            </a:r>
            <a:r>
              <a:rPr lang="fr-CH" baseline="0" dirty="0" err="1" smtClean="0"/>
              <a:t>tested</a:t>
            </a:r>
            <a:r>
              <a:rPr lang="fr-CH" baseline="0" dirty="0" smtClean="0"/>
              <a:t> on line </a:t>
            </a:r>
            <a:r>
              <a:rPr lang="fr-CH" baseline="0" dirty="0" err="1" smtClean="0"/>
              <a:t>at</a:t>
            </a:r>
            <a:r>
              <a:rPr lang="fr-CH" baseline="0" dirty="0" smtClean="0"/>
              <a:t> TRIUMF in </a:t>
            </a:r>
            <a:r>
              <a:rPr lang="fr-CH" baseline="0" dirty="0" err="1" smtClean="0"/>
              <a:t>order</a:t>
            </a:r>
            <a:r>
              <a:rPr lang="fr-CH" baseline="0" dirty="0" smtClean="0"/>
              <a:t> to have </a:t>
            </a:r>
            <a:r>
              <a:rPr lang="fr-CH" baseline="0" dirty="0" err="1" smtClean="0"/>
              <a:t>higher</a:t>
            </a:r>
            <a:r>
              <a:rPr lang="fr-CH" baseline="0" dirty="0" smtClean="0"/>
              <a:t> power (in </a:t>
            </a:r>
            <a:r>
              <a:rPr lang="fr-CH" baseline="0" dirty="0" err="1" smtClean="0"/>
              <a:t>view</a:t>
            </a:r>
            <a:r>
              <a:rPr lang="fr-CH" baseline="0" dirty="0" smtClean="0"/>
              <a:t> of HIE ISOLDE).</a:t>
            </a:r>
          </a:p>
          <a:p>
            <a:pPr defTabSz="844083">
              <a:defRPr/>
            </a:pPr>
            <a:r>
              <a:rPr lang="fr-CH" baseline="0" dirty="0" smtClean="0"/>
              <a:t>The </a:t>
            </a:r>
            <a:r>
              <a:rPr lang="fr-CH" baseline="0" dirty="0" err="1" smtClean="0"/>
              <a:t>aim</a:t>
            </a:r>
            <a:r>
              <a:rPr lang="fr-CH" baseline="0" dirty="0" smtClean="0"/>
              <a:t> of </a:t>
            </a:r>
            <a:r>
              <a:rPr lang="fr-CH" baseline="0" dirty="0" err="1" smtClean="0"/>
              <a:t>this</a:t>
            </a:r>
            <a:r>
              <a:rPr lang="fr-CH" baseline="0" dirty="0" smtClean="0"/>
              <a:t> </a:t>
            </a:r>
            <a:r>
              <a:rPr lang="fr-CH" baseline="0" dirty="0" err="1" smtClean="0"/>
              <a:t>device</a:t>
            </a:r>
            <a:r>
              <a:rPr lang="fr-CH" baseline="0" dirty="0" smtClean="0"/>
              <a:t> </a:t>
            </a:r>
            <a:r>
              <a:rPr lang="fr-CH" baseline="0" dirty="0" err="1" smtClean="0"/>
              <a:t>is</a:t>
            </a:r>
            <a:r>
              <a:rPr lang="fr-CH" baseline="0" dirty="0" smtClean="0"/>
              <a:t> to have </a:t>
            </a:r>
            <a:r>
              <a:rPr lang="fr-CH" baseline="0" dirty="0" err="1" smtClean="0"/>
              <a:t>beam</a:t>
            </a:r>
            <a:r>
              <a:rPr lang="fr-CH" baseline="0" dirty="0" smtClean="0"/>
              <a:t> purification </a:t>
            </a:r>
            <a:r>
              <a:rPr lang="fr-CH" baseline="0" dirty="0" err="1" smtClean="0"/>
              <a:t>from</a:t>
            </a:r>
            <a:r>
              <a:rPr lang="fr-CH" baseline="0" dirty="0" smtClean="0"/>
              <a:t> </a:t>
            </a:r>
            <a:r>
              <a:rPr lang="en-CA" sz="1100" dirty="0">
                <a:solidFill>
                  <a:schemeClr val="bg1"/>
                </a:solidFill>
              </a:rPr>
              <a:t>neutron-deficient isobaric contamination. A neutron-converter uranium target largely excludes the production of these contaminants.</a:t>
            </a:r>
          </a:p>
          <a:p>
            <a:pPr defTabSz="844083">
              <a:defRPr/>
            </a:pPr>
            <a:r>
              <a:rPr lang="en-CA" sz="1100" dirty="0">
                <a:solidFill>
                  <a:schemeClr val="bg1"/>
                </a:solidFill>
              </a:rPr>
              <a:t>The main issue, for the moment, is the space constraint imposed by TRIUMF which doesn’t allow great results.</a:t>
            </a:r>
          </a:p>
          <a:p>
            <a:pPr defTabSz="844083">
              <a:defRPr/>
            </a:pPr>
            <a:endParaRPr lang="en-CA" sz="1100" dirty="0">
              <a:solidFill>
                <a:schemeClr val="bg1"/>
              </a:solidFill>
            </a:endParaRPr>
          </a:p>
          <a:p>
            <a:pPr defTabSz="844083">
              <a:defRPr/>
            </a:pPr>
            <a:r>
              <a:rPr lang="en-CA" sz="1100" dirty="0">
                <a:solidFill>
                  <a:schemeClr val="bg1"/>
                </a:solidFill>
              </a:rPr>
              <a:t>Discussion are undergoing about possible constraint release or eventual delay of the project.</a:t>
            </a:r>
            <a:endParaRPr lang="fr-CH" baseline="0" dirty="0" smtClean="0"/>
          </a:p>
          <a:p>
            <a:endParaRPr lang="en-GB" dirty="0"/>
          </a:p>
        </p:txBody>
      </p:sp>
      <p:sp>
        <p:nvSpPr>
          <p:cNvPr id="4" name="Slide Number Placeholder 3"/>
          <p:cNvSpPr>
            <a:spLocks noGrp="1"/>
          </p:cNvSpPr>
          <p:nvPr>
            <p:ph type="sldNum" sz="quarter" idx="10"/>
          </p:nvPr>
        </p:nvSpPr>
        <p:spPr/>
        <p:txBody>
          <a:bodyPr/>
          <a:lstStyle/>
          <a:p>
            <a:fld id="{2339DB9F-B06D-47E5-97D1-4D18DBCB753E}" type="slidenum">
              <a:rPr lang="en-US" smtClean="0"/>
              <a:pPr/>
              <a:t>21</a:t>
            </a:fld>
            <a:endParaRPr lang="en-US"/>
          </a:p>
        </p:txBody>
      </p:sp>
    </p:spTree>
    <p:extLst>
      <p:ext uri="{BB962C8B-B14F-4D97-AF65-F5344CB8AC3E}">
        <p14:creationId xmlns:p14="http://schemas.microsoft.com/office/powerpoint/2010/main" val="1441514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596E6CC4-7CCE-4011-9401-84F9FAC44E3F}" type="slidenum">
              <a:rPr lang="fr-FR" smtClean="0"/>
              <a:t>28</a:t>
            </a:fld>
            <a:endParaRPr lang="fr-FR"/>
          </a:p>
        </p:txBody>
      </p:sp>
    </p:spTree>
    <p:extLst>
      <p:ext uri="{BB962C8B-B14F-4D97-AF65-F5344CB8AC3E}">
        <p14:creationId xmlns:p14="http://schemas.microsoft.com/office/powerpoint/2010/main" val="997524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596E6CC4-7CCE-4011-9401-84F9FAC44E3F}" type="slidenum">
              <a:rPr lang="fr-FR" smtClean="0"/>
              <a:t>29</a:t>
            </a:fld>
            <a:endParaRPr lang="fr-FR"/>
          </a:p>
        </p:txBody>
      </p:sp>
    </p:spTree>
    <p:extLst>
      <p:ext uri="{BB962C8B-B14F-4D97-AF65-F5344CB8AC3E}">
        <p14:creationId xmlns:p14="http://schemas.microsoft.com/office/powerpoint/2010/main" val="997524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2E6D8AF-2541-4FBE-96C7-7EE8D93CE70E}" type="datetimeFigureOut">
              <a:rPr lang="en-GB" smtClean="0"/>
              <a:t>22/10/2013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65611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E6D8AF-2541-4FBE-96C7-7EE8D93CE70E}" type="datetimeFigureOut">
              <a:rPr lang="en-GB" smtClean="0"/>
              <a:t>22/10/2013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531879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E6D8AF-2541-4FBE-96C7-7EE8D93CE70E}" type="datetimeFigureOut">
              <a:rPr lang="en-GB" smtClean="0"/>
              <a:t>22/10/2013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640002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640" y="-35057"/>
            <a:ext cx="7812360" cy="727753"/>
          </a:xfrm>
          <a:prstGeom prst="rect">
            <a:avLst/>
          </a:prstGeom>
        </p:spPr>
        <p:txBody>
          <a:bodyPr>
            <a:normAutofit/>
          </a:bodyPr>
          <a:lstStyle>
            <a:lvl1pPr algn="r">
              <a:defRPr sz="3600">
                <a:solidFill>
                  <a:srgbClr val="29348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flipH="1">
            <a:off x="107504" y="6453336"/>
            <a:ext cx="386680" cy="332656"/>
          </a:xfrm>
          <a:prstGeom prst="rect">
            <a:avLst/>
          </a:prstGeom>
        </p:spPr>
        <p:txBody>
          <a:bodyPr/>
          <a:lstStyle>
            <a:lvl1pPr>
              <a:defRPr>
                <a:solidFill>
                  <a:schemeClr val="bg1"/>
                </a:solidFill>
              </a:defRPr>
            </a:lvl1pPr>
          </a:lstStyle>
          <a:p>
            <a:fld id="{DCE4B40A-67BA-4787-801A-16EE65008C21}" type="slidenum">
              <a:rPr lang="en-US" smtClean="0">
                <a:solidFill>
                  <a:prstClr val="white"/>
                </a:solidFill>
                <a:latin typeface="Calibri"/>
              </a:rPr>
              <a:pPr/>
              <a:t>‹#›</a:t>
            </a:fld>
            <a:endParaRPr lang="en-US" dirty="0">
              <a:solidFill>
                <a:prstClr val="white"/>
              </a:solidFill>
              <a:latin typeface="Calibri"/>
            </a:endParaRPr>
          </a:p>
        </p:txBody>
      </p:sp>
      <p:sp>
        <p:nvSpPr>
          <p:cNvPr id="7" name="Parallelogram 6"/>
          <p:cNvSpPr/>
          <p:nvPr userDrawn="1"/>
        </p:nvSpPr>
        <p:spPr>
          <a:xfrm>
            <a:off x="1332144" y="692696"/>
            <a:ext cx="7848368"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2" name="Text Placeholder 11"/>
          <p:cNvSpPr>
            <a:spLocks noGrp="1"/>
          </p:cNvSpPr>
          <p:nvPr>
            <p:ph type="body" sz="quarter" idx="13" hasCustomPrompt="1"/>
          </p:nvPr>
        </p:nvSpPr>
        <p:spPr>
          <a:xfrm>
            <a:off x="755576" y="6453336"/>
            <a:ext cx="6120680" cy="360363"/>
          </a:xfrm>
          <a:prstGeom prst="rect">
            <a:avLst/>
          </a:prstGeo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sp>
        <p:nvSpPr>
          <p:cNvPr id="5" name="Vertical Text Placeholder 4"/>
          <p:cNvSpPr>
            <a:spLocks noGrp="1"/>
          </p:cNvSpPr>
          <p:nvPr>
            <p:ph type="body" orient="vert" sz="quarter" idx="14"/>
          </p:nvPr>
        </p:nvSpPr>
        <p:spPr>
          <a:xfrm rot="10800000">
            <a:off x="16420" y="711940"/>
            <a:ext cx="575899" cy="4298776"/>
          </a:xfrm>
          <a:prstGeom prst="rect">
            <a:avLst/>
          </a:prstGeom>
        </p:spPr>
        <p:txBody>
          <a:bodyPr vert="eaVert" anchor="ctr"/>
          <a:lstStyle>
            <a:lvl1pPr marL="0" indent="0" algn="r">
              <a:buFontTx/>
              <a:buNone/>
              <a:defRPr sz="2400">
                <a:solidFill>
                  <a:schemeClr val="bg1"/>
                </a:solidFill>
              </a:defRPr>
            </a:lvl1pPr>
            <a:lvl2pPr marL="457200" indent="0">
              <a:buNone/>
              <a:defRPr/>
            </a:lvl2pPr>
            <a:lvl4pPr marL="1371600" indent="0">
              <a:buNone/>
              <a:defRPr/>
            </a:lvl4pPr>
          </a:lstStyle>
          <a:p>
            <a:pPr lvl="0"/>
            <a:r>
              <a:rPr lang="en-US" dirty="0" smtClean="0"/>
              <a:t>Click to edit Master text</a:t>
            </a:r>
            <a:endParaRPr lang="en-US" dirty="0"/>
          </a:p>
        </p:txBody>
      </p:sp>
    </p:spTree>
    <p:extLst>
      <p:ext uri="{BB962C8B-B14F-4D97-AF65-F5344CB8AC3E}">
        <p14:creationId xmlns:p14="http://schemas.microsoft.com/office/powerpoint/2010/main" val="375503607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rpo">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6"/>
          <p:cNvSpPr>
            <a:spLocks noGrp="1"/>
          </p:cNvSpPr>
          <p:nvPr>
            <p:ph type="dt" sz="half" idx="10"/>
          </p:nvPr>
        </p:nvSpPr>
        <p:spPr>
          <a:xfrm>
            <a:off x="6096000" y="6309320"/>
            <a:ext cx="2667000" cy="365125"/>
          </a:xfrm>
        </p:spPr>
        <p:txBody>
          <a:bodyPr/>
          <a:lstStyle>
            <a:lvl1pPr algn="r">
              <a:defRPr sz="1100"/>
            </a:lvl1pPr>
          </a:lstStyle>
          <a:p>
            <a:fld id="{6080CE68-C61D-44CD-930E-17F388818DC0}" type="datetime3">
              <a:rPr lang="en-US" smtClean="0"/>
              <a:t>22 October 2013</a:t>
            </a:fld>
            <a:endParaRPr lang="en-US" dirty="0"/>
          </a:p>
        </p:txBody>
      </p:sp>
      <p:sp>
        <p:nvSpPr>
          <p:cNvPr id="9" name="Slide Number Placeholder 8"/>
          <p:cNvSpPr>
            <a:spLocks noGrp="1"/>
          </p:cNvSpPr>
          <p:nvPr>
            <p:ph type="sldNum" sz="quarter" idx="11"/>
          </p:nvPr>
        </p:nvSpPr>
        <p:spPr/>
        <p:txBody>
          <a:bodyPr/>
          <a:lstStyle/>
          <a:p>
            <a:fld id="{8EF5F997-9F9C-40C0-9ED6-BF978F543DEC}" type="slidenum">
              <a:rPr lang="en-US" smtClean="0"/>
              <a:pPr/>
              <a:t>‹#›</a:t>
            </a:fld>
            <a:endParaRPr lang="en-US"/>
          </a:p>
        </p:txBody>
      </p:sp>
      <p:sp>
        <p:nvSpPr>
          <p:cNvPr id="10" name="Footer Placeholder 9"/>
          <p:cNvSpPr>
            <a:spLocks noGrp="1"/>
          </p:cNvSpPr>
          <p:nvPr>
            <p:ph type="ftr" sz="quarter" idx="12"/>
          </p:nvPr>
        </p:nvSpPr>
        <p:spPr>
          <a:xfrm>
            <a:off x="609600" y="6309126"/>
            <a:ext cx="5421083" cy="365125"/>
          </a:xfrm>
        </p:spPr>
        <p:txBody>
          <a:bodyPr/>
          <a:lstStyle>
            <a:lvl1pPr algn="l">
              <a:defRPr sz="1100"/>
            </a:lvl1pPr>
          </a:lstStyle>
          <a:p>
            <a:pPr algn="r"/>
            <a:r>
              <a:rPr lang="it-IT" dirty="0" smtClean="0"/>
              <a:t>S. Cimmino, EN/STI-RBS,  Target Unit Design Study</a:t>
            </a:r>
            <a:endParaRPr lang="en-US" dirty="0" smtClean="0"/>
          </a:p>
        </p:txBody>
      </p:sp>
      <p:sp>
        <p:nvSpPr>
          <p:cNvPr id="11" name="Title 10"/>
          <p:cNvSpPr>
            <a:spLocks noGrp="1"/>
          </p:cNvSpPr>
          <p:nvPr>
            <p:ph type="title"/>
          </p:nvPr>
        </p:nvSpPr>
        <p:spPr>
          <a:xfrm>
            <a:off x="537642" y="161530"/>
            <a:ext cx="8229600" cy="1066800"/>
          </a:xfrm>
        </p:spPr>
        <p:txBody>
          <a:bodyPr/>
          <a:lstStyle/>
          <a:p>
            <a:r>
              <a:rPr lang="en-US" dirty="0" smtClean="0"/>
              <a:t>Click to edit Master title style</a:t>
            </a:r>
            <a:endParaRPr lang="fr-CH" dirty="0"/>
          </a:p>
        </p:txBody>
      </p:sp>
    </p:spTree>
    <p:extLst>
      <p:ext uri="{BB962C8B-B14F-4D97-AF65-F5344CB8AC3E}">
        <p14:creationId xmlns:p14="http://schemas.microsoft.com/office/powerpoint/2010/main" val="30116702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E6D8AF-2541-4FBE-96C7-7EE8D93CE70E}" type="datetimeFigureOut">
              <a:rPr lang="en-GB" smtClean="0"/>
              <a:t>22/10/2013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2624331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E6D8AF-2541-4FBE-96C7-7EE8D93CE70E}" type="datetimeFigureOut">
              <a:rPr lang="en-GB" smtClean="0"/>
              <a:t>22/10/2013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4280811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2E6D8AF-2541-4FBE-96C7-7EE8D93CE70E}" type="datetimeFigureOut">
              <a:rPr lang="en-GB" smtClean="0"/>
              <a:t>22/10/2013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1115065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2E6D8AF-2541-4FBE-96C7-7EE8D93CE70E}" type="datetimeFigureOut">
              <a:rPr lang="en-GB" smtClean="0"/>
              <a:t>22/10/2013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387571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2E6D8AF-2541-4FBE-96C7-7EE8D93CE70E}" type="datetimeFigureOut">
              <a:rPr lang="en-GB" smtClean="0"/>
              <a:t>22/10/2013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1362580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E6D8AF-2541-4FBE-96C7-7EE8D93CE70E}" type="datetimeFigureOut">
              <a:rPr lang="en-GB" smtClean="0"/>
              <a:t>22/10/2013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3435678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E6D8AF-2541-4FBE-96C7-7EE8D93CE70E}" type="datetimeFigureOut">
              <a:rPr lang="en-GB" smtClean="0"/>
              <a:t>22/10/2013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628400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E6D8AF-2541-4FBE-96C7-7EE8D93CE70E}" type="datetimeFigureOut">
              <a:rPr lang="en-GB" smtClean="0"/>
              <a:t>22/10/2013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6A7B70-1B09-46BE-A7BD-58BAADEA7B99}" type="slidenum">
              <a:rPr lang="en-GB" smtClean="0"/>
              <a:t>‹#›</a:t>
            </a:fld>
            <a:endParaRPr lang="en-GB"/>
          </a:p>
        </p:txBody>
      </p:sp>
    </p:spTree>
    <p:extLst>
      <p:ext uri="{BB962C8B-B14F-4D97-AF65-F5344CB8AC3E}">
        <p14:creationId xmlns:p14="http://schemas.microsoft.com/office/powerpoint/2010/main" val="1330197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E6D8AF-2541-4FBE-96C7-7EE8D93CE70E}" type="datetimeFigureOut">
              <a:rPr lang="en-GB" smtClean="0"/>
              <a:t>22/10/2013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6A7B70-1B09-46BE-A7BD-58BAADEA7B99}" type="slidenum">
              <a:rPr lang="en-GB" smtClean="0"/>
              <a:t>‹#›</a:t>
            </a:fld>
            <a:endParaRPr lang="en-GB"/>
          </a:p>
        </p:txBody>
      </p:sp>
    </p:spTree>
    <p:extLst>
      <p:ext uri="{BB962C8B-B14F-4D97-AF65-F5344CB8AC3E}">
        <p14:creationId xmlns:p14="http://schemas.microsoft.com/office/powerpoint/2010/main" val="4256939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9.jpe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8.png"/><Relationship Id="rId7" Type="http://schemas.openxmlformats.org/officeDocument/2006/relationships/image" Target="../media/image25.emf"/><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7.wmf"/><Relationship Id="rId5" Type="http://schemas.openxmlformats.org/officeDocument/2006/relationships/image" Target="../media/image24.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6.wmf"/></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31.png"/><Relationship Id="rId4" Type="http://schemas.openxmlformats.org/officeDocument/2006/relationships/image" Target="../media/image30.emf"/></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37.jpeg"/><Relationship Id="rId5" Type="http://schemas.openxmlformats.org/officeDocument/2006/relationships/image" Target="../media/image36.png"/><Relationship Id="rId10" Type="http://schemas.openxmlformats.org/officeDocument/2006/relationships/image" Target="../media/image32.png"/><Relationship Id="rId4" Type="http://schemas.openxmlformats.org/officeDocument/2006/relationships/image" Target="../media/image35.png"/><Relationship Id="rId9"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image" Target="../media/image57.jpeg"/><Relationship Id="rId1" Type="http://schemas.openxmlformats.org/officeDocument/2006/relationships/slideLayout" Target="../slideLayouts/slideLayout6.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31.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image" Target="../media/image64.jpeg"/><Relationship Id="rId7" Type="http://schemas.openxmlformats.org/officeDocument/2006/relationships/image" Target="../media/image67.jpeg"/><Relationship Id="rId2" Type="http://schemas.openxmlformats.org/officeDocument/2006/relationships/image" Target="../media/image63.jpeg"/><Relationship Id="rId1" Type="http://schemas.openxmlformats.org/officeDocument/2006/relationships/slideLayout" Target="../slideLayouts/slideLayout2.xml"/><Relationship Id="rId6" Type="http://schemas.openxmlformats.org/officeDocument/2006/relationships/hyperlink" Target="file:///\\cernhomea.cern.ch\a\apolato\Public\smoke%20test%20ISOLDE" TargetMode="External"/><Relationship Id="rId5" Type="http://schemas.openxmlformats.org/officeDocument/2006/relationships/image" Target="../media/image66.jpeg"/><Relationship Id="rId4" Type="http://schemas.openxmlformats.org/officeDocument/2006/relationships/image" Target="../media/image65.jpeg"/><Relationship Id="rId9"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628800"/>
            <a:ext cx="7772400" cy="1470025"/>
          </a:xfrm>
        </p:spPr>
        <p:txBody>
          <a:bodyPr>
            <a:normAutofit/>
          </a:bodyPr>
          <a:lstStyle/>
          <a:p>
            <a:r>
              <a:rPr lang="en-GB" dirty="0"/>
              <a:t>Status of the activities for LS1 and </a:t>
            </a:r>
            <a:r>
              <a:rPr lang="en-GB" dirty="0" smtClean="0"/>
              <a:t>HIE-ISOLDE </a:t>
            </a:r>
            <a:r>
              <a:rPr lang="en-GB" dirty="0"/>
              <a:t>Design </a:t>
            </a:r>
            <a:r>
              <a:rPr lang="en-GB" dirty="0" smtClean="0"/>
              <a:t>Study</a:t>
            </a:r>
            <a:endParaRPr lang="en-GB" dirty="0"/>
          </a:p>
        </p:txBody>
      </p:sp>
      <p:sp>
        <p:nvSpPr>
          <p:cNvPr id="3" name="Subtitle 2"/>
          <p:cNvSpPr>
            <a:spLocks noGrp="1"/>
          </p:cNvSpPr>
          <p:nvPr>
            <p:ph type="subTitle" idx="1"/>
          </p:nvPr>
        </p:nvSpPr>
        <p:spPr>
          <a:xfrm>
            <a:off x="1475656" y="4653136"/>
            <a:ext cx="6400800" cy="1752600"/>
          </a:xfrm>
        </p:spPr>
        <p:txBody>
          <a:bodyPr>
            <a:normAutofit fontScale="85000" lnSpcReduction="20000"/>
          </a:bodyPr>
          <a:lstStyle/>
          <a:p>
            <a:r>
              <a:rPr lang="en-GB" dirty="0" smtClean="0"/>
              <a:t>Richard Catherall</a:t>
            </a:r>
          </a:p>
          <a:p>
            <a:r>
              <a:rPr lang="en-GB" dirty="0" smtClean="0"/>
              <a:t>EN-STI-RBS</a:t>
            </a:r>
          </a:p>
          <a:p>
            <a:r>
              <a:rPr lang="en-GB" dirty="0" smtClean="0"/>
              <a:t>ISOLDE Collaboration Committee</a:t>
            </a:r>
          </a:p>
          <a:p>
            <a:r>
              <a:rPr lang="en-GB" dirty="0" smtClean="0"/>
              <a:t>22</a:t>
            </a:r>
            <a:r>
              <a:rPr lang="en-GB" baseline="30000" dirty="0" smtClean="0"/>
              <a:t>nd</a:t>
            </a:r>
            <a:r>
              <a:rPr lang="en-GB" dirty="0" smtClean="0"/>
              <a:t> October 2013</a:t>
            </a:r>
            <a:endParaRPr lang="en-GB" dirty="0"/>
          </a:p>
        </p:txBody>
      </p:sp>
      <p:sp>
        <p:nvSpPr>
          <p:cNvPr id="4" name="Title 1"/>
          <p:cNvSpPr txBox="1">
            <a:spLocks/>
          </p:cNvSpPr>
          <p:nvPr/>
        </p:nvSpPr>
        <p:spPr>
          <a:xfrm>
            <a:off x="810816" y="2924944"/>
            <a:ext cx="7772400" cy="1470025"/>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
            </a:r>
            <a:br>
              <a:rPr lang="en-GB" dirty="0" smtClean="0"/>
            </a:br>
            <a:r>
              <a:rPr lang="en-GB" dirty="0"/>
              <a:t>Alignment</a:t>
            </a:r>
          </a:p>
          <a:p>
            <a:r>
              <a:rPr lang="en-GB" dirty="0" smtClean="0"/>
              <a:t>VITO Beam line modification</a:t>
            </a:r>
            <a:br>
              <a:rPr lang="en-GB" dirty="0" smtClean="0"/>
            </a:br>
            <a:endParaRPr lang="en-GB" dirty="0"/>
          </a:p>
        </p:txBody>
      </p:sp>
      <p:pic>
        <p:nvPicPr>
          <p:cNvPr id="5" name="Picture 2"/>
          <p:cNvPicPr>
            <a:picLocks noChangeAspect="1" noChangeArrowheads="1"/>
          </p:cNvPicPr>
          <p:nvPr/>
        </p:nvPicPr>
        <p:blipFill>
          <a:blip r:embed="rId2" cstate="print"/>
          <a:srcRect/>
          <a:stretch>
            <a:fillRect/>
          </a:stretch>
        </p:blipFill>
        <p:spPr bwMode="auto">
          <a:xfrm>
            <a:off x="6804248" y="116632"/>
            <a:ext cx="2136775" cy="465137"/>
          </a:xfrm>
          <a:prstGeom prst="rect">
            <a:avLst/>
          </a:prstGeom>
          <a:noFill/>
          <a:ln w="9525">
            <a:noFill/>
            <a:miter lim="800000"/>
            <a:headEnd/>
            <a:tailEnd/>
          </a:ln>
        </p:spPr>
      </p:pic>
    </p:spTree>
    <p:extLst>
      <p:ext uri="{BB962C8B-B14F-4D97-AF65-F5344CB8AC3E}">
        <p14:creationId xmlns:p14="http://schemas.microsoft.com/office/powerpoint/2010/main" val="20323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External partners</a:t>
            </a:r>
            <a:endParaRPr lang="fr-FR" dirty="0"/>
          </a:p>
        </p:txBody>
      </p:sp>
      <p:sp>
        <p:nvSpPr>
          <p:cNvPr id="3" name="Slide Number Placeholder 2"/>
          <p:cNvSpPr>
            <a:spLocks noGrp="1"/>
          </p:cNvSpPr>
          <p:nvPr>
            <p:ph type="sldNum" sz="quarter" idx="12"/>
          </p:nvPr>
        </p:nvSpPr>
        <p:spPr/>
        <p:txBody>
          <a:bodyPr/>
          <a:lstStyle/>
          <a:p>
            <a:fld id="{6BDBDBCA-A700-4781-8443-DF9BA018194B}" type="slidenum">
              <a:rPr lang="en-US" smtClean="0"/>
              <a:t>10</a:t>
            </a:fld>
            <a:endParaRPr lang="en-US"/>
          </a:p>
        </p:txBody>
      </p:sp>
      <p:sp>
        <p:nvSpPr>
          <p:cNvPr id="5" name="Content Placeholder 2"/>
          <p:cNvSpPr txBox="1">
            <a:spLocks/>
          </p:cNvSpPr>
          <p:nvPr/>
        </p:nvSpPr>
        <p:spPr>
          <a:xfrm>
            <a:off x="141386" y="1473269"/>
            <a:ext cx="8534400" cy="5332445"/>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0"/>
              </a:spcBef>
              <a:buFont typeface="Arial" pitchFamily="34" charset="0"/>
              <a:buNone/>
            </a:pPr>
            <a:r>
              <a:rPr lang="en-GB" sz="1800" dirty="0" smtClean="0"/>
              <a:t>External partners :</a:t>
            </a:r>
            <a:endParaRPr lang="fr-FR" sz="1800" dirty="0" smtClean="0"/>
          </a:p>
          <a:p>
            <a:pPr marL="0" indent="0">
              <a:lnSpc>
                <a:spcPct val="110000"/>
              </a:lnSpc>
              <a:spcBef>
                <a:spcPts val="0"/>
              </a:spcBef>
              <a:buFont typeface="Arial" pitchFamily="34" charset="0"/>
              <a:buNone/>
            </a:pPr>
            <a:endParaRPr lang="fr-FR" sz="1800" dirty="0" smtClean="0"/>
          </a:p>
          <a:p>
            <a:pPr marL="0" indent="0">
              <a:lnSpc>
                <a:spcPct val="110000"/>
              </a:lnSpc>
              <a:spcBef>
                <a:spcPts val="0"/>
              </a:spcBef>
              <a:buFont typeface="Arial" pitchFamily="34" charset="0"/>
              <a:buNone/>
            </a:pPr>
            <a:r>
              <a:rPr lang="fr-FR" sz="1800" dirty="0" smtClean="0"/>
              <a:t>Dr. Forni (</a:t>
            </a:r>
            <a:r>
              <a:rPr lang="fr-FR" sz="1800" b="1" dirty="0" smtClean="0"/>
              <a:t>Clin. Carouge</a:t>
            </a:r>
            <a:r>
              <a:rPr lang="fr-FR" sz="1800" dirty="0" smtClean="0"/>
              <a:t>)</a:t>
            </a:r>
          </a:p>
          <a:p>
            <a:pPr marL="0" indent="0">
              <a:lnSpc>
                <a:spcPct val="110000"/>
              </a:lnSpc>
              <a:spcBef>
                <a:spcPts val="0"/>
              </a:spcBef>
              <a:buFont typeface="Arial" pitchFamily="34" charset="0"/>
              <a:buNone/>
            </a:pPr>
            <a:r>
              <a:rPr lang="en-US" sz="1800" dirty="0" smtClean="0"/>
              <a:t>L. Vouga, </a:t>
            </a:r>
            <a:r>
              <a:rPr lang="fr-FR" sz="1800" dirty="0" smtClean="0"/>
              <a:t>Prof. P. Morel, Prof. L. </a:t>
            </a:r>
            <a:r>
              <a:rPr lang="fr-FR" sz="1800" dirty="0" err="1" smtClean="0"/>
              <a:t>Buehler</a:t>
            </a:r>
            <a:r>
              <a:rPr lang="fr-FR" sz="1800" dirty="0" smtClean="0"/>
              <a:t>, </a:t>
            </a:r>
            <a:r>
              <a:rPr lang="en-US" sz="1800" dirty="0" smtClean="0"/>
              <a:t>Prof. Y. Seimbille, Prof. O. </a:t>
            </a:r>
            <a:r>
              <a:rPr lang="en-US" sz="1800" dirty="0" err="1" smtClean="0"/>
              <a:t>Ratib</a:t>
            </a:r>
            <a:r>
              <a:rPr lang="en-US" sz="1800" dirty="0" smtClean="0"/>
              <a:t> (</a:t>
            </a:r>
            <a:r>
              <a:rPr lang="en-US" sz="1800" b="1" dirty="0" smtClean="0"/>
              <a:t>HUG</a:t>
            </a:r>
            <a:r>
              <a:rPr lang="en-US" sz="1800" dirty="0" smtClean="0"/>
              <a:t>, Geneva)</a:t>
            </a:r>
            <a:r>
              <a:rPr lang="fr-FR" sz="1800" dirty="0" smtClean="0"/>
              <a:t>, Prof. D. Hanahan (</a:t>
            </a:r>
            <a:r>
              <a:rPr lang="fr-FR" sz="1800" b="1" dirty="0" smtClean="0"/>
              <a:t>ISREC-EPFL</a:t>
            </a:r>
            <a:r>
              <a:rPr lang="fr-FR" sz="1800" dirty="0" smtClean="0"/>
              <a:t>, Lausanne)</a:t>
            </a:r>
          </a:p>
          <a:p>
            <a:pPr marL="0" indent="0">
              <a:lnSpc>
                <a:spcPct val="110000"/>
              </a:lnSpc>
              <a:spcBef>
                <a:spcPts val="0"/>
              </a:spcBef>
              <a:buFont typeface="Arial" pitchFamily="34" charset="0"/>
              <a:buNone/>
            </a:pPr>
            <a:r>
              <a:rPr lang="fr-FR" sz="1800" dirty="0" smtClean="0"/>
              <a:t>Prof. J. Prior, Dr. F. Buchegger (</a:t>
            </a:r>
            <a:r>
              <a:rPr lang="fr-FR" sz="1800" b="1" dirty="0" smtClean="0"/>
              <a:t>CHUV</a:t>
            </a:r>
            <a:r>
              <a:rPr lang="fr-FR" sz="1800" dirty="0" smtClean="0"/>
              <a:t>, Lausanne)</a:t>
            </a:r>
          </a:p>
          <a:p>
            <a:pPr marL="0" indent="0">
              <a:lnSpc>
                <a:spcPct val="110000"/>
              </a:lnSpc>
              <a:spcBef>
                <a:spcPts val="0"/>
              </a:spcBef>
              <a:buFont typeface="Arial" pitchFamily="34" charset="0"/>
              <a:buNone/>
            </a:pPr>
            <a:r>
              <a:rPr lang="fr-FR" sz="1800" dirty="0" smtClean="0"/>
              <a:t>Prof. M. Huyse, Prof. P. van Duppen (</a:t>
            </a:r>
            <a:r>
              <a:rPr lang="fr-FR" sz="1800" b="1" dirty="0" err="1" smtClean="0"/>
              <a:t>Univ</a:t>
            </a:r>
            <a:r>
              <a:rPr lang="fr-FR" sz="1800" b="1" dirty="0" smtClean="0"/>
              <a:t>. Leuven</a:t>
            </a:r>
            <a:r>
              <a:rPr lang="fr-FR" sz="1800" dirty="0" smtClean="0"/>
              <a:t>)</a:t>
            </a:r>
          </a:p>
          <a:p>
            <a:pPr marL="0" indent="0">
              <a:lnSpc>
                <a:spcPct val="110000"/>
              </a:lnSpc>
              <a:spcBef>
                <a:spcPts val="0"/>
              </a:spcBef>
              <a:buFont typeface="Arial" pitchFamily="34" charset="0"/>
              <a:buNone/>
            </a:pPr>
            <a:r>
              <a:rPr lang="fr-FR" sz="1800" dirty="0" smtClean="0"/>
              <a:t>Prof. S. Lahiri (SINP, </a:t>
            </a:r>
            <a:r>
              <a:rPr lang="fr-FR" sz="1800" b="1" dirty="0" err="1" smtClean="0"/>
              <a:t>Kolkata</a:t>
            </a:r>
            <a:r>
              <a:rPr lang="fr-FR" sz="1800" dirty="0" smtClean="0"/>
              <a:t>)</a:t>
            </a:r>
          </a:p>
          <a:p>
            <a:pPr marL="0" indent="0">
              <a:lnSpc>
                <a:spcPct val="110000"/>
              </a:lnSpc>
              <a:spcBef>
                <a:spcPts val="0"/>
              </a:spcBef>
              <a:buFont typeface="Arial" pitchFamily="34" charset="0"/>
              <a:buNone/>
            </a:pPr>
            <a:r>
              <a:rPr lang="fr-FR" sz="1800" dirty="0" smtClean="0"/>
              <a:t>Prof. </a:t>
            </a:r>
            <a:r>
              <a:rPr lang="fr-FR" sz="1800" dirty="0" err="1" smtClean="0"/>
              <a:t>Piperkova</a:t>
            </a:r>
            <a:r>
              <a:rPr lang="fr-FR" sz="1800" dirty="0" smtClean="0"/>
              <a:t> (</a:t>
            </a:r>
            <a:r>
              <a:rPr lang="fr-FR" sz="1800" dirty="0" err="1" smtClean="0"/>
              <a:t>Nat’l</a:t>
            </a:r>
            <a:r>
              <a:rPr lang="fr-FR" sz="1800" dirty="0" smtClean="0"/>
              <a:t> </a:t>
            </a:r>
            <a:r>
              <a:rPr lang="fr-FR" sz="1800" dirty="0" err="1" smtClean="0"/>
              <a:t>oncology</a:t>
            </a:r>
            <a:r>
              <a:rPr lang="fr-FR" sz="1800" dirty="0" smtClean="0"/>
              <a:t> </a:t>
            </a:r>
            <a:r>
              <a:rPr lang="fr-FR" sz="1800" dirty="0" err="1" smtClean="0"/>
              <a:t>hospital</a:t>
            </a:r>
            <a:r>
              <a:rPr lang="fr-FR" sz="1800" dirty="0" smtClean="0"/>
              <a:t>, </a:t>
            </a:r>
            <a:r>
              <a:rPr lang="fr-FR" sz="1800" b="1" dirty="0" smtClean="0"/>
              <a:t>Sofia</a:t>
            </a:r>
            <a:r>
              <a:rPr lang="fr-FR" sz="1800" dirty="0" smtClean="0"/>
              <a:t>)</a:t>
            </a:r>
          </a:p>
          <a:p>
            <a:pPr marL="0" indent="0">
              <a:lnSpc>
                <a:spcPct val="110000"/>
              </a:lnSpc>
              <a:spcBef>
                <a:spcPts val="0"/>
              </a:spcBef>
              <a:buFont typeface="Arial" pitchFamily="34" charset="0"/>
              <a:buNone/>
            </a:pPr>
            <a:r>
              <a:rPr lang="fr-FR" sz="1800" dirty="0" smtClean="0"/>
              <a:t>Prof. Dos Santos (FCUL, </a:t>
            </a:r>
            <a:r>
              <a:rPr lang="fr-FR" sz="1800" b="1" dirty="0" err="1" smtClean="0"/>
              <a:t>Lisbon</a:t>
            </a:r>
            <a:r>
              <a:rPr lang="fr-FR" sz="1800" dirty="0" smtClean="0"/>
              <a:t>)</a:t>
            </a:r>
          </a:p>
          <a:p>
            <a:pPr marL="0" indent="0">
              <a:buFont typeface="Arial" pitchFamily="34" charset="0"/>
              <a:buNone/>
            </a:pPr>
            <a:endParaRPr lang="en-US" sz="1800" dirty="0" smtClean="0"/>
          </a:p>
          <a:p>
            <a:pPr marL="0" indent="0">
              <a:buFont typeface="Arial" pitchFamily="34" charset="0"/>
              <a:buNone/>
            </a:pPr>
            <a:r>
              <a:rPr lang="en-US" sz="1800" dirty="0" smtClean="0"/>
              <a:t>Budget so far : (</a:t>
            </a:r>
            <a:r>
              <a:rPr lang="en-US" sz="1800" dirty="0" err="1" smtClean="0"/>
              <a:t>CERN+external+in-kind</a:t>
            </a:r>
            <a:r>
              <a:rPr lang="en-US" sz="1800" dirty="0" smtClean="0"/>
              <a:t>) : 3.2 </a:t>
            </a:r>
            <a:r>
              <a:rPr lang="en-US" sz="1800" dirty="0" err="1" smtClean="0"/>
              <a:t>MiCHF</a:t>
            </a:r>
            <a:endParaRPr lang="en-US" sz="1800" dirty="0" smtClean="0"/>
          </a:p>
          <a:p>
            <a:pPr marL="0" indent="0">
              <a:buFont typeface="Arial" pitchFamily="34" charset="0"/>
              <a:buNone/>
            </a:pPr>
            <a:r>
              <a:rPr lang="en-US" sz="1800" dirty="0" smtClean="0"/>
              <a:t>New in-kind + grant requests underway</a:t>
            </a:r>
          </a:p>
          <a:p>
            <a:pPr marL="0" indent="0">
              <a:buFont typeface="Arial" pitchFamily="34" charset="0"/>
              <a:buNone/>
            </a:pPr>
            <a:endParaRPr lang="en-US" sz="1800" dirty="0" smtClean="0"/>
          </a:p>
          <a:p>
            <a:pPr marL="0" indent="0">
              <a:buFont typeface="Arial" pitchFamily="34" charset="0"/>
              <a:buNone/>
            </a:pPr>
            <a:r>
              <a:rPr lang="en-US" sz="1800" dirty="0" smtClean="0"/>
              <a:t>PHASE I Commissioning : No beam (end 2015)</a:t>
            </a:r>
          </a:p>
          <a:p>
            <a:pPr marL="0" indent="0">
              <a:buFont typeface="Arial" pitchFamily="34" charset="0"/>
              <a:buNone/>
            </a:pPr>
            <a:r>
              <a:rPr lang="en-US" sz="1800" dirty="0" smtClean="0"/>
              <a:t>PHASE II Start up with light targets for retour </a:t>
            </a:r>
            <a:r>
              <a:rPr lang="en-US" sz="1800" dirty="0" err="1" smtClean="0"/>
              <a:t>d’experience</a:t>
            </a:r>
            <a:r>
              <a:rPr lang="en-US" sz="1800" dirty="0" smtClean="0"/>
              <a:t> (2016)</a:t>
            </a:r>
          </a:p>
          <a:p>
            <a:pPr marL="0" indent="0">
              <a:buFont typeface="Arial" pitchFamily="34" charset="0"/>
              <a:buNone/>
            </a:pPr>
            <a:r>
              <a:rPr lang="en-US" sz="1800" dirty="0" smtClean="0"/>
              <a:t>PHASE II B Production with light targets (mid 2016)</a:t>
            </a:r>
          </a:p>
          <a:p>
            <a:pPr marL="0" indent="0">
              <a:buFont typeface="Arial" pitchFamily="34" charset="0"/>
              <a:buNone/>
            </a:pPr>
            <a:r>
              <a:rPr lang="en-US" sz="1800" dirty="0" smtClean="0"/>
              <a:t>PHASE III Extending to heavy targets up to Tantalum (tentative end 2016)</a:t>
            </a:r>
          </a:p>
          <a:p>
            <a:pPr marL="0" indent="0">
              <a:buFont typeface="Arial" pitchFamily="34" charset="0"/>
              <a:buNone/>
            </a:pPr>
            <a:r>
              <a:rPr lang="en-US" sz="1800" dirty="0" smtClean="0"/>
              <a:t>PHASE IV Collection of short lived alpha emitters (149Tb) (tentative 2017)</a:t>
            </a:r>
          </a:p>
          <a:p>
            <a:pPr marL="0" indent="0">
              <a:buFont typeface="Arial" pitchFamily="34" charset="0"/>
              <a:buNone/>
            </a:pPr>
            <a:r>
              <a:rPr lang="en-US" sz="1800" dirty="0" smtClean="0"/>
              <a:t>PHASE IVB Operation with Lasers</a:t>
            </a:r>
          </a:p>
          <a:p>
            <a:pPr marL="0" indent="0">
              <a:buNone/>
            </a:pPr>
            <a:r>
              <a:rPr lang="en-US" sz="1800" dirty="0" smtClean="0"/>
              <a:t>PHASE V Operation with Uranium targets/possible </a:t>
            </a:r>
            <a:r>
              <a:rPr lang="en-US" sz="1800" dirty="0"/>
              <a:t>proton beam </a:t>
            </a:r>
            <a:r>
              <a:rPr lang="en-US" sz="1800" dirty="0" smtClean="0"/>
              <a:t>upgrade (tentative 2018)</a:t>
            </a:r>
          </a:p>
        </p:txBody>
      </p:sp>
      <p:pic>
        <p:nvPicPr>
          <p:cNvPr id="6" name="Picture 2" descr="image00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387" y="541321"/>
            <a:ext cx="2342382" cy="712570"/>
          </a:xfrm>
          <a:prstGeom prst="rect">
            <a:avLst/>
          </a:prstGeom>
          <a:noFill/>
          <a:ln w="9525">
            <a:noFill/>
            <a:miter lim="800000"/>
            <a:headEnd/>
            <a:tailEnd/>
          </a:ln>
        </p:spPr>
      </p:pic>
      <p:sp>
        <p:nvSpPr>
          <p:cNvPr id="8" name="TextBox 7"/>
          <p:cNvSpPr txBox="1"/>
          <p:nvPr/>
        </p:nvSpPr>
        <p:spPr>
          <a:xfrm>
            <a:off x="8239320" y="6404693"/>
            <a:ext cx="872931" cy="369332"/>
          </a:xfrm>
          <a:prstGeom prst="rect">
            <a:avLst/>
          </a:prstGeom>
          <a:noFill/>
        </p:spPr>
        <p:txBody>
          <a:bodyPr wrap="none" rtlCol="0">
            <a:spAutoFit/>
          </a:bodyPr>
          <a:lstStyle/>
          <a:p>
            <a:r>
              <a:rPr lang="en-GB" dirty="0" smtClean="0"/>
              <a:t>T. Stora</a:t>
            </a:r>
            <a:endParaRPr lang="en-GB" dirty="0"/>
          </a:p>
        </p:txBody>
      </p:sp>
      <p:pic>
        <p:nvPicPr>
          <p:cNvPr id="9"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2549258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idx="4294967295"/>
          </p:nvPr>
        </p:nvSpPr>
        <p:spPr/>
        <p:txBody>
          <a:bodyPr>
            <a:normAutofit/>
          </a:bodyPr>
          <a:lstStyle/>
          <a:p>
            <a:r>
              <a:rPr lang="de-DE" sz="3200" b="0" dirty="0" smtClean="0"/>
              <a:t>Hot cell layout</a:t>
            </a:r>
          </a:p>
        </p:txBody>
      </p:sp>
      <p:pic>
        <p:nvPicPr>
          <p:cNvPr id="25610"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412776"/>
            <a:ext cx="407227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7"/>
          <p:cNvSpPr>
            <a:spLocks noGrp="1"/>
          </p:cNvSpPr>
          <p:nvPr>
            <p:ph type="sldNum" sz="quarter" idx="12"/>
          </p:nvPr>
        </p:nvSpPr>
        <p:spPr/>
        <p:txBody>
          <a:bodyPr/>
          <a:lstStyle/>
          <a:p>
            <a:fld id="{6BDBDBCA-A700-4781-8443-DF9BA018194B}" type="slidenum">
              <a:rPr lang="en-US" smtClean="0"/>
              <a:pPr/>
              <a:t>11</a:t>
            </a:fld>
            <a:endParaRPr lang="en-US" dirty="0"/>
          </a:p>
        </p:txBody>
      </p:sp>
      <p:pic>
        <p:nvPicPr>
          <p:cNvPr id="5" name="Picture 2"/>
          <p:cNvPicPr>
            <a:picLocks noChangeAspect="1" noChangeArrowheads="1"/>
          </p:cNvPicPr>
          <p:nvPr/>
        </p:nvPicPr>
        <p:blipFill>
          <a:blip r:embed="rId4" cstate="print"/>
          <a:srcRect/>
          <a:stretch>
            <a:fillRect/>
          </a:stretch>
        </p:blipFill>
        <p:spPr bwMode="auto">
          <a:xfrm>
            <a:off x="4788754" y="1268761"/>
            <a:ext cx="3872521" cy="3024336"/>
          </a:xfrm>
          <a:prstGeom prst="rect">
            <a:avLst/>
          </a:prstGeom>
          <a:noFill/>
          <a:ln w="9525">
            <a:noFill/>
            <a:miter lim="800000"/>
            <a:headEnd/>
            <a:tailEnd/>
          </a:ln>
        </p:spPr>
      </p:pic>
      <p:pic>
        <p:nvPicPr>
          <p:cNvPr id="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4267199"/>
            <a:ext cx="4198964" cy="2378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783548" y="4579182"/>
            <a:ext cx="4247743"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Production on schedule</a:t>
            </a:r>
            <a:endParaRPr lang="en-GB" dirty="0"/>
          </a:p>
          <a:p>
            <a:pPr marL="285750" indent="-285750">
              <a:buFont typeface="Arial" panose="020B0604020202020204" pitchFamily="34" charset="0"/>
              <a:buChar char="•"/>
            </a:pPr>
            <a:r>
              <a:rPr lang="en-GB" dirty="0" smtClean="0"/>
              <a:t>Factory acceptance tests planned for December 2013</a:t>
            </a:r>
            <a:endParaRPr lang="en-GB" dirty="0"/>
          </a:p>
          <a:p>
            <a:pPr marL="285750" indent="-285750">
              <a:buFont typeface="Arial" panose="020B0604020202020204" pitchFamily="34" charset="0"/>
              <a:buChar char="•"/>
            </a:pPr>
            <a:r>
              <a:rPr lang="en-GB" dirty="0" smtClean="0"/>
              <a:t>Modification of building 179 to start in next few weeks</a:t>
            </a:r>
            <a:endParaRPr lang="en-GB" dirty="0"/>
          </a:p>
        </p:txBody>
      </p:sp>
      <p:pic>
        <p:nvPicPr>
          <p:cNvPr id="9" name="Picture 2"/>
          <p:cNvPicPr>
            <a:picLocks noChangeAspect="1" noChangeArrowheads="1"/>
          </p:cNvPicPr>
          <p:nvPr/>
        </p:nvPicPr>
        <p:blipFill>
          <a:blip r:embed="rId6" cstate="print"/>
          <a:srcRect/>
          <a:stretch>
            <a:fillRect/>
          </a:stretch>
        </p:blipFill>
        <p:spPr bwMode="auto">
          <a:xfrm>
            <a:off x="6804248" y="116632"/>
            <a:ext cx="2136775" cy="465137"/>
          </a:xfrm>
          <a:prstGeom prst="rect">
            <a:avLst/>
          </a:prstGeom>
          <a:noFill/>
          <a:ln w="9525">
            <a:noFill/>
            <a:miter lim="800000"/>
            <a:headEnd/>
            <a:tailEnd/>
          </a:ln>
        </p:spPr>
      </p:pic>
      <p:sp>
        <p:nvSpPr>
          <p:cNvPr id="10" name="TextBox 9"/>
          <p:cNvSpPr txBox="1"/>
          <p:nvPr/>
        </p:nvSpPr>
        <p:spPr>
          <a:xfrm>
            <a:off x="7861906" y="6488667"/>
            <a:ext cx="788036" cy="276999"/>
          </a:xfrm>
          <a:prstGeom prst="rect">
            <a:avLst/>
          </a:prstGeom>
          <a:noFill/>
        </p:spPr>
        <p:txBody>
          <a:bodyPr wrap="none" rtlCol="0">
            <a:spAutoFit/>
          </a:bodyPr>
          <a:lstStyle/>
          <a:p>
            <a:r>
              <a:rPr lang="en-GB" sz="1200" dirty="0" smtClean="0"/>
              <a:t>A. Stadler</a:t>
            </a:r>
            <a:endParaRPr lang="en-GB" sz="1200" dirty="0"/>
          </a:p>
        </p:txBody>
      </p:sp>
    </p:spTree>
    <p:extLst>
      <p:ext uri="{BB962C8B-B14F-4D97-AF65-F5344CB8AC3E}">
        <p14:creationId xmlns:p14="http://schemas.microsoft.com/office/powerpoint/2010/main" val="3635838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99592" y="304189"/>
            <a:ext cx="4536504" cy="668222"/>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smtClean="0">
                <a:ln>
                  <a:noFill/>
                </a:ln>
                <a:solidFill>
                  <a:schemeClr val="tx1"/>
                </a:solidFill>
                <a:effectLst/>
                <a:uLnTx/>
                <a:uFillTx/>
                <a:latin typeface="+mj-lt"/>
                <a:ea typeface="+mj-ea"/>
                <a:cs typeface="+mj-cs"/>
              </a:rPr>
              <a:t>REXEBIS and REXTRAP</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1025" name="Rectangle 1"/>
          <p:cNvSpPr>
            <a:spLocks noChangeArrowheads="1"/>
          </p:cNvSpPr>
          <p:nvPr/>
        </p:nvSpPr>
        <p:spPr bwMode="auto">
          <a:xfrm>
            <a:off x="467544" y="1093961"/>
            <a:ext cx="8280920" cy="3847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1600" b="0" i="0" u="none" strike="noStrike" cap="none" normalizeH="0" baseline="0" dirty="0" smtClean="0">
                <a:ln>
                  <a:noFill/>
                </a:ln>
                <a:effectLst/>
                <a:latin typeface="Arial" pitchFamily="34" charset="0"/>
                <a:ea typeface="Calibri" pitchFamily="34" charset="0"/>
                <a:cs typeface="Times New Roman" pitchFamily="18" charset="0"/>
              </a:rPr>
              <a:t>1. Scheduled electron cathode tests for autumn 2013 </a:t>
            </a:r>
            <a:r>
              <a:rPr lang="en-US" sz="1600" dirty="0" smtClean="0">
                <a:latin typeface="Arial" pitchFamily="34" charset="0"/>
                <a:ea typeface="Calibri" pitchFamily="34" charset="0"/>
                <a:cs typeface="Times New Roman" pitchFamily="18" charset="0"/>
              </a:rPr>
              <a:t>postponed to spring 2014 </a:t>
            </a:r>
          </a:p>
          <a:p>
            <a:pPr lvl="1" fontAlgn="base">
              <a:spcBef>
                <a:spcPct val="0"/>
              </a:spcBef>
              <a:spcAft>
                <a:spcPct val="0"/>
              </a:spcAft>
            </a:pPr>
            <a:r>
              <a:rPr lang="en-US" sz="1400" dirty="0" smtClean="0">
                <a:latin typeface="Arial" pitchFamily="34" charset="0"/>
                <a:ea typeface="Calibri" pitchFamily="34" charset="0"/>
                <a:cs typeface="Times New Roman" pitchFamily="18" charset="0"/>
              </a:rPr>
              <a:t>	D</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ue to lacking infrastructure (water, </a:t>
            </a:r>
            <a:r>
              <a:rPr kumimoji="0" lang="en-US" sz="1400" b="0" i="0" u="none" strike="noStrike" cap="none" normalizeH="0" baseline="0" dirty="0" err="1" smtClean="0">
                <a:ln>
                  <a:noFill/>
                </a:ln>
                <a:effectLst/>
                <a:latin typeface="Arial" pitchFamily="34" charset="0"/>
                <a:ea typeface="Calibri" pitchFamily="34" charset="0"/>
                <a:cs typeface="Times New Roman" pitchFamily="18" charset="0"/>
              </a:rPr>
              <a:t>LHe</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 controls</a:t>
            </a:r>
            <a:r>
              <a:rPr kumimoji="0" lang="en-US" sz="1400" b="0" i="0" u="none" strike="noStrike" cap="none" normalizeH="0" dirty="0" smtClean="0">
                <a:ln>
                  <a:noFill/>
                </a:ln>
                <a:effectLst/>
                <a:latin typeface="Arial" pitchFamily="34" charset="0"/>
                <a:ea typeface="Calibri" pitchFamily="34" charset="0"/>
                <a:cs typeface="Times New Roman" pitchFamily="18" charset="0"/>
              </a:rPr>
              <a:t> </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etc).</a:t>
            </a:r>
            <a:endParaRPr kumimoji="0" lang="en-US" sz="1600" b="0" i="0" u="none" strike="noStrike" cap="none" normalizeH="0" dirty="0" smtClean="0">
              <a:ln>
                <a:noFill/>
              </a:ln>
              <a:effectLst/>
              <a:latin typeface="Arial"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aseline="0" dirty="0" smtClean="0">
              <a:latin typeface="Arial"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1600" b="0" i="0" u="none" strike="noStrike" cap="none" normalizeH="0" dirty="0" smtClean="0">
                <a:ln>
                  <a:noFill/>
                </a:ln>
                <a:effectLst/>
                <a:latin typeface="Arial" pitchFamily="34" charset="0"/>
                <a:ea typeface="Calibri" pitchFamily="34" charset="0"/>
                <a:cs typeface="Times New Roman" pitchFamily="18" charset="0"/>
              </a:rPr>
              <a:t>2. Repair of REXEBIS magnet cryostat initialized</a:t>
            </a:r>
          </a:p>
          <a:p>
            <a:pPr marL="0" marR="0" lvl="0" indent="0" algn="l" defTabSz="914400" rtl="0" eaLnBrk="1" fontAlgn="base" latinLnBrk="0" hangingPunct="1">
              <a:lnSpc>
                <a:spcPct val="100000"/>
              </a:lnSpc>
              <a:spcBef>
                <a:spcPct val="0"/>
              </a:spcBef>
              <a:spcAft>
                <a:spcPct val="0"/>
              </a:spcAft>
              <a:buClrTx/>
              <a:buSzTx/>
              <a:tabLst/>
            </a:pPr>
            <a:r>
              <a:rPr lang="en-US" sz="1600" baseline="0" dirty="0" smtClean="0">
                <a:latin typeface="Arial" pitchFamily="34" charset="0"/>
                <a:ea typeface="Calibri" pitchFamily="34" charset="0"/>
                <a:cs typeface="Times New Roman" pitchFamily="18" charset="0"/>
              </a:rPr>
              <a:t>	</a:t>
            </a:r>
            <a:r>
              <a:rPr lang="en-US" sz="1400" baseline="0" dirty="0" smtClean="0">
                <a:latin typeface="Arial" pitchFamily="34" charset="0"/>
                <a:ea typeface="Calibri" pitchFamily="34" charset="0"/>
                <a:cs typeface="Times New Roman" pitchFamily="18" charset="0"/>
              </a:rPr>
              <a:t>Present </a:t>
            </a:r>
            <a:r>
              <a:rPr lang="en-US" sz="1400" baseline="0" dirty="0" err="1" smtClean="0">
                <a:latin typeface="Arial" pitchFamily="34" charset="0"/>
                <a:ea typeface="Calibri" pitchFamily="34" charset="0"/>
                <a:cs typeface="Times New Roman" pitchFamily="18" charset="0"/>
              </a:rPr>
              <a:t>LHe</a:t>
            </a:r>
            <a:r>
              <a:rPr lang="en-US" sz="1400" dirty="0" smtClean="0">
                <a:latin typeface="Arial" pitchFamily="34" charset="0"/>
                <a:ea typeface="Calibri" pitchFamily="34" charset="0"/>
                <a:cs typeface="Times New Roman" pitchFamily="18" charset="0"/>
              </a:rPr>
              <a:t> holding time 6 days and could fall abruptly (nominal 14 days).</a:t>
            </a:r>
          </a:p>
          <a:p>
            <a:pPr lvl="1" fontAlgn="base">
              <a:spcBef>
                <a:spcPct val="0"/>
              </a:spcBef>
              <a:spcAft>
                <a:spcPct val="0"/>
              </a:spcAft>
            </a:pP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	Last repaired 2005 by external</a:t>
            </a:r>
            <a:r>
              <a:rPr kumimoji="0" lang="en-US" sz="1400" b="0" i="0" u="none" strike="noStrike" cap="none" normalizeH="0" dirty="0" smtClean="0">
                <a:ln>
                  <a:noFill/>
                </a:ln>
                <a:effectLst/>
                <a:latin typeface="Arial" pitchFamily="34" charset="0"/>
                <a:ea typeface="Calibri" pitchFamily="34" charset="0"/>
                <a:cs typeface="Times New Roman" pitchFamily="18" charset="0"/>
              </a:rPr>
              <a:t> firm </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Ice Oxford; this time in-house repair.</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34" charset="0"/>
                <a:ea typeface="Calibri" pitchFamily="34" charset="0"/>
                <a:cs typeface="Times New Roman" pitchFamily="18" charset="0"/>
              </a:rPr>
              <a:t>	</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Major and risky job</a:t>
            </a:r>
            <a:r>
              <a:rPr lang="en-US" sz="1400" dirty="0" smtClean="0">
                <a:latin typeface="Arial" pitchFamily="34" charset="0"/>
                <a:ea typeface="Calibri" pitchFamily="34" charset="0"/>
                <a:cs typeface="Times New Roman" pitchFamily="18" charset="0"/>
              </a:rPr>
              <a:t>;</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 complete EBIS needs to be dismantled.</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34" charset="0"/>
                <a:ea typeface="Calibri" pitchFamily="34" charset="0"/>
                <a:cs typeface="Times New Roman" pitchFamily="18" charset="0"/>
              </a:rPr>
              <a:t>	</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Goal:</a:t>
            </a:r>
            <a:r>
              <a:rPr kumimoji="0" lang="en-US" sz="1400" b="0" i="0" u="none" strike="noStrike" cap="none" normalizeH="0" dirty="0" smtClean="0">
                <a:ln>
                  <a:noFill/>
                </a:ln>
                <a:effectLst/>
                <a:latin typeface="Arial" pitchFamily="34" charset="0"/>
                <a:ea typeface="Calibri" pitchFamily="34" charset="0"/>
                <a:cs typeface="Times New Roman" pitchFamily="18" charset="0"/>
              </a:rPr>
              <a:t> </a:t>
            </a:r>
            <a:r>
              <a:rPr kumimoji="0" lang="en-US" sz="1400" b="0" i="0" u="none" strike="noStrike" cap="none" normalizeH="0" baseline="0" dirty="0" smtClean="0">
                <a:ln>
                  <a:noFill/>
                </a:ln>
                <a:effectLst/>
                <a:latin typeface="Arial" pitchFamily="34" charset="0"/>
                <a:ea typeface="Calibri" pitchFamily="34" charset="0"/>
                <a:cs typeface="Times New Roman" pitchFamily="18" charset="0"/>
              </a:rPr>
              <a:t>EBIS re-assembled by March 2014.</a:t>
            </a: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smtClean="0">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Arial" pitchFamily="34" charset="0"/>
                <a:ea typeface="Calibri" pitchFamily="34" charset="0"/>
                <a:cs typeface="Times New Roman" pitchFamily="18" charset="0"/>
              </a:rPr>
              <a:t>3a. </a:t>
            </a:r>
            <a:r>
              <a:rPr lang="en-US" sz="1600" dirty="0" smtClean="0">
                <a:latin typeface="Arial" pitchFamily="34" charset="0"/>
                <a:ea typeface="Calibri" pitchFamily="34" charset="0"/>
                <a:cs typeface="Times New Roman" pitchFamily="18" charset="0"/>
              </a:rPr>
              <a:t>Incomplete and incorrect drawings of REXEBIS now redone in 3D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Arial" pitchFamily="34" charset="0"/>
                <a:ea typeface="Calibri" pitchFamily="34" charset="0"/>
                <a:cs typeface="Times New Roman" pitchFamily="18" charset="0"/>
              </a:rPr>
              <a:t>  b. Production of spare collector (critical EBIS part), gun</a:t>
            </a:r>
            <a:r>
              <a:rPr kumimoji="0" lang="en-US" sz="1600" b="0" i="0" u="none" strike="noStrike" cap="none" normalizeH="0" dirty="0" smtClean="0">
                <a:ln>
                  <a:noFill/>
                </a:ln>
                <a:effectLst/>
                <a:latin typeface="Arial" pitchFamily="34" charset="0"/>
                <a:ea typeface="Calibri" pitchFamily="34" charset="0"/>
                <a:cs typeface="Times New Roman" pitchFamily="18" charset="0"/>
              </a:rPr>
              <a:t> and inner structure</a:t>
            </a:r>
          </a:p>
          <a:p>
            <a:pPr eaLnBrk="0" fontAlgn="base" hangingPunct="0">
              <a:spcBef>
                <a:spcPct val="0"/>
              </a:spcBef>
              <a:spcAft>
                <a:spcPct val="0"/>
              </a:spcAft>
            </a:pPr>
            <a:r>
              <a:rPr lang="en-US" sz="1400" dirty="0" smtClean="0">
                <a:latin typeface="Arial" pitchFamily="34" charset="0"/>
                <a:ea typeface="Calibri" pitchFamily="34" charset="0"/>
                <a:cs typeface="Times New Roman" pitchFamily="18" charset="0"/>
              </a:rPr>
              <a:t>	Spin-off from </a:t>
            </a:r>
            <a:r>
              <a:rPr lang="en-US" sz="1400" dirty="0" err="1" smtClean="0">
                <a:latin typeface="Arial" pitchFamily="34" charset="0"/>
                <a:ea typeface="Calibri" pitchFamily="34" charset="0"/>
                <a:cs typeface="Times New Roman" pitchFamily="18" charset="0"/>
              </a:rPr>
              <a:t>TwinEBIS</a:t>
            </a:r>
            <a:endParaRPr lang="en-US" sz="1400" dirty="0" smtClean="0">
              <a:latin typeface="Arial" pitchFamily="34" charset="0"/>
              <a:ea typeface="Calibri" pitchFamily="34" charset="0"/>
              <a:cs typeface="Times New Roman" pitchFamily="18" charset="0"/>
            </a:endParaRPr>
          </a:p>
          <a:p>
            <a:pPr eaLnBrk="0" fontAlgn="base" hangingPunct="0">
              <a:spcBef>
                <a:spcPct val="0"/>
              </a:spcBef>
              <a:spcAft>
                <a:spcPct val="0"/>
              </a:spcAft>
            </a:pPr>
            <a:endParaRPr kumimoji="0" lang="en-US" sz="1400" b="0" i="0" u="none" strike="noStrike" cap="none" normalizeH="0" baseline="0" dirty="0" smtClean="0">
              <a:ln>
                <a:noFill/>
              </a:ln>
              <a:effectLst/>
              <a:latin typeface="Arial" pitchFamily="34" charset="0"/>
              <a:ea typeface="Calibri" pitchFamily="34" charset="0"/>
              <a:cs typeface="Times New Roman" pitchFamily="18" charset="0"/>
            </a:endParaRPr>
          </a:p>
          <a:p>
            <a:pPr lvl="0" eaLnBrk="0" fontAlgn="base" hangingPunct="0">
              <a:spcBef>
                <a:spcPct val="0"/>
              </a:spcBef>
              <a:spcAft>
                <a:spcPct val="0"/>
              </a:spcAft>
            </a:pPr>
            <a:r>
              <a:rPr lang="en-US" sz="1600" dirty="0" smtClean="0">
                <a:latin typeface="Arial" pitchFamily="34" charset="0"/>
                <a:ea typeface="Calibri" pitchFamily="34" charset="0"/>
                <a:cs typeface="Times New Roman" pitchFamily="18" charset="0"/>
              </a:rPr>
              <a:t>4.  Modification of injection FC for REXTRAP</a:t>
            </a:r>
            <a:r>
              <a:rPr lang="en-US" sz="1400" dirty="0" smtClean="0">
                <a:latin typeface="Arial" pitchFamily="34" charset="0"/>
                <a:ea typeface="Calibri" pitchFamily="34" charset="0"/>
                <a:cs typeface="Times New Roman" pitchFamily="18" charset="0"/>
              </a:rPr>
              <a:t/>
            </a:r>
            <a:br>
              <a:rPr lang="en-US" sz="1400" dirty="0" smtClean="0">
                <a:latin typeface="Arial" pitchFamily="34" charset="0"/>
                <a:ea typeface="Calibri" pitchFamily="34" charset="0"/>
                <a:cs typeface="Times New Roman" pitchFamily="18" charset="0"/>
              </a:rPr>
            </a:br>
            <a:r>
              <a:rPr lang="en-US" sz="1400" dirty="0" smtClean="0">
                <a:latin typeface="Arial" pitchFamily="34" charset="0"/>
                <a:ea typeface="Calibri" pitchFamily="34" charset="0"/>
                <a:cs typeface="Times New Roman" pitchFamily="18" charset="0"/>
              </a:rPr>
              <a:t>	Inherent design error mitigated; new version being evaluated.</a:t>
            </a:r>
            <a:endParaRPr lang="en-US" sz="1400" dirty="0" smtClean="0">
              <a:latin typeface="Arial" pitchFamily="34" charset="0"/>
            </a:endParaRPr>
          </a:p>
          <a:p>
            <a:pPr eaLnBrk="0" fontAlgn="base" hangingPunct="0">
              <a:spcBef>
                <a:spcPct val="0"/>
              </a:spcBef>
              <a:spcAft>
                <a:spcPct val="0"/>
              </a:spcAft>
            </a:pPr>
            <a:endParaRPr kumimoji="0" lang="en-US" sz="1400" b="0" i="0" u="none" strike="noStrike" cap="none" normalizeH="0" baseline="0" dirty="0" smtClean="0">
              <a:ln>
                <a:noFill/>
              </a:ln>
              <a:effectLst/>
              <a:latin typeface="Arial" pitchFamily="34" charset="0"/>
              <a:ea typeface="Calibri" pitchFamily="34" charset="0"/>
              <a:cs typeface="Times New Roman" pitchFamily="18" charset="0"/>
            </a:endParaRPr>
          </a:p>
        </p:txBody>
      </p:sp>
      <p:pic>
        <p:nvPicPr>
          <p:cNvPr id="7" name="Picture 6" descr="REXEBIS inner structure.JPG"/>
          <p:cNvPicPr>
            <a:picLocks noChangeAspect="1"/>
          </p:cNvPicPr>
          <p:nvPr/>
        </p:nvPicPr>
        <p:blipFill>
          <a:blip r:embed="rId2" cstate="print"/>
          <a:srcRect l="61079" t="64728" r="8263"/>
          <a:stretch>
            <a:fillRect/>
          </a:stretch>
        </p:blipFill>
        <p:spPr>
          <a:xfrm>
            <a:off x="611560" y="4653136"/>
            <a:ext cx="3168352" cy="2125605"/>
          </a:xfrm>
          <a:prstGeom prst="rect">
            <a:avLst/>
          </a:prstGeom>
        </p:spPr>
      </p:pic>
      <p:pic>
        <p:nvPicPr>
          <p:cNvPr id="9" name="Picture 8" descr="P1060642.JPG"/>
          <p:cNvPicPr>
            <a:picLocks noChangeAspect="1"/>
          </p:cNvPicPr>
          <p:nvPr/>
        </p:nvPicPr>
        <p:blipFill>
          <a:blip r:embed="rId3" cstate="print"/>
          <a:stretch>
            <a:fillRect/>
          </a:stretch>
        </p:blipFill>
        <p:spPr>
          <a:xfrm rot="5400000">
            <a:off x="6144175" y="4161082"/>
            <a:ext cx="2976329" cy="2232247"/>
          </a:xfrm>
          <a:prstGeom prst="rect">
            <a:avLst/>
          </a:prstGeom>
        </p:spPr>
      </p:pic>
      <p:sp>
        <p:nvSpPr>
          <p:cNvPr id="10" name="Freeform 9"/>
          <p:cNvSpPr/>
          <p:nvPr/>
        </p:nvSpPr>
        <p:spPr>
          <a:xfrm>
            <a:off x="7342909" y="2604655"/>
            <a:ext cx="720437" cy="1094509"/>
          </a:xfrm>
          <a:custGeom>
            <a:avLst/>
            <a:gdLst>
              <a:gd name="connsiteX0" fmla="*/ 0 w 720437"/>
              <a:gd name="connsiteY0" fmla="*/ 0 h 1094509"/>
              <a:gd name="connsiteX1" fmla="*/ 623455 w 720437"/>
              <a:gd name="connsiteY1" fmla="*/ 595745 h 1094509"/>
              <a:gd name="connsiteX2" fmla="*/ 581891 w 720437"/>
              <a:gd name="connsiteY2" fmla="*/ 1094509 h 1094509"/>
            </a:gdLst>
            <a:ahLst/>
            <a:cxnLst>
              <a:cxn ang="0">
                <a:pos x="connsiteX0" y="connsiteY0"/>
              </a:cxn>
              <a:cxn ang="0">
                <a:pos x="connsiteX1" y="connsiteY1"/>
              </a:cxn>
              <a:cxn ang="0">
                <a:pos x="connsiteX2" y="connsiteY2"/>
              </a:cxn>
            </a:cxnLst>
            <a:rect l="l" t="t" r="r" b="b"/>
            <a:pathLst>
              <a:path w="720437" h="1094509">
                <a:moveTo>
                  <a:pt x="0" y="0"/>
                </a:moveTo>
                <a:cubicBezTo>
                  <a:pt x="263236" y="206663"/>
                  <a:pt x="526473" y="413327"/>
                  <a:pt x="623455" y="595745"/>
                </a:cubicBezTo>
                <a:cubicBezTo>
                  <a:pt x="720437" y="778163"/>
                  <a:pt x="651164" y="936336"/>
                  <a:pt x="581891" y="1094509"/>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rot="20333331" flipH="1">
            <a:off x="174550" y="3894209"/>
            <a:ext cx="792093" cy="1116840"/>
          </a:xfrm>
          <a:custGeom>
            <a:avLst/>
            <a:gdLst>
              <a:gd name="connsiteX0" fmla="*/ 0 w 720437"/>
              <a:gd name="connsiteY0" fmla="*/ 0 h 1094509"/>
              <a:gd name="connsiteX1" fmla="*/ 623455 w 720437"/>
              <a:gd name="connsiteY1" fmla="*/ 595745 h 1094509"/>
              <a:gd name="connsiteX2" fmla="*/ 581891 w 720437"/>
              <a:gd name="connsiteY2" fmla="*/ 1094509 h 1094509"/>
            </a:gdLst>
            <a:ahLst/>
            <a:cxnLst>
              <a:cxn ang="0">
                <a:pos x="connsiteX0" y="connsiteY0"/>
              </a:cxn>
              <a:cxn ang="0">
                <a:pos x="connsiteX1" y="connsiteY1"/>
              </a:cxn>
              <a:cxn ang="0">
                <a:pos x="connsiteX2" y="connsiteY2"/>
              </a:cxn>
            </a:cxnLst>
            <a:rect l="l" t="t" r="r" b="b"/>
            <a:pathLst>
              <a:path w="720437" h="1094509">
                <a:moveTo>
                  <a:pt x="0" y="0"/>
                </a:moveTo>
                <a:cubicBezTo>
                  <a:pt x="263236" y="206663"/>
                  <a:pt x="526473" y="413327"/>
                  <a:pt x="623455" y="595745"/>
                </a:cubicBezTo>
                <a:cubicBezTo>
                  <a:pt x="720437" y="778163"/>
                  <a:pt x="651164" y="936336"/>
                  <a:pt x="581891" y="1094509"/>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 name="Picture 2"/>
          <p:cNvPicPr>
            <a:picLocks noChangeAspect="1" noChangeArrowheads="1"/>
          </p:cNvPicPr>
          <p:nvPr/>
        </p:nvPicPr>
        <p:blipFill>
          <a:blip r:embed="rId4" cstate="print"/>
          <a:srcRect/>
          <a:stretch>
            <a:fillRect/>
          </a:stretch>
        </p:blipFill>
        <p:spPr bwMode="auto">
          <a:xfrm>
            <a:off x="7236296" y="260648"/>
            <a:ext cx="1749852" cy="381000"/>
          </a:xfrm>
          <a:prstGeom prst="rect">
            <a:avLst/>
          </a:prstGeom>
          <a:noFill/>
          <a:ln w="9525">
            <a:noFill/>
            <a:miter lim="800000"/>
            <a:headEnd/>
            <a:tailEnd/>
          </a:ln>
        </p:spPr>
      </p:pic>
      <p:sp>
        <p:nvSpPr>
          <p:cNvPr id="11" name="TextBox 10"/>
          <p:cNvSpPr txBox="1"/>
          <p:nvPr/>
        </p:nvSpPr>
        <p:spPr>
          <a:xfrm>
            <a:off x="4213986" y="6501742"/>
            <a:ext cx="966034" cy="276999"/>
          </a:xfrm>
          <a:prstGeom prst="rect">
            <a:avLst/>
          </a:prstGeom>
          <a:noFill/>
        </p:spPr>
        <p:txBody>
          <a:bodyPr wrap="none" rtlCol="0">
            <a:spAutoFit/>
          </a:bodyPr>
          <a:lstStyle/>
          <a:p>
            <a:r>
              <a:rPr lang="en-GB" sz="1200" dirty="0" smtClean="0"/>
              <a:t>F. Wenander</a:t>
            </a:r>
            <a:endParaRPr lang="en-GB" sz="1200" dirty="0"/>
          </a:p>
        </p:txBody>
      </p:sp>
    </p:spTree>
    <p:extLst>
      <p:ext uri="{BB962C8B-B14F-4D97-AF65-F5344CB8AC3E}">
        <p14:creationId xmlns:p14="http://schemas.microsoft.com/office/powerpoint/2010/main" val="17443059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28192" y="335763"/>
            <a:ext cx="4536504" cy="668222"/>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err="1" smtClean="0">
                <a:ln>
                  <a:noFill/>
                </a:ln>
                <a:solidFill>
                  <a:schemeClr val="tx1"/>
                </a:solidFill>
                <a:effectLst/>
                <a:uLnTx/>
                <a:uFillTx/>
                <a:latin typeface="+mj-lt"/>
                <a:ea typeface="+mj-ea"/>
                <a:cs typeface="+mj-cs"/>
              </a:rPr>
              <a:t>TwinEBIS</a:t>
            </a:r>
            <a:r>
              <a:rPr kumimoji="0" lang="en-GB" sz="3200" b="0" i="0" u="none" strike="noStrike" kern="1200" cap="none" spc="0" normalizeH="0" noProof="0" dirty="0" smtClean="0">
                <a:ln>
                  <a:noFill/>
                </a:ln>
                <a:solidFill>
                  <a:schemeClr val="tx1"/>
                </a:solidFill>
                <a:effectLst/>
                <a:uLnTx/>
                <a:uFillTx/>
                <a:latin typeface="+mj-lt"/>
                <a:ea typeface="+mj-ea"/>
                <a:cs typeface="+mj-cs"/>
              </a:rPr>
              <a:t> test setup</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2"/>
          <p:cNvSpPr/>
          <p:nvPr/>
        </p:nvSpPr>
        <p:spPr>
          <a:xfrm>
            <a:off x="5310348" y="6268669"/>
            <a:ext cx="3726148" cy="369332"/>
          </a:xfrm>
          <a:prstGeom prst="rect">
            <a:avLst/>
          </a:prstGeom>
        </p:spPr>
        <p:txBody>
          <a:bodyPr wrap="none">
            <a:spAutoFit/>
          </a:bodyPr>
          <a:lstStyle/>
          <a:p>
            <a:pPr algn="ctr"/>
            <a:r>
              <a:rPr lang="en-GB" dirty="0" smtClean="0"/>
              <a:t>EBIS team: M. Breitenfeldt, J. Thiboud</a:t>
            </a:r>
          </a:p>
        </p:txBody>
      </p:sp>
      <p:sp>
        <p:nvSpPr>
          <p:cNvPr id="4" name="TextBox 3"/>
          <p:cNvSpPr txBox="1"/>
          <p:nvPr/>
        </p:nvSpPr>
        <p:spPr>
          <a:xfrm>
            <a:off x="539552" y="1070734"/>
            <a:ext cx="6579750" cy="2062103"/>
          </a:xfrm>
          <a:prstGeom prst="rect">
            <a:avLst/>
          </a:prstGeom>
          <a:noFill/>
        </p:spPr>
        <p:txBody>
          <a:bodyPr wrap="none" rtlCol="0">
            <a:spAutoFit/>
          </a:bodyPr>
          <a:lstStyle/>
          <a:p>
            <a:pPr>
              <a:spcAft>
                <a:spcPts val="600"/>
              </a:spcAft>
            </a:pPr>
            <a:r>
              <a:rPr lang="en-US" dirty="0" smtClean="0"/>
              <a:t>* </a:t>
            </a:r>
            <a:r>
              <a:rPr lang="en-US" dirty="0" err="1" smtClean="0"/>
              <a:t>Labview</a:t>
            </a:r>
            <a:r>
              <a:rPr lang="en-US" dirty="0" smtClean="0"/>
              <a:t> system for DC control and vacuum readout finished.</a:t>
            </a:r>
          </a:p>
          <a:p>
            <a:pPr>
              <a:spcAft>
                <a:spcPts val="600"/>
              </a:spcAft>
            </a:pPr>
            <a:r>
              <a:rPr lang="en-US" dirty="0" smtClean="0"/>
              <a:t>* </a:t>
            </a:r>
            <a:r>
              <a:rPr lang="en-US" dirty="0" err="1" smtClean="0"/>
              <a:t>Bakeout</a:t>
            </a:r>
            <a:r>
              <a:rPr lang="en-US" dirty="0" smtClean="0"/>
              <a:t> system, power supplies, HV gun rack installed.</a:t>
            </a:r>
          </a:p>
          <a:p>
            <a:pPr>
              <a:spcAft>
                <a:spcPts val="600"/>
              </a:spcAft>
            </a:pPr>
            <a:r>
              <a:rPr lang="en-US" dirty="0" smtClean="0"/>
              <a:t>* Remaining mechanical internal parts in production.</a:t>
            </a:r>
            <a:br>
              <a:rPr lang="en-US" dirty="0" smtClean="0"/>
            </a:br>
            <a:r>
              <a:rPr lang="en-US" sz="1600" dirty="0" smtClean="0"/>
              <a:t>	(act as spares for REXEBIS)</a:t>
            </a:r>
            <a:endParaRPr lang="en-US" dirty="0" smtClean="0"/>
          </a:p>
          <a:p>
            <a:pPr>
              <a:spcAft>
                <a:spcPts val="600"/>
              </a:spcAft>
            </a:pPr>
            <a:r>
              <a:rPr lang="en-US" dirty="0" smtClean="0"/>
              <a:t>* Vacuum control system (FPGA) in production. Assistance P. Fernier.</a:t>
            </a:r>
          </a:p>
          <a:p>
            <a:pPr>
              <a:spcAft>
                <a:spcPts val="600"/>
              </a:spcAft>
            </a:pPr>
            <a:r>
              <a:rPr lang="en-US" dirty="0" smtClean="0"/>
              <a:t>* M. Breitenfeldt COAS during autumn 2013 =&gt; major push!</a:t>
            </a:r>
            <a:endParaRPr lang="en-US" dirty="0"/>
          </a:p>
        </p:txBody>
      </p:sp>
      <p:pic>
        <p:nvPicPr>
          <p:cNvPr id="8" name="Picture 7" descr="Status Oct 2013 a.JPG"/>
          <p:cNvPicPr>
            <a:picLocks noChangeAspect="1"/>
          </p:cNvPicPr>
          <p:nvPr/>
        </p:nvPicPr>
        <p:blipFill>
          <a:blip r:embed="rId2" cstate="print"/>
          <a:srcRect t="13808"/>
          <a:stretch>
            <a:fillRect/>
          </a:stretch>
        </p:blipFill>
        <p:spPr>
          <a:xfrm>
            <a:off x="611559" y="3645024"/>
            <a:ext cx="4344267" cy="2808312"/>
          </a:xfrm>
          <a:prstGeom prst="rect">
            <a:avLst/>
          </a:prstGeom>
        </p:spPr>
      </p:pic>
      <p:sp>
        <p:nvSpPr>
          <p:cNvPr id="9" name="TextBox 8"/>
          <p:cNvSpPr txBox="1"/>
          <p:nvPr/>
        </p:nvSpPr>
        <p:spPr>
          <a:xfrm>
            <a:off x="5292080" y="4049196"/>
            <a:ext cx="3455690" cy="1600438"/>
          </a:xfrm>
          <a:prstGeom prst="rect">
            <a:avLst/>
          </a:prstGeom>
          <a:noFill/>
        </p:spPr>
        <p:txBody>
          <a:bodyPr wrap="none" rtlCol="0">
            <a:spAutoFit/>
          </a:bodyPr>
          <a:lstStyle/>
          <a:p>
            <a:r>
              <a:rPr lang="en-US" dirty="0" smtClean="0"/>
              <a:t>Long-term goals:</a:t>
            </a:r>
          </a:p>
          <a:p>
            <a:r>
              <a:rPr lang="en-US" sz="1600" dirty="0" smtClean="0"/>
              <a:t>0.     Spare for REXEBIS</a:t>
            </a:r>
          </a:p>
          <a:p>
            <a:pPr marL="342900" indent="-342900">
              <a:buAutoNum type="arabicPeriod"/>
            </a:pPr>
            <a:r>
              <a:rPr lang="en-US" sz="1600" dirty="0" smtClean="0"/>
              <a:t>Higher electron current</a:t>
            </a:r>
          </a:p>
          <a:p>
            <a:pPr marL="342900" indent="-342900">
              <a:buAutoNum type="arabicPeriod"/>
            </a:pPr>
            <a:r>
              <a:rPr lang="en-US" sz="1600" dirty="0" smtClean="0"/>
              <a:t>Better cathode lifetimes</a:t>
            </a:r>
          </a:p>
          <a:p>
            <a:pPr marL="342900" indent="-342900">
              <a:buFontTx/>
              <a:buAutoNum type="arabicPeriod"/>
            </a:pPr>
            <a:r>
              <a:rPr lang="en-US" sz="1600" dirty="0" smtClean="0"/>
              <a:t>Test-bench for EMILIE project </a:t>
            </a:r>
          </a:p>
          <a:p>
            <a:pPr marL="342900" indent="-342900">
              <a:buAutoNum type="arabicPeriod"/>
            </a:pPr>
            <a:r>
              <a:rPr lang="en-US" sz="1600" dirty="0" smtClean="0"/>
              <a:t>Optimization of extracted ion pulse</a:t>
            </a:r>
          </a:p>
        </p:txBody>
      </p:sp>
      <p:pic>
        <p:nvPicPr>
          <p:cNvPr id="7"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2345040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553131"/>
            <a:ext cx="6650988" cy="584775"/>
          </a:xfrm>
          <a:prstGeom prst="rect">
            <a:avLst/>
          </a:prstGeom>
          <a:noFill/>
        </p:spPr>
        <p:txBody>
          <a:bodyPr wrap="none" rtlCol="0">
            <a:spAutoFit/>
          </a:bodyPr>
          <a:lstStyle/>
          <a:p>
            <a:r>
              <a:rPr lang="en-US" sz="3200" dirty="0" smtClean="0"/>
              <a:t>Funding of EBIS development activities</a:t>
            </a:r>
            <a:endParaRPr lang="en-US" sz="3200" dirty="0"/>
          </a:p>
        </p:txBody>
      </p:sp>
      <p:sp>
        <p:nvSpPr>
          <p:cNvPr id="3" name="TextBox 2"/>
          <p:cNvSpPr txBox="1"/>
          <p:nvPr/>
        </p:nvSpPr>
        <p:spPr>
          <a:xfrm>
            <a:off x="971600" y="2420888"/>
            <a:ext cx="7344816" cy="3785652"/>
          </a:xfrm>
          <a:prstGeom prst="rect">
            <a:avLst/>
          </a:prstGeom>
          <a:noFill/>
        </p:spPr>
        <p:txBody>
          <a:bodyPr wrap="square" rtlCol="0">
            <a:spAutoFit/>
          </a:bodyPr>
          <a:lstStyle/>
          <a:p>
            <a:r>
              <a:rPr lang="en-US" sz="2000" dirty="0" smtClean="0"/>
              <a:t>1. Struggling to extend A. </a:t>
            </a:r>
            <a:r>
              <a:rPr lang="en-US" sz="2000" dirty="0" err="1" smtClean="0"/>
              <a:t>Shornikov’s</a:t>
            </a:r>
            <a:r>
              <a:rPr lang="en-US" sz="2000" dirty="0" smtClean="0"/>
              <a:t> presence at CERN. His CATHI fellowship is ending 30/6-2014.</a:t>
            </a:r>
          </a:p>
          <a:p>
            <a:endParaRPr lang="en-US" sz="2000" dirty="0" smtClean="0"/>
          </a:p>
          <a:p>
            <a:r>
              <a:rPr lang="en-US" sz="2000" dirty="0" smtClean="0"/>
              <a:t>2. Can only fund M. Breitenfeldt to Feb 2014. </a:t>
            </a:r>
            <a:r>
              <a:rPr lang="en-US" sz="2000" dirty="0" err="1" smtClean="0"/>
              <a:t>TwinEBIS</a:t>
            </a:r>
            <a:r>
              <a:rPr lang="en-US" sz="2000" dirty="0" smtClean="0"/>
              <a:t> activities </a:t>
            </a:r>
          </a:p>
          <a:p>
            <a:r>
              <a:rPr lang="en-US" sz="2000" dirty="0" smtClean="0"/>
              <a:t>will thereafter be reduced.</a:t>
            </a:r>
          </a:p>
          <a:p>
            <a:endParaRPr lang="en-US" sz="2000" dirty="0" smtClean="0"/>
          </a:p>
          <a:p>
            <a:r>
              <a:rPr lang="en-US" sz="2000" dirty="0" smtClean="0"/>
              <a:t>* ENSAR-2 application submitted for continuation of the charge-breeder upgrade development. Approval, granted funding and starting date unknown.</a:t>
            </a:r>
          </a:p>
          <a:p>
            <a:endParaRPr lang="en-US" sz="2000" dirty="0" smtClean="0"/>
          </a:p>
          <a:p>
            <a:r>
              <a:rPr lang="en-US" sz="2000" dirty="0" smtClean="0"/>
              <a:t>* Open for external contributions and suggestions how to prolong 1 and 2 above.</a:t>
            </a:r>
            <a:endParaRPr lang="en-US" sz="2000" dirty="0"/>
          </a:p>
        </p:txBody>
      </p:sp>
      <p:sp>
        <p:nvSpPr>
          <p:cNvPr id="4" name="TextBox 3"/>
          <p:cNvSpPr txBox="1"/>
          <p:nvPr/>
        </p:nvSpPr>
        <p:spPr>
          <a:xfrm>
            <a:off x="1619672" y="1556792"/>
            <a:ext cx="5448928" cy="369332"/>
          </a:xfrm>
          <a:prstGeom prst="rect">
            <a:avLst/>
          </a:prstGeom>
          <a:noFill/>
        </p:spPr>
        <p:txBody>
          <a:bodyPr wrap="none" rtlCol="0">
            <a:spAutoFit/>
          </a:bodyPr>
          <a:lstStyle/>
          <a:p>
            <a:r>
              <a:rPr lang="en-US" i="1" dirty="0" smtClean="0"/>
              <a:t>Good progress thanks to excellent members at the team!</a:t>
            </a:r>
            <a:endParaRPr lang="en-US" i="1" dirty="0"/>
          </a:p>
        </p:txBody>
      </p:sp>
      <p:pic>
        <p:nvPicPr>
          <p:cNvPr id="5"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
        <p:nvSpPr>
          <p:cNvPr id="6" name="TextBox 5"/>
          <p:cNvSpPr txBox="1"/>
          <p:nvPr/>
        </p:nvSpPr>
        <p:spPr>
          <a:xfrm>
            <a:off x="4213986" y="6501742"/>
            <a:ext cx="966034" cy="276999"/>
          </a:xfrm>
          <a:prstGeom prst="rect">
            <a:avLst/>
          </a:prstGeom>
          <a:noFill/>
        </p:spPr>
        <p:txBody>
          <a:bodyPr wrap="none" rtlCol="0">
            <a:spAutoFit/>
          </a:bodyPr>
          <a:lstStyle/>
          <a:p>
            <a:r>
              <a:rPr lang="en-GB" sz="1200" dirty="0" smtClean="0"/>
              <a:t>F. Wenander</a:t>
            </a:r>
            <a:endParaRPr lang="en-GB" sz="1200" dirty="0"/>
          </a:p>
        </p:txBody>
      </p:sp>
    </p:spTree>
    <p:extLst>
      <p:ext uri="{BB962C8B-B14F-4D97-AF65-F5344CB8AC3E}">
        <p14:creationId xmlns:p14="http://schemas.microsoft.com/office/powerpoint/2010/main" val="3487668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548680"/>
            <a:ext cx="8385885" cy="1631216"/>
          </a:xfrm>
          <a:prstGeom prst="rect">
            <a:avLst/>
          </a:prstGeom>
          <a:noFill/>
        </p:spPr>
        <p:txBody>
          <a:bodyPr wrap="none" rtlCol="0">
            <a:spAutoFit/>
          </a:bodyPr>
          <a:lstStyle/>
          <a:p>
            <a:pPr algn="ctr"/>
            <a:r>
              <a:rPr lang="en-GB" sz="2800" dirty="0" smtClean="0"/>
              <a:t>	integration study</a:t>
            </a:r>
          </a:p>
          <a:p>
            <a:pPr algn="ctr"/>
            <a:endParaRPr lang="en-GB" dirty="0" smtClean="0"/>
          </a:p>
          <a:p>
            <a:r>
              <a:rPr lang="en-GB" dirty="0" smtClean="0"/>
              <a:t>* Preliminary results presented at IEFC 31/7-2013</a:t>
            </a:r>
          </a:p>
          <a:p>
            <a:r>
              <a:rPr lang="en-GB" dirty="0" smtClean="0"/>
              <a:t>* Final report submitted to Director of accelerators and department leaders 28/8-2013</a:t>
            </a:r>
          </a:p>
          <a:p>
            <a:r>
              <a:rPr lang="en-GB" dirty="0" smtClean="0"/>
              <a:t>* Full presentation and executive summary can be obtained upon request (F. Wenander)</a:t>
            </a:r>
          </a:p>
        </p:txBody>
      </p:sp>
      <p:sp>
        <p:nvSpPr>
          <p:cNvPr id="3" name="TextBox 2"/>
          <p:cNvSpPr txBox="1"/>
          <p:nvPr/>
        </p:nvSpPr>
        <p:spPr>
          <a:xfrm>
            <a:off x="516263" y="2359913"/>
            <a:ext cx="7409849" cy="646331"/>
          </a:xfrm>
          <a:prstGeom prst="rect">
            <a:avLst/>
          </a:prstGeom>
          <a:noFill/>
        </p:spPr>
        <p:txBody>
          <a:bodyPr wrap="none" rtlCol="0">
            <a:spAutoFit/>
          </a:bodyPr>
          <a:lstStyle/>
          <a:p>
            <a:r>
              <a:rPr lang="en-GB" dirty="0" smtClean="0"/>
              <a:t>TSR elements evaluated by CERN specialists</a:t>
            </a:r>
          </a:p>
          <a:p>
            <a:r>
              <a:rPr lang="en-US" dirty="0" smtClean="0"/>
              <a:t>In general a positive response and supportive response from the CERN groups</a:t>
            </a:r>
          </a:p>
        </p:txBody>
      </p:sp>
      <p:sp>
        <p:nvSpPr>
          <p:cNvPr id="5" name="Rectangle 4"/>
          <p:cNvSpPr/>
          <p:nvPr/>
        </p:nvSpPr>
        <p:spPr>
          <a:xfrm>
            <a:off x="1661113" y="4437112"/>
            <a:ext cx="5431167" cy="954107"/>
          </a:xfrm>
          <a:prstGeom prst="rect">
            <a:avLst/>
          </a:prstGeom>
        </p:spPr>
        <p:txBody>
          <a:bodyPr wrap="none">
            <a:spAutoFit/>
          </a:bodyPr>
          <a:lstStyle/>
          <a:p>
            <a:r>
              <a:rPr lang="en-GB" dirty="0" smtClean="0"/>
              <a:t>Next steps</a:t>
            </a:r>
          </a:p>
          <a:p>
            <a:r>
              <a:rPr lang="en-GB" dirty="0" smtClean="0"/>
              <a:t>* Awaiting feedback from CERN management</a:t>
            </a:r>
          </a:p>
          <a:p>
            <a:r>
              <a:rPr lang="en-GB" dirty="0" smtClean="0"/>
              <a:t>* 		         workshop at CERN 14 Feb 2014</a:t>
            </a:r>
          </a:p>
        </p:txBody>
      </p:sp>
      <p:sp>
        <p:nvSpPr>
          <p:cNvPr id="6" name="TextBox 5"/>
          <p:cNvSpPr txBox="1"/>
          <p:nvPr/>
        </p:nvSpPr>
        <p:spPr>
          <a:xfrm>
            <a:off x="493251" y="3212976"/>
            <a:ext cx="7967181" cy="923330"/>
          </a:xfrm>
          <a:prstGeom prst="rect">
            <a:avLst/>
          </a:prstGeom>
          <a:noFill/>
        </p:spPr>
        <p:txBody>
          <a:bodyPr wrap="none" rtlCol="0">
            <a:spAutoFit/>
          </a:bodyPr>
          <a:lstStyle/>
          <a:p>
            <a:r>
              <a:rPr lang="en-GB" dirty="0" smtClean="0"/>
              <a:t>Two approaches  	1. CERN homologation (full-fledged ‘standardization’) </a:t>
            </a:r>
          </a:p>
          <a:p>
            <a:r>
              <a:rPr lang="en-GB" dirty="0" smtClean="0"/>
              <a:t>		2. Keep-system-as-is (low-budget option with minimal changes)</a:t>
            </a:r>
          </a:p>
          <a:p>
            <a:endParaRPr lang="en-GB" dirty="0"/>
          </a:p>
        </p:txBody>
      </p:sp>
      <p:sp>
        <p:nvSpPr>
          <p:cNvPr id="7" name="Rectangle 6"/>
          <p:cNvSpPr/>
          <p:nvPr/>
        </p:nvSpPr>
        <p:spPr>
          <a:xfrm>
            <a:off x="5724128" y="6268669"/>
            <a:ext cx="3268459" cy="369332"/>
          </a:xfrm>
          <a:prstGeom prst="rect">
            <a:avLst/>
          </a:prstGeom>
        </p:spPr>
        <p:txBody>
          <a:bodyPr wrap="none">
            <a:spAutoFit/>
          </a:bodyPr>
          <a:lstStyle/>
          <a:p>
            <a:pPr algn="ctr"/>
            <a:r>
              <a:rPr lang="en-GB" dirty="0" smtClean="0"/>
              <a:t>E. </a:t>
            </a:r>
            <a:r>
              <a:rPr lang="en-GB" dirty="0" err="1" smtClean="0"/>
              <a:t>Piselli</a:t>
            </a:r>
            <a:r>
              <a:rPr lang="en-GB" dirty="0" smtClean="0"/>
              <a:t>, E. </a:t>
            </a:r>
            <a:r>
              <a:rPr lang="en-GB" dirty="0" err="1" smtClean="0"/>
              <a:t>Siesling</a:t>
            </a:r>
            <a:r>
              <a:rPr lang="en-GB" dirty="0" smtClean="0"/>
              <a:t>, F. </a:t>
            </a:r>
            <a:r>
              <a:rPr lang="en-GB" dirty="0" err="1" smtClean="0"/>
              <a:t>Wenander</a:t>
            </a:r>
            <a:endParaRPr lang="en-GB" dirty="0" smtClean="0"/>
          </a:p>
        </p:txBody>
      </p:sp>
      <p:pic>
        <p:nvPicPr>
          <p:cNvPr id="1026" name="Picture 2" descr="image001"/>
          <p:cNvPicPr>
            <a:picLocks noChangeAspect="1" noChangeArrowheads="1"/>
          </p:cNvPicPr>
          <p:nvPr/>
        </p:nvPicPr>
        <p:blipFill>
          <a:blip r:embed="rId2" cstate="print"/>
          <a:srcRect/>
          <a:stretch>
            <a:fillRect/>
          </a:stretch>
        </p:blipFill>
        <p:spPr bwMode="auto">
          <a:xfrm>
            <a:off x="1877137" y="5013176"/>
            <a:ext cx="2088232" cy="341932"/>
          </a:xfrm>
          <a:prstGeom prst="rect">
            <a:avLst/>
          </a:prstGeom>
          <a:noFill/>
          <a:ln w="9525">
            <a:noFill/>
            <a:miter lim="800000"/>
            <a:headEnd/>
            <a:tailEnd/>
          </a:ln>
        </p:spPr>
      </p:pic>
      <p:pic>
        <p:nvPicPr>
          <p:cNvPr id="8" name="Picture 2" descr="image001"/>
          <p:cNvPicPr>
            <a:picLocks noChangeAspect="1" noChangeArrowheads="1"/>
          </p:cNvPicPr>
          <p:nvPr/>
        </p:nvPicPr>
        <p:blipFill>
          <a:blip r:embed="rId2" cstate="print"/>
          <a:srcRect/>
          <a:stretch>
            <a:fillRect/>
          </a:stretch>
        </p:blipFill>
        <p:spPr bwMode="auto">
          <a:xfrm>
            <a:off x="467544" y="345105"/>
            <a:ext cx="2664296" cy="436259"/>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27538043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908720"/>
            <a:ext cx="8280920" cy="1200329"/>
          </a:xfrm>
          <a:prstGeom prst="rect">
            <a:avLst/>
          </a:prstGeom>
        </p:spPr>
        <p:txBody>
          <a:bodyPr wrap="square">
            <a:spAutoFit/>
          </a:bodyPr>
          <a:lstStyle/>
          <a:p>
            <a:r>
              <a:rPr lang="en-US" dirty="0" smtClean="0"/>
              <a:t>* The radiological concern of importing the ring is minimal.</a:t>
            </a:r>
          </a:p>
          <a:p>
            <a:r>
              <a:rPr lang="en-US" dirty="0" smtClean="0"/>
              <a:t>* Well advanced </a:t>
            </a:r>
            <a:r>
              <a:rPr lang="en-US" dirty="0"/>
              <a:t>c</a:t>
            </a:r>
            <a:r>
              <a:rPr lang="en-US" dirty="0" smtClean="0"/>
              <a:t>ivil engineering plan with associated infrastructure exists.</a:t>
            </a:r>
          </a:p>
          <a:p>
            <a:r>
              <a:rPr lang="en-US" dirty="0" smtClean="0"/>
              <a:t>* No technical show stoppers for the implementation – standard solutions identified.</a:t>
            </a:r>
          </a:p>
          <a:p>
            <a:pPr>
              <a:buFont typeface="Arial" charset="0"/>
              <a:buChar char="•"/>
            </a:pPr>
            <a:endParaRPr lang="en-US" dirty="0" smtClean="0"/>
          </a:p>
        </p:txBody>
      </p:sp>
      <p:sp>
        <p:nvSpPr>
          <p:cNvPr id="5" name="TextBox 4"/>
          <p:cNvSpPr txBox="1"/>
          <p:nvPr/>
        </p:nvSpPr>
        <p:spPr>
          <a:xfrm>
            <a:off x="611560" y="2014389"/>
            <a:ext cx="2646109" cy="369332"/>
          </a:xfrm>
          <a:prstGeom prst="rect">
            <a:avLst/>
          </a:prstGeom>
          <a:noFill/>
        </p:spPr>
        <p:txBody>
          <a:bodyPr wrap="none" rtlCol="0">
            <a:spAutoFit/>
          </a:bodyPr>
          <a:lstStyle/>
          <a:p>
            <a:r>
              <a:rPr lang="en-US" i="1" dirty="0" smtClean="0"/>
              <a:t>CERN integration proposal</a:t>
            </a:r>
            <a:endParaRPr lang="en-US" i="1" dirty="0"/>
          </a:p>
        </p:txBody>
      </p:sp>
      <p:sp>
        <p:nvSpPr>
          <p:cNvPr id="6" name="Rectangle 5"/>
          <p:cNvSpPr/>
          <p:nvPr/>
        </p:nvSpPr>
        <p:spPr>
          <a:xfrm>
            <a:off x="2981942" y="271489"/>
            <a:ext cx="2660216" cy="523220"/>
          </a:xfrm>
          <a:prstGeom prst="rect">
            <a:avLst/>
          </a:prstGeom>
        </p:spPr>
        <p:txBody>
          <a:bodyPr wrap="none">
            <a:spAutoFit/>
          </a:bodyPr>
          <a:lstStyle/>
          <a:p>
            <a:pPr algn="ctr"/>
            <a:r>
              <a:rPr lang="en-GB" sz="2800" dirty="0" smtClean="0"/>
              <a:t>integration study</a:t>
            </a:r>
          </a:p>
        </p:txBody>
      </p:sp>
      <p:sp>
        <p:nvSpPr>
          <p:cNvPr id="7" name="Rectangle 6"/>
          <p:cNvSpPr/>
          <p:nvPr/>
        </p:nvSpPr>
        <p:spPr>
          <a:xfrm>
            <a:off x="179512" y="2446437"/>
            <a:ext cx="4104456" cy="3416320"/>
          </a:xfrm>
          <a:prstGeom prst="rect">
            <a:avLst/>
          </a:prstGeom>
        </p:spPr>
        <p:txBody>
          <a:bodyPr wrap="square">
            <a:spAutoFit/>
          </a:bodyPr>
          <a:lstStyle/>
          <a:p>
            <a:r>
              <a:rPr lang="en-US" sz="1400" dirty="0" smtClean="0"/>
              <a:t>a. The first cost and manpower estimate, should cover most/all parts of the move and are believed to be conservative. The CERN support groups claim that the cost of some WPs can be reduced if the allocated budget so requires. However, no contingency included. </a:t>
            </a:r>
          </a:p>
          <a:p>
            <a:endParaRPr lang="en-US" sz="1400" dirty="0" smtClean="0"/>
          </a:p>
          <a:p>
            <a:r>
              <a:rPr lang="en-US" sz="1400" dirty="0" smtClean="0"/>
              <a:t>b. Most CERN groups have insisted on hardware changes and CERN standardization and discourage a 3 years transition period with temporary solution as that would inflate the costs.</a:t>
            </a:r>
          </a:p>
          <a:p>
            <a:endParaRPr lang="en-US" sz="1400" dirty="0" smtClean="0"/>
          </a:p>
          <a:p>
            <a:r>
              <a:rPr lang="en-US" sz="1600" i="1" dirty="0" smtClean="0"/>
              <a:t>Total cost and manpower for transfer and integration into a CERN facility:     </a:t>
            </a:r>
          </a:p>
          <a:p>
            <a:r>
              <a:rPr lang="en-US" sz="1600" b="1" i="1" dirty="0" smtClean="0"/>
              <a:t>    15.2 MCHF	27.5 FTE (man year)</a:t>
            </a:r>
          </a:p>
        </p:txBody>
      </p:sp>
      <p:sp>
        <p:nvSpPr>
          <p:cNvPr id="8" name="TextBox 7"/>
          <p:cNvSpPr txBox="1"/>
          <p:nvPr/>
        </p:nvSpPr>
        <p:spPr>
          <a:xfrm>
            <a:off x="5796136" y="2005097"/>
            <a:ext cx="1845698" cy="369332"/>
          </a:xfrm>
          <a:prstGeom prst="rect">
            <a:avLst/>
          </a:prstGeom>
          <a:noFill/>
        </p:spPr>
        <p:txBody>
          <a:bodyPr wrap="none" rtlCol="0">
            <a:spAutoFit/>
          </a:bodyPr>
          <a:lstStyle/>
          <a:p>
            <a:r>
              <a:rPr lang="en-US" i="1" dirty="0" smtClean="0"/>
              <a:t>Keep-system-as-is</a:t>
            </a:r>
            <a:endParaRPr lang="en-US" i="1" dirty="0"/>
          </a:p>
        </p:txBody>
      </p:sp>
      <p:sp>
        <p:nvSpPr>
          <p:cNvPr id="9" name="Rectangle 8"/>
          <p:cNvSpPr/>
          <p:nvPr/>
        </p:nvSpPr>
        <p:spPr>
          <a:xfrm>
            <a:off x="4644008" y="2446437"/>
            <a:ext cx="4499992" cy="2277547"/>
          </a:xfrm>
          <a:prstGeom prst="rect">
            <a:avLst/>
          </a:prstGeom>
        </p:spPr>
        <p:txBody>
          <a:bodyPr wrap="square">
            <a:spAutoFit/>
          </a:bodyPr>
          <a:lstStyle/>
          <a:p>
            <a:pPr marL="342900" indent="-342900">
              <a:spcAft>
                <a:spcPts val="1200"/>
              </a:spcAft>
            </a:pPr>
            <a:r>
              <a:rPr lang="en-US" sz="1400" dirty="0" smtClean="0"/>
              <a:t>a. Would need to keep all subsystems as they are since many are interlinked with the control system.</a:t>
            </a:r>
          </a:p>
          <a:p>
            <a:pPr marL="342900" indent="-342900">
              <a:spcAft>
                <a:spcPts val="1200"/>
              </a:spcAft>
            </a:pPr>
            <a:r>
              <a:rPr lang="en-US" sz="1400" dirty="0" smtClean="0"/>
              <a:t>b. Would have limited or in some cases no support by CERN groups; longer dependence on MPIK Heidelberg.</a:t>
            </a:r>
          </a:p>
          <a:p>
            <a:pPr>
              <a:spcAft>
                <a:spcPts val="1200"/>
              </a:spcAft>
            </a:pPr>
            <a:r>
              <a:rPr lang="en-US" sz="1400" dirty="0" smtClean="0"/>
              <a:t>c. Power converters, vacuum, magnets, RF and e-cooler</a:t>
            </a:r>
            <a:br>
              <a:rPr lang="en-US" sz="1400" dirty="0" smtClean="0"/>
            </a:br>
            <a:r>
              <a:rPr lang="en-US" sz="1400" dirty="0" smtClean="0"/>
              <a:t>         could in principle be imported as such.</a:t>
            </a:r>
          </a:p>
          <a:p>
            <a:pPr>
              <a:spcAft>
                <a:spcPts val="1200"/>
              </a:spcAft>
            </a:pPr>
            <a:r>
              <a:rPr lang="en-US" sz="1400" dirty="0" smtClean="0"/>
              <a:t>d. Improved electrical ring safety is mandatory if the ring </a:t>
            </a:r>
            <a:br>
              <a:rPr lang="en-US" sz="1400" dirty="0" smtClean="0"/>
            </a:br>
            <a:r>
              <a:rPr lang="en-US" sz="1400" dirty="0" smtClean="0"/>
              <a:t>         is imported as is.</a:t>
            </a:r>
          </a:p>
        </p:txBody>
      </p:sp>
      <p:sp>
        <p:nvSpPr>
          <p:cNvPr id="10" name="TextBox 9"/>
          <p:cNvSpPr txBox="1"/>
          <p:nvPr/>
        </p:nvSpPr>
        <p:spPr>
          <a:xfrm>
            <a:off x="4595222" y="5089827"/>
            <a:ext cx="5724644" cy="1731243"/>
          </a:xfrm>
          <a:prstGeom prst="rect">
            <a:avLst/>
          </a:prstGeom>
          <a:noFill/>
          <a:ln>
            <a:noFill/>
          </a:ln>
        </p:spPr>
        <p:txBody>
          <a:bodyPr wrap="none" rtlCol="0">
            <a:spAutoFit/>
          </a:bodyPr>
          <a:lstStyle/>
          <a:p>
            <a:r>
              <a:rPr lang="en-US" sz="1600" i="1" dirty="0" smtClean="0"/>
              <a:t>The approximate cost and manpower need for the </a:t>
            </a:r>
            <a:br>
              <a:rPr lang="en-US" sz="1600" i="1" dirty="0" smtClean="0"/>
            </a:br>
            <a:r>
              <a:rPr lang="en-US" sz="1600" i="1" dirty="0" smtClean="0"/>
              <a:t>Keep-system-as-is scenario are:</a:t>
            </a:r>
          </a:p>
          <a:p>
            <a:r>
              <a:rPr lang="en-US" sz="1400" b="1" i="1" dirty="0" smtClean="0"/>
              <a:t>         </a:t>
            </a:r>
            <a:r>
              <a:rPr lang="en-US" sz="1600" b="1" i="1" dirty="0" smtClean="0"/>
              <a:t>11.8 MCHF   	17.1 FTE (man year)</a:t>
            </a:r>
            <a:endParaRPr lang="en-US" sz="1200" b="1" i="1" dirty="0" smtClean="0"/>
          </a:p>
          <a:p>
            <a:endParaRPr lang="en-US" sz="1200" i="1" dirty="0" smtClean="0"/>
          </a:p>
          <a:p>
            <a:r>
              <a:rPr lang="en-US" sz="1050" i="1" dirty="0" smtClean="0"/>
              <a:t>The cost saving might appear low but it should be kept in mind that: 	</a:t>
            </a:r>
            <a:r>
              <a:rPr lang="en-US" sz="1000" i="1" dirty="0" smtClean="0"/>
              <a:t>	</a:t>
            </a:r>
          </a:p>
          <a:p>
            <a:r>
              <a:rPr lang="en-US" sz="900" i="1" dirty="0" smtClean="0"/>
              <a:t>* The main cost drivers for a TSR at ISOLDE are the injection line, buildings and infrastructure.</a:t>
            </a:r>
          </a:p>
          <a:p>
            <a:r>
              <a:rPr lang="en-US" sz="900" i="1" dirty="0" smtClean="0"/>
              <a:t>* Some spares, complementing parts and replacement parts are absolutely necessary.</a:t>
            </a:r>
          </a:p>
          <a:p>
            <a:r>
              <a:rPr lang="en-US" sz="900" i="1" dirty="0" smtClean="0"/>
              <a:t>* Includes the mandatory electrical protection of magnets connections.</a:t>
            </a:r>
          </a:p>
          <a:p>
            <a:r>
              <a:rPr lang="en-US" sz="900" i="1" dirty="0" smtClean="0"/>
              <a:t>* Includes sensitivity improvement of the beam diagnostics.</a:t>
            </a:r>
            <a:endParaRPr lang="en-US" sz="1000" i="1" dirty="0"/>
          </a:p>
        </p:txBody>
      </p:sp>
      <p:pic>
        <p:nvPicPr>
          <p:cNvPr id="11" name="Picture 2" descr="image001"/>
          <p:cNvPicPr>
            <a:picLocks noChangeAspect="1" noChangeArrowheads="1"/>
          </p:cNvPicPr>
          <p:nvPr/>
        </p:nvPicPr>
        <p:blipFill>
          <a:blip r:embed="rId2" cstate="print"/>
          <a:srcRect/>
          <a:stretch>
            <a:fillRect/>
          </a:stretch>
        </p:blipFill>
        <p:spPr bwMode="auto">
          <a:xfrm>
            <a:off x="539552" y="332656"/>
            <a:ext cx="2448272" cy="400887"/>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37663941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518727" y="3458722"/>
            <a:ext cx="2177144" cy="347209"/>
          </a:xfrm>
        </p:spPr>
        <p:txBody>
          <a:bodyPr>
            <a:noAutofit/>
          </a:bodyPr>
          <a:lstStyle/>
          <a:p>
            <a:pPr algn="l"/>
            <a:r>
              <a:rPr lang="en-US" sz="2000" dirty="0" smtClean="0"/>
              <a:t>5 </a:t>
            </a:r>
            <a:r>
              <a:rPr lang="en-US" sz="2000" dirty="0" err="1" smtClean="0"/>
              <a:t>μs</a:t>
            </a:r>
            <a:r>
              <a:rPr lang="en-US" sz="2000" dirty="0" smtClean="0"/>
              <a:t> beam </a:t>
            </a:r>
            <a:br>
              <a:rPr lang="en-US" sz="2000" dirty="0" smtClean="0"/>
            </a:br>
            <a:r>
              <a:rPr lang="en-US" sz="2000" dirty="0" smtClean="0"/>
              <a:t>gating test</a:t>
            </a:r>
            <a:endParaRPr lang="en-US" sz="2000" dirty="0"/>
          </a:p>
        </p:txBody>
      </p:sp>
      <p:sp>
        <p:nvSpPr>
          <p:cNvPr id="16" name="Title 1"/>
          <p:cNvSpPr txBox="1">
            <a:spLocks/>
          </p:cNvSpPr>
          <p:nvPr/>
        </p:nvSpPr>
        <p:spPr>
          <a:xfrm>
            <a:off x="251520" y="-35057"/>
            <a:ext cx="6955419" cy="727753"/>
          </a:xfrm>
          <a:prstGeom prst="rect">
            <a:avLst/>
          </a:prstGeom>
        </p:spPr>
        <p:txBody>
          <a:bodyPr vert="horz" lIns="91440" tIns="45720" rIns="91440" bIns="45720" rtlCol="0" anchor="ctr">
            <a:normAutofit fontScale="67500" lnSpcReduction="20000"/>
          </a:bodyPr>
          <a:lstStyle>
            <a:lvl1pPr algn="r" defTabSz="914400">
              <a:spcBef>
                <a:spcPct val="0"/>
              </a:spcBef>
              <a:buNone/>
              <a:defRPr sz="3600">
                <a:solidFill>
                  <a:srgbClr val="29348C"/>
                </a:solidFill>
                <a:latin typeface="+mj-lt"/>
                <a:ea typeface="+mj-ea"/>
                <a:cs typeface="+mj-cs"/>
              </a:defRPr>
            </a:lvl1pPr>
          </a:lstStyle>
          <a:p>
            <a:r>
              <a:rPr lang="en-GB" dirty="0" smtClean="0"/>
              <a:t>Narrow laser-ion bunch width + micro beam gate tests</a:t>
            </a:r>
            <a:endParaRPr lang="en-GB" dirty="0"/>
          </a:p>
        </p:txBody>
      </p:sp>
      <p:sp>
        <p:nvSpPr>
          <p:cNvPr id="17" name="Rectangle 2"/>
          <p:cNvSpPr txBox="1">
            <a:spLocks noChangeArrowheads="1"/>
          </p:cNvSpPr>
          <p:nvPr/>
        </p:nvSpPr>
        <p:spPr>
          <a:xfrm>
            <a:off x="1924017" y="4844135"/>
            <a:ext cx="2177144" cy="3472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600" dirty="0" smtClean="0">
                <a:solidFill>
                  <a:srgbClr val="FF0000"/>
                </a:solidFill>
              </a:rPr>
              <a:t>Laser-ion </a:t>
            </a:r>
          </a:p>
          <a:p>
            <a:pPr algn="l"/>
            <a:r>
              <a:rPr lang="en-US" sz="1600" dirty="0" smtClean="0">
                <a:solidFill>
                  <a:srgbClr val="FF0000"/>
                </a:solidFill>
              </a:rPr>
              <a:t>time structure:</a:t>
            </a:r>
          </a:p>
          <a:p>
            <a:pPr algn="l"/>
            <a:r>
              <a:rPr lang="en-US" sz="1600" b="1" dirty="0" smtClean="0">
                <a:solidFill>
                  <a:srgbClr val="FF0000"/>
                </a:solidFill>
              </a:rPr>
              <a:t>5 </a:t>
            </a:r>
            <a:r>
              <a:rPr lang="en-US" sz="1600" b="1" dirty="0" err="1" smtClean="0">
                <a:solidFill>
                  <a:srgbClr val="FF0000"/>
                </a:solidFill>
              </a:rPr>
              <a:t>μS</a:t>
            </a:r>
            <a:r>
              <a:rPr lang="en-US" sz="1600" b="1" dirty="0" smtClean="0">
                <a:solidFill>
                  <a:srgbClr val="FF0000"/>
                </a:solidFill>
              </a:rPr>
              <a:t> </a:t>
            </a:r>
            <a:r>
              <a:rPr lang="en-US" sz="1600" dirty="0" smtClean="0">
                <a:solidFill>
                  <a:srgbClr val="FF0000"/>
                </a:solidFill>
              </a:rPr>
              <a:t>FWHM!</a:t>
            </a:r>
            <a:endParaRPr lang="en-US" sz="1600" dirty="0">
              <a:solidFill>
                <a:srgbClr val="FF0000"/>
              </a:solidFill>
            </a:endParaRPr>
          </a:p>
        </p:txBody>
      </p:sp>
      <p:pic>
        <p:nvPicPr>
          <p:cNvPr id="19" name="Picture 18" descr="standard.png"/>
          <p:cNvPicPr>
            <a:picLocks noChangeAspect="1"/>
          </p:cNvPicPr>
          <p:nvPr/>
        </p:nvPicPr>
        <p:blipFill rotWithShape="1">
          <a:blip r:embed="rId3" cstate="print">
            <a:extLst>
              <a:ext uri="{28A0092B-C50C-407E-A947-70E740481C1C}">
                <a14:useLocalDpi xmlns:a14="http://schemas.microsoft.com/office/drawing/2010/main" val="0"/>
              </a:ext>
            </a:extLst>
          </a:blip>
          <a:srcRect l="20872" t="65453" r="48454" b="16992"/>
          <a:stretch/>
        </p:blipFill>
        <p:spPr>
          <a:xfrm>
            <a:off x="1088571" y="24922"/>
            <a:ext cx="5342439" cy="3408495"/>
          </a:xfrm>
          <a:prstGeom prst="rect">
            <a:avLst/>
          </a:prstGeom>
        </p:spPr>
      </p:pic>
      <p:sp>
        <p:nvSpPr>
          <p:cNvPr id="3" name="Freeform 2"/>
          <p:cNvSpPr/>
          <p:nvPr/>
        </p:nvSpPr>
        <p:spPr>
          <a:xfrm>
            <a:off x="1098731" y="1267726"/>
            <a:ext cx="326572" cy="514719"/>
          </a:xfrm>
          <a:custGeom>
            <a:avLst/>
            <a:gdLst>
              <a:gd name="connsiteX0" fmla="*/ 0 w 326572"/>
              <a:gd name="connsiteY0" fmla="*/ 514719 h 514719"/>
              <a:gd name="connsiteX1" fmla="*/ 90715 w 326572"/>
              <a:gd name="connsiteY1" fmla="*/ 97433 h 514719"/>
              <a:gd name="connsiteX2" fmla="*/ 235858 w 326572"/>
              <a:gd name="connsiteY2" fmla="*/ 6719 h 514719"/>
              <a:gd name="connsiteX3" fmla="*/ 326572 w 326572"/>
              <a:gd name="connsiteY3" fmla="*/ 6719 h 514719"/>
            </a:gdLst>
            <a:ahLst/>
            <a:cxnLst>
              <a:cxn ang="0">
                <a:pos x="connsiteX0" y="connsiteY0"/>
              </a:cxn>
              <a:cxn ang="0">
                <a:pos x="connsiteX1" y="connsiteY1"/>
              </a:cxn>
              <a:cxn ang="0">
                <a:pos x="connsiteX2" y="connsiteY2"/>
              </a:cxn>
              <a:cxn ang="0">
                <a:pos x="connsiteX3" y="connsiteY3"/>
              </a:cxn>
            </a:cxnLst>
            <a:rect l="l" t="t" r="r" b="b"/>
            <a:pathLst>
              <a:path w="326572" h="514719">
                <a:moveTo>
                  <a:pt x="0" y="514719"/>
                </a:moveTo>
                <a:cubicBezTo>
                  <a:pt x="25702" y="348409"/>
                  <a:pt x="51405" y="182100"/>
                  <a:pt x="90715" y="97433"/>
                </a:cubicBezTo>
                <a:cubicBezTo>
                  <a:pt x="130025" y="12766"/>
                  <a:pt x="196549" y="21838"/>
                  <a:pt x="235858" y="6719"/>
                </a:cubicBezTo>
                <a:cubicBezTo>
                  <a:pt x="275167" y="-8400"/>
                  <a:pt x="326572" y="6719"/>
                  <a:pt x="326572" y="6719"/>
                </a:cubicBezTo>
              </a:path>
            </a:pathLst>
          </a:cu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1360712" y="1036407"/>
            <a:ext cx="968572" cy="646331"/>
          </a:xfrm>
          <a:prstGeom prst="rect">
            <a:avLst/>
          </a:prstGeom>
          <a:noFill/>
          <a:ln>
            <a:noFill/>
          </a:ln>
        </p:spPr>
        <p:txBody>
          <a:bodyPr wrap="none" rtlCol="0">
            <a:spAutoFit/>
          </a:bodyPr>
          <a:lstStyle/>
          <a:p>
            <a:r>
              <a:rPr lang="en-US" b="1" dirty="0" err="1" smtClean="0">
                <a:solidFill>
                  <a:srgbClr val="7F7F7F"/>
                </a:solidFill>
              </a:rPr>
              <a:t>Ga</a:t>
            </a:r>
            <a:r>
              <a:rPr lang="en-US" dirty="0" smtClean="0">
                <a:solidFill>
                  <a:srgbClr val="7F7F7F"/>
                </a:solidFill>
              </a:rPr>
              <a:t> </a:t>
            </a:r>
            <a:r>
              <a:rPr lang="en-US" dirty="0" smtClean="0">
                <a:solidFill>
                  <a:schemeClr val="tx1">
                    <a:lumMod val="50000"/>
                    <a:lumOff val="50000"/>
                  </a:schemeClr>
                </a:solidFill>
              </a:rPr>
              <a:t>mass</a:t>
            </a:r>
          </a:p>
          <a:p>
            <a:r>
              <a:rPr lang="en-US" dirty="0" smtClean="0">
                <a:solidFill>
                  <a:schemeClr val="tx1">
                    <a:lumMod val="50000"/>
                    <a:lumOff val="50000"/>
                  </a:schemeClr>
                </a:solidFill>
              </a:rPr>
              <a:t>marker</a:t>
            </a:r>
            <a:endParaRPr lang="en-US" dirty="0">
              <a:solidFill>
                <a:schemeClr val="tx1">
                  <a:lumMod val="50000"/>
                  <a:lumOff val="50000"/>
                </a:schemeClr>
              </a:solidFill>
            </a:endParaRPr>
          </a:p>
        </p:txBody>
      </p:sp>
      <p:sp>
        <p:nvSpPr>
          <p:cNvPr id="45" name="TextBox 44"/>
          <p:cNvSpPr txBox="1"/>
          <p:nvPr/>
        </p:nvSpPr>
        <p:spPr>
          <a:xfrm>
            <a:off x="583215" y="2191562"/>
            <a:ext cx="3619138" cy="1231106"/>
          </a:xfrm>
          <a:prstGeom prst="rect">
            <a:avLst/>
          </a:prstGeom>
          <a:noFill/>
        </p:spPr>
        <p:txBody>
          <a:bodyPr wrap="square" rtlCol="0">
            <a:spAutoFit/>
          </a:bodyPr>
          <a:lstStyle/>
          <a:p>
            <a:r>
              <a:rPr lang="en-US" sz="1400" b="1" dirty="0" smtClean="0">
                <a:solidFill>
                  <a:srgbClr val="000090"/>
                </a:solidFill>
              </a:rPr>
              <a:t>High </a:t>
            </a:r>
            <a:r>
              <a:rPr lang="en-US" b="1" dirty="0" err="1" smtClean="0">
                <a:solidFill>
                  <a:srgbClr val="000090"/>
                </a:solidFill>
              </a:rPr>
              <a:t>Ω</a:t>
            </a:r>
            <a:r>
              <a:rPr lang="en-US" sz="1400" b="1" dirty="0">
                <a:solidFill>
                  <a:srgbClr val="000090"/>
                </a:solidFill>
              </a:rPr>
              <a:t> </a:t>
            </a:r>
            <a:r>
              <a:rPr lang="en-US" sz="1400" b="1" dirty="0" smtClean="0">
                <a:solidFill>
                  <a:srgbClr val="000090"/>
                </a:solidFill>
              </a:rPr>
              <a:t> cavities:</a:t>
            </a:r>
            <a:endParaRPr lang="en-US" sz="1400" dirty="0" smtClean="0">
              <a:solidFill>
                <a:srgbClr val="000090"/>
              </a:solidFill>
            </a:endParaRPr>
          </a:p>
          <a:p>
            <a:pPr marL="342900" indent="-342900">
              <a:buFont typeface="+mj-lt"/>
              <a:buAutoNum type="arabicPeriod"/>
            </a:pPr>
            <a:r>
              <a:rPr lang="en-US" sz="1400" dirty="0" smtClean="0">
                <a:solidFill>
                  <a:srgbClr val="000090"/>
                </a:solidFill>
              </a:rPr>
              <a:t>Thin graphite </a:t>
            </a:r>
            <a:r>
              <a:rPr lang="en-US" sz="1400" dirty="0">
                <a:solidFill>
                  <a:srgbClr val="000090"/>
                </a:solidFill>
                <a:latin typeface="Zapf Dingbats"/>
                <a:ea typeface="Zapf Dingbats"/>
                <a:cs typeface="Zapf Dingbats"/>
                <a:sym typeface="Zapf Dingbats"/>
              </a:rPr>
              <a:t> </a:t>
            </a:r>
            <a:r>
              <a:rPr lang="en-US" sz="1400" dirty="0" smtClean="0">
                <a:solidFill>
                  <a:srgbClr val="000090"/>
                </a:solidFill>
                <a:latin typeface="Zapf Dingbats"/>
                <a:ea typeface="Zapf Dingbats"/>
                <a:cs typeface="Zapf Dingbats"/>
                <a:sym typeface="Zapf Dingbats"/>
              </a:rPr>
              <a:t> </a:t>
            </a:r>
            <a:r>
              <a:rPr lang="en-US" sz="1400" dirty="0" smtClean="0">
                <a:solidFill>
                  <a:srgbClr val="008000"/>
                </a:solidFill>
                <a:latin typeface="Wingdings"/>
                <a:ea typeface="Wingdings"/>
                <a:cs typeface="Wingdings"/>
                <a:sym typeface="Wingdings"/>
              </a:rPr>
              <a:t></a:t>
            </a:r>
            <a:endParaRPr lang="en-US" sz="1400" dirty="0" smtClean="0">
              <a:solidFill>
                <a:srgbClr val="008000"/>
              </a:solidFill>
            </a:endParaRPr>
          </a:p>
          <a:p>
            <a:pPr marL="342900" indent="-342900">
              <a:buFont typeface="+mj-lt"/>
              <a:buAutoNum type="arabicPeriod"/>
            </a:pPr>
            <a:r>
              <a:rPr lang="en-US" sz="1400" dirty="0" err="1" smtClean="0">
                <a:solidFill>
                  <a:srgbClr val="000090"/>
                </a:solidFill>
              </a:rPr>
              <a:t>Pyrolytic</a:t>
            </a:r>
            <a:r>
              <a:rPr lang="en-US" sz="1400" dirty="0" smtClean="0">
                <a:solidFill>
                  <a:srgbClr val="000090"/>
                </a:solidFill>
              </a:rPr>
              <a:t> graphite    </a:t>
            </a:r>
            <a:r>
              <a:rPr lang="en-US" sz="1400" dirty="0" smtClean="0">
                <a:solidFill>
                  <a:srgbClr val="008000"/>
                </a:solidFill>
                <a:latin typeface="Wingdings"/>
                <a:ea typeface="Wingdings"/>
                <a:cs typeface="Wingdings"/>
                <a:sym typeface="Wingdings"/>
              </a:rPr>
              <a:t></a:t>
            </a:r>
            <a:endParaRPr lang="en-US" sz="1400" dirty="0" smtClean="0">
              <a:solidFill>
                <a:srgbClr val="008000"/>
              </a:solidFill>
            </a:endParaRPr>
          </a:p>
          <a:p>
            <a:pPr marL="342900" indent="-342900">
              <a:buFont typeface="+mj-lt"/>
              <a:buAutoNum type="arabicPeriod"/>
            </a:pPr>
            <a:r>
              <a:rPr lang="en-US" sz="1400" dirty="0" err="1" smtClean="0">
                <a:solidFill>
                  <a:srgbClr val="000090"/>
                </a:solidFill>
              </a:rPr>
              <a:t>Sigradur</a:t>
            </a:r>
            <a:r>
              <a:rPr lang="en-US" sz="1400" dirty="0" smtClean="0">
                <a:solidFill>
                  <a:srgbClr val="000090"/>
                </a:solidFill>
              </a:rPr>
              <a:t> ‘glassy’ graphite </a:t>
            </a:r>
            <a:r>
              <a:rPr lang="en-US" sz="1400" dirty="0" smtClean="0">
                <a:solidFill>
                  <a:srgbClr val="008000"/>
                </a:solidFill>
                <a:latin typeface="ＭＳ ゴシック"/>
                <a:ea typeface="ＭＳ ゴシック"/>
                <a:cs typeface="ＭＳ ゴシック"/>
              </a:rPr>
              <a:t>☐</a:t>
            </a:r>
          </a:p>
          <a:p>
            <a:pPr marL="342900" indent="-342900">
              <a:buFont typeface="+mj-lt"/>
              <a:buAutoNum type="arabicPeriod"/>
            </a:pPr>
            <a:r>
              <a:rPr lang="en-US" sz="1400" dirty="0" smtClean="0">
                <a:solidFill>
                  <a:srgbClr val="000090"/>
                </a:solidFill>
              </a:rPr>
              <a:t>Pulsed heating for higher voltage </a:t>
            </a:r>
            <a:r>
              <a:rPr lang="en-US" sz="1400" dirty="0" smtClean="0">
                <a:solidFill>
                  <a:srgbClr val="000090"/>
                </a:solidFill>
                <a:latin typeface="Zapf Dingbats"/>
                <a:ea typeface="Zapf Dingbats"/>
                <a:cs typeface="Zapf Dingbats"/>
                <a:sym typeface="Zapf Dingbats"/>
              </a:rPr>
              <a:t> </a:t>
            </a:r>
            <a:r>
              <a:rPr lang="en-US" sz="1400" dirty="0" smtClean="0">
                <a:solidFill>
                  <a:srgbClr val="008000"/>
                </a:solidFill>
                <a:latin typeface="ＭＳ ゴシック"/>
                <a:ea typeface="ＭＳ ゴシック"/>
                <a:cs typeface="ＭＳ ゴシック"/>
              </a:rPr>
              <a:t>☐</a:t>
            </a:r>
            <a:endParaRPr lang="en-US" sz="1400" dirty="0">
              <a:solidFill>
                <a:srgbClr val="008000"/>
              </a:solidFill>
            </a:endParaRPr>
          </a:p>
        </p:txBody>
      </p:sp>
      <p:cxnSp>
        <p:nvCxnSpPr>
          <p:cNvPr id="46" name="Straight Arrow Connector 45"/>
          <p:cNvCxnSpPr/>
          <p:nvPr/>
        </p:nvCxnSpPr>
        <p:spPr>
          <a:xfrm flipV="1">
            <a:off x="1222783" y="2050275"/>
            <a:ext cx="202520" cy="2190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3555" name="Group 23554"/>
          <p:cNvGrpSpPr/>
          <p:nvPr/>
        </p:nvGrpSpPr>
        <p:grpSpPr>
          <a:xfrm>
            <a:off x="6551629" y="945466"/>
            <a:ext cx="1502320" cy="1995074"/>
            <a:chOff x="6831040" y="1112865"/>
            <a:chExt cx="1502320" cy="1995074"/>
          </a:xfrm>
        </p:grpSpPr>
        <p:sp>
          <p:nvSpPr>
            <p:cNvPr id="22" name="Line 6"/>
            <p:cNvSpPr>
              <a:spLocks noChangeShapeType="1"/>
            </p:cNvSpPr>
            <p:nvPr/>
          </p:nvSpPr>
          <p:spPr bwMode="auto">
            <a:xfrm>
              <a:off x="7493578" y="2674271"/>
              <a:ext cx="461960" cy="0"/>
            </a:xfrm>
            <a:prstGeom prst="line">
              <a:avLst/>
            </a:prstGeom>
            <a:noFill/>
            <a:ln w="28575" cap="sq">
              <a:solidFill>
                <a:schemeClr val="tx1"/>
              </a:solidFill>
              <a:round/>
              <a:headEnd/>
              <a:tailEnd/>
            </a:ln>
          </p:spPr>
          <p:txBody>
            <a:bodyPr wrap="none" lIns="0" tIns="0" rIns="0" bIns="0" anchor="ctr">
              <a:spAutoFit/>
            </a:bodyPr>
            <a:lstStyle/>
            <a:p>
              <a:endParaRPr lang="en-US"/>
            </a:p>
          </p:txBody>
        </p:sp>
        <p:sp>
          <p:nvSpPr>
            <p:cNvPr id="23" name="Line 7"/>
            <p:cNvSpPr>
              <a:spLocks noChangeShapeType="1"/>
            </p:cNvSpPr>
            <p:nvPr/>
          </p:nvSpPr>
          <p:spPr bwMode="auto">
            <a:xfrm>
              <a:off x="7860288" y="1856840"/>
              <a:ext cx="461959" cy="0"/>
            </a:xfrm>
            <a:prstGeom prst="line">
              <a:avLst/>
            </a:prstGeom>
            <a:noFill/>
            <a:ln w="28575" cap="sq">
              <a:solidFill>
                <a:schemeClr val="tx1"/>
              </a:solidFill>
              <a:round/>
              <a:headEnd/>
              <a:tailEnd/>
            </a:ln>
          </p:spPr>
          <p:txBody>
            <a:bodyPr wrap="none" lIns="0" tIns="0" rIns="0" bIns="0" anchor="ctr">
              <a:spAutoFit/>
            </a:bodyPr>
            <a:lstStyle/>
            <a:p>
              <a:endParaRPr lang="en-US"/>
            </a:p>
          </p:txBody>
        </p:sp>
        <p:sp>
          <p:nvSpPr>
            <p:cNvPr id="24" name="Rectangle 8"/>
            <p:cNvSpPr>
              <a:spLocks noChangeArrowheads="1"/>
            </p:cNvSpPr>
            <p:nvPr/>
          </p:nvSpPr>
          <p:spPr bwMode="auto">
            <a:xfrm>
              <a:off x="7493578" y="1353684"/>
              <a:ext cx="839782" cy="319035"/>
            </a:xfrm>
            <a:prstGeom prst="rect">
              <a:avLst/>
            </a:prstGeom>
            <a:gradFill rotWithShape="1">
              <a:gsLst>
                <a:gs pos="0">
                  <a:srgbClr val="66FFFF"/>
                </a:gs>
                <a:gs pos="100000">
                  <a:srgbClr val="2F7676"/>
                </a:gs>
              </a:gsLst>
              <a:lin ang="5400000" scaled="1"/>
            </a:gradFill>
            <a:ln w="12700" cap="sq">
              <a:noFill/>
              <a:miter lim="800000"/>
              <a:headEnd/>
              <a:tailEnd/>
            </a:ln>
          </p:spPr>
          <p:txBody>
            <a:bodyPr lIns="0" tIns="0" rIns="0" bIns="0" anchor="ctr">
              <a:spAutoFit/>
            </a:bodyPr>
            <a:lstStyle/>
            <a:p>
              <a:pPr>
                <a:spcBef>
                  <a:spcPct val="20000"/>
                </a:spcBef>
                <a:buClr>
                  <a:schemeClr val="bg1"/>
                </a:buClr>
                <a:buSzPct val="100000"/>
                <a:buFont typeface="Times New Roman" pitchFamily="18" charset="0"/>
                <a:buChar char="•"/>
              </a:pPr>
              <a:endParaRPr lang="en-US">
                <a:latin typeface="Comic Sans MS" pitchFamily="66" charset="0"/>
              </a:endParaRPr>
            </a:p>
          </p:txBody>
        </p:sp>
        <p:sp>
          <p:nvSpPr>
            <p:cNvPr id="25" name="Line 9"/>
            <p:cNvSpPr>
              <a:spLocks noChangeShapeType="1"/>
            </p:cNvSpPr>
            <p:nvPr/>
          </p:nvSpPr>
          <p:spPr bwMode="auto">
            <a:xfrm rot="235440" flipV="1">
              <a:off x="7736464" y="1866363"/>
              <a:ext cx="327023" cy="807907"/>
            </a:xfrm>
            <a:prstGeom prst="line">
              <a:avLst/>
            </a:prstGeom>
            <a:noFill/>
            <a:ln w="19050" cap="sq">
              <a:solidFill>
                <a:srgbClr val="0000FF"/>
              </a:solidFill>
              <a:round/>
              <a:headEnd/>
              <a:tailEnd type="triangle" w="med" len="med"/>
            </a:ln>
          </p:spPr>
          <p:txBody>
            <a:bodyPr lIns="0" tIns="0" rIns="0" bIns="0" anchor="ctr">
              <a:spAutoFit/>
            </a:bodyPr>
            <a:lstStyle/>
            <a:p>
              <a:endParaRPr lang="en-US"/>
            </a:p>
          </p:txBody>
        </p:sp>
        <p:graphicFrame>
          <p:nvGraphicFramePr>
            <p:cNvPr id="26" name="Object 10"/>
            <p:cNvGraphicFramePr>
              <a:graphicFrameLocks noChangeAspect="1"/>
            </p:cNvGraphicFramePr>
            <p:nvPr>
              <p:extLst>
                <p:ext uri="{D42A27DB-BD31-4B8C-83A1-F6EECF244321}">
                  <p14:modId xmlns:p14="http://schemas.microsoft.com/office/powerpoint/2010/main" val="1971860606"/>
                </p:ext>
              </p:extLst>
            </p:nvPr>
          </p:nvGraphicFramePr>
          <p:xfrm>
            <a:off x="6831040" y="1575528"/>
            <a:ext cx="754063" cy="187325"/>
          </p:xfrm>
          <a:graphic>
            <a:graphicData uri="http://schemas.openxmlformats.org/presentationml/2006/ole">
              <mc:AlternateContent xmlns:mc="http://schemas.openxmlformats.org/markup-compatibility/2006">
                <mc:Choice xmlns:v="urn:schemas-microsoft-com:vml" Requires="v">
                  <p:oleObj spid="_x0000_s2110" name="Equation" r:id="rId4" imgW="1498600" imgH="393700" progId="Equation.3">
                    <p:embed/>
                  </p:oleObj>
                </mc:Choice>
                <mc:Fallback>
                  <p:oleObj name="Equation" r:id="rId4" imgW="1498600" imgH="393700" progId="Equation.3">
                    <p:embed/>
                    <p:pic>
                      <p:nvPicPr>
                        <p:cNvPr id="0" name=""/>
                        <p:cNvPicPr>
                          <a:picLocks noChangeAspect="1" noChangeArrowheads="1"/>
                        </p:cNvPicPr>
                        <p:nvPr/>
                      </p:nvPicPr>
                      <p:blipFill>
                        <a:blip r:embed="rId5"/>
                        <a:srcRect/>
                        <a:stretch>
                          <a:fillRect/>
                        </a:stretch>
                      </p:blipFill>
                      <p:spPr bwMode="auto">
                        <a:xfrm>
                          <a:off x="6831040" y="1575528"/>
                          <a:ext cx="754063" cy="187325"/>
                        </a:xfrm>
                        <a:prstGeom prst="rect">
                          <a:avLst/>
                        </a:prstGeom>
                        <a:noFill/>
                        <a:ln>
                          <a:noFill/>
                        </a:ln>
                        <a:effectLst/>
                      </p:spPr>
                    </p:pic>
                  </p:oleObj>
                </mc:Fallback>
              </mc:AlternateContent>
            </a:graphicData>
          </a:graphic>
        </p:graphicFrame>
        <p:graphicFrame>
          <p:nvGraphicFramePr>
            <p:cNvPr id="27" name="Object 11"/>
            <p:cNvGraphicFramePr>
              <a:graphicFrameLocks noChangeAspect="1"/>
            </p:cNvGraphicFramePr>
            <p:nvPr>
              <p:extLst>
                <p:ext uri="{D42A27DB-BD31-4B8C-83A1-F6EECF244321}">
                  <p14:modId xmlns:p14="http://schemas.microsoft.com/office/powerpoint/2010/main" val="138524673"/>
                </p:ext>
              </p:extLst>
            </p:nvPr>
          </p:nvGraphicFramePr>
          <p:xfrm>
            <a:off x="6877050" y="2070027"/>
            <a:ext cx="666750" cy="349250"/>
          </p:xfrm>
          <a:graphic>
            <a:graphicData uri="http://schemas.openxmlformats.org/presentationml/2006/ole">
              <mc:AlternateContent xmlns:mc="http://schemas.openxmlformats.org/markup-compatibility/2006">
                <mc:Choice xmlns:v="urn:schemas-microsoft-com:vml" Requires="v">
                  <p:oleObj spid="_x0000_s2111" name="Equation" r:id="rId6" imgW="1397000" imgH="774700" progId="Equation.3">
                    <p:embed/>
                  </p:oleObj>
                </mc:Choice>
                <mc:Fallback>
                  <p:oleObj name="Equation" r:id="rId6" imgW="1397000" imgH="774700" progId="Equation.3">
                    <p:embed/>
                    <p:pic>
                      <p:nvPicPr>
                        <p:cNvPr id="0" name=""/>
                        <p:cNvPicPr>
                          <a:picLocks noChangeAspect="1" noChangeArrowheads="1"/>
                        </p:cNvPicPr>
                        <p:nvPr/>
                      </p:nvPicPr>
                      <p:blipFill>
                        <a:blip r:embed="rId7"/>
                        <a:srcRect/>
                        <a:stretch>
                          <a:fillRect/>
                        </a:stretch>
                      </p:blipFill>
                      <p:spPr bwMode="auto">
                        <a:xfrm>
                          <a:off x="6877050" y="2070027"/>
                          <a:ext cx="666750" cy="349250"/>
                        </a:xfrm>
                        <a:prstGeom prst="rect">
                          <a:avLst/>
                        </a:prstGeom>
                        <a:noFill/>
                        <a:ln>
                          <a:noFill/>
                        </a:ln>
                        <a:effectLst/>
                      </p:spPr>
                    </p:pic>
                  </p:oleObj>
                </mc:Fallback>
              </mc:AlternateContent>
            </a:graphicData>
          </a:graphic>
        </p:graphicFrame>
        <p:sp>
          <p:nvSpPr>
            <p:cNvPr id="29" name="Line 75"/>
            <p:cNvSpPr>
              <a:spLocks noChangeShapeType="1"/>
            </p:cNvSpPr>
            <p:nvPr/>
          </p:nvSpPr>
          <p:spPr bwMode="auto">
            <a:xfrm flipV="1">
              <a:off x="8087956" y="1112865"/>
              <a:ext cx="0" cy="703262"/>
            </a:xfrm>
            <a:prstGeom prst="line">
              <a:avLst/>
            </a:prstGeom>
            <a:noFill/>
            <a:ln w="57150" cap="sq">
              <a:solidFill>
                <a:srgbClr val="00CC00"/>
              </a:solidFill>
              <a:round/>
              <a:headEnd/>
              <a:tailEnd type="triangle" w="med" len="med"/>
            </a:ln>
            <a:effectLst>
              <a:outerShdw blurRad="63500" dist="38100" dir="2700000" algn="tl" rotWithShape="0">
                <a:srgbClr val="000000">
                  <a:alpha val="39998"/>
                </a:srgbClr>
              </a:outerShdw>
            </a:effectLst>
          </p:spPr>
          <p:txBody>
            <a:bodyPr lIns="0" tIns="0" rIns="0" bIns="0" anchor="ctr">
              <a:spAutoFit/>
            </a:bodyPr>
            <a:lstStyle/>
            <a:p>
              <a:pPr>
                <a:defRPr/>
              </a:pPr>
              <a:endParaRPr lang="en-US">
                <a:ea typeface="ＭＳ Ｐゴシック" pitchFamily="65" charset="-128"/>
                <a:cs typeface="+mn-cs"/>
              </a:endParaRPr>
            </a:p>
          </p:txBody>
        </p:sp>
        <p:sp>
          <p:nvSpPr>
            <p:cNvPr id="23553" name="Rectangle 23552"/>
            <p:cNvSpPr/>
            <p:nvPr/>
          </p:nvSpPr>
          <p:spPr>
            <a:xfrm>
              <a:off x="7486350" y="2738607"/>
              <a:ext cx="445705" cy="369332"/>
            </a:xfrm>
            <a:prstGeom prst="rect">
              <a:avLst/>
            </a:prstGeom>
          </p:spPr>
          <p:txBody>
            <a:bodyPr wrap="none">
              <a:spAutoFit/>
            </a:bodyPr>
            <a:lstStyle/>
            <a:p>
              <a:r>
                <a:rPr lang="en-US" b="1" dirty="0" err="1"/>
                <a:t>Ga</a:t>
              </a:r>
              <a:r>
                <a:rPr lang="en-US" dirty="0"/>
                <a:t> </a:t>
              </a:r>
            </a:p>
          </p:txBody>
        </p:sp>
      </p:grpSp>
      <p:grpSp>
        <p:nvGrpSpPr>
          <p:cNvPr id="23557" name="Group 23556"/>
          <p:cNvGrpSpPr/>
          <p:nvPr/>
        </p:nvGrpSpPr>
        <p:grpSpPr>
          <a:xfrm>
            <a:off x="115512" y="3120569"/>
            <a:ext cx="5558361" cy="3882571"/>
            <a:chOff x="115512" y="3390444"/>
            <a:chExt cx="5558361" cy="3882571"/>
          </a:xfrm>
        </p:grpSpPr>
        <p:graphicFrame>
          <p:nvGraphicFramePr>
            <p:cNvPr id="18" name="Object 17"/>
            <p:cNvGraphicFramePr>
              <a:graphicFrameLocks noChangeAspect="1"/>
            </p:cNvGraphicFramePr>
            <p:nvPr>
              <p:extLst>
                <p:ext uri="{D42A27DB-BD31-4B8C-83A1-F6EECF244321}">
                  <p14:modId xmlns:p14="http://schemas.microsoft.com/office/powerpoint/2010/main" val="3245982082"/>
                </p:ext>
              </p:extLst>
            </p:nvPr>
          </p:nvGraphicFramePr>
          <p:xfrm>
            <a:off x="115512" y="3390444"/>
            <a:ext cx="5558361" cy="3882571"/>
          </p:xfrm>
          <a:graphic>
            <a:graphicData uri="http://schemas.openxmlformats.org/presentationml/2006/ole">
              <mc:AlternateContent xmlns:mc="http://schemas.openxmlformats.org/markup-compatibility/2006">
                <mc:Choice xmlns:v="urn:schemas-microsoft-com:vml" Requires="v">
                  <p:oleObj spid="_x0000_s2112" name="Graph" r:id="rId8" imgW="4154400" imgH="2901600" progId="Origin50.Graph">
                    <p:embed/>
                  </p:oleObj>
                </mc:Choice>
                <mc:Fallback>
                  <p:oleObj name="Graph" r:id="rId8" imgW="4154400" imgH="2901600" progId="Origin50.Graph">
                    <p:embed/>
                    <p:pic>
                      <p:nvPicPr>
                        <p:cNvPr id="0" name=""/>
                        <p:cNvPicPr/>
                        <p:nvPr/>
                      </p:nvPicPr>
                      <p:blipFill>
                        <a:blip r:embed="rId9"/>
                        <a:stretch>
                          <a:fillRect/>
                        </a:stretch>
                      </p:blipFill>
                      <p:spPr>
                        <a:xfrm>
                          <a:off x="115512" y="3390444"/>
                          <a:ext cx="5558361" cy="3882571"/>
                        </a:xfrm>
                        <a:prstGeom prst="rect">
                          <a:avLst/>
                        </a:prstGeom>
                      </p:spPr>
                    </p:pic>
                  </p:oleObj>
                </mc:Fallback>
              </mc:AlternateContent>
            </a:graphicData>
          </a:graphic>
        </p:graphicFrame>
        <p:sp>
          <p:nvSpPr>
            <p:cNvPr id="23556" name="Rectangle 23555"/>
            <p:cNvSpPr/>
            <p:nvPr/>
          </p:nvSpPr>
          <p:spPr>
            <a:xfrm>
              <a:off x="3613727" y="3703292"/>
              <a:ext cx="1905000" cy="1988617"/>
            </a:xfrm>
            <a:prstGeom prst="rect">
              <a:avLst/>
            </a:prstGeom>
            <a:solidFill>
              <a:schemeClr val="bg1"/>
            </a:solidFill>
            <a:ln>
              <a:noFill/>
            </a:ln>
            <a:effectLst/>
            <a:scene3d>
              <a:camera prst="orthographicFront"/>
              <a:lightRig rig="threePt" dir="t"/>
            </a:scene3d>
            <a:sp3d>
              <a:bevelT w="0" h="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aphicFrame>
        <p:nvGraphicFramePr>
          <p:cNvPr id="11" name="Object 10"/>
          <p:cNvGraphicFramePr>
            <a:graphicFrameLocks noChangeAspect="1"/>
          </p:cNvGraphicFramePr>
          <p:nvPr>
            <p:extLst>
              <p:ext uri="{D42A27DB-BD31-4B8C-83A1-F6EECF244321}">
                <p14:modId xmlns:p14="http://schemas.microsoft.com/office/powerpoint/2010/main" val="482918029"/>
              </p:ext>
            </p:extLst>
          </p:nvPr>
        </p:nvGraphicFramePr>
        <p:xfrm>
          <a:off x="4454071" y="3230507"/>
          <a:ext cx="5296165" cy="3699423"/>
        </p:xfrm>
        <a:graphic>
          <a:graphicData uri="http://schemas.openxmlformats.org/presentationml/2006/ole">
            <mc:AlternateContent xmlns:mc="http://schemas.openxmlformats.org/markup-compatibility/2006">
              <mc:Choice xmlns:v="urn:schemas-microsoft-com:vml" Requires="v">
                <p:oleObj spid="_x0000_s2113" name="Graph" r:id="rId10" imgW="4154400" imgH="2901600" progId="Origin50.Graph">
                  <p:embed/>
                </p:oleObj>
              </mc:Choice>
              <mc:Fallback>
                <p:oleObj name="Graph" r:id="rId10" imgW="4154400" imgH="2901600" progId="Origin50.Graph">
                  <p:embed/>
                  <p:pic>
                    <p:nvPicPr>
                      <p:cNvPr id="0" name=""/>
                      <p:cNvPicPr/>
                      <p:nvPr/>
                    </p:nvPicPr>
                    <p:blipFill>
                      <a:blip r:embed="rId11"/>
                      <a:stretch>
                        <a:fillRect/>
                      </a:stretch>
                    </p:blipFill>
                    <p:spPr>
                      <a:xfrm>
                        <a:off x="4454071" y="3230507"/>
                        <a:ext cx="5296165" cy="3699423"/>
                      </a:xfrm>
                      <a:prstGeom prst="rect">
                        <a:avLst/>
                      </a:prstGeom>
                    </p:spPr>
                  </p:pic>
                </p:oleObj>
              </mc:Fallback>
            </mc:AlternateContent>
          </a:graphicData>
        </a:graphic>
      </p:graphicFrame>
      <p:cxnSp>
        <p:nvCxnSpPr>
          <p:cNvPr id="23559" name="Straight Arrow Connector 23558"/>
          <p:cNvCxnSpPr/>
          <p:nvPr/>
        </p:nvCxnSpPr>
        <p:spPr>
          <a:xfrm flipH="1" flipV="1">
            <a:off x="3984625" y="2401221"/>
            <a:ext cx="1534102" cy="12311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Rectangle 2"/>
          <p:cNvSpPr txBox="1">
            <a:spLocks noChangeArrowheads="1"/>
          </p:cNvSpPr>
          <p:nvPr/>
        </p:nvSpPr>
        <p:spPr>
          <a:xfrm>
            <a:off x="6771716" y="3785987"/>
            <a:ext cx="2177144" cy="7660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rgbClr val="FF0000"/>
                </a:solidFill>
              </a:rPr>
              <a:t>1</a:t>
            </a:r>
            <a:r>
              <a:rPr lang="en-US" sz="2000" b="1" dirty="0" smtClean="0">
                <a:solidFill>
                  <a:srgbClr val="FF0000"/>
                </a:solidFill>
              </a:rPr>
              <a:t> </a:t>
            </a:r>
            <a:r>
              <a:rPr lang="en-US" sz="2000" b="1" dirty="0" err="1" smtClean="0">
                <a:solidFill>
                  <a:srgbClr val="FF0000"/>
                </a:solidFill>
              </a:rPr>
              <a:t>μs</a:t>
            </a:r>
            <a:r>
              <a:rPr lang="en-US" sz="2000" b="1" dirty="0" smtClean="0">
                <a:solidFill>
                  <a:srgbClr val="FF0000"/>
                </a:solidFill>
              </a:rPr>
              <a:t> </a:t>
            </a:r>
            <a:r>
              <a:rPr lang="en-US" sz="2000" dirty="0" smtClean="0"/>
              <a:t>beam gate </a:t>
            </a:r>
          </a:p>
          <a:p>
            <a:pPr algn="r"/>
            <a:r>
              <a:rPr lang="en-US" sz="2000" dirty="0" smtClean="0"/>
              <a:t>is possible!</a:t>
            </a:r>
          </a:p>
          <a:p>
            <a:pPr algn="r"/>
            <a:r>
              <a:rPr lang="en-US" sz="2000" b="1" dirty="0" smtClean="0">
                <a:solidFill>
                  <a:srgbClr val="FF0000"/>
                </a:solidFill>
              </a:rPr>
              <a:t>= 100 x </a:t>
            </a:r>
          </a:p>
          <a:p>
            <a:pPr algn="r"/>
            <a:r>
              <a:rPr lang="en-US" sz="2000" dirty="0" smtClean="0"/>
              <a:t>Surface ion suppression!</a:t>
            </a:r>
          </a:p>
        </p:txBody>
      </p:sp>
      <p:sp>
        <p:nvSpPr>
          <p:cNvPr id="57" name="TextBox 56"/>
          <p:cNvSpPr txBox="1"/>
          <p:nvPr/>
        </p:nvSpPr>
        <p:spPr>
          <a:xfrm>
            <a:off x="7901947" y="1602897"/>
            <a:ext cx="1165303" cy="923330"/>
          </a:xfrm>
          <a:prstGeom prst="rect">
            <a:avLst/>
          </a:prstGeom>
          <a:noFill/>
          <a:ln>
            <a:noFill/>
          </a:ln>
        </p:spPr>
        <p:txBody>
          <a:bodyPr wrap="none" rtlCol="0">
            <a:spAutoFit/>
          </a:bodyPr>
          <a:lstStyle/>
          <a:p>
            <a:pPr algn="r"/>
            <a:r>
              <a:rPr lang="en-US" b="1" dirty="0" smtClean="0"/>
              <a:t>RILIS</a:t>
            </a:r>
          </a:p>
          <a:p>
            <a:pPr algn="r"/>
            <a:r>
              <a:rPr lang="en-US" dirty="0" smtClean="0"/>
              <a:t> ionization</a:t>
            </a:r>
          </a:p>
          <a:p>
            <a:pPr algn="r"/>
            <a:r>
              <a:rPr lang="en-US" dirty="0" smtClean="0"/>
              <a:t> scheme</a:t>
            </a:r>
            <a:endParaRPr lang="en-US" dirty="0"/>
          </a:p>
        </p:txBody>
      </p:sp>
      <p:sp>
        <p:nvSpPr>
          <p:cNvPr id="58" name="TextBox 57"/>
          <p:cNvSpPr txBox="1"/>
          <p:nvPr/>
        </p:nvSpPr>
        <p:spPr>
          <a:xfrm>
            <a:off x="3292610" y="958491"/>
            <a:ext cx="2037172" cy="523220"/>
          </a:xfrm>
          <a:prstGeom prst="rect">
            <a:avLst/>
          </a:prstGeom>
          <a:noFill/>
          <a:ln>
            <a:noFill/>
          </a:ln>
        </p:spPr>
        <p:txBody>
          <a:bodyPr wrap="square" rtlCol="0">
            <a:spAutoFit/>
          </a:bodyPr>
          <a:lstStyle/>
          <a:p>
            <a:r>
              <a:rPr lang="en-US" sz="1400" dirty="0" smtClean="0">
                <a:solidFill>
                  <a:srgbClr val="FF0000"/>
                </a:solidFill>
              </a:rPr>
              <a:t>Solid-state switch</a:t>
            </a:r>
          </a:p>
          <a:p>
            <a:r>
              <a:rPr lang="en-US" sz="1400" dirty="0" smtClean="0">
                <a:solidFill>
                  <a:srgbClr val="FF0000"/>
                </a:solidFill>
              </a:rPr>
              <a:t>~ 500 V @ 10 kHz</a:t>
            </a:r>
            <a:endParaRPr lang="en-US" sz="1400" dirty="0">
              <a:solidFill>
                <a:srgbClr val="FF0000"/>
              </a:solidFill>
            </a:endParaRPr>
          </a:p>
        </p:txBody>
      </p:sp>
      <p:pic>
        <p:nvPicPr>
          <p:cNvPr id="28" name="Picture 2"/>
          <p:cNvPicPr>
            <a:picLocks noChangeAspect="1" noChangeArrowheads="1"/>
          </p:cNvPicPr>
          <p:nvPr/>
        </p:nvPicPr>
        <p:blipFill>
          <a:blip r:embed="rId12" cstate="print"/>
          <a:srcRect/>
          <a:stretch>
            <a:fillRect/>
          </a:stretch>
        </p:blipFill>
        <p:spPr bwMode="auto">
          <a:xfrm>
            <a:off x="7236296" y="260648"/>
            <a:ext cx="1749852" cy="381000"/>
          </a:xfrm>
          <a:prstGeom prst="rect">
            <a:avLst/>
          </a:prstGeom>
          <a:noFill/>
          <a:ln w="9525">
            <a:noFill/>
            <a:miter lim="800000"/>
            <a:headEnd/>
            <a:tailEnd/>
          </a:ln>
        </p:spPr>
      </p:pic>
      <p:sp>
        <p:nvSpPr>
          <p:cNvPr id="30" name="TextBox 29"/>
          <p:cNvSpPr txBox="1"/>
          <p:nvPr/>
        </p:nvSpPr>
        <p:spPr>
          <a:xfrm>
            <a:off x="135537" y="6501742"/>
            <a:ext cx="1607941" cy="276999"/>
          </a:xfrm>
          <a:prstGeom prst="rect">
            <a:avLst/>
          </a:prstGeom>
          <a:noFill/>
        </p:spPr>
        <p:txBody>
          <a:bodyPr wrap="none" rtlCol="0">
            <a:spAutoFit/>
          </a:bodyPr>
          <a:lstStyle/>
          <a:p>
            <a:r>
              <a:rPr lang="en-GB" sz="1200" dirty="0" smtClean="0"/>
              <a:t>B. Marsh, V. Fedosseev</a:t>
            </a:r>
            <a:endParaRPr lang="en-GB" sz="1200" dirty="0"/>
          </a:p>
        </p:txBody>
      </p:sp>
    </p:spTree>
    <p:extLst>
      <p:ext uri="{BB962C8B-B14F-4D97-AF65-F5344CB8AC3E}">
        <p14:creationId xmlns:p14="http://schemas.microsoft.com/office/powerpoint/2010/main" val="396517074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37250" y="4762501"/>
            <a:ext cx="2746376" cy="150810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a:endParaRPr lang="en-GB" dirty="0" smtClean="0"/>
          </a:p>
          <a:p>
            <a:pPr algn="r"/>
            <a:r>
              <a:rPr lang="en-GB" dirty="0" smtClean="0"/>
              <a:t>Preparation for </a:t>
            </a:r>
          </a:p>
          <a:p>
            <a:pPr algn="r"/>
            <a:r>
              <a:rPr lang="en-GB" sz="2000" b="1" dirty="0" smtClean="0"/>
              <a:t>‘on-call’</a:t>
            </a:r>
            <a:r>
              <a:rPr lang="en-GB" dirty="0" smtClean="0"/>
              <a:t> </a:t>
            </a:r>
            <a:endParaRPr lang="en-GB" dirty="0"/>
          </a:p>
          <a:p>
            <a:pPr algn="r"/>
            <a:r>
              <a:rPr lang="en-GB" dirty="0" smtClean="0"/>
              <a:t>RILIS operation</a:t>
            </a:r>
          </a:p>
          <a:p>
            <a:pPr algn="r"/>
            <a:endParaRPr lang="en-GB" dirty="0"/>
          </a:p>
        </p:txBody>
      </p:sp>
      <p:sp>
        <p:nvSpPr>
          <p:cNvPr id="2" name="Title 1"/>
          <p:cNvSpPr>
            <a:spLocks noGrp="1"/>
          </p:cNvSpPr>
          <p:nvPr>
            <p:ph type="title"/>
          </p:nvPr>
        </p:nvSpPr>
        <p:spPr>
          <a:xfrm>
            <a:off x="612648" y="-35057"/>
            <a:ext cx="8531352" cy="727753"/>
          </a:xfrm>
        </p:spPr>
        <p:txBody>
          <a:bodyPr>
            <a:normAutofit fontScale="90000"/>
          </a:bodyPr>
          <a:lstStyle/>
          <a:p>
            <a:r>
              <a:rPr lang="en-GB" dirty="0" smtClean="0"/>
              <a:t>RILIS machine protection: built and being tested</a:t>
            </a:r>
            <a:endParaRPr lang="en-GB" dirty="0"/>
          </a:p>
        </p:txBody>
      </p:sp>
      <p:sp>
        <p:nvSpPr>
          <p:cNvPr id="7"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18</a:t>
            </a:fld>
            <a:endParaRPr lang="en-US"/>
          </a:p>
        </p:txBody>
      </p:sp>
      <p:sp>
        <p:nvSpPr>
          <p:cNvPr id="63" name="TextBox 62"/>
          <p:cNvSpPr txBox="1"/>
          <p:nvPr/>
        </p:nvSpPr>
        <p:spPr>
          <a:xfrm>
            <a:off x="755576" y="4797601"/>
            <a:ext cx="4649750"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lvl="1" indent="-285750">
              <a:buFont typeface="Arial" pitchFamily="34" charset="0"/>
              <a:buChar char="•"/>
            </a:pPr>
            <a:r>
              <a:rPr lang="en-GB" dirty="0" smtClean="0"/>
              <a:t>Hardware to control multiple laser interlocks and shutters is assembled by STI-ECE</a:t>
            </a:r>
          </a:p>
          <a:p>
            <a:pPr marL="285750" lvl="1" indent="-285750">
              <a:buFont typeface="Arial" pitchFamily="34" charset="0"/>
              <a:buChar char="•"/>
            </a:pPr>
            <a:r>
              <a:rPr lang="en-GB" dirty="0" smtClean="0"/>
              <a:t>Laser dye leak detection</a:t>
            </a:r>
          </a:p>
          <a:p>
            <a:pPr marL="285750" lvl="1" indent="-285750">
              <a:buFont typeface="Arial" pitchFamily="34" charset="0"/>
              <a:buChar char="•"/>
            </a:pPr>
            <a:r>
              <a:rPr lang="en-GB" dirty="0" smtClean="0"/>
              <a:t>Offline testing has begun</a:t>
            </a:r>
          </a:p>
          <a:p>
            <a:pPr marL="285750" lvl="1" indent="-285750">
              <a:buFont typeface="Arial" pitchFamily="34" charset="0"/>
              <a:buChar char="•"/>
            </a:pPr>
            <a:r>
              <a:rPr lang="en-GB" dirty="0" smtClean="0"/>
              <a:t>Installation in January 2014</a:t>
            </a:r>
          </a:p>
        </p:txBody>
      </p:sp>
      <p:pic>
        <p:nvPicPr>
          <p:cNvPr id="64" name="Picture 63"/>
          <p:cNvPicPr>
            <a:picLocks noChangeAspect="1"/>
          </p:cNvPicPr>
          <p:nvPr/>
        </p:nvPicPr>
        <p:blipFill rotWithShape="1">
          <a:blip r:embed="rId3" cstate="print">
            <a:extLst>
              <a:ext uri="{28A0092B-C50C-407E-A947-70E740481C1C}">
                <a14:useLocalDpi xmlns:a14="http://schemas.microsoft.com/office/drawing/2010/main" val="0"/>
              </a:ext>
            </a:extLst>
          </a:blip>
          <a:srcRect l="12088" r="28720" b="8897"/>
          <a:stretch/>
        </p:blipFill>
        <p:spPr>
          <a:xfrm>
            <a:off x="5889625" y="920750"/>
            <a:ext cx="3231840" cy="3730626"/>
          </a:xfrm>
          <a:prstGeom prst="rect">
            <a:avLst/>
          </a:prstGeom>
        </p:spPr>
      </p:pic>
      <p:pic>
        <p:nvPicPr>
          <p:cNvPr id="65" name="Picture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5" y="1133328"/>
            <a:ext cx="5557021" cy="3311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6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9701" y="4872029"/>
            <a:ext cx="674799" cy="1312109"/>
          </a:xfrm>
          <a:prstGeom prst="rect">
            <a:avLst/>
          </a:prstGeom>
        </p:spPr>
      </p:pic>
      <p:pic>
        <p:nvPicPr>
          <p:cNvPr id="9" name="Picture 2"/>
          <p:cNvPicPr>
            <a:picLocks noChangeAspect="1" noChangeArrowheads="1"/>
          </p:cNvPicPr>
          <p:nvPr/>
        </p:nvPicPr>
        <p:blipFill>
          <a:blip r:embed="rId6" cstate="print"/>
          <a:srcRect/>
          <a:stretch>
            <a:fillRect/>
          </a:stretch>
        </p:blipFill>
        <p:spPr bwMode="auto">
          <a:xfrm>
            <a:off x="7236296" y="260648"/>
            <a:ext cx="1749852" cy="381000"/>
          </a:xfrm>
          <a:prstGeom prst="rect">
            <a:avLst/>
          </a:prstGeom>
          <a:noFill/>
          <a:ln w="9525">
            <a:noFill/>
            <a:miter lim="800000"/>
            <a:headEnd/>
            <a:tailEnd/>
          </a:ln>
        </p:spPr>
      </p:pic>
      <p:sp>
        <p:nvSpPr>
          <p:cNvPr id="10" name="TextBox 9"/>
          <p:cNvSpPr txBox="1"/>
          <p:nvPr/>
        </p:nvSpPr>
        <p:spPr>
          <a:xfrm>
            <a:off x="135537" y="6501742"/>
            <a:ext cx="1607941" cy="276999"/>
          </a:xfrm>
          <a:prstGeom prst="rect">
            <a:avLst/>
          </a:prstGeom>
          <a:noFill/>
        </p:spPr>
        <p:txBody>
          <a:bodyPr wrap="none" rtlCol="0">
            <a:spAutoFit/>
          </a:bodyPr>
          <a:lstStyle/>
          <a:p>
            <a:r>
              <a:rPr lang="en-GB" sz="1200" dirty="0" smtClean="0"/>
              <a:t>B. Marsh, V. Fedosseev</a:t>
            </a:r>
            <a:endParaRPr lang="en-GB" sz="1200" dirty="0"/>
          </a:p>
        </p:txBody>
      </p:sp>
    </p:spTree>
    <p:extLst>
      <p:ext uri="{BB962C8B-B14F-4D97-AF65-F5344CB8AC3E}">
        <p14:creationId xmlns:p14="http://schemas.microsoft.com/office/powerpoint/2010/main" val="343036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Different Technical Advances</a:t>
            </a:r>
          </a:p>
          <a:p>
            <a:pPr lvl="1"/>
            <a:r>
              <a:rPr lang="en-GB" dirty="0" smtClean="0"/>
              <a:t>Targets</a:t>
            </a:r>
          </a:p>
          <a:p>
            <a:pPr lvl="1"/>
            <a:r>
              <a:rPr lang="en-GB" dirty="0" smtClean="0"/>
              <a:t>Front End</a:t>
            </a:r>
          </a:p>
          <a:p>
            <a:pPr lvl="1"/>
            <a:r>
              <a:rPr lang="en-GB" dirty="0" smtClean="0"/>
              <a:t>Beam Quality</a:t>
            </a:r>
          </a:p>
          <a:p>
            <a:pPr lvl="2"/>
            <a:r>
              <a:rPr lang="en-GB" dirty="0" smtClean="0"/>
              <a:t>REX </a:t>
            </a:r>
            <a:r>
              <a:rPr lang="en-GB" dirty="0"/>
              <a:t>EBIS</a:t>
            </a:r>
          </a:p>
          <a:p>
            <a:pPr lvl="2"/>
            <a:r>
              <a:rPr lang="en-GB" dirty="0" smtClean="0"/>
              <a:t>Off-line</a:t>
            </a:r>
          </a:p>
          <a:p>
            <a:pPr lvl="2"/>
            <a:r>
              <a:rPr lang="en-GB" dirty="0" smtClean="0"/>
              <a:t>HRS</a:t>
            </a:r>
          </a:p>
          <a:p>
            <a:pPr lvl="1"/>
            <a:r>
              <a:rPr lang="en-GB" dirty="0" smtClean="0"/>
              <a:t>Infrastructure</a:t>
            </a:r>
          </a:p>
          <a:p>
            <a:pPr lvl="2"/>
            <a:r>
              <a:rPr lang="en-GB" dirty="0" smtClean="0"/>
              <a:t>Ventilation</a:t>
            </a:r>
          </a:p>
          <a:p>
            <a:pPr lvl="2"/>
            <a:endParaRPr lang="en-GB" dirty="0" smtClean="0"/>
          </a:p>
          <a:p>
            <a:r>
              <a:rPr lang="en-GB" dirty="0" smtClean="0"/>
              <a:t>Time line</a:t>
            </a:r>
          </a:p>
          <a:p>
            <a:pPr lvl="1"/>
            <a:r>
              <a:rPr lang="en-GB" dirty="0" smtClean="0"/>
              <a:t>The Design Study report</a:t>
            </a:r>
          </a:p>
          <a:p>
            <a:pPr lvl="1"/>
            <a:r>
              <a:rPr lang="en-GB" dirty="0" smtClean="0"/>
              <a:t>REX-EBIS planning</a:t>
            </a:r>
          </a:p>
          <a:p>
            <a:pPr lvl="1"/>
            <a:r>
              <a:rPr lang="en-GB" dirty="0" smtClean="0"/>
              <a:t>Implementation</a:t>
            </a:r>
            <a:endParaRPr lang="en-GB" dirty="0"/>
          </a:p>
          <a:p>
            <a:endParaRPr lang="en-GB" dirty="0" smtClean="0"/>
          </a:p>
          <a:p>
            <a:r>
              <a:rPr lang="en-GB" dirty="0" smtClean="0"/>
              <a:t>HIE-ISOLDE workshop: The Technical Aspects</a:t>
            </a:r>
            <a:endParaRPr lang="en-GB" dirty="0"/>
          </a:p>
          <a:p>
            <a:endParaRPr lang="en-GB" dirty="0"/>
          </a:p>
        </p:txBody>
      </p:sp>
      <p:pic>
        <p:nvPicPr>
          <p:cNvPr id="4" name="Picture 5"/>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5" name="Picture 6"/>
          <p:cNvPicPr>
            <a:picLocks noChangeAspect="1" noChangeArrowheads="1"/>
          </p:cNvPicPr>
          <p:nvPr/>
        </p:nvPicPr>
        <p:blipFill>
          <a:blip r:embed="rId3" cstate="print"/>
          <a:srcRect/>
          <a:stretch>
            <a:fillRect/>
          </a:stretch>
        </p:blipFill>
        <p:spPr bwMode="auto">
          <a:xfrm>
            <a:off x="3724248" y="2564904"/>
            <a:ext cx="5105400" cy="1747062"/>
          </a:xfrm>
          <a:prstGeom prst="rect">
            <a:avLst/>
          </a:prstGeom>
          <a:noFill/>
          <a:ln w="9525">
            <a:noFill/>
            <a:miter lim="800000"/>
            <a:headEnd/>
            <a:tailEnd/>
          </a:ln>
        </p:spPr>
      </p:pic>
    </p:spTree>
    <p:extLst>
      <p:ext uri="{BB962C8B-B14F-4D97-AF65-F5344CB8AC3E}">
        <p14:creationId xmlns:p14="http://schemas.microsoft.com/office/powerpoint/2010/main" val="1701199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LS1 Activities</a:t>
            </a:r>
            <a:endParaRPr lang="en-GB" dirty="0"/>
          </a:p>
        </p:txBody>
      </p:sp>
      <p:sp>
        <p:nvSpPr>
          <p:cNvPr id="3" name="Content Placeholder 2"/>
          <p:cNvSpPr>
            <a:spLocks noGrp="1"/>
          </p:cNvSpPr>
          <p:nvPr>
            <p:ph idx="1"/>
          </p:nvPr>
        </p:nvSpPr>
        <p:spPr/>
        <p:txBody>
          <a:bodyPr>
            <a:normAutofit lnSpcReduction="10000"/>
          </a:bodyPr>
          <a:lstStyle/>
          <a:p>
            <a:r>
              <a:rPr lang="en-GB" dirty="0" smtClean="0"/>
              <a:t>Target area</a:t>
            </a:r>
          </a:p>
          <a:p>
            <a:pPr lvl="1"/>
            <a:r>
              <a:rPr lang="en-GB" dirty="0" smtClean="0"/>
              <a:t>Robots</a:t>
            </a:r>
          </a:p>
          <a:p>
            <a:pPr lvl="1"/>
            <a:r>
              <a:rPr lang="en-GB" dirty="0" smtClean="0"/>
              <a:t>PAD/MAD</a:t>
            </a:r>
          </a:p>
          <a:p>
            <a:pPr lvl="1"/>
            <a:r>
              <a:rPr lang="en-GB" dirty="0" err="1" smtClean="0"/>
              <a:t>Medicis</a:t>
            </a:r>
            <a:endParaRPr lang="en-GB" dirty="0" smtClean="0"/>
          </a:p>
          <a:p>
            <a:pPr lvl="1"/>
            <a:r>
              <a:rPr lang="en-GB" dirty="0" smtClean="0"/>
              <a:t>Hot Cell</a:t>
            </a:r>
          </a:p>
          <a:p>
            <a:r>
              <a:rPr lang="en-GB" dirty="0" smtClean="0"/>
              <a:t>Hall</a:t>
            </a:r>
          </a:p>
          <a:p>
            <a:pPr lvl="1"/>
            <a:r>
              <a:rPr lang="en-GB" dirty="0" smtClean="0"/>
              <a:t>REX</a:t>
            </a:r>
          </a:p>
          <a:p>
            <a:pPr lvl="1"/>
            <a:r>
              <a:rPr lang="en-GB" dirty="0" smtClean="0"/>
              <a:t>TSR@ISOLDE</a:t>
            </a:r>
          </a:p>
          <a:p>
            <a:pPr lvl="1"/>
            <a:r>
              <a:rPr lang="en-GB" dirty="0" smtClean="0"/>
              <a:t>RILIS</a:t>
            </a:r>
          </a:p>
        </p:txBody>
      </p:sp>
      <p:pic>
        <p:nvPicPr>
          <p:cNvPr id="4"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38316558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179512" y="1052736"/>
            <a:ext cx="8856984" cy="1008112"/>
          </a:xfrm>
        </p:spPr>
        <p:txBody>
          <a:bodyPr>
            <a:normAutofit/>
          </a:bodyPr>
          <a:lstStyle/>
          <a:p>
            <a:r>
              <a:rPr lang="en-US" sz="2000" dirty="0" smtClean="0"/>
              <a:t>Separated heating and containing design: electro-thermal study, prototype and experimental tests</a:t>
            </a:r>
            <a:endParaRPr lang="en-US" sz="2000" dirty="0"/>
          </a:p>
        </p:txBody>
      </p:sp>
      <p:sp>
        <p:nvSpPr>
          <p:cNvPr id="3" name="Date Placeholder 2"/>
          <p:cNvSpPr>
            <a:spLocks noGrp="1"/>
          </p:cNvSpPr>
          <p:nvPr>
            <p:ph type="dt" sz="half" idx="10"/>
          </p:nvPr>
        </p:nvSpPr>
        <p:spPr/>
        <p:txBody>
          <a:bodyPr/>
          <a:lstStyle/>
          <a:p>
            <a:fld id="{CB6A7554-9C23-4BA7-A6DC-C623AA074F7F}" type="datetime3">
              <a:rPr lang="en-US" smtClean="0"/>
              <a:t>22 October 2013</a:t>
            </a:fld>
            <a:endParaRPr lang="en-US" dirty="0"/>
          </a:p>
        </p:txBody>
      </p:sp>
      <p:sp>
        <p:nvSpPr>
          <p:cNvPr id="5" name="Footer Placeholder 4"/>
          <p:cNvSpPr>
            <a:spLocks noGrp="1"/>
          </p:cNvSpPr>
          <p:nvPr>
            <p:ph type="ftr" sz="quarter" idx="12"/>
          </p:nvPr>
        </p:nvSpPr>
        <p:spPr/>
        <p:txBody>
          <a:bodyPr/>
          <a:lstStyle/>
          <a:p>
            <a:pPr algn="r"/>
            <a:r>
              <a:rPr lang="en-GB" smtClean="0"/>
              <a:t>S. Cimmino, EN/STI-RBS,  Target Unit Design Study</a:t>
            </a:r>
            <a:endParaRPr lang="en-US" dirty="0" smtClean="0"/>
          </a:p>
        </p:txBody>
      </p:sp>
      <p:sp>
        <p:nvSpPr>
          <p:cNvPr id="6" name="Title 5"/>
          <p:cNvSpPr>
            <a:spLocks noGrp="1"/>
          </p:cNvSpPr>
          <p:nvPr>
            <p:ph type="title"/>
          </p:nvPr>
        </p:nvSpPr>
        <p:spPr>
          <a:xfrm>
            <a:off x="537642" y="161530"/>
            <a:ext cx="8066806" cy="1066800"/>
          </a:xfrm>
        </p:spPr>
        <p:txBody>
          <a:bodyPr>
            <a:normAutofit/>
          </a:bodyPr>
          <a:lstStyle/>
          <a:p>
            <a:r>
              <a:rPr lang="fr-CH" sz="3600" dirty="0" err="1" smtClean="0"/>
              <a:t>Targets</a:t>
            </a:r>
            <a:r>
              <a:rPr lang="fr-CH" sz="3600" dirty="0" smtClean="0"/>
              <a:t>: RIB </a:t>
            </a:r>
            <a:r>
              <a:rPr lang="fr-CH" sz="3600" dirty="0" err="1" smtClean="0"/>
              <a:t>Intensity</a:t>
            </a:r>
            <a:r>
              <a:rPr lang="fr-CH" sz="3600" dirty="0" smtClean="0"/>
              <a:t> </a:t>
            </a:r>
            <a:r>
              <a:rPr lang="fr-CH" sz="3600" dirty="0" err="1" smtClean="0"/>
              <a:t>Increase</a:t>
            </a:r>
            <a:endParaRPr lang="en-GB" sz="3600" dirty="0"/>
          </a:p>
        </p:txBody>
      </p:sp>
      <p:grpSp>
        <p:nvGrpSpPr>
          <p:cNvPr id="7" name="Group 6"/>
          <p:cNvGrpSpPr/>
          <p:nvPr/>
        </p:nvGrpSpPr>
        <p:grpSpPr>
          <a:xfrm>
            <a:off x="125103" y="2069976"/>
            <a:ext cx="1558967" cy="1433294"/>
            <a:chOff x="257697" y="2484429"/>
            <a:chExt cx="2666630" cy="2836664"/>
          </a:xfrm>
        </p:grpSpPr>
        <p:sp>
          <p:nvSpPr>
            <p:cNvPr id="8" name="TextBox 7"/>
            <p:cNvSpPr txBox="1"/>
            <p:nvPr/>
          </p:nvSpPr>
          <p:spPr>
            <a:xfrm>
              <a:off x="287525" y="5013316"/>
              <a:ext cx="2636802" cy="307777"/>
            </a:xfrm>
            <a:prstGeom prst="rect">
              <a:avLst/>
            </a:prstGeom>
            <a:noFill/>
          </p:spPr>
          <p:txBody>
            <a:bodyPr wrap="square" rtlCol="0">
              <a:spAutoFit/>
            </a:bodyPr>
            <a:lstStyle/>
            <a:p>
              <a:pPr algn="ctr"/>
              <a:r>
                <a:rPr lang="en-GB" sz="1400" dirty="0" smtClean="0"/>
                <a:t>CATIA model</a:t>
              </a:r>
              <a:endParaRPr lang="en-GB" sz="1400" dirty="0"/>
            </a:p>
          </p:txBody>
        </p:sp>
        <p:pic>
          <p:nvPicPr>
            <p:cNvPr id="9" name="Picture 6" descr="\\cern.ch\dfs\Users\s\scimmino\Desktop\container nuovo.bm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330" t="2924" r="15828" b="8333"/>
            <a:stretch/>
          </p:blipFill>
          <p:spPr bwMode="auto">
            <a:xfrm>
              <a:off x="257697" y="2484429"/>
              <a:ext cx="2612630" cy="25237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p:nvPr/>
        </p:nvGrpSpPr>
        <p:grpSpPr>
          <a:xfrm>
            <a:off x="2456157" y="2069976"/>
            <a:ext cx="1756864" cy="1453337"/>
            <a:chOff x="2866904" y="2484429"/>
            <a:chExt cx="3005137" cy="2876330"/>
          </a:xfrm>
        </p:grpSpPr>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66904" y="2484429"/>
              <a:ext cx="3005137" cy="2528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866905" y="5052982"/>
              <a:ext cx="3005136" cy="307777"/>
            </a:xfrm>
            <a:prstGeom prst="rect">
              <a:avLst/>
            </a:prstGeom>
            <a:noFill/>
          </p:spPr>
          <p:txBody>
            <a:bodyPr wrap="square" rtlCol="0">
              <a:spAutoFit/>
            </a:bodyPr>
            <a:lstStyle/>
            <a:p>
              <a:r>
                <a:rPr lang="en-GB" sz="1400" dirty="0" smtClean="0"/>
                <a:t>Graphite container simulations</a:t>
              </a:r>
              <a:endParaRPr lang="en-GB" sz="1400" dirty="0"/>
            </a:p>
          </p:txBody>
        </p:sp>
      </p:grpSp>
      <p:grpSp>
        <p:nvGrpSpPr>
          <p:cNvPr id="13" name="Group 12"/>
          <p:cNvGrpSpPr/>
          <p:nvPr/>
        </p:nvGrpSpPr>
        <p:grpSpPr>
          <a:xfrm>
            <a:off x="125103" y="4257092"/>
            <a:ext cx="2111570" cy="1783411"/>
            <a:chOff x="5868144" y="2477064"/>
            <a:chExt cx="2941131" cy="2838885"/>
          </a:xfrm>
        </p:grpSpPr>
        <p:pic>
          <p:nvPicPr>
            <p:cNvPr id="1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8144" y="2477064"/>
              <a:ext cx="2941131" cy="2536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5872041" y="5008172"/>
              <a:ext cx="2937234" cy="307777"/>
            </a:xfrm>
            <a:prstGeom prst="rect">
              <a:avLst/>
            </a:prstGeom>
            <a:noFill/>
          </p:spPr>
          <p:txBody>
            <a:bodyPr wrap="square" rtlCol="0">
              <a:spAutoFit/>
            </a:bodyPr>
            <a:lstStyle/>
            <a:p>
              <a:r>
                <a:rPr lang="en-GB" sz="1400" dirty="0" err="1" smtClean="0"/>
                <a:t>Sigratherm</a:t>
              </a:r>
              <a:r>
                <a:rPr lang="en-GB" sz="1400" dirty="0" smtClean="0"/>
                <a:t> screen simulations</a:t>
              </a:r>
              <a:endParaRPr lang="en-GB" sz="1400" dirty="0"/>
            </a:p>
          </p:txBody>
        </p:sp>
      </p:grpSp>
      <p:grpSp>
        <p:nvGrpSpPr>
          <p:cNvPr id="16" name="Group 15"/>
          <p:cNvGrpSpPr/>
          <p:nvPr/>
        </p:nvGrpSpPr>
        <p:grpSpPr>
          <a:xfrm>
            <a:off x="3023828" y="4327710"/>
            <a:ext cx="2179410" cy="1343890"/>
            <a:chOff x="4120830" y="2428657"/>
            <a:chExt cx="3327973" cy="2276273"/>
          </a:xfrm>
        </p:grpSpPr>
        <p:pic>
          <p:nvPicPr>
            <p:cNvPr id="17" name="Picture 9" descr="\\cern.ch\dfs\Users\s\scimmino\Documents\My Pictures\con sigratherm\IMAG107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508" r="21486" b="31472"/>
            <a:stretch/>
          </p:blipFill>
          <p:spPr bwMode="auto">
            <a:xfrm>
              <a:off x="4120830" y="2428657"/>
              <a:ext cx="3236845" cy="204269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4120830" y="4397153"/>
              <a:ext cx="3327973" cy="307777"/>
            </a:xfrm>
            <a:prstGeom prst="rect">
              <a:avLst/>
            </a:prstGeom>
            <a:noFill/>
          </p:spPr>
          <p:txBody>
            <a:bodyPr wrap="square" rtlCol="0">
              <a:spAutoFit/>
            </a:bodyPr>
            <a:lstStyle/>
            <a:p>
              <a:pPr algn="ctr"/>
              <a:r>
                <a:rPr lang="en-GB" sz="1400" dirty="0" smtClean="0"/>
                <a:t>Graphite heater with </a:t>
              </a:r>
              <a:r>
                <a:rPr lang="en-GB" sz="1400" dirty="0" err="1" smtClean="0"/>
                <a:t>Sigratherm</a:t>
              </a:r>
              <a:r>
                <a:rPr lang="en-GB" sz="1400" dirty="0" smtClean="0"/>
                <a:t> screen</a:t>
              </a:r>
              <a:endParaRPr lang="en-GB" sz="1400" dirty="0"/>
            </a:p>
          </p:txBody>
        </p:sp>
      </p:grpSp>
      <p:grpSp>
        <p:nvGrpSpPr>
          <p:cNvPr id="19" name="Group 18"/>
          <p:cNvGrpSpPr/>
          <p:nvPr/>
        </p:nvGrpSpPr>
        <p:grpSpPr>
          <a:xfrm>
            <a:off x="5072477" y="2154100"/>
            <a:ext cx="2931586" cy="1116137"/>
            <a:chOff x="259793" y="2505787"/>
            <a:chExt cx="5497440" cy="2350468"/>
          </a:xfrm>
        </p:grpSpPr>
        <p:grpSp>
          <p:nvGrpSpPr>
            <p:cNvPr id="20" name="Group 19"/>
            <p:cNvGrpSpPr/>
            <p:nvPr/>
          </p:nvGrpSpPr>
          <p:grpSpPr>
            <a:xfrm>
              <a:off x="259793" y="2505787"/>
              <a:ext cx="3952167" cy="2350468"/>
              <a:chOff x="814426" y="2334357"/>
              <a:chExt cx="3952167" cy="2350468"/>
            </a:xfrm>
          </p:grpSpPr>
          <p:pic>
            <p:nvPicPr>
              <p:cNvPr id="22" name="Picture 8" descr="\\cern.ch\dfs\Users\s\scimmino\Documents\My Pictures\Double Container Test_solo graph\IMAG1025.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817" r="16555" b="16333"/>
              <a:stretch/>
            </p:blipFill>
            <p:spPr bwMode="auto">
              <a:xfrm>
                <a:off x="814426" y="2334357"/>
                <a:ext cx="2696346" cy="2042691"/>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1989966" y="4377048"/>
                <a:ext cx="2776627" cy="307777"/>
              </a:xfrm>
              <a:prstGeom prst="rect">
                <a:avLst/>
              </a:prstGeom>
              <a:noFill/>
            </p:spPr>
            <p:txBody>
              <a:bodyPr wrap="square" rtlCol="0">
                <a:spAutoFit/>
              </a:bodyPr>
              <a:lstStyle/>
              <a:p>
                <a:pPr algn="ctr"/>
                <a:r>
                  <a:rPr lang="en-GB" sz="1400" dirty="0" smtClean="0"/>
                  <a:t>Bare Graphite heater</a:t>
                </a:r>
                <a:endParaRPr lang="en-GB" sz="1400" dirty="0"/>
              </a:p>
            </p:txBody>
          </p:sp>
        </p:grpSp>
        <p:pic>
          <p:nvPicPr>
            <p:cNvPr id="21" name="Picture 10" descr="\\cern.ch\dfs\Users\s\scimmino\Documents\My Pictures\Double Container Test_solo graph\IMAG1030.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754" r="6278" b="4869"/>
            <a:stretch/>
          </p:blipFill>
          <p:spPr bwMode="auto">
            <a:xfrm>
              <a:off x="2956139" y="2505787"/>
              <a:ext cx="2801094" cy="2042691"/>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Right Arrow 32"/>
          <p:cNvSpPr/>
          <p:nvPr/>
        </p:nvSpPr>
        <p:spPr>
          <a:xfrm>
            <a:off x="4262004" y="2444427"/>
            <a:ext cx="635543" cy="496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ight Arrow 34"/>
          <p:cNvSpPr/>
          <p:nvPr/>
        </p:nvSpPr>
        <p:spPr>
          <a:xfrm>
            <a:off x="2305120" y="4751264"/>
            <a:ext cx="635543" cy="496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298918" y="3811043"/>
            <a:ext cx="1893078" cy="193348"/>
          </a:xfrm>
          <a:prstGeom prst="rect">
            <a:avLst/>
          </a:prstGeom>
          <a:noFill/>
        </p:spPr>
        <p:txBody>
          <a:bodyPr wrap="square" rtlCol="0">
            <a:spAutoFit/>
          </a:bodyPr>
          <a:lstStyle/>
          <a:p>
            <a:pPr algn="ctr"/>
            <a:r>
              <a:rPr lang="en-GB" sz="1400" dirty="0" smtClean="0"/>
              <a:t>CATIA model</a:t>
            </a:r>
            <a:endParaRPr lang="en-GB" sz="1400" dirty="0"/>
          </a:p>
        </p:txBody>
      </p:sp>
      <p:sp>
        <p:nvSpPr>
          <p:cNvPr id="40" name="Right Arrow 39"/>
          <p:cNvSpPr/>
          <p:nvPr/>
        </p:nvSpPr>
        <p:spPr>
          <a:xfrm>
            <a:off x="8127457" y="2444428"/>
            <a:ext cx="635543" cy="496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40"/>
          <p:cNvSpPr/>
          <p:nvPr/>
        </p:nvSpPr>
        <p:spPr>
          <a:xfrm>
            <a:off x="1707642" y="2444428"/>
            <a:ext cx="635543" cy="496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ight Arrow 41"/>
          <p:cNvSpPr/>
          <p:nvPr/>
        </p:nvSpPr>
        <p:spPr>
          <a:xfrm>
            <a:off x="5216279" y="4736394"/>
            <a:ext cx="635543" cy="496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16646" y="3928842"/>
            <a:ext cx="2850596" cy="2111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5"/>
          <p:cNvPicPr>
            <a:picLocks noChangeAspect="1" noChangeArrowheads="1"/>
          </p:cNvPicPr>
          <p:nvPr/>
        </p:nvPicPr>
        <p:blipFill>
          <a:blip r:embed="rId10"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23381102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143508" y="980728"/>
            <a:ext cx="8622540" cy="612068"/>
          </a:xfrm>
        </p:spPr>
        <p:txBody>
          <a:bodyPr>
            <a:normAutofit/>
          </a:bodyPr>
          <a:lstStyle/>
          <a:p>
            <a:r>
              <a:rPr lang="fr-CH" sz="2400" dirty="0" smtClean="0"/>
              <a:t>Neutron spallation source design </a:t>
            </a:r>
            <a:r>
              <a:rPr lang="en-US" sz="2400" dirty="0" smtClean="0"/>
              <a:t>study:</a:t>
            </a:r>
            <a:endParaRPr lang="en-US" sz="2400" dirty="0"/>
          </a:p>
        </p:txBody>
      </p:sp>
      <p:sp>
        <p:nvSpPr>
          <p:cNvPr id="4" name="Slide Number Placeholder 3"/>
          <p:cNvSpPr>
            <a:spLocks noGrp="1"/>
          </p:cNvSpPr>
          <p:nvPr>
            <p:ph type="sldNum" sz="quarter" idx="11"/>
          </p:nvPr>
        </p:nvSpPr>
        <p:spPr/>
        <p:txBody>
          <a:bodyPr/>
          <a:lstStyle/>
          <a:p>
            <a:fld id="{8EF5F997-9F9C-40C0-9ED6-BF978F543DEC}" type="slidenum">
              <a:rPr lang="en-US" smtClean="0"/>
              <a:pPr/>
              <a:t>21</a:t>
            </a:fld>
            <a:endParaRPr lang="en-US"/>
          </a:p>
        </p:txBody>
      </p:sp>
      <p:sp>
        <p:nvSpPr>
          <p:cNvPr id="5" name="Footer Placeholder 4"/>
          <p:cNvSpPr>
            <a:spLocks noGrp="1"/>
          </p:cNvSpPr>
          <p:nvPr>
            <p:ph type="ftr" sz="quarter" idx="12"/>
          </p:nvPr>
        </p:nvSpPr>
        <p:spPr/>
        <p:txBody>
          <a:bodyPr/>
          <a:lstStyle/>
          <a:p>
            <a:pPr algn="r"/>
            <a:r>
              <a:rPr lang="it-IT" smtClean="0"/>
              <a:t>S. Cimmino, EN/STI-RBS,  Target Unit Design Study</a:t>
            </a:r>
            <a:endParaRPr lang="en-US" dirty="0" smtClean="0"/>
          </a:p>
        </p:txBody>
      </p:sp>
      <p:sp>
        <p:nvSpPr>
          <p:cNvPr id="6" name="Title 5"/>
          <p:cNvSpPr>
            <a:spLocks noGrp="1"/>
          </p:cNvSpPr>
          <p:nvPr>
            <p:ph type="title"/>
          </p:nvPr>
        </p:nvSpPr>
        <p:spPr/>
        <p:txBody>
          <a:bodyPr>
            <a:normAutofit/>
          </a:bodyPr>
          <a:lstStyle/>
          <a:p>
            <a:r>
              <a:rPr lang="fr-CH" sz="3600" dirty="0" err="1" smtClean="0"/>
              <a:t>Targets</a:t>
            </a:r>
            <a:r>
              <a:rPr lang="fr-CH" sz="3600" dirty="0" smtClean="0"/>
              <a:t>: RIB Purification</a:t>
            </a:r>
            <a:endParaRPr lang="en-GB" sz="3600" dirty="0"/>
          </a:p>
        </p:txBody>
      </p:sp>
      <p:grpSp>
        <p:nvGrpSpPr>
          <p:cNvPr id="21" name="Group 20"/>
          <p:cNvGrpSpPr/>
          <p:nvPr/>
        </p:nvGrpSpPr>
        <p:grpSpPr>
          <a:xfrm>
            <a:off x="201561" y="1605710"/>
            <a:ext cx="4377682" cy="3369338"/>
            <a:chOff x="10498879" y="28708445"/>
            <a:chExt cx="10300155" cy="8952635"/>
          </a:xfrm>
        </p:grpSpPr>
        <p:pic>
          <p:nvPicPr>
            <p:cNvPr id="8" name="Picture 2" descr="C:\Users\scimmino\Desktop\Serena_Cimmino\Per_Poster\Picture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8000"/>
                      </a14:imgEffect>
                    </a14:imgLayer>
                  </a14:imgProps>
                </a:ext>
                <a:ext uri="{28A0092B-C50C-407E-A947-70E740481C1C}">
                  <a14:useLocalDpi xmlns:a14="http://schemas.microsoft.com/office/drawing/2010/main" val="0"/>
                </a:ext>
              </a:extLst>
            </a:blip>
            <a:srcRect/>
            <a:stretch>
              <a:fillRect/>
            </a:stretch>
          </p:blipFill>
          <p:spPr bwMode="auto">
            <a:xfrm>
              <a:off x="10498879" y="28708445"/>
              <a:ext cx="10300155" cy="8418124"/>
            </a:xfrm>
            <a:prstGeom prst="rect">
              <a:avLst/>
            </a:prstGeom>
            <a:solidFill>
              <a:srgbClr val="00051A"/>
            </a:solidFill>
            <a:ln>
              <a:solidFill>
                <a:srgbClr val="000C1A"/>
              </a:solidFill>
            </a:ln>
            <a:extLst/>
          </p:spPr>
        </p:pic>
        <p:sp>
          <p:nvSpPr>
            <p:cNvPr id="9" name="Right Arrow 8"/>
            <p:cNvSpPr/>
            <p:nvPr/>
          </p:nvSpPr>
          <p:spPr bwMode="auto">
            <a:xfrm rot="3407097">
              <a:off x="12947279" y="30924600"/>
              <a:ext cx="1800000" cy="108000"/>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10" name="TextBox 9"/>
            <p:cNvSpPr txBox="1"/>
            <p:nvPr/>
          </p:nvSpPr>
          <p:spPr>
            <a:xfrm>
              <a:off x="11559180" y="30130897"/>
              <a:ext cx="3353777" cy="817791"/>
            </a:xfrm>
            <a:prstGeom prst="rect">
              <a:avLst/>
            </a:prstGeom>
            <a:solidFill>
              <a:srgbClr val="FF0000"/>
            </a:solidFill>
          </p:spPr>
          <p:txBody>
            <a:bodyPr wrap="square" rtlCol="0">
              <a:spAutoFit/>
            </a:bodyPr>
            <a:lstStyle/>
            <a:p>
              <a:pPr algn="ctr"/>
              <a:r>
                <a:rPr lang="fr-CH" sz="1400" dirty="0" err="1" smtClean="0">
                  <a:latin typeface="Calibri" pitchFamily="34" charset="0"/>
                </a:rPr>
                <a:t>Heat</a:t>
              </a:r>
              <a:r>
                <a:rPr lang="fr-CH" sz="1400" dirty="0" smtClean="0">
                  <a:latin typeface="Calibri" pitchFamily="34" charset="0"/>
                </a:rPr>
                <a:t> </a:t>
              </a:r>
              <a:r>
                <a:rPr lang="fr-CH" sz="1400" dirty="0" err="1" smtClean="0">
                  <a:latin typeface="Calibri" pitchFamily="34" charset="0"/>
                </a:rPr>
                <a:t>Shield</a:t>
              </a:r>
              <a:endParaRPr lang="en-GB" sz="1400" dirty="0">
                <a:latin typeface="Calibri" pitchFamily="34" charset="0"/>
              </a:endParaRPr>
            </a:p>
          </p:txBody>
        </p:sp>
        <p:sp>
          <p:nvSpPr>
            <p:cNvPr id="11" name="Right Arrow 10"/>
            <p:cNvSpPr/>
            <p:nvPr/>
          </p:nvSpPr>
          <p:spPr bwMode="auto">
            <a:xfrm rot="18502104">
              <a:off x="14772330" y="33072861"/>
              <a:ext cx="1080000" cy="108000"/>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12" name="TextBox 11"/>
            <p:cNvSpPr txBox="1"/>
            <p:nvPr/>
          </p:nvSpPr>
          <p:spPr>
            <a:xfrm>
              <a:off x="14634269" y="33274735"/>
              <a:ext cx="1227842" cy="654980"/>
            </a:xfrm>
            <a:prstGeom prst="rect">
              <a:avLst/>
            </a:prstGeom>
            <a:solidFill>
              <a:srgbClr val="FF0000"/>
            </a:solidFill>
          </p:spPr>
          <p:txBody>
            <a:bodyPr wrap="square" rtlCol="0">
              <a:spAutoFit/>
            </a:bodyPr>
            <a:lstStyle/>
            <a:p>
              <a:pPr algn="ctr"/>
              <a:r>
                <a:rPr lang="fr-CH" sz="1400" dirty="0" err="1" smtClean="0">
                  <a:latin typeface="Calibri" pitchFamily="34" charset="0"/>
                </a:rPr>
                <a:t>UCx</a:t>
              </a:r>
              <a:endParaRPr lang="en-GB" sz="1400" dirty="0">
                <a:latin typeface="Calibri" pitchFamily="34" charset="0"/>
              </a:endParaRPr>
            </a:p>
          </p:txBody>
        </p:sp>
        <p:sp>
          <p:nvSpPr>
            <p:cNvPr id="13" name="Right Arrow 12"/>
            <p:cNvSpPr/>
            <p:nvPr/>
          </p:nvSpPr>
          <p:spPr bwMode="auto">
            <a:xfrm rot="14257609" flipV="1">
              <a:off x="16224438" y="32969463"/>
              <a:ext cx="1710809" cy="108000"/>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14" name="TextBox 13"/>
            <p:cNvSpPr txBox="1"/>
            <p:nvPr/>
          </p:nvSpPr>
          <p:spPr>
            <a:xfrm>
              <a:off x="16302250" y="33538676"/>
              <a:ext cx="2284824" cy="817791"/>
            </a:xfrm>
            <a:prstGeom prst="rect">
              <a:avLst/>
            </a:prstGeom>
            <a:solidFill>
              <a:srgbClr val="FF0000"/>
            </a:solidFill>
          </p:spPr>
          <p:txBody>
            <a:bodyPr wrap="square" rtlCol="0">
              <a:spAutoFit/>
            </a:bodyPr>
            <a:lstStyle/>
            <a:p>
              <a:pPr algn="ctr"/>
              <a:r>
                <a:rPr lang="fr-CH" sz="1400" dirty="0" err="1" smtClean="0">
                  <a:latin typeface="Calibri" pitchFamily="34" charset="0"/>
                </a:rPr>
                <a:t>Converter</a:t>
              </a:r>
              <a:endParaRPr lang="en-GB" sz="1400" dirty="0">
                <a:latin typeface="Calibri" pitchFamily="34" charset="0"/>
              </a:endParaRPr>
            </a:p>
          </p:txBody>
        </p:sp>
        <p:sp>
          <p:nvSpPr>
            <p:cNvPr id="15" name="Right Arrow 14"/>
            <p:cNvSpPr/>
            <p:nvPr/>
          </p:nvSpPr>
          <p:spPr bwMode="auto">
            <a:xfrm rot="17388064">
              <a:off x="18557667" y="35090635"/>
              <a:ext cx="1164695" cy="108000"/>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16" name="TextBox 15"/>
            <p:cNvSpPr txBox="1"/>
            <p:nvPr/>
          </p:nvSpPr>
          <p:spPr>
            <a:xfrm>
              <a:off x="17493423" y="35632131"/>
              <a:ext cx="2187300" cy="817791"/>
            </a:xfrm>
            <a:prstGeom prst="rect">
              <a:avLst/>
            </a:prstGeom>
            <a:solidFill>
              <a:srgbClr val="FF0000"/>
            </a:solidFill>
          </p:spPr>
          <p:txBody>
            <a:bodyPr wrap="square" rtlCol="0">
              <a:spAutoFit/>
            </a:bodyPr>
            <a:lstStyle/>
            <a:p>
              <a:pPr algn="ctr"/>
              <a:r>
                <a:rPr lang="fr-CH" sz="1400" dirty="0" smtClean="0">
                  <a:latin typeface="Calibri" pitchFamily="34" charset="0"/>
                </a:rPr>
                <a:t>Container</a:t>
              </a:r>
              <a:endParaRPr lang="en-GB" sz="1400" dirty="0">
                <a:latin typeface="Calibri" pitchFamily="34" charset="0"/>
              </a:endParaRPr>
            </a:p>
          </p:txBody>
        </p:sp>
        <p:sp>
          <p:nvSpPr>
            <p:cNvPr id="17" name="Right Arrow 16"/>
            <p:cNvSpPr/>
            <p:nvPr/>
          </p:nvSpPr>
          <p:spPr bwMode="auto">
            <a:xfrm rot="5959867" flipV="1">
              <a:off x="11225695" y="33627357"/>
              <a:ext cx="903230" cy="108000"/>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18" name="TextBox 17"/>
            <p:cNvSpPr txBox="1"/>
            <p:nvPr/>
          </p:nvSpPr>
          <p:spPr>
            <a:xfrm>
              <a:off x="10498881" y="32329735"/>
              <a:ext cx="2195791" cy="1390243"/>
            </a:xfrm>
            <a:prstGeom prst="rect">
              <a:avLst/>
            </a:prstGeom>
            <a:solidFill>
              <a:srgbClr val="FF0000"/>
            </a:solidFill>
          </p:spPr>
          <p:txBody>
            <a:bodyPr wrap="square" rtlCol="0">
              <a:spAutoFit/>
            </a:bodyPr>
            <a:lstStyle/>
            <a:p>
              <a:pPr algn="ctr"/>
              <a:r>
                <a:rPr lang="fr-CH" sz="1400" dirty="0" err="1" smtClean="0">
                  <a:latin typeface="Calibri" pitchFamily="34" charset="0"/>
                </a:rPr>
                <a:t>Cooling</a:t>
              </a:r>
              <a:r>
                <a:rPr lang="fr-CH" sz="1400" dirty="0" smtClean="0">
                  <a:latin typeface="Calibri" pitchFamily="34" charset="0"/>
                </a:rPr>
                <a:t> </a:t>
              </a:r>
            </a:p>
            <a:p>
              <a:pPr algn="ctr"/>
              <a:r>
                <a:rPr lang="fr-CH" sz="1400" dirty="0" smtClean="0">
                  <a:latin typeface="Calibri" pitchFamily="34" charset="0"/>
                </a:rPr>
                <a:t>Pipe</a:t>
              </a:r>
              <a:endParaRPr lang="en-GB" sz="1400" dirty="0">
                <a:latin typeface="Calibri" pitchFamily="34" charset="0"/>
              </a:endParaRPr>
            </a:p>
          </p:txBody>
        </p:sp>
        <p:sp>
          <p:nvSpPr>
            <p:cNvPr id="19" name="Right Arrow 18"/>
            <p:cNvSpPr/>
            <p:nvPr/>
          </p:nvSpPr>
          <p:spPr bwMode="auto">
            <a:xfrm rot="18335766">
              <a:off x="16048129" y="36319467"/>
              <a:ext cx="1289615" cy="143478"/>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dirty="0" smtClean="0">
                <a:ln>
                  <a:noFill/>
                </a:ln>
                <a:solidFill>
                  <a:schemeClr val="tx1"/>
                </a:solidFill>
                <a:effectLst/>
                <a:latin typeface="Gill Sans MT" pitchFamily="34" charset="0"/>
              </a:endParaRPr>
            </a:p>
          </p:txBody>
        </p:sp>
        <p:sp>
          <p:nvSpPr>
            <p:cNvPr id="20" name="TextBox 19"/>
            <p:cNvSpPr txBox="1"/>
            <p:nvPr/>
          </p:nvSpPr>
          <p:spPr>
            <a:xfrm>
              <a:off x="14385463" y="36843289"/>
              <a:ext cx="3107960" cy="817791"/>
            </a:xfrm>
            <a:prstGeom prst="rect">
              <a:avLst/>
            </a:prstGeom>
            <a:solidFill>
              <a:srgbClr val="FF0000"/>
            </a:solidFill>
          </p:spPr>
          <p:txBody>
            <a:bodyPr wrap="square" rtlCol="0">
              <a:spAutoFit/>
            </a:bodyPr>
            <a:lstStyle/>
            <a:p>
              <a:pPr algn="ctr"/>
              <a:r>
                <a:rPr lang="fr-CH" sz="1400" dirty="0" smtClean="0">
                  <a:latin typeface="Calibri" pitchFamily="34" charset="0"/>
                </a:rPr>
                <a:t>Graphite Block</a:t>
              </a:r>
              <a:endParaRPr lang="en-GB" sz="1400" dirty="0">
                <a:latin typeface="Calibri" pitchFamily="34" charset="0"/>
              </a:endParaRPr>
            </a:p>
          </p:txBody>
        </p:sp>
      </p:grpSp>
      <p:grpSp>
        <p:nvGrpSpPr>
          <p:cNvPr id="60" name="Group 59"/>
          <p:cNvGrpSpPr/>
          <p:nvPr/>
        </p:nvGrpSpPr>
        <p:grpSpPr>
          <a:xfrm>
            <a:off x="4680012" y="1514540"/>
            <a:ext cx="3924436" cy="1999320"/>
            <a:chOff x="10713843" y="22553583"/>
            <a:chExt cx="6479999" cy="4320000"/>
          </a:xfrm>
        </p:grpSpPr>
        <p:sp>
          <p:nvSpPr>
            <p:cNvPr id="61" name="Rectangle 60"/>
            <p:cNvSpPr/>
            <p:nvPr/>
          </p:nvSpPr>
          <p:spPr bwMode="auto">
            <a:xfrm>
              <a:off x="10713843" y="22553583"/>
              <a:ext cx="6479999" cy="431999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smtClean="0">
                <a:ln>
                  <a:noFill/>
                </a:ln>
                <a:solidFill>
                  <a:schemeClr val="tx1"/>
                </a:solidFill>
                <a:effectLst/>
                <a:latin typeface="Gill Sans MT" pitchFamily="34" charset="0"/>
              </a:endParaRPr>
            </a:p>
          </p:txBody>
        </p:sp>
        <p:pic>
          <p:nvPicPr>
            <p:cNvPr id="62" name="Picture 13" descr="E:\Lavoro\Designs\design_ro\Design_25_22_plot.png"/>
            <p:cNvPicPr>
              <a:picLocks noChangeArrowheads="1"/>
            </p:cNvPicPr>
            <p:nvPr/>
          </p:nvPicPr>
          <p:blipFill rotWithShape="1">
            <a:blip r:embed="rId5">
              <a:extLst>
                <a:ext uri="{28A0092B-C50C-407E-A947-70E740481C1C}">
                  <a14:useLocalDpi xmlns:a14="http://schemas.microsoft.com/office/drawing/2010/main" val="0"/>
                </a:ext>
              </a:extLst>
            </a:blip>
            <a:srcRect l="9069" t="10908" b="8768"/>
            <a:stretch/>
          </p:blipFill>
          <p:spPr bwMode="auto">
            <a:xfrm>
              <a:off x="10713843" y="22553583"/>
              <a:ext cx="6479999" cy="432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Group 62"/>
          <p:cNvGrpSpPr/>
          <p:nvPr/>
        </p:nvGrpSpPr>
        <p:grpSpPr>
          <a:xfrm>
            <a:off x="4680012" y="3482304"/>
            <a:ext cx="3924436" cy="1814922"/>
            <a:chOff x="3120873" y="28117589"/>
            <a:chExt cx="6480000" cy="4319999"/>
          </a:xfrm>
        </p:grpSpPr>
        <p:sp>
          <p:nvSpPr>
            <p:cNvPr id="64" name="Rectangle 63"/>
            <p:cNvSpPr/>
            <p:nvPr/>
          </p:nvSpPr>
          <p:spPr bwMode="auto">
            <a:xfrm>
              <a:off x="3120873" y="28117589"/>
              <a:ext cx="6475254" cy="431999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just" defTabSz="4176713"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smtClean="0">
                <a:ln>
                  <a:noFill/>
                </a:ln>
                <a:solidFill>
                  <a:schemeClr val="tx1"/>
                </a:solidFill>
                <a:effectLst/>
                <a:latin typeface="Gill Sans MT" pitchFamily="34" charset="0"/>
              </a:endParaRPr>
            </a:p>
          </p:txBody>
        </p:sp>
        <p:pic>
          <p:nvPicPr>
            <p:cNvPr id="65" name="Picture 14" descr="E:\Lavoro\Designs\design_ro\Design_25_23_plot.png"/>
            <p:cNvPicPr>
              <a:picLocks noChangeAspect="1" noChangeArrowheads="1"/>
            </p:cNvPicPr>
            <p:nvPr/>
          </p:nvPicPr>
          <p:blipFill rotWithShape="1">
            <a:blip r:embed="rId6">
              <a:extLst>
                <a:ext uri="{28A0092B-C50C-407E-A947-70E740481C1C}">
                  <a14:useLocalDpi xmlns:a14="http://schemas.microsoft.com/office/drawing/2010/main" val="0"/>
                </a:ext>
              </a:extLst>
            </a:blip>
            <a:srcRect l="9282" t="12037" b="9485"/>
            <a:stretch/>
          </p:blipFill>
          <p:spPr bwMode="auto">
            <a:xfrm>
              <a:off x="3120873" y="28117589"/>
              <a:ext cx="6480000" cy="4319998"/>
            </a:xfrm>
            <a:prstGeom prst="rect">
              <a:avLst/>
            </a:prstGeom>
            <a:noFill/>
            <a:extLst>
              <a:ext uri="{909E8E84-426E-40DD-AFC4-6F175D3DCCD1}">
                <a14:hiddenFill xmlns:a14="http://schemas.microsoft.com/office/drawing/2010/main">
                  <a:solidFill>
                    <a:srgbClr val="FFFFFF"/>
                  </a:solidFill>
                </a14:hiddenFill>
              </a:ext>
            </a:extLst>
          </p:spPr>
        </p:pic>
      </p:grpSp>
      <p:sp>
        <p:nvSpPr>
          <p:cNvPr id="66" name="TextBox 65"/>
          <p:cNvSpPr txBox="1"/>
          <p:nvPr/>
        </p:nvSpPr>
        <p:spPr>
          <a:xfrm>
            <a:off x="201562" y="5248585"/>
            <a:ext cx="8402886" cy="923330"/>
          </a:xfrm>
          <a:prstGeom prst="rect">
            <a:avLst/>
          </a:prstGeom>
          <a:noFill/>
        </p:spPr>
        <p:txBody>
          <a:bodyPr wrap="square" rtlCol="0">
            <a:spAutoFit/>
          </a:bodyPr>
          <a:lstStyle/>
          <a:p>
            <a:pPr algn="ctr"/>
            <a:r>
              <a:rPr lang="fr-CH" dirty="0" smtClean="0"/>
              <a:t>Online tests </a:t>
            </a:r>
            <a:r>
              <a:rPr lang="fr-CH" dirty="0" err="1" smtClean="0"/>
              <a:t>at</a:t>
            </a:r>
            <a:r>
              <a:rPr lang="fr-CH" dirty="0" smtClean="0"/>
              <a:t> TRIUMF in 2014.</a:t>
            </a:r>
          </a:p>
          <a:p>
            <a:pPr algn="ctr"/>
            <a:r>
              <a:rPr lang="fr-CH" dirty="0" err="1" smtClean="0"/>
              <a:t>Energy</a:t>
            </a:r>
            <a:r>
              <a:rPr lang="fr-CH" dirty="0" smtClean="0"/>
              <a:t>: 500 MeV;</a:t>
            </a:r>
          </a:p>
          <a:p>
            <a:pPr algn="ctr"/>
            <a:r>
              <a:rPr lang="fr-CH" dirty="0" err="1" smtClean="0"/>
              <a:t>Intensity</a:t>
            </a:r>
            <a:r>
              <a:rPr lang="fr-CH" dirty="0" smtClean="0"/>
              <a:t>: 100uA.</a:t>
            </a:r>
            <a:endParaRPr lang="en-GB" dirty="0"/>
          </a:p>
        </p:txBody>
      </p:sp>
      <p:pic>
        <p:nvPicPr>
          <p:cNvPr id="28" name="Picture 5"/>
          <p:cNvPicPr>
            <a:picLocks noChangeAspect="1" noChangeArrowheads="1"/>
          </p:cNvPicPr>
          <p:nvPr/>
        </p:nvPicPr>
        <p:blipFill>
          <a:blip r:embed="rId7"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369901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Front End: Pre extraction prototype</a:t>
            </a:r>
            <a:endParaRPr lang="en-GB" sz="3600" dirty="0"/>
          </a:p>
        </p:txBody>
      </p:sp>
      <p:pic>
        <p:nvPicPr>
          <p:cNvPr id="5"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19815"/>
          <a:stretch/>
        </p:blipFill>
        <p:spPr bwMode="auto">
          <a:xfrm>
            <a:off x="395536" y="1628800"/>
            <a:ext cx="5328592" cy="3307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827584" y="5301208"/>
            <a:ext cx="894284" cy="923330"/>
          </a:xfrm>
          <a:prstGeom prst="rect">
            <a:avLst/>
          </a:prstGeom>
          <a:noFill/>
        </p:spPr>
        <p:txBody>
          <a:bodyPr wrap="none" rtlCol="0">
            <a:spAutoFit/>
          </a:bodyPr>
          <a:lstStyle/>
          <a:p>
            <a:r>
              <a:rPr lang="en-GB" dirty="0" smtClean="0">
                <a:solidFill>
                  <a:srgbClr val="00FF00"/>
                </a:solidFill>
              </a:rPr>
              <a:t>60 kV</a:t>
            </a:r>
          </a:p>
          <a:p>
            <a:r>
              <a:rPr lang="en-GB" dirty="0" smtClean="0">
                <a:solidFill>
                  <a:srgbClr val="FF0000"/>
                </a:solidFill>
              </a:rPr>
              <a:t>57 kV</a:t>
            </a:r>
          </a:p>
          <a:p>
            <a:r>
              <a:rPr lang="en-GB" dirty="0" smtClean="0">
                <a:solidFill>
                  <a:srgbClr val="0000FF"/>
                </a:solidFill>
              </a:rPr>
              <a:t>Ground</a:t>
            </a:r>
            <a:endParaRPr lang="en-GB" dirty="0">
              <a:solidFill>
                <a:srgbClr val="0000FF"/>
              </a:solidFill>
            </a:endParaRPr>
          </a:p>
        </p:txBody>
      </p:sp>
      <p:sp>
        <p:nvSpPr>
          <p:cNvPr id="7" name="TextBox 6"/>
          <p:cNvSpPr txBox="1"/>
          <p:nvPr/>
        </p:nvSpPr>
        <p:spPr>
          <a:xfrm>
            <a:off x="6156176" y="1988840"/>
            <a:ext cx="2880320" cy="2862322"/>
          </a:xfrm>
          <a:prstGeom prst="rect">
            <a:avLst/>
          </a:prstGeom>
          <a:noFill/>
        </p:spPr>
        <p:txBody>
          <a:bodyPr wrap="square" rtlCol="0">
            <a:spAutoFit/>
          </a:bodyPr>
          <a:lstStyle/>
          <a:p>
            <a:r>
              <a:rPr lang="en-GB" dirty="0" smtClean="0"/>
              <a:t>- Without electrode movement mechanism</a:t>
            </a:r>
          </a:p>
          <a:p>
            <a:r>
              <a:rPr lang="en-GB" dirty="0" smtClean="0"/>
              <a:t>- Electrode head exchanged with target unit without human intervention</a:t>
            </a:r>
          </a:p>
          <a:p>
            <a:r>
              <a:rPr lang="en-GB" dirty="0" smtClean="0"/>
              <a:t>- Intermediate voltage works as focalization lens</a:t>
            </a:r>
          </a:p>
          <a:p>
            <a:r>
              <a:rPr lang="en-GB" dirty="0" smtClean="0"/>
              <a:t>- Intermediate electrode customizable for each target unit</a:t>
            </a:r>
            <a:endParaRPr lang="en-GB" dirty="0"/>
          </a:p>
        </p:txBody>
      </p:sp>
      <p:pic>
        <p:nvPicPr>
          <p:cNvPr id="8"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sp>
        <p:nvSpPr>
          <p:cNvPr id="9" name="TextBox 8"/>
          <p:cNvSpPr txBox="1"/>
          <p:nvPr/>
        </p:nvSpPr>
        <p:spPr>
          <a:xfrm>
            <a:off x="135537" y="6501742"/>
            <a:ext cx="883768" cy="276999"/>
          </a:xfrm>
          <a:prstGeom prst="rect">
            <a:avLst/>
          </a:prstGeom>
          <a:noFill/>
        </p:spPr>
        <p:txBody>
          <a:bodyPr wrap="none" rtlCol="0">
            <a:spAutoFit/>
          </a:bodyPr>
          <a:lstStyle/>
          <a:p>
            <a:r>
              <a:rPr lang="en-GB" sz="1200" dirty="0" smtClean="0"/>
              <a:t>J. Montano</a:t>
            </a:r>
            <a:endParaRPr lang="en-GB" sz="1200" dirty="0"/>
          </a:p>
        </p:txBody>
      </p:sp>
    </p:spTree>
    <p:extLst>
      <p:ext uri="{BB962C8B-B14F-4D97-AF65-F5344CB8AC3E}">
        <p14:creationId xmlns:p14="http://schemas.microsoft.com/office/powerpoint/2010/main" val="24709329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Front End: Geometrical optimization</a:t>
            </a:r>
            <a:endParaRPr lang="en-GB" sz="36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4149080"/>
            <a:ext cx="3250834" cy="2436484"/>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5576" y="1196752"/>
            <a:ext cx="3312368" cy="3122805"/>
          </a:xfrm>
        </p:spPr>
      </p:pic>
      <p:sp>
        <p:nvSpPr>
          <p:cNvPr id="6" name="TextBox 5"/>
          <p:cNvSpPr txBox="1"/>
          <p:nvPr/>
        </p:nvSpPr>
        <p:spPr>
          <a:xfrm>
            <a:off x="4281284" y="1844824"/>
            <a:ext cx="4752528" cy="923330"/>
          </a:xfrm>
          <a:prstGeom prst="rect">
            <a:avLst/>
          </a:prstGeom>
          <a:noFill/>
        </p:spPr>
        <p:txBody>
          <a:bodyPr wrap="square" rtlCol="0">
            <a:spAutoFit/>
          </a:bodyPr>
          <a:lstStyle/>
          <a:p>
            <a:r>
              <a:rPr lang="en-GB" dirty="0" smtClean="0"/>
              <a:t>… A numerical optimization of the geometry has been performed. The criteria were mostly based on extracted beam quality and minimum losses</a:t>
            </a:r>
            <a:endParaRPr lang="en-GB" dirty="0"/>
          </a:p>
        </p:txBody>
      </p:sp>
      <p:sp>
        <p:nvSpPr>
          <p:cNvPr id="7" name="TextBox 6"/>
          <p:cNvSpPr txBox="1"/>
          <p:nvPr/>
        </p:nvSpPr>
        <p:spPr>
          <a:xfrm>
            <a:off x="0" y="4797152"/>
            <a:ext cx="4752528" cy="646331"/>
          </a:xfrm>
          <a:prstGeom prst="rect">
            <a:avLst/>
          </a:prstGeom>
          <a:noFill/>
        </p:spPr>
        <p:txBody>
          <a:bodyPr wrap="square" rtlCol="0">
            <a:spAutoFit/>
          </a:bodyPr>
          <a:lstStyle/>
          <a:p>
            <a:r>
              <a:rPr lang="en-GB" dirty="0" smtClean="0"/>
              <a:t>… prototypes have been constructed and are under experimental tests to validate the results</a:t>
            </a:r>
            <a:endParaRPr lang="en-GB" dirty="0"/>
          </a:p>
        </p:txBody>
      </p:sp>
      <p:pic>
        <p:nvPicPr>
          <p:cNvPr id="8" name="Picture 5"/>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
        <p:nvSpPr>
          <p:cNvPr id="9" name="TextBox 8"/>
          <p:cNvSpPr txBox="1"/>
          <p:nvPr/>
        </p:nvSpPr>
        <p:spPr>
          <a:xfrm>
            <a:off x="135537" y="6501742"/>
            <a:ext cx="883768" cy="276999"/>
          </a:xfrm>
          <a:prstGeom prst="rect">
            <a:avLst/>
          </a:prstGeom>
          <a:noFill/>
        </p:spPr>
        <p:txBody>
          <a:bodyPr wrap="none" rtlCol="0">
            <a:spAutoFit/>
          </a:bodyPr>
          <a:lstStyle/>
          <a:p>
            <a:r>
              <a:rPr lang="en-GB" sz="1200" dirty="0" smtClean="0"/>
              <a:t>J. Montano</a:t>
            </a:r>
            <a:endParaRPr lang="en-GB" sz="1200" dirty="0"/>
          </a:p>
        </p:txBody>
      </p:sp>
    </p:spTree>
    <p:extLst>
      <p:ext uri="{BB962C8B-B14F-4D97-AF65-F5344CB8AC3E}">
        <p14:creationId xmlns:p14="http://schemas.microsoft.com/office/powerpoint/2010/main" val="2775980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38741"/>
            <a:ext cx="6629747" cy="668222"/>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smtClean="0">
                <a:ln>
                  <a:noFill/>
                </a:ln>
                <a:solidFill>
                  <a:schemeClr val="tx1"/>
                </a:solidFill>
                <a:effectLst/>
                <a:uLnTx/>
                <a:uFillTx/>
                <a:latin typeface="+mj-lt"/>
                <a:ea typeface="+mj-ea"/>
                <a:cs typeface="+mj-cs"/>
              </a:rPr>
              <a:t>Charge breeder upgrade for HIE-ISOLDE </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3" name="Table 2"/>
          <p:cNvGraphicFramePr>
            <a:graphicFrameLocks noGrp="1"/>
          </p:cNvGraphicFramePr>
          <p:nvPr>
            <p:extLst>
              <p:ext uri="{D42A27DB-BD31-4B8C-83A1-F6EECF244321}">
                <p14:modId xmlns:p14="http://schemas.microsoft.com/office/powerpoint/2010/main" val="2082202848"/>
              </p:ext>
            </p:extLst>
          </p:nvPr>
        </p:nvGraphicFramePr>
        <p:xfrm>
          <a:off x="611560" y="1628800"/>
          <a:ext cx="6336704" cy="2021840"/>
        </p:xfrm>
        <a:graphic>
          <a:graphicData uri="http://schemas.openxmlformats.org/drawingml/2006/table">
            <a:tbl>
              <a:tblPr firstRow="1" bandRow="1">
                <a:tableStyleId>{073A0DAA-6AF3-43AB-8588-CEC1D06C72B9}</a:tableStyleId>
              </a:tblPr>
              <a:tblGrid>
                <a:gridCol w="2287284"/>
                <a:gridCol w="2711498"/>
                <a:gridCol w="1337922"/>
              </a:tblGrid>
              <a:tr h="370840">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endParaRPr lang="en-GB" sz="1600" dirty="0"/>
                    </a:p>
                  </a:txBody>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en-GB" dirty="0" smtClean="0"/>
                        <a:t>HIE-ISOLDE / TSR@ISOLDE</a:t>
                      </a:r>
                    </a:p>
                    <a:p>
                      <a:pPr algn="ctr"/>
                      <a:r>
                        <a:rPr lang="en-GB" dirty="0" smtClean="0"/>
                        <a:t>charge breeder</a:t>
                      </a:r>
                      <a:endParaRPr lang="en-GB" dirty="0"/>
                    </a:p>
                  </a:txBody>
                  <a:tcPr/>
                </a:tc>
                <a:tc>
                  <a:txBody>
                    <a:bodyPr/>
                    <a:lstStyle/>
                    <a:p>
                      <a:pPr algn="ctr"/>
                      <a:r>
                        <a:rPr lang="en-GB" dirty="0" smtClean="0"/>
                        <a:t>REXEBIS</a:t>
                      </a:r>
                      <a:endParaRPr lang="en-GB" b="1" dirty="0">
                        <a:solidFill>
                          <a:schemeClr val="bg1"/>
                        </a:solidFill>
                      </a:endParaRPr>
                    </a:p>
                  </a:txBody>
                  <a:tcPr/>
                </a:tc>
              </a:tr>
              <a:tr h="370840">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r>
                        <a:rPr lang="en-GB" sz="1800" dirty="0" smtClean="0"/>
                        <a:t>Electron</a:t>
                      </a:r>
                      <a:r>
                        <a:rPr lang="en-GB" sz="1800" baseline="0" dirty="0" smtClean="0"/>
                        <a:t> energy [kV]</a:t>
                      </a:r>
                      <a:endParaRPr lang="en-GB" dirty="0">
                        <a:solidFill>
                          <a:schemeClr val="tx1"/>
                        </a:solidFill>
                      </a:endParaRPr>
                    </a:p>
                  </a:txBody>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800" dirty="0" smtClean="0"/>
                        <a:t>150</a:t>
                      </a:r>
                      <a:endParaRPr lang="en-GB" dirty="0">
                        <a:solidFill>
                          <a:schemeClr val="tx1"/>
                        </a:solidFill>
                      </a:endParaRPr>
                    </a:p>
                  </a:txBody>
                  <a:tcPr/>
                </a:tc>
                <a:tc>
                  <a:txBody>
                    <a:bodyPr/>
                    <a:lstStyle/>
                    <a:p>
                      <a:pPr algn="ctr"/>
                      <a:r>
                        <a:rPr lang="en-GB" dirty="0" smtClean="0"/>
                        <a:t>5</a:t>
                      </a:r>
                      <a:endParaRPr lang="en-GB" dirty="0">
                        <a:solidFill>
                          <a:schemeClr val="tx1"/>
                        </a:solidFill>
                      </a:endParaRPr>
                    </a:p>
                  </a:txBody>
                  <a:tcPr/>
                </a:tc>
              </a:tr>
              <a:tr h="370840">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Electron</a:t>
                      </a:r>
                      <a:r>
                        <a:rPr lang="en-GB" sz="1800" baseline="0" dirty="0" smtClean="0"/>
                        <a:t> current [A]</a:t>
                      </a:r>
                      <a:endParaRPr lang="en-GB" dirty="0" smtClean="0">
                        <a:solidFill>
                          <a:schemeClr val="tx1"/>
                        </a:solidFill>
                      </a:endParaRPr>
                    </a:p>
                  </a:txBody>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2-5</a:t>
                      </a:r>
                      <a:endParaRPr lang="en-GB"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0.2</a:t>
                      </a:r>
                      <a:endParaRPr lang="en-GB" dirty="0" smtClean="0">
                        <a:solidFill>
                          <a:schemeClr val="tx1"/>
                        </a:solidFill>
                      </a:endParaRPr>
                    </a:p>
                  </a:txBody>
                  <a:tcPr/>
                </a:tc>
              </a:tr>
              <a:tr h="370840">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Electron</a:t>
                      </a:r>
                      <a:r>
                        <a:rPr lang="en-GB" sz="1800" baseline="0" dirty="0" smtClean="0"/>
                        <a:t> current density [A/cm</a:t>
                      </a:r>
                      <a:r>
                        <a:rPr lang="en-GB" sz="1800" baseline="30000" dirty="0" smtClean="0"/>
                        <a:t>2</a:t>
                      </a:r>
                      <a:r>
                        <a:rPr lang="en-GB" sz="1800" baseline="0" dirty="0" smtClean="0"/>
                        <a:t>]</a:t>
                      </a:r>
                      <a:endParaRPr lang="en-GB" dirty="0" smtClean="0">
                        <a:solidFill>
                          <a:schemeClr val="tx1"/>
                        </a:solidFill>
                      </a:endParaRPr>
                    </a:p>
                  </a:txBody>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1-2x10</a:t>
                      </a:r>
                      <a:r>
                        <a:rPr lang="en-GB" sz="1800" baseline="30000" dirty="0" smtClean="0"/>
                        <a:t>4</a:t>
                      </a:r>
                      <a:endParaRPr lang="en-GB" baseline="30000"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aseline="0" dirty="0" smtClean="0"/>
                        <a:t>100</a:t>
                      </a:r>
                      <a:endParaRPr lang="en-GB" baseline="0" dirty="0" smtClean="0">
                        <a:solidFill>
                          <a:schemeClr val="tx1"/>
                        </a:solidFill>
                      </a:endParaRPr>
                    </a:p>
                  </a:txBody>
                  <a:tcPr/>
                </a:tc>
              </a:tr>
            </a:tbl>
          </a:graphicData>
        </a:graphic>
      </p:graphicFrame>
      <p:sp>
        <p:nvSpPr>
          <p:cNvPr id="4" name="TextBox 3"/>
          <p:cNvSpPr txBox="1"/>
          <p:nvPr/>
        </p:nvSpPr>
        <p:spPr>
          <a:xfrm>
            <a:off x="600586" y="3837369"/>
            <a:ext cx="5998052" cy="369332"/>
          </a:xfrm>
          <a:prstGeom prst="rect">
            <a:avLst/>
          </a:prstGeom>
          <a:noFill/>
        </p:spPr>
        <p:txBody>
          <a:bodyPr wrap="none" rtlCol="0">
            <a:spAutoFit/>
          </a:bodyPr>
          <a:lstStyle/>
          <a:p>
            <a:r>
              <a:rPr lang="en-GB" dirty="0" smtClean="0">
                <a:latin typeface="Calibri"/>
              </a:rPr>
              <a:t>New EBIS – </a:t>
            </a:r>
            <a:r>
              <a:rPr lang="en-GB" dirty="0" smtClean="0">
                <a:solidFill>
                  <a:prstClr val="white">
                    <a:lumMod val="65000"/>
                  </a:prstClr>
                </a:solidFill>
                <a:latin typeface="Calibri"/>
              </a:rPr>
              <a:t>High Energy Compression and Current </a:t>
            </a:r>
            <a:r>
              <a:rPr lang="en-GB" dirty="0" smtClean="0">
                <a:latin typeface="Calibri"/>
              </a:rPr>
              <a:t>(HEC</a:t>
            </a:r>
            <a:r>
              <a:rPr lang="en-GB" baseline="30000" dirty="0" smtClean="0">
                <a:latin typeface="Calibri"/>
              </a:rPr>
              <a:t>2</a:t>
            </a:r>
            <a:r>
              <a:rPr lang="en-GB" dirty="0" smtClean="0">
                <a:latin typeface="Calibri"/>
              </a:rPr>
              <a:t>) EBIS</a:t>
            </a:r>
            <a:endParaRPr lang="en-GB" dirty="0">
              <a:latin typeface="Calibri"/>
            </a:endParaRPr>
          </a:p>
        </p:txBody>
      </p:sp>
      <p:sp>
        <p:nvSpPr>
          <p:cNvPr id="5" name="TextBox 4"/>
          <p:cNvSpPr txBox="1"/>
          <p:nvPr/>
        </p:nvSpPr>
        <p:spPr>
          <a:xfrm>
            <a:off x="600586" y="4332133"/>
            <a:ext cx="6154377" cy="369332"/>
          </a:xfrm>
          <a:prstGeom prst="rect">
            <a:avLst/>
          </a:prstGeom>
          <a:noFill/>
        </p:spPr>
        <p:txBody>
          <a:bodyPr wrap="none" rtlCol="0">
            <a:spAutoFit/>
          </a:bodyPr>
          <a:lstStyle/>
          <a:p>
            <a:r>
              <a:rPr lang="en-GB" dirty="0" smtClean="0">
                <a:latin typeface="Calibri"/>
              </a:rPr>
              <a:t>Main challenge – </a:t>
            </a:r>
            <a:r>
              <a:rPr lang="en-GB" dirty="0" smtClean="0">
                <a:solidFill>
                  <a:prstClr val="white">
                    <a:lumMod val="65000"/>
                  </a:prstClr>
                </a:solidFill>
                <a:latin typeface="Calibri"/>
              </a:rPr>
              <a:t>produce the high compression </a:t>
            </a:r>
            <a:r>
              <a:rPr lang="en-GB" dirty="0" smtClean="0">
                <a:latin typeface="Calibri"/>
              </a:rPr>
              <a:t>electron beam </a:t>
            </a:r>
            <a:endParaRPr lang="en-GB" dirty="0">
              <a:latin typeface="Calibri"/>
            </a:endParaRPr>
          </a:p>
        </p:txBody>
      </p:sp>
      <p:sp>
        <p:nvSpPr>
          <p:cNvPr id="6" name="TextBox 5"/>
          <p:cNvSpPr txBox="1"/>
          <p:nvPr/>
        </p:nvSpPr>
        <p:spPr>
          <a:xfrm>
            <a:off x="467957" y="4853865"/>
            <a:ext cx="184731" cy="369332"/>
          </a:xfrm>
          <a:prstGeom prst="rect">
            <a:avLst/>
          </a:prstGeom>
          <a:noFill/>
        </p:spPr>
        <p:txBody>
          <a:bodyPr wrap="none" rtlCol="0">
            <a:spAutoFit/>
          </a:bodyPr>
          <a:lstStyle/>
          <a:p>
            <a:endParaRPr lang="en-GB" dirty="0">
              <a:solidFill>
                <a:prstClr val="black"/>
              </a:solidFill>
              <a:latin typeface="Calibri"/>
            </a:endParaRPr>
          </a:p>
        </p:txBody>
      </p:sp>
      <p:sp>
        <p:nvSpPr>
          <p:cNvPr id="7" name="TextBox 6"/>
          <p:cNvSpPr txBox="1"/>
          <p:nvPr/>
        </p:nvSpPr>
        <p:spPr>
          <a:xfrm>
            <a:off x="600586" y="4850953"/>
            <a:ext cx="7715830" cy="369332"/>
          </a:xfrm>
          <a:prstGeom prst="rect">
            <a:avLst/>
          </a:prstGeom>
          <a:noFill/>
        </p:spPr>
        <p:txBody>
          <a:bodyPr wrap="none" rtlCol="0">
            <a:spAutoFit/>
          </a:bodyPr>
          <a:lstStyle/>
          <a:p>
            <a:r>
              <a:rPr lang="en-GB" dirty="0" smtClean="0">
                <a:latin typeface="Calibri"/>
              </a:rPr>
              <a:t>Goal –</a:t>
            </a:r>
            <a:r>
              <a:rPr lang="en-GB" dirty="0" smtClean="0">
                <a:solidFill>
                  <a:srgbClr val="1105B1"/>
                </a:solidFill>
                <a:latin typeface="Calibri"/>
              </a:rPr>
              <a:t> </a:t>
            </a:r>
            <a:r>
              <a:rPr lang="en-GB" dirty="0" smtClean="0">
                <a:solidFill>
                  <a:prstClr val="white">
                    <a:lumMod val="65000"/>
                  </a:prstClr>
                </a:solidFill>
                <a:latin typeface="Calibri"/>
              </a:rPr>
              <a:t>have a reliable design </a:t>
            </a:r>
            <a:r>
              <a:rPr lang="en-GB" dirty="0">
                <a:solidFill>
                  <a:prstClr val="white">
                    <a:lumMod val="65000"/>
                  </a:prstClr>
                </a:solidFill>
                <a:latin typeface="Calibri"/>
              </a:rPr>
              <a:t>of the </a:t>
            </a:r>
            <a:r>
              <a:rPr lang="en-GB" dirty="0" smtClean="0">
                <a:latin typeface="Calibri"/>
              </a:rPr>
              <a:t>HEC</a:t>
            </a:r>
            <a:r>
              <a:rPr lang="en-GB" baseline="30000" dirty="0" smtClean="0">
                <a:latin typeface="Calibri"/>
              </a:rPr>
              <a:t>2 </a:t>
            </a:r>
            <a:r>
              <a:rPr lang="en-GB" dirty="0" smtClean="0">
                <a:latin typeface="Calibri"/>
              </a:rPr>
              <a:t> electron gun </a:t>
            </a:r>
            <a:r>
              <a:rPr lang="en-GB" dirty="0" smtClean="0">
                <a:solidFill>
                  <a:prstClr val="white">
                    <a:lumMod val="65000"/>
                  </a:prstClr>
                </a:solidFill>
                <a:latin typeface="Calibri"/>
              </a:rPr>
              <a:t>at earliest possible stage </a:t>
            </a:r>
            <a:endParaRPr lang="en-GB" dirty="0">
              <a:solidFill>
                <a:prstClr val="white">
                  <a:lumMod val="65000"/>
                </a:prstClr>
              </a:solidFill>
              <a:latin typeface="Calibri"/>
            </a:endParaRPr>
          </a:p>
        </p:txBody>
      </p:sp>
      <p:sp>
        <p:nvSpPr>
          <p:cNvPr id="8" name="TextBox 7"/>
          <p:cNvSpPr txBox="1"/>
          <p:nvPr/>
        </p:nvSpPr>
        <p:spPr>
          <a:xfrm>
            <a:off x="535295" y="1124744"/>
            <a:ext cx="2524537" cy="461665"/>
          </a:xfrm>
          <a:prstGeom prst="rect">
            <a:avLst/>
          </a:prstGeom>
          <a:noFill/>
        </p:spPr>
        <p:txBody>
          <a:bodyPr wrap="none" rtlCol="0">
            <a:spAutoFit/>
          </a:bodyPr>
          <a:lstStyle/>
          <a:p>
            <a:r>
              <a:rPr lang="en-GB" sz="2400" dirty="0" smtClean="0">
                <a:latin typeface="Calibri"/>
              </a:rPr>
              <a:t>Design parameters</a:t>
            </a:r>
            <a:endParaRPr lang="en-GB" sz="2400" dirty="0">
              <a:latin typeface="Calibri"/>
            </a:endParaRPr>
          </a:p>
        </p:txBody>
      </p:sp>
      <p:sp>
        <p:nvSpPr>
          <p:cNvPr id="9" name="TextBox 8"/>
          <p:cNvSpPr txBox="1"/>
          <p:nvPr/>
        </p:nvSpPr>
        <p:spPr>
          <a:xfrm>
            <a:off x="611560" y="5374957"/>
            <a:ext cx="7573933" cy="646331"/>
          </a:xfrm>
          <a:prstGeom prst="rect">
            <a:avLst/>
          </a:prstGeom>
          <a:noFill/>
        </p:spPr>
        <p:txBody>
          <a:bodyPr wrap="none" rtlCol="0">
            <a:spAutoFit/>
          </a:bodyPr>
          <a:lstStyle/>
          <a:p>
            <a:r>
              <a:rPr lang="en-GB" dirty="0" smtClean="0">
                <a:latin typeface="Calibri"/>
              </a:rPr>
              <a:t>Realization – in a joint effort with BNL, </a:t>
            </a:r>
            <a:r>
              <a:rPr lang="en-GB" dirty="0" smtClean="0">
                <a:solidFill>
                  <a:prstClr val="white">
                    <a:lumMod val="65000"/>
                  </a:prstClr>
                </a:solidFill>
                <a:latin typeface="Calibri"/>
              </a:rPr>
              <a:t>based on BNL design and infrastructure </a:t>
            </a:r>
          </a:p>
          <a:p>
            <a:r>
              <a:rPr lang="en-GB" dirty="0" smtClean="0">
                <a:solidFill>
                  <a:prstClr val="white">
                    <a:lumMod val="65000"/>
                  </a:prstClr>
                </a:solidFill>
                <a:latin typeface="Calibri"/>
              </a:rPr>
              <a:t>(BNL Test-EBIS), partly funded and manned by CERN</a:t>
            </a:r>
            <a:endParaRPr lang="en-GB" dirty="0">
              <a:solidFill>
                <a:prstClr val="white">
                  <a:lumMod val="65000"/>
                </a:prstClr>
              </a:solidFill>
              <a:latin typeface="Calibri"/>
            </a:endParaRPr>
          </a:p>
        </p:txBody>
      </p:sp>
      <p:sp>
        <p:nvSpPr>
          <p:cNvPr id="11" name="TextBox 10"/>
          <p:cNvSpPr txBox="1"/>
          <p:nvPr/>
        </p:nvSpPr>
        <p:spPr>
          <a:xfrm>
            <a:off x="5292080" y="6237312"/>
            <a:ext cx="3639779" cy="369332"/>
          </a:xfrm>
          <a:prstGeom prst="rect">
            <a:avLst/>
          </a:prstGeom>
          <a:noFill/>
        </p:spPr>
        <p:txBody>
          <a:bodyPr wrap="none" rtlCol="0">
            <a:spAutoFit/>
          </a:bodyPr>
          <a:lstStyle/>
          <a:p>
            <a:r>
              <a:rPr lang="en-US" dirty="0" smtClean="0"/>
              <a:t>EBIS team: CATHI fellow A. Shornikov</a:t>
            </a:r>
            <a:endParaRPr lang="en-US" dirty="0"/>
          </a:p>
        </p:txBody>
      </p:sp>
      <p:pic>
        <p:nvPicPr>
          <p:cNvPr id="12" name="Picture 5"/>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337563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8530120" y="4573703"/>
            <a:ext cx="613879" cy="218756"/>
          </a:xfrm>
          <a:prstGeom prst="rect">
            <a:avLst/>
          </a:prstGeom>
          <a:pattFill prst="ltUpDiag">
            <a:fgClr>
              <a:schemeClr val="tx1"/>
            </a:fgClr>
            <a:bgClr>
              <a:schemeClr val="bg1"/>
            </a:bgClr>
          </a:patt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27" name="Rectangle 26"/>
          <p:cNvSpPr/>
          <p:nvPr/>
        </p:nvSpPr>
        <p:spPr>
          <a:xfrm>
            <a:off x="4486275" y="4566546"/>
            <a:ext cx="1809750" cy="189792"/>
          </a:xfrm>
          <a:prstGeom prst="rect">
            <a:avLst/>
          </a:prstGeom>
          <a:pattFill prst="ltUpDiag">
            <a:fgClr>
              <a:schemeClr val="tx1"/>
            </a:fgClr>
            <a:bgClr>
              <a:schemeClr val="bg1"/>
            </a:bgClr>
          </a:patt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28" name="Title 4"/>
          <p:cNvSpPr txBox="1">
            <a:spLocks/>
          </p:cNvSpPr>
          <p:nvPr/>
        </p:nvSpPr>
        <p:spPr>
          <a:xfrm>
            <a:off x="2195736" y="2973925"/>
            <a:ext cx="3816424" cy="940443"/>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400" b="0" i="0" u="none" strike="noStrike" kern="1200" cap="none" spc="0" normalizeH="0" baseline="0" noProof="0" dirty="0" smtClean="0">
                <a:ln>
                  <a:noFill/>
                </a:ln>
                <a:solidFill>
                  <a:schemeClr val="tx1"/>
                </a:solidFill>
                <a:effectLst/>
                <a:uLnTx/>
                <a:uFillTx/>
                <a:latin typeface="+mj-lt"/>
                <a:ea typeface="+mj-ea"/>
                <a:cs typeface="+mj-cs"/>
              </a:rPr>
              <a:t>Progress since April</a:t>
            </a:r>
            <a:endParaRPr kumimoji="0" lang="en-GB" sz="2400" b="0" i="0" u="none" strike="noStrike" kern="1200" cap="none" spc="0" normalizeH="0" baseline="0" noProof="0" dirty="0">
              <a:ln>
                <a:noFill/>
              </a:ln>
              <a:solidFill>
                <a:schemeClr val="tx1"/>
              </a:solidFill>
              <a:effectLst/>
              <a:uLnTx/>
              <a:uFillTx/>
              <a:latin typeface="+mj-lt"/>
              <a:ea typeface="+mj-ea"/>
              <a:cs typeface="+mj-cs"/>
            </a:endParaRPr>
          </a:p>
        </p:txBody>
      </p:sp>
      <p:pic>
        <p:nvPicPr>
          <p:cNvPr id="30" name="Picture 29"/>
          <p:cNvPicPr>
            <a:picLocks noChangeAspect="1"/>
          </p:cNvPicPr>
          <p:nvPr/>
        </p:nvPicPr>
        <p:blipFill rotWithShape="1">
          <a:blip r:embed="rId2" cstate="email">
            <a:extLst>
              <a:ext uri="{28A0092B-C50C-407E-A947-70E740481C1C}">
                <a14:useLocalDpi xmlns:a14="http://schemas.microsoft.com/office/drawing/2010/main" val="0"/>
              </a:ext>
            </a:extLst>
          </a:blip>
          <a:srcRect l="30243" t="16888" r="21464" b="31350"/>
          <a:stretch/>
        </p:blipFill>
        <p:spPr>
          <a:xfrm>
            <a:off x="5524500" y="1173725"/>
            <a:ext cx="3231530" cy="2597731"/>
          </a:xfrm>
          <a:prstGeom prst="rect">
            <a:avLst/>
          </a:prstGeom>
        </p:spPr>
      </p:pic>
      <p:sp>
        <p:nvSpPr>
          <p:cNvPr id="31" name="TextBox 30"/>
          <p:cNvSpPr txBox="1"/>
          <p:nvPr/>
        </p:nvSpPr>
        <p:spPr>
          <a:xfrm>
            <a:off x="165001" y="4094098"/>
            <a:ext cx="482824" cy="338554"/>
          </a:xfrm>
          <a:prstGeom prst="rect">
            <a:avLst/>
          </a:prstGeom>
          <a:noFill/>
        </p:spPr>
        <p:txBody>
          <a:bodyPr wrap="none" rtlCol="0">
            <a:spAutoFit/>
          </a:bodyPr>
          <a:lstStyle/>
          <a:p>
            <a:r>
              <a:rPr lang="en-GB" sz="1600" dirty="0" smtClean="0"/>
              <a:t>Apr</a:t>
            </a:r>
            <a:endParaRPr lang="en-GB" sz="1600" dirty="0"/>
          </a:p>
        </p:txBody>
      </p:sp>
      <p:cxnSp>
        <p:nvCxnSpPr>
          <p:cNvPr id="32" name="Straight Arrow Connector 31"/>
          <p:cNvCxnSpPr/>
          <p:nvPr/>
        </p:nvCxnSpPr>
        <p:spPr>
          <a:xfrm>
            <a:off x="285750" y="4663455"/>
            <a:ext cx="847028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439755" y="4094098"/>
            <a:ext cx="546368" cy="338554"/>
          </a:xfrm>
          <a:prstGeom prst="rect">
            <a:avLst/>
          </a:prstGeom>
          <a:noFill/>
        </p:spPr>
        <p:txBody>
          <a:bodyPr wrap="none" rtlCol="0">
            <a:spAutoFit/>
          </a:bodyPr>
          <a:lstStyle/>
          <a:p>
            <a:r>
              <a:rPr lang="en-GB" sz="1600" dirty="0" smtClean="0"/>
              <a:t>May</a:t>
            </a:r>
            <a:endParaRPr lang="en-GB" sz="1600" dirty="0"/>
          </a:p>
        </p:txBody>
      </p:sp>
      <p:sp>
        <p:nvSpPr>
          <p:cNvPr id="34" name="TextBox 33"/>
          <p:cNvSpPr txBox="1"/>
          <p:nvPr/>
        </p:nvSpPr>
        <p:spPr>
          <a:xfrm>
            <a:off x="2662952" y="4096241"/>
            <a:ext cx="465192" cy="338554"/>
          </a:xfrm>
          <a:prstGeom prst="rect">
            <a:avLst/>
          </a:prstGeom>
          <a:noFill/>
        </p:spPr>
        <p:txBody>
          <a:bodyPr wrap="none" rtlCol="0">
            <a:spAutoFit/>
          </a:bodyPr>
          <a:lstStyle/>
          <a:p>
            <a:r>
              <a:rPr lang="en-GB" sz="1600" dirty="0" smtClean="0"/>
              <a:t>Jun</a:t>
            </a:r>
            <a:endParaRPr lang="en-GB" sz="1600" dirty="0"/>
          </a:p>
        </p:txBody>
      </p:sp>
      <p:sp>
        <p:nvSpPr>
          <p:cNvPr id="35" name="TextBox 34"/>
          <p:cNvSpPr txBox="1"/>
          <p:nvPr/>
        </p:nvSpPr>
        <p:spPr>
          <a:xfrm>
            <a:off x="4007661" y="4096241"/>
            <a:ext cx="404278" cy="338554"/>
          </a:xfrm>
          <a:prstGeom prst="rect">
            <a:avLst/>
          </a:prstGeom>
          <a:noFill/>
        </p:spPr>
        <p:txBody>
          <a:bodyPr wrap="none" rtlCol="0">
            <a:spAutoFit/>
          </a:bodyPr>
          <a:lstStyle/>
          <a:p>
            <a:r>
              <a:rPr lang="en-GB" sz="1600" dirty="0" smtClean="0"/>
              <a:t>Jul</a:t>
            </a:r>
            <a:endParaRPr lang="en-GB" sz="1600" dirty="0"/>
          </a:p>
        </p:txBody>
      </p:sp>
      <p:sp>
        <p:nvSpPr>
          <p:cNvPr id="36" name="TextBox 35"/>
          <p:cNvSpPr txBox="1"/>
          <p:nvPr/>
        </p:nvSpPr>
        <p:spPr>
          <a:xfrm>
            <a:off x="5243790" y="4096241"/>
            <a:ext cx="506870" cy="338554"/>
          </a:xfrm>
          <a:prstGeom prst="rect">
            <a:avLst/>
          </a:prstGeom>
          <a:noFill/>
        </p:spPr>
        <p:txBody>
          <a:bodyPr wrap="none" rtlCol="0">
            <a:spAutoFit/>
          </a:bodyPr>
          <a:lstStyle/>
          <a:p>
            <a:r>
              <a:rPr lang="en-GB" sz="1600" dirty="0" smtClean="0"/>
              <a:t>Aug</a:t>
            </a:r>
            <a:endParaRPr lang="en-GB" sz="1600" dirty="0"/>
          </a:p>
        </p:txBody>
      </p:sp>
      <p:sp>
        <p:nvSpPr>
          <p:cNvPr id="37" name="TextBox 36"/>
          <p:cNvSpPr txBox="1"/>
          <p:nvPr/>
        </p:nvSpPr>
        <p:spPr>
          <a:xfrm>
            <a:off x="6550957" y="4107909"/>
            <a:ext cx="489236" cy="338554"/>
          </a:xfrm>
          <a:prstGeom prst="rect">
            <a:avLst/>
          </a:prstGeom>
          <a:noFill/>
        </p:spPr>
        <p:txBody>
          <a:bodyPr wrap="none" rtlCol="0">
            <a:spAutoFit/>
          </a:bodyPr>
          <a:lstStyle/>
          <a:p>
            <a:r>
              <a:rPr lang="en-GB" sz="1600" dirty="0" smtClean="0"/>
              <a:t>Sep</a:t>
            </a:r>
            <a:endParaRPr lang="en-GB" sz="1600" dirty="0"/>
          </a:p>
        </p:txBody>
      </p:sp>
      <p:sp>
        <p:nvSpPr>
          <p:cNvPr id="38" name="TextBox 37"/>
          <p:cNvSpPr txBox="1"/>
          <p:nvPr/>
        </p:nvSpPr>
        <p:spPr>
          <a:xfrm>
            <a:off x="7662456" y="4107909"/>
            <a:ext cx="476412" cy="338554"/>
          </a:xfrm>
          <a:prstGeom prst="rect">
            <a:avLst/>
          </a:prstGeom>
          <a:noFill/>
        </p:spPr>
        <p:txBody>
          <a:bodyPr wrap="none" rtlCol="0">
            <a:spAutoFit/>
          </a:bodyPr>
          <a:lstStyle/>
          <a:p>
            <a:r>
              <a:rPr lang="en-GB" sz="1600" dirty="0" smtClean="0"/>
              <a:t>Oct</a:t>
            </a:r>
            <a:endParaRPr lang="en-GB" sz="1600" dirty="0"/>
          </a:p>
        </p:txBody>
      </p:sp>
      <p:sp>
        <p:nvSpPr>
          <p:cNvPr id="39" name="TextBox 38"/>
          <p:cNvSpPr txBox="1"/>
          <p:nvPr/>
        </p:nvSpPr>
        <p:spPr>
          <a:xfrm>
            <a:off x="285749" y="4825380"/>
            <a:ext cx="2466188" cy="307777"/>
          </a:xfrm>
          <a:prstGeom prst="rect">
            <a:avLst/>
          </a:prstGeom>
          <a:noFill/>
          <a:ln>
            <a:solidFill>
              <a:schemeClr val="tx1"/>
            </a:solidFill>
          </a:ln>
        </p:spPr>
        <p:txBody>
          <a:bodyPr wrap="none" rtlCol="0">
            <a:spAutoFit/>
          </a:bodyPr>
          <a:lstStyle/>
          <a:p>
            <a:r>
              <a:rPr lang="en-GB" sz="1400" dirty="0" smtClean="0"/>
              <a:t>The gun manufactured at CERN</a:t>
            </a:r>
            <a:endParaRPr lang="en-GB" sz="1400" dirty="0"/>
          </a:p>
        </p:txBody>
      </p:sp>
      <p:sp>
        <p:nvSpPr>
          <p:cNvPr id="40" name="TextBox 39"/>
          <p:cNvSpPr txBox="1"/>
          <p:nvPr/>
        </p:nvSpPr>
        <p:spPr>
          <a:xfrm>
            <a:off x="2314576" y="5286926"/>
            <a:ext cx="2101790" cy="307777"/>
          </a:xfrm>
          <a:prstGeom prst="rect">
            <a:avLst/>
          </a:prstGeom>
          <a:noFill/>
          <a:ln>
            <a:solidFill>
              <a:schemeClr val="tx1"/>
            </a:solidFill>
          </a:ln>
        </p:spPr>
        <p:txBody>
          <a:bodyPr wrap="square" rtlCol="0">
            <a:spAutoFit/>
          </a:bodyPr>
          <a:lstStyle/>
          <a:p>
            <a:r>
              <a:rPr lang="en-GB" sz="1400" dirty="0" smtClean="0"/>
              <a:t>Gun shipped to BNL</a:t>
            </a:r>
            <a:endParaRPr lang="en-GB" sz="1400" dirty="0"/>
          </a:p>
        </p:txBody>
      </p:sp>
      <p:sp>
        <p:nvSpPr>
          <p:cNvPr id="41" name="TextBox 40"/>
          <p:cNvSpPr txBox="1"/>
          <p:nvPr/>
        </p:nvSpPr>
        <p:spPr>
          <a:xfrm>
            <a:off x="3924611" y="4836612"/>
            <a:ext cx="2683496" cy="307777"/>
          </a:xfrm>
          <a:prstGeom prst="rect">
            <a:avLst/>
          </a:prstGeom>
          <a:noFill/>
          <a:ln>
            <a:solidFill>
              <a:schemeClr val="tx1"/>
            </a:solidFill>
          </a:ln>
        </p:spPr>
        <p:txBody>
          <a:bodyPr wrap="square" rtlCol="0">
            <a:spAutoFit/>
          </a:bodyPr>
          <a:lstStyle/>
          <a:p>
            <a:r>
              <a:rPr lang="en-GB" sz="1400" dirty="0" smtClean="0"/>
              <a:t>Gun mounted on Test EBIS</a:t>
            </a:r>
            <a:endParaRPr lang="en-GB" sz="1400" dirty="0"/>
          </a:p>
        </p:txBody>
      </p:sp>
      <p:sp>
        <p:nvSpPr>
          <p:cNvPr id="42" name="TextBox 41"/>
          <p:cNvSpPr txBox="1"/>
          <p:nvPr/>
        </p:nvSpPr>
        <p:spPr>
          <a:xfrm>
            <a:off x="4497077" y="5292105"/>
            <a:ext cx="1979923" cy="307777"/>
          </a:xfrm>
          <a:prstGeom prst="rect">
            <a:avLst/>
          </a:prstGeom>
          <a:noFill/>
          <a:ln>
            <a:solidFill>
              <a:schemeClr val="tx1"/>
            </a:solidFill>
          </a:ln>
        </p:spPr>
        <p:txBody>
          <a:bodyPr wrap="square" rtlCol="0">
            <a:spAutoFit/>
          </a:bodyPr>
          <a:lstStyle/>
          <a:p>
            <a:r>
              <a:rPr lang="en-GB" sz="1400" dirty="0" smtClean="0"/>
              <a:t>Conditioning EBIS</a:t>
            </a:r>
            <a:endParaRPr lang="en-GB" sz="1400" dirty="0"/>
          </a:p>
        </p:txBody>
      </p:sp>
      <p:sp>
        <p:nvSpPr>
          <p:cNvPr id="43" name="TextBox 42"/>
          <p:cNvSpPr txBox="1"/>
          <p:nvPr/>
        </p:nvSpPr>
        <p:spPr>
          <a:xfrm>
            <a:off x="7934326" y="4792459"/>
            <a:ext cx="1191590" cy="523220"/>
          </a:xfrm>
          <a:prstGeom prst="rect">
            <a:avLst/>
          </a:prstGeom>
          <a:noFill/>
          <a:ln>
            <a:solidFill>
              <a:schemeClr val="tx1"/>
            </a:solidFill>
          </a:ln>
        </p:spPr>
        <p:txBody>
          <a:bodyPr wrap="square" rtlCol="0">
            <a:spAutoFit/>
          </a:bodyPr>
          <a:lstStyle/>
          <a:p>
            <a:r>
              <a:rPr lang="en-GB" sz="1400" dirty="0" smtClean="0"/>
              <a:t>Preparing for tests</a:t>
            </a:r>
            <a:endParaRPr lang="en-GB" sz="1400" dirty="0"/>
          </a:p>
        </p:txBody>
      </p:sp>
      <p:cxnSp>
        <p:nvCxnSpPr>
          <p:cNvPr id="44" name="Straight Arrow Connector 43"/>
          <p:cNvCxnSpPr/>
          <p:nvPr/>
        </p:nvCxnSpPr>
        <p:spPr>
          <a:xfrm flipV="1">
            <a:off x="2581159" y="2973924"/>
            <a:ext cx="2905879" cy="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5858512" y="5714092"/>
            <a:ext cx="2601920" cy="523220"/>
          </a:xfrm>
          <a:prstGeom prst="rect">
            <a:avLst/>
          </a:prstGeom>
          <a:noFill/>
          <a:ln>
            <a:solidFill>
              <a:schemeClr val="tx1"/>
            </a:solidFill>
          </a:ln>
        </p:spPr>
        <p:txBody>
          <a:bodyPr wrap="square" rtlCol="0">
            <a:spAutoFit/>
          </a:bodyPr>
          <a:lstStyle/>
          <a:p>
            <a:r>
              <a:rPr lang="en-GB" sz="1400" dirty="0" smtClean="0"/>
              <a:t>First complete EBIS simulation with high compression beam</a:t>
            </a:r>
            <a:endParaRPr lang="en-GB" sz="1400" dirty="0"/>
          </a:p>
        </p:txBody>
      </p:sp>
      <p:cxnSp>
        <p:nvCxnSpPr>
          <p:cNvPr id="46" name="Straight Connector 45"/>
          <p:cNvCxnSpPr/>
          <p:nvPr/>
        </p:nvCxnSpPr>
        <p:spPr>
          <a:xfrm flipV="1">
            <a:off x="3600450" y="4663455"/>
            <a:ext cx="0" cy="62347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7140265" y="4663982"/>
            <a:ext cx="0" cy="105011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285750" y="5583975"/>
            <a:ext cx="590550" cy="189792"/>
          </a:xfrm>
          <a:prstGeom prst="rect">
            <a:avLst/>
          </a:prstGeom>
          <a:pattFill prst="ltUpDiag">
            <a:fgClr>
              <a:schemeClr val="tx1"/>
            </a:fgClr>
            <a:bgClr>
              <a:schemeClr val="bg1"/>
            </a:bgClr>
          </a:patt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49" name="TextBox 48"/>
          <p:cNvSpPr txBox="1"/>
          <p:nvPr/>
        </p:nvSpPr>
        <p:spPr>
          <a:xfrm>
            <a:off x="945063" y="5494205"/>
            <a:ext cx="1222514" cy="338554"/>
          </a:xfrm>
          <a:prstGeom prst="rect">
            <a:avLst/>
          </a:prstGeom>
          <a:noFill/>
        </p:spPr>
        <p:txBody>
          <a:bodyPr wrap="none" rtlCol="0">
            <a:spAutoFit/>
          </a:bodyPr>
          <a:lstStyle/>
          <a:p>
            <a:r>
              <a:rPr lang="en-GB" sz="1600" dirty="0" smtClean="0">
                <a:solidFill>
                  <a:schemeClr val="accent2"/>
                </a:solidFill>
              </a:rPr>
              <a:t>Work at BNL</a:t>
            </a:r>
            <a:endParaRPr lang="en-GB" sz="1600" dirty="0">
              <a:solidFill>
                <a:schemeClr val="accent2"/>
              </a:solidFill>
            </a:endParaRPr>
          </a:p>
        </p:txBody>
      </p:sp>
      <p:cxnSp>
        <p:nvCxnSpPr>
          <p:cNvPr id="50" name="Straight Arrow Connector 49"/>
          <p:cNvCxnSpPr/>
          <p:nvPr/>
        </p:nvCxnSpPr>
        <p:spPr>
          <a:xfrm flipV="1">
            <a:off x="6477000" y="3923439"/>
            <a:ext cx="0" cy="90194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1" name="Title 1"/>
          <p:cNvSpPr txBox="1">
            <a:spLocks/>
          </p:cNvSpPr>
          <p:nvPr/>
        </p:nvSpPr>
        <p:spPr>
          <a:xfrm>
            <a:off x="647826" y="260648"/>
            <a:ext cx="7491042" cy="668222"/>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smtClean="0">
                <a:ln>
                  <a:noFill/>
                </a:ln>
                <a:solidFill>
                  <a:schemeClr val="tx1"/>
                </a:solidFill>
                <a:effectLst/>
                <a:uLnTx/>
                <a:uFillTx/>
                <a:latin typeface="+mj-lt"/>
                <a:ea typeface="+mj-ea"/>
                <a:cs typeface="+mj-cs"/>
              </a:rPr>
              <a:t>Charge breeder upgrade for HIE-ISOLDE </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55" name="Group 54"/>
          <p:cNvGrpSpPr/>
          <p:nvPr/>
        </p:nvGrpSpPr>
        <p:grpSpPr>
          <a:xfrm>
            <a:off x="4644008" y="2829909"/>
            <a:ext cx="4313989" cy="1296144"/>
            <a:chOff x="4644008" y="2697887"/>
            <a:chExt cx="4313989" cy="1296144"/>
          </a:xfrm>
        </p:grpSpPr>
        <p:sp>
          <p:nvSpPr>
            <p:cNvPr id="63" name="TextBox 62"/>
            <p:cNvSpPr txBox="1"/>
            <p:nvPr/>
          </p:nvSpPr>
          <p:spPr>
            <a:xfrm>
              <a:off x="7956376" y="3717032"/>
              <a:ext cx="1001621" cy="276999"/>
            </a:xfrm>
            <a:prstGeom prst="rect">
              <a:avLst/>
            </a:prstGeom>
            <a:noFill/>
          </p:spPr>
          <p:txBody>
            <a:bodyPr wrap="none" rtlCol="0">
              <a:spAutoFit/>
            </a:bodyPr>
            <a:lstStyle/>
            <a:p>
              <a:r>
                <a:rPr lang="en-US" sz="1200" b="1" dirty="0" smtClean="0">
                  <a:solidFill>
                    <a:schemeClr val="accent6">
                      <a:lumMod val="50000"/>
                    </a:schemeClr>
                  </a:solidFill>
                </a:rPr>
                <a:t>BNL </a:t>
              </a:r>
              <a:r>
                <a:rPr lang="en-US" sz="1200" b="1" dirty="0" err="1" smtClean="0">
                  <a:solidFill>
                    <a:schemeClr val="accent6">
                      <a:lumMod val="50000"/>
                    </a:schemeClr>
                  </a:solidFill>
                </a:rPr>
                <a:t>TestEBIS</a:t>
              </a:r>
              <a:endParaRPr lang="en-US" sz="1200" b="1" dirty="0">
                <a:solidFill>
                  <a:schemeClr val="accent6">
                    <a:lumMod val="50000"/>
                  </a:schemeClr>
                </a:solidFill>
              </a:endParaRPr>
            </a:p>
          </p:txBody>
        </p:sp>
        <p:cxnSp>
          <p:nvCxnSpPr>
            <p:cNvPr id="64" name="Straight Arrow Connector 63"/>
            <p:cNvCxnSpPr/>
            <p:nvPr/>
          </p:nvCxnSpPr>
          <p:spPr>
            <a:xfrm flipV="1">
              <a:off x="8528938" y="2769895"/>
              <a:ext cx="75510" cy="936104"/>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644008" y="3244334"/>
              <a:ext cx="826829" cy="461665"/>
            </a:xfrm>
            <a:prstGeom prst="rect">
              <a:avLst/>
            </a:prstGeom>
            <a:noFill/>
          </p:spPr>
          <p:txBody>
            <a:bodyPr wrap="none" rtlCol="0">
              <a:spAutoFit/>
            </a:bodyPr>
            <a:lstStyle/>
            <a:p>
              <a:r>
                <a:rPr lang="en-US" sz="1200" b="1" dirty="0" smtClean="0">
                  <a:solidFill>
                    <a:schemeClr val="accent6">
                      <a:lumMod val="50000"/>
                    </a:schemeClr>
                  </a:solidFill>
                </a:rPr>
                <a:t>HEC2 gun </a:t>
              </a:r>
              <a:br>
                <a:rPr lang="en-US" sz="1200" b="1" dirty="0" smtClean="0">
                  <a:solidFill>
                    <a:schemeClr val="accent6">
                      <a:lumMod val="50000"/>
                    </a:schemeClr>
                  </a:solidFill>
                </a:rPr>
              </a:br>
              <a:r>
                <a:rPr lang="en-US" sz="1200" b="1" dirty="0" smtClean="0">
                  <a:solidFill>
                    <a:schemeClr val="accent6">
                      <a:lumMod val="50000"/>
                    </a:schemeClr>
                  </a:solidFill>
                </a:rPr>
                <a:t>chamber</a:t>
              </a:r>
              <a:endParaRPr lang="en-US" sz="1200" b="1" dirty="0">
                <a:solidFill>
                  <a:schemeClr val="accent6">
                    <a:lumMod val="50000"/>
                  </a:schemeClr>
                </a:solidFill>
              </a:endParaRPr>
            </a:p>
          </p:txBody>
        </p:sp>
        <p:cxnSp>
          <p:nvCxnSpPr>
            <p:cNvPr id="67" name="Straight Arrow Connector 66"/>
            <p:cNvCxnSpPr/>
            <p:nvPr/>
          </p:nvCxnSpPr>
          <p:spPr>
            <a:xfrm flipV="1">
              <a:off x="5364088" y="2697887"/>
              <a:ext cx="792088" cy="648072"/>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165001" y="1011125"/>
            <a:ext cx="2419364" cy="2970912"/>
            <a:chOff x="165001" y="836712"/>
            <a:chExt cx="2419364" cy="2970912"/>
          </a:xfrm>
        </p:grpSpPr>
        <p:pic>
          <p:nvPicPr>
            <p:cNvPr id="29" name="Picture 28"/>
            <p:cNvPicPr>
              <a:picLocks noChangeAspect="1"/>
            </p:cNvPicPr>
            <p:nvPr/>
          </p:nvPicPr>
          <p:blipFill rotWithShape="1">
            <a:blip r:embed="rId3" cstate="email">
              <a:extLst>
                <a:ext uri="{28A0092B-C50C-407E-A947-70E740481C1C}">
                  <a14:useLocalDpi xmlns:a14="http://schemas.microsoft.com/office/drawing/2010/main" val="0"/>
                </a:ext>
              </a:extLst>
            </a:blip>
            <a:srcRect l="20312" r="22764"/>
            <a:stretch/>
          </p:blipFill>
          <p:spPr>
            <a:xfrm>
              <a:off x="165001" y="1103064"/>
              <a:ext cx="2416158" cy="2529669"/>
            </a:xfrm>
            <a:prstGeom prst="rect">
              <a:avLst/>
            </a:prstGeom>
          </p:spPr>
        </p:pic>
        <p:sp>
          <p:nvSpPr>
            <p:cNvPr id="52" name="TextBox 51"/>
            <p:cNvSpPr txBox="1"/>
            <p:nvPr/>
          </p:nvSpPr>
          <p:spPr>
            <a:xfrm>
              <a:off x="1403648" y="1617767"/>
              <a:ext cx="720262" cy="276999"/>
            </a:xfrm>
            <a:prstGeom prst="rect">
              <a:avLst/>
            </a:prstGeom>
            <a:noFill/>
          </p:spPr>
          <p:txBody>
            <a:bodyPr wrap="none" rtlCol="0">
              <a:spAutoFit/>
            </a:bodyPr>
            <a:lstStyle/>
            <a:p>
              <a:r>
                <a:rPr lang="en-US" sz="1200" b="1" dirty="0" smtClean="0">
                  <a:solidFill>
                    <a:schemeClr val="accent6">
                      <a:lumMod val="50000"/>
                    </a:schemeClr>
                  </a:solidFill>
                </a:rPr>
                <a:t>Cathode</a:t>
              </a:r>
              <a:endParaRPr lang="en-US" sz="1200" b="1" dirty="0">
                <a:solidFill>
                  <a:schemeClr val="accent6">
                    <a:lumMod val="50000"/>
                  </a:schemeClr>
                </a:solidFill>
              </a:endParaRPr>
            </a:p>
          </p:txBody>
        </p:sp>
        <p:cxnSp>
          <p:nvCxnSpPr>
            <p:cNvPr id="54" name="Straight Arrow Connector 53"/>
            <p:cNvCxnSpPr>
              <a:stCxn id="52" idx="2"/>
            </p:cNvCxnSpPr>
            <p:nvPr/>
          </p:nvCxnSpPr>
          <p:spPr>
            <a:xfrm flipH="1">
              <a:off x="1619672" y="1894766"/>
              <a:ext cx="144107" cy="1019145"/>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979712" y="2121823"/>
              <a:ext cx="604653" cy="276999"/>
            </a:xfrm>
            <a:prstGeom prst="rect">
              <a:avLst/>
            </a:prstGeom>
            <a:noFill/>
          </p:spPr>
          <p:txBody>
            <a:bodyPr wrap="none" rtlCol="0">
              <a:spAutoFit/>
            </a:bodyPr>
            <a:lstStyle/>
            <a:p>
              <a:r>
                <a:rPr lang="en-US" sz="1200" b="1" dirty="0" smtClean="0">
                  <a:solidFill>
                    <a:schemeClr val="accent6">
                      <a:lumMod val="50000"/>
                    </a:schemeClr>
                  </a:solidFill>
                </a:rPr>
                <a:t>Anode</a:t>
              </a:r>
              <a:endParaRPr lang="en-US" sz="1200" b="1" dirty="0">
                <a:solidFill>
                  <a:schemeClr val="accent6">
                    <a:lumMod val="50000"/>
                  </a:schemeClr>
                </a:solidFill>
              </a:endParaRPr>
            </a:p>
          </p:txBody>
        </p:sp>
        <p:cxnSp>
          <p:nvCxnSpPr>
            <p:cNvPr id="57" name="Straight Arrow Connector 56"/>
            <p:cNvCxnSpPr>
              <a:stCxn id="56" idx="2"/>
            </p:cNvCxnSpPr>
            <p:nvPr/>
          </p:nvCxnSpPr>
          <p:spPr>
            <a:xfrm flipH="1">
              <a:off x="1763688" y="2398822"/>
              <a:ext cx="518351" cy="587097"/>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1043608" y="3345959"/>
              <a:ext cx="783163" cy="461665"/>
            </a:xfrm>
            <a:prstGeom prst="rect">
              <a:avLst/>
            </a:prstGeom>
            <a:noFill/>
          </p:spPr>
          <p:txBody>
            <a:bodyPr wrap="none" rtlCol="0">
              <a:spAutoFit/>
            </a:bodyPr>
            <a:lstStyle/>
            <a:p>
              <a:r>
                <a:rPr lang="en-US" sz="1200" b="1" dirty="0" smtClean="0">
                  <a:solidFill>
                    <a:schemeClr val="accent6">
                      <a:lumMod val="50000"/>
                    </a:schemeClr>
                  </a:solidFill>
                </a:rPr>
                <a:t>Magnetic</a:t>
              </a:r>
            </a:p>
            <a:p>
              <a:r>
                <a:rPr lang="en-US" sz="1200" b="1" dirty="0" smtClean="0">
                  <a:solidFill>
                    <a:schemeClr val="accent6">
                      <a:lumMod val="50000"/>
                    </a:schemeClr>
                  </a:solidFill>
                </a:rPr>
                <a:t>shielding</a:t>
              </a:r>
              <a:endParaRPr lang="en-US" sz="1200" b="1" dirty="0">
                <a:solidFill>
                  <a:schemeClr val="accent6">
                    <a:lumMod val="50000"/>
                  </a:schemeClr>
                </a:solidFill>
              </a:endParaRPr>
            </a:p>
          </p:txBody>
        </p:sp>
        <p:cxnSp>
          <p:nvCxnSpPr>
            <p:cNvPr id="62" name="Straight Arrow Connector 61"/>
            <p:cNvCxnSpPr>
              <a:stCxn id="60" idx="0"/>
            </p:cNvCxnSpPr>
            <p:nvPr/>
          </p:nvCxnSpPr>
          <p:spPr>
            <a:xfrm flipV="1">
              <a:off x="1435190" y="3129935"/>
              <a:ext cx="184482" cy="216024"/>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64851" y="836712"/>
              <a:ext cx="1036053" cy="338554"/>
            </a:xfrm>
            <a:prstGeom prst="rect">
              <a:avLst/>
            </a:prstGeom>
            <a:noFill/>
          </p:spPr>
          <p:txBody>
            <a:bodyPr wrap="none" rtlCol="0">
              <a:spAutoFit/>
            </a:bodyPr>
            <a:lstStyle/>
            <a:p>
              <a:r>
                <a:rPr lang="en-US" sz="1600" b="1" dirty="0" smtClean="0">
                  <a:solidFill>
                    <a:schemeClr val="accent6">
                      <a:lumMod val="50000"/>
                    </a:schemeClr>
                  </a:solidFill>
                </a:rPr>
                <a:t>HEC2 gun </a:t>
              </a:r>
              <a:endParaRPr lang="en-US" sz="1600" b="1" dirty="0">
                <a:solidFill>
                  <a:schemeClr val="accent6">
                    <a:lumMod val="50000"/>
                  </a:schemeClr>
                </a:solidFill>
              </a:endParaRPr>
            </a:p>
          </p:txBody>
        </p:sp>
      </p:grpSp>
      <p:sp>
        <p:nvSpPr>
          <p:cNvPr id="70" name="TextBox 69"/>
          <p:cNvSpPr txBox="1"/>
          <p:nvPr/>
        </p:nvSpPr>
        <p:spPr>
          <a:xfrm>
            <a:off x="5292080" y="6381328"/>
            <a:ext cx="3639779" cy="369332"/>
          </a:xfrm>
          <a:prstGeom prst="rect">
            <a:avLst/>
          </a:prstGeom>
          <a:noFill/>
        </p:spPr>
        <p:txBody>
          <a:bodyPr wrap="none" rtlCol="0">
            <a:spAutoFit/>
          </a:bodyPr>
          <a:lstStyle/>
          <a:p>
            <a:r>
              <a:rPr lang="en-US" dirty="0" smtClean="0"/>
              <a:t>EBIS team: CATHI fellow A. Shornikov</a:t>
            </a:r>
            <a:endParaRPr lang="en-US" dirty="0"/>
          </a:p>
        </p:txBody>
      </p:sp>
      <p:sp>
        <p:nvSpPr>
          <p:cNvPr id="59" name="TextBox 58"/>
          <p:cNvSpPr txBox="1"/>
          <p:nvPr/>
        </p:nvSpPr>
        <p:spPr>
          <a:xfrm>
            <a:off x="5423757" y="835171"/>
            <a:ext cx="2001510" cy="338554"/>
          </a:xfrm>
          <a:prstGeom prst="rect">
            <a:avLst/>
          </a:prstGeom>
          <a:noFill/>
        </p:spPr>
        <p:txBody>
          <a:bodyPr wrap="none" rtlCol="0">
            <a:spAutoFit/>
          </a:bodyPr>
          <a:lstStyle/>
          <a:p>
            <a:r>
              <a:rPr lang="en-US" sz="1600" b="1" dirty="0" smtClean="0">
                <a:solidFill>
                  <a:schemeClr val="accent6">
                    <a:lumMod val="50000"/>
                  </a:schemeClr>
                </a:solidFill>
              </a:rPr>
              <a:t>HEC2 gun at </a:t>
            </a:r>
            <a:r>
              <a:rPr lang="en-US" sz="1600" b="1" dirty="0" err="1" smtClean="0">
                <a:solidFill>
                  <a:schemeClr val="accent6">
                    <a:lumMod val="50000"/>
                  </a:schemeClr>
                </a:solidFill>
              </a:rPr>
              <a:t>TestEBIS</a:t>
            </a:r>
            <a:r>
              <a:rPr lang="en-US" sz="1600" b="1" dirty="0" smtClean="0">
                <a:solidFill>
                  <a:schemeClr val="accent6">
                    <a:lumMod val="50000"/>
                  </a:schemeClr>
                </a:solidFill>
              </a:rPr>
              <a:t> </a:t>
            </a:r>
            <a:endParaRPr lang="en-US" sz="1600" b="1" dirty="0">
              <a:solidFill>
                <a:schemeClr val="accent6">
                  <a:lumMod val="50000"/>
                </a:schemeClr>
              </a:solidFill>
            </a:endParaRPr>
          </a:p>
        </p:txBody>
      </p:sp>
      <p:pic>
        <p:nvPicPr>
          <p:cNvPr id="58" name="Picture 5"/>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11291642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p:cNvSpPr txBox="1">
            <a:spLocks/>
          </p:cNvSpPr>
          <p:nvPr/>
        </p:nvSpPr>
        <p:spPr>
          <a:xfrm>
            <a:off x="539552" y="332656"/>
            <a:ext cx="5112568" cy="43280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100" dirty="0" smtClean="0"/>
              <a:t>Electron beam simulations</a:t>
            </a:r>
            <a:endParaRPr lang="en-GB" sz="3100" dirty="0"/>
          </a:p>
        </p:txBody>
      </p:sp>
      <p:sp>
        <p:nvSpPr>
          <p:cNvPr id="13" name="TextBox 12"/>
          <p:cNvSpPr txBox="1"/>
          <p:nvPr/>
        </p:nvSpPr>
        <p:spPr>
          <a:xfrm>
            <a:off x="507637" y="1231592"/>
            <a:ext cx="7103483" cy="2308324"/>
          </a:xfrm>
          <a:prstGeom prst="rect">
            <a:avLst/>
          </a:prstGeom>
          <a:noFill/>
        </p:spPr>
        <p:txBody>
          <a:bodyPr wrap="none" rtlCol="0">
            <a:spAutoFit/>
          </a:bodyPr>
          <a:lstStyle/>
          <a:p>
            <a:r>
              <a:rPr lang="en-GB" dirty="0" smtClean="0"/>
              <a:t>*Major effort benefiting:	HEC2 gun design and verification</a:t>
            </a:r>
          </a:p>
          <a:p>
            <a:pPr lvl="6"/>
            <a:r>
              <a:rPr lang="en-GB" dirty="0" smtClean="0"/>
              <a:t>REXEBIS current increase</a:t>
            </a:r>
          </a:p>
          <a:p>
            <a:endParaRPr lang="en-GB" dirty="0" smtClean="0"/>
          </a:p>
          <a:p>
            <a:r>
              <a:rPr lang="en-GB" dirty="0" smtClean="0"/>
              <a:t>* So far mainly 2D results using Field Precision software</a:t>
            </a:r>
          </a:p>
          <a:p>
            <a:r>
              <a:rPr lang="en-GB" dirty="0" smtClean="0"/>
              <a:t>* Complete BNL </a:t>
            </a:r>
            <a:r>
              <a:rPr lang="en-GB" dirty="0" err="1" smtClean="0"/>
              <a:t>TestEBIS</a:t>
            </a:r>
            <a:r>
              <a:rPr lang="en-GB" dirty="0" smtClean="0"/>
              <a:t> with HEC2 gun simulated – major feat!</a:t>
            </a:r>
          </a:p>
          <a:p>
            <a:pPr>
              <a:buFont typeface="Arial" charset="0"/>
              <a:buChar char="•"/>
            </a:pPr>
            <a:endParaRPr lang="en-GB" dirty="0" smtClean="0"/>
          </a:p>
          <a:p>
            <a:r>
              <a:rPr lang="en-GB" dirty="0" smtClean="0"/>
              <a:t>* Preliminary 3D simulation results using CST Microwave Studio obtained</a:t>
            </a:r>
          </a:p>
          <a:p>
            <a:r>
              <a:rPr lang="en-GB" dirty="0" smtClean="0"/>
              <a:t>* Cluster simulations using  up 128 cores and 1 TB memory in the pipeline</a:t>
            </a:r>
            <a:endParaRPr lang="en-GB" dirty="0"/>
          </a:p>
        </p:txBody>
      </p:sp>
      <p:sp>
        <p:nvSpPr>
          <p:cNvPr id="24" name="TextBox 23"/>
          <p:cNvSpPr txBox="1"/>
          <p:nvPr/>
        </p:nvSpPr>
        <p:spPr>
          <a:xfrm>
            <a:off x="6330177" y="6165304"/>
            <a:ext cx="2634311" cy="369332"/>
          </a:xfrm>
          <a:prstGeom prst="rect">
            <a:avLst/>
          </a:prstGeom>
          <a:noFill/>
        </p:spPr>
        <p:txBody>
          <a:bodyPr wrap="none" rtlCol="0">
            <a:spAutoFit/>
          </a:bodyPr>
          <a:lstStyle/>
          <a:p>
            <a:r>
              <a:rPr lang="en-US" dirty="0" smtClean="0"/>
              <a:t>EBIS team: PhD R. Mertzig</a:t>
            </a:r>
            <a:endParaRPr lang="en-US" dirty="0"/>
          </a:p>
        </p:txBody>
      </p:sp>
      <p:pic>
        <p:nvPicPr>
          <p:cNvPr id="25" name="Content Placeholder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45160" y="1249550"/>
            <a:ext cx="2419328" cy="1171338"/>
          </a:xfrm>
          <a:prstGeom prst="rect">
            <a:avLst/>
          </a:prstGeom>
        </p:spPr>
      </p:pic>
      <p:sp>
        <p:nvSpPr>
          <p:cNvPr id="26" name="TextBox 25"/>
          <p:cNvSpPr txBox="1"/>
          <p:nvPr/>
        </p:nvSpPr>
        <p:spPr>
          <a:xfrm>
            <a:off x="6628656" y="2507673"/>
            <a:ext cx="2592288" cy="461665"/>
          </a:xfrm>
          <a:prstGeom prst="rect">
            <a:avLst/>
          </a:prstGeom>
          <a:noFill/>
        </p:spPr>
        <p:txBody>
          <a:bodyPr wrap="square" rtlCol="0">
            <a:spAutoFit/>
          </a:bodyPr>
          <a:lstStyle/>
          <a:p>
            <a:r>
              <a:rPr lang="en-GB" sz="1200" dirty="0" smtClean="0"/>
              <a:t>Allows to break the symmetry (e.g. misalignments)</a:t>
            </a:r>
            <a:endParaRPr lang="en-GB" sz="1200" dirty="0"/>
          </a:p>
        </p:txBody>
      </p:sp>
      <p:pic>
        <p:nvPicPr>
          <p:cNvPr id="28" name="Picture 2" descr="C:\Eigene Daten\FP\2. Cathode-Magnet\report\pics\bothbeam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9356" y="3892784"/>
            <a:ext cx="8427140" cy="1984488"/>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6156176" y="4468848"/>
            <a:ext cx="1520416" cy="307777"/>
          </a:xfrm>
          <a:prstGeom prst="rect">
            <a:avLst/>
          </a:prstGeom>
          <a:noFill/>
        </p:spPr>
        <p:txBody>
          <a:bodyPr wrap="none" rtlCol="0">
            <a:spAutoFit/>
          </a:bodyPr>
          <a:lstStyle/>
          <a:p>
            <a:r>
              <a:rPr lang="en-GB" sz="1400" dirty="0" smtClean="0">
                <a:solidFill>
                  <a:srgbClr val="0000FF"/>
                </a:solidFill>
              </a:rPr>
              <a:t>Classical approach</a:t>
            </a:r>
            <a:endParaRPr lang="en-GB" sz="1400" dirty="0">
              <a:solidFill>
                <a:srgbClr val="0000FF"/>
              </a:solidFill>
            </a:endParaRPr>
          </a:p>
        </p:txBody>
      </p:sp>
      <p:sp>
        <p:nvSpPr>
          <p:cNvPr id="30" name="TextBox 29"/>
          <p:cNvSpPr txBox="1"/>
          <p:nvPr/>
        </p:nvSpPr>
        <p:spPr>
          <a:xfrm>
            <a:off x="6156176" y="5030038"/>
            <a:ext cx="1694631" cy="307777"/>
          </a:xfrm>
          <a:prstGeom prst="rect">
            <a:avLst/>
          </a:prstGeom>
          <a:noFill/>
        </p:spPr>
        <p:txBody>
          <a:bodyPr wrap="none" rtlCol="0">
            <a:spAutoFit/>
          </a:bodyPr>
          <a:lstStyle/>
          <a:p>
            <a:r>
              <a:rPr lang="en-GB" sz="1400" dirty="0" smtClean="0">
                <a:solidFill>
                  <a:srgbClr val="FF0000"/>
                </a:solidFill>
              </a:rPr>
              <a:t>Relativistic approach</a:t>
            </a:r>
            <a:endParaRPr lang="en-GB" sz="1400" dirty="0">
              <a:solidFill>
                <a:srgbClr val="FF0000"/>
              </a:solidFill>
            </a:endParaRPr>
          </a:p>
        </p:txBody>
      </p:sp>
      <p:sp>
        <p:nvSpPr>
          <p:cNvPr id="31" name="TextBox 30"/>
          <p:cNvSpPr txBox="1"/>
          <p:nvPr/>
        </p:nvSpPr>
        <p:spPr>
          <a:xfrm>
            <a:off x="1691680" y="4562544"/>
            <a:ext cx="3816424" cy="523220"/>
          </a:xfrm>
          <a:prstGeom prst="rect">
            <a:avLst/>
          </a:prstGeom>
          <a:noFill/>
        </p:spPr>
        <p:txBody>
          <a:bodyPr wrap="square" rtlCol="0">
            <a:spAutoFit/>
          </a:bodyPr>
          <a:lstStyle/>
          <a:p>
            <a:r>
              <a:rPr lang="en-GB" sz="1400" dirty="0" smtClean="0"/>
              <a:t>Simulation </a:t>
            </a:r>
            <a:r>
              <a:rPr lang="en-GB" sz="1400" dirty="0"/>
              <a:t>and optimization of a 10A electron gun with electrostatic compression </a:t>
            </a:r>
            <a:r>
              <a:rPr lang="en-GB" sz="1400" dirty="0" smtClean="0"/>
              <a:t>for </a:t>
            </a:r>
            <a:r>
              <a:rPr lang="en-GB" sz="1400" dirty="0"/>
              <a:t>the </a:t>
            </a:r>
            <a:r>
              <a:rPr lang="en-GB" sz="1400" dirty="0" smtClean="0"/>
              <a:t>HEC2 gun</a:t>
            </a:r>
            <a:endParaRPr lang="en-GB" sz="1400" dirty="0"/>
          </a:p>
        </p:txBody>
      </p:sp>
      <p:cxnSp>
        <p:nvCxnSpPr>
          <p:cNvPr id="33" name="Straight Arrow Connector 32"/>
          <p:cNvCxnSpPr/>
          <p:nvPr/>
        </p:nvCxnSpPr>
        <p:spPr>
          <a:xfrm flipV="1">
            <a:off x="6948264" y="2132856"/>
            <a:ext cx="432048" cy="7920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55576" y="5949280"/>
            <a:ext cx="5469190" cy="738664"/>
          </a:xfrm>
          <a:prstGeom prst="rect">
            <a:avLst/>
          </a:prstGeom>
          <a:noFill/>
        </p:spPr>
        <p:txBody>
          <a:bodyPr wrap="none" rtlCol="0">
            <a:spAutoFit/>
          </a:bodyPr>
          <a:lstStyle/>
          <a:p>
            <a:r>
              <a:rPr lang="en-US" sz="1400" dirty="0" smtClean="0"/>
              <a:t>Results: 	Limited beam scalloping</a:t>
            </a:r>
            <a:br>
              <a:rPr lang="en-US" sz="1400" dirty="0" smtClean="0"/>
            </a:br>
            <a:r>
              <a:rPr lang="en-US" sz="1400" dirty="0" smtClean="0"/>
              <a:t>	&gt;2E4 A/cm</a:t>
            </a:r>
            <a:r>
              <a:rPr lang="en-US" sz="1400" baseline="30000" dirty="0" smtClean="0"/>
              <a:t>2</a:t>
            </a:r>
            <a:r>
              <a:rPr lang="en-US" sz="1400" dirty="0" smtClean="0"/>
              <a:t> in full field</a:t>
            </a:r>
          </a:p>
          <a:p>
            <a:r>
              <a:rPr lang="en-US" sz="1400" dirty="0" smtClean="0"/>
              <a:t>	optimization of collector potential and geometry in process</a:t>
            </a:r>
            <a:endParaRPr lang="en-US" sz="1400" dirty="0"/>
          </a:p>
        </p:txBody>
      </p:sp>
      <p:sp>
        <p:nvSpPr>
          <p:cNvPr id="36" name="Left Brace 35"/>
          <p:cNvSpPr/>
          <p:nvPr/>
        </p:nvSpPr>
        <p:spPr>
          <a:xfrm>
            <a:off x="395536" y="5445224"/>
            <a:ext cx="216024" cy="411952"/>
          </a:xfrm>
          <a:prstGeom prst="leftBrace">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7" name="TextBox 36"/>
          <p:cNvSpPr txBox="1"/>
          <p:nvPr/>
        </p:nvSpPr>
        <p:spPr>
          <a:xfrm>
            <a:off x="107504" y="5426060"/>
            <a:ext cx="470000" cy="523220"/>
          </a:xfrm>
          <a:prstGeom prst="rect">
            <a:avLst/>
          </a:prstGeom>
          <a:noFill/>
        </p:spPr>
        <p:txBody>
          <a:bodyPr wrap="none" rtlCol="0">
            <a:spAutoFit/>
          </a:bodyPr>
          <a:lstStyle/>
          <a:p>
            <a:r>
              <a:rPr lang="en-GB" sz="1400" dirty="0" smtClean="0"/>
              <a:t>4 </a:t>
            </a:r>
            <a:br>
              <a:rPr lang="en-GB" sz="1400" dirty="0" smtClean="0"/>
            </a:br>
            <a:r>
              <a:rPr lang="en-GB" sz="1400" dirty="0" smtClean="0"/>
              <a:t>mm</a:t>
            </a:r>
            <a:endParaRPr lang="en-GB" sz="1400" dirty="0"/>
          </a:p>
        </p:txBody>
      </p:sp>
      <p:sp>
        <p:nvSpPr>
          <p:cNvPr id="38" name="TextBox 37"/>
          <p:cNvSpPr txBox="1"/>
          <p:nvPr/>
        </p:nvSpPr>
        <p:spPr>
          <a:xfrm>
            <a:off x="3923928" y="5209455"/>
            <a:ext cx="1662378" cy="307777"/>
          </a:xfrm>
          <a:prstGeom prst="rect">
            <a:avLst/>
          </a:prstGeom>
          <a:noFill/>
        </p:spPr>
        <p:txBody>
          <a:bodyPr wrap="none" rtlCol="0">
            <a:spAutoFit/>
          </a:bodyPr>
          <a:lstStyle/>
          <a:p>
            <a:r>
              <a:rPr lang="en-US" sz="1400" dirty="0" smtClean="0"/>
              <a:t>Electron trajectories</a:t>
            </a:r>
            <a:endParaRPr lang="en-US" sz="1400" dirty="0"/>
          </a:p>
        </p:txBody>
      </p:sp>
      <p:cxnSp>
        <p:nvCxnSpPr>
          <p:cNvPr id="40" name="Straight Arrow Connector 39"/>
          <p:cNvCxnSpPr>
            <a:stCxn id="38" idx="1"/>
          </p:cNvCxnSpPr>
          <p:nvPr/>
        </p:nvCxnSpPr>
        <p:spPr>
          <a:xfrm flipH="1">
            <a:off x="3275856" y="5363344"/>
            <a:ext cx="648072" cy="297904"/>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822695" y="4057327"/>
            <a:ext cx="894797" cy="307777"/>
          </a:xfrm>
          <a:prstGeom prst="rect">
            <a:avLst/>
          </a:prstGeom>
          <a:noFill/>
        </p:spPr>
        <p:txBody>
          <a:bodyPr wrap="none" rtlCol="0">
            <a:spAutoFit/>
          </a:bodyPr>
          <a:lstStyle/>
          <a:p>
            <a:r>
              <a:rPr lang="en-US" sz="1400" dirty="0" smtClean="0"/>
              <a:t>Drift tube</a:t>
            </a:r>
            <a:endParaRPr lang="en-US" sz="1400" dirty="0"/>
          </a:p>
        </p:txBody>
      </p:sp>
      <p:sp>
        <p:nvSpPr>
          <p:cNvPr id="42" name="TextBox 41"/>
          <p:cNvSpPr txBox="1"/>
          <p:nvPr/>
        </p:nvSpPr>
        <p:spPr>
          <a:xfrm>
            <a:off x="899592" y="3717032"/>
            <a:ext cx="800155" cy="307777"/>
          </a:xfrm>
          <a:prstGeom prst="rect">
            <a:avLst/>
          </a:prstGeom>
          <a:noFill/>
        </p:spPr>
        <p:txBody>
          <a:bodyPr wrap="none" rtlCol="0">
            <a:spAutoFit/>
          </a:bodyPr>
          <a:lstStyle/>
          <a:p>
            <a:r>
              <a:rPr lang="en-US" sz="1400" dirty="0" smtClean="0"/>
              <a:t>Cathode</a:t>
            </a:r>
            <a:endParaRPr lang="en-US" sz="1400" dirty="0"/>
          </a:p>
        </p:txBody>
      </p:sp>
      <p:cxnSp>
        <p:nvCxnSpPr>
          <p:cNvPr id="44" name="Straight Arrow Connector 43"/>
          <p:cNvCxnSpPr>
            <a:stCxn id="42" idx="2"/>
          </p:cNvCxnSpPr>
          <p:nvPr/>
        </p:nvCxnSpPr>
        <p:spPr>
          <a:xfrm flipH="1">
            <a:off x="683568" y="4024809"/>
            <a:ext cx="616102" cy="1060375"/>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763688" y="3717032"/>
            <a:ext cx="662361" cy="307777"/>
          </a:xfrm>
          <a:prstGeom prst="rect">
            <a:avLst/>
          </a:prstGeom>
          <a:noFill/>
        </p:spPr>
        <p:txBody>
          <a:bodyPr wrap="none" rtlCol="0">
            <a:spAutoFit/>
          </a:bodyPr>
          <a:lstStyle/>
          <a:p>
            <a:r>
              <a:rPr lang="en-US" sz="1400" dirty="0" smtClean="0"/>
              <a:t>Anode</a:t>
            </a:r>
            <a:endParaRPr lang="en-US" sz="1400" dirty="0"/>
          </a:p>
        </p:txBody>
      </p:sp>
      <p:cxnSp>
        <p:nvCxnSpPr>
          <p:cNvPr id="46" name="Straight Arrow Connector 45"/>
          <p:cNvCxnSpPr/>
          <p:nvPr/>
        </p:nvCxnSpPr>
        <p:spPr>
          <a:xfrm flipH="1">
            <a:off x="827584" y="4024809"/>
            <a:ext cx="1224136" cy="1348407"/>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76200" y="2507673"/>
            <a:ext cx="491836" cy="2202872"/>
          </a:xfrm>
          <a:custGeom>
            <a:avLst/>
            <a:gdLst>
              <a:gd name="connsiteX0" fmla="*/ 491836 w 491836"/>
              <a:gd name="connsiteY0" fmla="*/ 0 h 2202872"/>
              <a:gd name="connsiteX1" fmla="*/ 6927 w 491836"/>
              <a:gd name="connsiteY1" fmla="*/ 1288472 h 2202872"/>
              <a:gd name="connsiteX2" fmla="*/ 450273 w 491836"/>
              <a:gd name="connsiteY2" fmla="*/ 2202872 h 2202872"/>
            </a:gdLst>
            <a:ahLst/>
            <a:cxnLst>
              <a:cxn ang="0">
                <a:pos x="connsiteX0" y="connsiteY0"/>
              </a:cxn>
              <a:cxn ang="0">
                <a:pos x="connsiteX1" y="connsiteY1"/>
              </a:cxn>
              <a:cxn ang="0">
                <a:pos x="connsiteX2" y="connsiteY2"/>
              </a:cxn>
            </a:cxnLst>
            <a:rect l="l" t="t" r="r" b="b"/>
            <a:pathLst>
              <a:path w="491836" h="2202872">
                <a:moveTo>
                  <a:pt x="491836" y="0"/>
                </a:moveTo>
                <a:cubicBezTo>
                  <a:pt x="252845" y="460663"/>
                  <a:pt x="13854" y="921327"/>
                  <a:pt x="6927" y="1288472"/>
                </a:cubicBezTo>
                <a:cubicBezTo>
                  <a:pt x="0" y="1655617"/>
                  <a:pt x="225136" y="1929244"/>
                  <a:pt x="450273" y="2202872"/>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3" name="Picture 5"/>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2557382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881" y="0"/>
            <a:ext cx="7772400" cy="576064"/>
          </a:xfrm>
        </p:spPr>
        <p:txBody>
          <a:bodyPr>
            <a:noAutofit/>
          </a:bodyPr>
          <a:lstStyle/>
          <a:p>
            <a:r>
              <a:rPr lang="fr-FR" sz="3200" smtClean="0"/>
              <a:t>ISOLDE offline separator #2</a:t>
            </a:r>
            <a:endParaRPr lang="fr-FR" sz="3200"/>
          </a:p>
        </p:txBody>
      </p:sp>
      <p:sp>
        <p:nvSpPr>
          <p:cNvPr id="3" name="Subtitle 2"/>
          <p:cNvSpPr>
            <a:spLocks noGrp="1"/>
          </p:cNvSpPr>
          <p:nvPr>
            <p:ph type="subTitle" idx="1"/>
          </p:nvPr>
        </p:nvSpPr>
        <p:spPr>
          <a:xfrm>
            <a:off x="0" y="548680"/>
            <a:ext cx="8452234" cy="720080"/>
          </a:xfrm>
        </p:spPr>
        <p:txBody>
          <a:bodyPr>
            <a:normAutofit fontScale="92500" lnSpcReduction="10000"/>
          </a:bodyPr>
          <a:lstStyle/>
          <a:p>
            <a:r>
              <a:rPr lang="fr-FR" sz="2400" u="sng" smtClean="0"/>
              <a:t>Purpose</a:t>
            </a:r>
            <a:r>
              <a:rPr lang="fr-FR" sz="2400" smtClean="0"/>
              <a:t>: testbench for the validation of principles </a:t>
            </a:r>
            <a:br>
              <a:rPr lang="fr-FR" sz="2400" smtClean="0"/>
            </a:br>
            <a:r>
              <a:rPr lang="fr-FR" sz="2400" smtClean="0"/>
              <a:t>                                regarding the High Resolution Separator upgrade</a:t>
            </a:r>
            <a:endParaRPr lang="fr-FR" sz="2400"/>
          </a:p>
        </p:txBody>
      </p:sp>
      <p:sp>
        <p:nvSpPr>
          <p:cNvPr id="4" name="TextBox 3"/>
          <p:cNvSpPr txBox="1"/>
          <p:nvPr/>
        </p:nvSpPr>
        <p:spPr>
          <a:xfrm>
            <a:off x="107505" y="4653136"/>
            <a:ext cx="3951990" cy="246221"/>
          </a:xfrm>
          <a:prstGeom prst="rect">
            <a:avLst/>
          </a:prstGeom>
          <a:noFill/>
          <a:ln w="12700">
            <a:solidFill>
              <a:schemeClr val="tx1"/>
            </a:solidFill>
          </a:ln>
        </p:spPr>
        <p:txBody>
          <a:bodyPr wrap="square" lIns="36000" tIns="0" bIns="0" rtlCol="0">
            <a:spAutoFit/>
          </a:bodyPr>
          <a:lstStyle/>
          <a:p>
            <a:pPr algn="ctr"/>
            <a:r>
              <a:rPr lang="fr-FR" sz="1600" smtClean="0"/>
              <a:t>ISOLDE offline #2 (current status)</a:t>
            </a:r>
            <a:endParaRPr lang="fr-FR" sz="1600"/>
          </a:p>
        </p:txBody>
      </p:sp>
      <p:sp>
        <p:nvSpPr>
          <p:cNvPr id="10" name="Subtitle 2"/>
          <p:cNvSpPr txBox="1">
            <a:spLocks/>
          </p:cNvSpPr>
          <p:nvPr/>
        </p:nvSpPr>
        <p:spPr>
          <a:xfrm>
            <a:off x="107504" y="6061027"/>
            <a:ext cx="8831346" cy="468052"/>
          </a:xfrm>
          <a:prstGeom prst="rect">
            <a:avLst/>
          </a:prstGeom>
        </p:spPr>
        <p:txBody>
          <a:bodyPr vert="horz" lIns="91440" tIns="45720" rIns="91440" bIns="45720" rtlCol="0">
            <a:normAutofit fontScale="925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fr-FR" sz="2400" u="sng" dirty="0" err="1" smtClean="0"/>
              <a:t>Status</a:t>
            </a:r>
            <a:r>
              <a:rPr lang="fr-FR" sz="2400" u="sng" dirty="0" smtClean="0"/>
              <a:t> on 11/10/2013 :</a:t>
            </a:r>
            <a:r>
              <a:rPr lang="fr-FR" sz="2400" dirty="0" smtClean="0"/>
              <a:t> FE and MG90 </a:t>
            </a:r>
            <a:r>
              <a:rPr lang="fr-FR" sz="2400" dirty="0" err="1" smtClean="0"/>
              <a:t>operational</a:t>
            </a:r>
            <a:r>
              <a:rPr lang="fr-FR" sz="2400" dirty="0" smtClean="0"/>
              <a:t>, RFQ </a:t>
            </a:r>
            <a:r>
              <a:rPr lang="fr-FR" sz="2400" dirty="0" err="1" smtClean="0"/>
              <a:t>under</a:t>
            </a:r>
            <a:r>
              <a:rPr lang="fr-FR" sz="2400" dirty="0" smtClean="0"/>
              <a:t> </a:t>
            </a:r>
            <a:r>
              <a:rPr lang="fr-FR" sz="2400" dirty="0" err="1" smtClean="0"/>
              <a:t>assembly</a:t>
            </a:r>
            <a:endParaRPr lang="fr-FR" sz="2400" dirty="0"/>
          </a:p>
        </p:txBody>
      </p:sp>
      <p:sp>
        <p:nvSpPr>
          <p:cNvPr id="11" name="Subtitle 2"/>
          <p:cNvSpPr txBox="1">
            <a:spLocks/>
          </p:cNvSpPr>
          <p:nvPr/>
        </p:nvSpPr>
        <p:spPr>
          <a:xfrm>
            <a:off x="107504" y="5157192"/>
            <a:ext cx="3923928" cy="101081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ü"/>
            </a:pPr>
            <a:r>
              <a:rPr lang="en-GB" sz="1500" smtClean="0">
                <a:solidFill>
                  <a:schemeClr val="tx1"/>
                </a:solidFill>
                <a:latin typeface="Times New Roman" pitchFamily="18" charset="0"/>
                <a:cs typeface="Times New Roman" pitchFamily="18" charset="0"/>
              </a:rPr>
              <a:t>Detailed definition of experimental setup</a:t>
            </a:r>
          </a:p>
          <a:p>
            <a:pPr marL="285750" indent="-285750" algn="l">
              <a:buFont typeface="Wingdings" panose="05000000000000000000" pitchFamily="2" charset="2"/>
              <a:buChar char="ü"/>
            </a:pPr>
            <a:r>
              <a:rPr lang="en-GB" sz="1500" smtClean="0">
                <a:solidFill>
                  <a:schemeClr val="tx1"/>
                </a:solidFill>
                <a:latin typeface="Times New Roman" pitchFamily="18" charset="0"/>
                <a:cs typeface="Times New Roman" pitchFamily="18" charset="0"/>
              </a:rPr>
              <a:t>Dipole characterization</a:t>
            </a:r>
          </a:p>
          <a:p>
            <a:pPr marL="285750" indent="-285750" algn="l">
              <a:buFont typeface="Wingdings" panose="05000000000000000000" pitchFamily="2" charset="2"/>
              <a:buChar char="ü"/>
            </a:pPr>
            <a:r>
              <a:rPr lang="en-GB" sz="1500" smtClean="0">
                <a:solidFill>
                  <a:schemeClr val="tx1"/>
                </a:solidFill>
                <a:latin typeface="Times New Roman" pitchFamily="18" charset="0"/>
                <a:cs typeface="Times New Roman" pitchFamily="18" charset="0"/>
              </a:rPr>
              <a:t>Magnetic field mapping</a:t>
            </a:r>
            <a:endParaRPr lang="fr-FR" sz="1500">
              <a:solidFill>
                <a:schemeClr val="tx1"/>
              </a:solidFill>
              <a:latin typeface="Times New Roman" pitchFamily="18" charset="0"/>
              <a:cs typeface="Times New Roman" pitchFamily="18" charset="0"/>
            </a:endParaRPr>
          </a:p>
        </p:txBody>
      </p:sp>
      <p:sp>
        <p:nvSpPr>
          <p:cNvPr id="12" name="Subtitle 2"/>
          <p:cNvSpPr txBox="1">
            <a:spLocks/>
          </p:cNvSpPr>
          <p:nvPr/>
        </p:nvSpPr>
        <p:spPr>
          <a:xfrm>
            <a:off x="4915616" y="5199863"/>
            <a:ext cx="4984976" cy="53339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ü"/>
            </a:pPr>
            <a:r>
              <a:rPr lang="fr-FR" sz="1600" smtClean="0">
                <a:solidFill>
                  <a:schemeClr val="tx1"/>
                </a:solidFill>
                <a:latin typeface="Times New Roman" pitchFamily="18" charset="0"/>
                <a:cs typeface="Times New Roman" pitchFamily="18" charset="0"/>
              </a:rPr>
              <a:t>Ion source characterization</a:t>
            </a:r>
          </a:p>
          <a:p>
            <a:pPr marL="285750" indent="-285750" algn="l">
              <a:buFont typeface="Wingdings" panose="05000000000000000000" pitchFamily="2" charset="2"/>
              <a:buChar char="ü"/>
            </a:pPr>
            <a:r>
              <a:rPr lang="en-GB" sz="1600" smtClean="0">
                <a:solidFill>
                  <a:schemeClr val="tx1"/>
                </a:solidFill>
                <a:latin typeface="Times New Roman" pitchFamily="18" charset="0"/>
                <a:cs typeface="Times New Roman" pitchFamily="18" charset="0"/>
              </a:rPr>
              <a:t>Separation test</a:t>
            </a:r>
          </a:p>
          <a:p>
            <a:pPr marL="285750" indent="-285750" algn="l">
              <a:buFont typeface="Wingdings" panose="05000000000000000000" pitchFamily="2" charset="2"/>
              <a:buChar char="ü"/>
            </a:pPr>
            <a:r>
              <a:rPr lang="en-GB" sz="1600" smtClean="0">
                <a:solidFill>
                  <a:schemeClr val="tx1"/>
                </a:solidFill>
                <a:latin typeface="Times New Roman" pitchFamily="18" charset="0"/>
                <a:cs typeface="Times New Roman" pitchFamily="18" charset="0"/>
              </a:rPr>
              <a:t>RFQCB test</a:t>
            </a:r>
            <a:endParaRPr lang="fr-FR" sz="1600" smtClean="0">
              <a:solidFill>
                <a:schemeClr val="tx1"/>
              </a:solidFill>
              <a:latin typeface="Times New Roman" pitchFamily="18" charset="0"/>
              <a:cs typeface="Times New Roman" pitchFamily="18" charset="0"/>
            </a:endParaRPr>
          </a:p>
          <a:p>
            <a:pPr algn="l"/>
            <a:endParaRPr lang="fr-FR" sz="1600">
              <a:solidFill>
                <a:schemeClr val="tx1"/>
              </a:solidFill>
              <a:latin typeface="Times New Roman" pitchFamily="18" charset="0"/>
              <a:cs typeface="Times New Roman" pitchFamily="18" charset="0"/>
            </a:endParaRPr>
          </a:p>
        </p:txBody>
      </p:sp>
      <p:sp>
        <p:nvSpPr>
          <p:cNvPr id="14" name="TextBox 13"/>
          <p:cNvSpPr txBox="1"/>
          <p:nvPr/>
        </p:nvSpPr>
        <p:spPr>
          <a:xfrm>
            <a:off x="4904329" y="4662883"/>
            <a:ext cx="4148594" cy="246221"/>
          </a:xfrm>
          <a:prstGeom prst="rect">
            <a:avLst/>
          </a:prstGeom>
          <a:noFill/>
          <a:ln>
            <a:solidFill>
              <a:schemeClr val="tx1"/>
            </a:solidFill>
          </a:ln>
        </p:spPr>
        <p:txBody>
          <a:bodyPr wrap="square" lIns="36000" tIns="0" bIns="0" rtlCol="0">
            <a:spAutoFit/>
          </a:bodyPr>
          <a:lstStyle/>
          <a:p>
            <a:pPr algn="ctr"/>
            <a:r>
              <a:rPr lang="en-GB" sz="1600" smtClean="0"/>
              <a:t>Foreseen layout of ISOLDE offline #2</a:t>
            </a:r>
            <a:endParaRPr lang="fr-FR" sz="1600"/>
          </a:p>
        </p:txBody>
      </p:sp>
      <p:sp>
        <p:nvSpPr>
          <p:cNvPr id="5" name="Right Arrow 4"/>
          <p:cNvSpPr/>
          <p:nvPr/>
        </p:nvSpPr>
        <p:spPr>
          <a:xfrm>
            <a:off x="4211960" y="2899028"/>
            <a:ext cx="55964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6200000">
            <a:off x="5323076" y="923289"/>
            <a:ext cx="3322388" cy="4137305"/>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 name="TextBox 15"/>
          <p:cNvSpPr txBox="1"/>
          <p:nvPr/>
        </p:nvSpPr>
        <p:spPr>
          <a:xfrm>
            <a:off x="4915617" y="4501300"/>
            <a:ext cx="1728195" cy="161583"/>
          </a:xfrm>
          <a:prstGeom prst="rect">
            <a:avLst/>
          </a:prstGeom>
          <a:solidFill>
            <a:schemeClr val="bg1"/>
          </a:solidFill>
          <a:ln>
            <a:solidFill>
              <a:schemeClr val="tx1"/>
            </a:solidFill>
          </a:ln>
        </p:spPr>
        <p:txBody>
          <a:bodyPr wrap="square" lIns="36000" tIns="0" bIns="0" rtlCol="0">
            <a:spAutoFit/>
          </a:bodyPr>
          <a:lstStyle/>
          <a:p>
            <a:pPr algn="ctr"/>
            <a:r>
              <a:rPr lang="en-GB" sz="1050" smtClean="0"/>
              <a:t>Courtesy of Stefano Marzari</a:t>
            </a:r>
            <a:endParaRPr lang="fr-FR" sz="1050"/>
          </a:p>
        </p:txBody>
      </p:sp>
      <p:pic>
        <p:nvPicPr>
          <p:cNvPr id="1029" name="Picture 5" descr="\\cern.ch\dfs\Users\m\maugusti\Desktop\layout_off_201310.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03" t="29924" r="29250" b="49"/>
          <a:stretch/>
        </p:blipFill>
        <p:spPr bwMode="auto">
          <a:xfrm>
            <a:off x="107505" y="1355765"/>
            <a:ext cx="3951990" cy="3296503"/>
          </a:xfrm>
          <a:prstGeom prst="rect">
            <a:avLst/>
          </a:prstGeom>
          <a:solidFill>
            <a:schemeClr val="bg1"/>
          </a:solidFill>
          <a:ln w="12700">
            <a:solidFill>
              <a:schemeClr val="tx1"/>
            </a:solidFill>
          </a:ln>
        </p:spPr>
      </p:pic>
      <p:pic>
        <p:nvPicPr>
          <p:cNvPr id="13" name="Picture 5"/>
          <p:cNvPicPr>
            <a:picLocks noChangeAspect="1" noChangeArrowheads="1"/>
          </p:cNvPicPr>
          <p:nvPr/>
        </p:nvPicPr>
        <p:blipFill>
          <a:blip r:embed="rId5" cstate="print"/>
          <a:srcRect/>
          <a:stretch>
            <a:fillRect/>
          </a:stretch>
        </p:blipFill>
        <p:spPr bwMode="auto">
          <a:xfrm>
            <a:off x="7924800" y="228600"/>
            <a:ext cx="923306" cy="914400"/>
          </a:xfrm>
          <a:prstGeom prst="rect">
            <a:avLst/>
          </a:prstGeom>
          <a:noFill/>
          <a:ln w="9525">
            <a:noFill/>
            <a:miter lim="800000"/>
            <a:headEnd/>
            <a:tailEnd/>
          </a:ln>
        </p:spPr>
      </p:pic>
      <p:sp>
        <p:nvSpPr>
          <p:cNvPr id="15" name="TextBox 14"/>
          <p:cNvSpPr txBox="1"/>
          <p:nvPr/>
        </p:nvSpPr>
        <p:spPr>
          <a:xfrm>
            <a:off x="135537" y="6501742"/>
            <a:ext cx="937949" cy="276999"/>
          </a:xfrm>
          <a:prstGeom prst="rect">
            <a:avLst/>
          </a:prstGeom>
          <a:noFill/>
        </p:spPr>
        <p:txBody>
          <a:bodyPr wrap="none" rtlCol="0">
            <a:spAutoFit/>
          </a:bodyPr>
          <a:lstStyle/>
          <a:p>
            <a:r>
              <a:rPr lang="en-GB" sz="1200" dirty="0" smtClean="0"/>
              <a:t>M. Augustin</a:t>
            </a:r>
            <a:endParaRPr lang="en-GB" sz="1200" dirty="0"/>
          </a:p>
        </p:txBody>
      </p:sp>
    </p:spTree>
    <p:extLst>
      <p:ext uri="{BB962C8B-B14F-4D97-AF65-F5344CB8AC3E}">
        <p14:creationId xmlns:p14="http://schemas.microsoft.com/office/powerpoint/2010/main" val="5351173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cern.ch\dfs\Users\m\maugusti\Desktop\dossier presentation\hrs_case2_updated.png"/>
          <p:cNvPicPr>
            <a:picLocks noChangeAspect="1" noChangeArrowheads="1"/>
          </p:cNvPicPr>
          <p:nvPr/>
        </p:nvPicPr>
        <p:blipFill rotWithShape="1">
          <a:blip r:embed="rId3">
            <a:extLst>
              <a:ext uri="{28A0092B-C50C-407E-A947-70E740481C1C}">
                <a14:useLocalDpi xmlns:a14="http://schemas.microsoft.com/office/drawing/2010/main" val="0"/>
              </a:ext>
            </a:extLst>
          </a:blip>
          <a:srcRect l="8612"/>
          <a:stretch/>
        </p:blipFill>
        <p:spPr bwMode="auto">
          <a:xfrm>
            <a:off x="58156" y="2738844"/>
            <a:ext cx="5101574" cy="3269844"/>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67544" y="44624"/>
            <a:ext cx="8229600" cy="792088"/>
          </a:xfrm>
        </p:spPr>
        <p:txBody>
          <a:bodyPr>
            <a:noAutofit/>
          </a:bodyPr>
          <a:lstStyle/>
          <a:p>
            <a:r>
              <a:rPr lang="fr-FR" sz="3200" smtClean="0"/>
              <a:t>High Resolution Separator (HRS)</a:t>
            </a:r>
            <a:br>
              <a:rPr lang="fr-FR" sz="3200" smtClean="0"/>
            </a:br>
            <a:r>
              <a:rPr lang="fr-FR" sz="3200" smtClean="0"/>
              <a:t>upgrade design study</a:t>
            </a:r>
            <a:endParaRPr lang="fr-FR" sz="3200"/>
          </a:p>
        </p:txBody>
      </p:sp>
      <p:sp>
        <p:nvSpPr>
          <p:cNvPr id="3" name="Content Placeholder 2"/>
          <p:cNvSpPr>
            <a:spLocks noGrp="1"/>
          </p:cNvSpPr>
          <p:nvPr>
            <p:ph idx="1"/>
          </p:nvPr>
        </p:nvSpPr>
        <p:spPr>
          <a:xfrm>
            <a:off x="35496" y="1124744"/>
            <a:ext cx="9036496" cy="1368152"/>
          </a:xfrm>
        </p:spPr>
        <p:txBody>
          <a:bodyPr>
            <a:normAutofit lnSpcReduction="10000"/>
          </a:bodyPr>
          <a:lstStyle/>
          <a:p>
            <a:pPr marL="0" indent="0">
              <a:buNone/>
            </a:pPr>
            <a:r>
              <a:rPr lang="fr-FR" sz="2000" smtClean="0">
                <a:latin typeface="Times New Roman" pitchFamily="18" charset="0"/>
                <a:cs typeface="Times New Roman" pitchFamily="18" charset="0"/>
              </a:rPr>
              <a:t>Moving of Radio Frequency Beam Cooler (RFQBC) foreseen more upstream of beamline, in the separator room.</a:t>
            </a:r>
          </a:p>
          <a:p>
            <a:pPr marL="0" indent="0">
              <a:buNone/>
            </a:pPr>
            <a:r>
              <a:rPr lang="fr-FR" sz="2000" smtClean="0">
                <a:latin typeface="Times New Roman" pitchFamily="18" charset="0"/>
                <a:cs typeface="Times New Roman" pitchFamily="18" charset="0"/>
                <a:sym typeface="Wingdings" pitchFamily="2" charset="2"/>
              </a:rPr>
              <a:t> Constraints regarding the available space in separator room and regarding the positioning of already existing beamlines upstream and downstream</a:t>
            </a:r>
            <a:endParaRPr lang="fr-FR" sz="2000">
              <a:latin typeface="Times New Roman" pitchFamily="18" charset="0"/>
              <a:cs typeface="Times New Roman" pitchFamily="18" charset="0"/>
            </a:endParaRPr>
          </a:p>
        </p:txBody>
      </p:sp>
      <p:sp>
        <p:nvSpPr>
          <p:cNvPr id="30" name="Content Placeholder 2"/>
          <p:cNvSpPr txBox="1">
            <a:spLocks/>
          </p:cNvSpPr>
          <p:nvPr/>
        </p:nvSpPr>
        <p:spPr>
          <a:xfrm>
            <a:off x="58156" y="6008688"/>
            <a:ext cx="5101574" cy="315652"/>
          </a:xfrm>
          <a:prstGeom prst="rect">
            <a:avLst/>
          </a:prstGeom>
          <a:ln>
            <a:solidFill>
              <a:schemeClr val="tx1"/>
            </a:solidFill>
          </a:ln>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2000" smtClean="0">
                <a:latin typeface="Times New Roman" pitchFamily="18" charset="0"/>
                <a:cs typeface="Times New Roman" pitchFamily="18" charset="0"/>
              </a:rPr>
              <a:t>Layout proposal schematic</a:t>
            </a:r>
            <a:endParaRPr lang="fr-FR" sz="2000">
              <a:latin typeface="Times New Roman" pitchFamily="18" charset="0"/>
              <a:cs typeface="Times New Roman" pitchFamily="18" charset="0"/>
            </a:endParaRPr>
          </a:p>
        </p:txBody>
      </p:sp>
      <p:sp>
        <p:nvSpPr>
          <p:cNvPr id="39" name="Content Placeholder 2"/>
          <p:cNvSpPr txBox="1">
            <a:spLocks/>
          </p:cNvSpPr>
          <p:nvPr/>
        </p:nvSpPr>
        <p:spPr>
          <a:xfrm>
            <a:off x="5364088" y="2888666"/>
            <a:ext cx="3528392" cy="305405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GB" sz="2000" smtClean="0">
                <a:latin typeface="Times New Roman" pitchFamily="18" charset="0"/>
                <a:cs typeface="Times New Roman" pitchFamily="18" charset="0"/>
              </a:rPr>
              <a:t>Low beam emittance at exit of RFQBC</a:t>
            </a:r>
          </a:p>
          <a:p>
            <a:pPr>
              <a:buFont typeface="Wingdings" panose="05000000000000000000" pitchFamily="2" charset="2"/>
              <a:buChar char="ü"/>
            </a:pPr>
            <a:r>
              <a:rPr lang="en-GB" sz="2000" smtClean="0">
                <a:latin typeface="Times New Roman" pitchFamily="18" charset="0"/>
                <a:cs typeface="Times New Roman" pitchFamily="18" charset="0"/>
              </a:rPr>
              <a:t>Beam shaping before magnetic stages with quadrupoles</a:t>
            </a:r>
          </a:p>
          <a:p>
            <a:pPr>
              <a:buFont typeface="Wingdings" panose="05000000000000000000" pitchFamily="2" charset="2"/>
              <a:buChar char="ü"/>
            </a:pPr>
            <a:r>
              <a:rPr lang="en-GB" sz="2000" smtClean="0">
                <a:latin typeface="Times New Roman" pitchFamily="18" charset="0"/>
                <a:cs typeface="Times New Roman" pitchFamily="18" charset="0"/>
              </a:rPr>
              <a:t>120º dipolar separator magnet (including quadrupolar and sextupolar components)</a:t>
            </a:r>
          </a:p>
          <a:p>
            <a:pPr>
              <a:buFont typeface="Wingdings" panose="05000000000000000000" pitchFamily="2" charset="2"/>
              <a:buChar char="ü"/>
            </a:pPr>
            <a:r>
              <a:rPr lang="en-GB" sz="2000" smtClean="0">
                <a:latin typeface="Times New Roman" pitchFamily="18" charset="0"/>
                <a:cs typeface="Times New Roman" pitchFamily="18" charset="0"/>
              </a:rPr>
              <a:t>90º dipolar separator magnet</a:t>
            </a:r>
          </a:p>
          <a:p>
            <a:pPr marL="0" indent="0">
              <a:buNone/>
            </a:pPr>
            <a:endParaRPr lang="fr-FR" sz="2000">
              <a:latin typeface="Times New Roman" pitchFamily="18" charset="0"/>
              <a:cs typeface="Times New Roman" pitchFamily="18" charset="0"/>
            </a:endParaRPr>
          </a:p>
        </p:txBody>
      </p:sp>
      <p:sp>
        <p:nvSpPr>
          <p:cNvPr id="40" name="TextBox 39"/>
          <p:cNvSpPr txBox="1"/>
          <p:nvPr/>
        </p:nvSpPr>
        <p:spPr>
          <a:xfrm>
            <a:off x="1441890" y="2738844"/>
            <a:ext cx="547858" cy="276999"/>
          </a:xfrm>
          <a:prstGeom prst="rect">
            <a:avLst/>
          </a:prstGeom>
          <a:solidFill>
            <a:schemeClr val="bg1"/>
          </a:solidFill>
          <a:ln>
            <a:solidFill>
              <a:schemeClr val="tx1"/>
            </a:solidFill>
          </a:ln>
        </p:spPr>
        <p:txBody>
          <a:bodyPr wrap="square" rtlCol="0">
            <a:spAutoFit/>
          </a:bodyPr>
          <a:lstStyle/>
          <a:p>
            <a:r>
              <a:rPr lang="fr-FR" sz="600" i="1" smtClean="0">
                <a:solidFill>
                  <a:srgbClr val="FF0000"/>
                </a:solidFill>
                <a:latin typeface="Arial" pitchFamily="34" charset="0"/>
                <a:cs typeface="Arial" pitchFamily="34" charset="0"/>
              </a:rPr>
              <a:t>Existing beamline</a:t>
            </a:r>
            <a:endParaRPr lang="fr-FR" sz="600" i="1">
              <a:solidFill>
                <a:srgbClr val="FF0000"/>
              </a:solidFill>
              <a:latin typeface="Arial" pitchFamily="34" charset="0"/>
              <a:cs typeface="Arial" pitchFamily="34" charset="0"/>
            </a:endParaRPr>
          </a:p>
        </p:txBody>
      </p:sp>
      <p:sp>
        <p:nvSpPr>
          <p:cNvPr id="41" name="TextBox 40"/>
          <p:cNvSpPr txBox="1"/>
          <p:nvPr/>
        </p:nvSpPr>
        <p:spPr>
          <a:xfrm>
            <a:off x="2706449" y="5665722"/>
            <a:ext cx="547858" cy="276999"/>
          </a:xfrm>
          <a:prstGeom prst="rect">
            <a:avLst/>
          </a:prstGeom>
          <a:solidFill>
            <a:schemeClr val="bg1"/>
          </a:solidFill>
          <a:ln>
            <a:solidFill>
              <a:schemeClr val="tx1"/>
            </a:solidFill>
          </a:ln>
        </p:spPr>
        <p:txBody>
          <a:bodyPr wrap="square" rtlCol="0">
            <a:spAutoFit/>
          </a:bodyPr>
          <a:lstStyle/>
          <a:p>
            <a:r>
              <a:rPr lang="fr-FR" sz="600" i="1" smtClean="0">
                <a:solidFill>
                  <a:srgbClr val="FF0000"/>
                </a:solidFill>
                <a:latin typeface="Arial" pitchFamily="34" charset="0"/>
                <a:cs typeface="Arial" pitchFamily="34" charset="0"/>
              </a:rPr>
              <a:t>Existing beamline</a:t>
            </a:r>
            <a:endParaRPr lang="fr-FR" sz="600" i="1">
              <a:solidFill>
                <a:srgbClr val="FF0000"/>
              </a:solidFill>
              <a:latin typeface="Arial" pitchFamily="34" charset="0"/>
              <a:cs typeface="Arial" pitchFamily="34" charset="0"/>
            </a:endParaRPr>
          </a:p>
        </p:txBody>
      </p:sp>
      <p:sp>
        <p:nvSpPr>
          <p:cNvPr id="42" name="TextBox 41"/>
          <p:cNvSpPr txBox="1"/>
          <p:nvPr/>
        </p:nvSpPr>
        <p:spPr>
          <a:xfrm>
            <a:off x="1989748" y="3906591"/>
            <a:ext cx="497138" cy="246221"/>
          </a:xfrm>
          <a:prstGeom prst="rect">
            <a:avLst/>
          </a:prstGeom>
          <a:noFill/>
        </p:spPr>
        <p:txBody>
          <a:bodyPr wrap="square" rtlCol="0">
            <a:spAutoFit/>
          </a:bodyPr>
          <a:lstStyle/>
          <a:p>
            <a:r>
              <a:rPr lang="en-GB" sz="1000" smtClean="0"/>
              <a:t>quad.</a:t>
            </a:r>
            <a:endParaRPr lang="fr-FR"/>
          </a:p>
        </p:txBody>
      </p:sp>
      <p:cxnSp>
        <p:nvCxnSpPr>
          <p:cNvPr id="8" name="Straight Connector 7"/>
          <p:cNvCxnSpPr>
            <a:endCxn id="42" idx="0"/>
          </p:cNvCxnSpPr>
          <p:nvPr/>
        </p:nvCxnSpPr>
        <p:spPr>
          <a:xfrm>
            <a:off x="1835696" y="3356992"/>
            <a:ext cx="402621" cy="54959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399959" y="3407106"/>
            <a:ext cx="659873" cy="4994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2486886" y="3906591"/>
            <a:ext cx="1221018" cy="12311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5"/>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
        <p:nvSpPr>
          <p:cNvPr id="14" name="TextBox 13"/>
          <p:cNvSpPr txBox="1"/>
          <p:nvPr/>
        </p:nvSpPr>
        <p:spPr>
          <a:xfrm>
            <a:off x="135537" y="6501742"/>
            <a:ext cx="937949" cy="276999"/>
          </a:xfrm>
          <a:prstGeom prst="rect">
            <a:avLst/>
          </a:prstGeom>
          <a:noFill/>
        </p:spPr>
        <p:txBody>
          <a:bodyPr wrap="none" rtlCol="0">
            <a:spAutoFit/>
          </a:bodyPr>
          <a:lstStyle/>
          <a:p>
            <a:r>
              <a:rPr lang="en-GB" sz="1200" dirty="0" smtClean="0"/>
              <a:t>M. Augustin</a:t>
            </a:r>
            <a:endParaRPr lang="en-GB" sz="1200" dirty="0"/>
          </a:p>
        </p:txBody>
      </p:sp>
    </p:spTree>
    <p:extLst>
      <p:ext uri="{BB962C8B-B14F-4D97-AF65-F5344CB8AC3E}">
        <p14:creationId xmlns:p14="http://schemas.microsoft.com/office/powerpoint/2010/main" val="3549175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792088"/>
          </a:xfrm>
        </p:spPr>
        <p:txBody>
          <a:bodyPr>
            <a:noAutofit/>
          </a:bodyPr>
          <a:lstStyle/>
          <a:p>
            <a:r>
              <a:rPr lang="fr-FR" sz="3200" smtClean="0"/>
              <a:t>High Resolution Separator (HRS)</a:t>
            </a:r>
            <a:br>
              <a:rPr lang="fr-FR" sz="3200" smtClean="0"/>
            </a:br>
            <a:r>
              <a:rPr lang="fr-FR" sz="3200" smtClean="0"/>
              <a:t>upgrade design study</a:t>
            </a:r>
            <a:endParaRPr lang="fr-FR" sz="3200"/>
          </a:p>
        </p:txBody>
      </p:sp>
      <p:pic>
        <p:nvPicPr>
          <p:cNvPr id="2050" name="Picture 2" descr="\\cern.ch\dfs\Users\m\maugusti\Desktop\new results hrs\full_mg120_90_x.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96752"/>
            <a:ext cx="3634326" cy="216286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2051" name="Picture 3" descr="\\cern.ch\dfs\Users\m\maugusti\Desktop\new results hrs\full_mg120_90_y.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3603758"/>
            <a:ext cx="3634325" cy="216286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descr="\\cern.ch\dfs\Users\m\maugusti\Desktop\new results hrs\fulll_sep_2e-4_x.png"/>
          <p:cNvPicPr>
            <a:picLocks noChangeAspect="1" noChangeArrowheads="1"/>
          </p:cNvPicPr>
          <p:nvPr/>
        </p:nvPicPr>
        <p:blipFill rotWithShape="1">
          <a:blip r:embed="rId5">
            <a:extLst>
              <a:ext uri="{28A0092B-C50C-407E-A947-70E740481C1C}">
                <a14:useLocalDpi xmlns:a14="http://schemas.microsoft.com/office/drawing/2010/main" val="0"/>
              </a:ext>
            </a:extLst>
          </a:blip>
          <a:srcRect l="55182" t="46854" r="3642" b="6043"/>
          <a:stretch/>
        </p:blipFill>
        <p:spPr bwMode="auto">
          <a:xfrm>
            <a:off x="4218775" y="1196752"/>
            <a:ext cx="3536720" cy="216802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107504" y="3364774"/>
            <a:ext cx="3634325" cy="243644"/>
          </a:xfrm>
          <a:prstGeom prst="rect">
            <a:avLst/>
          </a:prstGeom>
          <a:ln w="12700">
            <a:solidFill>
              <a:schemeClr val="tx1"/>
            </a:solidFill>
          </a:ln>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2000">
                <a:latin typeface="Times New Roman" pitchFamily="18" charset="0"/>
                <a:cs typeface="Times New Roman" pitchFamily="18" charset="0"/>
              </a:rPr>
              <a:t>© </a:t>
            </a:r>
            <a:r>
              <a:rPr lang="fr-FR" sz="2000" smtClean="0">
                <a:latin typeface="Times New Roman" pitchFamily="18" charset="0"/>
                <a:cs typeface="Times New Roman" pitchFamily="18" charset="0"/>
              </a:rPr>
              <a:t> COSY </a:t>
            </a:r>
            <a:r>
              <a:rPr lang="fr-FR" sz="2000">
                <a:latin typeface="Times New Roman" pitchFamily="18" charset="0"/>
                <a:cs typeface="Times New Roman" pitchFamily="18" charset="0"/>
              </a:rPr>
              <a:t>simulation of HRS proposed layout : x-axis</a:t>
            </a:r>
          </a:p>
        </p:txBody>
      </p:sp>
      <p:sp>
        <p:nvSpPr>
          <p:cNvPr id="13" name="Content Placeholder 2"/>
          <p:cNvSpPr txBox="1">
            <a:spLocks/>
          </p:cNvSpPr>
          <p:nvPr/>
        </p:nvSpPr>
        <p:spPr>
          <a:xfrm>
            <a:off x="107504" y="5777644"/>
            <a:ext cx="3634326" cy="243644"/>
          </a:xfrm>
          <a:prstGeom prst="rect">
            <a:avLst/>
          </a:prstGeom>
          <a:ln w="12700">
            <a:solidFill>
              <a:schemeClr val="tx1"/>
            </a:solidFill>
          </a:ln>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2000">
                <a:latin typeface="Times New Roman" pitchFamily="18" charset="0"/>
                <a:cs typeface="Times New Roman" pitchFamily="18" charset="0"/>
              </a:rPr>
              <a:t>© </a:t>
            </a:r>
            <a:r>
              <a:rPr lang="fr-FR" sz="2000" smtClean="0">
                <a:latin typeface="Times New Roman" pitchFamily="18" charset="0"/>
                <a:cs typeface="Times New Roman" pitchFamily="18" charset="0"/>
              </a:rPr>
              <a:t> COSY </a:t>
            </a:r>
            <a:r>
              <a:rPr lang="fr-FR" sz="2000">
                <a:latin typeface="Times New Roman" pitchFamily="18" charset="0"/>
                <a:cs typeface="Times New Roman" pitchFamily="18" charset="0"/>
              </a:rPr>
              <a:t>simulation of HRS proposed layout : y-axis</a:t>
            </a:r>
          </a:p>
        </p:txBody>
      </p:sp>
      <p:sp>
        <p:nvSpPr>
          <p:cNvPr id="14" name="Content Placeholder 2"/>
          <p:cNvSpPr txBox="1">
            <a:spLocks/>
          </p:cNvSpPr>
          <p:nvPr/>
        </p:nvSpPr>
        <p:spPr>
          <a:xfrm>
            <a:off x="4211960" y="3367239"/>
            <a:ext cx="3543536" cy="243644"/>
          </a:xfrm>
          <a:prstGeom prst="rect">
            <a:avLst/>
          </a:prstGeom>
          <a:ln w="12700">
            <a:solidFill>
              <a:schemeClr val="tx1"/>
            </a:solidFill>
          </a:ln>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2000">
                <a:latin typeface="Times New Roman" pitchFamily="18" charset="0"/>
                <a:cs typeface="Times New Roman" pitchFamily="18" charset="0"/>
              </a:rPr>
              <a:t>Separation power computation with © </a:t>
            </a:r>
            <a:r>
              <a:rPr lang="fr-FR" sz="2000" smtClean="0">
                <a:latin typeface="Times New Roman" pitchFamily="18" charset="0"/>
                <a:cs typeface="Times New Roman" pitchFamily="18" charset="0"/>
              </a:rPr>
              <a:t>Octave  </a:t>
            </a:r>
            <a:endParaRPr lang="fr-FR" sz="2000">
              <a:latin typeface="Times New Roman" pitchFamily="18" charset="0"/>
              <a:cs typeface="Times New Roman" pitchFamily="18" charset="0"/>
            </a:endParaRPr>
          </a:p>
        </p:txBody>
      </p:sp>
      <p:sp>
        <p:nvSpPr>
          <p:cNvPr id="15" name="Content Placeholder 2"/>
          <p:cNvSpPr txBox="1">
            <a:spLocks/>
          </p:cNvSpPr>
          <p:nvPr/>
        </p:nvSpPr>
        <p:spPr>
          <a:xfrm>
            <a:off x="4211960" y="3770931"/>
            <a:ext cx="4824536" cy="117023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GB" sz="1800">
                <a:latin typeface="Times New Roman" pitchFamily="18" charset="0"/>
                <a:cs typeface="Times New Roman" pitchFamily="18" charset="0"/>
              </a:rPr>
              <a:t>Considered mass </a:t>
            </a:r>
            <a:r>
              <a:rPr lang="en-GB" sz="1800" smtClean="0">
                <a:latin typeface="Times New Roman" pitchFamily="18" charset="0"/>
                <a:cs typeface="Times New Roman" pitchFamily="18" charset="0"/>
              </a:rPr>
              <a:t>M=100</a:t>
            </a:r>
          </a:p>
          <a:p>
            <a:pPr>
              <a:buFont typeface="Wingdings" panose="05000000000000000000" pitchFamily="2" charset="2"/>
              <a:buChar char="ü"/>
            </a:pPr>
            <a:r>
              <a:rPr lang="en-US" sz="1800" smtClean="0">
                <a:latin typeface="Times New Roman" pitchFamily="18" charset="0"/>
                <a:cs typeface="Times New Roman" pitchFamily="18" charset="0"/>
              </a:rPr>
              <a:t>ΔM/M=2.10</a:t>
            </a:r>
            <a:r>
              <a:rPr lang="en-US" sz="1800" baseline="30000" smtClean="0">
                <a:latin typeface="Times New Roman" pitchFamily="18" charset="0"/>
                <a:cs typeface="Times New Roman" pitchFamily="18" charset="0"/>
              </a:rPr>
              <a:t>-4</a:t>
            </a:r>
          </a:p>
          <a:p>
            <a:pPr>
              <a:buFont typeface="Wingdings" panose="05000000000000000000" pitchFamily="2" charset="2"/>
              <a:buChar char="ü"/>
            </a:pPr>
            <a:r>
              <a:rPr lang="en-US" sz="1800" smtClean="0">
                <a:latin typeface="Times New Roman" panose="02020603050405020304" pitchFamily="18" charset="0"/>
                <a:cs typeface="Times New Roman" panose="02020603050405020304" pitchFamily="18" charset="0"/>
              </a:rPr>
              <a:t>Computation </a:t>
            </a:r>
            <a:r>
              <a:rPr lang="en-US" sz="1800">
                <a:latin typeface="Times New Roman" panose="02020603050405020304" pitchFamily="18" charset="0"/>
                <a:cs typeface="Times New Roman" panose="02020603050405020304" pitchFamily="18" charset="0"/>
              </a:rPr>
              <a:t>performed at 3</a:t>
            </a:r>
            <a:r>
              <a:rPr lang="en-US" sz="1800" baseline="30000">
                <a:latin typeface="Times New Roman" panose="02020603050405020304" pitchFamily="18" charset="0"/>
                <a:cs typeface="Times New Roman" panose="02020603050405020304" pitchFamily="18" charset="0"/>
              </a:rPr>
              <a:t>rd</a:t>
            </a:r>
            <a:r>
              <a:rPr lang="en-US" sz="1800">
                <a:latin typeface="Times New Roman" panose="02020603050405020304" pitchFamily="18" charset="0"/>
                <a:cs typeface="Times New Roman" panose="02020603050405020304" pitchFamily="18" charset="0"/>
              </a:rPr>
              <a:t> order</a:t>
            </a:r>
          </a:p>
          <a:p>
            <a:pPr marL="0" indent="0">
              <a:buNone/>
            </a:pPr>
            <a:endParaRPr lang="en-GB" sz="2000" smtClean="0">
              <a:latin typeface="Times New Roman" pitchFamily="18" charset="0"/>
              <a:cs typeface="Times New Roman" pitchFamily="18" charset="0"/>
            </a:endParaRPr>
          </a:p>
          <a:p>
            <a:pPr marL="0" indent="0">
              <a:buNone/>
            </a:pPr>
            <a:endParaRPr lang="fr-FR" sz="2000">
              <a:latin typeface="Times New Roman" pitchFamily="18" charset="0"/>
              <a:cs typeface="Times New Roman" pitchFamily="18" charset="0"/>
            </a:endParaRPr>
          </a:p>
        </p:txBody>
      </p:sp>
      <p:sp>
        <p:nvSpPr>
          <p:cNvPr id="16" name="Content Placeholder 2"/>
          <p:cNvSpPr txBox="1">
            <a:spLocks/>
          </p:cNvSpPr>
          <p:nvPr/>
        </p:nvSpPr>
        <p:spPr>
          <a:xfrm>
            <a:off x="4218775" y="5013176"/>
            <a:ext cx="4817721" cy="1728192"/>
          </a:xfrm>
          <a:prstGeom prst="rect">
            <a:avLst/>
          </a:prstGeom>
        </p:spPr>
        <p:txBody>
          <a:bodyPr vert="horz" lIns="91440" tIns="45720" rIns="91440" bIns="45720" rtlCol="0">
            <a:normAutofit fontScale="4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500" u="sng">
                <a:latin typeface="Times New Roman" panose="02020603050405020304" pitchFamily="18" charset="0"/>
                <a:cs typeface="Times New Roman" panose="02020603050405020304" pitchFamily="18" charset="0"/>
              </a:rPr>
              <a:t>Next steps :</a:t>
            </a:r>
          </a:p>
          <a:p>
            <a:pPr>
              <a:buFont typeface="Wingdings" panose="05000000000000000000" pitchFamily="2" charset="2"/>
              <a:buChar char="Ø"/>
            </a:pPr>
            <a:r>
              <a:rPr lang="en-GB" sz="4500">
                <a:latin typeface="Times New Roman" panose="02020603050405020304" pitchFamily="18" charset="0"/>
                <a:cs typeface="Times New Roman" panose="02020603050405020304" pitchFamily="18" charset="0"/>
              </a:rPr>
              <a:t>Tuning for compensation of aberrations at 3rd </a:t>
            </a:r>
            <a:r>
              <a:rPr lang="en-GB" sz="4500" smtClean="0">
                <a:latin typeface="Times New Roman" panose="02020603050405020304" pitchFamily="18" charset="0"/>
                <a:cs typeface="Times New Roman" panose="02020603050405020304" pitchFamily="18" charset="0"/>
              </a:rPr>
              <a:t>order on MG120</a:t>
            </a:r>
          </a:p>
          <a:p>
            <a:pPr>
              <a:buFont typeface="Wingdings" panose="05000000000000000000" pitchFamily="2" charset="2"/>
              <a:buChar char="Ø"/>
            </a:pPr>
            <a:r>
              <a:rPr lang="en-GB" sz="4500" smtClean="0">
                <a:latin typeface="Times New Roman" panose="02020603050405020304" pitchFamily="18" charset="0"/>
                <a:cs typeface="Times New Roman" panose="02020603050405020304" pitchFamily="18" charset="0"/>
              </a:rPr>
              <a:t>Tuning of quadrupole and sextupole components on MG90</a:t>
            </a:r>
            <a:r>
              <a:rPr lang="en-GB" sz="4500">
                <a:latin typeface="Times New Roman" panose="02020603050405020304" pitchFamily="18" charset="0"/>
                <a:cs typeface="Times New Roman" panose="02020603050405020304" pitchFamily="18" charset="0"/>
              </a:rPr>
              <a:t> °</a:t>
            </a:r>
            <a:endParaRPr lang="en-GB" sz="450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4500">
                <a:latin typeface="Times New Roman" pitchFamily="18" charset="0"/>
                <a:cs typeface="Times New Roman" pitchFamily="18" charset="0"/>
              </a:rPr>
              <a:t>© </a:t>
            </a:r>
            <a:r>
              <a:rPr lang="en-GB" sz="4500" smtClean="0">
                <a:latin typeface="Times New Roman" panose="02020603050405020304" pitchFamily="18" charset="0"/>
                <a:cs typeface="Times New Roman" panose="02020603050405020304" pitchFamily="18" charset="0"/>
              </a:rPr>
              <a:t>Opera simulations of MG120°</a:t>
            </a:r>
          </a:p>
          <a:p>
            <a:pPr marL="0" indent="0">
              <a:buNone/>
            </a:pPr>
            <a:endParaRPr lang="en-GB" sz="2000">
              <a:cs typeface="Lucida Bright"/>
            </a:endParaRPr>
          </a:p>
          <a:p>
            <a:pPr marL="0" indent="0">
              <a:buNone/>
            </a:pPr>
            <a:endParaRPr lang="en-GB" sz="2000" smtClean="0">
              <a:latin typeface="Times New Roman" pitchFamily="18" charset="0"/>
              <a:cs typeface="Times New Roman" pitchFamily="18" charset="0"/>
            </a:endParaRPr>
          </a:p>
          <a:p>
            <a:pPr marL="0" indent="0">
              <a:buNone/>
            </a:pPr>
            <a:endParaRPr lang="fr-FR" sz="2000">
              <a:latin typeface="Times New Roman" pitchFamily="18" charset="0"/>
              <a:cs typeface="Times New Roman" pitchFamily="18" charset="0"/>
            </a:endParaRPr>
          </a:p>
        </p:txBody>
      </p:sp>
      <p:pic>
        <p:nvPicPr>
          <p:cNvPr id="12" name="Picture 5"/>
          <p:cNvPicPr>
            <a:picLocks noChangeAspect="1" noChangeArrowheads="1"/>
          </p:cNvPicPr>
          <p:nvPr/>
        </p:nvPicPr>
        <p:blipFill>
          <a:blip r:embed="rId6" cstate="print"/>
          <a:srcRect/>
          <a:stretch>
            <a:fillRect/>
          </a:stretch>
        </p:blipFill>
        <p:spPr bwMode="auto">
          <a:xfrm>
            <a:off x="7924800" y="228600"/>
            <a:ext cx="923306" cy="914400"/>
          </a:xfrm>
          <a:prstGeom prst="rect">
            <a:avLst/>
          </a:prstGeom>
          <a:noFill/>
          <a:ln w="9525">
            <a:noFill/>
            <a:miter lim="800000"/>
            <a:headEnd/>
            <a:tailEnd/>
          </a:ln>
        </p:spPr>
      </p:pic>
      <p:sp>
        <p:nvSpPr>
          <p:cNvPr id="17" name="TextBox 16"/>
          <p:cNvSpPr txBox="1"/>
          <p:nvPr/>
        </p:nvSpPr>
        <p:spPr>
          <a:xfrm>
            <a:off x="135537" y="6501742"/>
            <a:ext cx="937949" cy="276999"/>
          </a:xfrm>
          <a:prstGeom prst="rect">
            <a:avLst/>
          </a:prstGeom>
          <a:noFill/>
        </p:spPr>
        <p:txBody>
          <a:bodyPr wrap="none" rtlCol="0">
            <a:spAutoFit/>
          </a:bodyPr>
          <a:lstStyle/>
          <a:p>
            <a:r>
              <a:rPr lang="en-GB" sz="1200" dirty="0" smtClean="0"/>
              <a:t>M. Augustin</a:t>
            </a:r>
            <a:endParaRPr lang="en-GB" sz="1200" dirty="0"/>
          </a:p>
        </p:txBody>
      </p:sp>
    </p:spTree>
    <p:extLst>
      <p:ext uri="{BB962C8B-B14F-4D97-AF65-F5344CB8AC3E}">
        <p14:creationId xmlns:p14="http://schemas.microsoft.com/office/powerpoint/2010/main" val="2500160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image00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709" t="6667" r="3694" b="7413"/>
          <a:stretch/>
        </p:blipFill>
        <p:spPr bwMode="auto">
          <a:xfrm>
            <a:off x="1187624" y="1340768"/>
            <a:ext cx="6504586" cy="4527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dirty="0" smtClean="0"/>
              <a:t>Robots</a:t>
            </a:r>
            <a:endParaRPr lang="en-GB" dirty="0"/>
          </a:p>
        </p:txBody>
      </p:sp>
      <p:sp>
        <p:nvSpPr>
          <p:cNvPr id="3" name="Content Placeholder 2"/>
          <p:cNvSpPr>
            <a:spLocks noGrp="1"/>
          </p:cNvSpPr>
          <p:nvPr>
            <p:ph idx="1"/>
          </p:nvPr>
        </p:nvSpPr>
        <p:spPr>
          <a:xfrm>
            <a:off x="325117" y="5205588"/>
            <a:ext cx="8229600" cy="1324744"/>
          </a:xfrm>
        </p:spPr>
        <p:txBody>
          <a:bodyPr>
            <a:normAutofit fontScale="62500" lnSpcReduction="20000"/>
          </a:bodyPr>
          <a:lstStyle/>
          <a:p>
            <a:r>
              <a:rPr lang="en-GB" dirty="0" smtClean="0"/>
              <a:t>Over 260 cycles performed during the CERN open days demonstration</a:t>
            </a:r>
          </a:p>
          <a:p>
            <a:pPr lvl="1"/>
            <a:r>
              <a:rPr lang="en-GB" dirty="0" smtClean="0"/>
              <a:t>~7 years of operation</a:t>
            </a:r>
          </a:p>
          <a:p>
            <a:pPr lvl="1"/>
            <a:r>
              <a:rPr lang="en-GB" dirty="0" smtClean="0"/>
              <a:t>No faults</a:t>
            </a:r>
          </a:p>
          <a:p>
            <a:pPr lvl="1"/>
            <a:r>
              <a:rPr lang="en-GB" dirty="0" smtClean="0"/>
              <a:t>But…</a:t>
            </a:r>
            <a:endParaRPr lang="en-GB" dirty="0"/>
          </a:p>
        </p:txBody>
      </p:sp>
      <p:pic>
        <p:nvPicPr>
          <p:cNvPr id="5"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
        <p:nvSpPr>
          <p:cNvPr id="4" name="TextBox 3"/>
          <p:cNvSpPr txBox="1"/>
          <p:nvPr/>
        </p:nvSpPr>
        <p:spPr>
          <a:xfrm>
            <a:off x="6148873" y="6488668"/>
            <a:ext cx="1670714" cy="276999"/>
          </a:xfrm>
          <a:prstGeom prst="rect">
            <a:avLst/>
          </a:prstGeom>
          <a:noFill/>
        </p:spPr>
        <p:txBody>
          <a:bodyPr wrap="none" rtlCol="0">
            <a:spAutoFit/>
          </a:bodyPr>
          <a:lstStyle/>
          <a:p>
            <a:r>
              <a:rPr lang="en-GB" sz="1200" dirty="0" smtClean="0"/>
              <a:t>M. Vagnoni, J-L Grenard</a:t>
            </a:r>
            <a:endParaRPr lang="en-GB" sz="1200" dirty="0"/>
          </a:p>
        </p:txBody>
      </p:sp>
    </p:spTree>
    <p:extLst>
      <p:ext uri="{BB962C8B-B14F-4D97-AF65-F5344CB8AC3E}">
        <p14:creationId xmlns:p14="http://schemas.microsoft.com/office/powerpoint/2010/main" val="2643066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80" y="0"/>
            <a:ext cx="8229600" cy="1143000"/>
          </a:xfrm>
        </p:spPr>
        <p:txBody>
          <a:bodyPr>
            <a:normAutofit/>
          </a:bodyPr>
          <a:lstStyle/>
          <a:p>
            <a:r>
              <a:rPr lang="en-GB" sz="3600" dirty="0" smtClean="0"/>
              <a:t>Ventilation</a:t>
            </a:r>
            <a:endParaRPr lang="en-GB" sz="3600" dirty="0"/>
          </a:p>
        </p:txBody>
      </p:sp>
      <p:sp>
        <p:nvSpPr>
          <p:cNvPr id="4" name="Slide Number Placeholder 3"/>
          <p:cNvSpPr>
            <a:spLocks noGrp="1"/>
          </p:cNvSpPr>
          <p:nvPr>
            <p:ph type="sldNum" sz="quarter" idx="12"/>
          </p:nvPr>
        </p:nvSpPr>
        <p:spPr/>
        <p:txBody>
          <a:bodyPr/>
          <a:lstStyle/>
          <a:p>
            <a:fld id="{11054413-4CB9-4DDA-A675-FEC5AB8DA8D5}" type="slidenum">
              <a:rPr lang="en-US" smtClean="0"/>
              <a:pPr/>
              <a:t>30</a:t>
            </a:fld>
            <a:endParaRPr lang="en-US" dirty="0"/>
          </a:p>
        </p:txBody>
      </p:sp>
      <p:sp>
        <p:nvSpPr>
          <p:cNvPr id="5" name="Title 1"/>
          <p:cNvSpPr txBox="1">
            <a:spLocks/>
          </p:cNvSpPr>
          <p:nvPr/>
        </p:nvSpPr>
        <p:spPr>
          <a:xfrm>
            <a:off x="0" y="764704"/>
            <a:ext cx="9144000" cy="64807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dirty="0" smtClean="0">
                <a:latin typeface="+mj-lt"/>
                <a:ea typeface="+mj-ea"/>
                <a:cs typeface="+mj-cs"/>
              </a:rPr>
              <a:t>Tunnel and HT Room surveys to measure existing air Leaks</a:t>
            </a:r>
            <a:endParaRPr kumimoji="0" lang="en-US" sz="2000" b="0" i="0" u="none" strike="noStrike" kern="1200" cap="none" spc="0" normalizeH="0" baseline="0" dirty="0">
              <a:ln>
                <a:noFill/>
              </a:ln>
              <a:solidFill>
                <a:schemeClr val="tx1"/>
              </a:solidFill>
              <a:effectLst/>
              <a:uLnTx/>
              <a:uFillTx/>
              <a:latin typeface="+mj-lt"/>
              <a:ea typeface="+mj-ea"/>
              <a:cs typeface="+mj-cs"/>
            </a:endParaRPr>
          </a:p>
        </p:txBody>
      </p:sp>
      <p:pic>
        <p:nvPicPr>
          <p:cNvPr id="1029" name="Picture 5" descr="\\cern.ch\dfs\Users\a\apolato\Documents\Andrea Polato\CV_UTILS\PICS\B_838_ISOLDE_mesures\P610003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43808" y="-2344093"/>
            <a:ext cx="3124935" cy="234409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01315" y="1881348"/>
            <a:ext cx="5198312" cy="4940420"/>
          </a:xfrm>
          <a:prstGeom prst="rect">
            <a:avLst/>
          </a:prstGeom>
          <a:solidFill>
            <a:srgbClr val="FF0000">
              <a:alpha val="29000"/>
            </a:srgbClr>
          </a:solidFill>
          <a:ln>
            <a:noFill/>
          </a:ln>
        </p:spPr>
      </p:pic>
      <p:cxnSp>
        <p:nvCxnSpPr>
          <p:cNvPr id="27" name="Straight Arrow Connector 26"/>
          <p:cNvCxnSpPr>
            <a:stCxn id="33" idx="2"/>
          </p:cNvCxnSpPr>
          <p:nvPr/>
        </p:nvCxnSpPr>
        <p:spPr>
          <a:xfrm>
            <a:off x="6036966" y="2947209"/>
            <a:ext cx="454852" cy="6851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Content Placeholder 2"/>
          <p:cNvSpPr txBox="1">
            <a:spLocks/>
          </p:cNvSpPr>
          <p:nvPr/>
        </p:nvSpPr>
        <p:spPr>
          <a:xfrm>
            <a:off x="5582114" y="2671193"/>
            <a:ext cx="909704" cy="276016"/>
          </a:xfrm>
          <a:prstGeom prst="rect">
            <a:avLst/>
          </a:prstGeom>
          <a:solidFill>
            <a:schemeClr val="bg1"/>
          </a:solidFill>
          <a:ln>
            <a:solidFill>
              <a:schemeClr val="tx1"/>
            </a:solidFill>
          </a:ln>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smtClean="0"/>
              <a:t>Access Door</a:t>
            </a:r>
          </a:p>
        </p:txBody>
      </p:sp>
      <p:sp>
        <p:nvSpPr>
          <p:cNvPr id="12" name="Rectangle 11"/>
          <p:cNvSpPr/>
          <p:nvPr/>
        </p:nvSpPr>
        <p:spPr>
          <a:xfrm rot="21060217">
            <a:off x="6397354" y="3661170"/>
            <a:ext cx="255550" cy="456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p:cNvGrpSpPr/>
          <p:nvPr/>
        </p:nvGrpSpPr>
        <p:grpSpPr>
          <a:xfrm>
            <a:off x="5691540" y="3643593"/>
            <a:ext cx="2384029" cy="3178175"/>
            <a:chOff x="4315687" y="3633531"/>
            <a:chExt cx="2384029" cy="3178175"/>
          </a:xfrm>
        </p:grpSpPr>
        <p:pic>
          <p:nvPicPr>
            <p:cNvPr id="1028" name="Picture 4" descr="\\cern.ch\dfs\Users\a\apolato\Documents\Andrea Polato\CV_UTILS\PICS\B_838_ISOLDE_mesures\P610002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15687" y="3633531"/>
              <a:ext cx="2384029" cy="3178175"/>
            </a:xfrm>
            <a:prstGeom prst="rect">
              <a:avLst/>
            </a:prstGeom>
            <a:noFill/>
            <a:extLst>
              <a:ext uri="{909E8E84-426E-40DD-AFC4-6F175D3DCCD1}">
                <a14:hiddenFill xmlns:a14="http://schemas.microsoft.com/office/drawing/2010/main">
                  <a:solidFill>
                    <a:srgbClr val="FFFFFF"/>
                  </a:solidFill>
                </a14:hiddenFill>
              </a:ext>
            </a:extLst>
          </p:spPr>
        </p:pic>
        <p:sp>
          <p:nvSpPr>
            <p:cNvPr id="15" name="Freeform 14"/>
            <p:cNvSpPr/>
            <p:nvPr/>
          </p:nvSpPr>
          <p:spPr>
            <a:xfrm>
              <a:off x="5499100" y="4121150"/>
              <a:ext cx="1200150" cy="2667000"/>
            </a:xfrm>
            <a:custGeom>
              <a:avLst/>
              <a:gdLst>
                <a:gd name="connsiteX0" fmla="*/ 1155700 w 1200150"/>
                <a:gd name="connsiteY0" fmla="*/ 31750 h 2667000"/>
                <a:gd name="connsiteX1" fmla="*/ 1155700 w 1200150"/>
                <a:gd name="connsiteY1" fmla="*/ 31750 h 2667000"/>
                <a:gd name="connsiteX2" fmla="*/ 1060450 w 1200150"/>
                <a:gd name="connsiteY2" fmla="*/ 19050 h 2667000"/>
                <a:gd name="connsiteX3" fmla="*/ 1035050 w 1200150"/>
                <a:gd name="connsiteY3" fmla="*/ 12700 h 2667000"/>
                <a:gd name="connsiteX4" fmla="*/ 1003300 w 1200150"/>
                <a:gd name="connsiteY4" fmla="*/ 0 h 2667000"/>
                <a:gd name="connsiteX5" fmla="*/ 0 w 1200150"/>
                <a:gd name="connsiteY5" fmla="*/ 57150 h 2667000"/>
                <a:gd name="connsiteX6" fmla="*/ 31750 w 1200150"/>
                <a:gd name="connsiteY6" fmla="*/ 2667000 h 2667000"/>
                <a:gd name="connsiteX7" fmla="*/ 120650 w 1200150"/>
                <a:gd name="connsiteY7" fmla="*/ 2667000 h 2667000"/>
                <a:gd name="connsiteX8" fmla="*/ 101600 w 1200150"/>
                <a:gd name="connsiteY8" fmla="*/ 133350 h 2667000"/>
                <a:gd name="connsiteX9" fmla="*/ 1200150 w 1200150"/>
                <a:gd name="connsiteY9" fmla="*/ 101600 h 2667000"/>
                <a:gd name="connsiteX10" fmla="*/ 1155700 w 1200150"/>
                <a:gd name="connsiteY10" fmla="*/ 31750 h 266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0150" h="2667000">
                  <a:moveTo>
                    <a:pt x="1155700" y="31750"/>
                  </a:moveTo>
                  <a:lnTo>
                    <a:pt x="1155700" y="31750"/>
                  </a:lnTo>
                  <a:cubicBezTo>
                    <a:pt x="1123950" y="27517"/>
                    <a:pt x="1092089" y="24046"/>
                    <a:pt x="1060450" y="19050"/>
                  </a:cubicBezTo>
                  <a:cubicBezTo>
                    <a:pt x="1051830" y="17689"/>
                    <a:pt x="1043329" y="15460"/>
                    <a:pt x="1035050" y="12700"/>
                  </a:cubicBezTo>
                  <a:cubicBezTo>
                    <a:pt x="1024236" y="9095"/>
                    <a:pt x="1003300" y="0"/>
                    <a:pt x="1003300" y="0"/>
                  </a:cubicBezTo>
                  <a:lnTo>
                    <a:pt x="0" y="57150"/>
                  </a:lnTo>
                  <a:lnTo>
                    <a:pt x="31750" y="2667000"/>
                  </a:lnTo>
                  <a:lnTo>
                    <a:pt x="120650" y="2667000"/>
                  </a:lnTo>
                  <a:lnTo>
                    <a:pt x="101600" y="133350"/>
                  </a:lnTo>
                  <a:lnTo>
                    <a:pt x="1200150" y="101600"/>
                  </a:lnTo>
                  <a:lnTo>
                    <a:pt x="1155700" y="31750"/>
                  </a:lnTo>
                  <a:close/>
                </a:path>
              </a:pathLst>
            </a:custGeom>
            <a:solidFill>
              <a:schemeClr val="accent1">
                <a:alpha val="49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p:cNvSpPr txBox="1"/>
            <p:nvPr/>
          </p:nvSpPr>
          <p:spPr>
            <a:xfrm>
              <a:off x="4355615" y="3929440"/>
              <a:ext cx="818670" cy="738664"/>
            </a:xfrm>
            <a:prstGeom prst="rect">
              <a:avLst/>
            </a:prstGeom>
            <a:noFill/>
            <a:ln>
              <a:noFill/>
            </a:ln>
          </p:spPr>
          <p:txBody>
            <a:bodyPr wrap="square" rtlCol="0">
              <a:spAutoFit/>
            </a:bodyPr>
            <a:lstStyle/>
            <a:p>
              <a:pPr algn="ctr"/>
              <a:r>
                <a:rPr lang="en-US" sz="1400" dirty="0" smtClean="0">
                  <a:solidFill>
                    <a:srgbClr val="FFFF00"/>
                  </a:solidFill>
                </a:rPr>
                <a:t>10</a:t>
              </a:r>
            </a:p>
            <a:p>
              <a:pPr algn="ctr"/>
              <a:r>
                <a:rPr lang="en-US" sz="1400" dirty="0" smtClean="0">
                  <a:solidFill>
                    <a:srgbClr val="FFFF00"/>
                  </a:solidFill>
                </a:rPr>
                <a:t> ÷</a:t>
              </a:r>
            </a:p>
            <a:p>
              <a:pPr algn="ctr"/>
              <a:r>
                <a:rPr lang="en-US" sz="1400" dirty="0" smtClean="0">
                  <a:solidFill>
                    <a:srgbClr val="FFFF00"/>
                  </a:solidFill>
                </a:rPr>
                <a:t>30 mm</a:t>
              </a:r>
              <a:endParaRPr lang="en-GB" sz="1400" dirty="0">
                <a:solidFill>
                  <a:srgbClr val="FFFF00"/>
                </a:solidFill>
              </a:endParaRPr>
            </a:p>
          </p:txBody>
        </p:sp>
        <p:cxnSp>
          <p:nvCxnSpPr>
            <p:cNvPr id="58" name="Straight Connector 57"/>
            <p:cNvCxnSpPr/>
            <p:nvPr/>
          </p:nvCxnSpPr>
          <p:spPr>
            <a:xfrm flipH="1">
              <a:off x="5174285" y="4255272"/>
              <a:ext cx="446032"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5184403" y="4180033"/>
              <a:ext cx="0" cy="73567"/>
            </a:xfrm>
            <a:prstGeom prst="straightConnector1">
              <a:avLst/>
            </a:prstGeom>
            <a:ln>
              <a:solidFill>
                <a:srgbClr val="FFFF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547122" y="4037162"/>
              <a:ext cx="1152128" cy="523220"/>
            </a:xfrm>
            <a:prstGeom prst="rect">
              <a:avLst/>
            </a:prstGeom>
            <a:noFill/>
            <a:ln>
              <a:noFill/>
            </a:ln>
          </p:spPr>
          <p:txBody>
            <a:bodyPr wrap="square" rtlCol="0">
              <a:spAutoFit/>
            </a:bodyPr>
            <a:lstStyle/>
            <a:p>
              <a:pPr algn="ctr"/>
              <a:r>
                <a:rPr lang="en-US" sz="1400" dirty="0">
                  <a:solidFill>
                    <a:srgbClr val="FFFF00"/>
                  </a:solidFill>
                </a:rPr>
                <a:t>0.4 </a:t>
              </a:r>
              <a:r>
                <a:rPr lang="en-US" sz="1400" dirty="0" smtClean="0">
                  <a:solidFill>
                    <a:srgbClr val="FFFF00"/>
                  </a:solidFill>
                </a:rPr>
                <a:t>÷2.5 m/s</a:t>
              </a:r>
              <a:endParaRPr lang="en-GB" sz="1400" dirty="0">
                <a:solidFill>
                  <a:srgbClr val="FFFF00"/>
                </a:solidFill>
              </a:endParaRPr>
            </a:p>
          </p:txBody>
        </p:sp>
        <p:cxnSp>
          <p:nvCxnSpPr>
            <p:cNvPr id="61" name="Straight Connector 60"/>
            <p:cNvCxnSpPr/>
            <p:nvPr/>
          </p:nvCxnSpPr>
          <p:spPr>
            <a:xfrm flipH="1">
              <a:off x="5184403" y="4188765"/>
              <a:ext cx="306206"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67" name="Content Placeholder 2"/>
          <p:cNvSpPr txBox="1">
            <a:spLocks/>
          </p:cNvSpPr>
          <p:nvPr/>
        </p:nvSpPr>
        <p:spPr>
          <a:xfrm>
            <a:off x="683568" y="1241586"/>
            <a:ext cx="8229600" cy="15543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On-field activity to measure the entities and positions of the main sources of air leaks present inside the ISOLDE tunnel. Results in terms of dimensions and air speed</a:t>
            </a:r>
          </a:p>
        </p:txBody>
      </p:sp>
      <p:pic>
        <p:nvPicPr>
          <p:cNvPr id="1031" name="Picture 7" descr="\\cern.ch\dfs\Users\a\apolato\Documents\Andrea Polato\CV_UTILS\PICS\B_838_ISOLDE_mesures\P610001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03648" y="1634927"/>
            <a:ext cx="3564731" cy="4752182"/>
          </a:xfrm>
          <a:prstGeom prst="rect">
            <a:avLst/>
          </a:prstGeom>
          <a:noFill/>
          <a:extLst>
            <a:ext uri="{909E8E84-426E-40DD-AFC4-6F175D3DCCD1}">
              <a14:hiddenFill xmlns:a14="http://schemas.microsoft.com/office/drawing/2010/main">
                <a:solidFill>
                  <a:srgbClr val="FFFFFF"/>
                </a:solidFill>
              </a14:hiddenFill>
            </a:ext>
          </a:extLst>
        </p:spPr>
      </p:pic>
      <p:sp>
        <p:nvSpPr>
          <p:cNvPr id="53" name="Freeform 52"/>
          <p:cNvSpPr/>
          <p:nvPr/>
        </p:nvSpPr>
        <p:spPr>
          <a:xfrm>
            <a:off x="2943225" y="1743075"/>
            <a:ext cx="2038350" cy="2657475"/>
          </a:xfrm>
          <a:custGeom>
            <a:avLst/>
            <a:gdLst>
              <a:gd name="connsiteX0" fmla="*/ 1962150 w 2038350"/>
              <a:gd name="connsiteY0" fmla="*/ 304800 h 2657475"/>
              <a:gd name="connsiteX1" fmla="*/ 0 w 2038350"/>
              <a:gd name="connsiteY1" fmla="*/ 0 h 2657475"/>
              <a:gd name="connsiteX2" fmla="*/ 19050 w 2038350"/>
              <a:gd name="connsiteY2" fmla="*/ 2638425 h 2657475"/>
              <a:gd name="connsiteX3" fmla="*/ 285750 w 2038350"/>
              <a:gd name="connsiteY3" fmla="*/ 2657475 h 2657475"/>
              <a:gd name="connsiteX4" fmla="*/ 152400 w 2038350"/>
              <a:gd name="connsiteY4" fmla="*/ 171450 h 2657475"/>
              <a:gd name="connsiteX5" fmla="*/ 2038350 w 2038350"/>
              <a:gd name="connsiteY5" fmla="*/ 419100 h 2657475"/>
              <a:gd name="connsiteX6" fmla="*/ 1962150 w 2038350"/>
              <a:gd name="connsiteY6" fmla="*/ 304800 h 265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8350" h="2657475">
                <a:moveTo>
                  <a:pt x="1962150" y="304800"/>
                </a:moveTo>
                <a:lnTo>
                  <a:pt x="0" y="0"/>
                </a:lnTo>
                <a:lnTo>
                  <a:pt x="19050" y="2638425"/>
                </a:lnTo>
                <a:lnTo>
                  <a:pt x="285750" y="2657475"/>
                </a:lnTo>
                <a:lnTo>
                  <a:pt x="152400" y="171450"/>
                </a:lnTo>
                <a:lnTo>
                  <a:pt x="2038350" y="419100"/>
                </a:lnTo>
                <a:lnTo>
                  <a:pt x="1962150" y="304800"/>
                </a:lnTo>
                <a:close/>
              </a:path>
            </a:pathLst>
          </a:custGeom>
          <a:solidFill>
            <a:srgbClr val="FF000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Arrow Connector 55"/>
          <p:cNvCxnSpPr>
            <a:stCxn id="53" idx="4"/>
            <a:endCxn id="1028" idx="1"/>
          </p:cNvCxnSpPr>
          <p:nvPr/>
        </p:nvCxnSpPr>
        <p:spPr>
          <a:xfrm>
            <a:off x="3095625" y="1914525"/>
            <a:ext cx="2595915" cy="331815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Freeform 62"/>
          <p:cNvSpPr/>
          <p:nvPr/>
        </p:nvSpPr>
        <p:spPr>
          <a:xfrm rot="10635554">
            <a:off x="2941668" y="1553128"/>
            <a:ext cx="1781175" cy="200025"/>
          </a:xfrm>
          <a:custGeom>
            <a:avLst/>
            <a:gdLst>
              <a:gd name="connsiteX0" fmla="*/ 1771650 w 1781175"/>
              <a:gd name="connsiteY0" fmla="*/ 200025 h 200025"/>
              <a:gd name="connsiteX1" fmla="*/ 0 w 1781175"/>
              <a:gd name="connsiteY1" fmla="*/ 9525 h 200025"/>
              <a:gd name="connsiteX2" fmla="*/ 1781175 w 1781175"/>
              <a:gd name="connsiteY2" fmla="*/ 0 h 200025"/>
              <a:gd name="connsiteX3" fmla="*/ 1771650 w 1781175"/>
              <a:gd name="connsiteY3" fmla="*/ 200025 h 200025"/>
            </a:gdLst>
            <a:ahLst/>
            <a:cxnLst>
              <a:cxn ang="0">
                <a:pos x="connsiteX0" y="connsiteY0"/>
              </a:cxn>
              <a:cxn ang="0">
                <a:pos x="connsiteX1" y="connsiteY1"/>
              </a:cxn>
              <a:cxn ang="0">
                <a:pos x="connsiteX2" y="connsiteY2"/>
              </a:cxn>
              <a:cxn ang="0">
                <a:pos x="connsiteX3" y="connsiteY3"/>
              </a:cxn>
            </a:cxnLst>
            <a:rect l="l" t="t" r="r" b="b"/>
            <a:pathLst>
              <a:path w="1781175" h="200025">
                <a:moveTo>
                  <a:pt x="1771650" y="200025"/>
                </a:moveTo>
                <a:lnTo>
                  <a:pt x="0" y="9525"/>
                </a:lnTo>
                <a:lnTo>
                  <a:pt x="1781175" y="0"/>
                </a:lnTo>
                <a:lnTo>
                  <a:pt x="1771650" y="200025"/>
                </a:lnTo>
                <a:close/>
              </a:path>
            </a:pathLst>
          </a:custGeom>
          <a:solidFill>
            <a:srgbClr val="FF000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41"/>
          <p:cNvGrpSpPr/>
          <p:nvPr/>
        </p:nvGrpSpPr>
        <p:grpSpPr>
          <a:xfrm>
            <a:off x="4671696" y="1672676"/>
            <a:ext cx="4505570" cy="3162754"/>
            <a:chOff x="9009379" y="263765"/>
            <a:chExt cx="4505570" cy="3162754"/>
          </a:xfrm>
        </p:grpSpPr>
        <p:grpSp>
          <p:nvGrpSpPr>
            <p:cNvPr id="13" name="Group 12"/>
            <p:cNvGrpSpPr/>
            <p:nvPr/>
          </p:nvGrpSpPr>
          <p:grpSpPr>
            <a:xfrm>
              <a:off x="9298648" y="263765"/>
              <a:ext cx="4216301" cy="3162754"/>
              <a:chOff x="4315687" y="1305404"/>
              <a:chExt cx="4216301" cy="3162754"/>
            </a:xfrm>
          </p:grpSpPr>
          <p:pic>
            <p:nvPicPr>
              <p:cNvPr id="1027" name="Picture 3" descr="\\cern.ch\dfs\Users\a\apolato\Documents\Andrea Polato\CV_UTILS\PICS\B_838_ISOLDE_mesures\P6100025.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5687" y="1305404"/>
                <a:ext cx="4216301" cy="3162754"/>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2"/>
              <p:cNvSpPr/>
              <p:nvPr/>
            </p:nvSpPr>
            <p:spPr>
              <a:xfrm>
                <a:off x="5341113" y="2169103"/>
                <a:ext cx="2405063" cy="228600"/>
              </a:xfrm>
              <a:custGeom>
                <a:avLst/>
                <a:gdLst>
                  <a:gd name="connsiteX0" fmla="*/ 0 w 2405063"/>
                  <a:gd name="connsiteY0" fmla="*/ 0 h 228600"/>
                  <a:gd name="connsiteX1" fmla="*/ 28575 w 2405063"/>
                  <a:gd name="connsiteY1" fmla="*/ 195263 h 228600"/>
                  <a:gd name="connsiteX2" fmla="*/ 2405063 w 2405063"/>
                  <a:gd name="connsiteY2" fmla="*/ 228600 h 228600"/>
                  <a:gd name="connsiteX3" fmla="*/ 0 w 2405063"/>
                  <a:gd name="connsiteY3" fmla="*/ 0 h 228600"/>
                </a:gdLst>
                <a:ahLst/>
                <a:cxnLst>
                  <a:cxn ang="0">
                    <a:pos x="connsiteX0" y="connsiteY0"/>
                  </a:cxn>
                  <a:cxn ang="0">
                    <a:pos x="connsiteX1" y="connsiteY1"/>
                  </a:cxn>
                  <a:cxn ang="0">
                    <a:pos x="connsiteX2" y="connsiteY2"/>
                  </a:cxn>
                  <a:cxn ang="0">
                    <a:pos x="connsiteX3" y="connsiteY3"/>
                  </a:cxn>
                </a:cxnLst>
                <a:rect l="l" t="t" r="r" b="b"/>
                <a:pathLst>
                  <a:path w="2405063" h="228600">
                    <a:moveTo>
                      <a:pt x="0" y="0"/>
                    </a:moveTo>
                    <a:lnTo>
                      <a:pt x="28575" y="195263"/>
                    </a:lnTo>
                    <a:lnTo>
                      <a:pt x="2405063" y="228600"/>
                    </a:lnTo>
                    <a:lnTo>
                      <a:pt x="0" y="0"/>
                    </a:lnTo>
                    <a:close/>
                  </a:path>
                </a:pathLst>
              </a:custGeom>
              <a:solidFill>
                <a:schemeClr val="accent1">
                  <a:alpha val="41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 name="Straight Connector 17"/>
            <p:cNvCxnSpPr>
              <a:stCxn id="3" idx="1"/>
            </p:cNvCxnSpPr>
            <p:nvPr/>
          </p:nvCxnSpPr>
          <p:spPr>
            <a:xfrm flipH="1">
              <a:off x="10347049" y="1322727"/>
              <a:ext cx="5600" cy="77660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12729137" y="1349434"/>
              <a:ext cx="5600" cy="77660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0324074" y="1955313"/>
              <a:ext cx="2410663" cy="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1019023" y="1697347"/>
              <a:ext cx="1152128" cy="307777"/>
            </a:xfrm>
            <a:prstGeom prst="rect">
              <a:avLst/>
            </a:prstGeom>
            <a:noFill/>
            <a:ln>
              <a:noFill/>
            </a:ln>
          </p:spPr>
          <p:txBody>
            <a:bodyPr wrap="square" rtlCol="0">
              <a:spAutoFit/>
            </a:bodyPr>
            <a:lstStyle/>
            <a:p>
              <a:pPr algn="ctr"/>
              <a:r>
                <a:rPr lang="en-US" sz="1400" dirty="0" smtClean="0">
                  <a:solidFill>
                    <a:srgbClr val="FFFF00"/>
                  </a:solidFill>
                </a:rPr>
                <a:t>200 mm</a:t>
              </a:r>
              <a:endParaRPr lang="en-GB" sz="1400" dirty="0">
                <a:solidFill>
                  <a:srgbClr val="FFFF00"/>
                </a:solidFill>
              </a:endParaRPr>
            </a:p>
          </p:txBody>
        </p:sp>
        <p:cxnSp>
          <p:nvCxnSpPr>
            <p:cNvPr id="47" name="Straight Connector 46"/>
            <p:cNvCxnSpPr/>
            <p:nvPr/>
          </p:nvCxnSpPr>
          <p:spPr>
            <a:xfrm flipH="1">
              <a:off x="9877273" y="1127464"/>
              <a:ext cx="446032"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9009379" y="1074066"/>
              <a:ext cx="1152128" cy="307777"/>
            </a:xfrm>
            <a:prstGeom prst="rect">
              <a:avLst/>
            </a:prstGeom>
            <a:noFill/>
            <a:ln>
              <a:noFill/>
            </a:ln>
          </p:spPr>
          <p:txBody>
            <a:bodyPr wrap="square" rtlCol="0">
              <a:spAutoFit/>
            </a:bodyPr>
            <a:lstStyle/>
            <a:p>
              <a:pPr algn="ctr"/>
              <a:r>
                <a:rPr lang="en-US" sz="1400" dirty="0" smtClean="0">
                  <a:solidFill>
                    <a:srgbClr val="FFFF00"/>
                  </a:solidFill>
                </a:rPr>
                <a:t>50 mm</a:t>
              </a:r>
              <a:endParaRPr lang="en-GB" sz="1400" dirty="0">
                <a:solidFill>
                  <a:srgbClr val="FFFF00"/>
                </a:solidFill>
              </a:endParaRPr>
            </a:p>
          </p:txBody>
        </p:sp>
        <p:cxnSp>
          <p:nvCxnSpPr>
            <p:cNvPr id="45" name="Straight Connector 44"/>
            <p:cNvCxnSpPr/>
            <p:nvPr/>
          </p:nvCxnSpPr>
          <p:spPr>
            <a:xfrm flipH="1">
              <a:off x="9935365" y="1319326"/>
              <a:ext cx="446032"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9945483" y="1112107"/>
              <a:ext cx="0" cy="2286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0152568" y="1087698"/>
              <a:ext cx="1152128" cy="307777"/>
            </a:xfrm>
            <a:prstGeom prst="rect">
              <a:avLst/>
            </a:prstGeom>
            <a:noFill/>
            <a:ln>
              <a:noFill/>
            </a:ln>
          </p:spPr>
          <p:txBody>
            <a:bodyPr wrap="square" rtlCol="0">
              <a:spAutoFit/>
            </a:bodyPr>
            <a:lstStyle/>
            <a:p>
              <a:pPr algn="ctr"/>
              <a:r>
                <a:rPr lang="en-US" sz="1400" dirty="0" smtClean="0">
                  <a:solidFill>
                    <a:srgbClr val="FFFF00"/>
                  </a:solidFill>
                </a:rPr>
                <a:t>2.2 m/s</a:t>
              </a:r>
              <a:endParaRPr lang="en-GB" sz="1400" dirty="0">
                <a:solidFill>
                  <a:srgbClr val="FFFF00"/>
                </a:solidFill>
              </a:endParaRPr>
            </a:p>
          </p:txBody>
        </p:sp>
      </p:grpSp>
      <p:cxnSp>
        <p:nvCxnSpPr>
          <p:cNvPr id="73" name="Straight Arrow Connector 72"/>
          <p:cNvCxnSpPr/>
          <p:nvPr/>
        </p:nvCxnSpPr>
        <p:spPr>
          <a:xfrm>
            <a:off x="4058986" y="1685639"/>
            <a:ext cx="1809158" cy="8072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76" idx="2"/>
          </p:cNvCxnSpPr>
          <p:nvPr/>
        </p:nvCxnSpPr>
        <p:spPr>
          <a:xfrm>
            <a:off x="2958754" y="4756996"/>
            <a:ext cx="454852" cy="6851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6" name="Content Placeholder 2"/>
          <p:cNvSpPr txBox="1">
            <a:spLocks/>
          </p:cNvSpPr>
          <p:nvPr/>
        </p:nvSpPr>
        <p:spPr>
          <a:xfrm>
            <a:off x="2503902" y="4264956"/>
            <a:ext cx="909704" cy="492040"/>
          </a:xfrm>
          <a:prstGeom prst="rect">
            <a:avLst/>
          </a:prstGeom>
          <a:solidFill>
            <a:schemeClr val="bg1"/>
          </a:solidFill>
          <a:ln>
            <a:solidFill>
              <a:schemeClr val="tx1"/>
            </a:solidFill>
          </a:ln>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smtClean="0"/>
              <a:t>Cable trenches</a:t>
            </a:r>
          </a:p>
        </p:txBody>
      </p:sp>
      <p:sp>
        <p:nvSpPr>
          <p:cNvPr id="77" name="Rectangle 76"/>
          <p:cNvSpPr/>
          <p:nvPr/>
        </p:nvSpPr>
        <p:spPr>
          <a:xfrm rot="16831620">
            <a:off x="3326912" y="5422402"/>
            <a:ext cx="255550" cy="456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8" name="Straight Arrow Connector 77"/>
          <p:cNvCxnSpPr/>
          <p:nvPr/>
        </p:nvCxnSpPr>
        <p:spPr>
          <a:xfrm flipV="1">
            <a:off x="3452552" y="5099572"/>
            <a:ext cx="759408" cy="3420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9" name="Group 78"/>
          <p:cNvGrpSpPr/>
          <p:nvPr/>
        </p:nvGrpSpPr>
        <p:grpSpPr>
          <a:xfrm>
            <a:off x="4264361" y="4343704"/>
            <a:ext cx="3124935" cy="2384833"/>
            <a:chOff x="4211960" y="4362231"/>
            <a:chExt cx="3124935" cy="2384833"/>
          </a:xfrm>
        </p:grpSpPr>
        <p:pic>
          <p:nvPicPr>
            <p:cNvPr id="80" name="Picture 5" descr="\\cern.ch\dfs\Users\a\apolato\Documents\Andrea Polato\CV_UTILS\PICS\B_838_ISOLDE_mesures\P610003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11960" y="4402971"/>
              <a:ext cx="3124935" cy="2344093"/>
            </a:xfrm>
            <a:prstGeom prst="rect">
              <a:avLst/>
            </a:prstGeom>
            <a:noFill/>
            <a:extLst>
              <a:ext uri="{909E8E84-426E-40DD-AFC4-6F175D3DCCD1}">
                <a14:hiddenFill xmlns:a14="http://schemas.microsoft.com/office/drawing/2010/main">
                  <a:solidFill>
                    <a:srgbClr val="FFFFFF"/>
                  </a:solidFill>
                </a14:hiddenFill>
              </a:ext>
            </a:extLst>
          </p:spPr>
        </p:pic>
        <p:sp>
          <p:nvSpPr>
            <p:cNvPr id="81" name="Oval 80"/>
            <p:cNvSpPr/>
            <p:nvPr/>
          </p:nvSpPr>
          <p:spPr>
            <a:xfrm>
              <a:off x="5281458" y="4717414"/>
              <a:ext cx="1090742" cy="1050124"/>
            </a:xfrm>
            <a:prstGeom prst="ellipse">
              <a:avLst/>
            </a:prstGeom>
            <a:solidFill>
              <a:schemeClr val="accent1">
                <a:alpha val="44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2" name="Straight Connector 81"/>
            <p:cNvCxnSpPr/>
            <p:nvPr/>
          </p:nvCxnSpPr>
          <p:spPr>
            <a:xfrm flipV="1">
              <a:off x="5292079" y="4641717"/>
              <a:ext cx="1" cy="73149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6372200" y="4665546"/>
              <a:ext cx="5600" cy="77660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5292080" y="4664373"/>
              <a:ext cx="1080120" cy="5635"/>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5292080" y="4362231"/>
              <a:ext cx="1152128" cy="307777"/>
            </a:xfrm>
            <a:prstGeom prst="rect">
              <a:avLst/>
            </a:prstGeom>
            <a:noFill/>
            <a:ln>
              <a:noFill/>
            </a:ln>
          </p:spPr>
          <p:txBody>
            <a:bodyPr wrap="square" rtlCol="0">
              <a:spAutoFit/>
            </a:bodyPr>
            <a:lstStyle/>
            <a:p>
              <a:pPr algn="ctr"/>
              <a:r>
                <a:rPr lang="en-US" sz="1400" dirty="0" smtClean="0">
                  <a:solidFill>
                    <a:srgbClr val="FFFF00"/>
                  </a:solidFill>
                </a:rPr>
                <a:t>150 mm</a:t>
              </a:r>
              <a:endParaRPr lang="en-GB" sz="1400" dirty="0">
                <a:solidFill>
                  <a:srgbClr val="FFFF00"/>
                </a:solidFill>
              </a:endParaRPr>
            </a:p>
          </p:txBody>
        </p:sp>
        <p:sp>
          <p:nvSpPr>
            <p:cNvPr id="86" name="TextBox 85"/>
            <p:cNvSpPr txBox="1"/>
            <p:nvPr/>
          </p:nvSpPr>
          <p:spPr>
            <a:xfrm>
              <a:off x="5256076" y="5115143"/>
              <a:ext cx="1152128" cy="307777"/>
            </a:xfrm>
            <a:prstGeom prst="rect">
              <a:avLst/>
            </a:prstGeom>
            <a:noFill/>
            <a:ln>
              <a:noFill/>
            </a:ln>
          </p:spPr>
          <p:txBody>
            <a:bodyPr wrap="square" rtlCol="0">
              <a:spAutoFit/>
            </a:bodyPr>
            <a:lstStyle/>
            <a:p>
              <a:pPr algn="ctr"/>
              <a:r>
                <a:rPr lang="en-US" sz="1400" dirty="0" smtClean="0">
                  <a:solidFill>
                    <a:srgbClr val="FFFF00"/>
                  </a:solidFill>
                </a:rPr>
                <a:t>1 m/s</a:t>
              </a:r>
              <a:endParaRPr lang="en-GB" sz="1400" dirty="0">
                <a:solidFill>
                  <a:srgbClr val="FFFF00"/>
                </a:solidFill>
              </a:endParaRPr>
            </a:p>
          </p:txBody>
        </p:sp>
      </p:grpSp>
      <p:cxnSp>
        <p:nvCxnSpPr>
          <p:cNvPr id="87" name="Straight Arrow Connector 86"/>
          <p:cNvCxnSpPr>
            <a:stCxn id="88" idx="2"/>
          </p:cNvCxnSpPr>
          <p:nvPr/>
        </p:nvCxnSpPr>
        <p:spPr>
          <a:xfrm>
            <a:off x="2506572" y="5937264"/>
            <a:ext cx="454852" cy="6851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8" name="Content Placeholder 2"/>
          <p:cNvSpPr txBox="1">
            <a:spLocks/>
          </p:cNvSpPr>
          <p:nvPr/>
        </p:nvSpPr>
        <p:spPr>
          <a:xfrm>
            <a:off x="2051720" y="5445224"/>
            <a:ext cx="909704" cy="492040"/>
          </a:xfrm>
          <a:prstGeom prst="rect">
            <a:avLst/>
          </a:prstGeom>
          <a:solidFill>
            <a:schemeClr val="bg1"/>
          </a:solidFill>
          <a:ln>
            <a:solidFill>
              <a:schemeClr val="tx1"/>
            </a:solidFill>
          </a:ln>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smtClean="0"/>
              <a:t>Cable trenches</a:t>
            </a:r>
          </a:p>
        </p:txBody>
      </p:sp>
      <p:sp>
        <p:nvSpPr>
          <p:cNvPr id="89" name="Rectangle 88"/>
          <p:cNvSpPr/>
          <p:nvPr/>
        </p:nvSpPr>
        <p:spPr>
          <a:xfrm rot="21060217">
            <a:off x="2960751" y="6647530"/>
            <a:ext cx="255550" cy="456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89"/>
          <p:cNvGrpSpPr/>
          <p:nvPr/>
        </p:nvGrpSpPr>
        <p:grpSpPr>
          <a:xfrm>
            <a:off x="-52184" y="2390560"/>
            <a:ext cx="2573111" cy="1798450"/>
            <a:chOff x="-52184" y="2390560"/>
            <a:chExt cx="2573111" cy="1798450"/>
          </a:xfrm>
        </p:grpSpPr>
        <p:pic>
          <p:nvPicPr>
            <p:cNvPr id="91" name="Picture 6" descr="\\cern.ch\dfs\Users\a\apolato\Documents\Andrea Polato\CV_UTILS\PICS\B_838_ISOLDE_mesures\P6100033.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3394" y="2390560"/>
              <a:ext cx="2397533" cy="1798450"/>
            </a:xfrm>
            <a:prstGeom prst="rect">
              <a:avLst/>
            </a:prstGeom>
            <a:noFill/>
            <a:extLst>
              <a:ext uri="{909E8E84-426E-40DD-AFC4-6F175D3DCCD1}">
                <a14:hiddenFill xmlns:a14="http://schemas.microsoft.com/office/drawing/2010/main">
                  <a:solidFill>
                    <a:srgbClr val="FFFFFF"/>
                  </a:solidFill>
                </a14:hiddenFill>
              </a:ext>
            </a:extLst>
          </p:spPr>
        </p:pic>
        <p:grpSp>
          <p:nvGrpSpPr>
            <p:cNvPr id="92" name="Group 91"/>
            <p:cNvGrpSpPr/>
            <p:nvPr/>
          </p:nvGrpSpPr>
          <p:grpSpPr>
            <a:xfrm>
              <a:off x="-52184" y="2947210"/>
              <a:ext cx="2239853" cy="841830"/>
              <a:chOff x="-52184" y="2947210"/>
              <a:chExt cx="2239853" cy="841830"/>
            </a:xfrm>
          </p:grpSpPr>
          <p:sp>
            <p:nvSpPr>
              <p:cNvPr id="93" name="Oval 92"/>
              <p:cNvSpPr/>
              <p:nvPr/>
            </p:nvSpPr>
            <p:spPr>
              <a:xfrm>
                <a:off x="1243498" y="2947210"/>
                <a:ext cx="736214" cy="685152"/>
              </a:xfrm>
              <a:prstGeom prst="ellipse">
                <a:avLst/>
              </a:prstGeom>
              <a:solidFill>
                <a:schemeClr val="accent1">
                  <a:alpha val="52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p:cNvSpPr/>
              <p:nvPr/>
            </p:nvSpPr>
            <p:spPr>
              <a:xfrm>
                <a:off x="155773" y="2998840"/>
                <a:ext cx="736214" cy="790200"/>
              </a:xfrm>
              <a:prstGeom prst="ellipse">
                <a:avLst/>
              </a:prstGeom>
              <a:solidFill>
                <a:schemeClr val="accent1">
                  <a:alpha val="52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Box 94"/>
              <p:cNvSpPr txBox="1"/>
              <p:nvPr/>
            </p:nvSpPr>
            <p:spPr>
              <a:xfrm>
                <a:off x="1035541" y="3135896"/>
                <a:ext cx="1152128" cy="307777"/>
              </a:xfrm>
              <a:prstGeom prst="rect">
                <a:avLst/>
              </a:prstGeom>
              <a:noFill/>
              <a:ln>
                <a:noFill/>
              </a:ln>
            </p:spPr>
            <p:txBody>
              <a:bodyPr wrap="square" rtlCol="0">
                <a:spAutoFit/>
              </a:bodyPr>
              <a:lstStyle/>
              <a:p>
                <a:pPr algn="ctr"/>
                <a:r>
                  <a:rPr lang="en-US" sz="1400" dirty="0" smtClean="0">
                    <a:solidFill>
                      <a:srgbClr val="FFFF00"/>
                    </a:solidFill>
                  </a:rPr>
                  <a:t>6 m/s</a:t>
                </a:r>
                <a:endParaRPr lang="en-GB" sz="1400" dirty="0">
                  <a:solidFill>
                    <a:srgbClr val="FFFF00"/>
                  </a:solidFill>
                </a:endParaRPr>
              </a:p>
            </p:txBody>
          </p:sp>
          <p:sp>
            <p:nvSpPr>
              <p:cNvPr id="96" name="TextBox 95"/>
              <p:cNvSpPr txBox="1"/>
              <p:nvPr/>
            </p:nvSpPr>
            <p:spPr>
              <a:xfrm>
                <a:off x="-52184" y="3240051"/>
                <a:ext cx="1152128" cy="307777"/>
              </a:xfrm>
              <a:prstGeom prst="rect">
                <a:avLst/>
              </a:prstGeom>
              <a:noFill/>
              <a:ln>
                <a:noFill/>
              </a:ln>
            </p:spPr>
            <p:txBody>
              <a:bodyPr wrap="square" rtlCol="0">
                <a:spAutoFit/>
              </a:bodyPr>
              <a:lstStyle/>
              <a:p>
                <a:pPr algn="ctr"/>
                <a:r>
                  <a:rPr lang="en-US" sz="1400" dirty="0" smtClean="0">
                    <a:solidFill>
                      <a:srgbClr val="FFFF00"/>
                    </a:solidFill>
                  </a:rPr>
                  <a:t>7 m/s</a:t>
                </a:r>
                <a:endParaRPr lang="en-GB" sz="1400" dirty="0">
                  <a:solidFill>
                    <a:srgbClr val="FFFF00"/>
                  </a:solidFill>
                </a:endParaRPr>
              </a:p>
            </p:txBody>
          </p:sp>
        </p:grpSp>
      </p:grpSp>
      <p:cxnSp>
        <p:nvCxnSpPr>
          <p:cNvPr id="97" name="Straight Arrow Connector 96"/>
          <p:cNvCxnSpPr>
            <a:endCxn id="91" idx="2"/>
          </p:cNvCxnSpPr>
          <p:nvPr/>
        </p:nvCxnSpPr>
        <p:spPr>
          <a:xfrm flipH="1" flipV="1">
            <a:off x="1322161" y="4189010"/>
            <a:ext cx="1769934" cy="250388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Content Placeholder 2"/>
          <p:cNvSpPr txBox="1">
            <a:spLocks/>
          </p:cNvSpPr>
          <p:nvPr/>
        </p:nvSpPr>
        <p:spPr>
          <a:xfrm>
            <a:off x="4691039" y="4264956"/>
            <a:ext cx="4248472" cy="2490039"/>
          </a:xfrm>
          <a:prstGeom prst="rect">
            <a:avLst/>
          </a:prstGeom>
          <a:noFill/>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The measures show the non optimized leak tightness of the Tunnel.</a:t>
            </a:r>
          </a:p>
          <a:p>
            <a:r>
              <a:rPr lang="en-US" sz="1800" u="sng" dirty="0" smtClean="0">
                <a:solidFill>
                  <a:srgbClr val="FF0000"/>
                </a:solidFill>
              </a:rPr>
              <a:t>As a conclusion</a:t>
            </a:r>
            <a:r>
              <a:rPr lang="en-US" sz="1800" dirty="0" smtClean="0">
                <a:solidFill>
                  <a:srgbClr val="FF0000"/>
                </a:solidFill>
              </a:rPr>
              <a:t>: an accurate activity of gaps sealing is amended as necessary. This measure together with the:</a:t>
            </a:r>
          </a:p>
          <a:p>
            <a:pPr lvl="1"/>
            <a:r>
              <a:rPr lang="en-US" sz="1400" dirty="0" smtClean="0">
                <a:solidFill>
                  <a:srgbClr val="FF0000"/>
                </a:solidFill>
              </a:rPr>
              <a:t>Stop of the air supply during beam mode</a:t>
            </a:r>
          </a:p>
          <a:p>
            <a:pPr lvl="1"/>
            <a:r>
              <a:rPr lang="en-US" sz="1400" dirty="0" smtClean="0">
                <a:solidFill>
                  <a:srgbClr val="FF0000"/>
                </a:solidFill>
              </a:rPr>
              <a:t>Installation of access airlocks</a:t>
            </a:r>
          </a:p>
          <a:p>
            <a:pPr lvl="1"/>
            <a:r>
              <a:rPr lang="el-GR" sz="1400" dirty="0" smtClean="0">
                <a:solidFill>
                  <a:srgbClr val="FF0000"/>
                </a:solidFill>
              </a:rPr>
              <a:t>Δ</a:t>
            </a:r>
            <a:r>
              <a:rPr lang="en-US" sz="1400" dirty="0" smtClean="0">
                <a:solidFill>
                  <a:srgbClr val="FF0000"/>
                </a:solidFill>
              </a:rPr>
              <a:t>P optimization</a:t>
            </a:r>
          </a:p>
          <a:p>
            <a:pPr marL="457200" lvl="1" indent="0">
              <a:buNone/>
            </a:pPr>
            <a:r>
              <a:rPr lang="en-US" sz="1800" dirty="0" smtClean="0">
                <a:solidFill>
                  <a:srgbClr val="FF0000"/>
                </a:solidFill>
              </a:rPr>
              <a:t>will move in the sense  of reducing </a:t>
            </a:r>
            <a:r>
              <a:rPr lang="en-US" sz="1800" dirty="0">
                <a:solidFill>
                  <a:srgbClr val="FF0000"/>
                </a:solidFill>
              </a:rPr>
              <a:t>the </a:t>
            </a:r>
            <a:r>
              <a:rPr lang="en-US" sz="1800" dirty="0" smtClean="0">
                <a:solidFill>
                  <a:srgbClr val="FF0000"/>
                </a:solidFill>
              </a:rPr>
              <a:t>activity released in in </a:t>
            </a:r>
            <a:r>
              <a:rPr lang="en-US" sz="1800" dirty="0">
                <a:solidFill>
                  <a:srgbClr val="FF0000"/>
                </a:solidFill>
              </a:rPr>
              <a:t>atmosphere</a:t>
            </a:r>
            <a:endParaRPr lang="en-US" sz="1800" dirty="0" smtClean="0">
              <a:solidFill>
                <a:srgbClr val="FF0000"/>
              </a:solidFill>
            </a:endParaRPr>
          </a:p>
        </p:txBody>
      </p:sp>
      <p:pic>
        <p:nvPicPr>
          <p:cNvPr id="64" name="Picture 5"/>
          <p:cNvPicPr>
            <a:picLocks noChangeAspect="1" noChangeArrowheads="1"/>
          </p:cNvPicPr>
          <p:nvPr/>
        </p:nvPicPr>
        <p:blipFill>
          <a:blip r:embed="rId8" cstate="print"/>
          <a:srcRect/>
          <a:stretch>
            <a:fillRect/>
          </a:stretch>
        </p:blipFill>
        <p:spPr bwMode="auto">
          <a:xfrm>
            <a:off x="7924800" y="228600"/>
            <a:ext cx="923306" cy="914400"/>
          </a:xfrm>
          <a:prstGeom prst="rect">
            <a:avLst/>
          </a:prstGeom>
          <a:noFill/>
          <a:ln w="9525">
            <a:noFill/>
            <a:miter lim="800000"/>
            <a:headEnd/>
            <a:tailEnd/>
          </a:ln>
        </p:spPr>
      </p:pic>
      <p:sp>
        <p:nvSpPr>
          <p:cNvPr id="65" name="TextBox 64"/>
          <p:cNvSpPr txBox="1"/>
          <p:nvPr/>
        </p:nvSpPr>
        <p:spPr>
          <a:xfrm>
            <a:off x="135537" y="6501742"/>
            <a:ext cx="747064" cy="276999"/>
          </a:xfrm>
          <a:prstGeom prst="rect">
            <a:avLst/>
          </a:prstGeom>
          <a:noFill/>
        </p:spPr>
        <p:txBody>
          <a:bodyPr wrap="none" rtlCol="0">
            <a:spAutoFit/>
          </a:bodyPr>
          <a:lstStyle/>
          <a:p>
            <a:r>
              <a:rPr lang="en-GB" sz="1200" dirty="0" smtClean="0"/>
              <a:t>A. Polato</a:t>
            </a:r>
            <a:endParaRPr lang="en-GB" sz="1200" dirty="0"/>
          </a:p>
        </p:txBody>
      </p:sp>
    </p:spTree>
    <p:extLst>
      <p:ext uri="{BB962C8B-B14F-4D97-AF65-F5344CB8AC3E}">
        <p14:creationId xmlns:p14="http://schemas.microsoft.com/office/powerpoint/2010/main" val="113899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31"/>
                                        </p:tgtEl>
                                        <p:attrNameLst>
                                          <p:attrName>style.visibility</p:attrName>
                                        </p:attrNameLst>
                                      </p:cBhvr>
                                      <p:to>
                                        <p:strVal val="visible"/>
                                      </p:to>
                                    </p:set>
                                    <p:animEffect transition="in" filter="fade">
                                      <p:cBhvr>
                                        <p:cTn id="13" dur="500"/>
                                        <p:tgtEl>
                                          <p:spTgt spid="103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53"/>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56"/>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49"/>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500"/>
                                        <p:tgtEl>
                                          <p:spTgt spid="63"/>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par>
                                <p:cTn id="43" presetID="10"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63"/>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73"/>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42"/>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nodeType="clickEffect">
                                  <p:stCondLst>
                                    <p:cond delay="0"/>
                                  </p:stCondLst>
                                  <p:childTnLst>
                                    <p:set>
                                      <p:cBhvr>
                                        <p:cTn id="57" dur="1" fill="hold">
                                          <p:stCondLst>
                                            <p:cond delay="0"/>
                                          </p:stCondLst>
                                        </p:cTn>
                                        <p:tgtEl>
                                          <p:spTgt spid="1031"/>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75"/>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76"/>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7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7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7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nodeType="clickEffect">
                                  <p:stCondLst>
                                    <p:cond delay="0"/>
                                  </p:stCondLst>
                                  <p:childTnLst>
                                    <p:set>
                                      <p:cBhvr>
                                        <p:cTn id="77" dur="1" fill="hold">
                                          <p:stCondLst>
                                            <p:cond delay="0"/>
                                          </p:stCondLst>
                                        </p:cTn>
                                        <p:tgtEl>
                                          <p:spTgt spid="78"/>
                                        </p:tgtEl>
                                        <p:attrNameLst>
                                          <p:attrName>style.visibility</p:attrName>
                                        </p:attrNameLst>
                                      </p:cBhvr>
                                      <p:to>
                                        <p:strVal val="hidden"/>
                                      </p:to>
                                    </p:set>
                                  </p:childTnLst>
                                </p:cTn>
                              </p:par>
                              <p:par>
                                <p:cTn id="78" presetID="1" presetClass="exit" presetSubtype="0" fill="hold" nodeType="withEffect">
                                  <p:stCondLst>
                                    <p:cond delay="0"/>
                                  </p:stCondLst>
                                  <p:childTnLst>
                                    <p:set>
                                      <p:cBhvr>
                                        <p:cTn id="79" dur="1" fill="hold">
                                          <p:stCondLst>
                                            <p:cond delay="0"/>
                                          </p:stCondLst>
                                        </p:cTn>
                                        <p:tgtEl>
                                          <p:spTgt spid="79"/>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87"/>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88"/>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89"/>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97"/>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90"/>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xit" presetSubtype="0" fill="hold" nodeType="clickEffect">
                                  <p:stCondLst>
                                    <p:cond delay="0"/>
                                  </p:stCondLst>
                                  <p:childTnLst>
                                    <p:set>
                                      <p:cBhvr>
                                        <p:cTn id="99" dur="1" fill="hold">
                                          <p:stCondLst>
                                            <p:cond delay="0"/>
                                          </p:stCondLst>
                                        </p:cTn>
                                        <p:tgtEl>
                                          <p:spTgt spid="97"/>
                                        </p:tgtEl>
                                        <p:attrNameLst>
                                          <p:attrName>style.visibility</p:attrName>
                                        </p:attrNameLst>
                                      </p:cBhvr>
                                      <p:to>
                                        <p:strVal val="hidden"/>
                                      </p:to>
                                    </p:set>
                                  </p:childTnLst>
                                </p:cTn>
                              </p:par>
                              <p:par>
                                <p:cTn id="100" presetID="1" presetClass="exit" presetSubtype="0" fill="hold" nodeType="withEffect">
                                  <p:stCondLst>
                                    <p:cond delay="0"/>
                                  </p:stCondLst>
                                  <p:childTnLst>
                                    <p:set>
                                      <p:cBhvr>
                                        <p:cTn id="101" dur="1" fill="hold">
                                          <p:stCondLst>
                                            <p:cond delay="0"/>
                                          </p:stCondLst>
                                        </p:cTn>
                                        <p:tgtEl>
                                          <p:spTgt spid="90"/>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nodeType="clickEffect">
                                  <p:stCondLst>
                                    <p:cond delay="0"/>
                                  </p:stCondLst>
                                  <p:childTnLst>
                                    <p:set>
                                      <p:cBhvr>
                                        <p:cTn id="105" dur="1" fill="hold">
                                          <p:stCondLst>
                                            <p:cond delay="0"/>
                                          </p:stCondLst>
                                        </p:cTn>
                                        <p:tgtEl>
                                          <p:spTgt spid="62">
                                            <p:txEl>
                                              <p:pRg st="0" end="0"/>
                                            </p:txEl>
                                          </p:spTgt>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62">
                                            <p:txEl>
                                              <p:pRg st="1" end="1"/>
                                            </p:txEl>
                                          </p:spTgt>
                                        </p:tgtEl>
                                        <p:attrNameLst>
                                          <p:attrName>style.visibility</p:attrName>
                                        </p:attrNameLst>
                                      </p:cBhvr>
                                      <p:to>
                                        <p:strVal val="visible"/>
                                      </p:to>
                                    </p:set>
                                  </p:childTnLst>
                                </p:cTn>
                              </p:par>
                              <p:par>
                                <p:cTn id="110" presetID="1" presetClass="entr" presetSubtype="0" fill="hold" nodeType="withEffect">
                                  <p:stCondLst>
                                    <p:cond delay="0"/>
                                  </p:stCondLst>
                                  <p:childTnLst>
                                    <p:set>
                                      <p:cBhvr>
                                        <p:cTn id="111" dur="1" fill="hold">
                                          <p:stCondLst>
                                            <p:cond delay="0"/>
                                          </p:stCondLst>
                                        </p:cTn>
                                        <p:tgtEl>
                                          <p:spTgt spid="62">
                                            <p:txEl>
                                              <p:pRg st="2" end="2"/>
                                            </p:txEl>
                                          </p:spTgt>
                                        </p:tgtEl>
                                        <p:attrNameLst>
                                          <p:attrName>style.visibility</p:attrName>
                                        </p:attrNameLst>
                                      </p:cBhvr>
                                      <p:to>
                                        <p:strVal val="visible"/>
                                      </p:to>
                                    </p:set>
                                  </p:childTnLst>
                                </p:cTn>
                              </p:par>
                              <p:par>
                                <p:cTn id="112" presetID="1" presetClass="entr" presetSubtype="0" fill="hold" nodeType="withEffect">
                                  <p:stCondLst>
                                    <p:cond delay="0"/>
                                  </p:stCondLst>
                                  <p:childTnLst>
                                    <p:set>
                                      <p:cBhvr>
                                        <p:cTn id="113" dur="1" fill="hold">
                                          <p:stCondLst>
                                            <p:cond delay="0"/>
                                          </p:stCondLst>
                                        </p:cTn>
                                        <p:tgtEl>
                                          <p:spTgt spid="62">
                                            <p:txEl>
                                              <p:pRg st="3" end="3"/>
                                            </p:txEl>
                                          </p:spTgt>
                                        </p:tgtEl>
                                        <p:attrNameLst>
                                          <p:attrName>style.visibility</p:attrName>
                                        </p:attrNameLst>
                                      </p:cBhvr>
                                      <p:to>
                                        <p:strVal val="visible"/>
                                      </p:to>
                                    </p:set>
                                  </p:childTnLst>
                                </p:cTn>
                              </p:par>
                              <p:par>
                                <p:cTn id="114" presetID="1" presetClass="entr" presetSubtype="0" fill="hold" nodeType="withEffect">
                                  <p:stCondLst>
                                    <p:cond delay="0"/>
                                  </p:stCondLst>
                                  <p:childTnLst>
                                    <p:set>
                                      <p:cBhvr>
                                        <p:cTn id="115" dur="1" fill="hold">
                                          <p:stCondLst>
                                            <p:cond delay="0"/>
                                          </p:stCondLst>
                                        </p:cTn>
                                        <p:tgtEl>
                                          <p:spTgt spid="62">
                                            <p:txEl>
                                              <p:pRg st="4" end="4"/>
                                            </p:txEl>
                                          </p:spTgt>
                                        </p:tgtEl>
                                        <p:attrNameLst>
                                          <p:attrName>style.visibility</p:attrName>
                                        </p:attrNameLst>
                                      </p:cBhvr>
                                      <p:to>
                                        <p:strVal val="visible"/>
                                      </p:to>
                                    </p:set>
                                  </p:childTnLst>
                                </p:cTn>
                              </p:par>
                              <p:par>
                                <p:cTn id="116" presetID="1" presetClass="entr" presetSubtype="0" fill="hold" nodeType="withEffect">
                                  <p:stCondLst>
                                    <p:cond delay="0"/>
                                  </p:stCondLst>
                                  <p:childTnLst>
                                    <p:set>
                                      <p:cBhvr>
                                        <p:cTn id="117" dur="1" fill="hold">
                                          <p:stCondLst>
                                            <p:cond delay="0"/>
                                          </p:stCondLst>
                                        </p:cTn>
                                        <p:tgtEl>
                                          <p:spTgt spid="6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3" grpId="0" animBg="1"/>
      <p:bldP spid="53" grpId="1" animBg="1"/>
      <p:bldP spid="63" grpId="0" animBg="1"/>
      <p:bldP spid="63" grpId="1" animBg="1"/>
      <p:bldP spid="76" grpId="0" animBg="1"/>
      <p:bldP spid="77" grpId="0" animBg="1"/>
      <p:bldP spid="88" grpId="0" animBg="1"/>
      <p:bldP spid="8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1054413-4CB9-4DDA-A675-FEC5AB8DA8D5}" type="slidenum">
              <a:rPr lang="en-US" smtClean="0"/>
              <a:pPr/>
              <a:t>31</a:t>
            </a:fld>
            <a:endParaRPr lang="en-US" dirty="0"/>
          </a:p>
        </p:txBody>
      </p:sp>
      <p:sp>
        <p:nvSpPr>
          <p:cNvPr id="5" name="Title 1"/>
          <p:cNvSpPr txBox="1">
            <a:spLocks/>
          </p:cNvSpPr>
          <p:nvPr/>
        </p:nvSpPr>
        <p:spPr>
          <a:xfrm>
            <a:off x="0" y="764704"/>
            <a:ext cx="9144000" cy="64807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dirty="0" smtClean="0">
                <a:latin typeface="+mj-lt"/>
                <a:ea typeface="+mj-ea"/>
                <a:cs typeface="+mj-cs"/>
              </a:rPr>
              <a:t>Tunnel and HT Room surveys to measure existing air Leaks</a:t>
            </a:r>
            <a:endParaRPr kumimoji="0" lang="en-US" sz="2000" b="0" i="0" u="none" strike="noStrike" kern="1200" cap="none" spc="0" normalizeH="0" baseline="0" dirty="0">
              <a:ln>
                <a:noFill/>
              </a:ln>
              <a:solidFill>
                <a:schemeClr val="tx1"/>
              </a:solidFill>
              <a:effectLst/>
              <a:uLnTx/>
              <a:uFillTx/>
              <a:latin typeface="+mj-lt"/>
              <a:ea typeface="+mj-ea"/>
              <a:cs typeface="+mj-cs"/>
            </a:endParaRPr>
          </a:p>
        </p:txBody>
      </p:sp>
      <p:sp>
        <p:nvSpPr>
          <p:cNvPr id="67" name="Content Placeholder 2"/>
          <p:cNvSpPr txBox="1">
            <a:spLocks/>
          </p:cNvSpPr>
          <p:nvPr/>
        </p:nvSpPr>
        <p:spPr>
          <a:xfrm>
            <a:off x="683568" y="1241586"/>
            <a:ext cx="8229600" cy="15543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Verification of the correct pressure cascade between HT room and ISOLDE Tunnel, to confirm that the traces of activation in the HT Room are not caused by an air backflow (but most probably by direct radiations in the room)</a:t>
            </a:r>
          </a:p>
        </p:txBody>
      </p:sp>
      <p:pic>
        <p:nvPicPr>
          <p:cNvPr id="2050" name="Picture 2" descr="\\cern.ch\dfs\Users\a\apolato\Documents\Andrea Polato\CV_UTILS\PICS\B_170_HRS Boris Tub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2152202"/>
            <a:ext cx="2875673" cy="215711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Users\a\apolato\Documents\Andrea Polato\CV_UTILS\PICS\B_170_GPS Boris Tub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4512245"/>
            <a:ext cx="2875673" cy="2157115"/>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Straight Arrow Connector 77"/>
          <p:cNvCxnSpPr/>
          <p:nvPr/>
        </p:nvCxnSpPr>
        <p:spPr>
          <a:xfrm flipH="1">
            <a:off x="827584" y="5733256"/>
            <a:ext cx="1080120" cy="388278"/>
          </a:xfrm>
          <a:prstGeom prst="straightConnector1">
            <a:avLst/>
          </a:prstGeom>
          <a:ln w="603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a:off x="1367644" y="2942727"/>
            <a:ext cx="504056" cy="576064"/>
          </a:xfrm>
          <a:prstGeom prst="straightConnector1">
            <a:avLst/>
          </a:prstGeom>
          <a:ln w="6032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0" y="2170388"/>
            <a:ext cx="1907704" cy="523220"/>
          </a:xfrm>
          <a:prstGeom prst="rect">
            <a:avLst/>
          </a:prstGeom>
          <a:noFill/>
          <a:ln>
            <a:noFill/>
          </a:ln>
        </p:spPr>
        <p:txBody>
          <a:bodyPr wrap="square" rtlCol="0">
            <a:spAutoFit/>
          </a:bodyPr>
          <a:lstStyle/>
          <a:p>
            <a:pPr algn="ctr"/>
            <a:r>
              <a:rPr lang="en-US" sz="1400" dirty="0" smtClean="0">
                <a:solidFill>
                  <a:srgbClr val="FFFF00"/>
                </a:solidFill>
              </a:rPr>
              <a:t>Boris Tube towards GPS Faraday Cage</a:t>
            </a:r>
            <a:endParaRPr lang="en-GB" sz="1400" dirty="0">
              <a:solidFill>
                <a:srgbClr val="FFFF00"/>
              </a:solidFill>
            </a:endParaRPr>
          </a:p>
        </p:txBody>
      </p:sp>
      <p:sp>
        <p:nvSpPr>
          <p:cNvPr id="81" name="TextBox 80"/>
          <p:cNvSpPr txBox="1"/>
          <p:nvPr/>
        </p:nvSpPr>
        <p:spPr>
          <a:xfrm>
            <a:off x="0" y="4513453"/>
            <a:ext cx="1907704" cy="523220"/>
          </a:xfrm>
          <a:prstGeom prst="rect">
            <a:avLst/>
          </a:prstGeom>
          <a:noFill/>
          <a:ln>
            <a:noFill/>
          </a:ln>
        </p:spPr>
        <p:txBody>
          <a:bodyPr wrap="square" rtlCol="0">
            <a:spAutoFit/>
          </a:bodyPr>
          <a:lstStyle/>
          <a:p>
            <a:pPr algn="ctr"/>
            <a:r>
              <a:rPr lang="en-US" sz="1400" dirty="0" smtClean="0">
                <a:solidFill>
                  <a:srgbClr val="FFFF00"/>
                </a:solidFill>
              </a:rPr>
              <a:t>Boris Tube towards HRS Faraday Cage</a:t>
            </a:r>
            <a:endParaRPr lang="en-GB" sz="1400" dirty="0">
              <a:solidFill>
                <a:srgbClr val="FFFF00"/>
              </a:solidFill>
            </a:endParaRPr>
          </a:p>
        </p:txBody>
      </p:sp>
      <p:pic>
        <p:nvPicPr>
          <p:cNvPr id="2052" name="Picture 4" descr="\\cern.ch\dfs\Users\a\apolato\Documents\Andrea Polato\CV_UTILS\PICS\B_838_ISOLDE_mesures\P610000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848" y="2152202"/>
            <a:ext cx="3587648" cy="2691186"/>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p:cNvSpPr txBox="1"/>
          <p:nvPr/>
        </p:nvSpPr>
        <p:spPr>
          <a:xfrm>
            <a:off x="3208080" y="2170388"/>
            <a:ext cx="3583416" cy="738664"/>
          </a:xfrm>
          <a:prstGeom prst="rect">
            <a:avLst/>
          </a:prstGeom>
          <a:noFill/>
          <a:ln>
            <a:noFill/>
          </a:ln>
        </p:spPr>
        <p:txBody>
          <a:bodyPr wrap="square" rtlCol="0">
            <a:spAutoFit/>
          </a:bodyPr>
          <a:lstStyle/>
          <a:p>
            <a:pPr algn="ctr"/>
            <a:r>
              <a:rPr lang="en-US" sz="1400" dirty="0" smtClean="0">
                <a:solidFill>
                  <a:srgbClr val="FFFF00"/>
                </a:solidFill>
              </a:rPr>
              <a:t>Temporary Confinement of the HRS Boris tube. A tracing element (smoke) has been injected in it to see the direction of the flow</a:t>
            </a:r>
            <a:endParaRPr lang="en-GB" sz="1400" dirty="0">
              <a:solidFill>
                <a:srgbClr val="FFFF00"/>
              </a:solidFill>
            </a:endParaRPr>
          </a:p>
        </p:txBody>
      </p:sp>
      <p:sp>
        <p:nvSpPr>
          <p:cNvPr id="83" name="Content Placeholder 2"/>
          <p:cNvSpPr txBox="1">
            <a:spLocks/>
          </p:cNvSpPr>
          <p:nvPr/>
        </p:nvSpPr>
        <p:spPr>
          <a:xfrm>
            <a:off x="2987824" y="4860035"/>
            <a:ext cx="4824536" cy="1554365"/>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The test showed that the tracing element was flowing towards the Faraday Cage, hence no air backflows are present (in accordance with the initial evaluations)</a:t>
            </a:r>
          </a:p>
          <a:p>
            <a:r>
              <a:rPr lang="en-US" sz="1800" u="sng" dirty="0" smtClean="0">
                <a:solidFill>
                  <a:srgbClr val="FF0000"/>
                </a:solidFill>
              </a:rPr>
              <a:t>As a conclusion</a:t>
            </a:r>
            <a:r>
              <a:rPr lang="en-US" sz="1800" dirty="0" smtClean="0">
                <a:solidFill>
                  <a:srgbClr val="FF0000"/>
                </a:solidFill>
              </a:rPr>
              <a:t>: due to the contamination present in the room, a confinement system of the HT room vs. the Instrumental hall will be proposed in the Design Study</a:t>
            </a:r>
          </a:p>
        </p:txBody>
      </p:sp>
      <p:pic>
        <p:nvPicPr>
          <p:cNvPr id="2053" name="Picture 5" descr="\\cern.ch\dfs\Users\a\apolato\Documents\Andrea Polato\CV_UTILS\PICS\ok.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84371" y="5001214"/>
            <a:ext cx="488028" cy="488028"/>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p:cNvSpPr txBox="1"/>
          <p:nvPr/>
        </p:nvSpPr>
        <p:spPr>
          <a:xfrm>
            <a:off x="6853361" y="2145276"/>
            <a:ext cx="2245000" cy="1384995"/>
          </a:xfrm>
          <a:prstGeom prst="rect">
            <a:avLst/>
          </a:prstGeom>
          <a:noFill/>
          <a:ln>
            <a:noFill/>
          </a:ln>
        </p:spPr>
        <p:txBody>
          <a:bodyPr wrap="square" rtlCol="0">
            <a:spAutoFit/>
          </a:bodyPr>
          <a:lstStyle/>
          <a:p>
            <a:pPr algn="ctr"/>
            <a:r>
              <a:rPr lang="en-US" sz="1400" dirty="0" smtClean="0">
                <a:hlinkClick r:id="rId6" action="ppaction://hlinkfile"/>
              </a:rPr>
              <a:t>SMOKE TEST MOVIE</a:t>
            </a:r>
            <a:endParaRPr lang="en-US" sz="1400" dirty="0" smtClean="0"/>
          </a:p>
          <a:p>
            <a:pPr algn="ctr"/>
            <a:endParaRPr lang="en-US" sz="1400" dirty="0"/>
          </a:p>
          <a:p>
            <a:pPr algn="ctr"/>
            <a:r>
              <a:rPr lang="en-US" sz="1400" dirty="0" smtClean="0"/>
              <a:t>(INTERNET CONNECTION AND MOVIE PLAYER NEEDED)</a:t>
            </a:r>
            <a:endParaRPr lang="en-GB" sz="1400" dirty="0"/>
          </a:p>
        </p:txBody>
      </p:sp>
      <p:grpSp>
        <p:nvGrpSpPr>
          <p:cNvPr id="9" name="Group 8"/>
          <p:cNvGrpSpPr/>
          <p:nvPr/>
        </p:nvGrpSpPr>
        <p:grpSpPr>
          <a:xfrm>
            <a:off x="3059831" y="6228263"/>
            <a:ext cx="4968553" cy="595083"/>
            <a:chOff x="3059831" y="6228263"/>
            <a:chExt cx="4968553" cy="595083"/>
          </a:xfrm>
        </p:grpSpPr>
        <p:grpSp>
          <p:nvGrpSpPr>
            <p:cNvPr id="3" name="Group 2"/>
            <p:cNvGrpSpPr/>
            <p:nvPr/>
          </p:nvGrpSpPr>
          <p:grpSpPr>
            <a:xfrm>
              <a:off x="5029248" y="6249821"/>
              <a:ext cx="1558976" cy="573525"/>
              <a:chOff x="6965679" y="3464629"/>
              <a:chExt cx="1558976" cy="573525"/>
            </a:xfrm>
          </p:grpSpPr>
          <p:pic>
            <p:nvPicPr>
              <p:cNvPr id="1026" name="Picture 2" descr="\\cern.ch\dfs\Users\a\apolato\Documents\Andrea Polato\CV_UTILS\PICS\B_838_ISOLDE_mesures\P6100010.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t="8319"/>
              <a:stretch/>
            </p:blipFill>
            <p:spPr bwMode="auto">
              <a:xfrm>
                <a:off x="6965679" y="3464629"/>
                <a:ext cx="610048" cy="573525"/>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582151" y="3596959"/>
                <a:ext cx="942504" cy="307777"/>
              </a:xfrm>
              <a:prstGeom prst="rect">
                <a:avLst/>
              </a:prstGeom>
              <a:noFill/>
              <a:ln>
                <a:noFill/>
              </a:ln>
            </p:spPr>
            <p:txBody>
              <a:bodyPr wrap="square" rtlCol="0">
                <a:spAutoFit/>
              </a:bodyPr>
              <a:lstStyle/>
              <a:p>
                <a:pPr algn="ctr"/>
                <a:r>
                  <a:rPr lang="en-US" sz="1400" dirty="0" smtClean="0"/>
                  <a:t>H. Sabri</a:t>
                </a:r>
                <a:endParaRPr lang="en-GB" sz="1400" dirty="0"/>
              </a:p>
            </p:txBody>
          </p:sp>
        </p:grpSp>
        <p:grpSp>
          <p:nvGrpSpPr>
            <p:cNvPr id="7" name="Group 6"/>
            <p:cNvGrpSpPr/>
            <p:nvPr/>
          </p:nvGrpSpPr>
          <p:grpSpPr>
            <a:xfrm>
              <a:off x="6655894" y="6280301"/>
              <a:ext cx="1362827" cy="540696"/>
              <a:chOff x="6086301" y="6232862"/>
              <a:chExt cx="1362827" cy="540696"/>
            </a:xfrm>
          </p:grpSpPr>
          <p:pic>
            <p:nvPicPr>
              <p:cNvPr id="1027" name="Picture 3" descr="\\cern.ch\dfs\Users\a\apolato\Documents\Andrea Polato\CV_UTILS\PICS\B_838_ISOLDE_mesures\P6100017.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41322" t="24070" r="46501" b="55048"/>
              <a:stretch/>
            </p:blipFill>
            <p:spPr bwMode="auto">
              <a:xfrm>
                <a:off x="6086301" y="6232862"/>
                <a:ext cx="420323" cy="54069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506624" y="6339718"/>
                <a:ext cx="942504" cy="307777"/>
              </a:xfrm>
              <a:prstGeom prst="rect">
                <a:avLst/>
              </a:prstGeom>
              <a:noFill/>
              <a:ln>
                <a:noFill/>
              </a:ln>
            </p:spPr>
            <p:txBody>
              <a:bodyPr wrap="square" rtlCol="0">
                <a:spAutoFit/>
              </a:bodyPr>
              <a:lstStyle/>
              <a:p>
                <a:pPr algn="ctr"/>
                <a:r>
                  <a:rPr lang="en-US" sz="1400" dirty="0" smtClean="0"/>
                  <a:t>A. Garcia</a:t>
                </a:r>
                <a:endParaRPr lang="en-GB" sz="1400" dirty="0"/>
              </a:p>
            </p:txBody>
          </p:sp>
        </p:grpSp>
        <p:sp>
          <p:nvSpPr>
            <p:cNvPr id="25" name="TextBox 24"/>
            <p:cNvSpPr txBox="1"/>
            <p:nvPr/>
          </p:nvSpPr>
          <p:spPr>
            <a:xfrm>
              <a:off x="3059831" y="6387157"/>
              <a:ext cx="1906192" cy="307777"/>
            </a:xfrm>
            <a:prstGeom prst="rect">
              <a:avLst/>
            </a:prstGeom>
            <a:noFill/>
            <a:ln>
              <a:noFill/>
            </a:ln>
          </p:spPr>
          <p:txBody>
            <a:bodyPr wrap="square" rtlCol="0">
              <a:spAutoFit/>
            </a:bodyPr>
            <a:lstStyle/>
            <a:p>
              <a:pPr algn="ctr"/>
              <a:r>
                <a:rPr lang="en-US" sz="1400" dirty="0" smtClean="0"/>
                <a:t>Precious help from:</a:t>
              </a:r>
              <a:endParaRPr lang="en-GB" sz="1400" dirty="0"/>
            </a:p>
          </p:txBody>
        </p:sp>
        <p:sp>
          <p:nvSpPr>
            <p:cNvPr id="8" name="Rectangle 7"/>
            <p:cNvSpPr/>
            <p:nvPr/>
          </p:nvSpPr>
          <p:spPr>
            <a:xfrm>
              <a:off x="3059831" y="6228263"/>
              <a:ext cx="4968553" cy="5927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itle 1"/>
          <p:cNvSpPr>
            <a:spLocks noGrp="1"/>
          </p:cNvSpPr>
          <p:nvPr>
            <p:ph type="title"/>
          </p:nvPr>
        </p:nvSpPr>
        <p:spPr>
          <a:xfrm>
            <a:off x="523880" y="0"/>
            <a:ext cx="8229600" cy="1143000"/>
          </a:xfrm>
        </p:spPr>
        <p:txBody>
          <a:bodyPr>
            <a:normAutofit/>
          </a:bodyPr>
          <a:lstStyle/>
          <a:p>
            <a:r>
              <a:rPr lang="en-GB" sz="3600" dirty="0" smtClean="0"/>
              <a:t>Ventilation</a:t>
            </a:r>
            <a:endParaRPr lang="en-GB" sz="3600" dirty="0"/>
          </a:p>
        </p:txBody>
      </p:sp>
      <p:pic>
        <p:nvPicPr>
          <p:cNvPr id="27" name="Picture 5"/>
          <p:cNvPicPr>
            <a:picLocks noChangeAspect="1" noChangeArrowheads="1"/>
          </p:cNvPicPr>
          <p:nvPr/>
        </p:nvPicPr>
        <p:blipFill>
          <a:blip r:embed="rId9"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2572063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Design Study Report</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Document describing all the issues addressed throughout the design study period</a:t>
            </a:r>
          </a:p>
          <a:p>
            <a:r>
              <a:rPr lang="en-GB" dirty="0" smtClean="0"/>
              <a:t>High Intensity</a:t>
            </a:r>
          </a:p>
          <a:p>
            <a:pPr lvl="1"/>
            <a:r>
              <a:rPr lang="en-GB" dirty="0" smtClean="0"/>
              <a:t>Targets; thermal analysis, design and materials</a:t>
            </a:r>
          </a:p>
          <a:p>
            <a:pPr lvl="1"/>
            <a:r>
              <a:rPr lang="en-GB" dirty="0" smtClean="0"/>
              <a:t>Front ends</a:t>
            </a:r>
          </a:p>
          <a:p>
            <a:pPr lvl="1"/>
            <a:r>
              <a:rPr lang="en-GB" dirty="0" smtClean="0"/>
              <a:t>High voltage</a:t>
            </a:r>
          </a:p>
          <a:p>
            <a:pPr lvl="1"/>
            <a:r>
              <a:rPr lang="en-GB" dirty="0" smtClean="0"/>
              <a:t>Operation</a:t>
            </a:r>
          </a:p>
          <a:p>
            <a:r>
              <a:rPr lang="en-GB" dirty="0" smtClean="0"/>
              <a:t>Infrastructure</a:t>
            </a:r>
          </a:p>
          <a:p>
            <a:pPr lvl="1"/>
            <a:r>
              <a:rPr lang="en-GB" dirty="0" smtClean="0"/>
              <a:t>Beam dumps</a:t>
            </a:r>
          </a:p>
          <a:p>
            <a:pPr lvl="1"/>
            <a:r>
              <a:rPr lang="en-GB" dirty="0" smtClean="0"/>
              <a:t>Radiation protection</a:t>
            </a:r>
          </a:p>
          <a:p>
            <a:pPr lvl="1"/>
            <a:r>
              <a:rPr lang="en-GB" dirty="0" smtClean="0"/>
              <a:t>Ventilation and cooling</a:t>
            </a:r>
          </a:p>
          <a:p>
            <a:pPr lvl="1"/>
            <a:r>
              <a:rPr lang="en-GB" dirty="0"/>
              <a:t>V</a:t>
            </a:r>
            <a:r>
              <a:rPr lang="en-GB" dirty="0" smtClean="0"/>
              <a:t>acuum</a:t>
            </a:r>
          </a:p>
          <a:p>
            <a:r>
              <a:rPr lang="en-GB" dirty="0" smtClean="0"/>
              <a:t>Beam Quality</a:t>
            </a:r>
          </a:p>
          <a:p>
            <a:pPr lvl="1"/>
            <a:r>
              <a:rPr lang="en-GB" dirty="0" smtClean="0"/>
              <a:t>HRS magnet design</a:t>
            </a:r>
          </a:p>
          <a:p>
            <a:pPr lvl="1"/>
            <a:r>
              <a:rPr lang="en-GB" dirty="0" smtClean="0"/>
              <a:t>RFQ Cooler</a:t>
            </a:r>
          </a:p>
          <a:p>
            <a:pPr lvl="1"/>
            <a:r>
              <a:rPr lang="en-GB" dirty="0" smtClean="0"/>
              <a:t>New REX-EBIS</a:t>
            </a:r>
          </a:p>
          <a:p>
            <a:r>
              <a:rPr lang="en-GB" dirty="0" smtClean="0"/>
              <a:t>Cost Summary and Planning</a:t>
            </a:r>
          </a:p>
          <a:p>
            <a:pPr lvl="1"/>
            <a:endParaRPr lang="en-GB" dirty="0" smtClean="0"/>
          </a:p>
        </p:txBody>
      </p:sp>
      <p:sp>
        <p:nvSpPr>
          <p:cNvPr id="4" name="TextBox 3"/>
          <p:cNvSpPr txBox="1"/>
          <p:nvPr/>
        </p:nvSpPr>
        <p:spPr>
          <a:xfrm>
            <a:off x="4427984" y="5788878"/>
            <a:ext cx="4015971" cy="369332"/>
          </a:xfrm>
          <a:prstGeom prst="rect">
            <a:avLst/>
          </a:prstGeom>
          <a:noFill/>
        </p:spPr>
        <p:txBody>
          <a:bodyPr wrap="none" rtlCol="0">
            <a:spAutoFit/>
          </a:bodyPr>
          <a:lstStyle/>
          <a:p>
            <a:r>
              <a:rPr lang="en-GB" dirty="0" smtClean="0"/>
              <a:t>Report: Deliverable for the Autumn 2014</a:t>
            </a:r>
            <a:endParaRPr lang="en-GB" dirty="0"/>
          </a:p>
        </p:txBody>
      </p:sp>
      <p:pic>
        <p:nvPicPr>
          <p:cNvPr id="5" name="Picture 5"/>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11068577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68415415"/>
              </p:ext>
            </p:extLst>
          </p:nvPr>
        </p:nvGraphicFramePr>
        <p:xfrm>
          <a:off x="714375" y="1045106"/>
          <a:ext cx="7928201" cy="3810000"/>
        </p:xfrm>
        <a:graphic>
          <a:graphicData uri="http://schemas.openxmlformats.org/drawingml/2006/table">
            <a:tbl>
              <a:tblPr firstRow="1" bandRow="1">
                <a:tableStyleId>{073A0DAA-6AF3-43AB-8588-CEC1D06C72B9}</a:tableStyleId>
              </a:tblPr>
              <a:tblGrid>
                <a:gridCol w="473249"/>
                <a:gridCol w="1512168"/>
                <a:gridCol w="1512168"/>
                <a:gridCol w="4430616"/>
              </a:tblGrid>
              <a:tr h="289682">
                <a:tc>
                  <a:txBody>
                    <a:bodyPr/>
                    <a:lstStyle/>
                    <a:p>
                      <a:endParaRPr lang="en-GB" dirty="0"/>
                    </a:p>
                  </a:txBody>
                  <a:tcPr/>
                </a:tc>
                <a:tc>
                  <a:txBody>
                    <a:bodyPr/>
                    <a:lstStyle/>
                    <a:p>
                      <a:r>
                        <a:rPr lang="en-GB" dirty="0" smtClean="0"/>
                        <a:t>Phase</a:t>
                      </a:r>
                      <a:endParaRPr lang="en-GB" dirty="0"/>
                    </a:p>
                  </a:txBody>
                  <a:tcPr/>
                </a:tc>
                <a:tc>
                  <a:txBody>
                    <a:bodyPr/>
                    <a:lstStyle/>
                    <a:p>
                      <a:r>
                        <a:rPr lang="en-GB" dirty="0" smtClean="0"/>
                        <a:t>Part </a:t>
                      </a:r>
                      <a:endParaRPr lang="en-GB" dirty="0"/>
                    </a:p>
                  </a:txBody>
                  <a:tcPr/>
                </a:tc>
                <a:tc>
                  <a:txBody>
                    <a:bodyPr/>
                    <a:lstStyle/>
                    <a:p>
                      <a:r>
                        <a:rPr lang="en-GB" dirty="0" smtClean="0"/>
                        <a:t>Task</a:t>
                      </a:r>
                      <a:endParaRPr lang="en-GB" dirty="0"/>
                    </a:p>
                  </a:txBody>
                  <a:tcPr/>
                </a:tc>
              </a:tr>
              <a:tr h="289682">
                <a:tc>
                  <a:txBody>
                    <a:bodyPr/>
                    <a:lstStyle/>
                    <a:p>
                      <a:r>
                        <a:rPr lang="en-GB" dirty="0" smtClean="0"/>
                        <a:t>A</a:t>
                      </a:r>
                      <a:endParaRPr lang="en-GB" dirty="0"/>
                    </a:p>
                  </a:txBody>
                  <a:tcPr/>
                </a:tc>
                <a:tc>
                  <a:txBody>
                    <a:bodyPr/>
                    <a:lstStyle/>
                    <a:p>
                      <a:r>
                        <a:rPr lang="en-GB" dirty="0" smtClean="0"/>
                        <a:t>Gun gen1</a:t>
                      </a:r>
                      <a:endParaRPr lang="en-GB" dirty="0"/>
                    </a:p>
                  </a:txBody>
                  <a:tcPr/>
                </a:tc>
                <a:tc>
                  <a:txBody>
                    <a:bodyPr/>
                    <a:lstStyle/>
                    <a:p>
                      <a:r>
                        <a:rPr lang="en-GB" dirty="0" smtClean="0"/>
                        <a:t>Gun</a:t>
                      </a:r>
                      <a:endParaRPr lang="en-GB" dirty="0"/>
                    </a:p>
                  </a:txBody>
                  <a:tcPr/>
                </a:tc>
                <a:tc>
                  <a:txBody>
                    <a:bodyPr/>
                    <a:lstStyle/>
                    <a:p>
                      <a:r>
                        <a:rPr lang="en-GB" sz="1400" dirty="0" smtClean="0"/>
                        <a:t>Demonstrate &gt;1.5E4</a:t>
                      </a:r>
                      <a:r>
                        <a:rPr lang="en-GB" sz="1400" baseline="0" dirty="0" smtClean="0"/>
                        <a:t> A/cm</a:t>
                      </a:r>
                      <a:r>
                        <a:rPr lang="en-GB" sz="1400" baseline="30000" dirty="0" smtClean="0"/>
                        <a:t>2</a:t>
                      </a:r>
                      <a:r>
                        <a:rPr lang="en-GB" sz="1400" baseline="0" dirty="0" smtClean="0"/>
                        <a:t> in trapping region.</a:t>
                      </a:r>
                      <a:endParaRPr lang="en-GB" sz="1400" dirty="0"/>
                    </a:p>
                  </a:txBody>
                  <a:tcPr/>
                </a:tc>
              </a:tr>
              <a:tr h="289682">
                <a:tc>
                  <a:txBody>
                    <a:bodyPr/>
                    <a:lstStyle/>
                    <a:p>
                      <a:r>
                        <a:rPr lang="en-GB" dirty="0" smtClean="0"/>
                        <a:t>B</a:t>
                      </a:r>
                      <a:endParaRPr lang="en-GB" dirty="0"/>
                    </a:p>
                  </a:txBody>
                  <a:tcPr/>
                </a:tc>
                <a:tc>
                  <a:txBody>
                    <a:bodyPr/>
                    <a:lstStyle/>
                    <a:p>
                      <a:r>
                        <a:rPr lang="en-GB" dirty="0" smtClean="0"/>
                        <a:t>Gun gen1</a:t>
                      </a:r>
                      <a:endParaRPr lang="en-GB" dirty="0"/>
                    </a:p>
                  </a:txBody>
                  <a:tcPr/>
                </a:tc>
                <a:tc>
                  <a:txBody>
                    <a:bodyPr/>
                    <a:lstStyle/>
                    <a:p>
                      <a:r>
                        <a:rPr lang="en-GB" dirty="0" smtClean="0"/>
                        <a:t>Collector</a:t>
                      </a:r>
                      <a:endParaRPr lang="en-GB" dirty="0"/>
                    </a:p>
                  </a:txBody>
                  <a:tcPr/>
                </a:tc>
                <a:tc>
                  <a:txBody>
                    <a:bodyPr/>
                    <a:lstStyle/>
                    <a:p>
                      <a:r>
                        <a:rPr lang="en-GB" sz="1400" dirty="0" smtClean="0"/>
                        <a:t>Suppress backscattered electrons.</a:t>
                      </a:r>
                      <a:endParaRPr lang="en-GB" sz="1400" dirty="0"/>
                    </a:p>
                  </a:txBody>
                  <a:tcPr/>
                </a:tc>
              </a:tr>
              <a:tr h="289682">
                <a:tc>
                  <a:txBody>
                    <a:bodyPr/>
                    <a:lstStyle/>
                    <a:p>
                      <a:r>
                        <a:rPr lang="en-GB" dirty="0" smtClean="0"/>
                        <a:t>C</a:t>
                      </a:r>
                      <a:endParaRPr lang="en-GB" dirty="0"/>
                    </a:p>
                  </a:txBody>
                  <a:tcPr/>
                </a:tc>
                <a:tc>
                  <a:txBody>
                    <a:bodyPr/>
                    <a:lstStyle/>
                    <a:p>
                      <a:r>
                        <a:rPr lang="en-GB" dirty="0" smtClean="0"/>
                        <a:t>Gun</a:t>
                      </a:r>
                      <a:r>
                        <a:rPr lang="en-GB" baseline="0" dirty="0" smtClean="0"/>
                        <a:t> g</a:t>
                      </a:r>
                      <a:r>
                        <a:rPr lang="en-GB" dirty="0" smtClean="0"/>
                        <a:t>en1</a:t>
                      </a:r>
                      <a:endParaRPr lang="en-GB" dirty="0"/>
                    </a:p>
                  </a:txBody>
                  <a:tcPr/>
                </a:tc>
                <a:tc>
                  <a:txBody>
                    <a:bodyPr/>
                    <a:lstStyle/>
                    <a:p>
                      <a:r>
                        <a:rPr lang="en-GB" dirty="0" smtClean="0"/>
                        <a:t>Trap</a:t>
                      </a:r>
                      <a:endParaRPr lang="en-GB" dirty="0"/>
                    </a:p>
                  </a:txBody>
                  <a:tcPr/>
                </a:tc>
                <a:tc>
                  <a:txBody>
                    <a:bodyPr/>
                    <a:lstStyle/>
                    <a:p>
                      <a:r>
                        <a:rPr lang="en-GB" sz="1400" dirty="0" smtClean="0"/>
                        <a:t>Detect low level RF that will inhibit cryogenic operation.</a:t>
                      </a:r>
                      <a:endParaRPr lang="en-GB" sz="1400" dirty="0"/>
                    </a:p>
                  </a:txBody>
                  <a:tcPr/>
                </a:tc>
              </a:tr>
              <a:tr h="289682">
                <a:tc>
                  <a:txBody>
                    <a:bodyPr/>
                    <a:lstStyle/>
                    <a:p>
                      <a:r>
                        <a:rPr lang="en-GB" dirty="0" smtClean="0"/>
                        <a:t>D</a:t>
                      </a:r>
                      <a:endParaRPr lang="en-GB" dirty="0"/>
                    </a:p>
                  </a:txBody>
                  <a:tcPr/>
                </a:tc>
                <a:tc>
                  <a:txBody>
                    <a:bodyPr/>
                    <a:lstStyle/>
                    <a:p>
                      <a:r>
                        <a:rPr lang="en-GB" dirty="0" smtClean="0"/>
                        <a:t>Gun gen2</a:t>
                      </a:r>
                      <a:endParaRPr lang="en-GB" dirty="0"/>
                    </a:p>
                  </a:txBody>
                  <a:tcPr/>
                </a:tc>
                <a:tc>
                  <a:txBody>
                    <a:bodyPr/>
                    <a:lstStyle/>
                    <a:p>
                      <a:r>
                        <a:rPr lang="en-GB" dirty="0" smtClean="0"/>
                        <a:t>Gun</a:t>
                      </a:r>
                      <a:endParaRPr lang="en-GB" dirty="0"/>
                    </a:p>
                  </a:txBody>
                  <a:tcPr/>
                </a:tc>
                <a:tc>
                  <a:txBody>
                    <a:bodyPr/>
                    <a:lstStyle/>
                    <a:p>
                      <a:r>
                        <a:rPr lang="en-GB" sz="1400" dirty="0" smtClean="0"/>
                        <a:t>Suppress discharges at gun to allow for </a:t>
                      </a:r>
                      <a:r>
                        <a:rPr lang="en-GB" sz="1400" dirty="0" err="1" smtClean="0"/>
                        <a:t>cw</a:t>
                      </a:r>
                      <a:r>
                        <a:rPr lang="en-GB" sz="1400" baseline="0" dirty="0" smtClean="0"/>
                        <a:t> operation.</a:t>
                      </a:r>
                      <a:endParaRPr lang="en-GB" sz="1400" dirty="0"/>
                    </a:p>
                  </a:txBody>
                  <a:tcPr/>
                </a:tc>
              </a:tr>
              <a:tr h="289682">
                <a:tc>
                  <a:txBody>
                    <a:bodyPr/>
                    <a:lstStyle/>
                    <a:p>
                      <a:r>
                        <a:rPr lang="en-GB" dirty="0" smtClean="0"/>
                        <a:t>E</a:t>
                      </a:r>
                      <a:endParaRPr lang="en-GB" dirty="0"/>
                    </a:p>
                  </a:txBody>
                  <a:tcPr/>
                </a:tc>
                <a:tc>
                  <a:txBody>
                    <a:bodyPr/>
                    <a:lstStyle/>
                    <a:p>
                      <a:r>
                        <a:rPr lang="en-GB" dirty="0" smtClean="0"/>
                        <a:t>Gun gen2</a:t>
                      </a:r>
                      <a:endParaRPr lang="en-GB" dirty="0"/>
                    </a:p>
                  </a:txBody>
                  <a:tcPr/>
                </a:tc>
                <a:tc>
                  <a:txBody>
                    <a:bodyPr/>
                    <a:lstStyle/>
                    <a:p>
                      <a:r>
                        <a:rPr lang="en-GB" dirty="0" smtClean="0"/>
                        <a:t>Collector</a:t>
                      </a:r>
                      <a:endParaRPr lang="en-GB" dirty="0"/>
                    </a:p>
                  </a:txBody>
                  <a:tcPr/>
                </a:tc>
                <a:tc>
                  <a:txBody>
                    <a:bodyPr/>
                    <a:lstStyle/>
                    <a:p>
                      <a:r>
                        <a:rPr lang="en-GB" sz="1400" dirty="0" smtClean="0"/>
                        <a:t>Extract</a:t>
                      </a:r>
                      <a:r>
                        <a:rPr lang="en-GB" sz="1400" baseline="0" dirty="0" smtClean="0"/>
                        <a:t> the ion beam.</a:t>
                      </a:r>
                      <a:endParaRPr lang="en-GB" sz="1400" dirty="0"/>
                    </a:p>
                  </a:txBody>
                  <a:tcPr/>
                </a:tc>
              </a:tr>
              <a:tr h="289682">
                <a:tc>
                  <a:txBody>
                    <a:bodyPr/>
                    <a:lstStyle/>
                    <a:p>
                      <a:r>
                        <a:rPr lang="en-GB" dirty="0" smtClean="0"/>
                        <a:t>F</a:t>
                      </a:r>
                      <a:endParaRPr lang="en-GB" dirty="0"/>
                    </a:p>
                  </a:txBody>
                  <a:tcPr/>
                </a:tc>
                <a:tc>
                  <a:txBody>
                    <a:bodyPr/>
                    <a:lstStyle/>
                    <a:p>
                      <a:r>
                        <a:rPr lang="en-GB" dirty="0" smtClean="0"/>
                        <a:t>Gun gen2 </a:t>
                      </a:r>
                      <a:endParaRPr lang="en-GB" dirty="0"/>
                    </a:p>
                  </a:txBody>
                  <a:tcPr/>
                </a:tc>
                <a:tc>
                  <a:txBody>
                    <a:bodyPr/>
                    <a:lstStyle/>
                    <a:p>
                      <a:r>
                        <a:rPr lang="en-GB" dirty="0" smtClean="0"/>
                        <a:t>Collector</a:t>
                      </a:r>
                      <a:endParaRPr lang="en-GB" dirty="0"/>
                    </a:p>
                  </a:txBody>
                  <a:tcPr/>
                </a:tc>
                <a:tc>
                  <a:txBody>
                    <a:bodyPr/>
                    <a:lstStyle/>
                    <a:p>
                      <a:r>
                        <a:rPr lang="en-GB" sz="1400" dirty="0" smtClean="0"/>
                        <a:t>Suppress backscattered</a:t>
                      </a:r>
                      <a:r>
                        <a:rPr lang="en-GB" sz="1400" baseline="0" dirty="0" smtClean="0"/>
                        <a:t> electrons for </a:t>
                      </a:r>
                      <a:r>
                        <a:rPr lang="en-GB" sz="1400" baseline="0" dirty="0" err="1" smtClean="0"/>
                        <a:t>cw</a:t>
                      </a:r>
                      <a:r>
                        <a:rPr lang="en-GB" sz="1400" baseline="0" dirty="0" smtClean="0"/>
                        <a:t> beam.</a:t>
                      </a:r>
                      <a:endParaRPr lang="en-GB" sz="1400" dirty="0"/>
                    </a:p>
                  </a:txBody>
                  <a:tcPr/>
                </a:tc>
              </a:tr>
              <a:tr h="289682">
                <a:tc>
                  <a:txBody>
                    <a:bodyPr/>
                    <a:lstStyle/>
                    <a:p>
                      <a:r>
                        <a:rPr lang="en-GB" dirty="0" smtClean="0"/>
                        <a:t>G</a:t>
                      </a:r>
                      <a:endParaRPr lang="en-GB" dirty="0"/>
                    </a:p>
                  </a:txBody>
                  <a:tcPr/>
                </a:tc>
                <a:tc>
                  <a:txBody>
                    <a:bodyPr/>
                    <a:lstStyle/>
                    <a:p>
                      <a:r>
                        <a:rPr lang="en-GB" dirty="0" smtClean="0"/>
                        <a:t>Gun gen2 HV</a:t>
                      </a:r>
                      <a:endParaRPr lang="en-GB" dirty="0"/>
                    </a:p>
                  </a:txBody>
                  <a:tcPr/>
                </a:tc>
                <a:tc>
                  <a:txBody>
                    <a:bodyPr/>
                    <a:lstStyle/>
                    <a:p>
                      <a:r>
                        <a:rPr lang="en-GB" dirty="0" smtClean="0"/>
                        <a:t>Gun</a:t>
                      </a:r>
                      <a:endParaRPr lang="en-GB" dirty="0"/>
                    </a:p>
                  </a:txBody>
                  <a:tcPr/>
                </a:tc>
                <a:tc>
                  <a:txBody>
                    <a:bodyPr/>
                    <a:lstStyle/>
                    <a:p>
                      <a:r>
                        <a:rPr lang="en-GB" sz="1400" dirty="0" smtClean="0"/>
                        <a:t>Allow e-beam acceleration to 150 keV. </a:t>
                      </a:r>
                      <a:endParaRPr lang="en-GB" sz="1400" dirty="0"/>
                    </a:p>
                  </a:txBody>
                  <a:tcPr/>
                </a:tc>
              </a:tr>
              <a:tr h="289682">
                <a:tc>
                  <a:txBody>
                    <a:bodyPr/>
                    <a:lstStyle/>
                    <a:p>
                      <a:r>
                        <a:rPr lang="en-GB" dirty="0" smtClean="0"/>
                        <a:t>G</a:t>
                      </a:r>
                      <a:endParaRPr lang="en-GB" dirty="0"/>
                    </a:p>
                  </a:txBody>
                  <a:tcPr/>
                </a:tc>
                <a:tc>
                  <a:txBody>
                    <a:bodyPr/>
                    <a:lstStyle/>
                    <a:p>
                      <a:r>
                        <a:rPr lang="en-GB" dirty="0" smtClean="0"/>
                        <a:t>Concept</a:t>
                      </a:r>
                      <a:endParaRPr lang="en-GB" dirty="0"/>
                    </a:p>
                  </a:txBody>
                  <a:tcPr/>
                </a:tc>
                <a:tc>
                  <a:txBody>
                    <a:bodyPr/>
                    <a:lstStyle/>
                    <a:p>
                      <a:r>
                        <a:rPr lang="en-GB" dirty="0" smtClean="0"/>
                        <a:t>Surroundings</a:t>
                      </a:r>
                      <a:endParaRPr lang="en-GB" dirty="0"/>
                    </a:p>
                  </a:txBody>
                  <a:tcPr/>
                </a:tc>
                <a:tc>
                  <a:txBody>
                    <a:bodyPr/>
                    <a:lstStyle/>
                    <a:p>
                      <a:r>
                        <a:rPr lang="en-GB" sz="1400" dirty="0" smtClean="0"/>
                        <a:t>Shield</a:t>
                      </a:r>
                      <a:r>
                        <a:rPr lang="en-GB" sz="1400" baseline="0" dirty="0" smtClean="0"/>
                        <a:t> 5 T magnet stray field.</a:t>
                      </a:r>
                      <a:endParaRPr lang="en-GB" sz="1400" dirty="0"/>
                    </a:p>
                  </a:txBody>
                  <a:tcPr/>
                </a:tc>
              </a:tr>
              <a:tr h="410383">
                <a:tc>
                  <a:txBody>
                    <a:bodyPr/>
                    <a:lstStyle/>
                    <a:p>
                      <a:r>
                        <a:rPr lang="en-GB" dirty="0" smtClean="0"/>
                        <a:t>H</a:t>
                      </a:r>
                      <a:endParaRPr lang="en-GB" dirty="0"/>
                    </a:p>
                  </a:txBody>
                  <a:tcPr/>
                </a:tc>
                <a:tc>
                  <a:txBody>
                    <a:bodyPr/>
                    <a:lstStyle/>
                    <a:p>
                      <a:r>
                        <a:rPr lang="en-GB" dirty="0" smtClean="0"/>
                        <a:t>Concept</a:t>
                      </a:r>
                      <a:endParaRPr lang="en-GB" dirty="0"/>
                    </a:p>
                  </a:txBody>
                  <a:tcPr/>
                </a:tc>
                <a:tc>
                  <a:txBody>
                    <a:bodyPr/>
                    <a:lstStyle/>
                    <a:p>
                      <a:r>
                        <a:rPr lang="en-GB" dirty="0" smtClean="0"/>
                        <a:t>Vacuum</a:t>
                      </a:r>
                      <a:endParaRPr lang="en-GB" dirty="0"/>
                    </a:p>
                  </a:txBody>
                  <a:tcPr/>
                </a:tc>
                <a:tc>
                  <a:txBody>
                    <a:bodyPr/>
                    <a:lstStyle/>
                    <a:p>
                      <a:r>
                        <a:rPr lang="en-GB" sz="1400" dirty="0" smtClean="0"/>
                        <a:t>Attain</a:t>
                      </a:r>
                      <a:r>
                        <a:rPr lang="en-GB" sz="1400" baseline="0" dirty="0" smtClean="0"/>
                        <a:t> vacuum performance with either warm or cryogenic concept.</a:t>
                      </a:r>
                      <a:endParaRPr lang="en-GB" sz="1400" dirty="0"/>
                    </a:p>
                  </a:txBody>
                  <a:tcPr/>
                </a:tc>
              </a:tr>
            </a:tbl>
          </a:graphicData>
        </a:graphic>
      </p:graphicFrame>
      <p:sp>
        <p:nvSpPr>
          <p:cNvPr id="6" name="TextBox 5"/>
          <p:cNvSpPr txBox="1"/>
          <p:nvPr/>
        </p:nvSpPr>
        <p:spPr>
          <a:xfrm>
            <a:off x="645704" y="4941168"/>
            <a:ext cx="7381508" cy="923330"/>
          </a:xfrm>
          <a:prstGeom prst="rect">
            <a:avLst/>
          </a:prstGeom>
          <a:noFill/>
        </p:spPr>
        <p:txBody>
          <a:bodyPr wrap="none" rtlCol="0">
            <a:spAutoFit/>
          </a:bodyPr>
          <a:lstStyle/>
          <a:p>
            <a:r>
              <a:rPr lang="en-US" dirty="0" smtClean="0"/>
              <a:t>Conditions for above: 	1. Continued collaboration with BNL</a:t>
            </a:r>
          </a:p>
          <a:p>
            <a:r>
              <a:rPr lang="en-US" dirty="0" smtClean="0"/>
              <a:t>			2. A. Shornikov following the project</a:t>
            </a:r>
          </a:p>
          <a:p>
            <a:r>
              <a:rPr lang="en-US" dirty="0" smtClean="0"/>
              <a:t>			3. ENSAR2 application granted and fully funded</a:t>
            </a:r>
            <a:endParaRPr lang="en-US" dirty="0"/>
          </a:p>
        </p:txBody>
      </p:sp>
      <p:sp>
        <p:nvSpPr>
          <p:cNvPr id="8" name="Title 1"/>
          <p:cNvSpPr txBox="1">
            <a:spLocks/>
          </p:cNvSpPr>
          <p:nvPr/>
        </p:nvSpPr>
        <p:spPr>
          <a:xfrm>
            <a:off x="1115617" y="332656"/>
            <a:ext cx="6809183" cy="668222"/>
          </a:xfrm>
          <a:prstGeom prst="rect">
            <a:avLst/>
          </a:prstGeom>
        </p:spPr>
        <p:txBody>
          <a:bodyP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smtClean="0">
                <a:ln>
                  <a:noFill/>
                </a:ln>
                <a:solidFill>
                  <a:schemeClr val="tx1"/>
                </a:solidFill>
                <a:effectLst/>
                <a:uLnTx/>
                <a:uFillTx/>
                <a:latin typeface="+mj-lt"/>
                <a:ea typeface="+mj-ea"/>
                <a:cs typeface="+mj-cs"/>
              </a:rPr>
              <a:t>Tentative tasks and timeline for breeder upgrade</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extBox 8"/>
          <p:cNvSpPr txBox="1"/>
          <p:nvPr/>
        </p:nvSpPr>
        <p:spPr>
          <a:xfrm rot="16200000">
            <a:off x="-159489" y="1751778"/>
            <a:ext cx="1191352" cy="369332"/>
          </a:xfrm>
          <a:prstGeom prst="rect">
            <a:avLst/>
          </a:prstGeom>
          <a:noFill/>
        </p:spPr>
        <p:txBody>
          <a:bodyPr wrap="none" rtlCol="0">
            <a:spAutoFit/>
          </a:bodyPr>
          <a:lstStyle/>
          <a:p>
            <a:r>
              <a:rPr lang="en-US" dirty="0" smtClean="0"/>
              <a:t>2013-2014</a:t>
            </a:r>
            <a:endParaRPr lang="en-US" dirty="0"/>
          </a:p>
        </p:txBody>
      </p:sp>
      <p:sp>
        <p:nvSpPr>
          <p:cNvPr id="10" name="TextBox 9"/>
          <p:cNvSpPr txBox="1"/>
          <p:nvPr/>
        </p:nvSpPr>
        <p:spPr>
          <a:xfrm rot="16200000">
            <a:off x="-159489" y="3047922"/>
            <a:ext cx="1191352" cy="369332"/>
          </a:xfrm>
          <a:prstGeom prst="rect">
            <a:avLst/>
          </a:prstGeom>
          <a:noFill/>
        </p:spPr>
        <p:txBody>
          <a:bodyPr wrap="none" rtlCol="0">
            <a:spAutoFit/>
          </a:bodyPr>
          <a:lstStyle/>
          <a:p>
            <a:r>
              <a:rPr lang="en-US" dirty="0" smtClean="0"/>
              <a:t>2015-2016</a:t>
            </a:r>
            <a:endParaRPr lang="en-US" dirty="0"/>
          </a:p>
        </p:txBody>
      </p:sp>
      <p:sp>
        <p:nvSpPr>
          <p:cNvPr id="11" name="Left Brace 10"/>
          <p:cNvSpPr/>
          <p:nvPr/>
        </p:nvSpPr>
        <p:spPr>
          <a:xfrm>
            <a:off x="611560" y="1412776"/>
            <a:ext cx="72008" cy="10801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p:cNvSpPr/>
          <p:nvPr/>
        </p:nvSpPr>
        <p:spPr>
          <a:xfrm>
            <a:off x="611560" y="2492896"/>
            <a:ext cx="72008" cy="144016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rot="16200000">
            <a:off x="109815" y="4214106"/>
            <a:ext cx="652743" cy="369332"/>
          </a:xfrm>
          <a:prstGeom prst="rect">
            <a:avLst/>
          </a:prstGeom>
          <a:noFill/>
        </p:spPr>
        <p:txBody>
          <a:bodyPr wrap="none" rtlCol="0">
            <a:spAutoFit/>
          </a:bodyPr>
          <a:lstStyle/>
          <a:p>
            <a:r>
              <a:rPr lang="en-US" dirty="0" smtClean="0"/>
              <a:t>2015</a:t>
            </a:r>
            <a:endParaRPr lang="en-US" dirty="0"/>
          </a:p>
        </p:txBody>
      </p:sp>
      <p:sp>
        <p:nvSpPr>
          <p:cNvPr id="14" name="TextBox 13"/>
          <p:cNvSpPr txBox="1"/>
          <p:nvPr/>
        </p:nvSpPr>
        <p:spPr>
          <a:xfrm>
            <a:off x="683568" y="6023029"/>
            <a:ext cx="7583871" cy="646331"/>
          </a:xfrm>
          <a:prstGeom prst="rect">
            <a:avLst/>
          </a:prstGeom>
          <a:noFill/>
        </p:spPr>
        <p:txBody>
          <a:bodyPr wrap="none" rtlCol="0">
            <a:spAutoFit/>
          </a:bodyPr>
          <a:lstStyle/>
          <a:p>
            <a:r>
              <a:rPr lang="en-US" dirty="0" smtClean="0"/>
              <a:t>By end of 2016 all critical items could be verified -&gt; solid foundation for design.</a:t>
            </a:r>
          </a:p>
          <a:p>
            <a:r>
              <a:rPr lang="en-US" dirty="0" smtClean="0"/>
              <a:t>Thereafter a 2 years realization phase would follow (manpower and cost </a:t>
            </a:r>
            <a:r>
              <a:rPr lang="en-US" dirty="0" err="1" smtClean="0"/>
              <a:t>tbd</a:t>
            </a:r>
            <a:r>
              <a:rPr lang="en-US" dirty="0" smtClean="0"/>
              <a:t>).</a:t>
            </a:r>
            <a:endParaRPr lang="en-US" dirty="0"/>
          </a:p>
        </p:txBody>
      </p:sp>
      <p:sp>
        <p:nvSpPr>
          <p:cNvPr id="15" name="Left Brace 14"/>
          <p:cNvSpPr/>
          <p:nvPr/>
        </p:nvSpPr>
        <p:spPr>
          <a:xfrm>
            <a:off x="611560" y="3933056"/>
            <a:ext cx="72008" cy="86409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6" name="Picture 5"/>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17" name="TextBox 16"/>
          <p:cNvSpPr txBox="1"/>
          <p:nvPr/>
        </p:nvSpPr>
        <p:spPr>
          <a:xfrm>
            <a:off x="4213986" y="6501742"/>
            <a:ext cx="966034" cy="276999"/>
          </a:xfrm>
          <a:prstGeom prst="rect">
            <a:avLst/>
          </a:prstGeom>
          <a:noFill/>
        </p:spPr>
        <p:txBody>
          <a:bodyPr wrap="none" rtlCol="0">
            <a:spAutoFit/>
          </a:bodyPr>
          <a:lstStyle/>
          <a:p>
            <a:r>
              <a:rPr lang="en-GB" sz="1200" dirty="0" smtClean="0"/>
              <a:t>F. Wenander</a:t>
            </a:r>
            <a:endParaRPr lang="en-GB" sz="1200" dirty="0"/>
          </a:p>
        </p:txBody>
      </p:sp>
    </p:spTree>
    <p:extLst>
      <p:ext uri="{BB962C8B-B14F-4D97-AF65-F5344CB8AC3E}">
        <p14:creationId xmlns:p14="http://schemas.microsoft.com/office/powerpoint/2010/main" val="22215087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a:t>
            </a:r>
            <a:endParaRPr lang="en-GB" dirty="0"/>
          </a:p>
        </p:txBody>
      </p:sp>
      <p:graphicFrame>
        <p:nvGraphicFramePr>
          <p:cNvPr id="4" name="Diagram 3"/>
          <p:cNvGraphicFramePr/>
          <p:nvPr>
            <p:extLst>
              <p:ext uri="{D42A27DB-BD31-4B8C-83A1-F6EECF244321}">
                <p14:modId xmlns:p14="http://schemas.microsoft.com/office/powerpoint/2010/main" val="3104625465"/>
              </p:ext>
            </p:extLst>
          </p:nvPr>
        </p:nvGraphicFramePr>
        <p:xfrm>
          <a:off x="107504" y="1124744"/>
          <a:ext cx="878497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val 6"/>
          <p:cNvSpPr/>
          <p:nvPr/>
        </p:nvSpPr>
        <p:spPr>
          <a:xfrm>
            <a:off x="4427984" y="3068960"/>
            <a:ext cx="432048" cy="432048"/>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211961" y="3861048"/>
            <a:ext cx="2376264" cy="1015663"/>
          </a:xfrm>
          <a:prstGeom prst="rect">
            <a:avLst/>
          </a:prstGeom>
          <a:noFill/>
        </p:spPr>
        <p:txBody>
          <a:bodyPr wrap="square" rtlCol="0">
            <a:spAutoFit/>
          </a:bodyPr>
          <a:lstStyle/>
          <a:p>
            <a:r>
              <a:rPr lang="en-GB" sz="2000" dirty="0" smtClean="0"/>
              <a:t>2016/2017?</a:t>
            </a:r>
          </a:p>
          <a:p>
            <a:r>
              <a:rPr lang="en-GB" sz="2000" dirty="0" smtClean="0"/>
              <a:t>New HT power supplies/modulator</a:t>
            </a:r>
            <a:endParaRPr lang="en-GB" sz="2000" dirty="0"/>
          </a:p>
        </p:txBody>
      </p:sp>
      <p:sp>
        <p:nvSpPr>
          <p:cNvPr id="12" name="TextBox 11"/>
          <p:cNvSpPr txBox="1"/>
          <p:nvPr/>
        </p:nvSpPr>
        <p:spPr>
          <a:xfrm>
            <a:off x="4427984" y="1844824"/>
            <a:ext cx="1404934" cy="369332"/>
          </a:xfrm>
          <a:prstGeom prst="rect">
            <a:avLst/>
          </a:prstGeom>
          <a:noFill/>
        </p:spPr>
        <p:txBody>
          <a:bodyPr wrap="square" rtlCol="0">
            <a:spAutoFit/>
          </a:bodyPr>
          <a:lstStyle/>
          <a:p>
            <a:r>
              <a:rPr lang="en-GB" dirty="0" smtClean="0"/>
              <a:t>New EBIS??</a:t>
            </a:r>
            <a:endParaRPr lang="en-GB" dirty="0"/>
          </a:p>
        </p:txBody>
      </p:sp>
      <p:sp>
        <p:nvSpPr>
          <p:cNvPr id="13" name="TextBox 12"/>
          <p:cNvSpPr txBox="1"/>
          <p:nvPr/>
        </p:nvSpPr>
        <p:spPr>
          <a:xfrm>
            <a:off x="1547664" y="2924944"/>
            <a:ext cx="1731436" cy="369332"/>
          </a:xfrm>
          <a:prstGeom prst="rect">
            <a:avLst/>
          </a:prstGeom>
          <a:noFill/>
        </p:spPr>
        <p:txBody>
          <a:bodyPr wrap="none" rtlCol="0">
            <a:spAutoFit/>
          </a:bodyPr>
          <a:lstStyle/>
          <a:p>
            <a:r>
              <a:rPr lang="en-GB" dirty="0" smtClean="0"/>
              <a:t>Vacuum systems</a:t>
            </a:r>
            <a:endParaRPr lang="en-GB" dirty="0"/>
          </a:p>
        </p:txBody>
      </p:sp>
      <p:sp>
        <p:nvSpPr>
          <p:cNvPr id="14" name="TextBox 13"/>
          <p:cNvSpPr txBox="1"/>
          <p:nvPr/>
        </p:nvSpPr>
        <p:spPr>
          <a:xfrm>
            <a:off x="1043608" y="3897439"/>
            <a:ext cx="854465" cy="369332"/>
          </a:xfrm>
          <a:prstGeom prst="rect">
            <a:avLst/>
          </a:prstGeom>
          <a:noFill/>
        </p:spPr>
        <p:txBody>
          <a:bodyPr wrap="none" rtlCol="0">
            <a:spAutoFit/>
          </a:bodyPr>
          <a:lstStyle/>
          <a:p>
            <a:r>
              <a:rPr lang="en-GB" dirty="0" smtClean="0"/>
              <a:t>Targets</a:t>
            </a:r>
            <a:endParaRPr lang="en-GB" dirty="0"/>
          </a:p>
        </p:txBody>
      </p:sp>
      <p:pic>
        <p:nvPicPr>
          <p:cNvPr id="9" name="Picture 5"/>
          <p:cNvPicPr>
            <a:picLocks noChangeAspect="1" noChangeArrowheads="1"/>
          </p:cNvPicPr>
          <p:nvPr/>
        </p:nvPicPr>
        <p:blipFill>
          <a:blip r:embed="rId7"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33143829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 y="271463"/>
            <a:ext cx="8420100" cy="631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71391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980728"/>
          </a:xfrm>
          <a:prstGeom prst="rect">
            <a:avLst/>
          </a:prstGeom>
          <a:gradFill rotWithShape="1">
            <a:gsLst>
              <a:gs pos="0">
                <a:srgbClr val="336699"/>
              </a:gs>
              <a:gs pos="100000">
                <a:srgbClr val="182F47"/>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l-PL" sz="2200" b="1">
                <a:solidFill>
                  <a:srgbClr val="FF9900"/>
                </a:solidFill>
              </a:rPr>
              <a:t>   </a:t>
            </a:r>
          </a:p>
        </p:txBody>
      </p:sp>
      <p:sp>
        <p:nvSpPr>
          <p:cNvPr id="2051" name="Line 10"/>
          <p:cNvSpPr>
            <a:spLocks noChangeShapeType="1"/>
          </p:cNvSpPr>
          <p:nvPr/>
        </p:nvSpPr>
        <p:spPr bwMode="auto">
          <a:xfrm>
            <a:off x="0" y="980728"/>
            <a:ext cx="9144000" cy="0"/>
          </a:xfrm>
          <a:prstGeom prst="line">
            <a:avLst/>
          </a:prstGeom>
          <a:noFill/>
          <a:ln w="50800">
            <a:pattFill prst="pct30">
              <a:fgClr>
                <a:srgbClr val="336699"/>
              </a:fgClr>
              <a:bgClr>
                <a:srgbClr val="FFFFCC"/>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53" name="Picture 1"/>
          <p:cNvPicPr>
            <a:picLocks noChangeAspect="1"/>
          </p:cNvPicPr>
          <p:nvPr/>
        </p:nvPicPr>
        <p:blipFill>
          <a:blip r:embed="rId2" cstate="print">
            <a:clrChange>
              <a:clrFrom>
                <a:srgbClr val="003366"/>
              </a:clrFrom>
              <a:clrTo>
                <a:srgbClr val="003366">
                  <a:alpha val="0"/>
                </a:srgbClr>
              </a:clrTo>
            </a:clrChange>
            <a:extLst>
              <a:ext uri="{28A0092B-C50C-407E-A947-70E740481C1C}">
                <a14:useLocalDpi xmlns:a14="http://schemas.microsoft.com/office/drawing/2010/main" val="0"/>
              </a:ext>
            </a:extLst>
          </a:blip>
          <a:srcRect/>
          <a:stretch>
            <a:fillRect/>
          </a:stretch>
        </p:blipFill>
        <p:spPr bwMode="auto">
          <a:xfrm>
            <a:off x="8336381" y="188640"/>
            <a:ext cx="628107" cy="62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ounded Rectangle 36"/>
          <p:cNvSpPr/>
          <p:nvPr/>
        </p:nvSpPr>
        <p:spPr bwMode="auto">
          <a:xfrm>
            <a:off x="1155588" y="5601489"/>
            <a:ext cx="441325" cy="153987"/>
          </a:xfrm>
          <a:prstGeom prst="round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8" name="TextBox 37"/>
          <p:cNvSpPr txBox="1"/>
          <p:nvPr/>
        </p:nvSpPr>
        <p:spPr>
          <a:xfrm>
            <a:off x="1665179" y="5533491"/>
            <a:ext cx="1051891" cy="307777"/>
          </a:xfrm>
          <a:prstGeom prst="rect">
            <a:avLst/>
          </a:prstGeom>
          <a:noFill/>
        </p:spPr>
        <p:txBody>
          <a:bodyPr wrap="none" rtlCol="0">
            <a:spAutoFit/>
          </a:bodyPr>
          <a:lstStyle/>
          <a:p>
            <a:r>
              <a:rPr lang="pl-PL" sz="1400" b="1" dirty="0" smtClean="0">
                <a:solidFill>
                  <a:srgbClr val="002060"/>
                </a:solidFill>
              </a:rPr>
              <a:t>Quadruples</a:t>
            </a:r>
            <a:endParaRPr lang="en-GB" sz="1400" b="1" dirty="0">
              <a:solidFill>
                <a:srgbClr val="002060"/>
              </a:solidFill>
            </a:endParaRPr>
          </a:p>
        </p:txBody>
      </p:sp>
      <p:sp>
        <p:nvSpPr>
          <p:cNvPr id="40" name="TextBox 39"/>
          <p:cNvSpPr txBox="1"/>
          <p:nvPr/>
        </p:nvSpPr>
        <p:spPr>
          <a:xfrm>
            <a:off x="1661211" y="5913276"/>
            <a:ext cx="1074974" cy="307777"/>
          </a:xfrm>
          <a:prstGeom prst="rect">
            <a:avLst/>
          </a:prstGeom>
          <a:noFill/>
        </p:spPr>
        <p:txBody>
          <a:bodyPr wrap="none" rtlCol="0">
            <a:spAutoFit/>
          </a:bodyPr>
          <a:lstStyle/>
          <a:p>
            <a:r>
              <a:rPr lang="pl-PL" sz="1400" b="1" dirty="0" smtClean="0">
                <a:solidFill>
                  <a:srgbClr val="002060"/>
                </a:solidFill>
              </a:rPr>
              <a:t>Switchyards</a:t>
            </a:r>
            <a:endParaRPr lang="en-GB" sz="1400" b="1" dirty="0">
              <a:solidFill>
                <a:srgbClr val="002060"/>
              </a:solidFill>
            </a:endParaRPr>
          </a:p>
        </p:txBody>
      </p:sp>
      <p:sp>
        <p:nvSpPr>
          <p:cNvPr id="41" name="Oval 40"/>
          <p:cNvSpPr/>
          <p:nvPr/>
        </p:nvSpPr>
        <p:spPr>
          <a:xfrm>
            <a:off x="1223628" y="5913276"/>
            <a:ext cx="324036" cy="3240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359532" y="1412776"/>
            <a:ext cx="8419095" cy="3592016"/>
            <a:chOff x="359532" y="1412776"/>
            <a:chExt cx="8419095" cy="3592016"/>
          </a:xfrm>
        </p:grpSpPr>
        <p:grpSp>
          <p:nvGrpSpPr>
            <p:cNvPr id="42" name="Group 41"/>
            <p:cNvGrpSpPr/>
            <p:nvPr/>
          </p:nvGrpSpPr>
          <p:grpSpPr>
            <a:xfrm>
              <a:off x="359532" y="1412776"/>
              <a:ext cx="8419095" cy="3586522"/>
              <a:chOff x="0" y="0"/>
              <a:chExt cx="9277350" cy="4076700"/>
            </a:xfrm>
          </p:grpSpPr>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277350" cy="4076700"/>
              </a:xfrm>
              <a:prstGeom prst="rect">
                <a:avLst/>
              </a:prstGeom>
            </p:spPr>
          </p:pic>
          <p:grpSp>
            <p:nvGrpSpPr>
              <p:cNvPr id="44" name="Group 43"/>
              <p:cNvGrpSpPr/>
              <p:nvPr/>
            </p:nvGrpSpPr>
            <p:grpSpPr>
              <a:xfrm>
                <a:off x="381000" y="1123950"/>
                <a:ext cx="8588152" cy="2455841"/>
                <a:chOff x="0" y="0"/>
                <a:chExt cx="8588152" cy="2455841"/>
              </a:xfrm>
            </p:grpSpPr>
            <p:sp>
              <p:nvSpPr>
                <p:cNvPr id="45" name="Rounded Rectangle 44"/>
                <p:cNvSpPr/>
                <p:nvPr/>
              </p:nvSpPr>
              <p:spPr>
                <a:xfrm rot="6515935">
                  <a:off x="-119058" y="1689714"/>
                  <a:ext cx="370396" cy="1322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6" name="Rounded Rectangle 45"/>
                <p:cNvSpPr/>
                <p:nvPr/>
              </p:nvSpPr>
              <p:spPr>
                <a:xfrm rot="8014600">
                  <a:off x="357192" y="1994514"/>
                  <a:ext cx="370396" cy="1322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7" name="Rounded Rectangle 46"/>
                <p:cNvSpPr/>
                <p:nvPr/>
              </p:nvSpPr>
              <p:spPr>
                <a:xfrm rot="8940000">
                  <a:off x="1219205" y="2323126"/>
                  <a:ext cx="370205"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8" name="Rounded Rectangle 47"/>
                <p:cNvSpPr/>
                <p:nvPr/>
              </p:nvSpPr>
              <p:spPr>
                <a:xfrm rot="8940000">
                  <a:off x="1895480" y="1913551"/>
                  <a:ext cx="370205"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9" name="Rounded Rectangle 48"/>
                <p:cNvSpPr/>
                <p:nvPr/>
              </p:nvSpPr>
              <p:spPr>
                <a:xfrm rot="8940000">
                  <a:off x="2686055" y="1418251"/>
                  <a:ext cx="370800"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0" name="Rounded Rectangle 49"/>
                <p:cNvSpPr/>
                <p:nvPr/>
              </p:nvSpPr>
              <p:spPr>
                <a:xfrm rot="8940000">
                  <a:off x="3371855" y="1008676"/>
                  <a:ext cx="370205"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1" name="Rounded Rectangle 50"/>
                <p:cNvSpPr/>
                <p:nvPr/>
              </p:nvSpPr>
              <p:spPr>
                <a:xfrm rot="8940000">
                  <a:off x="3829055" y="722926"/>
                  <a:ext cx="370800"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2" name="Rounded Rectangle 51"/>
                <p:cNvSpPr/>
                <p:nvPr/>
              </p:nvSpPr>
              <p:spPr>
                <a:xfrm rot="8940000">
                  <a:off x="4524380" y="294301"/>
                  <a:ext cx="370800"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3" name="Rounded Rectangle 52"/>
                <p:cNvSpPr/>
                <p:nvPr/>
              </p:nvSpPr>
              <p:spPr>
                <a:xfrm rot="6819339">
                  <a:off x="2133605" y="894376"/>
                  <a:ext cx="370800"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4" name="Rounded Rectangle 53"/>
                <p:cNvSpPr/>
                <p:nvPr/>
              </p:nvSpPr>
              <p:spPr>
                <a:xfrm rot="6819339">
                  <a:off x="1724030" y="1713526"/>
                  <a:ext cx="492760"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Rounded Rectangle 54"/>
                <p:cNvSpPr/>
                <p:nvPr/>
              </p:nvSpPr>
              <p:spPr>
                <a:xfrm rot="4985197">
                  <a:off x="1847855" y="522901"/>
                  <a:ext cx="493202"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6" name="Rounded Rectangle 55"/>
                <p:cNvSpPr/>
                <p:nvPr/>
              </p:nvSpPr>
              <p:spPr>
                <a:xfrm rot="3174553">
                  <a:off x="1171580" y="180001"/>
                  <a:ext cx="493202" cy="1332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pl-PL" sz="1100">
                      <a:effectLst/>
                      <a:ea typeface="Calibri"/>
                      <a:cs typeface="Times New Roman"/>
                    </a:rPr>
                    <a:t> </a:t>
                  </a:r>
                  <a:endParaRPr lang="en-GB" sz="1100">
                    <a:effectLst/>
                    <a:ea typeface="Calibri"/>
                    <a:cs typeface="Times New Roman"/>
                  </a:endParaRPr>
                </a:p>
              </p:txBody>
            </p:sp>
            <p:sp>
              <p:nvSpPr>
                <p:cNvPr id="57" name="Rounded Rectangle 56"/>
                <p:cNvSpPr/>
                <p:nvPr/>
              </p:nvSpPr>
              <p:spPr>
                <a:xfrm rot="3263534">
                  <a:off x="1700217" y="813414"/>
                  <a:ext cx="370205" cy="1320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8" name="Rounded Rectangle 57"/>
                <p:cNvSpPr/>
                <p:nvPr/>
              </p:nvSpPr>
              <p:spPr>
                <a:xfrm rot="11056042">
                  <a:off x="2038355" y="2104051"/>
                  <a:ext cx="492760"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9" name="Rounded Rectangle 58"/>
                <p:cNvSpPr/>
                <p:nvPr/>
              </p:nvSpPr>
              <p:spPr>
                <a:xfrm rot="10959311">
                  <a:off x="3448055" y="1208701"/>
                  <a:ext cx="492760"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0" name="Rounded Rectangle 59"/>
                <p:cNvSpPr/>
                <p:nvPr/>
              </p:nvSpPr>
              <p:spPr>
                <a:xfrm rot="10959311">
                  <a:off x="4619630" y="494326"/>
                  <a:ext cx="282397"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1" name="Rounded Rectangle 60"/>
                <p:cNvSpPr/>
                <p:nvPr/>
              </p:nvSpPr>
              <p:spPr>
                <a:xfrm rot="10959311">
                  <a:off x="5305430" y="541951"/>
                  <a:ext cx="318683"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2" name="Rounded Rectangle 61"/>
                <p:cNvSpPr/>
                <p:nvPr/>
              </p:nvSpPr>
              <p:spPr>
                <a:xfrm rot="10959311">
                  <a:off x="6038855" y="589576"/>
                  <a:ext cx="318683"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3" name="Rounded Rectangle 62"/>
                <p:cNvSpPr/>
                <p:nvPr/>
              </p:nvSpPr>
              <p:spPr>
                <a:xfrm rot="10959311">
                  <a:off x="7181855" y="656251"/>
                  <a:ext cx="318683"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4" name="Rounded Rectangle 63"/>
                <p:cNvSpPr/>
                <p:nvPr/>
              </p:nvSpPr>
              <p:spPr>
                <a:xfrm rot="10800000">
                  <a:off x="8029580" y="703876"/>
                  <a:ext cx="558572" cy="13271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sp>
          <p:nvSpPr>
            <p:cNvPr id="65" name="Oval 64"/>
            <p:cNvSpPr/>
            <p:nvPr/>
          </p:nvSpPr>
          <p:spPr>
            <a:xfrm>
              <a:off x="2231740" y="4149080"/>
              <a:ext cx="252028"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3563888" y="3356992"/>
              <a:ext cx="252028"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a:off x="4608004" y="2744924"/>
              <a:ext cx="252028"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ounded Rectangle 67"/>
            <p:cNvSpPr/>
            <p:nvPr/>
          </p:nvSpPr>
          <p:spPr>
            <a:xfrm rot="6858533">
              <a:off x="4706429" y="2467739"/>
              <a:ext cx="336497" cy="11718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9" name="Rounded Rectangle 68"/>
            <p:cNvSpPr/>
            <p:nvPr/>
          </p:nvSpPr>
          <p:spPr>
            <a:xfrm rot="7506235">
              <a:off x="7916778" y="2543667"/>
              <a:ext cx="472451" cy="155412"/>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0" name="Oval 69"/>
            <p:cNvSpPr/>
            <p:nvPr/>
          </p:nvSpPr>
          <p:spPr>
            <a:xfrm>
              <a:off x="7704348" y="2888940"/>
              <a:ext cx="324036" cy="3240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p:cNvSpPr/>
            <p:nvPr/>
          </p:nvSpPr>
          <p:spPr>
            <a:xfrm>
              <a:off x="2519772" y="3356992"/>
              <a:ext cx="324036" cy="3240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1547664" y="4437112"/>
              <a:ext cx="252028" cy="5676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3" name="Text Box 32"/>
          <p:cNvSpPr txBox="1">
            <a:spLocks noChangeArrowheads="1"/>
          </p:cNvSpPr>
          <p:nvPr/>
        </p:nvSpPr>
        <p:spPr bwMode="auto">
          <a:xfrm>
            <a:off x="431540" y="128826"/>
            <a:ext cx="741100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2000" b="1" i="1" dirty="0" smtClean="0">
                <a:solidFill>
                  <a:srgbClr val="FFFFCC"/>
                </a:solidFill>
                <a:effectLst>
                  <a:outerShdw blurRad="38100" dist="38100" dir="2700000" algn="tl">
                    <a:srgbClr val="000000">
                      <a:alpha val="43137"/>
                    </a:srgbClr>
                  </a:outerShdw>
                </a:effectLst>
              </a:rPr>
              <a:t>Range of the measurement done by SU-EXP –</a:t>
            </a:r>
          </a:p>
          <a:p>
            <a:pPr eaLnBrk="1" hangingPunct="1">
              <a:defRPr/>
            </a:pPr>
            <a:r>
              <a:rPr lang="pl-PL" sz="2000" b="1" i="1" dirty="0">
                <a:solidFill>
                  <a:srgbClr val="FFFFCC"/>
                </a:solidFill>
                <a:effectLst>
                  <a:outerShdw blurRad="38100" dist="38100" dir="2700000" algn="tl">
                    <a:srgbClr val="000000">
                      <a:alpha val="43137"/>
                    </a:srgbClr>
                  </a:outerShdw>
                </a:effectLst>
              </a:rPr>
              <a:t>	</a:t>
            </a:r>
            <a:r>
              <a:rPr lang="pl-PL" sz="2000" b="1" i="1" dirty="0" smtClean="0">
                <a:solidFill>
                  <a:srgbClr val="FFFFCC"/>
                </a:solidFill>
                <a:effectLst>
                  <a:outerShdw blurRad="38100" dist="38100" dir="2700000" algn="tl">
                    <a:srgbClr val="000000">
                      <a:alpha val="43137"/>
                    </a:srgbClr>
                  </a:outerShdw>
                </a:effectLst>
              </a:rPr>
              <a:t>			quadroples </a:t>
            </a:r>
            <a:r>
              <a:rPr lang="pl-PL" sz="2000" b="1" i="1" dirty="0">
                <a:solidFill>
                  <a:srgbClr val="FFFFCC"/>
                </a:solidFill>
                <a:effectLst>
                  <a:outerShdw blurRad="38100" dist="38100" dir="2700000" algn="tl">
                    <a:srgbClr val="000000">
                      <a:alpha val="43137"/>
                    </a:srgbClr>
                  </a:outerShdw>
                </a:effectLst>
              </a:rPr>
              <a:t>and s</a:t>
            </a:r>
            <a:r>
              <a:rPr lang="pl-PL" sz="2000" b="1" i="1" dirty="0" smtClean="0">
                <a:solidFill>
                  <a:srgbClr val="FFFFCC"/>
                </a:solidFill>
                <a:effectLst>
                  <a:outerShdw blurRad="38100" dist="38100" dir="2700000" algn="tl">
                    <a:srgbClr val="000000">
                      <a:alpha val="43137"/>
                    </a:srgbClr>
                  </a:outerShdw>
                </a:effectLst>
              </a:rPr>
              <a:t>witchyards</a:t>
            </a:r>
            <a:endParaRPr lang="pl-PL" sz="2000" b="1" i="1" dirty="0">
              <a:solidFill>
                <a:srgbClr val="FFFFCC"/>
              </a:solidFill>
              <a:effectLst>
                <a:outerShdw blurRad="38100" dist="38100" dir="2700000" algn="tl">
                  <a:srgbClr val="000000">
                    <a:alpha val="43137"/>
                  </a:srgbClr>
                </a:outerShdw>
              </a:effectLst>
            </a:endParaRPr>
          </a:p>
        </p:txBody>
      </p:sp>
      <p:sp>
        <p:nvSpPr>
          <p:cNvPr id="2" name="Date Placeholder 1"/>
          <p:cNvSpPr>
            <a:spLocks noGrp="1"/>
          </p:cNvSpPr>
          <p:nvPr>
            <p:ph type="dt" sz="half" idx="10"/>
          </p:nvPr>
        </p:nvSpPr>
        <p:spPr/>
        <p:txBody>
          <a:bodyPr/>
          <a:lstStyle/>
          <a:p>
            <a:r>
              <a:rPr lang="en-GB" smtClean="0"/>
              <a:t>12/09/2013</a:t>
            </a:r>
            <a:endParaRPr lang="en-GB"/>
          </a:p>
        </p:txBody>
      </p:sp>
      <p:sp>
        <p:nvSpPr>
          <p:cNvPr id="3" name="Footer Placeholder 2"/>
          <p:cNvSpPr>
            <a:spLocks noGrp="1"/>
          </p:cNvSpPr>
          <p:nvPr>
            <p:ph type="ftr" sz="quarter" idx="11"/>
          </p:nvPr>
        </p:nvSpPr>
        <p:spPr/>
        <p:txBody>
          <a:bodyPr/>
          <a:lstStyle/>
          <a:p>
            <a:r>
              <a:rPr lang="en-GB" smtClean="0"/>
              <a:t>Mateusz Boruchowski - EDMS 1311899</a:t>
            </a:r>
            <a:endParaRPr lang="en-GB"/>
          </a:p>
        </p:txBody>
      </p:sp>
      <p:sp>
        <p:nvSpPr>
          <p:cNvPr id="4" name="Slide Number Placeholder 3"/>
          <p:cNvSpPr>
            <a:spLocks noGrp="1"/>
          </p:cNvSpPr>
          <p:nvPr>
            <p:ph type="sldNum" sz="quarter" idx="12"/>
          </p:nvPr>
        </p:nvSpPr>
        <p:spPr/>
        <p:txBody>
          <a:bodyPr/>
          <a:lstStyle/>
          <a:p>
            <a:fld id="{254CAB99-0313-4765-A43C-C5128F18F34D}" type="slidenum">
              <a:rPr lang="en-GB" smtClean="0"/>
              <a:t>36</a:t>
            </a:fld>
            <a:endParaRPr lang="en-GB"/>
          </a:p>
        </p:txBody>
      </p:sp>
    </p:spTree>
    <p:extLst>
      <p:ext uri="{BB962C8B-B14F-4D97-AF65-F5344CB8AC3E}">
        <p14:creationId xmlns:p14="http://schemas.microsoft.com/office/powerpoint/2010/main" val="2265962367"/>
      </p:ext>
    </p:extLst>
  </p:cSld>
  <p:clrMapOvr>
    <a:masterClrMapping/>
  </p:clrMapOvr>
  <p:transition spd="slow">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980728"/>
          </a:xfrm>
          <a:prstGeom prst="rect">
            <a:avLst/>
          </a:prstGeom>
          <a:gradFill rotWithShape="1">
            <a:gsLst>
              <a:gs pos="0">
                <a:srgbClr val="336699"/>
              </a:gs>
              <a:gs pos="100000">
                <a:srgbClr val="182F47"/>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l-PL" sz="2200" b="1">
                <a:solidFill>
                  <a:srgbClr val="FF9900"/>
                </a:solidFill>
              </a:rPr>
              <a:t>   </a:t>
            </a:r>
          </a:p>
        </p:txBody>
      </p:sp>
      <p:sp>
        <p:nvSpPr>
          <p:cNvPr id="2051" name="Line 10"/>
          <p:cNvSpPr>
            <a:spLocks noChangeShapeType="1"/>
          </p:cNvSpPr>
          <p:nvPr/>
        </p:nvSpPr>
        <p:spPr bwMode="auto">
          <a:xfrm>
            <a:off x="0" y="980728"/>
            <a:ext cx="9144000" cy="0"/>
          </a:xfrm>
          <a:prstGeom prst="line">
            <a:avLst/>
          </a:prstGeom>
          <a:noFill/>
          <a:ln w="50800">
            <a:pattFill prst="pct30">
              <a:fgClr>
                <a:srgbClr val="336699"/>
              </a:fgClr>
              <a:bgClr>
                <a:srgbClr val="FFFFCC"/>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53" name="Picture 1"/>
          <p:cNvPicPr>
            <a:picLocks noChangeAspect="1"/>
          </p:cNvPicPr>
          <p:nvPr/>
        </p:nvPicPr>
        <p:blipFill>
          <a:blip r:embed="rId2" cstate="print">
            <a:clrChange>
              <a:clrFrom>
                <a:srgbClr val="003366"/>
              </a:clrFrom>
              <a:clrTo>
                <a:srgbClr val="003366">
                  <a:alpha val="0"/>
                </a:srgbClr>
              </a:clrTo>
            </a:clrChange>
            <a:extLst>
              <a:ext uri="{28A0092B-C50C-407E-A947-70E740481C1C}">
                <a14:useLocalDpi xmlns:a14="http://schemas.microsoft.com/office/drawing/2010/main" val="0"/>
              </a:ext>
            </a:extLst>
          </a:blip>
          <a:srcRect/>
          <a:stretch>
            <a:fillRect/>
          </a:stretch>
        </p:blipFill>
        <p:spPr bwMode="auto">
          <a:xfrm>
            <a:off x="8336381" y="188640"/>
            <a:ext cx="628107" cy="62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0" name="Group 79"/>
          <p:cNvGrpSpPr/>
          <p:nvPr/>
        </p:nvGrpSpPr>
        <p:grpSpPr>
          <a:xfrm>
            <a:off x="179512" y="1556792"/>
            <a:ext cx="8796338" cy="4955409"/>
            <a:chOff x="190500" y="1341904"/>
            <a:chExt cx="8796338" cy="4955409"/>
          </a:xfrm>
        </p:grpSpPr>
        <p:pic>
          <p:nvPicPr>
            <p:cNvPr id="81" name="Picture 8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1341904"/>
              <a:ext cx="8796338" cy="3881438"/>
            </a:xfrm>
            <a:prstGeom prst="rect">
              <a:avLst/>
            </a:prstGeom>
          </p:spPr>
        </p:pic>
        <p:sp>
          <p:nvSpPr>
            <p:cNvPr id="82" name="Text Box 525"/>
            <p:cNvSpPr txBox="1"/>
            <p:nvPr/>
          </p:nvSpPr>
          <p:spPr>
            <a:xfrm>
              <a:off x="660976" y="4007403"/>
              <a:ext cx="1329581" cy="316576"/>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18000" tIns="18000" rIns="18000" bIns="18000" numCol="1" spcCol="0" rtlCol="0" fromWordArt="0" anchor="ctr" anchorCtr="0" forceAA="0" compatLnSpc="1">
              <a:prstTxWarp prst="textNoShape">
                <a:avLst/>
              </a:prstTxWarp>
              <a:noAutofit/>
            </a:bodyPr>
            <a:lstStyle/>
            <a:p>
              <a:pPr algn="ctr">
                <a:spcAft>
                  <a:spcPts val="1000"/>
                </a:spcAft>
              </a:pPr>
              <a:r>
                <a:rPr lang="pl-PL" sz="1400" b="1" dirty="0" smtClean="0">
                  <a:solidFill>
                    <a:srgbClr val="FF0000"/>
                  </a:solidFill>
                  <a:effectLst/>
                  <a:ea typeface="Calibri"/>
                  <a:cs typeface="Times New Roman"/>
                </a:rPr>
                <a:t>Target Zone</a:t>
              </a:r>
            </a:p>
          </p:txBody>
        </p:sp>
        <p:sp>
          <p:nvSpPr>
            <p:cNvPr id="83" name="Text Box 525"/>
            <p:cNvSpPr txBox="1"/>
            <p:nvPr/>
          </p:nvSpPr>
          <p:spPr>
            <a:xfrm>
              <a:off x="4621106" y="5065054"/>
              <a:ext cx="3578825" cy="316576"/>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18000" tIns="18000" rIns="18000" bIns="18000" numCol="1" spcCol="0" rtlCol="0" fromWordArt="0" anchor="ctr" anchorCtr="0" forceAA="0" compatLnSpc="1">
              <a:prstTxWarp prst="textNoShape">
                <a:avLst/>
              </a:prstTxWarp>
              <a:noAutofit/>
            </a:bodyPr>
            <a:lstStyle/>
            <a:p>
              <a:pPr algn="ctr">
                <a:spcAft>
                  <a:spcPts val="1000"/>
                </a:spcAft>
              </a:pPr>
              <a:r>
                <a:rPr lang="pl-PL" sz="1400" dirty="0" smtClean="0">
                  <a:solidFill>
                    <a:srgbClr val="FF0000"/>
                  </a:solidFill>
                  <a:effectLst/>
                  <a:ea typeface="Calibri"/>
                  <a:cs typeface="Times New Roman"/>
                </a:rPr>
                <a:t>Parking in front of the 198, 199, 170 buildings</a:t>
              </a:r>
            </a:p>
          </p:txBody>
        </p:sp>
        <p:sp>
          <p:nvSpPr>
            <p:cNvPr id="84" name="Text Box 525"/>
            <p:cNvSpPr txBox="1"/>
            <p:nvPr/>
          </p:nvSpPr>
          <p:spPr>
            <a:xfrm>
              <a:off x="1144737" y="2920028"/>
              <a:ext cx="1059180" cy="257512"/>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18000" tIns="18000" rIns="18000" bIns="18000" numCol="1" spcCol="0" rtlCol="0" fromWordArt="0" anchor="ctr" anchorCtr="0" forceAA="0" compatLnSpc="1">
              <a:prstTxWarp prst="textNoShape">
                <a:avLst/>
              </a:prstTxWarp>
              <a:noAutofit/>
            </a:bodyPr>
            <a:lstStyle/>
            <a:p>
              <a:pPr algn="ctr">
                <a:spcAft>
                  <a:spcPts val="1000"/>
                </a:spcAft>
              </a:pPr>
              <a:r>
                <a:rPr lang="pl-PL" sz="1400" b="1" dirty="0" smtClean="0">
                  <a:solidFill>
                    <a:srgbClr val="FF0000"/>
                  </a:solidFill>
                  <a:effectLst/>
                  <a:ea typeface="Calibri"/>
                  <a:cs typeface="Times New Roman"/>
                </a:rPr>
                <a:t>GPS/HRS area</a:t>
              </a:r>
            </a:p>
          </p:txBody>
        </p:sp>
        <p:sp>
          <p:nvSpPr>
            <p:cNvPr id="85" name="Freeform 84"/>
            <p:cNvSpPr/>
            <p:nvPr/>
          </p:nvSpPr>
          <p:spPr>
            <a:xfrm>
              <a:off x="1859280" y="3124200"/>
              <a:ext cx="6810756" cy="3173113"/>
            </a:xfrm>
            <a:custGeom>
              <a:avLst/>
              <a:gdLst>
                <a:gd name="connsiteX0" fmla="*/ 0 w 6810756"/>
                <a:gd name="connsiteY0" fmla="*/ 716280 h 3173113"/>
                <a:gd name="connsiteX1" fmla="*/ 228600 w 6810756"/>
                <a:gd name="connsiteY1" fmla="*/ 1257300 h 3173113"/>
                <a:gd name="connsiteX2" fmla="*/ 190500 w 6810756"/>
                <a:gd name="connsiteY2" fmla="*/ 3070860 h 3173113"/>
                <a:gd name="connsiteX3" fmla="*/ 1455420 w 6810756"/>
                <a:gd name="connsiteY3" fmla="*/ 2796540 h 3173113"/>
                <a:gd name="connsiteX4" fmla="*/ 3581400 w 6810756"/>
                <a:gd name="connsiteY4" fmla="*/ 1546860 h 3173113"/>
                <a:gd name="connsiteX5" fmla="*/ 6195060 w 6810756"/>
                <a:gd name="connsiteY5" fmla="*/ 1013460 h 3173113"/>
                <a:gd name="connsiteX6" fmla="*/ 6781800 w 6810756"/>
                <a:gd name="connsiteY6" fmla="*/ 388620 h 3173113"/>
                <a:gd name="connsiteX7" fmla="*/ 6667500 w 6810756"/>
                <a:gd name="connsiteY7" fmla="*/ 0 h 317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0756" h="3173113">
                  <a:moveTo>
                    <a:pt x="0" y="716280"/>
                  </a:moveTo>
                  <a:cubicBezTo>
                    <a:pt x="98425" y="790575"/>
                    <a:pt x="196850" y="864870"/>
                    <a:pt x="228600" y="1257300"/>
                  </a:cubicBezTo>
                  <a:cubicBezTo>
                    <a:pt x="260350" y="1649730"/>
                    <a:pt x="-13970" y="2814320"/>
                    <a:pt x="190500" y="3070860"/>
                  </a:cubicBezTo>
                  <a:cubicBezTo>
                    <a:pt x="394970" y="3327400"/>
                    <a:pt x="890270" y="3050540"/>
                    <a:pt x="1455420" y="2796540"/>
                  </a:cubicBezTo>
                  <a:cubicBezTo>
                    <a:pt x="2020570" y="2542540"/>
                    <a:pt x="2791460" y="1844040"/>
                    <a:pt x="3581400" y="1546860"/>
                  </a:cubicBezTo>
                  <a:cubicBezTo>
                    <a:pt x="4371340" y="1249680"/>
                    <a:pt x="5661660" y="1206500"/>
                    <a:pt x="6195060" y="1013460"/>
                  </a:cubicBezTo>
                  <a:cubicBezTo>
                    <a:pt x="6728460" y="820420"/>
                    <a:pt x="6703060" y="557530"/>
                    <a:pt x="6781800" y="388620"/>
                  </a:cubicBezTo>
                  <a:cubicBezTo>
                    <a:pt x="6860540" y="219710"/>
                    <a:pt x="6764020" y="109855"/>
                    <a:pt x="666750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p:cNvSpPr/>
            <p:nvPr/>
          </p:nvSpPr>
          <p:spPr>
            <a:xfrm>
              <a:off x="3200400" y="2727960"/>
              <a:ext cx="5204460" cy="500174"/>
            </a:xfrm>
            <a:custGeom>
              <a:avLst/>
              <a:gdLst>
                <a:gd name="connsiteX0" fmla="*/ 5204460 w 5204460"/>
                <a:gd name="connsiteY0" fmla="*/ 403860 h 500174"/>
                <a:gd name="connsiteX1" fmla="*/ 2278380 w 5204460"/>
                <a:gd name="connsiteY1" fmla="*/ 472440 h 500174"/>
                <a:gd name="connsiteX2" fmla="*/ 0 w 5204460"/>
                <a:gd name="connsiteY2" fmla="*/ 0 h 500174"/>
              </a:gdLst>
              <a:ahLst/>
              <a:cxnLst>
                <a:cxn ang="0">
                  <a:pos x="connsiteX0" y="connsiteY0"/>
                </a:cxn>
                <a:cxn ang="0">
                  <a:pos x="connsiteX1" y="connsiteY1"/>
                </a:cxn>
                <a:cxn ang="0">
                  <a:pos x="connsiteX2" y="connsiteY2"/>
                </a:cxn>
              </a:cxnLst>
              <a:rect l="l" t="t" r="r" b="b"/>
              <a:pathLst>
                <a:path w="5204460" h="500174">
                  <a:moveTo>
                    <a:pt x="5204460" y="403860"/>
                  </a:moveTo>
                  <a:cubicBezTo>
                    <a:pt x="4175125" y="471805"/>
                    <a:pt x="3145790" y="539750"/>
                    <a:pt x="2278380" y="472440"/>
                  </a:cubicBezTo>
                  <a:cubicBezTo>
                    <a:pt x="1410970" y="405130"/>
                    <a:pt x="705485" y="202565"/>
                    <a:pt x="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Freeform 86"/>
            <p:cNvSpPr/>
            <p:nvPr/>
          </p:nvSpPr>
          <p:spPr>
            <a:xfrm>
              <a:off x="2095922" y="2336415"/>
              <a:ext cx="921598" cy="627765"/>
            </a:xfrm>
            <a:custGeom>
              <a:avLst/>
              <a:gdLst>
                <a:gd name="connsiteX0" fmla="*/ 921598 w 921598"/>
                <a:gd name="connsiteY0" fmla="*/ 239145 h 627765"/>
                <a:gd name="connsiteX1" fmla="*/ 563458 w 921598"/>
                <a:gd name="connsiteY1" fmla="*/ 101985 h 627765"/>
                <a:gd name="connsiteX2" fmla="*/ 197698 w 921598"/>
                <a:gd name="connsiteY2" fmla="*/ 2925 h 627765"/>
                <a:gd name="connsiteX3" fmla="*/ 129118 w 921598"/>
                <a:gd name="connsiteY3" fmla="*/ 216285 h 627765"/>
                <a:gd name="connsiteX4" fmla="*/ 14818 w 921598"/>
                <a:gd name="connsiteY4" fmla="*/ 269625 h 627765"/>
                <a:gd name="connsiteX5" fmla="*/ 37678 w 921598"/>
                <a:gd name="connsiteY5" fmla="*/ 482985 h 627765"/>
                <a:gd name="connsiteX6" fmla="*/ 342478 w 921598"/>
                <a:gd name="connsiteY6" fmla="*/ 475365 h 627765"/>
                <a:gd name="connsiteX7" fmla="*/ 441538 w 921598"/>
                <a:gd name="connsiteY7" fmla="*/ 627765 h 627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1598" h="627765">
                  <a:moveTo>
                    <a:pt x="921598" y="239145"/>
                  </a:moveTo>
                  <a:cubicBezTo>
                    <a:pt x="802853" y="190250"/>
                    <a:pt x="684108" y="141355"/>
                    <a:pt x="563458" y="101985"/>
                  </a:cubicBezTo>
                  <a:cubicBezTo>
                    <a:pt x="442808" y="62615"/>
                    <a:pt x="270088" y="-16125"/>
                    <a:pt x="197698" y="2925"/>
                  </a:cubicBezTo>
                  <a:cubicBezTo>
                    <a:pt x="125308" y="21975"/>
                    <a:pt x="159598" y="171835"/>
                    <a:pt x="129118" y="216285"/>
                  </a:cubicBezTo>
                  <a:cubicBezTo>
                    <a:pt x="98638" y="260735"/>
                    <a:pt x="30058" y="225175"/>
                    <a:pt x="14818" y="269625"/>
                  </a:cubicBezTo>
                  <a:cubicBezTo>
                    <a:pt x="-422" y="314075"/>
                    <a:pt x="-16932" y="448695"/>
                    <a:pt x="37678" y="482985"/>
                  </a:cubicBezTo>
                  <a:cubicBezTo>
                    <a:pt x="92288" y="517275"/>
                    <a:pt x="275168" y="451235"/>
                    <a:pt x="342478" y="475365"/>
                  </a:cubicBezTo>
                  <a:cubicBezTo>
                    <a:pt x="409788" y="499495"/>
                    <a:pt x="425663" y="563630"/>
                    <a:pt x="441538" y="627765"/>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8" name="Freeform 87"/>
            <p:cNvSpPr/>
            <p:nvPr/>
          </p:nvSpPr>
          <p:spPr>
            <a:xfrm>
              <a:off x="3147060" y="2788920"/>
              <a:ext cx="478592" cy="944880"/>
            </a:xfrm>
            <a:custGeom>
              <a:avLst/>
              <a:gdLst>
                <a:gd name="connsiteX0" fmla="*/ 0 w 478592"/>
                <a:gd name="connsiteY0" fmla="*/ 0 h 944880"/>
                <a:gd name="connsiteX1" fmla="*/ 213360 w 478592"/>
                <a:gd name="connsiteY1" fmla="*/ 205740 h 944880"/>
                <a:gd name="connsiteX2" fmla="*/ 327660 w 478592"/>
                <a:gd name="connsiteY2" fmla="*/ 441960 h 944880"/>
                <a:gd name="connsiteX3" fmla="*/ 304800 w 478592"/>
                <a:gd name="connsiteY3" fmla="*/ 548640 h 944880"/>
                <a:gd name="connsiteX4" fmla="*/ 167640 w 478592"/>
                <a:gd name="connsiteY4" fmla="*/ 556260 h 944880"/>
                <a:gd name="connsiteX5" fmla="*/ 175260 w 478592"/>
                <a:gd name="connsiteY5" fmla="*/ 739140 h 944880"/>
                <a:gd name="connsiteX6" fmla="*/ 449580 w 478592"/>
                <a:gd name="connsiteY6" fmla="*/ 899160 h 944880"/>
                <a:gd name="connsiteX7" fmla="*/ 457200 w 478592"/>
                <a:gd name="connsiteY7" fmla="*/ 944880 h 94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592" h="944880">
                  <a:moveTo>
                    <a:pt x="0" y="0"/>
                  </a:moveTo>
                  <a:cubicBezTo>
                    <a:pt x="79375" y="66040"/>
                    <a:pt x="158750" y="132080"/>
                    <a:pt x="213360" y="205740"/>
                  </a:cubicBezTo>
                  <a:cubicBezTo>
                    <a:pt x="267970" y="279400"/>
                    <a:pt x="312420" y="384810"/>
                    <a:pt x="327660" y="441960"/>
                  </a:cubicBezTo>
                  <a:cubicBezTo>
                    <a:pt x="342900" y="499110"/>
                    <a:pt x="331470" y="529590"/>
                    <a:pt x="304800" y="548640"/>
                  </a:cubicBezTo>
                  <a:cubicBezTo>
                    <a:pt x="278130" y="567690"/>
                    <a:pt x="189230" y="524510"/>
                    <a:pt x="167640" y="556260"/>
                  </a:cubicBezTo>
                  <a:cubicBezTo>
                    <a:pt x="146050" y="588010"/>
                    <a:pt x="128270" y="681990"/>
                    <a:pt x="175260" y="739140"/>
                  </a:cubicBezTo>
                  <a:cubicBezTo>
                    <a:pt x="222250" y="796290"/>
                    <a:pt x="402590" y="864870"/>
                    <a:pt x="449580" y="899160"/>
                  </a:cubicBezTo>
                  <a:cubicBezTo>
                    <a:pt x="496570" y="933450"/>
                    <a:pt x="476885" y="939165"/>
                    <a:pt x="457200" y="94488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Freeform 88"/>
            <p:cNvSpPr/>
            <p:nvPr/>
          </p:nvSpPr>
          <p:spPr>
            <a:xfrm>
              <a:off x="2095500" y="3909060"/>
              <a:ext cx="1615440" cy="784255"/>
            </a:xfrm>
            <a:custGeom>
              <a:avLst/>
              <a:gdLst>
                <a:gd name="connsiteX0" fmla="*/ 1615440 w 1615440"/>
                <a:gd name="connsiteY0" fmla="*/ 0 h 784255"/>
                <a:gd name="connsiteX1" fmla="*/ 1447800 w 1615440"/>
                <a:gd name="connsiteY1" fmla="*/ 129540 h 784255"/>
                <a:gd name="connsiteX2" fmla="*/ 1028700 w 1615440"/>
                <a:gd name="connsiteY2" fmla="*/ 762000 h 784255"/>
                <a:gd name="connsiteX3" fmla="*/ 731520 w 1615440"/>
                <a:gd name="connsiteY3" fmla="*/ 586740 h 784255"/>
                <a:gd name="connsiteX4" fmla="*/ 0 w 1615440"/>
                <a:gd name="connsiteY4" fmla="*/ 60960 h 784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5440" h="784255">
                  <a:moveTo>
                    <a:pt x="1615440" y="0"/>
                  </a:moveTo>
                  <a:cubicBezTo>
                    <a:pt x="1580515" y="1270"/>
                    <a:pt x="1545590" y="2540"/>
                    <a:pt x="1447800" y="129540"/>
                  </a:cubicBezTo>
                  <a:cubicBezTo>
                    <a:pt x="1350010" y="256540"/>
                    <a:pt x="1148080" y="685800"/>
                    <a:pt x="1028700" y="762000"/>
                  </a:cubicBezTo>
                  <a:cubicBezTo>
                    <a:pt x="909320" y="838200"/>
                    <a:pt x="902970" y="703580"/>
                    <a:pt x="731520" y="586740"/>
                  </a:cubicBezTo>
                  <a:cubicBezTo>
                    <a:pt x="560070" y="469900"/>
                    <a:pt x="280035" y="265430"/>
                    <a:pt x="0" y="6096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reeform 89"/>
            <p:cNvSpPr/>
            <p:nvPr/>
          </p:nvSpPr>
          <p:spPr>
            <a:xfrm>
              <a:off x="2094860" y="3139440"/>
              <a:ext cx="602620" cy="748453"/>
            </a:xfrm>
            <a:custGeom>
              <a:avLst/>
              <a:gdLst>
                <a:gd name="connsiteX0" fmla="*/ 602620 w 602620"/>
                <a:gd name="connsiteY0" fmla="*/ 0 h 748453"/>
                <a:gd name="connsiteX1" fmla="*/ 351160 w 602620"/>
                <a:gd name="connsiteY1" fmla="*/ 38100 h 748453"/>
                <a:gd name="connsiteX2" fmla="*/ 206380 w 602620"/>
                <a:gd name="connsiteY2" fmla="*/ 182880 h 748453"/>
                <a:gd name="connsiteX3" fmla="*/ 168280 w 602620"/>
                <a:gd name="connsiteY3" fmla="*/ 708660 h 748453"/>
                <a:gd name="connsiteX4" fmla="*/ 640 w 602620"/>
                <a:gd name="connsiteY4" fmla="*/ 731520 h 748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620" h="748453">
                  <a:moveTo>
                    <a:pt x="602620" y="0"/>
                  </a:moveTo>
                  <a:cubicBezTo>
                    <a:pt x="509910" y="3810"/>
                    <a:pt x="417200" y="7620"/>
                    <a:pt x="351160" y="38100"/>
                  </a:cubicBezTo>
                  <a:cubicBezTo>
                    <a:pt x="285120" y="68580"/>
                    <a:pt x="236860" y="71120"/>
                    <a:pt x="206380" y="182880"/>
                  </a:cubicBezTo>
                  <a:cubicBezTo>
                    <a:pt x="175900" y="294640"/>
                    <a:pt x="202570" y="617220"/>
                    <a:pt x="168280" y="708660"/>
                  </a:cubicBezTo>
                  <a:cubicBezTo>
                    <a:pt x="133990" y="800100"/>
                    <a:pt x="-10790" y="701040"/>
                    <a:pt x="640" y="73152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1" name="Text Box 32"/>
          <p:cNvSpPr txBox="1">
            <a:spLocks noChangeArrowheads="1"/>
          </p:cNvSpPr>
          <p:nvPr/>
        </p:nvSpPr>
        <p:spPr bwMode="auto">
          <a:xfrm>
            <a:off x="431540" y="128826"/>
            <a:ext cx="767389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2000" b="1" i="1" dirty="0" smtClean="0">
                <a:solidFill>
                  <a:srgbClr val="FFFFCC"/>
                </a:solidFill>
                <a:effectLst>
                  <a:outerShdw blurRad="38100" dist="38100" dir="2700000" algn="tl">
                    <a:srgbClr val="000000">
                      <a:alpha val="43137"/>
                    </a:srgbClr>
                  </a:outerShdw>
                </a:effectLst>
              </a:rPr>
              <a:t>Range of the measurement done by SU-EXP –</a:t>
            </a:r>
          </a:p>
          <a:p>
            <a:pPr eaLnBrk="1" hangingPunct="1">
              <a:defRPr/>
            </a:pPr>
            <a:r>
              <a:rPr lang="pl-PL" sz="2000" b="1" i="1" dirty="0">
                <a:solidFill>
                  <a:srgbClr val="FFFFCC"/>
                </a:solidFill>
                <a:effectLst>
                  <a:outerShdw blurRad="38100" dist="38100" dir="2700000" algn="tl">
                    <a:srgbClr val="000000">
                      <a:alpha val="43137"/>
                    </a:srgbClr>
                  </a:outerShdw>
                </a:effectLst>
              </a:rPr>
              <a:t>	</a:t>
            </a:r>
            <a:r>
              <a:rPr lang="pl-PL" sz="2000" b="1" i="1" dirty="0" smtClean="0">
                <a:solidFill>
                  <a:srgbClr val="FFFFCC"/>
                </a:solidFill>
                <a:effectLst>
                  <a:outerShdw blurRad="38100" dist="38100" dir="2700000" algn="tl">
                    <a:srgbClr val="000000">
                      <a:alpha val="43137"/>
                    </a:srgbClr>
                  </a:outerShdw>
                </a:effectLst>
              </a:rPr>
              <a:t>					levelling travers</a:t>
            </a:r>
            <a:endParaRPr lang="pl-PL" sz="2000" b="1" i="1" dirty="0">
              <a:solidFill>
                <a:srgbClr val="FFFFCC"/>
              </a:solidFill>
              <a:effectLst>
                <a:outerShdw blurRad="38100" dist="38100" dir="2700000" algn="tl">
                  <a:srgbClr val="000000">
                    <a:alpha val="43137"/>
                  </a:srgbClr>
                </a:outerShdw>
              </a:effectLst>
            </a:endParaRPr>
          </a:p>
        </p:txBody>
      </p:sp>
      <p:sp>
        <p:nvSpPr>
          <p:cNvPr id="2" name="Date Placeholder 1"/>
          <p:cNvSpPr>
            <a:spLocks noGrp="1"/>
          </p:cNvSpPr>
          <p:nvPr>
            <p:ph type="dt" sz="half" idx="10"/>
          </p:nvPr>
        </p:nvSpPr>
        <p:spPr/>
        <p:txBody>
          <a:bodyPr/>
          <a:lstStyle/>
          <a:p>
            <a:r>
              <a:rPr lang="en-GB" smtClean="0"/>
              <a:t>12/09/2013</a:t>
            </a:r>
            <a:endParaRPr lang="en-GB"/>
          </a:p>
        </p:txBody>
      </p:sp>
      <p:sp>
        <p:nvSpPr>
          <p:cNvPr id="3" name="Footer Placeholder 2"/>
          <p:cNvSpPr>
            <a:spLocks noGrp="1"/>
          </p:cNvSpPr>
          <p:nvPr>
            <p:ph type="ftr" sz="quarter" idx="11"/>
          </p:nvPr>
        </p:nvSpPr>
        <p:spPr/>
        <p:txBody>
          <a:bodyPr/>
          <a:lstStyle/>
          <a:p>
            <a:r>
              <a:rPr lang="en-GB" smtClean="0"/>
              <a:t>Mateusz Boruchowski - EDMS 1311899</a:t>
            </a:r>
            <a:endParaRPr lang="en-GB"/>
          </a:p>
        </p:txBody>
      </p:sp>
      <p:sp>
        <p:nvSpPr>
          <p:cNvPr id="4" name="Slide Number Placeholder 3"/>
          <p:cNvSpPr>
            <a:spLocks noGrp="1"/>
          </p:cNvSpPr>
          <p:nvPr>
            <p:ph type="sldNum" sz="quarter" idx="12"/>
          </p:nvPr>
        </p:nvSpPr>
        <p:spPr/>
        <p:txBody>
          <a:bodyPr/>
          <a:lstStyle/>
          <a:p>
            <a:fld id="{254CAB99-0313-4765-A43C-C5128F18F34D}" type="slidenum">
              <a:rPr lang="en-GB" smtClean="0"/>
              <a:t>37</a:t>
            </a:fld>
            <a:endParaRPr lang="en-GB"/>
          </a:p>
        </p:txBody>
      </p:sp>
    </p:spTree>
    <p:extLst>
      <p:ext uri="{BB962C8B-B14F-4D97-AF65-F5344CB8AC3E}">
        <p14:creationId xmlns:p14="http://schemas.microsoft.com/office/powerpoint/2010/main" val="1596918634"/>
      </p:ext>
    </p:extLst>
  </p:cSld>
  <p:clrMapOvr>
    <a:masterClrMapping/>
  </p:clrMapOvr>
  <p:transition spd="slow">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980728"/>
          </a:xfrm>
          <a:prstGeom prst="rect">
            <a:avLst/>
          </a:prstGeom>
          <a:gradFill rotWithShape="1">
            <a:gsLst>
              <a:gs pos="0">
                <a:srgbClr val="336699"/>
              </a:gs>
              <a:gs pos="100000">
                <a:srgbClr val="182F47"/>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l-PL" sz="2200" b="1">
                <a:solidFill>
                  <a:srgbClr val="FF9900"/>
                </a:solidFill>
              </a:rPr>
              <a:t>   </a:t>
            </a:r>
          </a:p>
        </p:txBody>
      </p:sp>
      <p:sp>
        <p:nvSpPr>
          <p:cNvPr id="2051" name="Line 10"/>
          <p:cNvSpPr>
            <a:spLocks noChangeShapeType="1"/>
          </p:cNvSpPr>
          <p:nvPr/>
        </p:nvSpPr>
        <p:spPr bwMode="auto">
          <a:xfrm>
            <a:off x="0" y="980728"/>
            <a:ext cx="9144000" cy="0"/>
          </a:xfrm>
          <a:prstGeom prst="line">
            <a:avLst/>
          </a:prstGeom>
          <a:noFill/>
          <a:ln w="50800">
            <a:pattFill prst="pct30">
              <a:fgClr>
                <a:srgbClr val="336699"/>
              </a:fgClr>
              <a:bgClr>
                <a:srgbClr val="FFFFCC"/>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53" name="Picture 1"/>
          <p:cNvPicPr>
            <a:picLocks noChangeAspect="1"/>
          </p:cNvPicPr>
          <p:nvPr/>
        </p:nvPicPr>
        <p:blipFill>
          <a:blip r:embed="rId2" cstate="print">
            <a:clrChange>
              <a:clrFrom>
                <a:srgbClr val="003366"/>
              </a:clrFrom>
              <a:clrTo>
                <a:srgbClr val="003366">
                  <a:alpha val="0"/>
                </a:srgbClr>
              </a:clrTo>
            </a:clrChange>
            <a:extLst>
              <a:ext uri="{28A0092B-C50C-407E-A947-70E740481C1C}">
                <a14:useLocalDpi xmlns:a14="http://schemas.microsoft.com/office/drawing/2010/main" val="0"/>
              </a:ext>
            </a:extLst>
          </a:blip>
          <a:srcRect/>
          <a:stretch>
            <a:fillRect/>
          </a:stretch>
        </p:blipFill>
        <p:spPr bwMode="auto">
          <a:xfrm>
            <a:off x="8336381" y="188640"/>
            <a:ext cx="628107" cy="62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32"/>
          <p:cNvSpPr txBox="1">
            <a:spLocks noChangeArrowheads="1"/>
          </p:cNvSpPr>
          <p:nvPr/>
        </p:nvSpPr>
        <p:spPr bwMode="auto">
          <a:xfrm>
            <a:off x="622300" y="220578"/>
            <a:ext cx="38298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2000" b="1" i="1" dirty="0" smtClean="0">
                <a:solidFill>
                  <a:srgbClr val="FFFFCC"/>
                </a:solidFill>
                <a:effectLst>
                  <a:outerShdw blurRad="38100" dist="38100" dir="2700000" algn="tl">
                    <a:srgbClr val="000000">
                      <a:alpha val="43137"/>
                    </a:srgbClr>
                  </a:outerShdw>
                </a:effectLst>
              </a:rPr>
              <a:t>Results: Central Line - graphs</a:t>
            </a:r>
          </a:p>
        </p:txBody>
      </p:sp>
      <p:grpSp>
        <p:nvGrpSpPr>
          <p:cNvPr id="6" name="Group 5"/>
          <p:cNvGrpSpPr/>
          <p:nvPr/>
        </p:nvGrpSpPr>
        <p:grpSpPr>
          <a:xfrm>
            <a:off x="143508" y="1232756"/>
            <a:ext cx="8901163" cy="5400000"/>
            <a:chOff x="143508" y="1232756"/>
            <a:chExt cx="8901163" cy="5400000"/>
          </a:xfrm>
        </p:grpSpPr>
        <p:grpSp>
          <p:nvGrpSpPr>
            <p:cNvPr id="4" name="Group 3"/>
            <p:cNvGrpSpPr/>
            <p:nvPr/>
          </p:nvGrpSpPr>
          <p:grpSpPr>
            <a:xfrm>
              <a:off x="143508" y="1232756"/>
              <a:ext cx="8901163" cy="5400000"/>
              <a:chOff x="143508" y="1232756"/>
              <a:chExt cx="8901163" cy="540000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08" y="1232756"/>
                <a:ext cx="8901163" cy="54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ight Arrow 1"/>
              <p:cNvSpPr/>
              <p:nvPr/>
            </p:nvSpPr>
            <p:spPr>
              <a:xfrm rot="3051877">
                <a:off x="5289948" y="4939656"/>
                <a:ext cx="900100"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707904" y="4149080"/>
                <a:ext cx="3374898" cy="584775"/>
              </a:xfrm>
              <a:prstGeom prst="rect">
                <a:avLst/>
              </a:prstGeom>
              <a:noFill/>
            </p:spPr>
            <p:txBody>
              <a:bodyPr wrap="none" rtlCol="0">
                <a:spAutoFit/>
              </a:bodyPr>
              <a:lstStyle/>
              <a:p>
                <a:r>
                  <a:rPr lang="pl-PL" sz="1600" i="1" dirty="0" smtClean="0">
                    <a:solidFill>
                      <a:schemeClr val="tx2"/>
                    </a:solidFill>
                  </a:rPr>
                  <a:t>~10mm step – already existing in 2007</a:t>
                </a:r>
              </a:p>
              <a:p>
                <a:r>
                  <a:rPr lang="pl-PL" sz="1600" i="1" dirty="0" smtClean="0">
                    <a:solidFill>
                      <a:schemeClr val="tx2"/>
                    </a:solidFill>
                  </a:rPr>
                  <a:t>See next slide</a:t>
                </a:r>
                <a:endParaRPr lang="en-GB" sz="1600" i="1" dirty="0">
                  <a:solidFill>
                    <a:schemeClr val="tx2"/>
                  </a:solidFill>
                </a:endParaRPr>
              </a:p>
            </p:txBody>
          </p:sp>
        </p:grpSp>
        <p:sp>
          <p:nvSpPr>
            <p:cNvPr id="5" name="Rectangle 4"/>
            <p:cNvSpPr/>
            <p:nvPr/>
          </p:nvSpPr>
          <p:spPr>
            <a:xfrm>
              <a:off x="3907261" y="6273316"/>
              <a:ext cx="57606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Date Placeholder 6"/>
          <p:cNvSpPr>
            <a:spLocks noGrp="1"/>
          </p:cNvSpPr>
          <p:nvPr>
            <p:ph type="dt" sz="half" idx="10"/>
          </p:nvPr>
        </p:nvSpPr>
        <p:spPr/>
        <p:txBody>
          <a:bodyPr/>
          <a:lstStyle/>
          <a:p>
            <a:r>
              <a:rPr lang="en-GB" smtClean="0"/>
              <a:t>12/09/2013</a:t>
            </a:r>
            <a:endParaRPr lang="en-GB"/>
          </a:p>
        </p:txBody>
      </p:sp>
      <p:sp>
        <p:nvSpPr>
          <p:cNvPr id="8" name="Footer Placeholder 7"/>
          <p:cNvSpPr>
            <a:spLocks noGrp="1"/>
          </p:cNvSpPr>
          <p:nvPr>
            <p:ph type="ftr" sz="quarter" idx="11"/>
          </p:nvPr>
        </p:nvSpPr>
        <p:spPr/>
        <p:txBody>
          <a:bodyPr/>
          <a:lstStyle/>
          <a:p>
            <a:r>
              <a:rPr lang="en-GB" smtClean="0"/>
              <a:t>Mateusz Boruchowski - EDMS 1311899</a:t>
            </a:r>
            <a:endParaRPr lang="en-GB"/>
          </a:p>
        </p:txBody>
      </p:sp>
      <p:sp>
        <p:nvSpPr>
          <p:cNvPr id="9" name="Slide Number Placeholder 8"/>
          <p:cNvSpPr>
            <a:spLocks noGrp="1"/>
          </p:cNvSpPr>
          <p:nvPr>
            <p:ph type="sldNum" sz="quarter" idx="12"/>
          </p:nvPr>
        </p:nvSpPr>
        <p:spPr/>
        <p:txBody>
          <a:bodyPr/>
          <a:lstStyle/>
          <a:p>
            <a:fld id="{254CAB99-0313-4765-A43C-C5128F18F34D}" type="slidenum">
              <a:rPr lang="en-GB" smtClean="0"/>
              <a:t>38</a:t>
            </a:fld>
            <a:endParaRPr lang="en-GB"/>
          </a:p>
        </p:txBody>
      </p:sp>
    </p:spTree>
    <p:extLst>
      <p:ext uri="{BB962C8B-B14F-4D97-AF65-F5344CB8AC3E}">
        <p14:creationId xmlns:p14="http://schemas.microsoft.com/office/powerpoint/2010/main" val="1023881439"/>
      </p:ext>
    </p:extLst>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980728"/>
          </a:xfrm>
          <a:prstGeom prst="rect">
            <a:avLst/>
          </a:prstGeom>
          <a:gradFill rotWithShape="1">
            <a:gsLst>
              <a:gs pos="0">
                <a:srgbClr val="336699"/>
              </a:gs>
              <a:gs pos="100000">
                <a:srgbClr val="182F47"/>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l-PL" sz="2200" b="1">
                <a:solidFill>
                  <a:srgbClr val="FF9900"/>
                </a:solidFill>
              </a:rPr>
              <a:t>   </a:t>
            </a:r>
          </a:p>
        </p:txBody>
      </p:sp>
      <p:sp>
        <p:nvSpPr>
          <p:cNvPr id="2051" name="Line 10"/>
          <p:cNvSpPr>
            <a:spLocks noChangeShapeType="1"/>
          </p:cNvSpPr>
          <p:nvPr/>
        </p:nvSpPr>
        <p:spPr bwMode="auto">
          <a:xfrm>
            <a:off x="0" y="980728"/>
            <a:ext cx="9144000" cy="0"/>
          </a:xfrm>
          <a:prstGeom prst="line">
            <a:avLst/>
          </a:prstGeom>
          <a:noFill/>
          <a:ln w="50800">
            <a:pattFill prst="pct30">
              <a:fgClr>
                <a:srgbClr val="336699"/>
              </a:fgClr>
              <a:bgClr>
                <a:srgbClr val="FFFFCC"/>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53" name="Picture 1"/>
          <p:cNvPicPr>
            <a:picLocks noChangeAspect="1"/>
          </p:cNvPicPr>
          <p:nvPr/>
        </p:nvPicPr>
        <p:blipFill>
          <a:blip r:embed="rId2" cstate="print">
            <a:clrChange>
              <a:clrFrom>
                <a:srgbClr val="003366"/>
              </a:clrFrom>
              <a:clrTo>
                <a:srgbClr val="003366">
                  <a:alpha val="0"/>
                </a:srgbClr>
              </a:clrTo>
            </a:clrChange>
            <a:extLst>
              <a:ext uri="{28A0092B-C50C-407E-A947-70E740481C1C}">
                <a14:useLocalDpi xmlns:a14="http://schemas.microsoft.com/office/drawing/2010/main" val="0"/>
              </a:ext>
            </a:extLst>
          </a:blip>
          <a:srcRect/>
          <a:stretch>
            <a:fillRect/>
          </a:stretch>
        </p:blipFill>
        <p:spPr bwMode="auto">
          <a:xfrm>
            <a:off x="8336381" y="188640"/>
            <a:ext cx="628107" cy="62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32"/>
          <p:cNvSpPr txBox="1">
            <a:spLocks noChangeArrowheads="1"/>
          </p:cNvSpPr>
          <p:nvPr/>
        </p:nvSpPr>
        <p:spPr bwMode="auto">
          <a:xfrm>
            <a:off x="622300" y="220578"/>
            <a:ext cx="40575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2000" b="1" i="1" dirty="0" smtClean="0">
                <a:solidFill>
                  <a:srgbClr val="FFFFCC"/>
                </a:solidFill>
                <a:effectLst>
                  <a:outerShdw blurRad="38100" dist="38100" dir="2700000" algn="tl">
                    <a:srgbClr val="000000">
                      <a:alpha val="43137"/>
                    </a:srgbClr>
                  </a:outerShdw>
                </a:effectLst>
              </a:rPr>
              <a:t>Results: Central Line - numbers</a:t>
            </a:r>
          </a:p>
        </p:txBody>
      </p:sp>
      <p:graphicFrame>
        <p:nvGraphicFramePr>
          <p:cNvPr id="7" name="Table 6"/>
          <p:cNvGraphicFramePr>
            <a:graphicFrameLocks noGrp="1"/>
          </p:cNvGraphicFramePr>
          <p:nvPr>
            <p:extLst>
              <p:ext uri="{D42A27DB-BD31-4B8C-83A1-F6EECF244321}">
                <p14:modId xmlns:p14="http://schemas.microsoft.com/office/powerpoint/2010/main" val="1358881647"/>
              </p:ext>
            </p:extLst>
          </p:nvPr>
        </p:nvGraphicFramePr>
        <p:xfrm>
          <a:off x="1265539" y="3275811"/>
          <a:ext cx="6668025" cy="3238500"/>
        </p:xfrm>
        <a:graphic>
          <a:graphicData uri="http://schemas.openxmlformats.org/drawingml/2006/table">
            <a:tbl>
              <a:tblPr>
                <a:tableStyleId>{5C22544A-7EE6-4342-B048-85BDC9FD1C3A}</a:tableStyleId>
              </a:tblPr>
              <a:tblGrid>
                <a:gridCol w="1091766"/>
                <a:gridCol w="1117156"/>
                <a:gridCol w="1117156"/>
                <a:gridCol w="1091766"/>
                <a:gridCol w="1117156"/>
                <a:gridCol w="1133025"/>
              </a:tblGrid>
              <a:tr h="190500">
                <a:tc rowSpan="2">
                  <a:txBody>
                    <a:bodyPr/>
                    <a:lstStyle/>
                    <a:p>
                      <a:pPr algn="ctr" fontAlgn="ctr"/>
                      <a:r>
                        <a:rPr lang="en-GB" sz="1100" u="none" strike="noStrike" dirty="0">
                          <a:effectLst/>
                        </a:rPr>
                        <a:t>Name</a:t>
                      </a:r>
                      <a:endParaRPr lang="en-GB" sz="1100" b="1" i="0" u="none" strike="noStrike" dirty="0">
                        <a:solidFill>
                          <a:srgbClr val="FA7D00"/>
                        </a:solidFill>
                        <a:effectLst/>
                        <a:latin typeface="Calibri"/>
                      </a:endParaRPr>
                    </a:p>
                  </a:txBody>
                  <a:tcPr marL="9525" marR="9525" marT="9525" marB="0" anchor="ctr">
                    <a:lnL w="12700" cap="flat" cmpd="sng" algn="ctr">
                      <a:solidFill>
                        <a:schemeClr val="accent2">
                          <a:lumMod val="75000"/>
                        </a:schemeClr>
                      </a:solidFill>
                      <a:prstDash val="solid"/>
                      <a:round/>
                      <a:headEnd type="none" w="med" len="med"/>
                      <a:tailEnd type="none" w="med" len="med"/>
                    </a:lnL>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dirty="0">
                          <a:effectLst/>
                        </a:rPr>
                        <a:t>Horizontal offset</a:t>
                      </a:r>
                      <a:endParaRPr lang="en-GB" sz="1100" b="1" i="0" u="none" strike="noStrike" dirty="0">
                        <a:solidFill>
                          <a:srgbClr val="FA7D00"/>
                        </a:solidFill>
                        <a:effectLst/>
                        <a:latin typeface="Calibri"/>
                      </a:endParaRPr>
                    </a:p>
                  </a:txBody>
                  <a:tcPr marL="9525" marR="9525" marT="9525" marB="0" anchor="ct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dirty="0">
                          <a:effectLst/>
                        </a:rPr>
                        <a:t>Vertical offset</a:t>
                      </a:r>
                      <a:endParaRPr lang="en-GB" sz="1100" b="1" i="0" u="none" strike="noStrike" dirty="0">
                        <a:solidFill>
                          <a:srgbClr val="FA7D00"/>
                        </a:solidFill>
                        <a:effectLst/>
                        <a:latin typeface="Calibri"/>
                      </a:endParaRPr>
                    </a:p>
                  </a:txBody>
                  <a:tcPr marL="9525" marR="9525" marT="9525" marB="0" anchor="ct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rowSpan="2">
                  <a:txBody>
                    <a:bodyPr/>
                    <a:lstStyle/>
                    <a:p>
                      <a:pPr algn="ctr" fontAlgn="ctr"/>
                      <a:r>
                        <a:rPr lang="en-GB" sz="1100" u="none" strike="noStrike" dirty="0">
                          <a:effectLst/>
                        </a:rPr>
                        <a:t>Name</a:t>
                      </a:r>
                      <a:endParaRPr lang="en-GB" sz="1100" b="1" i="0" u="none" strike="noStrike" dirty="0">
                        <a:solidFill>
                          <a:srgbClr val="FA7D00"/>
                        </a:solidFill>
                        <a:effectLst/>
                        <a:latin typeface="Calibri"/>
                      </a:endParaRPr>
                    </a:p>
                  </a:txBody>
                  <a:tcPr marL="9525" marR="9525" marT="9525" marB="0" anchor="ct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dirty="0">
                          <a:effectLst/>
                        </a:rPr>
                        <a:t>Horizontal offset</a:t>
                      </a:r>
                      <a:endParaRPr lang="en-GB" sz="1100" b="1" i="0" u="none" strike="noStrike" dirty="0">
                        <a:solidFill>
                          <a:srgbClr val="FA7D00"/>
                        </a:solidFill>
                        <a:effectLst/>
                        <a:latin typeface="Calibri"/>
                      </a:endParaRPr>
                    </a:p>
                  </a:txBody>
                  <a:tcPr marL="9525" marR="9525" marT="9525" marB="0" anchor="ct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a:effectLst/>
                        </a:rPr>
                        <a:t>Vertical offset</a:t>
                      </a:r>
                      <a:endParaRPr lang="en-GB" sz="1100" b="1" i="0" u="none" strike="noStrike">
                        <a:solidFill>
                          <a:srgbClr val="FA7D00"/>
                        </a:solidFill>
                        <a:effectLst/>
                        <a:latin typeface="Calibri"/>
                      </a:endParaRPr>
                    </a:p>
                  </a:txBody>
                  <a:tcPr marL="9525" marR="9525" marT="9525" marB="0" anchor="ctr">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r>
              <a:tr h="190500">
                <a:tc vMerge="1">
                  <a:txBody>
                    <a:bodyPr/>
                    <a:lstStyle/>
                    <a:p>
                      <a:endParaRPr lang="en-GB"/>
                    </a:p>
                  </a:txBody>
                  <a:tcPr/>
                </a:tc>
                <a:tc>
                  <a:txBody>
                    <a:bodyPr/>
                    <a:lstStyle/>
                    <a:p>
                      <a:pPr algn="ctr" fontAlgn="ctr"/>
                      <a:r>
                        <a:rPr lang="en-GB" sz="1100" u="none" strike="noStrike">
                          <a:effectLst/>
                        </a:rPr>
                        <a:t>[mm]</a:t>
                      </a:r>
                      <a:endParaRPr lang="en-GB" sz="1100" b="1" i="0" u="none" strike="noStrike">
                        <a:solidFill>
                          <a:srgbClr val="FA7D00"/>
                        </a:solidFill>
                        <a:effectLst/>
                        <a:latin typeface="Calibri"/>
                      </a:endParaRPr>
                    </a:p>
                  </a:txBody>
                  <a:tcPr marL="9525" marR="9525" marT="9525" marB="0" anchor="ctr">
                    <a:solidFill>
                      <a:schemeClr val="accent2">
                        <a:lumMod val="40000"/>
                        <a:lumOff val="60000"/>
                      </a:schemeClr>
                    </a:solidFill>
                  </a:tcPr>
                </a:tc>
                <a:tc>
                  <a:txBody>
                    <a:bodyPr/>
                    <a:lstStyle/>
                    <a:p>
                      <a:pPr algn="ctr" fontAlgn="ctr"/>
                      <a:r>
                        <a:rPr lang="en-GB" sz="1100" u="none" strike="noStrike">
                          <a:effectLst/>
                        </a:rPr>
                        <a:t>[mm]</a:t>
                      </a:r>
                      <a:endParaRPr lang="en-GB" sz="1100" b="1" i="0" u="none" strike="noStrike">
                        <a:solidFill>
                          <a:srgbClr val="FA7D00"/>
                        </a:solidFill>
                        <a:effectLst/>
                        <a:latin typeface="Calibri"/>
                      </a:endParaRPr>
                    </a:p>
                  </a:txBody>
                  <a:tcPr marL="9525" marR="9525" marT="9525" marB="0" anchor="ctr">
                    <a:solidFill>
                      <a:schemeClr val="accent2">
                        <a:lumMod val="40000"/>
                        <a:lumOff val="60000"/>
                      </a:schemeClr>
                    </a:solidFill>
                  </a:tcPr>
                </a:tc>
                <a:tc vMerge="1">
                  <a:txBody>
                    <a:bodyPr/>
                    <a:lstStyle/>
                    <a:p>
                      <a:endParaRPr lang="en-GB"/>
                    </a:p>
                  </a:txBody>
                  <a:tcPr/>
                </a:tc>
                <a:tc>
                  <a:txBody>
                    <a:bodyPr/>
                    <a:lstStyle/>
                    <a:p>
                      <a:pPr algn="ctr" fontAlgn="ctr"/>
                      <a:r>
                        <a:rPr lang="en-GB" sz="1100" u="none" strike="noStrike" dirty="0">
                          <a:effectLst/>
                        </a:rPr>
                        <a:t>[mm]</a:t>
                      </a:r>
                      <a:endParaRPr lang="en-GB" sz="1100" b="1" i="0" u="none" strike="noStrike" dirty="0">
                        <a:solidFill>
                          <a:srgbClr val="FA7D00"/>
                        </a:solidFill>
                        <a:effectLst/>
                        <a:latin typeface="Calibri"/>
                      </a:endParaRPr>
                    </a:p>
                  </a:txBody>
                  <a:tcPr marL="9525" marR="9525" marT="9525" marB="0" anchor="ctr">
                    <a:solidFill>
                      <a:schemeClr val="accent2">
                        <a:lumMod val="40000"/>
                        <a:lumOff val="60000"/>
                      </a:schemeClr>
                    </a:solidFill>
                  </a:tcPr>
                </a:tc>
                <a:tc>
                  <a:txBody>
                    <a:bodyPr/>
                    <a:lstStyle/>
                    <a:p>
                      <a:pPr algn="ctr" fontAlgn="ctr"/>
                      <a:r>
                        <a:rPr lang="en-GB" sz="1100" u="none" strike="noStrike" dirty="0">
                          <a:effectLst/>
                        </a:rPr>
                        <a:t>[mm]</a:t>
                      </a:r>
                      <a:endParaRPr lang="en-GB" sz="1100" b="1" i="0" u="none" strike="noStrike" dirty="0">
                        <a:solidFill>
                          <a:srgbClr val="FA7D00"/>
                        </a:solidFill>
                        <a:effectLst/>
                        <a:latin typeface="Calibri"/>
                      </a:endParaRPr>
                    </a:p>
                  </a:txBody>
                  <a:tcPr marL="9525" marR="9525" marT="9525" marB="0" anchor="ctr">
                    <a:lnR w="12700" cap="flat" cmpd="sng" algn="ctr">
                      <a:solidFill>
                        <a:schemeClr val="accent2">
                          <a:lumMod val="75000"/>
                        </a:schemeClr>
                      </a:solidFill>
                      <a:prstDash val="solid"/>
                      <a:round/>
                      <a:headEnd type="none" w="med" len="med"/>
                      <a:tailEnd type="none" w="med" len="med"/>
                    </a:lnR>
                    <a:solidFill>
                      <a:schemeClr val="accent2">
                        <a:lumMod val="40000"/>
                        <a:lumOff val="60000"/>
                      </a:schemeClr>
                    </a:solidFill>
                  </a:tcPr>
                </a:tc>
              </a:tr>
              <a:tr h="190500">
                <a:tc>
                  <a:txBody>
                    <a:bodyPr/>
                    <a:lstStyle/>
                    <a:p>
                      <a:pPr algn="l" fontAlgn="b"/>
                      <a:r>
                        <a:rPr lang="en-GB" sz="1100" u="none" strike="noStrike">
                          <a:effectLst/>
                        </a:rPr>
                        <a:t>HRS.MAG90.E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dirty="0">
                          <a:effectLst/>
                        </a:rPr>
                        <a:t>---</a:t>
                      </a:r>
                      <a:endParaRPr lang="en-GB" sz="1100" b="0" i="0" u="none" strike="noStrike" dirty="0">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1.0</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CB0.QP20-30.E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2.5</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6.0</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HRS.MAG90.S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dirty="0">
                          <a:effectLst/>
                        </a:rPr>
                        <a:t>---</a:t>
                      </a:r>
                      <a:endParaRPr lang="en-GB" sz="1100" b="0" i="0" u="none" strike="noStrike" dirty="0">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2.2</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CB0.QP20-30.S</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2.6</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6.6</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HRS.DB470-490.E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a:effectLst/>
                        </a:rPr>
                        <a:t>---</a:t>
                      </a:r>
                      <a:endParaRPr lang="en-GB" sz="1100" b="0" i="0" u="none" strike="noStrike">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1.4</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CB0.QP40-50.E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3.7</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15.3</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HRS.DB470-490.S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dirty="0">
                          <a:effectLst/>
                        </a:rPr>
                        <a:t>---</a:t>
                      </a:r>
                      <a:endParaRPr lang="en-GB" sz="1100" b="0" i="0" u="none" strike="noStrike" dirty="0">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0.8</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CB0.QP40-50.S</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2.9</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15.9</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HRS.MAG60.E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a:effectLst/>
                        </a:rPr>
                        <a:t>---</a:t>
                      </a:r>
                      <a:endParaRPr lang="en-GB" sz="1100" b="0" i="0" u="none" strike="noStrike">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1.2</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CB0.SW.E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2.1</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16.1</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GPS.MAG70.E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dirty="0">
                          <a:effectLst/>
                        </a:rPr>
                        <a:t>---</a:t>
                      </a:r>
                      <a:endParaRPr lang="en-GB" sz="1100" b="0" i="0" u="none" strike="noStrike" dirty="0">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1.5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CB0.SW.SC</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2.4</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17.2</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GPS.MAG70.E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ctr"/>
                      <a:r>
                        <a:rPr lang="en-GB" sz="1100" u="none" strike="noStrike" dirty="0">
                          <a:effectLst/>
                        </a:rPr>
                        <a:t>---</a:t>
                      </a:r>
                      <a:endParaRPr lang="en-GB" sz="1100" b="0" i="0" u="none" strike="noStrike" dirty="0">
                        <a:solidFill>
                          <a:srgbClr val="006100"/>
                        </a:solidFill>
                        <a:effectLst/>
                        <a:latin typeface="Calibri"/>
                      </a:endParaRPr>
                    </a:p>
                  </a:txBody>
                  <a:tcPr marL="9525" marR="9525" marT="9525" marB="0" anchor="ctr">
                    <a:solidFill>
                      <a:schemeClr val="bg2"/>
                    </a:solidFill>
                  </a:tcPr>
                </a:tc>
                <a:tc>
                  <a:txBody>
                    <a:bodyPr/>
                    <a:lstStyle/>
                    <a:p>
                      <a:pPr algn="ctr" fontAlgn="b"/>
                      <a:r>
                        <a:rPr lang="en-GB" sz="1100" u="none" strike="noStrike">
                          <a:effectLst/>
                        </a:rPr>
                        <a:t>2.2</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CC0.QP20-30.E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1.9</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17.5</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GPS.QP520-530.E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a:effectLst/>
                        </a:rPr>
                        <a:t>---</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2.1</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CC0.QP20-30.S</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2.7</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17.4</a:t>
                      </a:r>
                      <a:endParaRPr lang="en-GB" sz="1100" b="0" i="0" u="none" strike="noStrike">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HRS.MSW.E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dirty="0">
                          <a:effectLst/>
                        </a:rPr>
                        <a:t>-0.6</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4.3</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CC0.QP40-50.E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1.3</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17.7</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GPS.MSW.E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a:effectLst/>
                        </a:rPr>
                        <a:t>3.8</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5.1</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CC0.QP40-50.S</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17.5</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GPS/HRS.MSW.S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dirty="0">
                          <a:effectLst/>
                        </a:rPr>
                        <a:t>3.6</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5.8</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CA0.SW.E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6.2</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CA0.QP40-50.E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dirty="0">
                          <a:effectLst/>
                        </a:rPr>
                        <a:t>2.9</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5.3</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CA0.SW.SC</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5.7</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CA0.QP40-50.S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a:effectLst/>
                        </a:rPr>
                        <a:t>1.8</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5.1</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CD0.QP20-30.E</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17.6</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CA0.SW.E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6.2</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l" fontAlgn="b"/>
                      <a:r>
                        <a:rPr lang="en-GB" sz="1100" u="none" strike="noStrike">
                          <a:effectLst/>
                        </a:rPr>
                        <a:t>CD0.QP20-30.S</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a:effectLst/>
                        </a:rPr>
                        <a:t>-0.4</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ctr" fontAlgn="b"/>
                      <a:r>
                        <a:rPr lang="en-GB" sz="1100" u="none" strike="noStrike" dirty="0">
                          <a:effectLst/>
                        </a:rPr>
                        <a:t>16.1</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CA0.SW.SC</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ctr" fontAlgn="b"/>
                      <a:r>
                        <a:rPr lang="en-GB" sz="1100" u="none" strike="noStrike">
                          <a:effectLst/>
                        </a:rPr>
                        <a:t>0.5</a:t>
                      </a:r>
                      <a:endParaRPr lang="en-GB" sz="1100" b="0" i="0" u="none" strike="noStrike">
                        <a:solidFill>
                          <a:srgbClr val="006100"/>
                        </a:solidFill>
                        <a:effectLst/>
                        <a:latin typeface="Calibri"/>
                      </a:endParaRPr>
                    </a:p>
                  </a:txBody>
                  <a:tcPr marL="9525" marR="9525" marT="9525" marB="0" anchor="b">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ctr" fontAlgn="b"/>
                      <a:r>
                        <a:rPr lang="en-GB" sz="1100" u="none" strike="noStrike" dirty="0">
                          <a:effectLst/>
                        </a:rPr>
                        <a:t>5.7</a:t>
                      </a:r>
                      <a:endParaRPr lang="en-GB" sz="1100" b="0" i="0" u="none" strike="noStrike" dirty="0">
                        <a:solidFill>
                          <a:srgbClr val="006100"/>
                        </a:solidFill>
                        <a:effectLst/>
                        <a:latin typeface="Calibri"/>
                      </a:endParaRPr>
                    </a:p>
                  </a:txBody>
                  <a:tcPr marL="9525" marR="9525" marT="9525" marB="0" anchor="b">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l" fontAlgn="b"/>
                      <a:endParaRPr lang="en-GB" sz="1100" b="0" i="0" u="none" strike="noStrike" dirty="0">
                        <a:solidFill>
                          <a:srgbClr val="000000"/>
                        </a:solidFill>
                        <a:effectLst/>
                        <a:latin typeface="Calibri"/>
                      </a:endParaRPr>
                    </a:p>
                  </a:txBody>
                  <a:tcPr marL="9525" marR="9525" marT="9525" marB="0" anchor="b">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l" fontAlgn="b"/>
                      <a:endParaRPr lang="en-GB" sz="1100" b="0" i="0" u="none" strike="noStrike">
                        <a:solidFill>
                          <a:srgbClr val="000000"/>
                        </a:solidFill>
                        <a:effectLst/>
                        <a:latin typeface="Calibri"/>
                      </a:endParaRPr>
                    </a:p>
                  </a:txBody>
                  <a:tcPr marL="9525" marR="9525" marT="9525" marB="0" anchor="b">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l" fontAlgn="b"/>
                      <a:endParaRPr lang="en-GB" sz="1100" b="0" i="0" u="none" strike="noStrike" dirty="0">
                        <a:solidFill>
                          <a:srgbClr val="0000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lnB w="12700" cap="flat" cmpd="sng" algn="ctr">
                      <a:solidFill>
                        <a:schemeClr val="accent2">
                          <a:lumMod val="75000"/>
                        </a:schemeClr>
                      </a:solidFill>
                      <a:prstDash val="solid"/>
                      <a:round/>
                      <a:headEnd type="none" w="med" len="med"/>
                      <a:tailEnd type="none" w="med" len="med"/>
                    </a:lnB>
                    <a:solidFill>
                      <a:schemeClr val="bg2"/>
                    </a:solidFill>
                  </a:tcPr>
                </a:tc>
              </a:tr>
            </a:tbl>
          </a:graphicData>
        </a:graphic>
      </p:graphicFrame>
      <p:sp>
        <p:nvSpPr>
          <p:cNvPr id="13" name="Rectangle 12"/>
          <p:cNvSpPr/>
          <p:nvPr/>
        </p:nvSpPr>
        <p:spPr>
          <a:xfrm>
            <a:off x="251520" y="1232756"/>
            <a:ext cx="8712968" cy="1815882"/>
          </a:xfrm>
          <a:prstGeom prst="rect">
            <a:avLst/>
          </a:prstGeom>
        </p:spPr>
        <p:txBody>
          <a:bodyPr wrap="square">
            <a:spAutoFit/>
          </a:bodyPr>
          <a:lstStyle/>
          <a:p>
            <a:pPr algn="just"/>
            <a:r>
              <a:rPr lang="pl-PL" sz="1400" dirty="0" smtClean="0"/>
              <a:t>    </a:t>
            </a:r>
            <a:r>
              <a:rPr lang="en-US" sz="1400" dirty="0" smtClean="0">
                <a:solidFill>
                  <a:schemeClr val="tx2"/>
                </a:solidFill>
              </a:rPr>
              <a:t>Horizontal </a:t>
            </a:r>
            <a:r>
              <a:rPr lang="en-US" sz="1400" dirty="0">
                <a:solidFill>
                  <a:schemeClr val="tx2"/>
                </a:solidFill>
              </a:rPr>
              <a:t>and vertical offsets are given to the theoretical beam line. Positive sign of the horizontal offset means that, the measured point is on the right from the theoretical beam line (looking downstream). Positive sign of the vertical offset means that, the measured point is above the theoretical beam line. Nominal </a:t>
            </a:r>
            <a:r>
              <a:rPr lang="pl-PL" sz="1400" dirty="0" smtClean="0">
                <a:solidFill>
                  <a:schemeClr val="tx2"/>
                </a:solidFill>
              </a:rPr>
              <a:t>position in XYccs of each line has been taken from the autocad drawing of Isolde/Hie-Isolde provided by Didier </a:t>
            </a:r>
            <a:r>
              <a:rPr lang="fr-CH" sz="1400" dirty="0" smtClean="0">
                <a:solidFill>
                  <a:schemeClr val="tx2"/>
                </a:solidFill>
              </a:rPr>
              <a:t>VOULOT</a:t>
            </a:r>
            <a:r>
              <a:rPr lang="pl-PL" sz="1400" dirty="0" smtClean="0">
                <a:solidFill>
                  <a:schemeClr val="tx2"/>
                </a:solidFill>
              </a:rPr>
              <a:t>. Nominal position in H has been determined according to the same drawing as well as the calculated slopes.</a:t>
            </a:r>
          </a:p>
          <a:p>
            <a:pPr algn="just"/>
            <a:r>
              <a:rPr lang="pl-PL" sz="1400" dirty="0">
                <a:solidFill>
                  <a:srgbClr val="FF0000"/>
                </a:solidFill>
              </a:rPr>
              <a:t> </a:t>
            </a:r>
            <a:r>
              <a:rPr lang="pl-PL" sz="1400" dirty="0" smtClean="0">
                <a:solidFill>
                  <a:srgbClr val="FF0000"/>
                </a:solidFill>
              </a:rPr>
              <a:t>   </a:t>
            </a:r>
          </a:p>
          <a:p>
            <a:pPr algn="just"/>
            <a:r>
              <a:rPr lang="pl-PL" sz="1400" dirty="0" smtClean="0">
                <a:solidFill>
                  <a:srgbClr val="FF0000"/>
                </a:solidFill>
              </a:rPr>
              <a:t>REMARK: Final values of the offsets might change slightly after recalculation according to the optic files which will be provided by Isolde Team</a:t>
            </a:r>
            <a:endParaRPr lang="en-GB" sz="1400" dirty="0">
              <a:solidFill>
                <a:srgbClr val="FF0000"/>
              </a:solidFill>
            </a:endParaRPr>
          </a:p>
        </p:txBody>
      </p:sp>
      <p:sp>
        <p:nvSpPr>
          <p:cNvPr id="2" name="Date Placeholder 1"/>
          <p:cNvSpPr>
            <a:spLocks noGrp="1"/>
          </p:cNvSpPr>
          <p:nvPr>
            <p:ph type="dt" sz="half" idx="10"/>
          </p:nvPr>
        </p:nvSpPr>
        <p:spPr>
          <a:xfrm>
            <a:off x="457200" y="6475994"/>
            <a:ext cx="2133600" cy="365125"/>
          </a:xfrm>
        </p:spPr>
        <p:txBody>
          <a:bodyPr/>
          <a:lstStyle/>
          <a:p>
            <a:r>
              <a:rPr lang="en-GB" dirty="0" smtClean="0"/>
              <a:t>12/09/2013</a:t>
            </a:r>
            <a:endParaRPr lang="en-GB" dirty="0"/>
          </a:p>
        </p:txBody>
      </p:sp>
      <p:sp>
        <p:nvSpPr>
          <p:cNvPr id="3" name="Footer Placeholder 2"/>
          <p:cNvSpPr>
            <a:spLocks noGrp="1"/>
          </p:cNvSpPr>
          <p:nvPr>
            <p:ph type="ftr" sz="quarter" idx="11"/>
          </p:nvPr>
        </p:nvSpPr>
        <p:spPr>
          <a:xfrm>
            <a:off x="3124200" y="6475994"/>
            <a:ext cx="2895600" cy="365125"/>
          </a:xfrm>
        </p:spPr>
        <p:txBody>
          <a:bodyPr/>
          <a:lstStyle/>
          <a:p>
            <a:r>
              <a:rPr lang="en-GB" smtClean="0"/>
              <a:t>Mateusz Boruchowski - EDMS 1311899</a:t>
            </a:r>
            <a:endParaRPr lang="en-GB"/>
          </a:p>
        </p:txBody>
      </p:sp>
      <p:sp>
        <p:nvSpPr>
          <p:cNvPr id="4" name="Slide Number Placeholder 3"/>
          <p:cNvSpPr>
            <a:spLocks noGrp="1"/>
          </p:cNvSpPr>
          <p:nvPr>
            <p:ph type="sldNum" sz="quarter" idx="12"/>
          </p:nvPr>
        </p:nvSpPr>
        <p:spPr>
          <a:xfrm>
            <a:off x="6553200" y="6475994"/>
            <a:ext cx="2133600" cy="365125"/>
          </a:xfrm>
        </p:spPr>
        <p:txBody>
          <a:bodyPr/>
          <a:lstStyle/>
          <a:p>
            <a:fld id="{254CAB99-0313-4765-A43C-C5128F18F34D}" type="slidenum">
              <a:rPr lang="en-GB" smtClean="0"/>
              <a:t>39</a:t>
            </a:fld>
            <a:endParaRPr lang="en-GB"/>
          </a:p>
        </p:txBody>
      </p:sp>
    </p:spTree>
    <p:extLst>
      <p:ext uri="{BB962C8B-B14F-4D97-AF65-F5344CB8AC3E}">
        <p14:creationId xmlns:p14="http://schemas.microsoft.com/office/powerpoint/2010/main" val="442674531"/>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312420"/>
            <a:ext cx="6330836" cy="646331"/>
          </a:xfrm>
          <a:prstGeom prst="rect">
            <a:avLst/>
          </a:prstGeom>
          <a:noFill/>
        </p:spPr>
        <p:txBody>
          <a:bodyPr wrap="none">
            <a:spAutoFit/>
          </a:bodyPr>
          <a:lstStyle/>
          <a:p>
            <a:pPr>
              <a:defRPr/>
            </a:pPr>
            <a:r>
              <a:rPr lang="en-US"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Phase III – Services modification</a:t>
            </a:r>
            <a:endParaRPr lang="en-GB"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p:cNvSpPr/>
          <p:nvPr/>
        </p:nvSpPr>
        <p:spPr>
          <a:xfrm>
            <a:off x="170328" y="762000"/>
            <a:ext cx="8745072" cy="523220"/>
          </a:xfrm>
          <a:prstGeom prst="rect">
            <a:avLst/>
          </a:prstGeom>
        </p:spPr>
        <p:txBody>
          <a:bodyPr wrap="square">
            <a:spAutoFit/>
          </a:bodyPr>
          <a:lstStyle/>
          <a:p>
            <a:pPr marL="342900" indent="-342900" eaLnBrk="0" hangingPunct="0"/>
            <a:r>
              <a:rPr lang="fr-FR" sz="2800" dirty="0" err="1" smtClean="0">
                <a:solidFill>
                  <a:schemeClr val="accent1">
                    <a:lumMod val="75000"/>
                  </a:schemeClr>
                </a:solidFill>
              </a:rPr>
              <a:t>Overview</a:t>
            </a:r>
            <a:r>
              <a:rPr lang="fr-FR" sz="2800" dirty="0" smtClean="0">
                <a:solidFill>
                  <a:schemeClr val="accent1">
                    <a:lumMod val="75000"/>
                  </a:schemeClr>
                </a:solidFill>
              </a:rPr>
              <a:t> of the situation</a:t>
            </a:r>
          </a:p>
        </p:txBody>
      </p:sp>
      <p:sp>
        <p:nvSpPr>
          <p:cNvPr id="35" name="Rectangle 34"/>
          <p:cNvSpPr/>
          <p:nvPr/>
        </p:nvSpPr>
        <p:spPr>
          <a:xfrm>
            <a:off x="197544" y="1290663"/>
            <a:ext cx="8184456" cy="5909310"/>
          </a:xfrm>
          <a:prstGeom prst="rect">
            <a:avLst/>
          </a:prstGeom>
        </p:spPr>
        <p:txBody>
          <a:bodyPr wrap="square">
            <a:spAutoFit/>
          </a:bodyPr>
          <a:lstStyle/>
          <a:p>
            <a:pPr marL="342900" indent="-342900" eaLnBrk="0" hangingPunct="0"/>
            <a:r>
              <a:rPr lang="en-GB" dirty="0" smtClean="0"/>
              <a:t>MAIN TASKS TO BE CARRIED OUT</a:t>
            </a:r>
          </a:p>
          <a:p>
            <a:pPr marL="342900" indent="-342900" eaLnBrk="0" hangingPunct="0">
              <a:buFont typeface="Wingdings" pitchFamily="2" charset="2"/>
              <a:buChar char="q"/>
            </a:pPr>
            <a:r>
              <a:rPr lang="fr-FR" b="0" dirty="0" err="1" smtClean="0"/>
              <a:t>Dismantling</a:t>
            </a:r>
            <a:r>
              <a:rPr lang="fr-FR" b="0" dirty="0" smtClean="0"/>
              <a:t> and installation of new CV pipes and </a:t>
            </a:r>
            <a:r>
              <a:rPr lang="fr-FR" b="0" dirty="0" err="1" smtClean="0"/>
              <a:t>ducts</a:t>
            </a:r>
            <a:endParaRPr lang="fr-FR" b="0" dirty="0" smtClean="0"/>
          </a:p>
          <a:p>
            <a:pPr marL="342900" indent="-342900" eaLnBrk="0" hangingPunct="0">
              <a:buFont typeface="Wingdings" pitchFamily="2" charset="2"/>
              <a:buChar char="q"/>
            </a:pPr>
            <a:r>
              <a:rPr lang="fr-FR" b="0" dirty="0" err="1" smtClean="0"/>
              <a:t>Dismantling</a:t>
            </a:r>
            <a:r>
              <a:rPr lang="fr-FR" b="0" dirty="0" smtClean="0"/>
              <a:t> and installation of new </a:t>
            </a:r>
            <a:r>
              <a:rPr lang="fr-FR" b="0" dirty="0" err="1" smtClean="0"/>
              <a:t>electrical</a:t>
            </a:r>
            <a:r>
              <a:rPr lang="fr-FR" b="0" dirty="0" smtClean="0"/>
              <a:t> </a:t>
            </a:r>
            <a:r>
              <a:rPr lang="fr-FR" b="0" dirty="0" err="1" smtClean="0"/>
              <a:t>cables</a:t>
            </a:r>
            <a:r>
              <a:rPr lang="fr-FR" b="0" dirty="0" smtClean="0"/>
              <a:t> and </a:t>
            </a:r>
            <a:r>
              <a:rPr lang="fr-FR" b="0" dirty="0" err="1" smtClean="0"/>
              <a:t>cable</a:t>
            </a:r>
            <a:r>
              <a:rPr lang="fr-FR" b="0" dirty="0" smtClean="0"/>
              <a:t> </a:t>
            </a:r>
            <a:r>
              <a:rPr lang="fr-FR" b="0" dirty="0" err="1" smtClean="0"/>
              <a:t>trays</a:t>
            </a:r>
            <a:endParaRPr lang="fr-FR" sz="1100" b="0" dirty="0" smtClean="0"/>
          </a:p>
          <a:p>
            <a:pPr eaLnBrk="0" hangingPunct="0"/>
            <a:endParaRPr lang="fr-FR" b="0" dirty="0" smtClean="0"/>
          </a:p>
          <a:p>
            <a:pPr marL="342900" indent="-342900" eaLnBrk="0" hangingPunct="0"/>
            <a:r>
              <a:rPr lang="fr-FR" dirty="0" smtClean="0"/>
              <a:t>RADIOPROTECTION </a:t>
            </a:r>
            <a:r>
              <a:rPr lang="fr-FR" dirty="0"/>
              <a:t>ASPECT</a:t>
            </a:r>
          </a:p>
          <a:p>
            <a:pPr marL="342900" indent="-342900" eaLnBrk="0" hangingPunct="0">
              <a:buFont typeface="Wingdings" pitchFamily="2" charset="2"/>
              <a:buChar char="q"/>
            </a:pPr>
            <a:r>
              <a:rPr lang="fr-FR" b="0" dirty="0" err="1" smtClean="0"/>
              <a:t>Higher</a:t>
            </a:r>
            <a:r>
              <a:rPr lang="fr-FR" b="0" dirty="0" smtClean="0"/>
              <a:t> collective and </a:t>
            </a:r>
            <a:r>
              <a:rPr lang="fr-FR" b="0" dirty="0" err="1" smtClean="0"/>
              <a:t>individual</a:t>
            </a:r>
            <a:r>
              <a:rPr lang="fr-FR" b="0" dirty="0" smtClean="0"/>
              <a:t> doses </a:t>
            </a:r>
            <a:r>
              <a:rPr lang="fr-FR" b="0" dirty="0" err="1" smtClean="0"/>
              <a:t>than</a:t>
            </a:r>
            <a:r>
              <a:rPr lang="fr-FR" b="0" dirty="0" smtClean="0"/>
              <a:t> </a:t>
            </a:r>
            <a:r>
              <a:rPr lang="fr-FR" b="0" dirty="0" err="1" smtClean="0"/>
              <a:t>expected</a:t>
            </a:r>
            <a:endParaRPr lang="fr-FR" b="0" dirty="0" smtClean="0"/>
          </a:p>
          <a:p>
            <a:pPr marL="342900" indent="-342900" eaLnBrk="0" hangingPunct="0">
              <a:buFont typeface="Wingdings" pitchFamily="2" charset="2"/>
              <a:buChar char="q"/>
            </a:pPr>
            <a:endParaRPr lang="fr-FR" b="0" dirty="0"/>
          </a:p>
          <a:p>
            <a:pPr marL="342900" indent="-342900" eaLnBrk="0" hangingPunct="0">
              <a:buFont typeface="Wingdings" pitchFamily="2" charset="2"/>
              <a:buChar char="q"/>
            </a:pPr>
            <a:endParaRPr lang="fr-FR" b="0" dirty="0" smtClean="0"/>
          </a:p>
          <a:p>
            <a:pPr marL="342900" indent="-342900" eaLnBrk="0" hangingPunct="0">
              <a:buFont typeface="Wingdings" pitchFamily="2" charset="2"/>
              <a:buChar char="q"/>
            </a:pPr>
            <a:endParaRPr lang="fr-FR" b="0" dirty="0" smtClean="0"/>
          </a:p>
          <a:p>
            <a:pPr eaLnBrk="0" hangingPunct="0"/>
            <a:endParaRPr lang="fr-FR" b="0" dirty="0" smtClean="0"/>
          </a:p>
          <a:p>
            <a:pPr marL="342900" indent="-342900" eaLnBrk="0" hangingPunct="0">
              <a:buFont typeface="Wingdings" pitchFamily="2" charset="2"/>
              <a:buChar char="q"/>
            </a:pPr>
            <a:r>
              <a:rPr lang="fr-FR" b="0" dirty="0" smtClean="0"/>
              <a:t>Main </a:t>
            </a:r>
            <a:r>
              <a:rPr lang="fr-FR" b="0" dirty="0" err="1" smtClean="0"/>
              <a:t>reason</a:t>
            </a:r>
            <a:r>
              <a:rPr lang="fr-FR" b="0" dirty="0" smtClean="0"/>
              <a:t> for </a:t>
            </a:r>
            <a:r>
              <a:rPr lang="fr-FR" b="0" dirty="0" err="1" smtClean="0"/>
              <a:t>higher</a:t>
            </a:r>
            <a:r>
              <a:rPr lang="fr-FR" b="0" dirty="0" smtClean="0"/>
              <a:t> dose rates in the area:</a:t>
            </a:r>
          </a:p>
          <a:p>
            <a:pPr lvl="1" eaLnBrk="0" hangingPunct="0"/>
            <a:r>
              <a:rPr lang="fr-FR" dirty="0" smtClean="0"/>
              <a:t>Activation of certain </a:t>
            </a:r>
            <a:r>
              <a:rPr lang="fr-FR" dirty="0" err="1" smtClean="0"/>
              <a:t>equipment</a:t>
            </a:r>
            <a:r>
              <a:rPr lang="fr-FR" dirty="0" smtClean="0"/>
              <a:t> and </a:t>
            </a:r>
            <a:r>
              <a:rPr lang="fr-FR" dirty="0" err="1" smtClean="0"/>
              <a:t>material</a:t>
            </a:r>
            <a:r>
              <a:rPr lang="fr-FR" dirty="0" smtClean="0"/>
              <a:t> </a:t>
            </a:r>
            <a:r>
              <a:rPr lang="fr-FR" dirty="0" err="1" smtClean="0"/>
              <a:t>near</a:t>
            </a:r>
            <a:r>
              <a:rPr lang="fr-FR" dirty="0" smtClean="0"/>
              <a:t> the Faraday Cages on </a:t>
            </a:r>
            <a:r>
              <a:rPr lang="fr-FR" dirty="0" err="1" smtClean="0"/>
              <a:t>both</a:t>
            </a:r>
            <a:r>
              <a:rPr lang="fr-FR" dirty="0" smtClean="0"/>
              <a:t> GPS and HRS </a:t>
            </a:r>
            <a:r>
              <a:rPr lang="fr-FR" dirty="0" err="1" smtClean="0"/>
              <a:t>sides</a:t>
            </a:r>
            <a:r>
              <a:rPr lang="fr-FR" dirty="0" smtClean="0"/>
              <a:t> </a:t>
            </a:r>
          </a:p>
          <a:p>
            <a:pPr marL="1200150" lvl="2" indent="-285750" eaLnBrk="0" hangingPunct="0">
              <a:buFont typeface="Wingdings" pitchFamily="2" charset="2"/>
              <a:buChar char="ü"/>
            </a:pPr>
            <a:r>
              <a:rPr lang="fr-FR" b="0" dirty="0" err="1" smtClean="0"/>
              <a:t>Ducts</a:t>
            </a:r>
            <a:r>
              <a:rPr lang="fr-FR" b="0" dirty="0" smtClean="0"/>
              <a:t>, pipes</a:t>
            </a:r>
          </a:p>
          <a:p>
            <a:pPr marL="1200150" lvl="2" indent="-285750" eaLnBrk="0" hangingPunct="0">
              <a:buFont typeface="Wingdings" pitchFamily="2" charset="2"/>
              <a:buChar char="ü"/>
            </a:pPr>
            <a:r>
              <a:rPr lang="fr-FR" b="0" dirty="0" err="1" smtClean="0"/>
              <a:t>Concrete</a:t>
            </a:r>
            <a:r>
              <a:rPr lang="fr-FR" b="0" dirty="0" smtClean="0"/>
              <a:t> </a:t>
            </a:r>
            <a:r>
              <a:rPr lang="fr-FR" b="0" dirty="0" err="1" smtClean="0"/>
              <a:t>walls</a:t>
            </a:r>
            <a:endParaRPr lang="fr-FR" b="0" dirty="0" smtClean="0"/>
          </a:p>
          <a:p>
            <a:pPr marL="1200150" lvl="2" indent="-285750" eaLnBrk="0" hangingPunct="0">
              <a:buFont typeface="Wingdings" pitchFamily="2" charset="2"/>
              <a:buChar char="ü"/>
            </a:pPr>
            <a:r>
              <a:rPr lang="fr-FR" b="0" dirty="0" err="1" smtClean="0"/>
              <a:t>Cable</a:t>
            </a:r>
            <a:r>
              <a:rPr lang="fr-FR" b="0" dirty="0" smtClean="0"/>
              <a:t> </a:t>
            </a:r>
            <a:r>
              <a:rPr lang="fr-FR" b="0" dirty="0" err="1" smtClean="0"/>
              <a:t>trays</a:t>
            </a:r>
            <a:endParaRPr lang="fr-FR" b="0" dirty="0" smtClean="0"/>
          </a:p>
          <a:p>
            <a:pPr eaLnBrk="0" hangingPunct="0"/>
            <a:endParaRPr lang="fr-FR" dirty="0" smtClean="0"/>
          </a:p>
          <a:p>
            <a:pPr eaLnBrk="0" hangingPunct="0"/>
            <a:r>
              <a:rPr lang="fr-FR" dirty="0" smtClean="0"/>
              <a:t>CONSEQUENCES</a:t>
            </a:r>
          </a:p>
          <a:p>
            <a:pPr marL="285750" indent="-285750" eaLnBrk="0" hangingPunct="0">
              <a:buFont typeface="Wingdings" panose="05000000000000000000" pitchFamily="2" charset="2"/>
              <a:buChar char="q"/>
            </a:pPr>
            <a:r>
              <a:rPr lang="fr-FR" b="0" dirty="0" smtClean="0"/>
              <a:t>Major </a:t>
            </a:r>
            <a:r>
              <a:rPr lang="fr-FR" b="0" dirty="0" err="1" smtClean="0"/>
              <a:t>increase</a:t>
            </a:r>
            <a:r>
              <a:rPr lang="fr-FR" b="0" dirty="0" smtClean="0"/>
              <a:t> of the collective dose </a:t>
            </a:r>
            <a:r>
              <a:rPr lang="fr-FR" b="0" dirty="0" err="1" smtClean="0"/>
              <a:t>concerning</a:t>
            </a:r>
            <a:r>
              <a:rPr lang="fr-FR" b="0" dirty="0" smtClean="0"/>
              <a:t> phase 3 </a:t>
            </a:r>
            <a:r>
              <a:rPr lang="fr-FR" b="0" dirty="0" err="1" smtClean="0"/>
              <a:t>near</a:t>
            </a:r>
            <a:r>
              <a:rPr lang="fr-FR" b="0" dirty="0" smtClean="0"/>
              <a:t> the GPS Faraday cage</a:t>
            </a:r>
          </a:p>
          <a:p>
            <a:pPr eaLnBrk="0" hangingPunct="0"/>
            <a:endParaRPr lang="fr-FR" b="0" dirty="0" smtClean="0"/>
          </a:p>
        </p:txBody>
      </p:sp>
      <p:grpSp>
        <p:nvGrpSpPr>
          <p:cNvPr id="11" name="Group 10"/>
          <p:cNvGrpSpPr/>
          <p:nvPr/>
        </p:nvGrpSpPr>
        <p:grpSpPr>
          <a:xfrm>
            <a:off x="1593438" y="3124200"/>
            <a:ext cx="5596052" cy="962757"/>
            <a:chOff x="1551464" y="3852400"/>
            <a:chExt cx="5596052" cy="962757"/>
          </a:xfrm>
        </p:grpSpPr>
        <p:sp>
          <p:nvSpPr>
            <p:cNvPr id="12" name="Rectangle 11"/>
            <p:cNvSpPr/>
            <p:nvPr/>
          </p:nvSpPr>
          <p:spPr>
            <a:xfrm>
              <a:off x="1559084" y="3852400"/>
              <a:ext cx="1945661" cy="954107"/>
            </a:xfrm>
            <a:prstGeom prst="rect">
              <a:avLst/>
            </a:prstGeom>
          </p:spPr>
          <p:txBody>
            <a:bodyPr wrap="none">
              <a:spAutoFit/>
            </a:bodyPr>
            <a:lstStyle/>
            <a:p>
              <a:pPr algn="ctr"/>
              <a:r>
                <a:rPr lang="fr-FR" dirty="0" smtClean="0"/>
                <a:t>2313 </a:t>
              </a:r>
              <a:r>
                <a:rPr lang="fr-FR" dirty="0" err="1" smtClean="0"/>
                <a:t>H.µSv</a:t>
              </a:r>
              <a:endParaRPr lang="fr-FR" dirty="0" smtClean="0"/>
            </a:p>
            <a:p>
              <a:pPr algn="ctr"/>
              <a:r>
                <a:rPr lang="fr-FR" dirty="0" smtClean="0"/>
                <a:t>ALARA </a:t>
              </a:r>
              <a:r>
                <a:rPr lang="fr-FR" dirty="0" err="1" smtClean="0"/>
                <a:t>Committee</a:t>
              </a:r>
              <a:endParaRPr lang="fr-FR" dirty="0"/>
            </a:p>
            <a:p>
              <a:endParaRPr lang="fr-FR" sz="800" dirty="0"/>
            </a:p>
            <a:p>
              <a:pPr algn="ctr"/>
              <a:r>
                <a:rPr lang="fr-FR" sz="1200" dirty="0" smtClean="0"/>
                <a:t>March 2013 </a:t>
              </a:r>
              <a:endParaRPr lang="fr-FR" sz="1200" dirty="0"/>
            </a:p>
          </p:txBody>
        </p:sp>
        <p:sp>
          <p:nvSpPr>
            <p:cNvPr id="13" name="Rounded Rectangle 12"/>
            <p:cNvSpPr/>
            <p:nvPr/>
          </p:nvSpPr>
          <p:spPr>
            <a:xfrm>
              <a:off x="1551464" y="3861049"/>
              <a:ext cx="1957967" cy="646331"/>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5326765" y="3861050"/>
              <a:ext cx="1698478" cy="954107"/>
            </a:xfrm>
            <a:prstGeom prst="rect">
              <a:avLst/>
            </a:prstGeom>
          </p:spPr>
          <p:txBody>
            <a:bodyPr wrap="none">
              <a:spAutoFit/>
            </a:bodyPr>
            <a:lstStyle/>
            <a:p>
              <a:pPr algn="ctr"/>
              <a:r>
                <a:rPr lang="fr-FR" dirty="0" smtClean="0"/>
                <a:t>7181 </a:t>
              </a:r>
              <a:r>
                <a:rPr lang="fr-FR" dirty="0" err="1" smtClean="0"/>
                <a:t>H.µSv</a:t>
              </a:r>
              <a:endParaRPr lang="fr-FR" dirty="0" smtClean="0"/>
            </a:p>
            <a:p>
              <a:r>
                <a:rPr lang="fr-FR" dirty="0" smtClean="0"/>
                <a:t>New estimation</a:t>
              </a:r>
            </a:p>
            <a:p>
              <a:endParaRPr lang="fr-FR" sz="800" dirty="0" smtClean="0"/>
            </a:p>
            <a:p>
              <a:pPr algn="ctr"/>
              <a:r>
                <a:rPr lang="fr-FR" sz="1200" dirty="0" err="1" smtClean="0"/>
                <a:t>September</a:t>
              </a:r>
              <a:r>
                <a:rPr lang="fr-FR" sz="1200" dirty="0" smtClean="0"/>
                <a:t> 2013 </a:t>
              </a:r>
              <a:endParaRPr lang="fr-FR" sz="1200" dirty="0"/>
            </a:p>
          </p:txBody>
        </p:sp>
        <p:sp>
          <p:nvSpPr>
            <p:cNvPr id="15" name="Rectangle 14"/>
            <p:cNvSpPr/>
            <p:nvPr/>
          </p:nvSpPr>
          <p:spPr>
            <a:xfrm>
              <a:off x="3746370" y="4204569"/>
              <a:ext cx="947182" cy="369332"/>
            </a:xfrm>
            <a:prstGeom prst="rect">
              <a:avLst/>
            </a:prstGeom>
          </p:spPr>
          <p:txBody>
            <a:bodyPr wrap="none">
              <a:spAutoFit/>
            </a:bodyPr>
            <a:lstStyle/>
            <a:p>
              <a:r>
                <a:rPr lang="fr-FR" dirty="0" smtClean="0"/>
                <a:t>Factor 3</a:t>
              </a:r>
              <a:endParaRPr lang="fr-FR" dirty="0"/>
            </a:p>
          </p:txBody>
        </p:sp>
        <p:sp>
          <p:nvSpPr>
            <p:cNvPr id="16" name="Rounded Rectangle 15"/>
            <p:cNvSpPr/>
            <p:nvPr/>
          </p:nvSpPr>
          <p:spPr>
            <a:xfrm>
              <a:off x="5165573" y="3861048"/>
              <a:ext cx="1981943" cy="6463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ight Arrow 16"/>
            <p:cNvSpPr/>
            <p:nvPr/>
          </p:nvSpPr>
          <p:spPr>
            <a:xfrm>
              <a:off x="3562699" y="4077074"/>
              <a:ext cx="1566625"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8" name="Picture 2" descr="\\cern.ch\dfs\Users\a\apolato\Documents\Andrea Polato\HIE_ISOLDE\B_838_ROBOT\PPT\PICS\INTERFERENCE VUE GENERALE.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972300" y="1389574"/>
            <a:ext cx="2066748" cy="1447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Right Arrow 18"/>
          <p:cNvSpPr/>
          <p:nvPr/>
        </p:nvSpPr>
        <p:spPr>
          <a:xfrm>
            <a:off x="68385" y="4371473"/>
            <a:ext cx="533400" cy="296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p:cNvGrpSpPr/>
          <p:nvPr/>
        </p:nvGrpSpPr>
        <p:grpSpPr>
          <a:xfrm>
            <a:off x="5562600" y="4717422"/>
            <a:ext cx="1828800" cy="1371600"/>
            <a:chOff x="7272267" y="5323064"/>
            <a:chExt cx="1828800" cy="1371600"/>
          </a:xfrm>
        </p:grpSpPr>
        <p:pic>
          <p:nvPicPr>
            <p:cNvPr id="8194" name="Picture 2" descr="\\cern.ch\dfs\Users\d\dphan\Desktop\ISOLDE\Photos\Sélection 29-05-13\Nouvel emplacement GP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2267" y="5323064"/>
              <a:ext cx="1828800" cy="1371600"/>
            </a:xfrm>
            <a:prstGeom prst="rect">
              <a:avLst/>
            </a:prstGeom>
            <a:noFill/>
            <a:extLst>
              <a:ext uri="{909E8E84-426E-40DD-AFC4-6F175D3DCCD1}">
                <a14:hiddenFill xmlns:a14="http://schemas.microsoft.com/office/drawing/2010/main">
                  <a:solidFill>
                    <a:srgbClr val="FFFFFF"/>
                  </a:solidFill>
                </a14:hiddenFill>
              </a:ext>
            </a:extLst>
          </p:spPr>
        </p:pic>
        <p:sp>
          <p:nvSpPr>
            <p:cNvPr id="21" name="Oval 20"/>
            <p:cNvSpPr/>
            <p:nvPr/>
          </p:nvSpPr>
          <p:spPr>
            <a:xfrm rot="20902575">
              <a:off x="7688385" y="5470588"/>
              <a:ext cx="990600" cy="2190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p:cNvSpPr/>
            <p:nvPr/>
          </p:nvSpPr>
          <p:spPr>
            <a:xfrm rot="16417410">
              <a:off x="7528229" y="5814272"/>
              <a:ext cx="549877" cy="2190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p:cNvSpPr/>
            <p:nvPr/>
          </p:nvSpPr>
          <p:spPr>
            <a:xfrm rot="16417410">
              <a:off x="8157556" y="5814271"/>
              <a:ext cx="549877" cy="2190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20" name="Picture 2"/>
          <p:cNvPicPr>
            <a:picLocks noChangeAspect="1" noChangeArrowheads="1"/>
          </p:cNvPicPr>
          <p:nvPr/>
        </p:nvPicPr>
        <p:blipFill>
          <a:blip r:embed="rId4" cstate="print"/>
          <a:srcRect/>
          <a:stretch>
            <a:fillRect/>
          </a:stretch>
        </p:blipFill>
        <p:spPr bwMode="auto">
          <a:xfrm>
            <a:off x="7236296" y="260648"/>
            <a:ext cx="1749852" cy="381000"/>
          </a:xfrm>
          <a:prstGeom prst="rect">
            <a:avLst/>
          </a:prstGeom>
          <a:noFill/>
          <a:ln w="9525">
            <a:noFill/>
            <a:miter lim="800000"/>
            <a:headEnd/>
            <a:tailEnd/>
          </a:ln>
        </p:spPr>
      </p:pic>
      <p:sp>
        <p:nvSpPr>
          <p:cNvPr id="24" name="TextBox 23"/>
          <p:cNvSpPr txBox="1"/>
          <p:nvPr/>
        </p:nvSpPr>
        <p:spPr>
          <a:xfrm>
            <a:off x="7861906" y="6488667"/>
            <a:ext cx="1053494" cy="276999"/>
          </a:xfrm>
          <a:prstGeom prst="rect">
            <a:avLst/>
          </a:prstGeom>
          <a:noFill/>
        </p:spPr>
        <p:txBody>
          <a:bodyPr wrap="none" rtlCol="0">
            <a:spAutoFit/>
          </a:bodyPr>
          <a:lstStyle/>
          <a:p>
            <a:r>
              <a:rPr lang="en-GB" sz="1200" dirty="0" err="1" smtClean="0"/>
              <a:t>Duc</a:t>
            </a:r>
            <a:r>
              <a:rPr lang="en-GB" sz="1200" dirty="0" smtClean="0"/>
              <a:t> Duy Phan</a:t>
            </a:r>
            <a:endParaRPr lang="en-GB" sz="1200" dirty="0"/>
          </a:p>
        </p:txBody>
      </p:sp>
    </p:spTree>
    <p:extLst>
      <p:ext uri="{BB962C8B-B14F-4D97-AF65-F5344CB8AC3E}">
        <p14:creationId xmlns:p14="http://schemas.microsoft.com/office/powerpoint/2010/main" val="42091177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980728"/>
          </a:xfrm>
          <a:prstGeom prst="rect">
            <a:avLst/>
          </a:prstGeom>
          <a:gradFill rotWithShape="1">
            <a:gsLst>
              <a:gs pos="0">
                <a:srgbClr val="336699"/>
              </a:gs>
              <a:gs pos="100000">
                <a:srgbClr val="182F47"/>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l-PL" sz="2200" b="1">
                <a:solidFill>
                  <a:srgbClr val="FF9900"/>
                </a:solidFill>
              </a:rPr>
              <a:t>   </a:t>
            </a:r>
          </a:p>
        </p:txBody>
      </p:sp>
      <p:sp>
        <p:nvSpPr>
          <p:cNvPr id="2051" name="Line 10"/>
          <p:cNvSpPr>
            <a:spLocks noChangeShapeType="1"/>
          </p:cNvSpPr>
          <p:nvPr/>
        </p:nvSpPr>
        <p:spPr bwMode="auto">
          <a:xfrm>
            <a:off x="0" y="980728"/>
            <a:ext cx="9144000" cy="0"/>
          </a:xfrm>
          <a:prstGeom prst="line">
            <a:avLst/>
          </a:prstGeom>
          <a:noFill/>
          <a:ln w="50800">
            <a:pattFill prst="pct30">
              <a:fgClr>
                <a:srgbClr val="336699"/>
              </a:fgClr>
              <a:bgClr>
                <a:srgbClr val="FFFFCC"/>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53" name="Picture 1"/>
          <p:cNvPicPr>
            <a:picLocks noChangeAspect="1"/>
          </p:cNvPicPr>
          <p:nvPr/>
        </p:nvPicPr>
        <p:blipFill>
          <a:blip r:embed="rId2" cstate="print">
            <a:clrChange>
              <a:clrFrom>
                <a:srgbClr val="003366"/>
              </a:clrFrom>
              <a:clrTo>
                <a:srgbClr val="003366">
                  <a:alpha val="0"/>
                </a:srgbClr>
              </a:clrTo>
            </a:clrChange>
            <a:extLst>
              <a:ext uri="{28A0092B-C50C-407E-A947-70E740481C1C}">
                <a14:useLocalDpi xmlns:a14="http://schemas.microsoft.com/office/drawing/2010/main" val="0"/>
              </a:ext>
            </a:extLst>
          </a:blip>
          <a:srcRect/>
          <a:stretch>
            <a:fillRect/>
          </a:stretch>
        </p:blipFill>
        <p:spPr bwMode="auto">
          <a:xfrm>
            <a:off x="8336381" y="188640"/>
            <a:ext cx="628107" cy="62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32"/>
          <p:cNvSpPr txBox="1">
            <a:spLocks noChangeArrowheads="1"/>
          </p:cNvSpPr>
          <p:nvPr/>
        </p:nvSpPr>
        <p:spPr bwMode="auto">
          <a:xfrm>
            <a:off x="622300" y="220578"/>
            <a:ext cx="384432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2000" b="1" i="1" dirty="0" smtClean="0">
                <a:solidFill>
                  <a:srgbClr val="FFFFCC"/>
                </a:solidFill>
                <a:effectLst>
                  <a:outerShdw blurRad="38100" dist="38100" dir="2700000" algn="tl">
                    <a:srgbClr val="000000">
                      <a:alpha val="43137"/>
                    </a:srgbClr>
                  </a:outerShdw>
                </a:effectLst>
              </a:rPr>
              <a:t>Results: Left Lines – numbers</a:t>
            </a:r>
          </a:p>
        </p:txBody>
      </p:sp>
      <p:graphicFrame>
        <p:nvGraphicFramePr>
          <p:cNvPr id="2" name="Table 1"/>
          <p:cNvGraphicFramePr>
            <a:graphicFrameLocks noGrp="1"/>
          </p:cNvGraphicFramePr>
          <p:nvPr>
            <p:extLst>
              <p:ext uri="{D42A27DB-BD31-4B8C-83A1-F6EECF244321}">
                <p14:modId xmlns:p14="http://schemas.microsoft.com/office/powerpoint/2010/main" val="561244792"/>
              </p:ext>
            </p:extLst>
          </p:nvPr>
        </p:nvGraphicFramePr>
        <p:xfrm>
          <a:off x="527836" y="2228534"/>
          <a:ext cx="3327400" cy="2476500"/>
        </p:xfrm>
        <a:graphic>
          <a:graphicData uri="http://schemas.openxmlformats.org/drawingml/2006/table">
            <a:tbl>
              <a:tblPr>
                <a:tableStyleId>{5C22544A-7EE6-4342-B048-85BDC9FD1C3A}</a:tableStyleId>
              </a:tblPr>
              <a:tblGrid>
                <a:gridCol w="1092200"/>
                <a:gridCol w="1117600"/>
                <a:gridCol w="1117600"/>
              </a:tblGrid>
              <a:tr h="190500">
                <a:tc rowSpan="2">
                  <a:txBody>
                    <a:bodyPr/>
                    <a:lstStyle/>
                    <a:p>
                      <a:pPr algn="ctr" fontAlgn="ctr"/>
                      <a:r>
                        <a:rPr lang="en-GB" sz="1100" u="none" strike="noStrike" dirty="0">
                          <a:effectLst/>
                        </a:rPr>
                        <a:t>Name</a:t>
                      </a:r>
                      <a:endParaRPr lang="en-GB" sz="1100" b="1" i="0" u="none" strike="noStrike" dirty="0">
                        <a:solidFill>
                          <a:srgbClr val="FA7D00"/>
                        </a:solidFill>
                        <a:effectLst/>
                        <a:latin typeface="Calibri"/>
                      </a:endParaRPr>
                    </a:p>
                  </a:txBody>
                  <a:tcPr marL="9525" marR="9525" marT="9525" marB="0" anchor="ctr">
                    <a:lnL w="12700" cap="flat" cmpd="sng" algn="ctr">
                      <a:solidFill>
                        <a:schemeClr val="accent2">
                          <a:lumMod val="75000"/>
                        </a:schemeClr>
                      </a:solidFill>
                      <a:prstDash val="solid"/>
                      <a:round/>
                      <a:headEnd type="none" w="med" len="med"/>
                      <a:tailEnd type="none" w="med" len="med"/>
                    </a:lnL>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dirty="0">
                          <a:effectLst/>
                        </a:rPr>
                        <a:t>Horizontal offset</a:t>
                      </a:r>
                      <a:endParaRPr lang="en-GB" sz="1100" b="1" i="0" u="none" strike="noStrike" dirty="0">
                        <a:solidFill>
                          <a:srgbClr val="FA7D00"/>
                        </a:solidFill>
                        <a:effectLst/>
                        <a:latin typeface="Calibri"/>
                      </a:endParaRPr>
                    </a:p>
                  </a:txBody>
                  <a:tcPr marL="9525" marR="9525" marT="9525" marB="0" anchor="ct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c>
                  <a:txBody>
                    <a:bodyPr/>
                    <a:lstStyle/>
                    <a:p>
                      <a:pPr algn="ctr" fontAlgn="ctr"/>
                      <a:r>
                        <a:rPr lang="en-GB" sz="1100" u="none" strike="noStrike" dirty="0">
                          <a:effectLst/>
                        </a:rPr>
                        <a:t>Vertical offset</a:t>
                      </a:r>
                      <a:endParaRPr lang="en-GB" sz="1100" b="1" i="0" u="none" strike="noStrike" dirty="0">
                        <a:solidFill>
                          <a:srgbClr val="FA7D00"/>
                        </a:solidFill>
                        <a:effectLst/>
                        <a:latin typeface="Calibri"/>
                      </a:endParaRPr>
                    </a:p>
                  </a:txBody>
                  <a:tcPr marL="9525" marR="9525" marT="9525" marB="0" anchor="ctr">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solidFill>
                      <a:schemeClr val="accent2">
                        <a:lumMod val="40000"/>
                        <a:lumOff val="60000"/>
                      </a:schemeClr>
                    </a:solidFill>
                  </a:tcPr>
                </a:tc>
              </a:tr>
              <a:tr h="190500">
                <a:tc vMerge="1">
                  <a:txBody>
                    <a:bodyPr/>
                    <a:lstStyle/>
                    <a:p>
                      <a:endParaRPr lang="en-GB"/>
                    </a:p>
                  </a:txBody>
                  <a:tcPr/>
                </a:tc>
                <a:tc>
                  <a:txBody>
                    <a:bodyPr/>
                    <a:lstStyle/>
                    <a:p>
                      <a:pPr algn="ctr" fontAlgn="ctr"/>
                      <a:r>
                        <a:rPr lang="en-GB" sz="1100" u="none" strike="noStrike">
                          <a:effectLst/>
                        </a:rPr>
                        <a:t>[mm]</a:t>
                      </a:r>
                      <a:endParaRPr lang="en-GB" sz="1100" b="1" i="0" u="none" strike="noStrike">
                        <a:solidFill>
                          <a:srgbClr val="FA7D00"/>
                        </a:solidFill>
                        <a:effectLst/>
                        <a:latin typeface="Calibri"/>
                      </a:endParaRPr>
                    </a:p>
                  </a:txBody>
                  <a:tcPr marL="9525" marR="9525" marT="9525" marB="0" anchor="ctr">
                    <a:solidFill>
                      <a:schemeClr val="accent2">
                        <a:lumMod val="40000"/>
                        <a:lumOff val="60000"/>
                      </a:schemeClr>
                    </a:solidFill>
                  </a:tcPr>
                </a:tc>
                <a:tc>
                  <a:txBody>
                    <a:bodyPr/>
                    <a:lstStyle/>
                    <a:p>
                      <a:pPr algn="ctr" fontAlgn="ctr"/>
                      <a:r>
                        <a:rPr lang="en-GB" sz="1100" u="none" strike="noStrike" dirty="0">
                          <a:effectLst/>
                        </a:rPr>
                        <a:t>[mm]</a:t>
                      </a:r>
                      <a:endParaRPr lang="en-GB" sz="1100" b="1" i="0" u="none" strike="noStrike" dirty="0">
                        <a:solidFill>
                          <a:srgbClr val="FA7D00"/>
                        </a:solidFill>
                        <a:effectLst/>
                        <a:latin typeface="Calibri"/>
                      </a:endParaRPr>
                    </a:p>
                  </a:txBody>
                  <a:tcPr marL="9525" marR="9525" marT="9525" marB="0" anchor="ctr">
                    <a:lnR w="12700" cap="flat" cmpd="sng" algn="ctr">
                      <a:solidFill>
                        <a:schemeClr val="accent2">
                          <a:lumMod val="75000"/>
                        </a:schemeClr>
                      </a:solidFill>
                      <a:prstDash val="solid"/>
                      <a:round/>
                      <a:headEnd type="none" w="med" len="med"/>
                      <a:tailEnd type="none" w="med" len="med"/>
                    </a:lnR>
                    <a:solidFill>
                      <a:schemeClr val="accent2">
                        <a:lumMod val="40000"/>
                        <a:lumOff val="60000"/>
                      </a:schemeClr>
                    </a:solidFill>
                  </a:tcPr>
                </a:tc>
              </a:tr>
              <a:tr h="190500">
                <a:tc>
                  <a:txBody>
                    <a:bodyPr/>
                    <a:lstStyle/>
                    <a:p>
                      <a:pPr algn="l" fontAlgn="b"/>
                      <a:r>
                        <a:rPr lang="en-GB" sz="1100" u="none" strike="noStrike" dirty="0">
                          <a:effectLst/>
                        </a:rPr>
                        <a:t>LA0.SW.SGG</a:t>
                      </a:r>
                      <a:endParaRPr lang="en-GB" sz="1100" b="0" i="0" u="none" strike="noStrike" dirty="0">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dirty="0">
                          <a:effectLst/>
                        </a:rPr>
                        <a:t>-3.8</a:t>
                      </a:r>
                      <a:endParaRPr lang="en-GB" sz="1100" b="0" i="0" u="none" strike="noStrike" dirty="0">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6.9</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LA1.QP20-30.E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-1.9</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7.6</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LA1.QP20-30.S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-1.0</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7.8</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LA1.QP40-60.E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0.6</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8.2</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LA1.QP40-60.S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0.7</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8.2</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LA0.SW.SG</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-0.7</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7.1</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LA2.QP20-40.E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-0.8</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7.6</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LA2.QP20-40.S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-0.1</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8.6</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CC0.SW.SG</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1.9</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17.5</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a:effectLst/>
                        </a:rPr>
                        <a:t>LC0.QP20-30.E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solidFill>
                      <a:schemeClr val="bg2"/>
                    </a:solidFill>
                  </a:tcPr>
                </a:tc>
                <a:tc>
                  <a:txBody>
                    <a:bodyPr/>
                    <a:lstStyle/>
                    <a:p>
                      <a:pPr algn="r" fontAlgn="b"/>
                      <a:r>
                        <a:rPr lang="en-GB" sz="1100" u="none" strike="noStrike">
                          <a:effectLst/>
                        </a:rPr>
                        <a:t>1.6</a:t>
                      </a:r>
                      <a:endParaRPr lang="en-GB" sz="1100" b="0" i="0" u="none" strike="noStrike">
                        <a:solidFill>
                          <a:srgbClr val="006100"/>
                        </a:solidFill>
                        <a:effectLst/>
                        <a:latin typeface="Calibri"/>
                      </a:endParaRPr>
                    </a:p>
                  </a:txBody>
                  <a:tcPr marL="9525" marR="9525" marT="9525" marB="0" anchor="b">
                    <a:solidFill>
                      <a:schemeClr val="bg2"/>
                    </a:solidFill>
                  </a:tcPr>
                </a:tc>
                <a:tc>
                  <a:txBody>
                    <a:bodyPr/>
                    <a:lstStyle/>
                    <a:p>
                      <a:pPr algn="r" fontAlgn="b"/>
                      <a:r>
                        <a:rPr lang="en-GB" sz="1100" u="none" strike="noStrike" dirty="0">
                          <a:effectLst/>
                        </a:rPr>
                        <a:t>15.4</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solidFill>
                      <a:schemeClr val="bg2"/>
                    </a:solidFill>
                  </a:tcPr>
                </a:tc>
              </a:tr>
              <a:tr h="190500">
                <a:tc>
                  <a:txBody>
                    <a:bodyPr/>
                    <a:lstStyle/>
                    <a:p>
                      <a:pPr algn="l" fontAlgn="b"/>
                      <a:r>
                        <a:rPr lang="en-GB" sz="1100" u="none" strike="noStrike" dirty="0">
                          <a:effectLst/>
                        </a:rPr>
                        <a:t>LC0.QP20-30.S</a:t>
                      </a:r>
                      <a:endParaRPr lang="en-GB" sz="1100" b="0" i="0" u="none" strike="noStrike" dirty="0">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fontAlgn="b"/>
                      <a:r>
                        <a:rPr lang="en-GB" sz="1100" u="none" strike="noStrike">
                          <a:effectLst/>
                        </a:rPr>
                        <a:t>1.4</a:t>
                      </a:r>
                      <a:endParaRPr lang="en-GB" sz="1100" b="0" i="0" u="none" strike="noStrike">
                        <a:solidFill>
                          <a:srgbClr val="006100"/>
                        </a:solidFill>
                        <a:effectLst/>
                        <a:latin typeface="Calibri"/>
                      </a:endParaRPr>
                    </a:p>
                  </a:txBody>
                  <a:tcPr marL="9525" marR="9525" marT="9525" marB="0" anchor="b">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fontAlgn="b"/>
                      <a:r>
                        <a:rPr lang="en-GB" sz="1100" u="none" strike="noStrike" dirty="0">
                          <a:effectLst/>
                        </a:rPr>
                        <a:t>17.0</a:t>
                      </a:r>
                      <a:endParaRPr lang="en-GB" sz="1100" b="0" i="0" u="none" strike="noStrike" dirty="0">
                        <a:solidFill>
                          <a:srgbClr val="006100"/>
                        </a:solidFill>
                        <a:effectLst/>
                        <a:latin typeface="Calibri"/>
                      </a:endParaRPr>
                    </a:p>
                  </a:txBody>
                  <a:tcPr marL="9525" marR="9525" marT="9525" marB="0" anchor="b">
                    <a:lnR w="12700" cap="flat" cmpd="sng" algn="ctr">
                      <a:solidFill>
                        <a:schemeClr val="accent2">
                          <a:lumMod val="75000"/>
                        </a:schemeClr>
                      </a:solidFill>
                      <a:prstDash val="solid"/>
                      <a:round/>
                      <a:headEnd type="none" w="med" len="med"/>
                      <a:tailEnd type="none" w="med" len="med"/>
                    </a:lnR>
                    <a:lnB w="12700" cap="flat" cmpd="sng" algn="ctr">
                      <a:solidFill>
                        <a:schemeClr val="accent2">
                          <a:lumMod val="75000"/>
                        </a:schemeClr>
                      </a:solidFill>
                      <a:prstDash val="solid"/>
                      <a:round/>
                      <a:headEnd type="none" w="med" len="med"/>
                      <a:tailEnd type="none" w="med" len="med"/>
                    </a:lnB>
                    <a:solidFill>
                      <a:schemeClr val="bg2"/>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396775041"/>
              </p:ext>
            </p:extLst>
          </p:nvPr>
        </p:nvGraphicFramePr>
        <p:xfrm>
          <a:off x="5175406" y="2224128"/>
          <a:ext cx="3327400" cy="1714500"/>
        </p:xfrm>
        <a:graphic>
          <a:graphicData uri="http://schemas.openxmlformats.org/drawingml/2006/table">
            <a:tbl>
              <a:tblPr>
                <a:tableStyleId>{5C22544A-7EE6-4342-B048-85BDC9FD1C3A}</a:tableStyleId>
              </a:tblPr>
              <a:tblGrid>
                <a:gridCol w="1092200"/>
                <a:gridCol w="1117600"/>
                <a:gridCol w="1117600"/>
              </a:tblGrid>
              <a:tr h="190500">
                <a:tc rowSpan="2">
                  <a:txBody>
                    <a:bodyPr/>
                    <a:lstStyle/>
                    <a:p>
                      <a:pPr algn="ctr" fontAlgn="ctr"/>
                      <a:r>
                        <a:rPr lang="en-GB" sz="1100" u="none" strike="noStrike" dirty="0">
                          <a:effectLst/>
                        </a:rPr>
                        <a:t>Name</a:t>
                      </a:r>
                      <a:endParaRPr lang="en-GB" sz="1100" b="1" i="0" u="none" strike="noStrike" dirty="0">
                        <a:solidFill>
                          <a:srgbClr val="FA7D00"/>
                        </a:solidFill>
                        <a:effectLst/>
                        <a:latin typeface="Calibri"/>
                      </a:endParaRPr>
                    </a:p>
                  </a:txBody>
                  <a:tcPr marL="9525" marR="9525" marT="9525" marB="0" anchor="ctr">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ctr" fontAlgn="ctr"/>
                      <a:r>
                        <a:rPr lang="en-GB" sz="1100" u="none" strike="noStrike" dirty="0">
                          <a:effectLst/>
                        </a:rPr>
                        <a:t>Horizontal offset</a:t>
                      </a:r>
                      <a:endParaRPr lang="en-GB" sz="1100" b="1" i="0" u="none" strike="noStrike" dirty="0">
                        <a:solidFill>
                          <a:srgbClr val="FA7D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ctr" fontAlgn="ctr"/>
                      <a:r>
                        <a:rPr lang="en-GB" sz="1100" u="none" strike="noStrike" dirty="0">
                          <a:effectLst/>
                        </a:rPr>
                        <a:t>Vertical offset</a:t>
                      </a:r>
                      <a:endParaRPr lang="en-GB" sz="1100" b="1" i="0" u="none" strike="noStrike" dirty="0">
                        <a:solidFill>
                          <a:srgbClr val="FA7D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190500">
                <a:tc vMerge="1">
                  <a:txBody>
                    <a:bodyPr/>
                    <a:lstStyle/>
                    <a:p>
                      <a:endParaRPr lang="en-GB"/>
                    </a:p>
                  </a:txBody>
                  <a:tcPr/>
                </a:tc>
                <a:tc>
                  <a:txBody>
                    <a:bodyPr/>
                    <a:lstStyle/>
                    <a:p>
                      <a:pPr algn="ctr" fontAlgn="ctr"/>
                      <a:r>
                        <a:rPr lang="en-GB" sz="1100" u="none" strike="noStrike" dirty="0">
                          <a:effectLst/>
                        </a:rPr>
                        <a:t>[mm]</a:t>
                      </a:r>
                      <a:endParaRPr lang="en-GB" sz="1100" b="1" i="0" u="none" strike="noStrike" dirty="0">
                        <a:solidFill>
                          <a:srgbClr val="FA7D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ctr" fontAlgn="ctr"/>
                      <a:r>
                        <a:rPr lang="en-GB" sz="1100" u="none" strike="noStrike" dirty="0">
                          <a:effectLst/>
                        </a:rPr>
                        <a:t>[mm]</a:t>
                      </a:r>
                      <a:endParaRPr lang="en-GB" sz="1100" b="1" i="0" u="none" strike="noStrike" dirty="0">
                        <a:solidFill>
                          <a:srgbClr val="FA7D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190500">
                <a:tc>
                  <a:txBody>
                    <a:bodyPr/>
                    <a:lstStyle/>
                    <a:p>
                      <a:pPr algn="l" fontAlgn="b"/>
                      <a:r>
                        <a:rPr lang="en-GB" sz="1100" u="none" strike="noStrike" dirty="0">
                          <a:effectLst/>
                        </a:rPr>
                        <a:t>CA0.SW.SG</a:t>
                      </a:r>
                      <a:endParaRPr lang="en-GB" sz="1100" b="0" i="0" u="none" strike="noStrike" dirty="0">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-0.7</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5.5</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dirty="0">
                          <a:effectLst/>
                        </a:rPr>
                        <a:t>LA0.QP20-40.E</a:t>
                      </a:r>
                      <a:endParaRPr lang="en-GB" sz="1100" b="0" i="0" u="none" strike="noStrike" dirty="0">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-0.9</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6.2</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a:effectLst/>
                        </a:rPr>
                        <a:t>LA0.QP20-40.S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-0.3</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6.6</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a:effectLst/>
                        </a:rPr>
                        <a:t>LA0.SW.E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-0.7</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7.9</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a:effectLst/>
                        </a:rPr>
                        <a:t>LA0.SW.SC</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0.3</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6.8</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a:effectLst/>
                        </a:rPr>
                        <a:t>LA3.QP20-30.E</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a:effectLst/>
                        </a:rPr>
                        <a:t>-1.9</a:t>
                      </a:r>
                      <a:endParaRPr lang="en-GB" sz="1100" b="0" i="0" u="none" strike="noStrike">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6.7</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90500">
                <a:tc>
                  <a:txBody>
                    <a:bodyPr/>
                    <a:lstStyle/>
                    <a:p>
                      <a:pPr algn="l" fontAlgn="b"/>
                      <a:r>
                        <a:rPr lang="en-GB" sz="1100" u="none" strike="noStrike">
                          <a:effectLst/>
                        </a:rPr>
                        <a:t>LA3.QP20-30.S</a:t>
                      </a:r>
                      <a:endParaRPr lang="en-GB" sz="1100" b="0" i="0" u="none" strike="noStrike">
                        <a:solidFill>
                          <a:srgbClr val="006100"/>
                        </a:solidFill>
                        <a:effectLst/>
                        <a:latin typeface="Calibri"/>
                      </a:endParaRPr>
                    </a:p>
                  </a:txBody>
                  <a:tcPr marL="9525" marR="9525" marT="9525" marB="0" anchor="b">
                    <a:lnL w="12700" cap="flat" cmpd="sng" algn="ctr">
                      <a:solidFill>
                        <a:schemeClr val="accent2">
                          <a:lumMod val="7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a:effectLst/>
                        </a:rPr>
                        <a:t>-2.6</a:t>
                      </a:r>
                      <a:endParaRPr lang="en-GB" sz="1100" b="0" i="0" u="none" strike="noStrike">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fontAlgn="b"/>
                      <a:r>
                        <a:rPr lang="en-GB" sz="1100" u="none" strike="noStrike" dirty="0">
                          <a:effectLst/>
                        </a:rPr>
                        <a:t>8.3</a:t>
                      </a:r>
                      <a:endParaRPr lang="en-GB" sz="1100" b="0" i="0" u="none" strike="noStrike" dirty="0">
                        <a:solidFill>
                          <a:srgbClr val="0061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bl>
          </a:graphicData>
        </a:graphic>
      </p:graphicFrame>
      <p:sp>
        <p:nvSpPr>
          <p:cNvPr id="9" name="Text Box 32"/>
          <p:cNvSpPr txBox="1">
            <a:spLocks noChangeArrowheads="1"/>
          </p:cNvSpPr>
          <p:nvPr/>
        </p:nvSpPr>
        <p:spPr bwMode="auto">
          <a:xfrm>
            <a:off x="517760" y="1831481"/>
            <a:ext cx="157447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1600" b="1" i="1" dirty="0" smtClean="0">
                <a:solidFill>
                  <a:schemeClr val="tx2"/>
                </a:solidFill>
                <a:effectLst>
                  <a:outerShdw blurRad="38100" dist="38100" dir="2700000" algn="tl">
                    <a:srgbClr val="000000">
                      <a:alpha val="43137"/>
                    </a:srgbClr>
                  </a:outerShdw>
                </a:effectLst>
              </a:rPr>
              <a:t>LA1, LA2, LC0</a:t>
            </a:r>
          </a:p>
        </p:txBody>
      </p:sp>
      <p:sp>
        <p:nvSpPr>
          <p:cNvPr id="11" name="Text Box 32"/>
          <p:cNvSpPr txBox="1">
            <a:spLocks noChangeArrowheads="1"/>
          </p:cNvSpPr>
          <p:nvPr/>
        </p:nvSpPr>
        <p:spPr bwMode="auto">
          <a:xfrm>
            <a:off x="5174148" y="1840299"/>
            <a:ext cx="107273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pl-PL" sz="1600" b="1" i="1" dirty="0" smtClean="0">
                <a:solidFill>
                  <a:schemeClr val="tx2"/>
                </a:solidFill>
                <a:effectLst>
                  <a:outerShdw blurRad="38100" dist="38100" dir="2700000" algn="tl">
                    <a:srgbClr val="000000">
                      <a:alpha val="43137"/>
                    </a:srgbClr>
                  </a:outerShdw>
                </a:effectLst>
              </a:rPr>
              <a:t>LA0, LA3</a:t>
            </a:r>
          </a:p>
        </p:txBody>
      </p:sp>
      <p:sp>
        <p:nvSpPr>
          <p:cNvPr id="3" name="Date Placeholder 2"/>
          <p:cNvSpPr>
            <a:spLocks noGrp="1"/>
          </p:cNvSpPr>
          <p:nvPr>
            <p:ph type="dt" sz="half" idx="10"/>
          </p:nvPr>
        </p:nvSpPr>
        <p:spPr/>
        <p:txBody>
          <a:bodyPr/>
          <a:lstStyle/>
          <a:p>
            <a:r>
              <a:rPr lang="en-GB" smtClean="0"/>
              <a:t>12/09/2013</a:t>
            </a:r>
            <a:endParaRPr lang="en-GB"/>
          </a:p>
        </p:txBody>
      </p:sp>
      <p:sp>
        <p:nvSpPr>
          <p:cNvPr id="4" name="Footer Placeholder 3"/>
          <p:cNvSpPr>
            <a:spLocks noGrp="1"/>
          </p:cNvSpPr>
          <p:nvPr>
            <p:ph type="ftr" sz="quarter" idx="11"/>
          </p:nvPr>
        </p:nvSpPr>
        <p:spPr/>
        <p:txBody>
          <a:bodyPr/>
          <a:lstStyle/>
          <a:p>
            <a:r>
              <a:rPr lang="en-GB" smtClean="0"/>
              <a:t>Mateusz Boruchowski - EDMS 1311899</a:t>
            </a:r>
            <a:endParaRPr lang="en-GB"/>
          </a:p>
        </p:txBody>
      </p:sp>
      <p:sp>
        <p:nvSpPr>
          <p:cNvPr id="5" name="Slide Number Placeholder 4"/>
          <p:cNvSpPr>
            <a:spLocks noGrp="1"/>
          </p:cNvSpPr>
          <p:nvPr>
            <p:ph type="sldNum" sz="quarter" idx="12"/>
          </p:nvPr>
        </p:nvSpPr>
        <p:spPr/>
        <p:txBody>
          <a:bodyPr/>
          <a:lstStyle/>
          <a:p>
            <a:fld id="{254CAB99-0313-4765-A43C-C5128F18F34D}" type="slidenum">
              <a:rPr lang="en-GB" smtClean="0"/>
              <a:t>40</a:t>
            </a:fld>
            <a:endParaRPr lang="en-GB"/>
          </a:p>
        </p:txBody>
      </p:sp>
    </p:spTree>
    <p:extLst>
      <p:ext uri="{BB962C8B-B14F-4D97-AF65-F5344CB8AC3E}">
        <p14:creationId xmlns:p14="http://schemas.microsoft.com/office/powerpoint/2010/main" val="3376087373"/>
      </p:ext>
    </p:extLst>
  </p:cSld>
  <p:clrMapOvr>
    <a:masterClrMapping/>
  </p:clrMapOvr>
  <p:transition spd="slow">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Alignment</a:t>
            </a:r>
            <a:endParaRPr lang="en-GB" dirty="0"/>
          </a:p>
        </p:txBody>
      </p:sp>
      <p:sp>
        <p:nvSpPr>
          <p:cNvPr id="3" name="Content Placeholder 2"/>
          <p:cNvSpPr>
            <a:spLocks noGrp="1"/>
          </p:cNvSpPr>
          <p:nvPr>
            <p:ph idx="1"/>
          </p:nvPr>
        </p:nvSpPr>
        <p:spPr>
          <a:xfrm>
            <a:off x="457200" y="1600200"/>
            <a:ext cx="8229600" cy="4925144"/>
          </a:xfrm>
        </p:spPr>
        <p:txBody>
          <a:bodyPr>
            <a:normAutofit fontScale="77500" lnSpcReduction="20000"/>
          </a:bodyPr>
          <a:lstStyle/>
          <a:p>
            <a:r>
              <a:rPr lang="en-GB" dirty="0" smtClean="0"/>
              <a:t>The following reasons contributed to the decision not to re-align the beam line during the LS1 period:</a:t>
            </a:r>
          </a:p>
          <a:p>
            <a:pPr lvl="1"/>
            <a:r>
              <a:rPr lang="en-GB" dirty="0" smtClean="0"/>
              <a:t>Consecutive delays:</a:t>
            </a:r>
          </a:p>
          <a:p>
            <a:pPr lvl="2"/>
            <a:r>
              <a:rPr lang="en-GB" dirty="0" smtClean="0"/>
              <a:t>Cleaning had to be done, Absence of J. Thiboud</a:t>
            </a:r>
          </a:p>
          <a:p>
            <a:pPr lvl="1"/>
            <a:r>
              <a:rPr lang="en-GB" dirty="0" smtClean="0"/>
              <a:t>The current workload on-going at ISOLDE is already a cause for concern with respect to the start up next year.</a:t>
            </a:r>
          </a:p>
          <a:p>
            <a:pPr lvl="1"/>
            <a:r>
              <a:rPr lang="en-GB" dirty="0" smtClean="0"/>
              <a:t>The clash with HIE-ISOLDE work in the hall</a:t>
            </a:r>
          </a:p>
          <a:p>
            <a:pPr lvl="2"/>
            <a:r>
              <a:rPr lang="en-GB" dirty="0" smtClean="0"/>
              <a:t>Especially near the platform</a:t>
            </a:r>
          </a:p>
          <a:p>
            <a:pPr lvl="1"/>
            <a:r>
              <a:rPr lang="en-GB" dirty="0" smtClean="0"/>
              <a:t>The uncertainty in improvement of beam transport</a:t>
            </a:r>
          </a:p>
          <a:p>
            <a:pPr lvl="1"/>
            <a:r>
              <a:rPr lang="en-GB" dirty="0" smtClean="0"/>
              <a:t>REX</a:t>
            </a:r>
          </a:p>
          <a:p>
            <a:r>
              <a:rPr lang="en-GB" dirty="0" smtClean="0"/>
              <a:t>Counter measures</a:t>
            </a:r>
          </a:p>
          <a:p>
            <a:pPr lvl="1"/>
            <a:r>
              <a:rPr lang="en-GB" dirty="0" smtClean="0"/>
              <a:t>Will open 1 or 2 switchyards to better understand their alignment</a:t>
            </a:r>
          </a:p>
          <a:p>
            <a:pPr lvl="1"/>
            <a:r>
              <a:rPr lang="en-GB" dirty="0" smtClean="0"/>
              <a:t>Implement automatic beam tuning</a:t>
            </a:r>
          </a:p>
          <a:p>
            <a:pPr lvl="2"/>
            <a:r>
              <a:rPr lang="en-GB" dirty="0" smtClean="0"/>
              <a:t>Resources</a:t>
            </a:r>
          </a:p>
          <a:p>
            <a:pPr lvl="1"/>
            <a:endParaRPr lang="en-GB" dirty="0"/>
          </a:p>
        </p:txBody>
      </p:sp>
      <p:pic>
        <p:nvPicPr>
          <p:cNvPr id="4"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11032138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28600"/>
            <a:ext cx="7056784" cy="841375"/>
          </a:xfrm>
        </p:spPr>
        <p:txBody>
          <a:bodyPr>
            <a:normAutofit fontScale="90000"/>
          </a:bodyPr>
          <a:lstStyle/>
          <a:p>
            <a:r>
              <a:rPr lang="en-US" sz="2400" dirty="0" smtClean="0"/>
              <a:t>Technical and Safety Review of the RB0 upgrade (VITO line)</a:t>
            </a:r>
            <a:br>
              <a:rPr lang="en-US" sz="2400" dirty="0" smtClean="0"/>
            </a:br>
            <a:r>
              <a:rPr lang="en-US" sz="2400" dirty="0" smtClean="0"/>
              <a:t>held on September 3, 2013.</a:t>
            </a:r>
            <a:endParaRPr lang="en-US" sz="2400" dirty="0"/>
          </a:p>
        </p:txBody>
      </p:sp>
      <p:sp>
        <p:nvSpPr>
          <p:cNvPr id="3" name="Subtitle 2"/>
          <p:cNvSpPr>
            <a:spLocks noGrp="1"/>
          </p:cNvSpPr>
          <p:nvPr>
            <p:ph type="subTitle" idx="1"/>
          </p:nvPr>
        </p:nvSpPr>
        <p:spPr>
          <a:xfrm>
            <a:off x="533400" y="1752600"/>
            <a:ext cx="6400800" cy="3429000"/>
          </a:xfrm>
        </p:spPr>
        <p:txBody>
          <a:bodyPr>
            <a:normAutofit/>
          </a:bodyPr>
          <a:lstStyle/>
          <a:p>
            <a:pPr marL="342900" indent="-342900" algn="l">
              <a:lnSpc>
                <a:spcPct val="150000"/>
              </a:lnSpc>
              <a:buAutoNum type="arabicPeriod"/>
            </a:pPr>
            <a:r>
              <a:rPr lang="en-US" sz="1200" dirty="0" smtClean="0">
                <a:solidFill>
                  <a:schemeClr val="tx1"/>
                </a:solidFill>
              </a:rPr>
              <a:t>Tim Giles (optics and beam lines)</a:t>
            </a:r>
          </a:p>
          <a:p>
            <a:pPr marL="342900" indent="-342900" algn="l">
              <a:lnSpc>
                <a:spcPct val="150000"/>
              </a:lnSpc>
              <a:buAutoNum type="arabicPeriod"/>
            </a:pPr>
            <a:r>
              <a:rPr lang="en-US" sz="1200" dirty="0" err="1" smtClean="0">
                <a:solidFill>
                  <a:schemeClr val="tx1"/>
                </a:solidFill>
              </a:rPr>
              <a:t>Gerrit</a:t>
            </a:r>
            <a:r>
              <a:rPr lang="en-US" sz="1200" dirty="0" smtClean="0">
                <a:solidFill>
                  <a:schemeClr val="tx1"/>
                </a:solidFill>
              </a:rPr>
              <a:t> Jan </a:t>
            </a:r>
            <a:r>
              <a:rPr lang="en-US" sz="1200" dirty="0" err="1" smtClean="0">
                <a:solidFill>
                  <a:schemeClr val="tx1"/>
                </a:solidFill>
              </a:rPr>
              <a:t>Focker</a:t>
            </a:r>
            <a:r>
              <a:rPr lang="en-US" sz="1200" dirty="0" smtClean="0">
                <a:solidFill>
                  <a:schemeClr val="tx1"/>
                </a:solidFill>
              </a:rPr>
              <a:t> (beam </a:t>
            </a:r>
            <a:r>
              <a:rPr lang="en-US" sz="1200" dirty="0" err="1" smtClean="0">
                <a:solidFill>
                  <a:schemeClr val="tx1"/>
                </a:solidFill>
              </a:rPr>
              <a:t>instrumantation</a:t>
            </a:r>
            <a:r>
              <a:rPr lang="en-US" sz="1200" dirty="0" smtClean="0">
                <a:solidFill>
                  <a:schemeClr val="tx1"/>
                </a:solidFill>
              </a:rPr>
              <a:t>)</a:t>
            </a:r>
          </a:p>
          <a:p>
            <a:pPr marL="342900" indent="-342900" algn="l">
              <a:lnSpc>
                <a:spcPct val="150000"/>
              </a:lnSpc>
              <a:buAutoNum type="arabicPeriod"/>
            </a:pPr>
            <a:r>
              <a:rPr lang="en-US" sz="1200" dirty="0" smtClean="0">
                <a:solidFill>
                  <a:schemeClr val="tx1"/>
                </a:solidFill>
              </a:rPr>
              <a:t>Ana Paula </a:t>
            </a:r>
            <a:r>
              <a:rPr lang="en-US" sz="1200" dirty="0" err="1" smtClean="0">
                <a:solidFill>
                  <a:schemeClr val="tx1"/>
                </a:solidFill>
              </a:rPr>
              <a:t>Bernardes</a:t>
            </a:r>
            <a:r>
              <a:rPr lang="en-US" sz="1200" dirty="0" smtClean="0">
                <a:solidFill>
                  <a:schemeClr val="tx1"/>
                </a:solidFill>
              </a:rPr>
              <a:t> (safety)</a:t>
            </a:r>
          </a:p>
          <a:p>
            <a:pPr marL="342900" indent="-342900" algn="l">
              <a:lnSpc>
                <a:spcPct val="150000"/>
              </a:lnSpc>
              <a:buAutoNum type="arabicPeriod"/>
            </a:pPr>
            <a:r>
              <a:rPr lang="en-US" sz="1200" dirty="0" smtClean="0">
                <a:solidFill>
                  <a:schemeClr val="tx1"/>
                </a:solidFill>
              </a:rPr>
              <a:t>Jean Christophe </a:t>
            </a:r>
            <a:r>
              <a:rPr lang="en-US" sz="1200" dirty="0" err="1" smtClean="0">
                <a:solidFill>
                  <a:schemeClr val="tx1"/>
                </a:solidFill>
              </a:rPr>
              <a:t>Gayde</a:t>
            </a:r>
            <a:r>
              <a:rPr lang="en-US" sz="1200" dirty="0" smtClean="0">
                <a:solidFill>
                  <a:schemeClr val="tx1"/>
                </a:solidFill>
              </a:rPr>
              <a:t> (survey)</a:t>
            </a:r>
          </a:p>
          <a:p>
            <a:pPr marL="342900" indent="-342900" algn="l">
              <a:lnSpc>
                <a:spcPct val="150000"/>
              </a:lnSpc>
              <a:buAutoNum type="arabicPeriod"/>
            </a:pPr>
            <a:r>
              <a:rPr lang="en-US" sz="1200" dirty="0" smtClean="0">
                <a:solidFill>
                  <a:schemeClr val="tx1"/>
                </a:solidFill>
              </a:rPr>
              <a:t>Erwin </a:t>
            </a:r>
            <a:r>
              <a:rPr lang="en-US" sz="1200" dirty="0" err="1" smtClean="0">
                <a:solidFill>
                  <a:schemeClr val="tx1"/>
                </a:solidFill>
              </a:rPr>
              <a:t>Siesling</a:t>
            </a:r>
            <a:r>
              <a:rPr lang="en-US" sz="1200" dirty="0" smtClean="0">
                <a:solidFill>
                  <a:schemeClr val="tx1"/>
                </a:solidFill>
              </a:rPr>
              <a:t> (integration)</a:t>
            </a:r>
          </a:p>
          <a:p>
            <a:pPr marL="342900" indent="-342900" algn="l">
              <a:lnSpc>
                <a:spcPct val="150000"/>
              </a:lnSpc>
              <a:buAutoNum type="arabicPeriod"/>
            </a:pPr>
            <a:r>
              <a:rPr lang="en-US" sz="1200" dirty="0" smtClean="0">
                <a:solidFill>
                  <a:schemeClr val="tx1"/>
                </a:solidFill>
              </a:rPr>
              <a:t>Didier </a:t>
            </a:r>
            <a:r>
              <a:rPr lang="en-US" sz="1200" dirty="0" err="1" smtClean="0">
                <a:solidFill>
                  <a:schemeClr val="tx1"/>
                </a:solidFill>
              </a:rPr>
              <a:t>Voulot</a:t>
            </a:r>
            <a:r>
              <a:rPr lang="en-US" sz="1200" dirty="0" smtClean="0">
                <a:solidFill>
                  <a:schemeClr val="tx1"/>
                </a:solidFill>
              </a:rPr>
              <a:t> (TSO and REX compatibility)</a:t>
            </a:r>
          </a:p>
          <a:p>
            <a:pPr marL="342900" indent="-342900" algn="l">
              <a:lnSpc>
                <a:spcPct val="150000"/>
              </a:lnSpc>
              <a:buAutoNum type="arabicPeriod"/>
            </a:pPr>
            <a:r>
              <a:rPr lang="en-US" sz="1200" dirty="0" smtClean="0">
                <a:solidFill>
                  <a:schemeClr val="tx1"/>
                </a:solidFill>
              </a:rPr>
              <a:t>Giovanna </a:t>
            </a:r>
            <a:r>
              <a:rPr lang="en-US" sz="1200" dirty="0" err="1" smtClean="0">
                <a:solidFill>
                  <a:schemeClr val="tx1"/>
                </a:solidFill>
              </a:rPr>
              <a:t>Vandoni</a:t>
            </a:r>
            <a:r>
              <a:rPr lang="en-US" sz="1200" dirty="0" smtClean="0">
                <a:solidFill>
                  <a:schemeClr val="tx1"/>
                </a:solidFill>
              </a:rPr>
              <a:t> (vacuum)</a:t>
            </a:r>
          </a:p>
          <a:p>
            <a:pPr marL="342900" indent="-342900" algn="l">
              <a:lnSpc>
                <a:spcPct val="150000"/>
              </a:lnSpc>
              <a:buAutoNum type="arabicPeriod"/>
            </a:pPr>
            <a:r>
              <a:rPr lang="en-US" sz="1200" dirty="0" smtClean="0">
                <a:solidFill>
                  <a:schemeClr val="tx1"/>
                </a:solidFill>
              </a:rPr>
              <a:t>Joachim </a:t>
            </a:r>
            <a:r>
              <a:rPr lang="en-US" sz="1200" dirty="0" err="1" smtClean="0">
                <a:solidFill>
                  <a:schemeClr val="tx1"/>
                </a:solidFill>
              </a:rPr>
              <a:t>Vollaire</a:t>
            </a:r>
            <a:r>
              <a:rPr lang="en-US" sz="1200" dirty="0" smtClean="0">
                <a:solidFill>
                  <a:schemeClr val="tx1"/>
                </a:solidFill>
              </a:rPr>
              <a:t> (radiation protection)</a:t>
            </a:r>
          </a:p>
          <a:p>
            <a:pPr marL="342900" indent="-342900" algn="l">
              <a:lnSpc>
                <a:spcPct val="150000"/>
              </a:lnSpc>
              <a:buAutoNum type="arabicPeriod"/>
            </a:pPr>
            <a:r>
              <a:rPr lang="en-US" sz="1200" dirty="0" smtClean="0">
                <a:solidFill>
                  <a:schemeClr val="tx1"/>
                </a:solidFill>
              </a:rPr>
              <a:t>Maria Garcia </a:t>
            </a:r>
            <a:r>
              <a:rPr lang="en-US" sz="1200" dirty="0" err="1" smtClean="0">
                <a:solidFill>
                  <a:schemeClr val="tx1"/>
                </a:solidFill>
              </a:rPr>
              <a:t>Borge</a:t>
            </a:r>
            <a:r>
              <a:rPr lang="en-US" sz="1200" dirty="0" smtClean="0">
                <a:solidFill>
                  <a:schemeClr val="tx1"/>
                </a:solidFill>
              </a:rPr>
              <a:t> (physics)</a:t>
            </a:r>
          </a:p>
          <a:p>
            <a:pPr marL="342900" indent="-342900" algn="l">
              <a:lnSpc>
                <a:spcPct val="150000"/>
              </a:lnSpc>
              <a:buAutoNum type="arabicPeriod"/>
            </a:pPr>
            <a:r>
              <a:rPr lang="en-US" sz="1200" dirty="0" smtClean="0">
                <a:solidFill>
                  <a:schemeClr val="tx1"/>
                </a:solidFill>
              </a:rPr>
              <a:t>Richard </a:t>
            </a:r>
            <a:r>
              <a:rPr lang="en-US" sz="1200" dirty="0" err="1" smtClean="0">
                <a:solidFill>
                  <a:schemeClr val="tx1"/>
                </a:solidFill>
              </a:rPr>
              <a:t>Catherall</a:t>
            </a:r>
            <a:r>
              <a:rPr lang="en-US" sz="1200" dirty="0" smtClean="0">
                <a:solidFill>
                  <a:schemeClr val="tx1"/>
                </a:solidFill>
              </a:rPr>
              <a:t> (chairman, ISOLDE technical coordination)</a:t>
            </a:r>
            <a:endParaRPr lang="en-US" sz="1200" dirty="0">
              <a:solidFill>
                <a:schemeClr val="tx1"/>
              </a:solidFill>
            </a:endParaRPr>
          </a:p>
        </p:txBody>
      </p:sp>
      <p:sp>
        <p:nvSpPr>
          <p:cNvPr id="4" name="Rounded Rectangle 3"/>
          <p:cNvSpPr/>
          <p:nvPr/>
        </p:nvSpPr>
        <p:spPr>
          <a:xfrm>
            <a:off x="555121" y="1455800"/>
            <a:ext cx="2264279" cy="288032"/>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3400" y="1447800"/>
            <a:ext cx="1752599" cy="276999"/>
          </a:xfrm>
          <a:prstGeom prst="rect">
            <a:avLst/>
          </a:prstGeom>
          <a:noFill/>
        </p:spPr>
        <p:txBody>
          <a:bodyPr wrap="square" rtlCol="0">
            <a:spAutoFit/>
          </a:bodyPr>
          <a:lstStyle/>
          <a:p>
            <a:pPr marL="0" lvl="1"/>
            <a:r>
              <a:rPr lang="en-US" sz="1200" dirty="0" smtClean="0">
                <a:solidFill>
                  <a:schemeClr val="bg1"/>
                </a:solidFill>
                <a:effectLst>
                  <a:outerShdw blurRad="38100" dist="38100" dir="2700000" algn="tl">
                    <a:srgbClr val="000000">
                      <a:alpha val="43137"/>
                    </a:srgbClr>
                  </a:outerShdw>
                </a:effectLst>
              </a:rPr>
              <a:t>Technical review panel:</a:t>
            </a:r>
          </a:p>
        </p:txBody>
      </p:sp>
      <p:sp>
        <p:nvSpPr>
          <p:cNvPr id="6" name="Rounded Rectangle 5"/>
          <p:cNvSpPr/>
          <p:nvPr/>
        </p:nvSpPr>
        <p:spPr>
          <a:xfrm>
            <a:off x="555120" y="5198368"/>
            <a:ext cx="1730880" cy="288032"/>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3400" y="5190368"/>
            <a:ext cx="1447800" cy="276999"/>
          </a:xfrm>
          <a:prstGeom prst="rect">
            <a:avLst/>
          </a:prstGeom>
          <a:noFill/>
        </p:spPr>
        <p:txBody>
          <a:bodyPr wrap="square" rtlCol="0">
            <a:spAutoFit/>
          </a:bodyPr>
          <a:lstStyle/>
          <a:p>
            <a:pPr marL="0" lvl="1"/>
            <a:r>
              <a:rPr lang="en-US" sz="1200" dirty="0" smtClean="0">
                <a:solidFill>
                  <a:schemeClr val="bg1"/>
                </a:solidFill>
                <a:effectLst>
                  <a:outerShdw blurRad="38100" dist="38100" dir="2700000" algn="tl">
                    <a:srgbClr val="000000">
                      <a:alpha val="43137"/>
                    </a:srgbClr>
                  </a:outerShdw>
                </a:effectLst>
              </a:rPr>
              <a:t>INTC committee:</a:t>
            </a:r>
          </a:p>
        </p:txBody>
      </p:sp>
      <p:sp>
        <p:nvSpPr>
          <p:cNvPr id="8" name="TextBox 7"/>
          <p:cNvSpPr txBox="1"/>
          <p:nvPr/>
        </p:nvSpPr>
        <p:spPr>
          <a:xfrm>
            <a:off x="609600" y="5638800"/>
            <a:ext cx="3354701" cy="617733"/>
          </a:xfrm>
          <a:prstGeom prst="rect">
            <a:avLst/>
          </a:prstGeom>
          <a:noFill/>
        </p:spPr>
        <p:txBody>
          <a:bodyPr wrap="none" rtlCol="0">
            <a:spAutoFit/>
          </a:bodyPr>
          <a:lstStyle/>
          <a:p>
            <a:pPr>
              <a:lnSpc>
                <a:spcPct val="150000"/>
              </a:lnSpc>
              <a:buFont typeface="Arial" pitchFamily="34" charset="0"/>
              <a:buChar char="•"/>
            </a:pPr>
            <a:r>
              <a:rPr lang="en-US" sz="1200" dirty="0" smtClean="0"/>
              <a:t>  Physics cases endorsed (26 June 2013)</a:t>
            </a:r>
          </a:p>
          <a:p>
            <a:pPr>
              <a:lnSpc>
                <a:spcPct val="150000"/>
              </a:lnSpc>
              <a:buFont typeface="Arial" pitchFamily="34" charset="0"/>
              <a:buChar char="•"/>
            </a:pPr>
            <a:r>
              <a:rPr lang="en-US" sz="1200" dirty="0"/>
              <a:t> </a:t>
            </a:r>
            <a:r>
              <a:rPr lang="en-US" sz="1200" dirty="0" smtClean="0"/>
              <a:t> 3 proposals, 2 </a:t>
            </a:r>
            <a:r>
              <a:rPr lang="en-US" sz="1200" dirty="0" err="1" smtClean="0"/>
              <a:t>LoIs</a:t>
            </a:r>
            <a:r>
              <a:rPr lang="en-US" sz="1200" dirty="0" smtClean="0"/>
              <a:t> submitted in September 2013</a:t>
            </a:r>
            <a:endParaRPr lang="en-US" sz="1200" dirty="0"/>
          </a:p>
        </p:txBody>
      </p:sp>
      <p:sp>
        <p:nvSpPr>
          <p:cNvPr id="9" name="Right Arrow Callout 8"/>
          <p:cNvSpPr/>
          <p:nvPr/>
        </p:nvSpPr>
        <p:spPr>
          <a:xfrm>
            <a:off x="457200" y="1371600"/>
            <a:ext cx="5105400" cy="3581400"/>
          </a:xfrm>
          <a:prstGeom prst="rightArrowCallout">
            <a:avLst>
              <a:gd name="adj1" fmla="val 7127"/>
              <a:gd name="adj2" fmla="val 8404"/>
              <a:gd name="adj3" fmla="val 12235"/>
              <a:gd name="adj4" fmla="val 860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715000" y="2858869"/>
            <a:ext cx="2667000" cy="646331"/>
          </a:xfrm>
          <a:prstGeom prst="rect">
            <a:avLst/>
          </a:prstGeom>
          <a:noFill/>
        </p:spPr>
        <p:txBody>
          <a:bodyPr wrap="square" rtlCol="0">
            <a:spAutoFit/>
          </a:bodyPr>
          <a:lstStyle/>
          <a:p>
            <a:pPr algn="ctr"/>
            <a:r>
              <a:rPr lang="en-US" dirty="0" smtClean="0"/>
              <a:t>Upgrade approved by the Technical committee</a:t>
            </a:r>
            <a:endParaRPr lang="en-US" dirty="0"/>
          </a:p>
        </p:txBody>
      </p:sp>
      <p:sp>
        <p:nvSpPr>
          <p:cNvPr id="11" name="Right Arrow Callout 10"/>
          <p:cNvSpPr/>
          <p:nvPr/>
        </p:nvSpPr>
        <p:spPr>
          <a:xfrm>
            <a:off x="457200" y="5678424"/>
            <a:ext cx="5105400" cy="341376"/>
          </a:xfrm>
          <a:prstGeom prst="rightArrowCallout">
            <a:avLst>
              <a:gd name="adj1" fmla="val 18143"/>
              <a:gd name="adj2" fmla="val 35286"/>
              <a:gd name="adj3" fmla="val 134179"/>
              <a:gd name="adj4" fmla="val 861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715000" y="5525869"/>
            <a:ext cx="2667000" cy="646331"/>
          </a:xfrm>
          <a:prstGeom prst="rect">
            <a:avLst/>
          </a:prstGeom>
          <a:noFill/>
        </p:spPr>
        <p:txBody>
          <a:bodyPr wrap="square" rtlCol="0">
            <a:spAutoFit/>
          </a:bodyPr>
          <a:lstStyle/>
          <a:p>
            <a:pPr algn="ctr"/>
            <a:r>
              <a:rPr lang="en-US" dirty="0" smtClean="0"/>
              <a:t>Physics endorsed by the INTC committee</a:t>
            </a:r>
            <a:endParaRPr lang="en-US" dirty="0"/>
          </a:p>
        </p:txBody>
      </p:sp>
      <p:pic>
        <p:nvPicPr>
          <p:cNvPr id="13"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
        <p:nvSpPr>
          <p:cNvPr id="14" name="TextBox 13"/>
          <p:cNvSpPr txBox="1"/>
          <p:nvPr/>
        </p:nvSpPr>
        <p:spPr>
          <a:xfrm>
            <a:off x="3563888" y="6550223"/>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32546302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7848600" cy="980736"/>
          </a:xfrm>
        </p:spPr>
        <p:txBody>
          <a:bodyPr>
            <a:normAutofit/>
          </a:bodyPr>
          <a:lstStyle/>
          <a:p>
            <a:pPr lvl="0"/>
            <a:r>
              <a:rPr lang="en-GB" sz="2800" b="0" kern="0" dirty="0" smtClean="0"/>
              <a:t>ASPIC </a:t>
            </a:r>
            <a:r>
              <a:rPr lang="en-GB" sz="2800" b="0" kern="0" dirty="0" smtClean="0">
                <a:cs typeface="Times New Roman"/>
              </a:rPr>
              <a:t>→ VITO (</a:t>
            </a:r>
            <a:r>
              <a:rPr lang="en-GB" sz="2800" b="0" u="sng" kern="0" dirty="0" smtClean="0">
                <a:cs typeface="Times New Roman"/>
              </a:rPr>
              <a:t>upgrade</a:t>
            </a:r>
            <a:r>
              <a:rPr lang="en-GB" sz="2800" b="0" kern="0" dirty="0" smtClean="0">
                <a:cs typeface="Times New Roman"/>
              </a:rPr>
              <a:t>, not a new beam line!)</a:t>
            </a:r>
            <a:endParaRPr lang="en-US" sz="2800" b="0" dirty="0"/>
          </a:p>
        </p:txBody>
      </p:sp>
      <p:sp>
        <p:nvSpPr>
          <p:cNvPr id="6" name="TextBox 5"/>
          <p:cNvSpPr txBox="1"/>
          <p:nvPr/>
        </p:nvSpPr>
        <p:spPr>
          <a:xfrm>
            <a:off x="1295400" y="1086029"/>
            <a:ext cx="3096344" cy="369332"/>
          </a:xfrm>
          <a:prstGeom prst="rect">
            <a:avLst/>
          </a:prstGeom>
          <a:noFill/>
        </p:spPr>
        <p:txBody>
          <a:bodyPr wrap="square" rtlCol="0">
            <a:spAutoFit/>
          </a:bodyPr>
          <a:lstStyle/>
          <a:p>
            <a:pPr algn="ctr"/>
            <a:r>
              <a:rPr lang="en-US" dirty="0" smtClean="0"/>
              <a:t>ASPIC</a:t>
            </a:r>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6084" y="1453425"/>
            <a:ext cx="3082516" cy="4927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9700" y="1453426"/>
            <a:ext cx="3100388" cy="4927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760107" y="1086029"/>
            <a:ext cx="3096344" cy="369332"/>
          </a:xfrm>
          <a:prstGeom prst="rect">
            <a:avLst/>
          </a:prstGeom>
          <a:noFill/>
        </p:spPr>
        <p:txBody>
          <a:bodyPr wrap="square" rtlCol="0">
            <a:spAutoFit/>
          </a:bodyPr>
          <a:lstStyle/>
          <a:p>
            <a:pPr algn="ctr"/>
            <a:r>
              <a:rPr lang="en-US" dirty="0" err="1" smtClean="0"/>
              <a:t>ViTO</a:t>
            </a:r>
            <a:endParaRPr lang="en-US" dirty="0" smtClean="0"/>
          </a:p>
        </p:txBody>
      </p:sp>
      <p:pic>
        <p:nvPicPr>
          <p:cNvPr id="10" name="Picture 2"/>
          <p:cNvPicPr>
            <a:picLocks noChangeAspect="1" noChangeArrowheads="1"/>
          </p:cNvPicPr>
          <p:nvPr/>
        </p:nvPicPr>
        <p:blipFill>
          <a:blip r:embed="rId4" cstate="print"/>
          <a:srcRect/>
          <a:stretch>
            <a:fillRect/>
          </a:stretch>
        </p:blipFill>
        <p:spPr bwMode="auto">
          <a:xfrm>
            <a:off x="7236296" y="260648"/>
            <a:ext cx="1749852" cy="381000"/>
          </a:xfrm>
          <a:prstGeom prst="rect">
            <a:avLst/>
          </a:prstGeom>
          <a:noFill/>
          <a:ln w="9525">
            <a:noFill/>
            <a:miter lim="800000"/>
            <a:headEnd/>
            <a:tailEnd/>
          </a:ln>
        </p:spPr>
      </p:pic>
      <p:sp>
        <p:nvSpPr>
          <p:cNvPr id="11" name="TextBox 10"/>
          <p:cNvSpPr txBox="1"/>
          <p:nvPr/>
        </p:nvSpPr>
        <p:spPr>
          <a:xfrm>
            <a:off x="3563888" y="6550223"/>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39912054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383260" y="6428358"/>
            <a:ext cx="2133600" cy="365125"/>
          </a:xfrm>
        </p:spPr>
        <p:txBody>
          <a:bodyPr/>
          <a:lstStyle/>
          <a:p>
            <a:fld id="{DCE4B40A-67BA-4787-801A-16EE65008C21}" type="slidenum">
              <a:rPr lang="en-US" smtClean="0"/>
              <a:pPr/>
              <a:t>44</a:t>
            </a:fld>
            <a:endParaRPr lang="en-US"/>
          </a:p>
        </p:txBody>
      </p:sp>
      <p:sp>
        <p:nvSpPr>
          <p:cNvPr id="5" name="Title 1"/>
          <p:cNvSpPr>
            <a:spLocks noGrp="1"/>
          </p:cNvSpPr>
          <p:nvPr>
            <p:ph type="title"/>
          </p:nvPr>
        </p:nvSpPr>
        <p:spPr>
          <a:xfrm>
            <a:off x="0" y="86064"/>
            <a:ext cx="9144000" cy="980736"/>
          </a:xfrm>
        </p:spPr>
        <p:txBody>
          <a:bodyPr>
            <a:normAutofit/>
          </a:bodyPr>
          <a:lstStyle/>
          <a:p>
            <a:pPr lvl="0"/>
            <a:r>
              <a:rPr lang="en-US" sz="2800" b="0" kern="0" dirty="0" smtClean="0">
                <a:effectLst>
                  <a:outerShdw blurRad="27305" dist="19939" dir="5400000" algn="tl" rotWithShape="0">
                    <a:srgbClr val="000000">
                      <a:alpha val="38000"/>
                    </a:srgbClr>
                  </a:outerShdw>
                </a:effectLst>
              </a:rPr>
              <a:t>Space around the experiment </a:t>
            </a:r>
            <a:br>
              <a:rPr lang="en-US" sz="2800" b="0" kern="0" dirty="0" smtClean="0">
                <a:effectLst>
                  <a:outerShdw blurRad="27305" dist="19939" dir="5400000" algn="tl" rotWithShape="0">
                    <a:srgbClr val="000000">
                      <a:alpha val="38000"/>
                    </a:srgbClr>
                  </a:outerShdw>
                </a:effectLst>
              </a:rPr>
            </a:br>
            <a:r>
              <a:rPr lang="en-US" sz="2000" kern="0" dirty="0">
                <a:effectLst>
                  <a:outerShdw blurRad="27305" dist="19939" dir="5400000" algn="tl" rotWithShape="0">
                    <a:srgbClr val="000000">
                      <a:alpha val="38000"/>
                    </a:srgbClr>
                  </a:outerShdw>
                </a:effectLst>
              </a:rPr>
              <a:t>A</a:t>
            </a:r>
            <a:r>
              <a:rPr lang="en-US" sz="2000" b="0" kern="0" dirty="0" smtClean="0">
                <a:effectLst>
                  <a:outerShdw blurRad="27305" dist="19939" dir="5400000" algn="tl" rotWithShape="0">
                    <a:srgbClr val="000000">
                      <a:alpha val="38000"/>
                    </a:srgbClr>
                  </a:outerShdw>
                </a:effectLst>
              </a:rPr>
              <a:t>ccess and escape routes (all dimensions respected)</a:t>
            </a:r>
            <a:endParaRPr lang="en-US" sz="2000" b="0" dirty="0"/>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515" t="9068" r="582" b="7055"/>
          <a:stretch/>
        </p:blipFill>
        <p:spPr bwMode="auto">
          <a:xfrm>
            <a:off x="565643" y="1167946"/>
            <a:ext cx="7968757" cy="5587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flipH="1">
            <a:off x="1792667" y="4442880"/>
            <a:ext cx="785291" cy="778652"/>
          </a:xfrm>
          <a:prstGeom prst="line">
            <a:avLst/>
          </a:prstGeom>
          <a:noFill/>
          <a:ln w="19050" cap="flat" cmpd="sng" algn="ctr">
            <a:solidFill>
              <a:srgbClr val="C0504D"/>
            </a:solidFill>
            <a:prstDash val="sysDot"/>
          </a:ln>
          <a:effectLst/>
        </p:spPr>
      </p:cxnSp>
      <p:sp>
        <p:nvSpPr>
          <p:cNvPr id="8" name="TextBox 7"/>
          <p:cNvSpPr txBox="1"/>
          <p:nvPr/>
        </p:nvSpPr>
        <p:spPr>
          <a:xfrm rot="18966243">
            <a:off x="1366340" y="5125551"/>
            <a:ext cx="4203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401</a:t>
            </a:r>
          </a:p>
        </p:txBody>
      </p:sp>
      <p:cxnSp>
        <p:nvCxnSpPr>
          <p:cNvPr id="9" name="Straight Connector 8"/>
          <p:cNvCxnSpPr/>
          <p:nvPr/>
        </p:nvCxnSpPr>
        <p:spPr>
          <a:xfrm>
            <a:off x="1590084" y="5050068"/>
            <a:ext cx="202583" cy="144016"/>
          </a:xfrm>
          <a:prstGeom prst="line">
            <a:avLst/>
          </a:prstGeom>
          <a:noFill/>
          <a:ln w="19050" cap="flat" cmpd="sng" algn="ctr">
            <a:solidFill>
              <a:srgbClr val="C0504D"/>
            </a:solidFill>
            <a:prstDash val="solid"/>
            <a:headEnd type="arrow"/>
            <a:tailEnd type="arrow"/>
          </a:ln>
          <a:effectLst/>
        </p:spPr>
      </p:cxnSp>
      <p:cxnSp>
        <p:nvCxnSpPr>
          <p:cNvPr id="10" name="Straight Connector 9"/>
          <p:cNvCxnSpPr/>
          <p:nvPr/>
        </p:nvCxnSpPr>
        <p:spPr>
          <a:xfrm>
            <a:off x="1730362" y="4918971"/>
            <a:ext cx="1112962" cy="754170"/>
          </a:xfrm>
          <a:prstGeom prst="line">
            <a:avLst/>
          </a:prstGeom>
          <a:noFill/>
          <a:ln w="19050" cap="flat" cmpd="sng" algn="ctr">
            <a:solidFill>
              <a:srgbClr val="C0504D"/>
            </a:solidFill>
            <a:prstDash val="solid"/>
            <a:headEnd type="arrow"/>
            <a:tailEnd type="arrow"/>
          </a:ln>
          <a:effectLst/>
        </p:spPr>
      </p:cxnSp>
      <p:sp>
        <p:nvSpPr>
          <p:cNvPr id="11" name="TextBox 10"/>
          <p:cNvSpPr txBox="1"/>
          <p:nvPr/>
        </p:nvSpPr>
        <p:spPr>
          <a:xfrm rot="2149983">
            <a:off x="2048256" y="5083032"/>
            <a:ext cx="498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3070</a:t>
            </a:r>
          </a:p>
        </p:txBody>
      </p:sp>
      <p:cxnSp>
        <p:nvCxnSpPr>
          <p:cNvPr id="12" name="Straight Connector 11"/>
          <p:cNvCxnSpPr/>
          <p:nvPr/>
        </p:nvCxnSpPr>
        <p:spPr>
          <a:xfrm flipV="1">
            <a:off x="1730361" y="4442880"/>
            <a:ext cx="847597" cy="476091"/>
          </a:xfrm>
          <a:prstGeom prst="line">
            <a:avLst/>
          </a:prstGeom>
          <a:noFill/>
          <a:ln w="19050" cap="flat" cmpd="sng" algn="ctr">
            <a:solidFill>
              <a:srgbClr val="C0504D"/>
            </a:solidFill>
            <a:prstDash val="solid"/>
            <a:headEnd type="arrow"/>
            <a:tailEnd type="arrow"/>
          </a:ln>
          <a:effectLst/>
        </p:spPr>
      </p:cxnSp>
      <p:sp>
        <p:nvSpPr>
          <p:cNvPr id="13" name="TextBox 12"/>
          <p:cNvSpPr txBox="1"/>
          <p:nvPr/>
        </p:nvSpPr>
        <p:spPr>
          <a:xfrm rot="19783780">
            <a:off x="1864355" y="4443809"/>
            <a:ext cx="498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1598</a:t>
            </a:r>
          </a:p>
        </p:txBody>
      </p:sp>
      <p:cxnSp>
        <p:nvCxnSpPr>
          <p:cNvPr id="14" name="Straight Connector 13"/>
          <p:cNvCxnSpPr/>
          <p:nvPr/>
        </p:nvCxnSpPr>
        <p:spPr>
          <a:xfrm>
            <a:off x="3333216" y="5967156"/>
            <a:ext cx="40481" cy="226254"/>
          </a:xfrm>
          <a:prstGeom prst="line">
            <a:avLst/>
          </a:prstGeom>
          <a:noFill/>
          <a:ln w="19050" cap="flat" cmpd="sng" algn="ctr">
            <a:solidFill>
              <a:srgbClr val="C0504D"/>
            </a:solidFill>
            <a:prstDash val="solid"/>
            <a:headEnd type="arrow"/>
            <a:tailEnd type="arrow"/>
          </a:ln>
          <a:effectLst/>
        </p:spPr>
      </p:cxnSp>
      <p:sp>
        <p:nvSpPr>
          <p:cNvPr id="15" name="TextBox 14"/>
          <p:cNvSpPr txBox="1"/>
          <p:nvPr/>
        </p:nvSpPr>
        <p:spPr>
          <a:xfrm rot="21185498">
            <a:off x="2959233" y="5941808"/>
            <a:ext cx="4203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930</a:t>
            </a:r>
          </a:p>
        </p:txBody>
      </p:sp>
      <p:cxnSp>
        <p:nvCxnSpPr>
          <p:cNvPr id="16" name="Straight Connector 15"/>
          <p:cNvCxnSpPr/>
          <p:nvPr/>
        </p:nvCxnSpPr>
        <p:spPr>
          <a:xfrm flipV="1">
            <a:off x="2664574" y="5798135"/>
            <a:ext cx="370061" cy="416594"/>
          </a:xfrm>
          <a:prstGeom prst="line">
            <a:avLst/>
          </a:prstGeom>
          <a:noFill/>
          <a:ln w="19050" cap="flat" cmpd="sng" algn="ctr">
            <a:solidFill>
              <a:srgbClr val="C0504D"/>
            </a:solidFill>
            <a:prstDash val="solid"/>
            <a:headEnd type="arrow"/>
            <a:tailEnd type="arrow"/>
          </a:ln>
          <a:effectLst/>
        </p:spPr>
      </p:cxnSp>
      <p:sp>
        <p:nvSpPr>
          <p:cNvPr id="17" name="TextBox 16"/>
          <p:cNvSpPr txBox="1"/>
          <p:nvPr/>
        </p:nvSpPr>
        <p:spPr>
          <a:xfrm rot="18777218">
            <a:off x="2513877" y="5805449"/>
            <a:ext cx="498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1199</a:t>
            </a:r>
          </a:p>
        </p:txBody>
      </p:sp>
      <p:cxnSp>
        <p:nvCxnSpPr>
          <p:cNvPr id="18" name="Straight Connector 17"/>
          <p:cNvCxnSpPr/>
          <p:nvPr/>
        </p:nvCxnSpPr>
        <p:spPr>
          <a:xfrm>
            <a:off x="4256390" y="5429319"/>
            <a:ext cx="331468" cy="230554"/>
          </a:xfrm>
          <a:prstGeom prst="line">
            <a:avLst/>
          </a:prstGeom>
          <a:noFill/>
          <a:ln w="19050" cap="flat" cmpd="sng" algn="ctr">
            <a:solidFill>
              <a:srgbClr val="C0504D"/>
            </a:solidFill>
            <a:prstDash val="solid"/>
            <a:headEnd type="arrow"/>
            <a:tailEnd type="arrow"/>
          </a:ln>
          <a:effectLst/>
        </p:spPr>
      </p:cxnSp>
      <p:sp>
        <p:nvSpPr>
          <p:cNvPr id="19" name="TextBox 18"/>
          <p:cNvSpPr txBox="1"/>
          <p:nvPr/>
        </p:nvSpPr>
        <p:spPr>
          <a:xfrm rot="2134771">
            <a:off x="4254337" y="5279714"/>
            <a:ext cx="498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1128</a:t>
            </a:r>
          </a:p>
        </p:txBody>
      </p:sp>
      <p:cxnSp>
        <p:nvCxnSpPr>
          <p:cNvPr id="20" name="Straight Connector 19"/>
          <p:cNvCxnSpPr/>
          <p:nvPr/>
        </p:nvCxnSpPr>
        <p:spPr>
          <a:xfrm flipH="1" flipV="1">
            <a:off x="2713269" y="3653173"/>
            <a:ext cx="92551" cy="153274"/>
          </a:xfrm>
          <a:prstGeom prst="line">
            <a:avLst/>
          </a:prstGeom>
          <a:noFill/>
          <a:ln w="19050" cap="flat" cmpd="sng" algn="ctr">
            <a:solidFill>
              <a:srgbClr val="C0504D"/>
            </a:solidFill>
            <a:prstDash val="sysDot"/>
            <a:headEnd type="arrow"/>
            <a:tailEnd type="none"/>
          </a:ln>
          <a:effectLst/>
        </p:spPr>
      </p:cxnSp>
      <p:cxnSp>
        <p:nvCxnSpPr>
          <p:cNvPr id="21" name="Straight Connector 20"/>
          <p:cNvCxnSpPr/>
          <p:nvPr/>
        </p:nvCxnSpPr>
        <p:spPr>
          <a:xfrm>
            <a:off x="2559402" y="3399042"/>
            <a:ext cx="155178" cy="258224"/>
          </a:xfrm>
          <a:prstGeom prst="line">
            <a:avLst/>
          </a:prstGeom>
          <a:noFill/>
          <a:ln w="19050" cap="flat" cmpd="sng" algn="ctr">
            <a:solidFill>
              <a:srgbClr val="C0504D"/>
            </a:solidFill>
            <a:prstDash val="solid"/>
            <a:headEnd type="arrow"/>
            <a:tailEnd type="none"/>
          </a:ln>
          <a:effectLst/>
        </p:spPr>
      </p:cxnSp>
      <p:sp>
        <p:nvSpPr>
          <p:cNvPr id="22" name="TextBox 21"/>
          <p:cNvSpPr txBox="1"/>
          <p:nvPr/>
        </p:nvSpPr>
        <p:spPr>
          <a:xfrm rot="3602463">
            <a:off x="2453697" y="3293501"/>
            <a:ext cx="498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1429</a:t>
            </a:r>
          </a:p>
        </p:txBody>
      </p:sp>
      <p:sp>
        <p:nvSpPr>
          <p:cNvPr id="23" name="TextBox 22"/>
          <p:cNvSpPr txBox="1"/>
          <p:nvPr/>
        </p:nvSpPr>
        <p:spPr>
          <a:xfrm rot="2069166">
            <a:off x="3215165" y="3453018"/>
            <a:ext cx="4203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376</a:t>
            </a:r>
          </a:p>
        </p:txBody>
      </p:sp>
      <p:cxnSp>
        <p:nvCxnSpPr>
          <p:cNvPr id="24" name="Straight Connector 23"/>
          <p:cNvCxnSpPr/>
          <p:nvPr/>
        </p:nvCxnSpPr>
        <p:spPr>
          <a:xfrm flipV="1">
            <a:off x="3241519" y="3451234"/>
            <a:ext cx="61913" cy="78580"/>
          </a:xfrm>
          <a:prstGeom prst="line">
            <a:avLst/>
          </a:prstGeom>
          <a:noFill/>
          <a:ln w="19050" cap="flat" cmpd="sng" algn="ctr">
            <a:solidFill>
              <a:srgbClr val="C0504D"/>
            </a:solidFill>
            <a:prstDash val="solid"/>
            <a:headEnd type="none"/>
            <a:tailEnd type="none"/>
          </a:ln>
          <a:effectLst/>
        </p:spPr>
      </p:cxnSp>
      <p:sp>
        <p:nvSpPr>
          <p:cNvPr id="25" name="TextBox 24"/>
          <p:cNvSpPr txBox="1"/>
          <p:nvPr/>
        </p:nvSpPr>
        <p:spPr>
          <a:xfrm rot="17023737">
            <a:off x="4115155" y="3656800"/>
            <a:ext cx="4203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690</a:t>
            </a:r>
          </a:p>
        </p:txBody>
      </p:sp>
      <p:cxnSp>
        <p:nvCxnSpPr>
          <p:cNvPr id="26" name="Straight Connector 25"/>
          <p:cNvCxnSpPr/>
          <p:nvPr/>
        </p:nvCxnSpPr>
        <p:spPr>
          <a:xfrm>
            <a:off x="4193467" y="3921804"/>
            <a:ext cx="208108" cy="39712"/>
          </a:xfrm>
          <a:prstGeom prst="line">
            <a:avLst/>
          </a:prstGeom>
          <a:noFill/>
          <a:ln w="19050" cap="flat" cmpd="sng" algn="ctr">
            <a:solidFill>
              <a:srgbClr val="C0504D"/>
            </a:solidFill>
            <a:prstDash val="solid"/>
            <a:headEnd type="none"/>
            <a:tailEnd type="none"/>
          </a:ln>
          <a:effectLst/>
        </p:spPr>
      </p:cxnSp>
      <p:cxnSp>
        <p:nvCxnSpPr>
          <p:cNvPr id="27" name="Straight Connector 26"/>
          <p:cNvCxnSpPr/>
          <p:nvPr/>
        </p:nvCxnSpPr>
        <p:spPr>
          <a:xfrm>
            <a:off x="5608666" y="2400723"/>
            <a:ext cx="104054" cy="72008"/>
          </a:xfrm>
          <a:prstGeom prst="line">
            <a:avLst/>
          </a:prstGeom>
          <a:noFill/>
          <a:ln w="19050" cap="flat" cmpd="sng" algn="ctr">
            <a:solidFill>
              <a:srgbClr val="C0504D"/>
            </a:solidFill>
            <a:prstDash val="solid"/>
            <a:headEnd type="none"/>
            <a:tailEnd type="none"/>
          </a:ln>
          <a:effectLst/>
        </p:spPr>
      </p:cxnSp>
      <p:sp>
        <p:nvSpPr>
          <p:cNvPr id="28" name="TextBox 27"/>
          <p:cNvSpPr txBox="1"/>
          <p:nvPr/>
        </p:nvSpPr>
        <p:spPr>
          <a:xfrm rot="18257724">
            <a:off x="5537909" y="2148777"/>
            <a:ext cx="4203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377</a:t>
            </a:r>
          </a:p>
        </p:txBody>
      </p:sp>
      <p:sp>
        <p:nvSpPr>
          <p:cNvPr id="29" name="TextBox 28"/>
          <p:cNvSpPr txBox="1"/>
          <p:nvPr/>
        </p:nvSpPr>
        <p:spPr>
          <a:xfrm rot="18257724">
            <a:off x="6697482" y="1998970"/>
            <a:ext cx="39466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35°</a:t>
            </a:r>
          </a:p>
        </p:txBody>
      </p:sp>
      <p:sp>
        <p:nvSpPr>
          <p:cNvPr id="30" name="Arc 29"/>
          <p:cNvSpPr/>
          <p:nvPr/>
        </p:nvSpPr>
        <p:spPr>
          <a:xfrm flipH="1" flipV="1">
            <a:off x="6914377" y="1778584"/>
            <a:ext cx="288032" cy="288032"/>
          </a:xfrm>
          <a:prstGeom prst="arc">
            <a:avLst/>
          </a:prstGeom>
          <a:noFill/>
          <a:ln w="9525"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31" name="Arc 30"/>
          <p:cNvSpPr/>
          <p:nvPr/>
        </p:nvSpPr>
        <p:spPr>
          <a:xfrm flipH="1" flipV="1">
            <a:off x="6282744" y="1850592"/>
            <a:ext cx="1224136" cy="1224136"/>
          </a:xfrm>
          <a:prstGeom prst="arc">
            <a:avLst/>
          </a:prstGeom>
          <a:noFill/>
          <a:ln w="9525"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32" name="TextBox 31"/>
          <p:cNvSpPr txBox="1"/>
          <p:nvPr/>
        </p:nvSpPr>
        <p:spPr>
          <a:xfrm rot="18257724">
            <a:off x="6222575" y="2936228"/>
            <a:ext cx="39466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C0504D"/>
                </a:solidFill>
                <a:effectLst/>
                <a:uLnTx/>
                <a:uFillTx/>
              </a:rPr>
              <a:t>30°</a:t>
            </a:r>
          </a:p>
        </p:txBody>
      </p:sp>
      <p:pic>
        <p:nvPicPr>
          <p:cNvPr id="33"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
        <p:nvSpPr>
          <p:cNvPr id="34" name="TextBox 33"/>
          <p:cNvSpPr txBox="1"/>
          <p:nvPr/>
        </p:nvSpPr>
        <p:spPr>
          <a:xfrm>
            <a:off x="4687580" y="6550222"/>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15680350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980736"/>
          </a:xfrm>
        </p:spPr>
        <p:txBody>
          <a:bodyPr>
            <a:normAutofit/>
          </a:bodyPr>
          <a:lstStyle/>
          <a:p>
            <a:pPr lvl="0"/>
            <a:r>
              <a:rPr lang="en-GB" sz="2800" b="0" kern="0" dirty="0" smtClean="0"/>
              <a:t>Radiation</a:t>
            </a:r>
            <a:endParaRPr lang="en-US" sz="2800" b="0" dirty="0"/>
          </a:p>
        </p:txBody>
      </p:sp>
      <p:sp>
        <p:nvSpPr>
          <p:cNvPr id="5" name="TextBox 4"/>
          <p:cNvSpPr txBox="1"/>
          <p:nvPr/>
        </p:nvSpPr>
        <p:spPr>
          <a:xfrm>
            <a:off x="381000" y="1752600"/>
            <a:ext cx="8001000" cy="1708160"/>
          </a:xfrm>
          <a:prstGeom prst="rect">
            <a:avLst/>
          </a:prstGeom>
          <a:noFill/>
        </p:spPr>
        <p:txBody>
          <a:bodyPr wrap="square" rtlCol="0">
            <a:spAutoFit/>
          </a:bodyPr>
          <a:lstStyle/>
          <a:p>
            <a:pPr algn="just">
              <a:lnSpc>
                <a:spcPct val="150000"/>
              </a:lnSpc>
            </a:pPr>
            <a:r>
              <a:rPr lang="en-US" sz="1400" dirty="0" smtClean="0"/>
              <a:t>“</a:t>
            </a:r>
            <a:r>
              <a:rPr lang="en-GB" sz="1400" dirty="0" smtClean="0"/>
              <a:t>RP requests to be present when the first manipulation of the </a:t>
            </a:r>
            <a:r>
              <a:rPr lang="en-GB" sz="1400" dirty="0" err="1" smtClean="0"/>
              <a:t>beamline</a:t>
            </a:r>
            <a:r>
              <a:rPr lang="en-GB" sz="1400" dirty="0" smtClean="0"/>
              <a:t> takes place, in particular when the vacuum beam pipe will be opened. The standard safety file, as it is known from other ISOLDE </a:t>
            </a:r>
            <a:r>
              <a:rPr lang="en-GB" sz="1400" dirty="0" err="1" smtClean="0"/>
              <a:t>beamlines</a:t>
            </a:r>
            <a:r>
              <a:rPr lang="en-GB" sz="1400" dirty="0" smtClean="0"/>
              <a:t> needs to be filled in and submitted but </a:t>
            </a:r>
            <a:r>
              <a:rPr lang="en-GB" sz="1400" b="1" dirty="0" smtClean="0"/>
              <a:t>other than that no additional steps are required before the physical start of work at the </a:t>
            </a:r>
            <a:r>
              <a:rPr lang="en-GB" sz="1400" b="1" dirty="0" err="1" smtClean="0"/>
              <a:t>beamline</a:t>
            </a:r>
            <a:r>
              <a:rPr lang="en-GB" sz="1400" b="1" dirty="0" smtClean="0"/>
              <a:t>. I don’t see an impact from a radiation protection standpoint in a slight modification of the beam line optics.</a:t>
            </a:r>
            <a:r>
              <a:rPr lang="en-GB" sz="1400" dirty="0" smtClean="0"/>
              <a:t> “</a:t>
            </a:r>
            <a:endParaRPr lang="en-US" sz="1400" dirty="0"/>
          </a:p>
        </p:txBody>
      </p:sp>
      <p:sp>
        <p:nvSpPr>
          <p:cNvPr id="6" name="TextBox 5"/>
          <p:cNvSpPr txBox="1"/>
          <p:nvPr/>
        </p:nvSpPr>
        <p:spPr>
          <a:xfrm>
            <a:off x="363863" y="3886200"/>
            <a:ext cx="8246737" cy="2354491"/>
          </a:xfrm>
          <a:prstGeom prst="rect">
            <a:avLst/>
          </a:prstGeom>
          <a:noFill/>
        </p:spPr>
        <p:txBody>
          <a:bodyPr wrap="square" rtlCol="0">
            <a:spAutoFit/>
          </a:bodyPr>
          <a:lstStyle/>
          <a:p>
            <a:r>
              <a:rPr lang="en-US" sz="1400" baseline="30000" dirty="0" smtClean="0"/>
              <a:t>8</a:t>
            </a:r>
            <a:r>
              <a:rPr lang="en-US" sz="1400" dirty="0" smtClean="0"/>
              <a:t>Li, </a:t>
            </a:r>
            <a:r>
              <a:rPr lang="en-US" sz="1400" baseline="30000" dirty="0" smtClean="0"/>
              <a:t>21</a:t>
            </a:r>
            <a:r>
              <a:rPr lang="en-US" sz="1400" dirty="0" smtClean="0"/>
              <a:t>Na, </a:t>
            </a:r>
            <a:r>
              <a:rPr lang="en-US" sz="1400" baseline="30000" dirty="0" smtClean="0"/>
              <a:t>23</a:t>
            </a:r>
            <a:r>
              <a:rPr lang="en-US" sz="1400" dirty="0" smtClean="0"/>
              <a:t>Mg, </a:t>
            </a:r>
            <a:r>
              <a:rPr lang="en-US" sz="1400" baseline="30000" dirty="0" smtClean="0"/>
              <a:t>31</a:t>
            </a:r>
            <a:r>
              <a:rPr lang="en-US" sz="1400" dirty="0" smtClean="0"/>
              <a:t>Mg, </a:t>
            </a:r>
            <a:r>
              <a:rPr lang="en-US" sz="1400" baseline="30000" dirty="0" smtClean="0"/>
              <a:t>33</a:t>
            </a:r>
            <a:r>
              <a:rPr lang="en-US" sz="1400" dirty="0" smtClean="0"/>
              <a:t>Mg, </a:t>
            </a:r>
            <a:r>
              <a:rPr lang="en-US" sz="1400" baseline="30000" dirty="0" smtClean="0"/>
              <a:t>33</a:t>
            </a:r>
            <a:r>
              <a:rPr lang="en-US" sz="1400" dirty="0" smtClean="0"/>
              <a:t>Na, </a:t>
            </a:r>
            <a:r>
              <a:rPr lang="en-US" sz="1400" baseline="30000" dirty="0" smtClean="0"/>
              <a:t>35</a:t>
            </a:r>
            <a:r>
              <a:rPr lang="en-US" sz="1400" dirty="0" smtClean="0"/>
              <a:t>Ar, </a:t>
            </a:r>
            <a:r>
              <a:rPr lang="en-US" sz="1400" baseline="30000" dirty="0" smtClean="0"/>
              <a:t>58</a:t>
            </a:r>
            <a:r>
              <a:rPr lang="en-US" sz="1400" dirty="0" smtClean="0"/>
              <a:t>Cu, </a:t>
            </a:r>
            <a:r>
              <a:rPr lang="en-US" sz="1400" baseline="30000" dirty="0" smtClean="0"/>
              <a:t>73</a:t>
            </a:r>
            <a:r>
              <a:rPr lang="en-US" sz="1400" dirty="0" smtClean="0"/>
              <a:t>Se, </a:t>
            </a:r>
            <a:r>
              <a:rPr lang="en-US" sz="1400" baseline="30000" dirty="0" smtClean="0"/>
              <a:t>74</a:t>
            </a:r>
            <a:r>
              <a:rPr lang="en-US" sz="1400" dirty="0" smtClean="0"/>
              <a:t>Cu, </a:t>
            </a:r>
            <a:r>
              <a:rPr lang="en-US" sz="1400" baseline="30000" dirty="0" smtClean="0"/>
              <a:t>77</a:t>
            </a:r>
            <a:r>
              <a:rPr lang="en-US" sz="1400" dirty="0" smtClean="0"/>
              <a:t>Br, </a:t>
            </a:r>
            <a:r>
              <a:rPr lang="en-US" sz="1400" baseline="30000" dirty="0" smtClean="0"/>
              <a:t>80</a:t>
            </a:r>
            <a:r>
              <a:rPr lang="en-US" sz="1400" dirty="0" smtClean="0"/>
              <a:t>Br, </a:t>
            </a:r>
            <a:r>
              <a:rPr lang="en-US" sz="1400" baseline="30000" dirty="0" smtClean="0"/>
              <a:t>111</a:t>
            </a:r>
            <a:r>
              <a:rPr lang="en-US" sz="1400" dirty="0" smtClean="0"/>
              <a:t>Ag, </a:t>
            </a:r>
            <a:r>
              <a:rPr lang="en-US" sz="1400" baseline="30000" dirty="0" smtClean="0"/>
              <a:t>111</a:t>
            </a:r>
            <a:r>
              <a:rPr lang="en-US" sz="1400" dirty="0" smtClean="0"/>
              <a:t>Cd, </a:t>
            </a:r>
            <a:r>
              <a:rPr lang="en-US" sz="1400" baseline="30000" dirty="0" smtClean="0"/>
              <a:t>111</a:t>
            </a:r>
            <a:r>
              <a:rPr lang="en-US" sz="1400" dirty="0" smtClean="0"/>
              <a:t>In, </a:t>
            </a:r>
            <a:r>
              <a:rPr lang="en-US" sz="1400" baseline="30000" dirty="0" smtClean="0"/>
              <a:t>140</a:t>
            </a:r>
            <a:r>
              <a:rPr lang="en-US" sz="1400" dirty="0" smtClean="0"/>
              <a:t>La, </a:t>
            </a:r>
            <a:r>
              <a:rPr lang="en-US" sz="1400" baseline="30000" dirty="0" smtClean="0"/>
              <a:t>147</a:t>
            </a:r>
            <a:r>
              <a:rPr lang="en-US" sz="1400" dirty="0" smtClean="0"/>
              <a:t>Ga,    </a:t>
            </a:r>
            <a:r>
              <a:rPr lang="en-US" sz="1400" baseline="30000" dirty="0" smtClean="0"/>
              <a:t>172</a:t>
            </a:r>
            <a:r>
              <a:rPr lang="en-US" sz="1400" dirty="0" smtClean="0"/>
              <a:t>Lu </a:t>
            </a:r>
          </a:p>
          <a:p>
            <a:r>
              <a:rPr lang="en-US" sz="1400" dirty="0"/>
              <a:t> </a:t>
            </a:r>
            <a:r>
              <a:rPr lang="en-US" sz="1400" dirty="0" smtClean="0"/>
              <a:t>   (with and without shielding and for 1ms and 1wk of cooling period).</a:t>
            </a:r>
          </a:p>
          <a:p>
            <a:endParaRPr lang="en-US" sz="1400" dirty="0" smtClean="0"/>
          </a:p>
          <a:p>
            <a:pPr>
              <a:lnSpc>
                <a:spcPct val="150000"/>
              </a:lnSpc>
              <a:buFont typeface="Arial" pitchFamily="34" charset="0"/>
              <a:buChar char="•"/>
            </a:pPr>
            <a:r>
              <a:rPr lang="en-GB" sz="1400" dirty="0" smtClean="0"/>
              <a:t>  Whenever listed in SR 814.501, accumulated amount is below 1LA.</a:t>
            </a:r>
          </a:p>
          <a:p>
            <a:pPr>
              <a:lnSpc>
                <a:spcPct val="150000"/>
              </a:lnSpc>
              <a:buFont typeface="Arial" pitchFamily="34" charset="0"/>
              <a:buChar char="•"/>
            </a:pPr>
            <a:r>
              <a:rPr lang="en-US" sz="1400" dirty="0" smtClean="0"/>
              <a:t>  The </a:t>
            </a:r>
            <a:r>
              <a:rPr lang="en-US" sz="1400" dirty="0"/>
              <a:t>new monitoring system will cover more precisely this part of the </a:t>
            </a:r>
            <a:r>
              <a:rPr lang="en-US" sz="1400" dirty="0" smtClean="0"/>
              <a:t>hall.</a:t>
            </a:r>
          </a:p>
          <a:p>
            <a:pPr>
              <a:lnSpc>
                <a:spcPct val="150000"/>
              </a:lnSpc>
              <a:buFont typeface="Arial" pitchFamily="34" charset="0"/>
              <a:buChar char="•"/>
            </a:pPr>
            <a:r>
              <a:rPr lang="en-US" sz="1400" dirty="0"/>
              <a:t> </a:t>
            </a:r>
            <a:r>
              <a:rPr lang="en-US" sz="1400" dirty="0" smtClean="0"/>
              <a:t> Most of the accumulated activity will be removed during / after irradiation.</a:t>
            </a:r>
          </a:p>
          <a:p>
            <a:pPr>
              <a:lnSpc>
                <a:spcPct val="150000"/>
              </a:lnSpc>
              <a:buFont typeface="Arial" pitchFamily="34" charset="0"/>
              <a:buChar char="•"/>
            </a:pPr>
            <a:r>
              <a:rPr lang="en-US" sz="1400" dirty="0"/>
              <a:t> </a:t>
            </a:r>
            <a:r>
              <a:rPr lang="en-US" sz="1400" dirty="0" smtClean="0"/>
              <a:t> Very small quantities of radioactivity will be handled.</a:t>
            </a:r>
          </a:p>
          <a:p>
            <a:pPr>
              <a:lnSpc>
                <a:spcPct val="150000"/>
              </a:lnSpc>
              <a:buFont typeface="Arial" pitchFamily="34" charset="0"/>
              <a:buChar char="•"/>
            </a:pPr>
            <a:r>
              <a:rPr lang="en-US" sz="1400" dirty="0"/>
              <a:t> </a:t>
            </a:r>
            <a:r>
              <a:rPr lang="en-US" sz="1400" dirty="0" smtClean="0"/>
              <a:t> The requested isotopes and their isobaric contaminants – mostly short-lived.</a:t>
            </a:r>
          </a:p>
        </p:txBody>
      </p:sp>
      <p:sp>
        <p:nvSpPr>
          <p:cNvPr id="7" name="Rounded Rectangle 6"/>
          <p:cNvSpPr/>
          <p:nvPr/>
        </p:nvSpPr>
        <p:spPr>
          <a:xfrm>
            <a:off x="402720" y="3513200"/>
            <a:ext cx="2035680" cy="288032"/>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80999" y="3505200"/>
            <a:ext cx="1981201" cy="276999"/>
          </a:xfrm>
          <a:prstGeom prst="rect">
            <a:avLst/>
          </a:prstGeom>
          <a:noFill/>
        </p:spPr>
        <p:txBody>
          <a:bodyPr wrap="square" rtlCol="0">
            <a:spAutoFit/>
          </a:bodyPr>
          <a:lstStyle/>
          <a:p>
            <a:pPr marL="0" lvl="1"/>
            <a:r>
              <a:rPr lang="en-US" sz="1200" dirty="0" smtClean="0">
                <a:solidFill>
                  <a:schemeClr val="bg1"/>
                </a:solidFill>
                <a:effectLst>
                  <a:outerShdw blurRad="38100" dist="38100" dir="2700000" algn="tl">
                    <a:srgbClr val="000000">
                      <a:alpha val="43137"/>
                    </a:srgbClr>
                  </a:outerShdw>
                </a:effectLst>
              </a:rPr>
              <a:t>FLUKA simulations done for:</a:t>
            </a:r>
          </a:p>
        </p:txBody>
      </p:sp>
      <p:sp>
        <p:nvSpPr>
          <p:cNvPr id="9" name="Rounded Rectangle 8"/>
          <p:cNvSpPr/>
          <p:nvPr/>
        </p:nvSpPr>
        <p:spPr>
          <a:xfrm>
            <a:off x="402721" y="1455800"/>
            <a:ext cx="2035680" cy="288032"/>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1000" y="1447800"/>
            <a:ext cx="1981201" cy="276999"/>
          </a:xfrm>
          <a:prstGeom prst="rect">
            <a:avLst/>
          </a:prstGeom>
          <a:noFill/>
        </p:spPr>
        <p:txBody>
          <a:bodyPr wrap="square" rtlCol="0">
            <a:spAutoFit/>
          </a:bodyPr>
          <a:lstStyle/>
          <a:p>
            <a:pPr marL="0" lvl="1"/>
            <a:r>
              <a:rPr lang="en-US" sz="1200" dirty="0" smtClean="0">
                <a:solidFill>
                  <a:schemeClr val="bg1"/>
                </a:solidFill>
                <a:effectLst>
                  <a:outerShdw blurRad="38100" dist="38100" dir="2700000" algn="tl">
                    <a:srgbClr val="000000">
                      <a:alpha val="43137"/>
                    </a:srgbClr>
                  </a:outerShdw>
                </a:effectLst>
              </a:rPr>
              <a:t>From Joachim </a:t>
            </a:r>
            <a:r>
              <a:rPr lang="en-US" sz="1200" dirty="0" err="1" smtClean="0">
                <a:solidFill>
                  <a:schemeClr val="bg1"/>
                </a:solidFill>
                <a:effectLst>
                  <a:outerShdw blurRad="38100" dist="38100" dir="2700000" algn="tl">
                    <a:srgbClr val="000000">
                      <a:alpha val="43137"/>
                    </a:srgbClr>
                  </a:outerShdw>
                </a:effectLst>
              </a:rPr>
              <a:t>Vollaire</a:t>
            </a:r>
            <a:r>
              <a:rPr lang="en-US" sz="1200" dirty="0" smtClean="0">
                <a:solidFill>
                  <a:schemeClr val="bg1"/>
                </a:solidFill>
                <a:effectLst>
                  <a:outerShdw blurRad="38100" dist="38100" dir="2700000" algn="tl">
                    <a:srgbClr val="000000">
                      <a:alpha val="43137"/>
                    </a:srgbClr>
                  </a:outerShdw>
                </a:effectLst>
              </a:rPr>
              <a:t>: </a:t>
            </a:r>
          </a:p>
        </p:txBody>
      </p:sp>
      <p:pic>
        <p:nvPicPr>
          <p:cNvPr id="11"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
        <p:nvSpPr>
          <p:cNvPr id="12" name="TextBox 11"/>
          <p:cNvSpPr txBox="1"/>
          <p:nvPr/>
        </p:nvSpPr>
        <p:spPr>
          <a:xfrm>
            <a:off x="3563888" y="6550223"/>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27731575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980736"/>
          </a:xfrm>
        </p:spPr>
        <p:txBody>
          <a:bodyPr>
            <a:normAutofit/>
          </a:bodyPr>
          <a:lstStyle/>
          <a:p>
            <a:pPr lvl="0"/>
            <a:r>
              <a:rPr lang="en-GB" sz="2800" b="0" kern="0" dirty="0" smtClean="0"/>
              <a:t>Magnetic Field</a:t>
            </a:r>
            <a:endParaRPr lang="en-US" sz="2800" b="0" dirty="0"/>
          </a:p>
        </p:txBody>
      </p:sp>
      <p:sp>
        <p:nvSpPr>
          <p:cNvPr id="3" name="TextBox 2"/>
          <p:cNvSpPr txBox="1"/>
          <p:nvPr/>
        </p:nvSpPr>
        <p:spPr>
          <a:xfrm>
            <a:off x="457200" y="990600"/>
            <a:ext cx="7924800" cy="1615827"/>
          </a:xfrm>
          <a:prstGeom prst="rect">
            <a:avLst/>
          </a:prstGeom>
          <a:noFill/>
        </p:spPr>
        <p:txBody>
          <a:bodyPr wrap="square" rtlCol="0">
            <a:spAutoFit/>
          </a:bodyPr>
          <a:lstStyle/>
          <a:p>
            <a:pPr>
              <a:lnSpc>
                <a:spcPct val="150000"/>
              </a:lnSpc>
              <a:buFont typeface="Arial" pitchFamily="34" charset="0"/>
              <a:buChar char="•"/>
            </a:pPr>
            <a:r>
              <a:rPr lang="en-US" dirty="0" smtClean="0"/>
              <a:t>  </a:t>
            </a:r>
            <a:r>
              <a:rPr lang="en-US" sz="1200" dirty="0" smtClean="0"/>
              <a:t>Minimal influence on HIE-ISOLDE, REX, TAS, WITCH and ISOLTRAP</a:t>
            </a:r>
          </a:p>
          <a:p>
            <a:pPr>
              <a:lnSpc>
                <a:spcPct val="150000"/>
              </a:lnSpc>
              <a:buFont typeface="Arial" pitchFamily="34" charset="0"/>
              <a:buChar char="•"/>
            </a:pPr>
            <a:r>
              <a:rPr lang="en-US" sz="1200" dirty="0"/>
              <a:t> </a:t>
            </a:r>
            <a:r>
              <a:rPr lang="en-US" sz="1200" dirty="0" smtClean="0"/>
              <a:t> Local field of Max. 0.3 T</a:t>
            </a:r>
          </a:p>
          <a:p>
            <a:pPr>
              <a:lnSpc>
                <a:spcPct val="150000"/>
              </a:lnSpc>
              <a:buFont typeface="Arial" pitchFamily="34" charset="0"/>
              <a:buChar char="•"/>
            </a:pPr>
            <a:r>
              <a:rPr lang="en-US" sz="1200" dirty="0"/>
              <a:t> </a:t>
            </a:r>
            <a:r>
              <a:rPr lang="en-US" sz="1200" dirty="0" smtClean="0"/>
              <a:t> Magnetic field of WITCH: members of WITCH in VITO collaboration, willing  to switch off the magnet for the time of </a:t>
            </a:r>
            <a:r>
              <a:rPr lang="el-GR" sz="1200" dirty="0" smtClean="0"/>
              <a:t>β</a:t>
            </a:r>
            <a:r>
              <a:rPr lang="en-US" sz="1200" dirty="0" smtClean="0"/>
              <a:t>-NMR experiments</a:t>
            </a:r>
          </a:p>
          <a:p>
            <a:pPr>
              <a:lnSpc>
                <a:spcPct val="150000"/>
              </a:lnSpc>
              <a:buFont typeface="Arial" pitchFamily="34" charset="0"/>
              <a:buChar char="•"/>
            </a:pPr>
            <a:r>
              <a:rPr lang="en-US" sz="1200" dirty="0"/>
              <a:t> </a:t>
            </a:r>
            <a:r>
              <a:rPr lang="en-US" sz="1200" dirty="0" smtClean="0"/>
              <a:t> Magnetic field of REX: not an issue for beam transport at VITO</a:t>
            </a:r>
            <a:endParaRPr lang="en-US" sz="1200" dirty="0"/>
          </a:p>
        </p:txBody>
      </p:sp>
      <p:sp>
        <p:nvSpPr>
          <p:cNvPr id="5" name="Slide Number Placeholder 3"/>
          <p:cNvSpPr>
            <a:spLocks noGrp="1"/>
          </p:cNvSpPr>
          <p:nvPr>
            <p:ph type="sldNum" sz="quarter" idx="12"/>
          </p:nvPr>
        </p:nvSpPr>
        <p:spPr>
          <a:xfrm>
            <a:off x="2610272" y="7940675"/>
            <a:ext cx="2133600" cy="365125"/>
          </a:xfrm>
        </p:spPr>
        <p:txBody>
          <a:bodyPr/>
          <a:lstStyle/>
          <a:p>
            <a:fld id="{DCE4B40A-67BA-4787-801A-16EE65008C21}" type="slidenum">
              <a:rPr lang="en-US" smtClean="0"/>
              <a:pPr/>
              <a:t>46</a:t>
            </a:fld>
            <a:endParaRPr lang="en-US"/>
          </a:p>
        </p:txBody>
      </p:sp>
      <p:sp>
        <p:nvSpPr>
          <p:cNvPr id="7" name="Slide Number Placeholder 3"/>
          <p:cNvSpPr txBox="1">
            <a:spLocks/>
          </p:cNvSpPr>
          <p:nvPr/>
        </p:nvSpPr>
        <p:spPr>
          <a:xfrm>
            <a:off x="2610272" y="7940675"/>
            <a:ext cx="2133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DCE4B40A-67BA-4787-801A-16EE65008C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graphicFrame>
        <p:nvGraphicFramePr>
          <p:cNvPr id="14" name="Chart 13"/>
          <p:cNvGraphicFramePr/>
          <p:nvPr>
            <p:extLst>
              <p:ext uri="{D42A27DB-BD31-4B8C-83A1-F6EECF244321}">
                <p14:modId xmlns:p14="http://schemas.microsoft.com/office/powerpoint/2010/main" val="4227239509"/>
              </p:ext>
            </p:extLst>
          </p:nvPr>
        </p:nvGraphicFramePr>
        <p:xfrm>
          <a:off x="1308011" y="2821360"/>
          <a:ext cx="3672408" cy="3960440"/>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rot="364634">
            <a:off x="2077795" y="6295791"/>
            <a:ext cx="871364" cy="338554"/>
          </a:xfrm>
          <a:prstGeom prst="rect">
            <a:avLst/>
          </a:prstGeom>
          <a:noFill/>
        </p:spPr>
        <p:txBody>
          <a:bodyPr wrap="square" rtlCol="0">
            <a:spAutoFit/>
          </a:bodyPr>
          <a:lstStyle/>
          <a:p>
            <a:r>
              <a:rPr lang="en-US" sz="1600" dirty="0" smtClean="0"/>
              <a:t>Z [cm]</a:t>
            </a:r>
            <a:endParaRPr lang="en-US" sz="1600" dirty="0"/>
          </a:p>
        </p:txBody>
      </p:sp>
      <p:sp>
        <p:nvSpPr>
          <p:cNvPr id="16" name="TextBox 15"/>
          <p:cNvSpPr txBox="1"/>
          <p:nvPr/>
        </p:nvSpPr>
        <p:spPr>
          <a:xfrm rot="18975981">
            <a:off x="3536843" y="5955906"/>
            <a:ext cx="871364" cy="338554"/>
          </a:xfrm>
          <a:prstGeom prst="rect">
            <a:avLst/>
          </a:prstGeom>
          <a:noFill/>
        </p:spPr>
        <p:txBody>
          <a:bodyPr wrap="square" rtlCol="0">
            <a:spAutoFit/>
          </a:bodyPr>
          <a:lstStyle/>
          <a:p>
            <a:r>
              <a:rPr lang="en-US" sz="1600" dirty="0" smtClean="0"/>
              <a:t>R [cm]</a:t>
            </a:r>
            <a:endParaRPr lang="en-US" sz="1600" dirty="0"/>
          </a:p>
        </p:txBody>
      </p:sp>
      <p:sp>
        <p:nvSpPr>
          <p:cNvPr id="17" name="TextBox 16"/>
          <p:cNvSpPr txBox="1"/>
          <p:nvPr/>
        </p:nvSpPr>
        <p:spPr>
          <a:xfrm rot="16200000">
            <a:off x="762647" y="4663305"/>
            <a:ext cx="854093" cy="338554"/>
          </a:xfrm>
          <a:prstGeom prst="rect">
            <a:avLst/>
          </a:prstGeom>
          <a:noFill/>
        </p:spPr>
        <p:txBody>
          <a:bodyPr wrap="square" rtlCol="0">
            <a:spAutoFit/>
          </a:bodyPr>
          <a:lstStyle/>
          <a:p>
            <a:r>
              <a:rPr lang="en-US" sz="1600" dirty="0" smtClean="0"/>
              <a:t>B </a:t>
            </a:r>
            <a:r>
              <a:rPr lang="en-US" sz="1600" baseline="-25000" dirty="0" smtClean="0"/>
              <a:t>total</a:t>
            </a:r>
            <a:r>
              <a:rPr lang="en-US" sz="1600" dirty="0" smtClean="0"/>
              <a:t>[T]</a:t>
            </a:r>
            <a:endParaRPr lang="en-US" sz="1600" dirty="0"/>
          </a:p>
        </p:txBody>
      </p:sp>
      <p:cxnSp>
        <p:nvCxnSpPr>
          <p:cNvPr id="18" name="Straight Connector 17"/>
          <p:cNvCxnSpPr/>
          <p:nvPr/>
        </p:nvCxnSpPr>
        <p:spPr>
          <a:xfrm flipV="1">
            <a:off x="2523002" y="5584878"/>
            <a:ext cx="436075" cy="37092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348395" y="5639197"/>
            <a:ext cx="980224" cy="13107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2776040" y="5629672"/>
            <a:ext cx="108202" cy="108202"/>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340896" y="3903942"/>
            <a:ext cx="2736304" cy="2308324"/>
          </a:xfrm>
          <a:prstGeom prst="rect">
            <a:avLst/>
          </a:prstGeom>
          <a:noFill/>
        </p:spPr>
        <p:txBody>
          <a:bodyPr wrap="square" rtlCol="0">
            <a:spAutoFit/>
          </a:bodyPr>
          <a:lstStyle/>
          <a:p>
            <a:pPr>
              <a:lnSpc>
                <a:spcPct val="150000"/>
              </a:lnSpc>
            </a:pPr>
            <a:r>
              <a:rPr lang="en-US" sz="1200" dirty="0" smtClean="0"/>
              <a:t>Based on WITCH 9T Stray Field</a:t>
            </a:r>
          </a:p>
          <a:p>
            <a:pPr>
              <a:lnSpc>
                <a:spcPct val="150000"/>
              </a:lnSpc>
            </a:pPr>
            <a:r>
              <a:rPr lang="en-US" sz="1200" dirty="0" smtClean="0"/>
              <a:t>(provided by M. </a:t>
            </a:r>
            <a:r>
              <a:rPr lang="en-US" sz="1200" dirty="0" err="1" smtClean="0"/>
              <a:t>Breitenfeldt</a:t>
            </a:r>
            <a:r>
              <a:rPr lang="en-US" sz="1200" dirty="0" smtClean="0"/>
              <a:t>)</a:t>
            </a:r>
          </a:p>
          <a:p>
            <a:pPr>
              <a:lnSpc>
                <a:spcPct val="150000"/>
              </a:lnSpc>
            </a:pPr>
            <a:endParaRPr lang="en-US" sz="1200" dirty="0" smtClean="0"/>
          </a:p>
          <a:p>
            <a:pPr>
              <a:lnSpc>
                <a:spcPct val="150000"/>
              </a:lnSpc>
            </a:pPr>
            <a:r>
              <a:rPr lang="en-US" sz="1200" b="1" dirty="0" smtClean="0"/>
              <a:t>9T</a:t>
            </a:r>
            <a:r>
              <a:rPr lang="en-US" sz="1200" dirty="0" smtClean="0"/>
              <a:t> – max magnetic field</a:t>
            </a:r>
          </a:p>
          <a:p>
            <a:pPr>
              <a:lnSpc>
                <a:spcPct val="150000"/>
              </a:lnSpc>
            </a:pPr>
            <a:r>
              <a:rPr lang="en-US" sz="1200" b="1" dirty="0" smtClean="0"/>
              <a:t>6T</a:t>
            </a:r>
            <a:r>
              <a:rPr lang="en-US" sz="1200" dirty="0" smtClean="0"/>
              <a:t> – magnetic field during experiments</a:t>
            </a:r>
          </a:p>
          <a:p>
            <a:pPr>
              <a:lnSpc>
                <a:spcPct val="150000"/>
              </a:lnSpc>
            </a:pPr>
            <a:r>
              <a:rPr lang="en-US" sz="1200" b="1" dirty="0" smtClean="0"/>
              <a:t>3T</a:t>
            </a:r>
            <a:r>
              <a:rPr lang="en-US" sz="1200" dirty="0" smtClean="0"/>
              <a:t> – when WITCH on standby</a:t>
            </a:r>
          </a:p>
          <a:p>
            <a:pPr>
              <a:lnSpc>
                <a:spcPct val="150000"/>
              </a:lnSpc>
            </a:pPr>
            <a:endParaRPr lang="en-US" sz="1200" dirty="0" smtClean="0"/>
          </a:p>
          <a:p>
            <a:pPr>
              <a:lnSpc>
                <a:spcPct val="150000"/>
              </a:lnSpc>
            </a:pPr>
            <a:r>
              <a:rPr lang="en-US" sz="1200" b="1" u="sng" dirty="0" smtClean="0"/>
              <a:t>VITO pumping zone: 10</a:t>
            </a:r>
            <a:r>
              <a:rPr lang="en-US" sz="1200" b="1" u="sng" baseline="30000" dirty="0" smtClean="0"/>
              <a:t>-4</a:t>
            </a:r>
            <a:r>
              <a:rPr lang="en-US" sz="1200" b="1" u="sng" dirty="0" smtClean="0"/>
              <a:t> T</a:t>
            </a:r>
            <a:endParaRPr lang="en-US" sz="1200" b="1" u="sng" dirty="0"/>
          </a:p>
        </p:txBody>
      </p:sp>
      <p:pic>
        <p:nvPicPr>
          <p:cNvPr id="22"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
        <p:nvSpPr>
          <p:cNvPr id="23" name="TextBox 22"/>
          <p:cNvSpPr txBox="1"/>
          <p:nvPr/>
        </p:nvSpPr>
        <p:spPr>
          <a:xfrm>
            <a:off x="3563888" y="6550223"/>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38861874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8111222" cy="980736"/>
          </a:xfrm>
        </p:spPr>
        <p:txBody>
          <a:bodyPr>
            <a:normAutofit/>
          </a:bodyPr>
          <a:lstStyle/>
          <a:p>
            <a:pPr lvl="0"/>
            <a:r>
              <a:rPr lang="en-GB" sz="2800" b="0" kern="0" dirty="0" smtClean="0"/>
              <a:t>Alternative location of the VITO beam line</a:t>
            </a:r>
            <a:endParaRPr lang="en-US" sz="2800" b="0" dirty="0"/>
          </a:p>
        </p:txBody>
      </p:sp>
      <p:sp>
        <p:nvSpPr>
          <p:cNvPr id="5" name="Slide Number Placeholder 3"/>
          <p:cNvSpPr>
            <a:spLocks noGrp="1"/>
          </p:cNvSpPr>
          <p:nvPr>
            <p:ph type="sldNum" sz="quarter" idx="12"/>
          </p:nvPr>
        </p:nvSpPr>
        <p:spPr>
          <a:xfrm>
            <a:off x="3359696" y="6885566"/>
            <a:ext cx="2133600" cy="365125"/>
          </a:xfrm>
        </p:spPr>
        <p:txBody>
          <a:bodyPr/>
          <a:lstStyle/>
          <a:p>
            <a:fld id="{DCE4B40A-67BA-4787-801A-16EE65008C21}" type="slidenum">
              <a:rPr lang="en-US" smtClean="0"/>
              <a:pPr/>
              <a:t>47</a:t>
            </a:fld>
            <a:endParaRPr lang="en-US"/>
          </a:p>
        </p:txBody>
      </p:sp>
      <p:sp>
        <p:nvSpPr>
          <p:cNvPr id="7" name="Content Placeholder 2"/>
          <p:cNvSpPr txBox="1">
            <a:spLocks/>
          </p:cNvSpPr>
          <p:nvPr/>
        </p:nvSpPr>
        <p:spPr>
          <a:xfrm>
            <a:off x="523552" y="1947704"/>
            <a:ext cx="7706048" cy="757800"/>
          </a:xfrm>
          <a:prstGeom prst="rect">
            <a:avLst/>
          </a:prstGeom>
        </p:spPr>
        <p:txBody>
          <a:bodyPr vert="horz" lIns="91440" tIns="45720" rIns="91440" bIns="45720" rtlCol="0">
            <a:noAutofit/>
          </a:bodyPr>
          <a:lstStyle/>
          <a:p>
            <a:pPr lvl="0">
              <a:spcBef>
                <a:spcPct val="20000"/>
              </a:spcBef>
              <a:buFont typeface="Wingdings" pitchFamily="2" charset="2"/>
              <a:buChar char="§"/>
            </a:pPr>
            <a:r>
              <a:rPr lang="en-US" sz="1600" dirty="0" smtClean="0"/>
              <a:t>  RC lines (behind NICOLE or RC2 </a:t>
            </a:r>
            <a:r>
              <a:rPr lang="en-US" sz="1600" dirty="0" smtClean="0">
                <a:latin typeface="Times New Roman"/>
                <a:cs typeface="Times New Roman"/>
              </a:rPr>
              <a:t>→ </a:t>
            </a:r>
            <a:r>
              <a:rPr lang="en-US" sz="1600" dirty="0" smtClean="0">
                <a:cs typeface="Times New Roman"/>
              </a:rPr>
              <a:t>switchyard </a:t>
            </a:r>
            <a:r>
              <a:rPr lang="en-US" sz="1600" dirty="0" smtClean="0">
                <a:latin typeface="Times New Roman"/>
                <a:cs typeface="Times New Roman"/>
              </a:rPr>
              <a:t>→ </a:t>
            </a:r>
            <a:r>
              <a:rPr lang="en-US" sz="1600" dirty="0" smtClean="0">
                <a:cs typeface="Times New Roman"/>
              </a:rPr>
              <a:t>VITO line) – possible conflict with on-going works </a:t>
            </a:r>
            <a:endParaRPr lang="en-US" sz="1600" dirty="0" smtClean="0"/>
          </a:p>
          <a:p>
            <a:pPr marL="342900" marR="0" lvl="0" indent="-342900" algn="l" defTabSz="914400" rtl="0" eaLnBrk="1" fontAlgn="auto" latinLnBrk="0" hangingPunct="1">
              <a:spcBef>
                <a:spcPct val="20000"/>
              </a:spcBef>
              <a:spcAft>
                <a:spcPts val="0"/>
              </a:spcAft>
              <a:buClrTx/>
              <a:buSzTx/>
              <a:tabLst/>
              <a:defRPr/>
            </a:pPr>
            <a:endParaRPr kumimoji="0" lang="en-US" sz="1600" b="0" i="0" u="none" strike="noStrike" kern="1200" cap="none" spc="0" normalizeH="0" baseline="0" noProof="0" dirty="0" smtClean="0">
              <a:ln>
                <a:noFill/>
              </a:ln>
              <a:solidFill>
                <a:schemeClr val="tx1"/>
              </a:solidFill>
              <a:effectLst/>
              <a:uLnTx/>
              <a:uFillTx/>
            </a:endParaRPr>
          </a:p>
          <a:p>
            <a:pPr marL="342900" marR="0" lvl="0" indent="-342900" algn="l" defTabSz="914400" rtl="0" eaLnBrk="1" fontAlgn="auto" latinLnBrk="0" hangingPunct="1">
              <a:spcBef>
                <a:spcPct val="20000"/>
              </a:spcBef>
              <a:spcAft>
                <a:spcPts val="0"/>
              </a:spcAft>
              <a:buClrTx/>
              <a:buSzTx/>
              <a:buFontTx/>
              <a:buBlip>
                <a:blip r:embed="rId2"/>
              </a:buBlip>
              <a:tabLst/>
              <a:defRPr/>
            </a:pPr>
            <a:endParaRPr kumimoji="0" lang="en-US" sz="1600" b="0" i="0" u="none" strike="noStrike" kern="1200" cap="none" spc="0" normalizeH="0" baseline="0" noProof="0" dirty="0">
              <a:ln>
                <a:noFill/>
              </a:ln>
              <a:solidFill>
                <a:schemeClr val="tx1"/>
              </a:solidFill>
              <a:effectLst/>
              <a:uLnTx/>
              <a:uFillTx/>
            </a:endParaRPr>
          </a:p>
        </p:txBody>
      </p:sp>
      <p:sp>
        <p:nvSpPr>
          <p:cNvPr id="8" name="Rounded Rectangle 7"/>
          <p:cNvSpPr/>
          <p:nvPr/>
        </p:nvSpPr>
        <p:spPr>
          <a:xfrm>
            <a:off x="524744" y="1196752"/>
            <a:ext cx="2535088" cy="716664"/>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37312" y="1403066"/>
            <a:ext cx="2178504" cy="369332"/>
          </a:xfrm>
          <a:prstGeom prst="rect">
            <a:avLst/>
          </a:prstGeom>
          <a:noFill/>
        </p:spPr>
        <p:txBody>
          <a:bodyPr wrap="square" rtlCol="0">
            <a:spAutoFit/>
          </a:bodyPr>
          <a:lstStyle/>
          <a:p>
            <a:pPr marL="0" lvl="1"/>
            <a:r>
              <a:rPr lang="en-US" dirty="0" smtClean="0">
                <a:solidFill>
                  <a:schemeClr val="bg1"/>
                </a:solidFill>
                <a:effectLst>
                  <a:outerShdw blurRad="38100" dist="38100" dir="2700000" algn="tl">
                    <a:srgbClr val="000000">
                      <a:alpha val="43137"/>
                    </a:srgbClr>
                  </a:outerShdw>
                </a:effectLst>
              </a:rPr>
              <a:t>Alternative location:</a:t>
            </a:r>
          </a:p>
        </p:txBody>
      </p:sp>
      <p:sp>
        <p:nvSpPr>
          <p:cNvPr id="10" name="Content Placeholder 2"/>
          <p:cNvSpPr txBox="1">
            <a:spLocks/>
          </p:cNvSpPr>
          <p:nvPr/>
        </p:nvSpPr>
        <p:spPr>
          <a:xfrm>
            <a:off x="523552" y="3027824"/>
            <a:ext cx="7706048" cy="3353504"/>
          </a:xfrm>
          <a:prstGeom prst="rect">
            <a:avLst/>
          </a:prstGeom>
        </p:spPr>
        <p:txBody>
          <a:bodyPr vert="horz" lIns="91440" tIns="45720" rIns="91440" bIns="45720" rtlCol="0">
            <a:noAutofit/>
          </a:bodyPr>
          <a:lstStyle/>
          <a:p>
            <a:pPr marL="180975" lvl="0" indent="-180975">
              <a:spcBef>
                <a:spcPct val="20000"/>
              </a:spcBef>
              <a:buFont typeface="Wingdings" pitchFamily="2" charset="2"/>
              <a:buChar char="§"/>
            </a:pPr>
            <a:r>
              <a:rPr lang="en-US" sz="1600" dirty="0" smtClean="0"/>
              <a:t>Setting up a new line</a:t>
            </a:r>
          </a:p>
          <a:p>
            <a:pPr marL="180975" lvl="0" indent="-180975">
              <a:spcBef>
                <a:spcPct val="20000"/>
              </a:spcBef>
              <a:buFont typeface="Wingdings" pitchFamily="2" charset="2"/>
              <a:buChar char="§"/>
            </a:pPr>
            <a:r>
              <a:rPr lang="en-US" sz="1600" dirty="0" smtClean="0"/>
              <a:t>Large budget required</a:t>
            </a:r>
          </a:p>
          <a:p>
            <a:pPr marL="180975" lvl="0" indent="-180975">
              <a:spcBef>
                <a:spcPct val="20000"/>
              </a:spcBef>
              <a:buFont typeface="Wingdings" pitchFamily="2" charset="2"/>
              <a:buChar char="§"/>
            </a:pPr>
            <a:r>
              <a:rPr kumimoji="0" lang="en-US" sz="1600" b="0" i="0" u="none" strike="noStrike" kern="1200" cap="none" spc="0" normalizeH="0" noProof="0" dirty="0" smtClean="0">
                <a:ln>
                  <a:noFill/>
                </a:ln>
                <a:solidFill>
                  <a:schemeClr val="tx1"/>
                </a:solidFill>
                <a:effectLst/>
                <a:uLnTx/>
                <a:uFillTx/>
              </a:rPr>
              <a:t>At least 8.5 m of free space required</a:t>
            </a:r>
          </a:p>
          <a:p>
            <a:pPr marL="180975" lvl="0" indent="-180975">
              <a:spcBef>
                <a:spcPct val="20000"/>
              </a:spcBef>
              <a:buFont typeface="Wingdings" pitchFamily="2" charset="2"/>
              <a:buChar char="§"/>
            </a:pPr>
            <a:r>
              <a:rPr lang="en-US" sz="1600" u="sng" baseline="0" dirty="0" smtClean="0"/>
              <a:t>Problems with lasers: smaller focusing</a:t>
            </a:r>
            <a:r>
              <a:rPr lang="en-US" sz="1600" u="sng" dirty="0" smtClean="0"/>
              <a:t> on larger distances, lower laser power due to larger amount of optics, bigger vibration of the laser beam, considerable additional budget</a:t>
            </a:r>
          </a:p>
          <a:p>
            <a:pPr marL="180975" lvl="0" indent="-180975">
              <a:spcBef>
                <a:spcPct val="20000"/>
              </a:spcBef>
              <a:buFont typeface="Wingdings" pitchFamily="2" charset="2"/>
              <a:buChar char="§"/>
            </a:pPr>
            <a:r>
              <a:rPr kumimoji="0" lang="en-US" sz="1600" b="0" i="0" u="none" strike="noStrike" kern="1200" cap="none" spc="0" normalizeH="0" baseline="0" noProof="0" dirty="0" smtClean="0">
                <a:ln>
                  <a:noFill/>
                </a:ln>
                <a:solidFill>
                  <a:schemeClr val="tx1"/>
                </a:solidFill>
                <a:effectLst/>
                <a:uLnTx/>
                <a:uFillTx/>
              </a:rPr>
              <a:t>Beam tuning</a:t>
            </a:r>
            <a:r>
              <a:rPr kumimoji="0" lang="en-US" sz="1600" b="0" i="0" u="none" strike="noStrike" kern="1200" cap="none" spc="0" normalizeH="0" noProof="0" dirty="0" smtClean="0">
                <a:ln>
                  <a:noFill/>
                </a:ln>
                <a:solidFill>
                  <a:schemeClr val="tx1"/>
                </a:solidFill>
                <a:effectLst/>
                <a:uLnTx/>
                <a:uFillTx/>
              </a:rPr>
              <a:t> more difficult ( ideally 4 mm beam at the entrance of the </a:t>
            </a:r>
            <a:r>
              <a:rPr kumimoji="0" lang="el-GR" sz="1600" b="0" i="0" u="none" strike="noStrike" kern="1200" cap="none" spc="0" normalizeH="0" noProof="0" dirty="0" smtClean="0">
                <a:ln>
                  <a:noFill/>
                </a:ln>
                <a:solidFill>
                  <a:schemeClr val="tx1"/>
                </a:solidFill>
                <a:effectLst/>
                <a:uLnTx/>
                <a:uFillTx/>
                <a:latin typeface="Calibri"/>
              </a:rPr>
              <a:t>β</a:t>
            </a:r>
            <a:r>
              <a:rPr kumimoji="0" lang="en-US" sz="1600" b="0" i="0" u="none" strike="noStrike" kern="1200" cap="none" spc="0" normalizeH="0" noProof="0" dirty="0" smtClean="0">
                <a:ln>
                  <a:noFill/>
                </a:ln>
                <a:solidFill>
                  <a:schemeClr val="tx1"/>
                </a:solidFill>
                <a:effectLst/>
                <a:uLnTx/>
                <a:uFillTx/>
                <a:latin typeface="Calibri"/>
              </a:rPr>
              <a:t>-NMR setup)</a:t>
            </a:r>
          </a:p>
          <a:p>
            <a:pPr marL="180975" lvl="0" indent="-180975">
              <a:spcBef>
                <a:spcPct val="20000"/>
              </a:spcBef>
              <a:buFont typeface="Wingdings" pitchFamily="2" charset="2"/>
              <a:buChar char="§"/>
            </a:pPr>
            <a:r>
              <a:rPr lang="en-US" sz="1600" noProof="0" dirty="0" smtClean="0">
                <a:latin typeface="Calibri"/>
              </a:rPr>
              <a:t>RC region is currently space for low background experiments (permanent decay station), which is not compatible with PAC type of ion implantations</a:t>
            </a:r>
          </a:p>
          <a:p>
            <a:pPr marL="180975" lvl="0" indent="-180975">
              <a:spcBef>
                <a:spcPct val="20000"/>
              </a:spcBef>
              <a:buFont typeface="Wingdings" pitchFamily="2" charset="2"/>
              <a:buChar char="§"/>
            </a:pPr>
            <a:r>
              <a:rPr kumimoji="0" lang="en-US" sz="1600" b="0" i="0" u="none" strike="noStrike" kern="1200" cap="none" spc="0" normalizeH="0" baseline="0" dirty="0" smtClean="0">
                <a:ln>
                  <a:noFill/>
                </a:ln>
                <a:solidFill>
                  <a:schemeClr val="tx1"/>
                </a:solidFill>
                <a:effectLst/>
                <a:uLnTx/>
                <a:uFillTx/>
                <a:latin typeface="Calibri"/>
              </a:rPr>
              <a:t>If moving becomes necessary then rather upstream</a:t>
            </a:r>
            <a:r>
              <a:rPr kumimoji="0" lang="en-US" sz="1600" b="0" i="0" u="none" strike="noStrike" kern="1200" cap="none" spc="0" normalizeH="0" dirty="0" smtClean="0">
                <a:ln>
                  <a:noFill/>
                </a:ln>
                <a:solidFill>
                  <a:schemeClr val="tx1"/>
                </a:solidFill>
                <a:effectLst/>
                <a:uLnTx/>
                <a:uFillTx/>
                <a:latin typeface="Calibri"/>
              </a:rPr>
              <a:t> (GLM, GHM), old control room access less critical, zone of higher background</a:t>
            </a:r>
            <a:endParaRPr kumimoji="0" lang="en-US" sz="1600" b="0" i="0" u="none" strike="noStrike" kern="1200" cap="none" spc="0" normalizeH="0" baseline="0" noProof="0" dirty="0" smtClean="0">
              <a:ln>
                <a:noFill/>
              </a:ln>
              <a:solidFill>
                <a:schemeClr val="tx1"/>
              </a:solidFill>
              <a:effectLst/>
              <a:uLnTx/>
              <a:uFillTx/>
            </a:endParaRPr>
          </a:p>
        </p:txBody>
      </p:sp>
      <p:sp>
        <p:nvSpPr>
          <p:cNvPr id="11" name="Rounded Rectangle 10"/>
          <p:cNvSpPr/>
          <p:nvPr/>
        </p:nvSpPr>
        <p:spPr>
          <a:xfrm>
            <a:off x="524744" y="2564904"/>
            <a:ext cx="2535088" cy="428632"/>
          </a:xfrm>
          <a:prstGeom prst="roundRect">
            <a:avLst/>
          </a:prstGeom>
          <a:solidFill>
            <a:srgbClr val="29348C"/>
          </a:solidFill>
          <a:ln>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37312" y="2564904"/>
            <a:ext cx="2322520" cy="369332"/>
          </a:xfrm>
          <a:prstGeom prst="rect">
            <a:avLst/>
          </a:prstGeom>
          <a:noFill/>
        </p:spPr>
        <p:txBody>
          <a:bodyPr wrap="square" rtlCol="0">
            <a:spAutoFit/>
          </a:bodyPr>
          <a:lstStyle/>
          <a:p>
            <a:pPr marL="0" lvl="1"/>
            <a:r>
              <a:rPr lang="en-US" dirty="0" smtClean="0">
                <a:solidFill>
                  <a:schemeClr val="bg1"/>
                </a:solidFill>
                <a:effectLst>
                  <a:outerShdw blurRad="38100" dist="38100" dir="2700000" algn="tl">
                    <a:srgbClr val="000000">
                      <a:alpha val="43137"/>
                    </a:srgbClr>
                  </a:outerShdw>
                </a:effectLst>
              </a:rPr>
              <a:t>Disadvantages:</a:t>
            </a:r>
          </a:p>
        </p:txBody>
      </p:sp>
      <p:pic>
        <p:nvPicPr>
          <p:cNvPr id="13"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
        <p:nvSpPr>
          <p:cNvPr id="14" name="TextBox 13"/>
          <p:cNvSpPr txBox="1"/>
          <p:nvPr/>
        </p:nvSpPr>
        <p:spPr>
          <a:xfrm>
            <a:off x="3563888" y="6550223"/>
            <a:ext cx="1060483" cy="307777"/>
          </a:xfrm>
          <a:prstGeom prst="rect">
            <a:avLst/>
          </a:prstGeom>
          <a:noFill/>
        </p:spPr>
        <p:txBody>
          <a:bodyPr wrap="none" rtlCol="0">
            <a:spAutoFit/>
          </a:bodyPr>
          <a:lstStyle/>
          <a:p>
            <a:pPr algn="ctr"/>
            <a:r>
              <a:rPr lang="en-GB" sz="1400" dirty="0" smtClean="0"/>
              <a:t>M. Stachura</a:t>
            </a:r>
            <a:endParaRPr lang="en-GB" sz="1400" dirty="0"/>
          </a:p>
        </p:txBody>
      </p:sp>
    </p:spTree>
    <p:extLst>
      <p:ext uri="{BB962C8B-B14F-4D97-AF65-F5344CB8AC3E}">
        <p14:creationId xmlns:p14="http://schemas.microsoft.com/office/powerpoint/2010/main" val="11285352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VITO Beam line</a:t>
            </a:r>
            <a:endParaRPr lang="en-GB" dirty="0"/>
          </a:p>
        </p:txBody>
      </p:sp>
      <p:sp>
        <p:nvSpPr>
          <p:cNvPr id="3" name="Content Placeholder 2"/>
          <p:cNvSpPr>
            <a:spLocks noGrp="1"/>
          </p:cNvSpPr>
          <p:nvPr>
            <p:ph idx="1"/>
          </p:nvPr>
        </p:nvSpPr>
        <p:spPr/>
        <p:txBody>
          <a:bodyPr>
            <a:normAutofit fontScale="77500" lnSpcReduction="20000"/>
          </a:bodyPr>
          <a:lstStyle/>
          <a:p>
            <a:r>
              <a:rPr lang="en-GB" dirty="0"/>
              <a:t>SUMMARY</a:t>
            </a:r>
            <a:br>
              <a:rPr lang="en-GB" dirty="0"/>
            </a:br>
            <a:r>
              <a:rPr lang="en-GB" dirty="0"/>
              <a:t>The panel would like to congratulate the VITO Collaboration on their excellent preparation in anticipation of this review and the quality of their presentations. It is clear that the proponents have thoroughly investigated both the installation and integration of this </a:t>
            </a:r>
            <a:r>
              <a:rPr lang="en-GB" dirty="0" smtClean="0"/>
              <a:t>modified </a:t>
            </a:r>
            <a:r>
              <a:rPr lang="en-GB" dirty="0"/>
              <a:t>beam line. From a technical point of view, no justified objections to this installation were raised. The availability of a dedicated beam line for laser-induced nuclear orientation along with ASPIC and B-NMR set-ups can only be of benefit to the physics program at ISOLDE. The panel recommends that the ISCC and INTC </a:t>
            </a:r>
            <a:r>
              <a:rPr lang="en-GB" dirty="0" smtClean="0"/>
              <a:t>support </a:t>
            </a:r>
            <a:r>
              <a:rPr lang="en-GB" dirty="0"/>
              <a:t>this initiative by the VITO Collaboration.</a:t>
            </a:r>
          </a:p>
        </p:txBody>
      </p:sp>
      <p:pic>
        <p:nvPicPr>
          <p:cNvPr id="4"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1641532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smtClean="0"/>
          </a:p>
          <a:p>
            <a:r>
              <a:rPr lang="en-GB" dirty="0" smtClean="0"/>
              <a:t>Only 38 weeks to go </a:t>
            </a:r>
            <a:r>
              <a:rPr lang="en-GB" smtClean="0"/>
              <a:t>before protons to ISOLDE!</a:t>
            </a:r>
          </a:p>
          <a:p>
            <a:endParaRPr lang="en-GB"/>
          </a:p>
          <a:p>
            <a:r>
              <a:rPr lang="en-GB" dirty="0" smtClean="0"/>
              <a:t>Thank you for your attention</a:t>
            </a:r>
            <a:endParaRPr lang="en-GB" dirty="0"/>
          </a:p>
        </p:txBody>
      </p:sp>
      <p:pic>
        <p:nvPicPr>
          <p:cNvPr id="4"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2007949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312420"/>
            <a:ext cx="6330836" cy="646331"/>
          </a:xfrm>
          <a:prstGeom prst="rect">
            <a:avLst/>
          </a:prstGeom>
          <a:noFill/>
        </p:spPr>
        <p:txBody>
          <a:bodyPr wrap="none">
            <a:spAutoFit/>
          </a:bodyPr>
          <a:lstStyle/>
          <a:p>
            <a:pPr>
              <a:defRPr/>
            </a:pPr>
            <a:r>
              <a:rPr lang="en-US"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Phase III – Services modification</a:t>
            </a:r>
            <a:endParaRPr lang="en-GB"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p:cNvSpPr/>
          <p:nvPr/>
        </p:nvSpPr>
        <p:spPr>
          <a:xfrm>
            <a:off x="170328" y="762000"/>
            <a:ext cx="8745072" cy="523220"/>
          </a:xfrm>
          <a:prstGeom prst="rect">
            <a:avLst/>
          </a:prstGeom>
        </p:spPr>
        <p:txBody>
          <a:bodyPr wrap="square">
            <a:spAutoFit/>
          </a:bodyPr>
          <a:lstStyle/>
          <a:p>
            <a:pPr marL="342900" indent="-342900" eaLnBrk="0" hangingPunct="0"/>
            <a:r>
              <a:rPr lang="fr-FR" sz="2800" dirty="0" err="1" smtClean="0">
                <a:solidFill>
                  <a:schemeClr val="accent1">
                    <a:lumMod val="75000"/>
                  </a:schemeClr>
                </a:solidFill>
              </a:rPr>
              <a:t>Overview</a:t>
            </a:r>
            <a:r>
              <a:rPr lang="fr-FR" sz="2800" dirty="0" smtClean="0">
                <a:solidFill>
                  <a:schemeClr val="accent1">
                    <a:lumMod val="75000"/>
                  </a:schemeClr>
                </a:solidFill>
              </a:rPr>
              <a:t> of the situation</a:t>
            </a:r>
          </a:p>
        </p:txBody>
      </p:sp>
      <p:sp>
        <p:nvSpPr>
          <p:cNvPr id="35" name="Rectangle 34"/>
          <p:cNvSpPr/>
          <p:nvPr/>
        </p:nvSpPr>
        <p:spPr>
          <a:xfrm>
            <a:off x="197544" y="1290663"/>
            <a:ext cx="8641656" cy="2031325"/>
          </a:xfrm>
          <a:prstGeom prst="rect">
            <a:avLst/>
          </a:prstGeom>
        </p:spPr>
        <p:txBody>
          <a:bodyPr wrap="square">
            <a:spAutoFit/>
          </a:bodyPr>
          <a:lstStyle/>
          <a:p>
            <a:pPr marL="342900" indent="-342900" algn="just" eaLnBrk="0" hangingPunct="0"/>
            <a:r>
              <a:rPr lang="fr-FR" dirty="0" smtClean="0"/>
              <a:t>ADDITIONAL CONTROL MEASURES IMPLEMENTED</a:t>
            </a:r>
          </a:p>
          <a:p>
            <a:pPr marL="342900" indent="-342900" algn="just" eaLnBrk="0" hangingPunct="0">
              <a:buFont typeface="Wingdings" panose="05000000000000000000" pitchFamily="2" charset="2"/>
              <a:buChar char="q"/>
            </a:pPr>
            <a:r>
              <a:rPr lang="fr-FR" b="0" dirty="0" smtClean="0"/>
              <a:t>Use of a </a:t>
            </a:r>
            <a:r>
              <a:rPr lang="fr-FR" b="0" dirty="0" err="1" smtClean="0"/>
              <a:t>saber</a:t>
            </a:r>
            <a:r>
              <a:rPr lang="fr-FR" b="0" dirty="0" smtClean="0"/>
              <a:t> </a:t>
            </a:r>
            <a:r>
              <a:rPr lang="fr-FR" b="0" dirty="0" err="1" smtClean="0"/>
              <a:t>saw</a:t>
            </a:r>
            <a:r>
              <a:rPr lang="fr-FR" b="0" dirty="0" smtClean="0"/>
              <a:t> to </a:t>
            </a:r>
            <a:r>
              <a:rPr lang="fr-FR" b="0" dirty="0" err="1" smtClean="0"/>
              <a:t>reduce</a:t>
            </a:r>
            <a:r>
              <a:rPr lang="fr-FR" b="0" dirty="0" smtClean="0"/>
              <a:t> the time of intervention and to </a:t>
            </a:r>
            <a:r>
              <a:rPr lang="fr-FR" b="0" dirty="0" err="1" smtClean="0"/>
              <a:t>maintain</a:t>
            </a:r>
            <a:r>
              <a:rPr lang="fr-FR" b="0" dirty="0" smtClean="0"/>
              <a:t> a </a:t>
            </a:r>
            <a:r>
              <a:rPr lang="fr-FR" b="0" dirty="0" err="1" smtClean="0"/>
              <a:t>safe</a:t>
            </a:r>
            <a:r>
              <a:rPr lang="fr-FR" b="0" dirty="0"/>
              <a:t> </a:t>
            </a:r>
            <a:r>
              <a:rPr lang="fr-FR" b="0" dirty="0" smtClean="0"/>
              <a:t>distance </a:t>
            </a:r>
            <a:r>
              <a:rPr lang="fr-FR" b="0" dirty="0" err="1" smtClean="0"/>
              <a:t>from</a:t>
            </a:r>
            <a:r>
              <a:rPr lang="fr-FR" b="0" dirty="0" smtClean="0"/>
              <a:t> the </a:t>
            </a:r>
            <a:r>
              <a:rPr lang="fr-FR" b="0" dirty="0" err="1" smtClean="0"/>
              <a:t>cutting</a:t>
            </a:r>
            <a:r>
              <a:rPr lang="fr-FR" b="0" dirty="0" smtClean="0"/>
              <a:t> points</a:t>
            </a:r>
          </a:p>
          <a:p>
            <a:pPr marL="285750" indent="-285750" algn="just" eaLnBrk="0" hangingPunct="0">
              <a:buFont typeface="Wingdings" panose="05000000000000000000" pitchFamily="2" charset="2"/>
              <a:buChar char="q"/>
            </a:pPr>
            <a:r>
              <a:rPr lang="fr-FR" b="0" dirty="0" smtClean="0"/>
              <a:t>Installation of a lift truck to </a:t>
            </a:r>
            <a:r>
              <a:rPr lang="fr-FR" b="0" dirty="0" err="1" smtClean="0"/>
              <a:t>allow</a:t>
            </a:r>
            <a:r>
              <a:rPr lang="fr-FR" b="0" dirty="0" smtClean="0"/>
              <a:t> the </a:t>
            </a:r>
            <a:r>
              <a:rPr lang="fr-FR" b="0" dirty="0" err="1" smtClean="0"/>
              <a:t>mechanical</a:t>
            </a:r>
            <a:r>
              <a:rPr lang="fr-FR" b="0" dirty="0" smtClean="0"/>
              <a:t> support of the </a:t>
            </a:r>
            <a:r>
              <a:rPr lang="fr-FR" b="0" dirty="0" err="1" smtClean="0"/>
              <a:t>ducts</a:t>
            </a:r>
            <a:r>
              <a:rPr lang="fr-FR" b="0" dirty="0" smtClean="0"/>
              <a:t> and pipes </a:t>
            </a:r>
            <a:r>
              <a:rPr lang="fr-FR" b="0" dirty="0" err="1" smtClean="0"/>
              <a:t>during</a:t>
            </a:r>
            <a:r>
              <a:rPr lang="fr-FR" b="0" dirty="0" smtClean="0"/>
              <a:t> </a:t>
            </a:r>
            <a:r>
              <a:rPr lang="fr-FR" b="0" dirty="0" err="1" smtClean="0"/>
              <a:t>cutting</a:t>
            </a:r>
            <a:r>
              <a:rPr lang="fr-FR" b="0" dirty="0" smtClean="0"/>
              <a:t> </a:t>
            </a:r>
            <a:r>
              <a:rPr lang="fr-FR" b="0" dirty="0" err="1" smtClean="0"/>
              <a:t>work</a:t>
            </a:r>
            <a:r>
              <a:rPr lang="fr-FR" b="0" dirty="0" smtClean="0"/>
              <a:t>, </a:t>
            </a:r>
            <a:r>
              <a:rPr lang="fr-FR" b="0" dirty="0" err="1" smtClean="0"/>
              <a:t>thus</a:t>
            </a:r>
            <a:r>
              <a:rPr lang="fr-FR" b="0" dirty="0" smtClean="0"/>
              <a:t> </a:t>
            </a:r>
            <a:r>
              <a:rPr lang="fr-FR" b="0" dirty="0" err="1" smtClean="0"/>
              <a:t>avoiding</a:t>
            </a:r>
            <a:r>
              <a:rPr lang="fr-FR" b="0" dirty="0" smtClean="0"/>
              <a:t> </a:t>
            </a:r>
            <a:r>
              <a:rPr lang="fr-FR" b="0" dirty="0" err="1" smtClean="0"/>
              <a:t>human</a:t>
            </a:r>
            <a:r>
              <a:rPr lang="fr-FR" b="0" dirty="0" smtClean="0"/>
              <a:t> intervention for the handling</a:t>
            </a:r>
          </a:p>
          <a:p>
            <a:pPr marL="285750" indent="-285750" algn="just" eaLnBrk="0" hangingPunct="0">
              <a:buFont typeface="Wingdings" panose="05000000000000000000" pitchFamily="2" charset="2"/>
              <a:buChar char="q"/>
            </a:pPr>
            <a:r>
              <a:rPr lang="fr-FR" b="0" dirty="0" err="1" smtClean="0"/>
              <a:t>Phasing</a:t>
            </a:r>
            <a:r>
              <a:rPr lang="fr-FR" b="0" dirty="0" smtClean="0"/>
              <a:t> of the </a:t>
            </a:r>
            <a:r>
              <a:rPr lang="fr-FR" b="0" dirty="0" err="1" smtClean="0"/>
              <a:t>work</a:t>
            </a:r>
            <a:r>
              <a:rPr lang="fr-FR" b="0" dirty="0" smtClean="0"/>
              <a:t> in </a:t>
            </a:r>
            <a:r>
              <a:rPr lang="fr-FR" b="0" dirty="0" err="1" smtClean="0"/>
              <a:t>order</a:t>
            </a:r>
            <a:r>
              <a:rPr lang="fr-FR" b="0" dirty="0" smtClean="0"/>
              <a:t> to </a:t>
            </a:r>
            <a:r>
              <a:rPr lang="fr-FR" b="0" dirty="0" err="1" smtClean="0"/>
              <a:t>dismantle</a:t>
            </a:r>
            <a:r>
              <a:rPr lang="fr-FR" b="0" dirty="0" smtClean="0"/>
              <a:t> the hot points first</a:t>
            </a:r>
          </a:p>
          <a:p>
            <a:pPr marL="285750" indent="-285750" algn="just" eaLnBrk="0" hangingPunct="0">
              <a:buFont typeface="Wingdings" panose="05000000000000000000" pitchFamily="2" charset="2"/>
              <a:buChar char="q"/>
            </a:pPr>
            <a:r>
              <a:rPr lang="fr-FR" b="0" dirty="0" smtClean="0"/>
              <a:t>Limitation of the </a:t>
            </a:r>
            <a:r>
              <a:rPr lang="fr-FR" b="0" dirty="0" err="1" smtClean="0"/>
              <a:t>individual</a:t>
            </a:r>
            <a:r>
              <a:rPr lang="fr-FR" b="0" dirty="0" smtClean="0"/>
              <a:t> dose to 600 </a:t>
            </a:r>
            <a:r>
              <a:rPr lang="el-GR" b="0" dirty="0"/>
              <a:t>μ</a:t>
            </a:r>
            <a:r>
              <a:rPr lang="fr-FR" b="0" dirty="0"/>
              <a:t>Sv</a:t>
            </a:r>
            <a:endParaRPr lang="fr-FR" b="0" dirty="0" smtClean="0"/>
          </a:p>
        </p:txBody>
      </p:sp>
      <p:pic>
        <p:nvPicPr>
          <p:cNvPr id="5" name="Picture 2"/>
          <p:cNvPicPr>
            <a:picLocks noChangeAspect="1" noChangeArrowheads="1"/>
          </p:cNvPicPr>
          <p:nvPr/>
        </p:nvPicPr>
        <p:blipFill>
          <a:blip r:embed="rId2" cstate="print"/>
          <a:srcRect/>
          <a:stretch>
            <a:fillRect/>
          </a:stretch>
        </p:blipFill>
        <p:spPr bwMode="auto">
          <a:xfrm>
            <a:off x="7236296" y="260648"/>
            <a:ext cx="1749852" cy="381000"/>
          </a:xfrm>
          <a:prstGeom prst="rect">
            <a:avLst/>
          </a:prstGeom>
          <a:noFill/>
          <a:ln w="9525">
            <a:noFill/>
            <a:miter lim="800000"/>
            <a:headEnd/>
            <a:tailEnd/>
          </a:ln>
        </p:spPr>
      </p:pic>
      <p:sp>
        <p:nvSpPr>
          <p:cNvPr id="8" name="TextBox 7"/>
          <p:cNvSpPr txBox="1"/>
          <p:nvPr/>
        </p:nvSpPr>
        <p:spPr>
          <a:xfrm>
            <a:off x="7861906" y="6488667"/>
            <a:ext cx="1053494" cy="276999"/>
          </a:xfrm>
          <a:prstGeom prst="rect">
            <a:avLst/>
          </a:prstGeom>
          <a:noFill/>
        </p:spPr>
        <p:txBody>
          <a:bodyPr wrap="none" rtlCol="0">
            <a:spAutoFit/>
          </a:bodyPr>
          <a:lstStyle/>
          <a:p>
            <a:r>
              <a:rPr lang="en-GB" sz="1200" dirty="0" err="1" smtClean="0"/>
              <a:t>Duc</a:t>
            </a:r>
            <a:r>
              <a:rPr lang="en-GB" sz="1200" dirty="0" smtClean="0"/>
              <a:t> Duy Phan</a:t>
            </a:r>
            <a:endParaRPr lang="en-GB" sz="1200" dirty="0"/>
          </a:p>
        </p:txBody>
      </p:sp>
    </p:spTree>
    <p:extLst>
      <p:ext uri="{BB962C8B-B14F-4D97-AF65-F5344CB8AC3E}">
        <p14:creationId xmlns:p14="http://schemas.microsoft.com/office/powerpoint/2010/main" val="1612803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PAD/MAD Installation</a:t>
            </a:r>
            <a:endParaRPr lang="en-GB" dirty="0"/>
          </a:p>
        </p:txBody>
      </p:sp>
      <p:sp>
        <p:nvSpPr>
          <p:cNvPr id="3" name="Content Placeholder 2"/>
          <p:cNvSpPr>
            <a:spLocks noGrp="1"/>
          </p:cNvSpPr>
          <p:nvPr>
            <p:ph idx="1"/>
          </p:nvPr>
        </p:nvSpPr>
        <p:spPr>
          <a:xfrm>
            <a:off x="457200" y="4976744"/>
            <a:ext cx="8229600" cy="1404584"/>
          </a:xfrm>
        </p:spPr>
        <p:txBody>
          <a:bodyPr>
            <a:normAutofit fontScale="77500" lnSpcReduction="20000"/>
          </a:bodyPr>
          <a:lstStyle/>
          <a:p>
            <a:r>
              <a:rPr lang="en-GB" dirty="0" smtClean="0"/>
              <a:t>Will be installed in January</a:t>
            </a:r>
          </a:p>
          <a:p>
            <a:pPr lvl="1"/>
            <a:r>
              <a:rPr lang="en-GB" dirty="0" smtClean="0"/>
              <a:t>Gives more time for installation of robots</a:t>
            </a:r>
          </a:p>
          <a:p>
            <a:pPr lvl="1"/>
            <a:r>
              <a:rPr lang="en-GB" dirty="0" smtClean="0"/>
              <a:t>Allows for the modification of the corridor for future hot cell</a:t>
            </a:r>
          </a:p>
          <a:p>
            <a:pPr lvl="1"/>
            <a:r>
              <a:rPr lang="en-GB" dirty="0" smtClean="0"/>
              <a:t>Safety chain checks start in February</a:t>
            </a:r>
            <a:endParaRPr lang="en-GB" dirty="0"/>
          </a:p>
        </p:txBody>
      </p:sp>
      <p:pic>
        <p:nvPicPr>
          <p:cNvPr id="2050"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l="2502" t="6168" r="4029" b="8729"/>
          <a:stretch/>
        </p:blipFill>
        <p:spPr bwMode="auto">
          <a:xfrm>
            <a:off x="1187624" y="1124744"/>
            <a:ext cx="6768000" cy="38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2737657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4771" y="1524000"/>
            <a:ext cx="6485856"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7"/>
          <p:cNvSpPr>
            <a:spLocks noGrp="1"/>
          </p:cNvSpPr>
          <p:nvPr>
            <p:ph type="title"/>
          </p:nvPr>
        </p:nvSpPr>
        <p:spPr>
          <a:xfrm>
            <a:off x="990600" y="76200"/>
            <a:ext cx="7696200" cy="1143000"/>
          </a:xfrm>
        </p:spPr>
        <p:txBody>
          <a:bodyPr>
            <a:normAutofit/>
          </a:bodyPr>
          <a:lstStyle/>
          <a:p>
            <a:r>
              <a:rPr lang="en-US" b="1" dirty="0" smtClean="0">
                <a:solidFill>
                  <a:srgbClr val="0070C0"/>
                </a:solidFill>
              </a:rPr>
              <a:t>Groundbreaking </a:t>
            </a:r>
            <a:endParaRPr lang="fr-FR" dirty="0"/>
          </a:p>
        </p:txBody>
      </p:sp>
      <p:pic>
        <p:nvPicPr>
          <p:cNvPr id="10" name="Picture 2" descr="hug_logo"/>
          <p:cNvPicPr>
            <a:picLocks noChangeAspect="1" noChangeArrowheads="1"/>
          </p:cNvPicPr>
          <p:nvPr/>
        </p:nvPicPr>
        <p:blipFill>
          <a:blip r:embed="rId3" cstate="print"/>
          <a:srcRect/>
          <a:stretch>
            <a:fillRect/>
          </a:stretch>
        </p:blipFill>
        <p:spPr bwMode="auto">
          <a:xfrm>
            <a:off x="5029200" y="1902554"/>
            <a:ext cx="1378785" cy="375233"/>
          </a:xfrm>
          <a:prstGeom prst="rect">
            <a:avLst/>
          </a:prstGeom>
          <a:noFill/>
          <a:ln w="9525">
            <a:noFill/>
            <a:miter lim="800000"/>
            <a:headEnd/>
            <a:tailEnd/>
          </a:ln>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163178"/>
            <a:ext cx="120967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a:blip r:embed="rId5"/>
          <a:stretch>
            <a:fillRect/>
          </a:stretch>
        </p:blipFill>
        <p:spPr>
          <a:xfrm>
            <a:off x="3794680" y="1754354"/>
            <a:ext cx="683019" cy="671635"/>
          </a:xfrm>
          <a:prstGeom prst="rect">
            <a:avLst/>
          </a:prstGeom>
          <a:solidFill>
            <a:schemeClr val="bg1"/>
          </a:solidFill>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0815" y="2377491"/>
            <a:ext cx="152400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2377491"/>
            <a:ext cx="1123892" cy="578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990600" y="6267026"/>
            <a:ext cx="1984839" cy="369332"/>
          </a:xfrm>
          <a:prstGeom prst="rect">
            <a:avLst/>
          </a:prstGeom>
          <a:noFill/>
        </p:spPr>
        <p:txBody>
          <a:bodyPr wrap="none" rtlCol="0">
            <a:spAutoFit/>
          </a:bodyPr>
          <a:lstStyle/>
          <a:p>
            <a:r>
              <a:rPr lang="en-GB" dirty="0" smtClean="0"/>
              <a:t>September 4</a:t>
            </a:r>
            <a:r>
              <a:rPr lang="en-GB" baseline="30000" dirty="0" smtClean="0"/>
              <a:t>th</a:t>
            </a:r>
            <a:r>
              <a:rPr lang="en-GB" dirty="0" smtClean="0"/>
              <a:t> 2013</a:t>
            </a:r>
            <a:endParaRPr lang="fr-FR" dirty="0"/>
          </a:p>
        </p:txBody>
      </p:sp>
      <p:pic>
        <p:nvPicPr>
          <p:cNvPr id="11" name="Picture 2" descr="image00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0" y="347608"/>
            <a:ext cx="2540496" cy="772837"/>
          </a:xfrm>
          <a:prstGeom prst="rect">
            <a:avLst/>
          </a:prstGeom>
          <a:noFill/>
          <a:ln w="9525">
            <a:noFill/>
            <a:miter lim="800000"/>
            <a:headEnd/>
            <a:tailEnd/>
          </a:ln>
        </p:spPr>
      </p:pic>
      <p:sp>
        <p:nvSpPr>
          <p:cNvPr id="2" name="TextBox 1"/>
          <p:cNvSpPr txBox="1"/>
          <p:nvPr/>
        </p:nvSpPr>
        <p:spPr>
          <a:xfrm>
            <a:off x="7962663" y="6404693"/>
            <a:ext cx="872931" cy="369332"/>
          </a:xfrm>
          <a:prstGeom prst="rect">
            <a:avLst/>
          </a:prstGeom>
          <a:noFill/>
        </p:spPr>
        <p:txBody>
          <a:bodyPr wrap="none" rtlCol="0">
            <a:spAutoFit/>
          </a:bodyPr>
          <a:lstStyle/>
          <a:p>
            <a:r>
              <a:rPr lang="en-GB" dirty="0" smtClean="0"/>
              <a:t>T. Stora</a:t>
            </a:r>
            <a:endParaRPr lang="en-GB" dirty="0"/>
          </a:p>
        </p:txBody>
      </p:sp>
      <p:pic>
        <p:nvPicPr>
          <p:cNvPr id="12" name="Picture 2"/>
          <p:cNvPicPr>
            <a:picLocks noChangeAspect="1" noChangeArrowheads="1"/>
          </p:cNvPicPr>
          <p:nvPr/>
        </p:nvPicPr>
        <p:blipFill>
          <a:blip r:embed="rId9"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1177434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81600" y="1600008"/>
            <a:ext cx="303840" cy="6091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a:buFont typeface="Wingdings" charset="2"/>
              <a:buNone/>
              <a:defRPr/>
            </a:pPr>
            <a:endParaRPr lang="en-US"/>
          </a:p>
        </p:txBody>
      </p:sp>
      <p:pic>
        <p:nvPicPr>
          <p:cNvPr id="15" name="Picture 2"/>
          <p:cNvPicPr>
            <a:picLocks noChangeAspect="1" noChangeArrowheads="1"/>
          </p:cNvPicPr>
          <p:nvPr/>
        </p:nvPicPr>
        <p:blipFill>
          <a:blip r:embed="rId3" cstate="print"/>
          <a:srcRect/>
          <a:stretch>
            <a:fillRect/>
          </a:stretch>
        </p:blipFill>
        <p:spPr bwMode="auto">
          <a:xfrm>
            <a:off x="7236296" y="260648"/>
            <a:ext cx="1749852" cy="381000"/>
          </a:xfrm>
          <a:prstGeom prst="rect">
            <a:avLst/>
          </a:prstGeom>
          <a:noFill/>
          <a:ln w="9525">
            <a:noFill/>
            <a:miter lim="800000"/>
            <a:headEnd/>
            <a:tailEnd/>
          </a:ln>
        </p:spPr>
      </p:pic>
      <p:sp>
        <p:nvSpPr>
          <p:cNvPr id="13" name="Slide Number Placeholder 12"/>
          <p:cNvSpPr>
            <a:spLocks noGrp="1"/>
          </p:cNvSpPr>
          <p:nvPr>
            <p:ph type="sldNum" sz="quarter" idx="12"/>
          </p:nvPr>
        </p:nvSpPr>
        <p:spPr/>
        <p:txBody>
          <a:bodyPr/>
          <a:lstStyle/>
          <a:p>
            <a:fld id="{6BDBDBCA-A700-4781-8443-DF9BA018194B}" type="slidenum">
              <a:rPr lang="en-US" smtClean="0"/>
              <a:t>8</a:t>
            </a:fld>
            <a:endParaRPr lang="en-US"/>
          </a:p>
        </p:txBody>
      </p:sp>
      <p:sp>
        <p:nvSpPr>
          <p:cNvPr id="16" name="Title 1"/>
          <p:cNvSpPr>
            <a:spLocks noGrp="1"/>
          </p:cNvSpPr>
          <p:nvPr>
            <p:ph type="title"/>
          </p:nvPr>
        </p:nvSpPr>
        <p:spPr>
          <a:xfrm>
            <a:off x="466436" y="228600"/>
            <a:ext cx="8229600" cy="1143000"/>
          </a:xfrm>
        </p:spPr>
        <p:txBody>
          <a:bodyPr>
            <a:normAutofit/>
          </a:bodyPr>
          <a:lstStyle/>
          <a:p>
            <a:r>
              <a:rPr lang="en-US" sz="3600" b="1" dirty="0" smtClean="0">
                <a:solidFill>
                  <a:srgbClr val="0070C0"/>
                </a:solidFill>
              </a:rPr>
              <a:t>Building</a:t>
            </a:r>
            <a:endParaRPr lang="en-US" sz="3600" b="1" dirty="0">
              <a:solidFill>
                <a:srgbClr val="0070C0"/>
              </a:solidFill>
            </a:endParaRPr>
          </a:p>
        </p:txBody>
      </p:sp>
      <p:pic>
        <p:nvPicPr>
          <p:cNvPr id="24" name="Picture 23"/>
          <p:cNvPicPr/>
          <p:nvPr/>
        </p:nvPicPr>
        <p:blipFill rotWithShape="1">
          <a:blip r:embed="rId4">
            <a:extLst>
              <a:ext uri="{28A0092B-C50C-407E-A947-70E740481C1C}">
                <a14:useLocalDpi xmlns:a14="http://schemas.microsoft.com/office/drawing/2010/main" val="0"/>
              </a:ext>
            </a:extLst>
          </a:blip>
          <a:srcRect l="2884" t="6383" r="4479" b="8766"/>
          <a:stretch/>
        </p:blipFill>
        <p:spPr bwMode="auto">
          <a:xfrm>
            <a:off x="1080000" y="1656000"/>
            <a:ext cx="6588000" cy="3780000"/>
          </a:xfrm>
          <a:prstGeom prst="rect">
            <a:avLst/>
          </a:prstGeom>
          <a:noFill/>
          <a:ln>
            <a:noFill/>
          </a:ln>
        </p:spPr>
      </p:pic>
      <p:sp>
        <p:nvSpPr>
          <p:cNvPr id="14" name="CuadroTexto 14"/>
          <p:cNvSpPr txBox="1">
            <a:spLocks noChangeArrowheads="1"/>
          </p:cNvSpPr>
          <p:nvPr/>
        </p:nvSpPr>
        <p:spPr bwMode="auto">
          <a:xfrm>
            <a:off x="181350" y="5562600"/>
            <a:ext cx="7505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r>
              <a:rPr lang="es-ES" altLang="fr-FR" sz="1200" b="1" dirty="0" smtClean="0"/>
              <a:t>New </a:t>
            </a:r>
            <a:r>
              <a:rPr lang="es-ES" altLang="fr-FR" sz="1200" b="1" dirty="0" err="1" smtClean="0"/>
              <a:t>services</a:t>
            </a:r>
            <a:r>
              <a:rPr lang="es-ES" altLang="fr-FR" sz="1200" b="1" dirty="0" smtClean="0"/>
              <a:t> for </a:t>
            </a:r>
            <a:r>
              <a:rPr lang="es-ES" altLang="fr-FR" sz="1200" b="1" dirty="0" err="1" smtClean="0"/>
              <a:t>Bld</a:t>
            </a:r>
            <a:r>
              <a:rPr lang="es-ES" altLang="fr-FR" sz="1200" b="1" dirty="0" smtClean="0"/>
              <a:t> 179 done.</a:t>
            </a:r>
          </a:p>
          <a:p>
            <a:pPr eaLnBrk="1" hangingPunct="1"/>
            <a:r>
              <a:rPr lang="es-ES" altLang="fr-FR" sz="1200" b="1" dirty="0" err="1" smtClean="0"/>
              <a:t>Earth</a:t>
            </a:r>
            <a:r>
              <a:rPr lang="es-ES" altLang="fr-FR" sz="1200" b="1" dirty="0" smtClean="0"/>
              <a:t> </a:t>
            </a:r>
            <a:r>
              <a:rPr lang="es-ES" altLang="fr-FR" sz="1200" b="1" dirty="0" err="1" smtClean="0"/>
              <a:t>removal</a:t>
            </a:r>
            <a:r>
              <a:rPr lang="es-ES" altLang="fr-FR" sz="1200" b="1" dirty="0" smtClean="0"/>
              <a:t> </a:t>
            </a:r>
            <a:r>
              <a:rPr lang="es-ES" altLang="fr-FR" sz="1200" b="1" dirty="0" err="1" smtClean="0"/>
              <a:t>started</a:t>
            </a:r>
            <a:r>
              <a:rPr lang="es-ES" altLang="fr-FR" sz="1200" b="1" dirty="0" smtClean="0"/>
              <a:t>.</a:t>
            </a:r>
          </a:p>
          <a:p>
            <a:pPr eaLnBrk="1" hangingPunct="1"/>
            <a:r>
              <a:rPr lang="es-ES" altLang="fr-FR" sz="1200" b="1" dirty="0" smtClean="0"/>
              <a:t>“</a:t>
            </a:r>
            <a:r>
              <a:rPr lang="es-ES" altLang="fr-FR" sz="1200" b="1" dirty="0" err="1" smtClean="0"/>
              <a:t>cold</a:t>
            </a:r>
            <a:r>
              <a:rPr lang="es-ES" altLang="fr-FR" sz="1200" b="1" dirty="0" smtClean="0"/>
              <a:t> </a:t>
            </a:r>
            <a:r>
              <a:rPr lang="es-ES" altLang="fr-FR" sz="1200" b="1" dirty="0" err="1" smtClean="0"/>
              <a:t>building</a:t>
            </a:r>
            <a:r>
              <a:rPr lang="es-ES" altLang="fr-FR" sz="1200" b="1" dirty="0" smtClean="0"/>
              <a:t>” </a:t>
            </a:r>
            <a:r>
              <a:rPr lang="es-ES" altLang="fr-FR" sz="1200" b="1" dirty="0" err="1" smtClean="0"/>
              <a:t>finished</a:t>
            </a:r>
            <a:r>
              <a:rPr lang="es-ES" altLang="fr-FR" sz="1200" b="1" dirty="0" smtClean="0"/>
              <a:t> in Feb 2014 (1 </a:t>
            </a:r>
            <a:r>
              <a:rPr lang="es-ES" altLang="fr-FR" sz="1200" b="1" dirty="0" err="1" smtClean="0"/>
              <a:t>month</a:t>
            </a:r>
            <a:r>
              <a:rPr lang="es-ES" altLang="fr-FR" sz="1200" b="1" dirty="0" smtClean="0"/>
              <a:t> </a:t>
            </a:r>
            <a:r>
              <a:rPr lang="es-ES" altLang="fr-FR" sz="1200" b="1" dirty="0" err="1" smtClean="0"/>
              <a:t>shift</a:t>
            </a:r>
            <a:r>
              <a:rPr lang="es-ES" altLang="fr-FR" sz="1200" b="1" dirty="0" smtClean="0"/>
              <a:t>).</a:t>
            </a:r>
            <a:endParaRPr lang="es-ES" altLang="fr-FR" sz="1200" b="1" dirty="0"/>
          </a:p>
        </p:txBody>
      </p:sp>
      <p:cxnSp>
        <p:nvCxnSpPr>
          <p:cNvPr id="3" name="Straight Arrow Connector 2"/>
          <p:cNvCxnSpPr/>
          <p:nvPr/>
        </p:nvCxnSpPr>
        <p:spPr>
          <a:xfrm flipV="1">
            <a:off x="1749852" y="4419601"/>
            <a:ext cx="879048" cy="114299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9" name="Picture 2" descr="image00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358" y="533400"/>
            <a:ext cx="2396480" cy="729027"/>
          </a:xfrm>
          <a:prstGeom prst="rect">
            <a:avLst/>
          </a:prstGeom>
          <a:noFill/>
          <a:ln w="9525">
            <a:noFill/>
            <a:miter lim="800000"/>
            <a:headEnd/>
            <a:tailEnd/>
          </a:ln>
        </p:spPr>
      </p:pic>
      <p:sp>
        <p:nvSpPr>
          <p:cNvPr id="10" name="TextBox 9"/>
          <p:cNvSpPr txBox="1"/>
          <p:nvPr/>
        </p:nvSpPr>
        <p:spPr>
          <a:xfrm>
            <a:off x="7962663" y="6404693"/>
            <a:ext cx="872931" cy="369332"/>
          </a:xfrm>
          <a:prstGeom prst="rect">
            <a:avLst/>
          </a:prstGeom>
          <a:noFill/>
        </p:spPr>
        <p:txBody>
          <a:bodyPr wrap="none" rtlCol="0">
            <a:spAutoFit/>
          </a:bodyPr>
          <a:lstStyle/>
          <a:p>
            <a:r>
              <a:rPr lang="en-GB" dirty="0" smtClean="0"/>
              <a:t>T. Stora</a:t>
            </a:r>
            <a:endParaRPr lang="en-GB" dirty="0"/>
          </a:p>
        </p:txBody>
      </p:sp>
    </p:spTree>
    <p:extLst>
      <p:ext uri="{BB962C8B-B14F-4D97-AF65-F5344CB8AC3E}">
        <p14:creationId xmlns:p14="http://schemas.microsoft.com/office/powerpoint/2010/main" val="3660592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5427" y="358638"/>
            <a:ext cx="5338935" cy="1143000"/>
          </a:xfrm>
        </p:spPr>
        <p:txBody>
          <a:bodyPr/>
          <a:lstStyle/>
          <a:p>
            <a:r>
              <a:rPr lang="en-GB" dirty="0" smtClean="0"/>
              <a:t>Earth Removal</a:t>
            </a:r>
            <a:endParaRPr lang="en-GB" dirty="0"/>
          </a:p>
        </p:txBody>
      </p:sp>
      <p:pic>
        <p:nvPicPr>
          <p:cNvPr id="1026" name="Picture 2" descr="C:\Users\catheral\AppData\Local\Microsoft\Windows\Temporary Internet Files\Content.Outlook\V82514D3\2013-10-21_16 06 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16832"/>
            <a:ext cx="6096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image0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5" y="548680"/>
            <a:ext cx="2507882" cy="762916"/>
          </a:xfrm>
          <a:prstGeom prst="rect">
            <a:avLst/>
          </a:prstGeom>
          <a:noFill/>
          <a:ln w="9525">
            <a:noFill/>
            <a:miter lim="800000"/>
            <a:headEnd/>
            <a:tailEnd/>
          </a:ln>
        </p:spPr>
      </p:pic>
      <p:sp>
        <p:nvSpPr>
          <p:cNvPr id="5" name="TextBox 4"/>
          <p:cNvSpPr txBox="1"/>
          <p:nvPr/>
        </p:nvSpPr>
        <p:spPr>
          <a:xfrm>
            <a:off x="7962663" y="6404693"/>
            <a:ext cx="872931" cy="369332"/>
          </a:xfrm>
          <a:prstGeom prst="rect">
            <a:avLst/>
          </a:prstGeom>
          <a:noFill/>
        </p:spPr>
        <p:txBody>
          <a:bodyPr wrap="none" rtlCol="0">
            <a:spAutoFit/>
          </a:bodyPr>
          <a:lstStyle/>
          <a:p>
            <a:r>
              <a:rPr lang="en-GB" dirty="0" smtClean="0"/>
              <a:t>T. Stora</a:t>
            </a:r>
            <a:endParaRPr lang="en-GB" dirty="0"/>
          </a:p>
        </p:txBody>
      </p:sp>
      <p:pic>
        <p:nvPicPr>
          <p:cNvPr id="6" name="Picture 2"/>
          <p:cNvPicPr>
            <a:picLocks noChangeAspect="1" noChangeArrowheads="1"/>
          </p:cNvPicPr>
          <p:nvPr/>
        </p:nvPicPr>
        <p:blipFill>
          <a:blip r:embed="rId4" cstate="print"/>
          <a:srcRect/>
          <a:stretch>
            <a:fillRect/>
          </a:stretch>
        </p:blipFill>
        <p:spPr bwMode="auto">
          <a:xfrm>
            <a:off x="7236296" y="260648"/>
            <a:ext cx="1749852" cy="381000"/>
          </a:xfrm>
          <a:prstGeom prst="rect">
            <a:avLst/>
          </a:prstGeom>
          <a:noFill/>
          <a:ln w="9525">
            <a:noFill/>
            <a:miter lim="800000"/>
            <a:headEnd/>
            <a:tailEnd/>
          </a:ln>
        </p:spPr>
      </p:pic>
    </p:spTree>
    <p:extLst>
      <p:ext uri="{BB962C8B-B14F-4D97-AF65-F5344CB8AC3E}">
        <p14:creationId xmlns:p14="http://schemas.microsoft.com/office/powerpoint/2010/main" val="3266207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4391</TotalTime>
  <Words>3770</Words>
  <Application>Microsoft Office PowerPoint</Application>
  <PresentationFormat>On-screen Show (4:3)</PresentationFormat>
  <Paragraphs>816</Paragraphs>
  <Slides>49</Slides>
  <Notes>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2" baseType="lpstr">
      <vt:lpstr>Office Theme</vt:lpstr>
      <vt:lpstr>Equation</vt:lpstr>
      <vt:lpstr>Graph</vt:lpstr>
      <vt:lpstr>Status of the activities for LS1 and HIE-ISOLDE Design Study</vt:lpstr>
      <vt:lpstr>LS1 Activities</vt:lpstr>
      <vt:lpstr>Robots</vt:lpstr>
      <vt:lpstr>PowerPoint Presentation</vt:lpstr>
      <vt:lpstr>PowerPoint Presentation</vt:lpstr>
      <vt:lpstr>PAD/MAD Installation</vt:lpstr>
      <vt:lpstr>Groundbreaking </vt:lpstr>
      <vt:lpstr>Building</vt:lpstr>
      <vt:lpstr>Earth Removal</vt:lpstr>
      <vt:lpstr>External partners</vt:lpstr>
      <vt:lpstr>Hot cell layout</vt:lpstr>
      <vt:lpstr>PowerPoint Presentation</vt:lpstr>
      <vt:lpstr>PowerPoint Presentation</vt:lpstr>
      <vt:lpstr>PowerPoint Presentation</vt:lpstr>
      <vt:lpstr>PowerPoint Presentation</vt:lpstr>
      <vt:lpstr>PowerPoint Presentation</vt:lpstr>
      <vt:lpstr>5 μs beam  gating test</vt:lpstr>
      <vt:lpstr>RILIS machine protection: built and being tested</vt:lpstr>
      <vt:lpstr>Overview</vt:lpstr>
      <vt:lpstr>Targets: RIB Intensity Increase</vt:lpstr>
      <vt:lpstr>Targets: RIB Purification</vt:lpstr>
      <vt:lpstr>Front End: Pre extraction prototype</vt:lpstr>
      <vt:lpstr>Front End: Geometrical optimization</vt:lpstr>
      <vt:lpstr>PowerPoint Presentation</vt:lpstr>
      <vt:lpstr>PowerPoint Presentation</vt:lpstr>
      <vt:lpstr>PowerPoint Presentation</vt:lpstr>
      <vt:lpstr>ISOLDE offline separator #2</vt:lpstr>
      <vt:lpstr>High Resolution Separator (HRS) upgrade design study</vt:lpstr>
      <vt:lpstr>High Resolution Separator (HRS) upgrade design study</vt:lpstr>
      <vt:lpstr>Ventilation</vt:lpstr>
      <vt:lpstr>Ventilation</vt:lpstr>
      <vt:lpstr>The Design Study Report</vt:lpstr>
      <vt:lpstr>PowerPoint Presentation</vt:lpstr>
      <vt:lpstr>Implementation</vt:lpstr>
      <vt:lpstr>PowerPoint Presentation</vt:lpstr>
      <vt:lpstr>PowerPoint Presentation</vt:lpstr>
      <vt:lpstr>PowerPoint Presentation</vt:lpstr>
      <vt:lpstr>PowerPoint Presentation</vt:lpstr>
      <vt:lpstr>PowerPoint Presentation</vt:lpstr>
      <vt:lpstr>PowerPoint Presentation</vt:lpstr>
      <vt:lpstr>Alignment</vt:lpstr>
      <vt:lpstr>Technical and Safety Review of the RB0 upgrade (VITO line) held on September 3, 2013.</vt:lpstr>
      <vt:lpstr>ASPIC → VITO (upgrade, not a new beam line!)</vt:lpstr>
      <vt:lpstr>Space around the experiment  Access and escape routes (all dimensions respected)</vt:lpstr>
      <vt:lpstr>Radiation</vt:lpstr>
      <vt:lpstr>Magnetic Field</vt:lpstr>
      <vt:lpstr>Alternative location of the VITO beam line</vt:lpstr>
      <vt:lpstr>VITO Beam line</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Coordination</dc:title>
  <dc:creator>Catherall</dc:creator>
  <cp:lastModifiedBy>Catherall</cp:lastModifiedBy>
  <cp:revision>30</cp:revision>
  <dcterms:created xsi:type="dcterms:W3CDTF">2013-10-08T15:59:53Z</dcterms:created>
  <dcterms:modified xsi:type="dcterms:W3CDTF">2013-10-22T11:14:56Z</dcterms:modified>
</cp:coreProperties>
</file>