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sldIdLst>
    <p:sldId id="256" r:id="rId2"/>
    <p:sldId id="292" r:id="rId3"/>
    <p:sldId id="295" r:id="rId4"/>
    <p:sldId id="326" r:id="rId5"/>
    <p:sldId id="293" r:id="rId6"/>
    <p:sldId id="303" r:id="rId7"/>
    <p:sldId id="296" r:id="rId8"/>
    <p:sldId id="305" r:id="rId9"/>
    <p:sldId id="318" r:id="rId10"/>
    <p:sldId id="308" r:id="rId11"/>
    <p:sldId id="319" r:id="rId12"/>
    <p:sldId id="325" r:id="rId13"/>
    <p:sldId id="314" r:id="rId14"/>
    <p:sldId id="300" r:id="rId15"/>
    <p:sldId id="284" r:id="rId16"/>
    <p:sldId id="291" r:id="rId17"/>
    <p:sldId id="316"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9348C"/>
    <a:srgbClr val="7BBA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8522" autoAdjust="0"/>
  </p:normalViewPr>
  <p:slideViewPr>
    <p:cSldViewPr>
      <p:cViewPr>
        <p:scale>
          <a:sx n="75" d="100"/>
          <a:sy n="75" d="100"/>
        </p:scale>
        <p:origin x="-632" y="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3126"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D97800-06CD-4BEE-B93B-1BCB4692557D}" type="datetimeFigureOut">
              <a:rPr lang="en-US" smtClean="0"/>
              <a:pPr/>
              <a:t>23/10/13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692720-820E-47C1-8A16-C0C1611DAAD1}" type="slidenum">
              <a:rPr lang="en-US" smtClean="0"/>
              <a:pPr/>
              <a:t>‹Nr.›</a:t>
            </a:fld>
            <a:endParaRPr lang="en-US"/>
          </a:p>
        </p:txBody>
      </p:sp>
    </p:spTree>
    <p:extLst>
      <p:ext uri="{BB962C8B-B14F-4D97-AF65-F5344CB8AC3E}">
        <p14:creationId xmlns:p14="http://schemas.microsoft.com/office/powerpoint/2010/main" val="21974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FF"/>
                </a:solidFill>
                <a:latin typeface="Calibri" charset="0"/>
              </a:rPr>
              <a:t>discussion with </a:t>
            </a:r>
            <a:r>
              <a:rPr lang="en-US" dirty="0" err="1" smtClean="0">
                <a:solidFill>
                  <a:srgbClr val="0000FF"/>
                </a:solidFill>
                <a:latin typeface="Calibri" charset="0"/>
              </a:rPr>
              <a:t>Ph</a:t>
            </a:r>
            <a:r>
              <a:rPr lang="en-US" dirty="0" smtClean="0">
                <a:solidFill>
                  <a:srgbClr val="0000FF"/>
                </a:solidFill>
                <a:latin typeface="Calibri" charset="0"/>
              </a:rPr>
              <a:t> to get a Limited term contract 50% collaboration + 50% PH</a:t>
            </a:r>
          </a:p>
          <a:p>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3</a:t>
            </a:fld>
            <a:endParaRPr lang="en-US"/>
          </a:p>
        </p:txBody>
      </p:sp>
    </p:spTree>
    <p:extLst>
      <p:ext uri="{BB962C8B-B14F-4D97-AF65-F5344CB8AC3E}">
        <p14:creationId xmlns:p14="http://schemas.microsoft.com/office/powerpoint/2010/main" val="2488924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committee agrees that until Greece signs the updated </a:t>
            </a:r>
            <a:r>
              <a:rPr lang="en-US" sz="1200" kern="1200" dirty="0" err="1" smtClean="0">
                <a:solidFill>
                  <a:schemeClr val="tx1"/>
                </a:solidFill>
                <a:latin typeface="+mn-lt"/>
                <a:ea typeface="+mn-ea"/>
                <a:cs typeface="+mn-cs"/>
              </a:rPr>
              <a:t>MoU</a:t>
            </a:r>
            <a:r>
              <a:rPr lang="en-US" sz="1200" kern="1200" dirty="0" smtClean="0">
                <a:solidFill>
                  <a:schemeClr val="tx1"/>
                </a:solidFill>
                <a:latin typeface="+mn-lt"/>
                <a:ea typeface="+mn-ea"/>
                <a:cs typeface="+mn-cs"/>
              </a:rPr>
              <a:t> and has paid its outstanding fees it will no longer be considered a member of the ISOLDE collaboration.</a:t>
            </a:r>
            <a:endParaRPr lang="en-US" dirty="0"/>
          </a:p>
        </p:txBody>
      </p:sp>
      <p:sp>
        <p:nvSpPr>
          <p:cNvPr id="4" name="Slide Number Placeholder 3"/>
          <p:cNvSpPr>
            <a:spLocks noGrp="1"/>
          </p:cNvSpPr>
          <p:nvPr>
            <p:ph type="sldNum" sz="quarter" idx="10"/>
          </p:nvPr>
        </p:nvSpPr>
        <p:spPr/>
        <p:txBody>
          <a:bodyPr/>
          <a:lstStyle/>
          <a:p>
            <a:fld id="{E2692720-820E-47C1-8A16-C0C1611DAAD1}" type="slidenum">
              <a:rPr lang="en-US" smtClean="0"/>
              <a:pPr/>
              <a:t>15</a:t>
            </a:fld>
            <a:endParaRPr lang="en-US"/>
          </a:p>
        </p:txBody>
      </p:sp>
    </p:spTree>
    <p:extLst>
      <p:ext uri="{BB962C8B-B14F-4D97-AF65-F5344CB8AC3E}">
        <p14:creationId xmlns:p14="http://schemas.microsoft.com/office/powerpoint/2010/main" val="33648544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48072" y="1988840"/>
            <a:ext cx="7772400" cy="1470025"/>
          </a:xfrm>
        </p:spPr>
        <p:txBody>
          <a:bodyPr>
            <a:normAutofit/>
          </a:bodyPr>
          <a:lstStyle>
            <a:lvl1pPr>
              <a:defRPr sz="4800" b="1">
                <a:solidFill>
                  <a:srgbClr val="7BBA2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733872" y="3717032"/>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8" name="Picture 1" descr="CERN144"/>
          <p:cNvPicPr>
            <a:picLocks noChangeAspect="1" noChangeArrowheads="1"/>
          </p:cNvPicPr>
          <p:nvPr userDrawn="1"/>
        </p:nvPicPr>
        <p:blipFill>
          <a:blip r:embed="rId2" cstate="print"/>
          <a:srcRect/>
          <a:stretch>
            <a:fillRect/>
          </a:stretch>
        </p:blipFill>
        <p:spPr bwMode="auto">
          <a:xfrm>
            <a:off x="7884368" y="5589240"/>
            <a:ext cx="1202432" cy="1202432"/>
          </a:xfrm>
          <a:prstGeom prst="rect">
            <a:avLst/>
          </a:prstGeom>
          <a:noFill/>
          <a:ln w="9525">
            <a:noFill/>
            <a:miter lim="800000"/>
            <a:headEnd/>
            <a:tailEnd/>
          </a:ln>
        </p:spPr>
      </p:pic>
      <p:pic>
        <p:nvPicPr>
          <p:cNvPr id="6" name="Picture 2"/>
          <p:cNvPicPr>
            <a:picLocks noChangeAspect="1" noChangeArrowheads="1"/>
          </p:cNvPicPr>
          <p:nvPr userDrawn="1"/>
        </p:nvPicPr>
        <p:blipFill>
          <a:blip r:embed="rId3" cstate="print"/>
          <a:srcRect/>
          <a:stretch>
            <a:fillRect/>
          </a:stretch>
        </p:blipFill>
        <p:spPr bwMode="auto">
          <a:xfrm>
            <a:off x="4368770" y="116632"/>
            <a:ext cx="4667726" cy="1016318"/>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‹Nr.›</a:t>
            </a:fld>
            <a:endParaRPr lang="en-US"/>
          </a:p>
        </p:txBody>
      </p:sp>
      <p:sp>
        <p:nvSpPr>
          <p:cNvPr id="7" name="Parallelogram 6"/>
          <p:cNvSpPr/>
          <p:nvPr userDrawn="1"/>
        </p:nvSpPr>
        <p:spPr>
          <a:xfrm>
            <a:off x="36000" y="908720"/>
            <a:ext cx="9072000" cy="54000"/>
          </a:xfrm>
          <a:prstGeom prst="parallelogram">
            <a:avLst>
              <a:gd name="adj" fmla="val 162471"/>
            </a:avLst>
          </a:prstGeom>
          <a:solidFill>
            <a:srgbClr val="7BB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smtClean="0"/>
              <a:t>References</a:t>
            </a:r>
            <a:endParaRPr lang="en-US" dirty="0"/>
          </a:p>
        </p:txBody>
      </p:sp>
      <p:pic>
        <p:nvPicPr>
          <p:cNvPr id="8" name="Picture 2"/>
          <p:cNvPicPr>
            <a:picLocks noChangeAspect="1" noChangeArrowheads="1"/>
          </p:cNvPicPr>
          <p:nvPr userDrawn="1"/>
        </p:nvPicPr>
        <p:blipFill>
          <a:blip r:embed="rId3" cstate="print"/>
          <a:srcRect/>
          <a:stretch>
            <a:fillRect/>
          </a:stretch>
        </p:blipFill>
        <p:spPr bwMode="auto">
          <a:xfrm>
            <a:off x="7339141" y="6381328"/>
            <a:ext cx="1697355" cy="369570"/>
          </a:xfrm>
          <a:prstGeom prst="rect">
            <a:avLst/>
          </a:prstGeom>
          <a:noFill/>
          <a:ln w="9525">
            <a:noFill/>
            <a:miter lim="800000"/>
            <a:headEnd/>
            <a:tailEnd/>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43608" y="72000"/>
            <a:ext cx="7643192"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1105272" y="1600200"/>
            <a:ext cx="7643192"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4"/>
          </p:nvPr>
        </p:nvSpPr>
        <p:spPr>
          <a:xfrm>
            <a:off x="3806552" y="6448251"/>
            <a:ext cx="2133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DCE4B40A-67BA-4787-801A-16EE65008C21}" type="slidenum">
              <a:rPr lang="en-US" smtClean="0"/>
              <a:pPr/>
              <a:t>‹Nr.›</a:t>
            </a:fld>
            <a:endParaRPr lang="en-US"/>
          </a:p>
        </p:txBody>
      </p:sp>
      <p:sp>
        <p:nvSpPr>
          <p:cNvPr id="5" name="Rectangle 4"/>
          <p:cNvSpPr>
            <a:spLocks noChangeAspect="1"/>
          </p:cNvSpPr>
          <p:nvPr userDrawn="1"/>
        </p:nvSpPr>
        <p:spPr>
          <a:xfrm>
            <a:off x="1" y="1141610"/>
            <a:ext cx="936000" cy="5743774"/>
          </a:xfrm>
          <a:prstGeom prst="rect">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a:spLocks noChangeAspect="1"/>
          </p:cNvSpPr>
          <p:nvPr userDrawn="1"/>
        </p:nvSpPr>
        <p:spPr>
          <a:xfrm rot="16200000">
            <a:off x="98244" y="-84224"/>
            <a:ext cx="761107" cy="936748"/>
          </a:xfrm>
          <a:prstGeom prst="rtTriangle">
            <a:avLst/>
          </a:prstGeom>
          <a:solidFill>
            <a:srgbClr val="2934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Tx/>
        <a:buBlip>
          <a:blip r:embed="rId4"/>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43608" y="2060848"/>
            <a:ext cx="7772400" cy="1872208"/>
          </a:xfrm>
        </p:spPr>
        <p:txBody>
          <a:bodyPr>
            <a:normAutofit/>
          </a:bodyPr>
          <a:lstStyle/>
          <a:p>
            <a:r>
              <a:rPr lang="en-US" dirty="0" smtClean="0"/>
              <a:t>News of the ISOLDE Group</a:t>
            </a:r>
            <a:endParaRPr lang="en-US" dirty="0"/>
          </a:p>
        </p:txBody>
      </p:sp>
      <p:sp>
        <p:nvSpPr>
          <p:cNvPr id="3" name="Subtitle 2"/>
          <p:cNvSpPr>
            <a:spLocks noGrp="1"/>
          </p:cNvSpPr>
          <p:nvPr>
            <p:ph type="subTitle" idx="1"/>
          </p:nvPr>
        </p:nvSpPr>
        <p:spPr>
          <a:xfrm>
            <a:off x="1907704" y="4052664"/>
            <a:ext cx="6400800" cy="1176536"/>
          </a:xfrm>
        </p:spPr>
        <p:txBody>
          <a:bodyPr/>
          <a:lstStyle/>
          <a:p>
            <a:r>
              <a:rPr lang="de-DE" dirty="0" smtClean="0"/>
              <a:t>Maria J. G. Borge</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ENSAR 2 / Town Meeting</a:t>
            </a:r>
            <a:endParaRPr lang="es-ES" dirty="0"/>
          </a:p>
        </p:txBody>
      </p:sp>
      <p:sp>
        <p:nvSpPr>
          <p:cNvPr id="3" name="Marcador de contenido 2"/>
          <p:cNvSpPr>
            <a:spLocks noGrp="1"/>
          </p:cNvSpPr>
          <p:nvPr>
            <p:ph idx="1"/>
          </p:nvPr>
        </p:nvSpPr>
        <p:spPr>
          <a:xfrm>
            <a:off x="1187624" y="1052736"/>
            <a:ext cx="7653536" cy="5544616"/>
          </a:xfrm>
        </p:spPr>
        <p:txBody>
          <a:bodyPr>
            <a:normAutofit/>
          </a:bodyPr>
          <a:lstStyle/>
          <a:p>
            <a:r>
              <a:rPr lang="es-ES" sz="2000" dirty="0" err="1" smtClean="0"/>
              <a:t>Call</a:t>
            </a:r>
            <a:r>
              <a:rPr lang="es-ES" sz="2000" dirty="0" smtClean="0"/>
              <a:t> </a:t>
            </a:r>
            <a:r>
              <a:rPr lang="es-ES" sz="2000" dirty="0" err="1" smtClean="0"/>
              <a:t>for</a:t>
            </a:r>
            <a:r>
              <a:rPr lang="es-ES" sz="2000" dirty="0" smtClean="0"/>
              <a:t> </a:t>
            </a:r>
            <a:r>
              <a:rPr lang="es-ES" sz="2000" dirty="0" smtClean="0">
                <a:solidFill>
                  <a:srgbClr val="0000FF"/>
                </a:solidFill>
              </a:rPr>
              <a:t>NA</a:t>
            </a:r>
            <a:r>
              <a:rPr lang="es-ES" sz="2000" dirty="0" smtClean="0"/>
              <a:t>, </a:t>
            </a:r>
            <a:r>
              <a:rPr lang="es-ES" sz="2000" dirty="0" smtClean="0">
                <a:solidFill>
                  <a:srgbClr val="FF0000"/>
                </a:solidFill>
              </a:rPr>
              <a:t>JRA</a:t>
            </a:r>
            <a:r>
              <a:rPr lang="es-ES" sz="2000" dirty="0" smtClean="0"/>
              <a:t>,   </a:t>
            </a:r>
            <a:r>
              <a:rPr lang="es-ES" sz="2000" dirty="0" err="1" smtClean="0"/>
              <a:t>until</a:t>
            </a:r>
            <a:r>
              <a:rPr lang="es-ES" sz="2000" dirty="0" smtClean="0"/>
              <a:t> 15th of </a:t>
            </a:r>
            <a:r>
              <a:rPr lang="es-ES" sz="2000" dirty="0" err="1" smtClean="0"/>
              <a:t>April</a:t>
            </a:r>
            <a:endParaRPr lang="es-ES" sz="2000" dirty="0" smtClean="0"/>
          </a:p>
          <a:p>
            <a:r>
              <a:rPr lang="es-ES" sz="2000" dirty="0" err="1" smtClean="0"/>
              <a:t>Presentations</a:t>
            </a:r>
            <a:r>
              <a:rPr lang="es-ES" sz="2000" dirty="0" smtClean="0"/>
              <a:t> in </a:t>
            </a:r>
            <a:r>
              <a:rPr lang="es-ES" sz="2000" dirty="0" err="1" smtClean="0"/>
              <a:t>Warsaw</a:t>
            </a:r>
            <a:r>
              <a:rPr lang="es-ES" sz="2000" dirty="0" smtClean="0"/>
              <a:t> June 19-20</a:t>
            </a:r>
          </a:p>
          <a:p>
            <a:r>
              <a:rPr lang="es-ES" dirty="0" smtClean="0"/>
              <a:t>14 </a:t>
            </a:r>
            <a:r>
              <a:rPr lang="es-ES" dirty="0" err="1" smtClean="0"/>
              <a:t>proposals</a:t>
            </a:r>
            <a:r>
              <a:rPr lang="es-ES" dirty="0" smtClean="0"/>
              <a:t> </a:t>
            </a:r>
            <a:r>
              <a:rPr lang="es-ES" dirty="0" err="1" smtClean="0"/>
              <a:t>for</a:t>
            </a:r>
            <a:r>
              <a:rPr lang="es-ES" dirty="0" smtClean="0"/>
              <a:t> NA</a:t>
            </a:r>
          </a:p>
          <a:p>
            <a:r>
              <a:rPr lang="es-ES" dirty="0" smtClean="0"/>
              <a:t>27 </a:t>
            </a:r>
            <a:r>
              <a:rPr lang="es-ES" dirty="0" err="1" smtClean="0"/>
              <a:t>proposals</a:t>
            </a:r>
            <a:r>
              <a:rPr lang="es-ES" dirty="0" smtClean="0"/>
              <a:t> </a:t>
            </a:r>
            <a:r>
              <a:rPr lang="es-ES" dirty="0" err="1" smtClean="0"/>
              <a:t>for</a:t>
            </a:r>
            <a:r>
              <a:rPr lang="es-ES" dirty="0" smtClean="0"/>
              <a:t> JRA</a:t>
            </a:r>
          </a:p>
          <a:p>
            <a:r>
              <a:rPr lang="es-ES" dirty="0" err="1" smtClean="0"/>
              <a:t>Presentations</a:t>
            </a:r>
            <a:r>
              <a:rPr lang="es-ES" dirty="0" smtClean="0"/>
              <a:t> in </a:t>
            </a:r>
            <a:r>
              <a:rPr lang="es-ES" dirty="0" err="1" smtClean="0"/>
              <a:t>Warsaw</a:t>
            </a:r>
            <a:r>
              <a:rPr lang="es-ES" dirty="0" smtClean="0"/>
              <a:t> </a:t>
            </a:r>
            <a:r>
              <a:rPr lang="es-ES" dirty="0" err="1" smtClean="0"/>
              <a:t>under</a:t>
            </a:r>
            <a:r>
              <a:rPr lang="es-ES" dirty="0" smtClean="0"/>
              <a:t> </a:t>
            </a:r>
            <a:r>
              <a:rPr lang="es-ES" dirty="0" err="1" smtClean="0"/>
              <a:t>the</a:t>
            </a:r>
            <a:r>
              <a:rPr lang="es-ES" dirty="0" smtClean="0"/>
              <a:t> </a:t>
            </a:r>
            <a:r>
              <a:rPr lang="es-ES" dirty="0" err="1" smtClean="0"/>
              <a:t>title</a:t>
            </a:r>
            <a:r>
              <a:rPr lang="es-ES" dirty="0" smtClean="0"/>
              <a:t> BEYOND ENSAR</a:t>
            </a:r>
          </a:p>
          <a:p>
            <a:r>
              <a:rPr lang="es-ES" dirty="0" smtClean="0">
                <a:solidFill>
                  <a:schemeClr val="accent5">
                    <a:lumMod val="75000"/>
                  </a:schemeClr>
                </a:solidFill>
              </a:rPr>
              <a:t>TNA </a:t>
            </a:r>
            <a:r>
              <a:rPr lang="es-ES" dirty="0" err="1" smtClean="0">
                <a:solidFill>
                  <a:schemeClr val="accent5">
                    <a:lumMod val="75000"/>
                  </a:schemeClr>
                </a:solidFill>
              </a:rPr>
              <a:t>Krakow</a:t>
            </a:r>
            <a:r>
              <a:rPr lang="es-ES" dirty="0" smtClean="0">
                <a:solidFill>
                  <a:schemeClr val="accent5">
                    <a:lumMod val="75000"/>
                  </a:schemeClr>
                </a:solidFill>
              </a:rPr>
              <a:t> + </a:t>
            </a:r>
            <a:r>
              <a:rPr lang="es-ES" dirty="0" err="1" smtClean="0">
                <a:solidFill>
                  <a:schemeClr val="accent5">
                    <a:lumMod val="75000"/>
                  </a:schemeClr>
                </a:solidFill>
              </a:rPr>
              <a:t>Warsaw</a:t>
            </a:r>
            <a:endParaRPr lang="es-ES" dirty="0" smtClean="0">
              <a:solidFill>
                <a:schemeClr val="accent5">
                  <a:lumMod val="75000"/>
                </a:schemeClr>
              </a:solidFill>
            </a:endParaRPr>
          </a:p>
          <a:p>
            <a:r>
              <a:rPr lang="es-ES" dirty="0" smtClean="0">
                <a:solidFill>
                  <a:schemeClr val="accent5">
                    <a:lumMod val="75000"/>
                  </a:schemeClr>
                </a:solidFill>
              </a:rPr>
              <a:t>TNA KVI</a:t>
            </a:r>
          </a:p>
          <a:p>
            <a:r>
              <a:rPr lang="es-ES" dirty="0" smtClean="0">
                <a:solidFill>
                  <a:schemeClr val="accent5">
                    <a:lumMod val="75000"/>
                  </a:schemeClr>
                </a:solidFill>
              </a:rPr>
              <a:t>TNA ELI-NP</a:t>
            </a:r>
          </a:p>
          <a:p>
            <a:pPr lvl="1"/>
            <a:endParaRPr lang="es-ES" dirty="0" smtClean="0"/>
          </a:p>
          <a:p>
            <a:pPr lvl="1"/>
            <a:endParaRPr lang="es-ES" dirty="0" smtClean="0"/>
          </a:p>
          <a:p>
            <a:pPr lvl="1"/>
            <a:endParaRPr lang="es-ES" dirty="0" smtClean="0"/>
          </a:p>
          <a:p>
            <a:pPr lvl="1"/>
            <a:endParaRPr lang="es-ES" dirty="0" smtClean="0"/>
          </a:p>
          <a:p>
            <a:pPr marL="0" indent="0">
              <a:buNone/>
            </a:pPr>
            <a:endParaRPr lang="es-ES" dirty="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10</a:t>
            </a:fld>
            <a:endParaRPr lang="en-US"/>
          </a:p>
        </p:txBody>
      </p:sp>
      <p:sp>
        <p:nvSpPr>
          <p:cNvPr id="5" name="Marcador de contenido 2"/>
          <p:cNvSpPr txBox="1">
            <a:spLocks/>
          </p:cNvSpPr>
          <p:nvPr/>
        </p:nvSpPr>
        <p:spPr>
          <a:xfrm>
            <a:off x="1043608" y="3714741"/>
            <a:ext cx="4392488" cy="2738595"/>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s-ES" dirty="0" smtClean="0">
                <a:solidFill>
                  <a:srgbClr val="3366FF"/>
                </a:solidFill>
              </a:rPr>
              <a:t>ASTARTE (P. </a:t>
            </a:r>
            <a:r>
              <a:rPr lang="es-ES" dirty="0" err="1" smtClean="0">
                <a:solidFill>
                  <a:srgbClr val="3366FF"/>
                </a:solidFill>
              </a:rPr>
              <a:t>Thirolf</a:t>
            </a:r>
            <a:r>
              <a:rPr lang="es-ES" dirty="0" smtClean="0">
                <a:solidFill>
                  <a:srgbClr val="3366FF"/>
                </a:solidFill>
              </a:rPr>
              <a:t>)</a:t>
            </a:r>
          </a:p>
          <a:p>
            <a:pPr lvl="1"/>
            <a:r>
              <a:rPr lang="es-ES" dirty="0" smtClean="0"/>
              <a:t>DEMARCOS (P. </a:t>
            </a:r>
            <a:r>
              <a:rPr lang="es-ES" dirty="0" err="1" smtClean="0"/>
              <a:t>Haensel</a:t>
            </a:r>
            <a:r>
              <a:rPr lang="es-ES" dirty="0" smtClean="0"/>
              <a:t>)</a:t>
            </a:r>
          </a:p>
          <a:p>
            <a:pPr lvl="1"/>
            <a:r>
              <a:rPr lang="es-ES" dirty="0" err="1" smtClean="0">
                <a:solidFill>
                  <a:srgbClr val="0000FF"/>
                </a:solidFill>
              </a:rPr>
              <a:t>NucApp</a:t>
            </a:r>
            <a:r>
              <a:rPr lang="es-ES" dirty="0" smtClean="0">
                <a:solidFill>
                  <a:srgbClr val="0000FF"/>
                </a:solidFill>
              </a:rPr>
              <a:t> (S. </a:t>
            </a:r>
            <a:r>
              <a:rPr lang="es-ES" dirty="0" err="1" smtClean="0">
                <a:solidFill>
                  <a:srgbClr val="0000FF"/>
                </a:solidFill>
              </a:rPr>
              <a:t>Leray</a:t>
            </a:r>
            <a:r>
              <a:rPr lang="es-ES" dirty="0" smtClean="0">
                <a:solidFill>
                  <a:srgbClr val="0000FF"/>
                </a:solidFill>
              </a:rPr>
              <a:t>)</a:t>
            </a:r>
          </a:p>
          <a:p>
            <a:pPr lvl="1"/>
            <a:r>
              <a:rPr lang="es-ES" dirty="0" err="1" smtClean="0">
                <a:solidFill>
                  <a:srgbClr val="0000FF"/>
                </a:solidFill>
              </a:rPr>
              <a:t>Phys</a:t>
            </a:r>
            <a:r>
              <a:rPr lang="es-ES" dirty="0" smtClean="0">
                <a:solidFill>
                  <a:srgbClr val="0000FF"/>
                </a:solidFill>
              </a:rPr>
              <a:t>  &amp; </a:t>
            </a:r>
            <a:r>
              <a:rPr lang="es-ES" dirty="0" err="1" smtClean="0">
                <a:solidFill>
                  <a:srgbClr val="0000FF"/>
                </a:solidFill>
              </a:rPr>
              <a:t>Instr</a:t>
            </a:r>
            <a:r>
              <a:rPr lang="es-ES" dirty="0" smtClean="0">
                <a:solidFill>
                  <a:srgbClr val="0000FF"/>
                </a:solidFill>
              </a:rPr>
              <a:t>  </a:t>
            </a:r>
            <a:r>
              <a:rPr lang="es-ES" dirty="0" err="1" smtClean="0">
                <a:solidFill>
                  <a:srgbClr val="0000FF"/>
                </a:solidFill>
              </a:rPr>
              <a:t>for</a:t>
            </a:r>
            <a:r>
              <a:rPr lang="es-ES" dirty="0" smtClean="0">
                <a:solidFill>
                  <a:srgbClr val="0000FF"/>
                </a:solidFill>
              </a:rPr>
              <a:t> new </a:t>
            </a:r>
            <a:r>
              <a:rPr lang="es-ES" dirty="0" err="1" smtClean="0">
                <a:solidFill>
                  <a:srgbClr val="0000FF"/>
                </a:solidFill>
              </a:rPr>
              <a:t>generation</a:t>
            </a:r>
            <a:r>
              <a:rPr lang="es-ES" dirty="0" smtClean="0">
                <a:solidFill>
                  <a:srgbClr val="0000FF"/>
                </a:solidFill>
              </a:rPr>
              <a:t> of High Flux</a:t>
            </a:r>
          </a:p>
          <a:p>
            <a:pPr lvl="1"/>
            <a:r>
              <a:rPr lang="es-ES" dirty="0" smtClean="0">
                <a:solidFill>
                  <a:srgbClr val="0000FF"/>
                </a:solidFill>
              </a:rPr>
              <a:t>High </a:t>
            </a:r>
            <a:r>
              <a:rPr lang="es-ES" dirty="0" err="1" smtClean="0">
                <a:solidFill>
                  <a:srgbClr val="0000FF"/>
                </a:solidFill>
              </a:rPr>
              <a:t>Complexity</a:t>
            </a:r>
            <a:r>
              <a:rPr lang="es-ES" dirty="0" smtClean="0">
                <a:solidFill>
                  <a:srgbClr val="0000FF"/>
                </a:solidFill>
              </a:rPr>
              <a:t> Nuclear </a:t>
            </a:r>
            <a:r>
              <a:rPr lang="es-ES" dirty="0" err="1" smtClean="0">
                <a:solidFill>
                  <a:srgbClr val="0000FF"/>
                </a:solidFill>
              </a:rPr>
              <a:t>Structure</a:t>
            </a:r>
            <a:r>
              <a:rPr lang="es-ES" dirty="0" smtClean="0">
                <a:solidFill>
                  <a:srgbClr val="0000FF"/>
                </a:solidFill>
              </a:rPr>
              <a:t> (S. </a:t>
            </a:r>
            <a:r>
              <a:rPr lang="es-ES" dirty="0" err="1" smtClean="0">
                <a:solidFill>
                  <a:srgbClr val="0000FF"/>
                </a:solidFill>
              </a:rPr>
              <a:t>Lenzi</a:t>
            </a:r>
            <a:r>
              <a:rPr lang="es-ES" dirty="0" smtClean="0">
                <a:solidFill>
                  <a:srgbClr val="0000FF"/>
                </a:solidFill>
              </a:rPr>
              <a:t>)</a:t>
            </a:r>
          </a:p>
          <a:p>
            <a:pPr lvl="1"/>
            <a:r>
              <a:rPr lang="es-ES" dirty="0" smtClean="0">
                <a:solidFill>
                  <a:srgbClr val="0000FF"/>
                </a:solidFill>
              </a:rPr>
              <a:t>UNITHERI (D. </a:t>
            </a:r>
            <a:r>
              <a:rPr lang="es-ES" dirty="0" err="1" smtClean="0">
                <a:solidFill>
                  <a:srgbClr val="0000FF"/>
                </a:solidFill>
              </a:rPr>
              <a:t>Lacroix</a:t>
            </a:r>
            <a:r>
              <a:rPr lang="es-ES" dirty="0" smtClean="0">
                <a:solidFill>
                  <a:srgbClr val="0000FF"/>
                </a:solidFill>
              </a:rPr>
              <a:t>)</a:t>
            </a:r>
          </a:p>
          <a:p>
            <a:pPr lvl="1"/>
            <a:r>
              <a:rPr lang="es-ES" dirty="0" smtClean="0">
                <a:solidFill>
                  <a:srgbClr val="0000FF"/>
                </a:solidFill>
              </a:rPr>
              <a:t>NUSTAR (</a:t>
            </a:r>
            <a:r>
              <a:rPr lang="es-ES" dirty="0" err="1" smtClean="0">
                <a:solidFill>
                  <a:srgbClr val="0000FF"/>
                </a:solidFill>
              </a:rPr>
              <a:t>C.Scheidenberger</a:t>
            </a:r>
            <a:r>
              <a:rPr lang="es-ES" dirty="0" smtClean="0">
                <a:solidFill>
                  <a:srgbClr val="0000FF"/>
                </a:solidFill>
              </a:rPr>
              <a:t>)</a:t>
            </a:r>
          </a:p>
          <a:p>
            <a:pPr lvl="1"/>
            <a:r>
              <a:rPr lang="es-ES" dirty="0" smtClean="0">
                <a:solidFill>
                  <a:srgbClr val="3366FF"/>
                </a:solidFill>
              </a:rPr>
              <a:t>Fundamental </a:t>
            </a:r>
            <a:r>
              <a:rPr lang="es-ES" dirty="0" err="1" smtClean="0">
                <a:solidFill>
                  <a:srgbClr val="3366FF"/>
                </a:solidFill>
              </a:rPr>
              <a:t>Interaction</a:t>
            </a:r>
            <a:r>
              <a:rPr lang="es-ES" dirty="0" smtClean="0">
                <a:solidFill>
                  <a:srgbClr val="3366FF"/>
                </a:solidFill>
              </a:rPr>
              <a:t> (A. </a:t>
            </a:r>
            <a:r>
              <a:rPr lang="es-ES" dirty="0" err="1" smtClean="0">
                <a:solidFill>
                  <a:srgbClr val="3366FF"/>
                </a:solidFill>
              </a:rPr>
              <a:t>Jokinen</a:t>
            </a:r>
            <a:r>
              <a:rPr lang="es-ES" dirty="0" smtClean="0">
                <a:solidFill>
                  <a:srgbClr val="3366FF"/>
                </a:solidFill>
              </a:rPr>
              <a:t>)</a:t>
            </a:r>
          </a:p>
          <a:p>
            <a:pPr lvl="1"/>
            <a:r>
              <a:rPr lang="es-ES" dirty="0" smtClean="0">
                <a:solidFill>
                  <a:srgbClr val="0000FF"/>
                </a:solidFill>
              </a:rPr>
              <a:t>FULN (M. </a:t>
            </a:r>
            <a:r>
              <a:rPr lang="es-ES" dirty="0" err="1" smtClean="0">
                <a:solidFill>
                  <a:srgbClr val="0000FF"/>
                </a:solidFill>
              </a:rPr>
              <a:t>Freer</a:t>
            </a:r>
            <a:r>
              <a:rPr lang="es-ES" dirty="0" smtClean="0">
                <a:solidFill>
                  <a:srgbClr val="0000FF"/>
                </a:solidFill>
              </a:rPr>
              <a:t>)</a:t>
            </a:r>
          </a:p>
          <a:p>
            <a:pPr lvl="1"/>
            <a:r>
              <a:rPr lang="es-ES" dirty="0" err="1" smtClean="0">
                <a:solidFill>
                  <a:srgbClr val="0000FF"/>
                </a:solidFill>
              </a:rPr>
              <a:t>Theory</a:t>
            </a:r>
            <a:r>
              <a:rPr lang="es-ES" dirty="0" smtClean="0">
                <a:solidFill>
                  <a:srgbClr val="0000FF"/>
                </a:solidFill>
              </a:rPr>
              <a:t> Network in </a:t>
            </a:r>
            <a:r>
              <a:rPr lang="es-ES" dirty="0" err="1" smtClean="0">
                <a:solidFill>
                  <a:srgbClr val="0000FF"/>
                </a:solidFill>
              </a:rPr>
              <a:t>Reactions</a:t>
            </a:r>
            <a:r>
              <a:rPr lang="es-ES" dirty="0" smtClean="0">
                <a:solidFill>
                  <a:srgbClr val="0000FF"/>
                </a:solidFill>
              </a:rPr>
              <a:t> (A. Moro)</a:t>
            </a:r>
          </a:p>
          <a:p>
            <a:pPr lvl="1"/>
            <a:r>
              <a:rPr lang="es-ES" dirty="0" smtClean="0">
                <a:solidFill>
                  <a:srgbClr val="0000FF"/>
                </a:solidFill>
              </a:rPr>
              <a:t>ENSAF (</a:t>
            </a:r>
            <a:r>
              <a:rPr lang="es-ES" dirty="0" err="1" smtClean="0">
                <a:solidFill>
                  <a:srgbClr val="0000FF"/>
                </a:solidFill>
              </a:rPr>
              <a:t>Harissopulos</a:t>
            </a:r>
            <a:r>
              <a:rPr lang="es-ES" dirty="0" smtClean="0">
                <a:solidFill>
                  <a:srgbClr val="0000FF"/>
                </a:solidFill>
              </a:rPr>
              <a:t>)</a:t>
            </a:r>
          </a:p>
          <a:p>
            <a:pPr lvl="1"/>
            <a:endParaRPr lang="es-ES" dirty="0" smtClean="0"/>
          </a:p>
          <a:p>
            <a:pPr lvl="1"/>
            <a:endParaRPr lang="es-ES" dirty="0" smtClean="0"/>
          </a:p>
          <a:p>
            <a:pPr lvl="1"/>
            <a:endParaRPr lang="es-ES" dirty="0" smtClean="0"/>
          </a:p>
          <a:p>
            <a:pPr marL="0" indent="0">
              <a:buFontTx/>
              <a:buNone/>
            </a:pPr>
            <a:endParaRPr lang="es-ES" dirty="0"/>
          </a:p>
        </p:txBody>
      </p:sp>
      <p:sp>
        <p:nvSpPr>
          <p:cNvPr id="6" name="Marcador de contenido 2"/>
          <p:cNvSpPr txBox="1">
            <a:spLocks/>
          </p:cNvSpPr>
          <p:nvPr/>
        </p:nvSpPr>
        <p:spPr>
          <a:xfrm>
            <a:off x="5292080" y="3356992"/>
            <a:ext cx="3888432" cy="3168352"/>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s-ES" dirty="0" smtClean="0">
                <a:solidFill>
                  <a:srgbClr val="FF0000"/>
                </a:solidFill>
              </a:rPr>
              <a:t>ECOS (F. </a:t>
            </a:r>
            <a:r>
              <a:rPr lang="es-ES" dirty="0" err="1" smtClean="0">
                <a:solidFill>
                  <a:srgbClr val="FF0000"/>
                </a:solidFill>
              </a:rPr>
              <a:t>Azaiez</a:t>
            </a:r>
            <a:r>
              <a:rPr lang="es-ES" dirty="0" smtClean="0">
                <a:solidFill>
                  <a:srgbClr val="FF0000"/>
                </a:solidFill>
              </a:rPr>
              <a:t>)</a:t>
            </a:r>
          </a:p>
          <a:p>
            <a:pPr lvl="1"/>
            <a:r>
              <a:rPr lang="es-ES" dirty="0" smtClean="0">
                <a:solidFill>
                  <a:srgbClr val="FF0000"/>
                </a:solidFill>
              </a:rPr>
              <a:t>AGATA: TNA </a:t>
            </a:r>
            <a:r>
              <a:rPr lang="es-ES" dirty="0" err="1" smtClean="0">
                <a:solidFill>
                  <a:srgbClr val="FF0000"/>
                </a:solidFill>
              </a:rPr>
              <a:t>or</a:t>
            </a:r>
            <a:r>
              <a:rPr lang="es-ES" dirty="0" smtClean="0">
                <a:solidFill>
                  <a:srgbClr val="FF0000"/>
                </a:solidFill>
              </a:rPr>
              <a:t> JRA (B. </a:t>
            </a:r>
            <a:r>
              <a:rPr lang="es-ES" dirty="0" err="1" smtClean="0">
                <a:solidFill>
                  <a:srgbClr val="FF0000"/>
                </a:solidFill>
              </a:rPr>
              <a:t>Cederwall</a:t>
            </a:r>
            <a:r>
              <a:rPr lang="es-ES" dirty="0" smtClean="0">
                <a:solidFill>
                  <a:srgbClr val="FF0000"/>
                </a:solidFill>
              </a:rPr>
              <a:t>)</a:t>
            </a:r>
          </a:p>
          <a:p>
            <a:pPr lvl="1"/>
            <a:r>
              <a:rPr lang="es-ES" dirty="0" smtClean="0">
                <a:solidFill>
                  <a:srgbClr val="FF0000"/>
                </a:solidFill>
              </a:rPr>
              <a:t>EURISOL (</a:t>
            </a:r>
            <a:r>
              <a:rPr lang="es-ES" dirty="0" err="1" smtClean="0">
                <a:solidFill>
                  <a:srgbClr val="FF0000"/>
                </a:solidFill>
              </a:rPr>
              <a:t>Piet</a:t>
            </a:r>
            <a:r>
              <a:rPr lang="es-ES" dirty="0" smtClean="0">
                <a:solidFill>
                  <a:srgbClr val="FF0000"/>
                </a:solidFill>
              </a:rPr>
              <a:t> Van </a:t>
            </a:r>
            <a:r>
              <a:rPr lang="es-ES" dirty="0" err="1" smtClean="0">
                <a:solidFill>
                  <a:srgbClr val="FF0000"/>
                </a:solidFill>
              </a:rPr>
              <a:t>Duppen</a:t>
            </a:r>
            <a:r>
              <a:rPr lang="es-ES" dirty="0" smtClean="0">
                <a:solidFill>
                  <a:srgbClr val="FF0000"/>
                </a:solidFill>
              </a:rPr>
              <a:t>)</a:t>
            </a:r>
          </a:p>
          <a:p>
            <a:pPr lvl="1"/>
            <a:r>
              <a:rPr lang="es-ES" dirty="0" smtClean="0"/>
              <a:t>DEMARCOS (P. </a:t>
            </a:r>
            <a:r>
              <a:rPr lang="es-ES" dirty="0" err="1" smtClean="0"/>
              <a:t>Haensel</a:t>
            </a:r>
            <a:r>
              <a:rPr lang="es-ES" dirty="0" smtClean="0"/>
              <a:t>)</a:t>
            </a:r>
          </a:p>
          <a:p>
            <a:pPr lvl="1"/>
            <a:r>
              <a:rPr lang="es-ES" dirty="0" err="1" smtClean="0">
                <a:solidFill>
                  <a:srgbClr val="FF0000"/>
                </a:solidFill>
              </a:rPr>
              <a:t>Beamlab</a:t>
            </a:r>
            <a:r>
              <a:rPr lang="es-ES" dirty="0" smtClean="0">
                <a:solidFill>
                  <a:srgbClr val="FF0000"/>
                </a:solidFill>
              </a:rPr>
              <a:t> (C. </a:t>
            </a:r>
            <a:r>
              <a:rPr lang="es-ES" dirty="0" err="1" smtClean="0">
                <a:solidFill>
                  <a:srgbClr val="FF0000"/>
                </a:solidFill>
              </a:rPr>
              <a:t>Lau</a:t>
            </a:r>
            <a:r>
              <a:rPr lang="es-ES" dirty="0" smtClean="0">
                <a:solidFill>
                  <a:srgbClr val="FF0000"/>
                </a:solidFill>
              </a:rPr>
              <a:t>)</a:t>
            </a:r>
          </a:p>
          <a:p>
            <a:pPr lvl="1"/>
            <a:r>
              <a:rPr lang="es-ES" dirty="0" smtClean="0">
                <a:solidFill>
                  <a:srgbClr val="FF0000"/>
                </a:solidFill>
              </a:rPr>
              <a:t>PASPAG (O. </a:t>
            </a:r>
            <a:r>
              <a:rPr lang="es-ES" dirty="0" err="1" smtClean="0">
                <a:solidFill>
                  <a:srgbClr val="FF0000"/>
                </a:solidFill>
              </a:rPr>
              <a:t>Tengblad</a:t>
            </a:r>
            <a:r>
              <a:rPr lang="es-ES" dirty="0" smtClean="0">
                <a:solidFill>
                  <a:srgbClr val="FF0000"/>
                </a:solidFill>
              </a:rPr>
              <a:t>)</a:t>
            </a:r>
          </a:p>
          <a:p>
            <a:pPr lvl="1"/>
            <a:r>
              <a:rPr lang="es-ES" dirty="0" smtClean="0">
                <a:solidFill>
                  <a:srgbClr val="FF0000"/>
                </a:solidFill>
              </a:rPr>
              <a:t>AHEAD ( A. </a:t>
            </a:r>
            <a:r>
              <a:rPr lang="es-ES" dirty="0" err="1" smtClean="0">
                <a:solidFill>
                  <a:srgbClr val="FF0000"/>
                </a:solidFill>
              </a:rPr>
              <a:t>Drouart</a:t>
            </a:r>
            <a:r>
              <a:rPr lang="es-ES" dirty="0" smtClean="0">
                <a:solidFill>
                  <a:srgbClr val="FF0000"/>
                </a:solidFill>
              </a:rPr>
              <a:t>)</a:t>
            </a:r>
          </a:p>
          <a:p>
            <a:pPr lvl="1"/>
            <a:r>
              <a:rPr lang="es-ES" dirty="0" smtClean="0">
                <a:solidFill>
                  <a:srgbClr val="FF0000"/>
                </a:solidFill>
              </a:rPr>
              <a:t>RESIST (I. Moore)</a:t>
            </a:r>
          </a:p>
          <a:p>
            <a:pPr lvl="1"/>
            <a:r>
              <a:rPr lang="es-ES" dirty="0" err="1" smtClean="0">
                <a:solidFill>
                  <a:srgbClr val="FF0000"/>
                </a:solidFill>
              </a:rPr>
              <a:t>Separator</a:t>
            </a:r>
            <a:r>
              <a:rPr lang="es-ES" dirty="0" smtClean="0">
                <a:solidFill>
                  <a:srgbClr val="FF0000"/>
                </a:solidFill>
              </a:rPr>
              <a:t> Control (S. Pietri, GSI)</a:t>
            </a:r>
          </a:p>
          <a:p>
            <a:pPr lvl="1"/>
            <a:r>
              <a:rPr lang="es-ES" dirty="0" smtClean="0">
                <a:solidFill>
                  <a:srgbClr val="FF0000"/>
                </a:solidFill>
              </a:rPr>
              <a:t>MIDAS (</a:t>
            </a:r>
            <a:r>
              <a:rPr lang="es-ES" dirty="0" err="1" smtClean="0">
                <a:solidFill>
                  <a:srgbClr val="FF0000"/>
                </a:solidFill>
              </a:rPr>
              <a:t>Koivisto</a:t>
            </a:r>
            <a:r>
              <a:rPr lang="es-ES" dirty="0" smtClean="0">
                <a:solidFill>
                  <a:srgbClr val="FF0000"/>
                </a:solidFill>
              </a:rPr>
              <a:t>, JYFL)</a:t>
            </a:r>
          </a:p>
          <a:p>
            <a:pPr lvl="1"/>
            <a:r>
              <a:rPr lang="es-ES" dirty="0" smtClean="0">
                <a:solidFill>
                  <a:srgbClr val="FF0000"/>
                </a:solidFill>
              </a:rPr>
              <a:t>Gas </a:t>
            </a:r>
            <a:r>
              <a:rPr lang="es-ES" dirty="0" err="1" smtClean="0">
                <a:solidFill>
                  <a:srgbClr val="FF0000"/>
                </a:solidFill>
              </a:rPr>
              <a:t>filled</a:t>
            </a:r>
            <a:r>
              <a:rPr lang="es-ES" dirty="0" smtClean="0">
                <a:solidFill>
                  <a:srgbClr val="FF0000"/>
                </a:solidFill>
              </a:rPr>
              <a:t> </a:t>
            </a:r>
            <a:r>
              <a:rPr lang="es-ES" dirty="0" err="1" smtClean="0">
                <a:solidFill>
                  <a:srgbClr val="FF0000"/>
                </a:solidFill>
              </a:rPr>
              <a:t>detectors</a:t>
            </a:r>
            <a:r>
              <a:rPr lang="es-ES" dirty="0" smtClean="0">
                <a:solidFill>
                  <a:srgbClr val="FF0000"/>
                </a:solidFill>
              </a:rPr>
              <a:t> (</a:t>
            </a:r>
            <a:r>
              <a:rPr lang="es-ES" dirty="0" err="1" smtClean="0">
                <a:solidFill>
                  <a:srgbClr val="FF0000"/>
                </a:solidFill>
              </a:rPr>
              <a:t>Grinyer</a:t>
            </a:r>
            <a:r>
              <a:rPr lang="es-ES" dirty="0" smtClean="0">
                <a:solidFill>
                  <a:srgbClr val="FF0000"/>
                </a:solidFill>
              </a:rPr>
              <a:t>)</a:t>
            </a:r>
          </a:p>
          <a:p>
            <a:pPr lvl="1"/>
            <a:r>
              <a:rPr lang="es-ES" dirty="0" smtClean="0">
                <a:solidFill>
                  <a:srgbClr val="FF0000"/>
                </a:solidFill>
              </a:rPr>
              <a:t>Nuclear </a:t>
            </a:r>
            <a:r>
              <a:rPr lang="es-ES" dirty="0" err="1" smtClean="0">
                <a:solidFill>
                  <a:srgbClr val="FF0000"/>
                </a:solidFill>
              </a:rPr>
              <a:t>tools</a:t>
            </a:r>
            <a:r>
              <a:rPr lang="es-ES" dirty="0" smtClean="0">
                <a:solidFill>
                  <a:srgbClr val="FF0000"/>
                </a:solidFill>
              </a:rPr>
              <a:t> </a:t>
            </a:r>
            <a:r>
              <a:rPr lang="es-ES" dirty="0" err="1" smtClean="0">
                <a:solidFill>
                  <a:srgbClr val="FF0000"/>
                </a:solidFill>
              </a:rPr>
              <a:t>for</a:t>
            </a:r>
            <a:r>
              <a:rPr lang="es-ES" dirty="0" smtClean="0">
                <a:solidFill>
                  <a:srgbClr val="FF0000"/>
                </a:solidFill>
              </a:rPr>
              <a:t> Medical </a:t>
            </a:r>
            <a:r>
              <a:rPr lang="es-ES" dirty="0" err="1" smtClean="0">
                <a:solidFill>
                  <a:srgbClr val="FF0000"/>
                </a:solidFill>
              </a:rPr>
              <a:t>aplications</a:t>
            </a:r>
            <a:endParaRPr lang="es-ES" dirty="0" smtClean="0">
              <a:solidFill>
                <a:srgbClr val="FF0000"/>
              </a:solidFill>
            </a:endParaRPr>
          </a:p>
          <a:p>
            <a:pPr lvl="1"/>
            <a:r>
              <a:rPr lang="es-ES" dirty="0" smtClean="0">
                <a:solidFill>
                  <a:srgbClr val="FF0000"/>
                </a:solidFill>
              </a:rPr>
              <a:t>Sinurse2</a:t>
            </a:r>
          </a:p>
          <a:p>
            <a:pPr lvl="1"/>
            <a:r>
              <a:rPr lang="es-ES" dirty="0" err="1" smtClean="0">
                <a:solidFill>
                  <a:srgbClr val="FF0000"/>
                </a:solidFill>
              </a:rPr>
              <a:t>Neutron</a:t>
            </a:r>
            <a:r>
              <a:rPr lang="es-ES" dirty="0" smtClean="0">
                <a:solidFill>
                  <a:srgbClr val="FF0000"/>
                </a:solidFill>
              </a:rPr>
              <a:t> </a:t>
            </a:r>
            <a:r>
              <a:rPr lang="es-ES" dirty="0" err="1" smtClean="0">
                <a:solidFill>
                  <a:srgbClr val="FF0000"/>
                </a:solidFill>
              </a:rPr>
              <a:t>Detectors</a:t>
            </a:r>
            <a:r>
              <a:rPr lang="es-ES" dirty="0" smtClean="0">
                <a:solidFill>
                  <a:srgbClr val="FF0000"/>
                </a:solidFill>
              </a:rPr>
              <a:t> (D. Cano-</a:t>
            </a:r>
            <a:r>
              <a:rPr lang="es-ES" dirty="0" err="1" smtClean="0">
                <a:solidFill>
                  <a:srgbClr val="FF0000"/>
                </a:solidFill>
              </a:rPr>
              <a:t>Ott</a:t>
            </a:r>
            <a:r>
              <a:rPr lang="es-ES" dirty="0" smtClean="0">
                <a:solidFill>
                  <a:srgbClr val="FF0000"/>
                </a:solidFill>
              </a:rPr>
              <a:t>)</a:t>
            </a:r>
          </a:p>
          <a:p>
            <a:pPr lvl="1"/>
            <a:r>
              <a:rPr lang="es-ES" dirty="0" smtClean="0">
                <a:solidFill>
                  <a:srgbClr val="FF0000"/>
                </a:solidFill>
              </a:rPr>
              <a:t>Gamma Tracking (D. </a:t>
            </a:r>
            <a:r>
              <a:rPr lang="es-ES" dirty="0" err="1" smtClean="0">
                <a:solidFill>
                  <a:srgbClr val="FF0000"/>
                </a:solidFill>
              </a:rPr>
              <a:t>Napoli</a:t>
            </a:r>
            <a:r>
              <a:rPr lang="es-ES" dirty="0" smtClean="0">
                <a:solidFill>
                  <a:srgbClr val="FF0000"/>
                </a:solidFill>
              </a:rPr>
              <a:t>)</a:t>
            </a:r>
          </a:p>
          <a:p>
            <a:pPr lvl="1"/>
            <a:endParaRPr lang="es-ES" dirty="0" smtClean="0"/>
          </a:p>
          <a:p>
            <a:pPr lvl="1"/>
            <a:endParaRPr lang="es-ES" dirty="0" smtClean="0"/>
          </a:p>
          <a:p>
            <a:pPr lvl="1"/>
            <a:endParaRPr lang="es-ES" dirty="0" smtClean="0"/>
          </a:p>
          <a:p>
            <a:pPr marL="0" indent="0">
              <a:buFontTx/>
              <a:buNone/>
            </a:pPr>
            <a:endParaRPr lang="es-ES" dirty="0"/>
          </a:p>
        </p:txBody>
      </p:sp>
      <p:sp>
        <p:nvSpPr>
          <p:cNvPr id="7" name="TextBox 6"/>
          <p:cNvSpPr txBox="1"/>
          <p:nvPr/>
        </p:nvSpPr>
        <p:spPr>
          <a:xfrm>
            <a:off x="5796136" y="2780928"/>
            <a:ext cx="2376264" cy="646331"/>
          </a:xfrm>
          <a:prstGeom prst="rect">
            <a:avLst/>
          </a:prstGeom>
          <a:noFill/>
        </p:spPr>
        <p:txBody>
          <a:bodyPr wrap="square" rtlCol="0">
            <a:spAutoFit/>
          </a:bodyPr>
          <a:lstStyle/>
          <a:p>
            <a:r>
              <a:rPr lang="en-US" dirty="0" smtClean="0"/>
              <a:t>Merging of several JRA before Warsaw</a:t>
            </a:r>
            <a:endParaRPr lang="en-US" dirty="0"/>
          </a:p>
        </p:txBody>
      </p:sp>
      <p:sp>
        <p:nvSpPr>
          <p:cNvPr id="8" name="TextBox 7"/>
          <p:cNvSpPr txBox="1"/>
          <p:nvPr/>
        </p:nvSpPr>
        <p:spPr>
          <a:xfrm>
            <a:off x="2627784" y="6372036"/>
            <a:ext cx="4032448" cy="369332"/>
          </a:xfrm>
          <a:prstGeom prst="rect">
            <a:avLst/>
          </a:prstGeom>
          <a:solidFill>
            <a:srgbClr val="CCFFCC"/>
          </a:solidFill>
        </p:spPr>
        <p:txBody>
          <a:bodyPr wrap="square" rtlCol="0">
            <a:spAutoFit/>
          </a:bodyPr>
          <a:lstStyle/>
          <a:p>
            <a:r>
              <a:rPr lang="en-US" dirty="0" smtClean="0"/>
              <a:t>Meeting 10</a:t>
            </a:r>
            <a:r>
              <a:rPr lang="en-US" baseline="30000" dirty="0" smtClean="0"/>
              <a:t>th</a:t>
            </a:r>
            <a:r>
              <a:rPr lang="en-US" dirty="0" smtClean="0"/>
              <a:t> of September Paris</a:t>
            </a:r>
            <a:endParaRPr lang="en-US" dirty="0"/>
          </a:p>
        </p:txBody>
      </p:sp>
    </p:spTree>
    <p:extLst>
      <p:ext uri="{BB962C8B-B14F-4D97-AF65-F5344CB8AC3E}">
        <p14:creationId xmlns:p14="http://schemas.microsoft.com/office/powerpoint/2010/main" val="366238042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News of ENSAR2 / 10 sept 2013</a:t>
            </a:r>
            <a:endParaRPr lang="es-ES" dirty="0"/>
          </a:p>
        </p:txBody>
      </p:sp>
      <p:sp>
        <p:nvSpPr>
          <p:cNvPr id="3" name="Marcador de contenido 2"/>
          <p:cNvSpPr>
            <a:spLocks noGrp="1"/>
          </p:cNvSpPr>
          <p:nvPr>
            <p:ph idx="1"/>
          </p:nvPr>
        </p:nvSpPr>
        <p:spPr>
          <a:xfrm>
            <a:off x="1094928" y="1340769"/>
            <a:ext cx="7653536" cy="1296144"/>
          </a:xfrm>
        </p:spPr>
        <p:txBody>
          <a:bodyPr/>
          <a:lstStyle/>
          <a:p>
            <a:r>
              <a:rPr lang="es-ES" b="1" dirty="0" err="1" smtClean="0">
                <a:solidFill>
                  <a:srgbClr val="000090"/>
                </a:solidFill>
              </a:rPr>
              <a:t>Members</a:t>
            </a:r>
            <a:r>
              <a:rPr lang="es-ES" b="1" dirty="0">
                <a:solidFill>
                  <a:srgbClr val="000090"/>
                </a:solidFill>
              </a:rPr>
              <a:t> </a:t>
            </a:r>
            <a:r>
              <a:rPr lang="es-ES" b="1" dirty="0" smtClean="0">
                <a:solidFill>
                  <a:srgbClr val="000090"/>
                </a:solidFill>
              </a:rPr>
              <a:t>of SSC:</a:t>
            </a:r>
            <a:r>
              <a:rPr lang="en-GB" b="1" dirty="0" smtClean="0">
                <a:solidFill>
                  <a:srgbClr val="000090"/>
                </a:solidFill>
              </a:rPr>
              <a:t> </a:t>
            </a:r>
            <a:r>
              <a:rPr lang="en-GB" dirty="0" smtClean="0"/>
              <a:t>R</a:t>
            </a:r>
            <a:r>
              <a:rPr lang="en-GB" dirty="0"/>
              <a:t>. Alba, F. </a:t>
            </a:r>
            <a:r>
              <a:rPr lang="en-GB" dirty="0" err="1"/>
              <a:t>Azaiez</a:t>
            </a:r>
            <a:r>
              <a:rPr lang="en-GB" dirty="0"/>
              <a:t>, M.J.G. </a:t>
            </a:r>
            <a:r>
              <a:rPr lang="en-GB" dirty="0" err="1"/>
              <a:t>Borge</a:t>
            </a:r>
            <a:r>
              <a:rPr lang="en-GB" dirty="0"/>
              <a:t>, D. Cortina Gil, M. Freer, J. </a:t>
            </a:r>
            <a:r>
              <a:rPr lang="en-GB" dirty="0" err="1"/>
              <a:t>Gerl</a:t>
            </a:r>
            <a:r>
              <a:rPr lang="en-GB" dirty="0"/>
              <a:t>, H. </a:t>
            </a:r>
            <a:r>
              <a:rPr lang="en-GB" dirty="0" err="1"/>
              <a:t>Goutte</a:t>
            </a:r>
            <a:r>
              <a:rPr lang="en-GB" dirty="0"/>
              <a:t> (substituting for W. </a:t>
            </a:r>
            <a:r>
              <a:rPr lang="en-GB" dirty="0" err="1"/>
              <a:t>Korten</a:t>
            </a:r>
            <a:r>
              <a:rPr lang="en-GB" dirty="0"/>
              <a:t>), M. N. </a:t>
            </a:r>
            <a:r>
              <a:rPr lang="en-GB" dirty="0" err="1"/>
              <a:t>Harakeh</a:t>
            </a:r>
            <a:r>
              <a:rPr lang="en-GB" dirty="0"/>
              <a:t> (Chair), P-H. </a:t>
            </a:r>
            <a:r>
              <a:rPr lang="en-GB" dirty="0" err="1"/>
              <a:t>Heenen</a:t>
            </a:r>
            <a:r>
              <a:rPr lang="en-GB" dirty="0"/>
              <a:t>, R.D. Herzberg, </a:t>
            </a:r>
            <a:r>
              <a:rPr lang="en-GB" b="1" dirty="0"/>
              <a:t>:</a:t>
            </a:r>
            <a:r>
              <a:rPr lang="en-GB" dirty="0"/>
              <a:t> R. </a:t>
            </a:r>
            <a:r>
              <a:rPr lang="en-GB" dirty="0" err="1"/>
              <a:t>Julin</a:t>
            </a:r>
            <a:r>
              <a:rPr lang="en-GB" dirty="0"/>
              <a:t>, </a:t>
            </a:r>
            <a:r>
              <a:rPr lang="en-GB" dirty="0" smtClean="0"/>
              <a:t>M</a:t>
            </a:r>
            <a:r>
              <a:rPr lang="en-GB" dirty="0"/>
              <a:t>. </a:t>
            </a:r>
            <a:r>
              <a:rPr lang="en-GB" dirty="0" err="1"/>
              <a:t>Lewitowicz</a:t>
            </a:r>
            <a:r>
              <a:rPr lang="en-GB" dirty="0"/>
              <a:t>, A. </a:t>
            </a:r>
            <a:r>
              <a:rPr lang="en-GB" dirty="0" err="1"/>
              <a:t>Maj</a:t>
            </a:r>
            <a:r>
              <a:rPr lang="en-GB" dirty="0" smtClean="0"/>
              <a:t>, </a:t>
            </a:r>
            <a:r>
              <a:rPr lang="en-GB" dirty="0"/>
              <a:t>N. </a:t>
            </a:r>
            <a:r>
              <a:rPr lang="en-GB" dirty="0" err="1" smtClean="0"/>
              <a:t>Pietralla</a:t>
            </a:r>
            <a:r>
              <a:rPr lang="es-ES_tradnl" dirty="0" smtClean="0"/>
              <a:t>,</a:t>
            </a:r>
            <a:r>
              <a:rPr lang="en-GB" dirty="0" smtClean="0"/>
              <a:t> </a:t>
            </a:r>
            <a:r>
              <a:rPr lang="en-GB" dirty="0"/>
              <a:t>K. </a:t>
            </a:r>
            <a:r>
              <a:rPr lang="en-GB" dirty="0" err="1"/>
              <a:t>Riisager</a:t>
            </a:r>
            <a:r>
              <a:rPr lang="en-GB" dirty="0"/>
              <a:t>, K. </a:t>
            </a:r>
            <a:r>
              <a:rPr lang="en-GB" dirty="0" err="1"/>
              <a:t>Rusek</a:t>
            </a:r>
            <a:r>
              <a:rPr lang="en-GB" dirty="0"/>
              <a:t>, S. </a:t>
            </a:r>
            <a:r>
              <a:rPr lang="en-GB" dirty="0" err="1"/>
              <a:t>Szilner</a:t>
            </a:r>
            <a:r>
              <a:rPr lang="en-GB" dirty="0"/>
              <a:t>, L. </a:t>
            </a:r>
            <a:r>
              <a:rPr lang="en-GB" dirty="0" err="1"/>
              <a:t>Trache</a:t>
            </a:r>
            <a:r>
              <a:rPr lang="en-GB" dirty="0"/>
              <a:t>, K. </a:t>
            </a:r>
            <a:r>
              <a:rPr lang="en-GB" dirty="0" err="1"/>
              <a:t>Turzó</a:t>
            </a:r>
            <a:r>
              <a:rPr lang="en-GB" dirty="0"/>
              <a:t>, W. Weise</a:t>
            </a:r>
            <a:endParaRPr lang="es-ES_tradnl" dirty="0"/>
          </a:p>
          <a:p>
            <a:endParaRPr lang="es-ES" dirty="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11</a:t>
            </a:fld>
            <a:endParaRPr lang="en-US"/>
          </a:p>
        </p:txBody>
      </p:sp>
      <p:sp>
        <p:nvSpPr>
          <p:cNvPr id="5" name="Marcador de texto 4"/>
          <p:cNvSpPr>
            <a:spLocks noGrp="1"/>
          </p:cNvSpPr>
          <p:nvPr>
            <p:ph type="body" sz="quarter" idx="13"/>
          </p:nvPr>
        </p:nvSpPr>
        <p:spPr/>
        <p:txBody>
          <a:bodyPr/>
          <a:lstStyle/>
          <a:p>
            <a:endParaRPr lang="es-ES"/>
          </a:p>
        </p:txBody>
      </p:sp>
      <p:sp>
        <p:nvSpPr>
          <p:cNvPr id="6" name="CuadroTexto 5"/>
          <p:cNvSpPr txBox="1"/>
          <p:nvPr/>
        </p:nvSpPr>
        <p:spPr>
          <a:xfrm>
            <a:off x="755576" y="3284984"/>
            <a:ext cx="3960440" cy="3416320"/>
          </a:xfrm>
          <a:prstGeom prst="rect">
            <a:avLst/>
          </a:prstGeom>
          <a:noFill/>
        </p:spPr>
        <p:txBody>
          <a:bodyPr wrap="square" rtlCol="0">
            <a:spAutoFit/>
          </a:bodyPr>
          <a:lstStyle/>
          <a:p>
            <a:pPr lvl="2"/>
            <a:r>
              <a:rPr lang="en-GB" b="1" dirty="0"/>
              <a:t>GANIL (France)</a:t>
            </a:r>
            <a:endParaRPr lang="es-ES_tradnl" dirty="0"/>
          </a:p>
          <a:p>
            <a:pPr lvl="2"/>
            <a:r>
              <a:rPr lang="en-GB" b="1" dirty="0"/>
              <a:t>GSI (Germany)</a:t>
            </a:r>
            <a:endParaRPr lang="es-ES_tradnl" dirty="0"/>
          </a:p>
          <a:p>
            <a:pPr lvl="2"/>
            <a:r>
              <a:rPr lang="en-GB" b="1" dirty="0"/>
              <a:t>LNL / LNS (Italy)</a:t>
            </a:r>
            <a:endParaRPr lang="es-ES_tradnl" dirty="0"/>
          </a:p>
          <a:p>
            <a:pPr lvl="2"/>
            <a:r>
              <a:rPr lang="en-GB" b="1" dirty="0"/>
              <a:t>JYFL (Finland)</a:t>
            </a:r>
            <a:endParaRPr lang="es-ES_tradnl" dirty="0"/>
          </a:p>
          <a:p>
            <a:pPr lvl="2"/>
            <a:r>
              <a:rPr lang="en-GB" b="1" dirty="0"/>
              <a:t>ISOLDE – CERN (Switzerland)</a:t>
            </a:r>
            <a:endParaRPr lang="es-ES_tradnl" dirty="0"/>
          </a:p>
          <a:p>
            <a:pPr lvl="2"/>
            <a:r>
              <a:rPr lang="en-GB" b="1" dirty="0"/>
              <a:t>ALTO – CNRS (France)</a:t>
            </a:r>
            <a:endParaRPr lang="es-ES_tradnl" dirty="0"/>
          </a:p>
          <a:p>
            <a:pPr lvl="2"/>
            <a:r>
              <a:rPr lang="en-GB" b="1" dirty="0"/>
              <a:t>KVI (The Netherlands)</a:t>
            </a:r>
            <a:endParaRPr lang="es-ES_tradnl" dirty="0"/>
          </a:p>
          <a:p>
            <a:pPr lvl="2"/>
            <a:r>
              <a:rPr lang="en-GB" b="1" dirty="0"/>
              <a:t>SLCJ-HIL / IFJ PAN (Poland)</a:t>
            </a:r>
            <a:endParaRPr lang="es-ES_tradnl" dirty="0"/>
          </a:p>
          <a:p>
            <a:pPr lvl="2"/>
            <a:r>
              <a:rPr lang="en-GB" b="1" dirty="0"/>
              <a:t>ELI-NP / IFIN-HH (Romania)</a:t>
            </a:r>
            <a:endParaRPr lang="es-ES_tradnl" dirty="0"/>
          </a:p>
          <a:p>
            <a:pPr lvl="2"/>
            <a:r>
              <a:rPr lang="en-GB" b="1" dirty="0"/>
              <a:t>ECT* (Italy)</a:t>
            </a:r>
            <a:endParaRPr lang="es-ES_tradnl" dirty="0"/>
          </a:p>
          <a:p>
            <a:r>
              <a:rPr lang="en-GB" dirty="0"/>
              <a:t> </a:t>
            </a:r>
            <a:endParaRPr lang="es-ES_tradnl" dirty="0"/>
          </a:p>
          <a:p>
            <a:endParaRPr lang="es-ES" dirty="0"/>
          </a:p>
        </p:txBody>
      </p:sp>
      <p:sp>
        <p:nvSpPr>
          <p:cNvPr id="7" name="CuadroTexto 6"/>
          <p:cNvSpPr txBox="1"/>
          <p:nvPr/>
        </p:nvSpPr>
        <p:spPr>
          <a:xfrm>
            <a:off x="1619672" y="2780928"/>
            <a:ext cx="6768752" cy="369332"/>
          </a:xfrm>
          <a:prstGeom prst="rect">
            <a:avLst/>
          </a:prstGeom>
          <a:noFill/>
        </p:spPr>
        <p:txBody>
          <a:bodyPr wrap="square" rtlCol="0">
            <a:spAutoFit/>
          </a:bodyPr>
          <a:lstStyle/>
          <a:p>
            <a:r>
              <a:rPr lang="es-ES" b="1" dirty="0" smtClean="0">
                <a:solidFill>
                  <a:srgbClr val="000090"/>
                </a:solidFill>
              </a:rPr>
              <a:t>TNA </a:t>
            </a:r>
            <a:r>
              <a:rPr lang="es-ES" b="1" dirty="0" err="1" smtClean="0">
                <a:solidFill>
                  <a:srgbClr val="000090"/>
                </a:solidFill>
              </a:rPr>
              <a:t>for</a:t>
            </a:r>
            <a:r>
              <a:rPr lang="es-ES" b="1" dirty="0" smtClean="0">
                <a:solidFill>
                  <a:srgbClr val="000090"/>
                </a:solidFill>
              </a:rPr>
              <a:t> ENSAR2</a:t>
            </a:r>
            <a:endParaRPr lang="es-ES" b="1" dirty="0">
              <a:solidFill>
                <a:srgbClr val="000090"/>
              </a:solidFill>
            </a:endParaRPr>
          </a:p>
        </p:txBody>
      </p:sp>
      <p:sp>
        <p:nvSpPr>
          <p:cNvPr id="8" name="CuadroTexto 7"/>
          <p:cNvSpPr txBox="1"/>
          <p:nvPr/>
        </p:nvSpPr>
        <p:spPr>
          <a:xfrm>
            <a:off x="5868144" y="4283804"/>
            <a:ext cx="3168352" cy="369332"/>
          </a:xfrm>
          <a:prstGeom prst="rect">
            <a:avLst/>
          </a:prstGeom>
          <a:noFill/>
        </p:spPr>
        <p:txBody>
          <a:bodyPr wrap="square" rtlCol="0">
            <a:spAutoFit/>
          </a:bodyPr>
          <a:lstStyle/>
          <a:p>
            <a:r>
              <a:rPr lang="es-ES" b="1" dirty="0" smtClean="0">
                <a:solidFill>
                  <a:srgbClr val="FF0000"/>
                </a:solidFill>
              </a:rPr>
              <a:t>Budget &lt; 50 % of ENSAR2</a:t>
            </a:r>
            <a:endParaRPr lang="es-ES" b="1" dirty="0">
              <a:solidFill>
                <a:srgbClr val="FF0000"/>
              </a:solidFill>
            </a:endParaRPr>
          </a:p>
        </p:txBody>
      </p:sp>
    </p:spTree>
    <p:extLst>
      <p:ext uri="{BB962C8B-B14F-4D97-AF65-F5344CB8AC3E}">
        <p14:creationId xmlns:p14="http://schemas.microsoft.com/office/powerpoint/2010/main" val="167094114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JRA / NA</a:t>
            </a:r>
            <a:endParaRPr lang="es-ES" dirty="0"/>
          </a:p>
        </p:txBody>
      </p:sp>
      <p:sp>
        <p:nvSpPr>
          <p:cNvPr id="3" name="Marcador de contenido 2"/>
          <p:cNvSpPr>
            <a:spLocks noGrp="1"/>
          </p:cNvSpPr>
          <p:nvPr>
            <p:ph idx="1"/>
          </p:nvPr>
        </p:nvSpPr>
        <p:spPr>
          <a:xfrm>
            <a:off x="1094928" y="1052736"/>
            <a:ext cx="7653536" cy="1152128"/>
          </a:xfrm>
        </p:spPr>
        <p:txBody>
          <a:bodyPr>
            <a:noAutofit/>
          </a:bodyPr>
          <a:lstStyle/>
          <a:p>
            <a:r>
              <a:rPr lang="en-GB" sz="2000" dirty="0" smtClean="0">
                <a:solidFill>
                  <a:srgbClr val="000090"/>
                </a:solidFill>
              </a:rPr>
              <a:t>All </a:t>
            </a:r>
            <a:r>
              <a:rPr lang="en-GB" sz="2000" b="1" dirty="0" smtClean="0">
                <a:solidFill>
                  <a:srgbClr val="000090"/>
                </a:solidFill>
              </a:rPr>
              <a:t>Integrating </a:t>
            </a:r>
            <a:r>
              <a:rPr lang="en-GB" sz="2000" b="1" dirty="0">
                <a:solidFill>
                  <a:srgbClr val="000090"/>
                </a:solidFill>
              </a:rPr>
              <a:t>Activity (IA</a:t>
            </a:r>
            <a:r>
              <a:rPr lang="en-GB" sz="2000" b="1" dirty="0" smtClean="0">
                <a:solidFill>
                  <a:srgbClr val="000090"/>
                </a:solidFill>
              </a:rPr>
              <a:t>)</a:t>
            </a:r>
            <a:r>
              <a:rPr lang="en-GB" sz="2000" dirty="0">
                <a:solidFill>
                  <a:srgbClr val="000090"/>
                </a:solidFill>
              </a:rPr>
              <a:t> </a:t>
            </a:r>
            <a:r>
              <a:rPr lang="en-GB" sz="2000" dirty="0" smtClean="0">
                <a:solidFill>
                  <a:srgbClr val="000090"/>
                </a:solidFill>
              </a:rPr>
              <a:t>should </a:t>
            </a:r>
            <a:r>
              <a:rPr lang="en-GB" sz="2000" dirty="0">
                <a:solidFill>
                  <a:srgbClr val="000090"/>
                </a:solidFill>
              </a:rPr>
              <a:t>be for the benefit of the </a:t>
            </a:r>
            <a:r>
              <a:rPr lang="en-GB" sz="2000" b="1" dirty="0">
                <a:solidFill>
                  <a:srgbClr val="000090"/>
                </a:solidFill>
              </a:rPr>
              <a:t>Research Infrastructures (RIs)</a:t>
            </a:r>
            <a:r>
              <a:rPr lang="en-GB" sz="2000" dirty="0">
                <a:solidFill>
                  <a:srgbClr val="000090"/>
                </a:solidFill>
              </a:rPr>
              <a:t> within the IA. The </a:t>
            </a:r>
            <a:r>
              <a:rPr lang="en-GB" sz="2000" b="1" dirty="0" err="1">
                <a:solidFill>
                  <a:srgbClr val="000090"/>
                </a:solidFill>
              </a:rPr>
              <a:t>TransNational</a:t>
            </a:r>
            <a:r>
              <a:rPr lang="en-GB" sz="2000" b="1" dirty="0">
                <a:solidFill>
                  <a:srgbClr val="000090"/>
                </a:solidFill>
              </a:rPr>
              <a:t> Access Activities (TNAs)</a:t>
            </a:r>
            <a:r>
              <a:rPr lang="en-GB" sz="2000" dirty="0">
                <a:solidFill>
                  <a:srgbClr val="000090"/>
                </a:solidFill>
              </a:rPr>
              <a:t> are to serve the community by offering access to the advanced unique RIs of an IA.</a:t>
            </a:r>
            <a:r>
              <a:rPr lang="es-ES_tradnl" sz="2000" dirty="0">
                <a:solidFill>
                  <a:srgbClr val="000090"/>
                </a:solidFill>
              </a:rPr>
              <a:t> </a:t>
            </a:r>
            <a:endParaRPr lang="es-ES" sz="2000" dirty="0">
              <a:solidFill>
                <a:srgbClr val="000090"/>
              </a:solidFill>
            </a:endParaRPr>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12</a:t>
            </a:fld>
            <a:endParaRPr lang="en-US"/>
          </a:p>
        </p:txBody>
      </p:sp>
      <p:sp>
        <p:nvSpPr>
          <p:cNvPr id="5" name="Marcador de texto 4"/>
          <p:cNvSpPr>
            <a:spLocks noGrp="1"/>
          </p:cNvSpPr>
          <p:nvPr>
            <p:ph type="body" sz="quarter" idx="13"/>
          </p:nvPr>
        </p:nvSpPr>
        <p:spPr/>
        <p:txBody>
          <a:bodyPr/>
          <a:lstStyle/>
          <a:p>
            <a:endParaRPr lang="es-ES"/>
          </a:p>
        </p:txBody>
      </p:sp>
      <p:sp>
        <p:nvSpPr>
          <p:cNvPr id="6" name="CuadroTexto 5"/>
          <p:cNvSpPr txBox="1"/>
          <p:nvPr/>
        </p:nvSpPr>
        <p:spPr>
          <a:xfrm>
            <a:off x="4319464" y="2276872"/>
            <a:ext cx="4824536" cy="3416320"/>
          </a:xfrm>
          <a:prstGeom prst="rect">
            <a:avLst/>
          </a:prstGeom>
          <a:noFill/>
        </p:spPr>
        <p:txBody>
          <a:bodyPr wrap="square" rtlCol="0">
            <a:spAutoFit/>
          </a:bodyPr>
          <a:lstStyle/>
          <a:p>
            <a:r>
              <a:rPr lang="en-GB" dirty="0" smtClean="0"/>
              <a:t>	</a:t>
            </a:r>
            <a:r>
              <a:rPr lang="en-GB" b="1" dirty="0" smtClean="0">
                <a:solidFill>
                  <a:srgbClr val="800000"/>
                </a:solidFill>
              </a:rPr>
              <a:t>The JRAs @ ENSAR2 </a:t>
            </a:r>
            <a:endParaRPr lang="es-ES_tradnl" b="1" dirty="0">
              <a:solidFill>
                <a:srgbClr val="800000"/>
              </a:solidFill>
            </a:endParaRPr>
          </a:p>
          <a:p>
            <a:pPr lvl="2"/>
            <a:r>
              <a:rPr lang="en-GB" b="1" dirty="0">
                <a:solidFill>
                  <a:srgbClr val="000090"/>
                </a:solidFill>
              </a:rPr>
              <a:t>Theory</a:t>
            </a:r>
            <a:r>
              <a:rPr lang="en-GB" b="1" dirty="0"/>
              <a:t> (Nuclear Structure &amp; Reactions)</a:t>
            </a:r>
            <a:endParaRPr lang="es-ES_tradnl" dirty="0"/>
          </a:p>
          <a:p>
            <a:pPr lvl="2"/>
            <a:r>
              <a:rPr lang="en-GB" b="1" dirty="0">
                <a:solidFill>
                  <a:srgbClr val="000090"/>
                </a:solidFill>
              </a:rPr>
              <a:t>AGATA </a:t>
            </a:r>
            <a:r>
              <a:rPr lang="en-GB" b="1" dirty="0"/>
              <a:t>detector + applications</a:t>
            </a:r>
            <a:endParaRPr lang="es-ES_tradnl" dirty="0"/>
          </a:p>
          <a:p>
            <a:pPr lvl="2"/>
            <a:r>
              <a:rPr lang="en-GB" b="1" dirty="0">
                <a:solidFill>
                  <a:srgbClr val="000090"/>
                </a:solidFill>
              </a:rPr>
              <a:t>ECOS</a:t>
            </a:r>
            <a:r>
              <a:rPr lang="en-GB" b="1" dirty="0"/>
              <a:t>: stable ion beams + medical isotopes </a:t>
            </a:r>
            <a:endParaRPr lang="es-ES_tradnl" dirty="0"/>
          </a:p>
          <a:p>
            <a:pPr lvl="2"/>
            <a:r>
              <a:rPr lang="en-GB" b="1" dirty="0">
                <a:solidFill>
                  <a:srgbClr val="000090"/>
                </a:solidFill>
              </a:rPr>
              <a:t>EURISOL</a:t>
            </a:r>
            <a:r>
              <a:rPr lang="en-GB" b="1" dirty="0"/>
              <a:t> facility (all stages)</a:t>
            </a:r>
            <a:endParaRPr lang="es-ES_tradnl" dirty="0"/>
          </a:p>
          <a:p>
            <a:pPr lvl="2"/>
            <a:r>
              <a:rPr lang="en-GB" b="1" dirty="0">
                <a:solidFill>
                  <a:srgbClr val="000090"/>
                </a:solidFill>
              </a:rPr>
              <a:t>RESIST: </a:t>
            </a:r>
            <a:r>
              <a:rPr lang="en-GB" b="1" dirty="0"/>
              <a:t>resonant ionisation techniques for separators</a:t>
            </a:r>
            <a:endParaRPr lang="es-ES_tradnl" dirty="0"/>
          </a:p>
          <a:p>
            <a:pPr lvl="2"/>
            <a:r>
              <a:rPr lang="en-GB" b="1" dirty="0">
                <a:solidFill>
                  <a:srgbClr val="000090"/>
                </a:solidFill>
              </a:rPr>
              <a:t>PASPAG-SEE</a:t>
            </a:r>
            <a:r>
              <a:rPr lang="en-GB" b="1" dirty="0"/>
              <a:t>: particle and gamma detection</a:t>
            </a:r>
            <a:endParaRPr lang="es-ES_tradnl" dirty="0"/>
          </a:p>
          <a:p>
            <a:pPr lvl="2"/>
            <a:r>
              <a:rPr lang="en-GB" b="1" dirty="0">
                <a:solidFill>
                  <a:srgbClr val="000090"/>
                </a:solidFill>
              </a:rPr>
              <a:t>SiNuRSE2</a:t>
            </a:r>
            <a:r>
              <a:rPr lang="en-GB" b="1" dirty="0"/>
              <a:t>: simulations</a:t>
            </a:r>
            <a:endParaRPr lang="es-ES_tradnl" dirty="0"/>
          </a:p>
          <a:p>
            <a:endParaRPr lang="es-ES" dirty="0"/>
          </a:p>
        </p:txBody>
      </p:sp>
      <p:sp>
        <p:nvSpPr>
          <p:cNvPr id="7" name="CuadroTexto 6"/>
          <p:cNvSpPr txBox="1"/>
          <p:nvPr/>
        </p:nvSpPr>
        <p:spPr>
          <a:xfrm>
            <a:off x="395536" y="2348880"/>
            <a:ext cx="4824536" cy="5078314"/>
          </a:xfrm>
          <a:prstGeom prst="rect">
            <a:avLst/>
          </a:prstGeom>
          <a:noFill/>
        </p:spPr>
        <p:txBody>
          <a:bodyPr wrap="square" rtlCol="0">
            <a:spAutoFit/>
          </a:bodyPr>
          <a:lstStyle/>
          <a:p>
            <a:r>
              <a:rPr lang="en-GB" dirty="0"/>
              <a:t>	</a:t>
            </a:r>
            <a:r>
              <a:rPr lang="en-GB" dirty="0" smtClean="0"/>
              <a:t> </a:t>
            </a:r>
            <a:r>
              <a:rPr lang="en-GB" b="1" dirty="0" smtClean="0">
                <a:solidFill>
                  <a:srgbClr val="800000"/>
                </a:solidFill>
              </a:rPr>
              <a:t>NAs  @ ENSAR2 </a:t>
            </a:r>
            <a:endParaRPr lang="en-GB" b="1" dirty="0">
              <a:solidFill>
                <a:srgbClr val="800000"/>
              </a:solidFill>
            </a:endParaRPr>
          </a:p>
          <a:p>
            <a:r>
              <a:rPr lang="en-GB" b="1" dirty="0" smtClean="0"/>
              <a:t>	FISCO</a:t>
            </a:r>
            <a:r>
              <a:rPr lang="en-GB" b="1" dirty="0"/>
              <a:t>: </a:t>
            </a:r>
            <a:r>
              <a:rPr lang="en-GB" b="1" dirty="0" smtClean="0"/>
              <a:t> Management </a:t>
            </a:r>
            <a:r>
              <a:rPr lang="en-GB" b="1" dirty="0"/>
              <a:t>NA</a:t>
            </a:r>
            <a:endParaRPr lang="es-ES_tradnl" dirty="0"/>
          </a:p>
          <a:p>
            <a:pPr lvl="2"/>
            <a:r>
              <a:rPr lang="en-GB" b="1" dirty="0">
                <a:solidFill>
                  <a:srgbClr val="000090"/>
                </a:solidFill>
              </a:rPr>
              <a:t>ASTARTE</a:t>
            </a:r>
            <a:r>
              <a:rPr lang="en-GB" b="1" dirty="0"/>
              <a:t>: advancement of radiation therapy detectors </a:t>
            </a:r>
            <a:endParaRPr lang="es-ES_tradnl" dirty="0"/>
          </a:p>
          <a:p>
            <a:pPr lvl="2"/>
            <a:r>
              <a:rPr lang="en-GB" b="1" dirty="0" err="1">
                <a:solidFill>
                  <a:srgbClr val="000090"/>
                </a:solidFill>
              </a:rPr>
              <a:t>NucApp</a:t>
            </a:r>
            <a:r>
              <a:rPr lang="en-GB" b="1" dirty="0">
                <a:solidFill>
                  <a:srgbClr val="000090"/>
                </a:solidFill>
              </a:rPr>
              <a:t>: </a:t>
            </a:r>
            <a:r>
              <a:rPr lang="en-GB" b="1" dirty="0"/>
              <a:t>nuclear applications (medical applications, </a:t>
            </a:r>
            <a:r>
              <a:rPr lang="en-GB" b="1" i="1" dirty="0"/>
              <a:t>e.g.</a:t>
            </a:r>
            <a:r>
              <a:rPr lang="en-GB" b="1" dirty="0"/>
              <a:t>, </a:t>
            </a:r>
            <a:r>
              <a:rPr lang="en-GB" b="1" dirty="0" err="1"/>
              <a:t>hadrontherapy</a:t>
            </a:r>
            <a:r>
              <a:rPr lang="en-GB" b="1" dirty="0"/>
              <a:t>?)</a:t>
            </a:r>
            <a:endParaRPr lang="es-ES_tradnl" dirty="0"/>
          </a:p>
          <a:p>
            <a:pPr lvl="2"/>
            <a:r>
              <a:rPr lang="en-GB" b="1" dirty="0">
                <a:solidFill>
                  <a:srgbClr val="000090"/>
                </a:solidFill>
              </a:rPr>
              <a:t>FULN: </a:t>
            </a:r>
            <a:r>
              <a:rPr lang="en-GB" b="1" dirty="0"/>
              <a:t>Fundamental Understanding of Light Nuclei </a:t>
            </a:r>
            <a:endParaRPr lang="es-ES_tradnl" dirty="0"/>
          </a:p>
          <a:p>
            <a:pPr lvl="2"/>
            <a:r>
              <a:rPr lang="en-GB" b="1" dirty="0">
                <a:solidFill>
                  <a:srgbClr val="000090"/>
                </a:solidFill>
              </a:rPr>
              <a:t>ENSAF: </a:t>
            </a:r>
            <a:r>
              <a:rPr lang="en-GB" b="1" dirty="0"/>
              <a:t>small scale accelerator facilities</a:t>
            </a:r>
            <a:endParaRPr lang="es-ES_tradnl" dirty="0"/>
          </a:p>
          <a:p>
            <a:pPr lvl="2"/>
            <a:r>
              <a:rPr lang="en-GB" b="1" dirty="0" err="1">
                <a:solidFill>
                  <a:srgbClr val="000090"/>
                </a:solidFill>
              </a:rPr>
              <a:t>HiCONS</a:t>
            </a:r>
            <a:r>
              <a:rPr lang="en-GB" b="1" dirty="0">
                <a:solidFill>
                  <a:srgbClr val="000090"/>
                </a:solidFill>
              </a:rPr>
              <a:t>: </a:t>
            </a:r>
            <a:r>
              <a:rPr lang="en-GB" b="1" dirty="0"/>
              <a:t>High Complexity nuclear structure</a:t>
            </a:r>
            <a:endParaRPr lang="es-ES_tradnl" dirty="0"/>
          </a:p>
          <a:p>
            <a:pPr lvl="2"/>
            <a:r>
              <a:rPr lang="en-GB" b="1" dirty="0">
                <a:solidFill>
                  <a:srgbClr val="000090"/>
                </a:solidFill>
              </a:rPr>
              <a:t>GDS: </a:t>
            </a:r>
            <a:r>
              <a:rPr lang="en-GB" b="1" dirty="0"/>
              <a:t>Active targets (TPC gaseous detectors)</a:t>
            </a:r>
            <a:endParaRPr lang="es-ES_tradnl" dirty="0"/>
          </a:p>
          <a:p>
            <a:pPr lvl="2"/>
            <a:r>
              <a:rPr lang="en-GB" b="1" dirty="0">
                <a:solidFill>
                  <a:srgbClr val="000090"/>
                </a:solidFill>
              </a:rPr>
              <a:t>MIDAS: </a:t>
            </a:r>
            <a:r>
              <a:rPr lang="en-GB" b="1" dirty="0"/>
              <a:t>ECR ion sources</a:t>
            </a:r>
            <a:endParaRPr lang="es-ES_tradnl" dirty="0"/>
          </a:p>
          <a:p>
            <a:pPr lvl="2"/>
            <a:r>
              <a:rPr lang="en-GB" b="1" dirty="0"/>
              <a:t>Precision tests of FIS</a:t>
            </a:r>
            <a:endParaRPr lang="es-ES_tradnl" dirty="0"/>
          </a:p>
          <a:p>
            <a:pPr lvl="2"/>
            <a:r>
              <a:rPr lang="en-GB" b="1" dirty="0">
                <a:solidFill>
                  <a:srgbClr val="000090"/>
                </a:solidFill>
              </a:rPr>
              <a:t>Advanced electronics network</a:t>
            </a:r>
            <a:endParaRPr lang="es-ES_tradnl" dirty="0">
              <a:solidFill>
                <a:srgbClr val="000090"/>
              </a:solidFill>
            </a:endParaRPr>
          </a:p>
          <a:p>
            <a:r>
              <a:rPr lang="en-GB" dirty="0"/>
              <a:t> </a:t>
            </a:r>
            <a:endParaRPr lang="es-ES_tradnl" dirty="0"/>
          </a:p>
          <a:p>
            <a:endParaRPr lang="es-ES" dirty="0"/>
          </a:p>
        </p:txBody>
      </p:sp>
      <p:sp>
        <p:nvSpPr>
          <p:cNvPr id="8" name="CuadroTexto 7"/>
          <p:cNvSpPr txBox="1"/>
          <p:nvPr/>
        </p:nvSpPr>
        <p:spPr>
          <a:xfrm>
            <a:off x="5004048" y="5445224"/>
            <a:ext cx="4139952" cy="923330"/>
          </a:xfrm>
          <a:prstGeom prst="rect">
            <a:avLst/>
          </a:prstGeom>
          <a:noFill/>
        </p:spPr>
        <p:txBody>
          <a:bodyPr wrap="square" rtlCol="0">
            <a:spAutoFit/>
          </a:bodyPr>
          <a:lstStyle/>
          <a:p>
            <a:r>
              <a:rPr lang="es-ES" b="1" dirty="0" err="1" smtClean="0">
                <a:solidFill>
                  <a:srgbClr val="FF0000"/>
                </a:solidFill>
              </a:rPr>
              <a:t>Call</a:t>
            </a:r>
            <a:r>
              <a:rPr lang="es-ES" b="1" dirty="0" smtClean="0">
                <a:solidFill>
                  <a:srgbClr val="FF0000"/>
                </a:solidFill>
              </a:rPr>
              <a:t> </a:t>
            </a:r>
            <a:r>
              <a:rPr lang="es-ES" b="1" dirty="0" err="1" smtClean="0">
                <a:solidFill>
                  <a:srgbClr val="FF0000"/>
                </a:solidFill>
              </a:rPr>
              <a:t>for</a:t>
            </a:r>
            <a:r>
              <a:rPr lang="es-ES" b="1" dirty="0" smtClean="0">
                <a:solidFill>
                  <a:srgbClr val="FF0000"/>
                </a:solidFill>
              </a:rPr>
              <a:t> H2020 Sept 2014</a:t>
            </a:r>
          </a:p>
          <a:p>
            <a:endParaRPr lang="es-ES" b="1" dirty="0">
              <a:solidFill>
                <a:srgbClr val="FF0000"/>
              </a:solidFill>
            </a:endParaRPr>
          </a:p>
          <a:p>
            <a:r>
              <a:rPr lang="es-ES" b="1" dirty="0" err="1" smtClean="0">
                <a:solidFill>
                  <a:srgbClr val="FF0000"/>
                </a:solidFill>
              </a:rPr>
              <a:t>Draft</a:t>
            </a:r>
            <a:r>
              <a:rPr lang="es-ES" b="1" dirty="0" smtClean="0">
                <a:solidFill>
                  <a:srgbClr val="FF0000"/>
                </a:solidFill>
              </a:rPr>
              <a:t> </a:t>
            </a:r>
            <a:r>
              <a:rPr lang="es-ES" b="1" dirty="0" err="1" smtClean="0">
                <a:solidFill>
                  <a:srgbClr val="FF0000"/>
                </a:solidFill>
              </a:rPr>
              <a:t>for</a:t>
            </a:r>
            <a:r>
              <a:rPr lang="es-ES" b="1" dirty="0" smtClean="0">
                <a:solidFill>
                  <a:srgbClr val="FF0000"/>
                </a:solidFill>
              </a:rPr>
              <a:t> </a:t>
            </a:r>
            <a:r>
              <a:rPr lang="es-ES" b="1" dirty="0" err="1" smtClean="0">
                <a:solidFill>
                  <a:srgbClr val="FF0000"/>
                </a:solidFill>
              </a:rPr>
              <a:t>each</a:t>
            </a:r>
            <a:r>
              <a:rPr lang="es-ES" b="1" dirty="0" smtClean="0">
                <a:solidFill>
                  <a:srgbClr val="FF0000"/>
                </a:solidFill>
              </a:rPr>
              <a:t> </a:t>
            </a:r>
            <a:r>
              <a:rPr lang="es-ES" b="1" dirty="0" err="1" smtClean="0">
                <a:solidFill>
                  <a:srgbClr val="FF0000"/>
                </a:solidFill>
              </a:rPr>
              <a:t>Initiative</a:t>
            </a:r>
            <a:r>
              <a:rPr lang="es-ES" b="1" dirty="0" smtClean="0">
                <a:solidFill>
                  <a:srgbClr val="FF0000"/>
                </a:solidFill>
              </a:rPr>
              <a:t> </a:t>
            </a:r>
            <a:r>
              <a:rPr lang="es-ES" b="1" dirty="0" err="1" smtClean="0">
                <a:solidFill>
                  <a:srgbClr val="FF0000"/>
                </a:solidFill>
              </a:rPr>
              <a:t>end</a:t>
            </a:r>
            <a:r>
              <a:rPr lang="es-ES" b="1" dirty="0" smtClean="0">
                <a:solidFill>
                  <a:srgbClr val="FF0000"/>
                </a:solidFill>
              </a:rPr>
              <a:t> of Nov 2013</a:t>
            </a:r>
            <a:endParaRPr lang="es-ES" b="1" dirty="0">
              <a:solidFill>
                <a:srgbClr val="FF0000"/>
              </a:solidFill>
            </a:endParaRPr>
          </a:p>
        </p:txBody>
      </p:sp>
    </p:spTree>
    <p:extLst>
      <p:ext uri="{BB962C8B-B14F-4D97-AF65-F5344CB8AC3E}">
        <p14:creationId xmlns:p14="http://schemas.microsoft.com/office/powerpoint/2010/main" val="188040176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043608" y="-315416"/>
            <a:ext cx="7643812" cy="981075"/>
          </a:xfrm>
        </p:spPr>
        <p:txBody>
          <a:bodyPr/>
          <a:lstStyle/>
          <a:p>
            <a:r>
              <a:rPr lang="en-US" dirty="0">
                <a:latin typeface="Calibri" charset="0"/>
              </a:rPr>
              <a:t>PUBLICATIONS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144092073"/>
              </p:ext>
            </p:extLst>
          </p:nvPr>
        </p:nvGraphicFramePr>
        <p:xfrm>
          <a:off x="1095375" y="572096"/>
          <a:ext cx="7653339" cy="6981016"/>
        </p:xfrm>
        <a:graphic>
          <a:graphicData uri="http://schemas.openxmlformats.org/drawingml/2006/table">
            <a:tbl>
              <a:tblPr firstRow="1" bandRow="1">
                <a:tableStyleId>{5C22544A-7EE6-4342-B048-85BDC9FD1C3A}</a:tableStyleId>
              </a:tblPr>
              <a:tblGrid>
                <a:gridCol w="2551113"/>
                <a:gridCol w="2551113"/>
                <a:gridCol w="2551113"/>
              </a:tblGrid>
              <a:tr h="370840">
                <a:tc>
                  <a:txBody>
                    <a:bodyPr/>
                    <a:lstStyle/>
                    <a:p>
                      <a:r>
                        <a:rPr lang="en-US" sz="1800" dirty="0" smtClean="0"/>
                        <a:t>YEAR</a:t>
                      </a:r>
                      <a:endParaRPr lang="en-US" sz="1800" dirty="0"/>
                    </a:p>
                  </a:txBody>
                  <a:tcPr/>
                </a:tc>
                <a:tc>
                  <a:txBody>
                    <a:bodyPr/>
                    <a:lstStyle/>
                    <a:p>
                      <a:r>
                        <a:rPr lang="en-US" sz="1800" dirty="0" smtClean="0"/>
                        <a:t>N. PUBLICATIONS</a:t>
                      </a:r>
                      <a:endParaRPr lang="en-US" sz="1800" dirty="0"/>
                    </a:p>
                  </a:txBody>
                  <a:tcPr/>
                </a:tc>
                <a:tc>
                  <a:txBody>
                    <a:bodyPr/>
                    <a:lstStyle/>
                    <a:p>
                      <a:r>
                        <a:rPr lang="en-US" sz="1800" dirty="0" smtClean="0"/>
                        <a:t>PH.</a:t>
                      </a:r>
                      <a:r>
                        <a:rPr lang="en-US" sz="1800" baseline="0" dirty="0" smtClean="0"/>
                        <a:t> D thesis</a:t>
                      </a:r>
                      <a:endParaRPr lang="en-US" sz="1800" dirty="0"/>
                    </a:p>
                  </a:txBody>
                  <a:tcPr/>
                </a:tc>
              </a:tr>
              <a:tr h="1798320">
                <a:tc>
                  <a:txBody>
                    <a:bodyPr/>
                    <a:lstStyle/>
                    <a:p>
                      <a:pPr algn="ctr"/>
                      <a:endParaRPr lang="en-US" sz="1800" dirty="0" smtClean="0"/>
                    </a:p>
                    <a:p>
                      <a:pPr algn="ctr"/>
                      <a:endParaRPr lang="en-US" sz="1800" dirty="0" smtClean="0"/>
                    </a:p>
                    <a:p>
                      <a:pPr algn="ctr"/>
                      <a:endParaRPr lang="en-US" sz="1800" dirty="0" smtClean="0"/>
                    </a:p>
                    <a:p>
                      <a:pPr algn="ctr"/>
                      <a:r>
                        <a:rPr lang="en-US" sz="1800" dirty="0" smtClean="0"/>
                        <a:t>2010</a:t>
                      </a:r>
                      <a:endParaRPr lang="en-US" sz="1800" dirty="0"/>
                    </a:p>
                  </a:txBody>
                  <a:tcPr/>
                </a:tc>
                <a:tc>
                  <a:txBody>
                    <a:bodyPr/>
                    <a:lstStyle/>
                    <a:p>
                      <a:pPr algn="ctr"/>
                      <a:endParaRPr lang="en-US" sz="1800" dirty="0" smtClean="0"/>
                    </a:p>
                    <a:p>
                      <a:pPr algn="ctr"/>
                      <a:endParaRPr lang="en-US" sz="1800" dirty="0" smtClean="0"/>
                    </a:p>
                    <a:p>
                      <a:pPr algn="ctr"/>
                      <a:endParaRPr lang="en-US" sz="1800" dirty="0" smtClean="0"/>
                    </a:p>
                    <a:p>
                      <a:pPr algn="ctr"/>
                      <a:r>
                        <a:rPr lang="en-US" sz="1800" dirty="0" smtClean="0"/>
                        <a:t>67</a:t>
                      </a:r>
                      <a:endParaRPr lang="en-US" sz="1800" dirty="0"/>
                    </a:p>
                  </a:txBody>
                  <a:tcPr/>
                </a:tc>
                <a:tc>
                  <a:txBody>
                    <a:bodyPr/>
                    <a:lstStyle/>
                    <a:p>
                      <a:pPr algn="ctr"/>
                      <a:r>
                        <a:rPr lang="en-US" sz="1400" dirty="0" smtClean="0"/>
                        <a:t>V. </a:t>
                      </a:r>
                      <a:r>
                        <a:rPr lang="en-US" sz="1400" dirty="0" err="1" smtClean="0"/>
                        <a:t>Bilstein</a:t>
                      </a:r>
                      <a:endParaRPr lang="en-US" sz="1400" dirty="0" smtClean="0"/>
                    </a:p>
                    <a:p>
                      <a:pPr algn="ctr"/>
                      <a:r>
                        <a:rPr lang="en-US" sz="1400" dirty="0" smtClean="0"/>
                        <a:t>T.E.</a:t>
                      </a:r>
                      <a:r>
                        <a:rPr lang="en-US" sz="1400" baseline="0" dirty="0" smtClean="0"/>
                        <a:t> </a:t>
                      </a:r>
                      <a:r>
                        <a:rPr lang="en-US" sz="1400" baseline="0" dirty="0" err="1" smtClean="0"/>
                        <a:t>Cocoolios</a:t>
                      </a:r>
                      <a:endParaRPr lang="en-US" sz="1400" baseline="0" dirty="0" smtClean="0"/>
                    </a:p>
                    <a:p>
                      <a:pPr algn="ctr"/>
                      <a:r>
                        <a:rPr lang="en-US" sz="1400" baseline="0" dirty="0" smtClean="0"/>
                        <a:t>R. </a:t>
                      </a:r>
                      <a:r>
                        <a:rPr lang="en-US" sz="1400" baseline="0" dirty="0" err="1" smtClean="0"/>
                        <a:t>Domínguez</a:t>
                      </a:r>
                      <a:r>
                        <a:rPr lang="en-US" sz="1400" baseline="0" dirty="0" smtClean="0"/>
                        <a:t> Reyes</a:t>
                      </a:r>
                    </a:p>
                    <a:p>
                      <a:pPr algn="ctr"/>
                      <a:r>
                        <a:rPr lang="en-US" sz="1400" baseline="0" dirty="0" smtClean="0"/>
                        <a:t>D. Fink</a:t>
                      </a:r>
                    </a:p>
                    <a:p>
                      <a:pPr algn="ctr"/>
                      <a:r>
                        <a:rPr lang="en-US" sz="1400" baseline="0" dirty="0" smtClean="0"/>
                        <a:t>S. </a:t>
                      </a:r>
                      <a:r>
                        <a:rPr lang="en-US" sz="1400" baseline="0" dirty="0" err="1" smtClean="0"/>
                        <a:t>Naimi</a:t>
                      </a:r>
                      <a:endParaRPr lang="en-US" sz="1400" baseline="0" dirty="0" smtClean="0"/>
                    </a:p>
                    <a:p>
                      <a:pPr algn="ctr"/>
                      <a:r>
                        <a:rPr lang="en-US" sz="1400" baseline="0" dirty="0" smtClean="0"/>
                        <a:t>D. </a:t>
                      </a:r>
                      <a:r>
                        <a:rPr lang="en-US" sz="1400" baseline="0" dirty="0" err="1" smtClean="0"/>
                        <a:t>Neidherr</a:t>
                      </a:r>
                      <a:endParaRPr lang="en-US" sz="1400" baseline="0" dirty="0" smtClean="0"/>
                    </a:p>
                    <a:p>
                      <a:pPr algn="ctr"/>
                      <a:r>
                        <a:rPr lang="en-US" sz="1400" baseline="0" dirty="0" smtClean="0"/>
                        <a:t>K. </a:t>
                      </a:r>
                      <a:r>
                        <a:rPr lang="en-US" sz="1400" baseline="0" dirty="0" err="1" smtClean="0"/>
                        <a:t>Wimmer</a:t>
                      </a:r>
                      <a:endParaRPr lang="en-US" sz="1400" baseline="0" dirty="0" smtClean="0"/>
                    </a:p>
                    <a:p>
                      <a:pPr algn="ctr"/>
                      <a:r>
                        <a:rPr lang="en-US" sz="1400" baseline="0" dirty="0" smtClean="0"/>
                        <a:t>A. </a:t>
                      </a:r>
                      <a:r>
                        <a:rPr lang="en-US" sz="1400" baseline="0" dirty="0" err="1" smtClean="0"/>
                        <a:t>Meaney</a:t>
                      </a:r>
                      <a:endParaRPr lang="en-US" sz="1400" dirty="0"/>
                    </a:p>
                  </a:txBody>
                  <a:tcPr/>
                </a:tc>
              </a:tr>
              <a:tr h="1215216">
                <a:tc>
                  <a:txBody>
                    <a:bodyPr/>
                    <a:lstStyle/>
                    <a:p>
                      <a:pPr algn="ctr"/>
                      <a:endParaRPr lang="en-US" sz="1800" dirty="0" smtClean="0"/>
                    </a:p>
                    <a:p>
                      <a:pPr algn="ctr"/>
                      <a:endParaRPr lang="en-US" sz="1800" dirty="0" smtClean="0"/>
                    </a:p>
                    <a:p>
                      <a:pPr algn="ctr"/>
                      <a:r>
                        <a:rPr lang="en-US" sz="1800" dirty="0" smtClean="0"/>
                        <a:t>2011</a:t>
                      </a:r>
                      <a:endParaRPr lang="en-US" sz="1800" dirty="0"/>
                    </a:p>
                  </a:txBody>
                  <a:tcPr/>
                </a:tc>
                <a:tc>
                  <a:txBody>
                    <a:bodyPr/>
                    <a:lstStyle/>
                    <a:p>
                      <a:pPr algn="ctr"/>
                      <a:endParaRPr lang="en-US" sz="1800" dirty="0" smtClean="0"/>
                    </a:p>
                    <a:p>
                      <a:pPr algn="ctr"/>
                      <a:endParaRPr lang="en-US" sz="1800" dirty="0" smtClean="0"/>
                    </a:p>
                    <a:p>
                      <a:pPr algn="ctr"/>
                      <a:r>
                        <a:rPr lang="en-US" sz="1800" dirty="0" smtClean="0"/>
                        <a:t>49</a:t>
                      </a:r>
                      <a:endParaRPr lang="en-US" sz="1800" dirty="0"/>
                    </a:p>
                  </a:txBody>
                  <a:tcPr/>
                </a:tc>
                <a:tc>
                  <a:txBody>
                    <a:bodyPr/>
                    <a:lstStyle/>
                    <a:p>
                      <a:pPr algn="ctr"/>
                      <a:r>
                        <a:rPr lang="en-US" sz="1400" dirty="0" smtClean="0"/>
                        <a:t>M. Albers</a:t>
                      </a:r>
                    </a:p>
                    <a:p>
                      <a:pPr algn="ctr"/>
                      <a:r>
                        <a:rPr lang="en-US" sz="1400" dirty="0" smtClean="0"/>
                        <a:t>J. </a:t>
                      </a:r>
                      <a:r>
                        <a:rPr lang="en-US" sz="1400" dirty="0" err="1" smtClean="0"/>
                        <a:t>Lommen</a:t>
                      </a:r>
                      <a:endParaRPr lang="en-US" sz="1400" dirty="0" smtClean="0"/>
                    </a:p>
                    <a:p>
                      <a:pPr algn="ctr"/>
                      <a:r>
                        <a:rPr lang="en-US" sz="1400" dirty="0" smtClean="0"/>
                        <a:t>O. Müller</a:t>
                      </a:r>
                    </a:p>
                    <a:p>
                      <a:pPr algn="ctr"/>
                      <a:r>
                        <a:rPr lang="en-US" sz="1400" dirty="0" smtClean="0"/>
                        <a:t>M. </a:t>
                      </a:r>
                      <a:r>
                        <a:rPr lang="en-US" sz="1400" dirty="0" err="1" smtClean="0"/>
                        <a:t>Thürauf</a:t>
                      </a:r>
                      <a:endParaRPr lang="en-US" sz="1400" dirty="0" smtClean="0"/>
                    </a:p>
                    <a:p>
                      <a:pPr algn="ctr"/>
                      <a:r>
                        <a:rPr lang="en-US" sz="1400" dirty="0" smtClean="0"/>
                        <a:t>M. </a:t>
                      </a:r>
                      <a:r>
                        <a:rPr lang="en-US" sz="1400" dirty="0" err="1" smtClean="0"/>
                        <a:t>Zboril</a:t>
                      </a:r>
                      <a:endParaRPr lang="en-US" sz="1400" dirty="0"/>
                    </a:p>
                  </a:txBody>
                  <a:tcPr/>
                </a:tc>
              </a:tr>
              <a:tr h="1560760">
                <a:tc>
                  <a:txBody>
                    <a:bodyPr/>
                    <a:lstStyle/>
                    <a:p>
                      <a:pPr algn="ctr"/>
                      <a:endParaRPr lang="en-US" sz="1800" dirty="0" smtClean="0"/>
                    </a:p>
                    <a:p>
                      <a:pPr algn="ctr"/>
                      <a:endParaRPr lang="en-US" sz="1800" dirty="0" smtClean="0"/>
                    </a:p>
                    <a:p>
                      <a:pPr algn="ctr"/>
                      <a:r>
                        <a:rPr lang="en-US" sz="1800" dirty="0" smtClean="0"/>
                        <a:t>2012</a:t>
                      </a:r>
                      <a:endParaRPr lang="en-US" sz="1800" dirty="0"/>
                    </a:p>
                  </a:txBody>
                  <a:tcPr/>
                </a:tc>
                <a:tc>
                  <a:txBody>
                    <a:bodyPr/>
                    <a:lstStyle/>
                    <a:p>
                      <a:pPr algn="ctr"/>
                      <a:endParaRPr lang="en-US" sz="1800" dirty="0" smtClean="0"/>
                    </a:p>
                    <a:p>
                      <a:pPr algn="ctr"/>
                      <a:endParaRPr lang="en-US" sz="1800" dirty="0" smtClean="0"/>
                    </a:p>
                    <a:p>
                      <a:pPr algn="ctr"/>
                      <a:r>
                        <a:rPr lang="en-US" sz="1800" dirty="0" smtClean="0"/>
                        <a:t>62</a:t>
                      </a:r>
                      <a:endParaRPr lang="en-US" sz="1800" dirty="0"/>
                    </a:p>
                  </a:txBody>
                  <a:tcPr/>
                </a:tc>
                <a:tc>
                  <a:txBody>
                    <a:bodyPr/>
                    <a:lstStyle/>
                    <a:p>
                      <a:pPr algn="ctr"/>
                      <a:r>
                        <a:rPr lang="en-US" sz="1400" dirty="0" smtClean="0"/>
                        <a:t>Ch. </a:t>
                      </a:r>
                      <a:r>
                        <a:rPr lang="en-US" sz="1400" dirty="0" err="1" smtClean="0"/>
                        <a:t>Borgmann</a:t>
                      </a:r>
                      <a:endParaRPr lang="en-US" sz="1400" dirty="0" smtClean="0"/>
                    </a:p>
                    <a:p>
                      <a:pPr algn="ctr"/>
                      <a:r>
                        <a:rPr lang="en-US" sz="1400" dirty="0" smtClean="0"/>
                        <a:t>E. Estevez</a:t>
                      </a:r>
                    </a:p>
                    <a:p>
                      <a:pPr algn="ctr"/>
                      <a:r>
                        <a:rPr lang="en-US" sz="1400" dirty="0" smtClean="0"/>
                        <a:t>J.G. Johansen</a:t>
                      </a:r>
                    </a:p>
                    <a:p>
                      <a:pPr algn="ctr"/>
                      <a:r>
                        <a:rPr lang="en-US" sz="1400" dirty="0" smtClean="0"/>
                        <a:t>T. E. </a:t>
                      </a:r>
                      <a:r>
                        <a:rPr lang="en-US" sz="1400" dirty="0" err="1" smtClean="0"/>
                        <a:t>Mølholt</a:t>
                      </a:r>
                      <a:endParaRPr lang="en-US" sz="1400" dirty="0" smtClean="0"/>
                    </a:p>
                    <a:p>
                      <a:pPr algn="ctr"/>
                      <a:r>
                        <a:rPr lang="en-US" sz="1400" dirty="0" smtClean="0"/>
                        <a:t>A.B.</a:t>
                      </a:r>
                      <a:r>
                        <a:rPr lang="en-US" sz="1400" baseline="0" dirty="0" smtClean="0"/>
                        <a:t> Perez </a:t>
                      </a:r>
                      <a:r>
                        <a:rPr lang="en-US" sz="1400" baseline="0" dirty="0" err="1" smtClean="0"/>
                        <a:t>Cerdán</a:t>
                      </a:r>
                      <a:endParaRPr lang="en-US" sz="1400" baseline="0" dirty="0" smtClean="0"/>
                    </a:p>
                    <a:p>
                      <a:pPr algn="ctr"/>
                      <a:r>
                        <a:rPr lang="en-US" sz="1400" baseline="0" dirty="0" smtClean="0"/>
                        <a:t>M. </a:t>
                      </a:r>
                      <a:r>
                        <a:rPr lang="en-US" sz="1400" kern="1200" dirty="0" err="1" smtClean="0">
                          <a:solidFill>
                            <a:schemeClr val="dk1"/>
                          </a:solidFill>
                          <a:latin typeface="+mn-lt"/>
                          <a:ea typeface="+mn-ea"/>
                          <a:cs typeface="+mn-cs"/>
                        </a:rPr>
                        <a:t>Seidlitz</a:t>
                      </a:r>
                      <a:endParaRPr lang="en-US" sz="1400" kern="1200" dirty="0" smtClean="0">
                        <a:solidFill>
                          <a:schemeClr val="dk1"/>
                        </a:solidFill>
                        <a:latin typeface="+mn-lt"/>
                        <a:ea typeface="+mn-ea"/>
                        <a:cs typeface="+mn-cs"/>
                      </a:endParaRPr>
                    </a:p>
                    <a:p>
                      <a:pPr algn="ctr"/>
                      <a:r>
                        <a:rPr lang="en-US" sz="1400" baseline="0" dirty="0" smtClean="0"/>
                        <a:t>M. </a:t>
                      </a:r>
                      <a:r>
                        <a:rPr lang="en-US" sz="1400" baseline="0" dirty="0" err="1" smtClean="0"/>
                        <a:t>Stachura</a:t>
                      </a:r>
                      <a:endParaRPr lang="en-US" sz="1400" dirty="0"/>
                    </a:p>
                  </a:txBody>
                  <a:tcPr/>
                </a:tc>
              </a:tr>
              <a:tr h="1199936">
                <a:tc>
                  <a:txBody>
                    <a:bodyPr/>
                    <a:lstStyle/>
                    <a:p>
                      <a:pPr algn="ctr"/>
                      <a:r>
                        <a:rPr lang="en-US" sz="1800" dirty="0" smtClean="0"/>
                        <a:t>2013</a:t>
                      </a:r>
                      <a:endParaRPr lang="en-US" sz="1800" dirty="0"/>
                    </a:p>
                  </a:txBody>
                  <a:tcPr/>
                </a:tc>
                <a:tc>
                  <a:txBody>
                    <a:bodyPr/>
                    <a:lstStyle/>
                    <a:p>
                      <a:pPr algn="ctr"/>
                      <a:r>
                        <a:rPr lang="en-US" sz="1800" dirty="0" smtClean="0"/>
                        <a:t>17……</a:t>
                      </a:r>
                      <a:endParaRPr lang="en-US" sz="1800" dirty="0"/>
                    </a:p>
                  </a:txBody>
                  <a:tcPr/>
                </a:tc>
                <a:tc>
                  <a:txBody>
                    <a:bodyPr/>
                    <a:lstStyle/>
                    <a:p>
                      <a:pPr algn="ctr"/>
                      <a:r>
                        <a:rPr lang="en-US" sz="1400" dirty="0" smtClean="0"/>
                        <a:t>P. Kessler</a:t>
                      </a:r>
                    </a:p>
                    <a:p>
                      <a:pPr algn="ctr"/>
                      <a:r>
                        <a:rPr lang="en-US" sz="1400" kern="1200" dirty="0" smtClean="0">
                          <a:solidFill>
                            <a:schemeClr val="dk1"/>
                          </a:solidFill>
                          <a:latin typeface="+mn-lt"/>
                          <a:ea typeface="+mn-ea"/>
                          <a:cs typeface="+mn-cs"/>
                        </a:rPr>
                        <a:t>B. </a:t>
                      </a:r>
                      <a:r>
                        <a:rPr lang="en-US" sz="1400" kern="1200" dirty="0" err="1" smtClean="0">
                          <a:solidFill>
                            <a:schemeClr val="dk1"/>
                          </a:solidFill>
                          <a:latin typeface="+mn-lt"/>
                          <a:ea typeface="+mn-ea"/>
                          <a:cs typeface="+mn-cs"/>
                        </a:rPr>
                        <a:t>Siebeck</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T.J. Procter</a:t>
                      </a:r>
                    </a:p>
                    <a:p>
                      <a:pPr algn="ctr"/>
                      <a:r>
                        <a:rPr lang="en-US" sz="1400" kern="1200" dirty="0" smtClean="0">
                          <a:solidFill>
                            <a:schemeClr val="dk1"/>
                          </a:solidFill>
                          <a:latin typeface="+mn-lt"/>
                          <a:ea typeface="+mn-ea"/>
                          <a:cs typeface="+mn-cs"/>
                        </a:rPr>
                        <a:t>D. Di Julio</a:t>
                      </a:r>
                    </a:p>
                    <a:p>
                      <a:pPr algn="ctr"/>
                      <a:r>
                        <a:rPr lang="en-US" sz="1400" kern="1200" dirty="0" smtClean="0">
                          <a:solidFill>
                            <a:schemeClr val="dk1"/>
                          </a:solidFill>
                          <a:latin typeface="+mn-lt"/>
                          <a:ea typeface="+mn-ea"/>
                          <a:cs typeface="+mn-cs"/>
                        </a:rPr>
                        <a:t>J. Cullen</a:t>
                      </a:r>
                    </a:p>
                    <a:p>
                      <a:pPr algn="ctr"/>
                      <a:r>
                        <a:rPr lang="en-US" sz="1400" kern="1200" dirty="0" smtClean="0">
                          <a:solidFill>
                            <a:schemeClr val="dk1"/>
                          </a:solidFill>
                          <a:latin typeface="+mn-lt"/>
                          <a:ea typeface="+mn-ea"/>
                          <a:cs typeface="+mn-cs"/>
                        </a:rPr>
                        <a:t>K. </a:t>
                      </a:r>
                      <a:r>
                        <a:rPr lang="en-US" sz="1400" kern="1200" dirty="0" err="1" smtClean="0">
                          <a:solidFill>
                            <a:schemeClr val="dk1"/>
                          </a:solidFill>
                          <a:latin typeface="+mn-lt"/>
                          <a:ea typeface="+mn-ea"/>
                          <a:cs typeface="+mn-cs"/>
                        </a:rPr>
                        <a:t>Kreim</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K Lynch</a:t>
                      </a:r>
                    </a:p>
                    <a:p>
                      <a:pPr algn="ctr"/>
                      <a:r>
                        <a:rPr lang="en-US" sz="1400" kern="1200" dirty="0" smtClean="0">
                          <a:solidFill>
                            <a:schemeClr val="dk1"/>
                          </a:solidFill>
                          <a:latin typeface="+mn-lt"/>
                          <a:ea typeface="+mn-ea"/>
                          <a:cs typeface="+mn-cs"/>
                        </a:rPr>
                        <a:t>J.A. </a:t>
                      </a:r>
                      <a:r>
                        <a:rPr lang="en-US" sz="1400" kern="1200" dirty="0" err="1" smtClean="0">
                          <a:solidFill>
                            <a:schemeClr val="dk1"/>
                          </a:solidFill>
                          <a:latin typeface="+mn-lt"/>
                          <a:ea typeface="+mn-ea"/>
                          <a:cs typeface="+mn-cs"/>
                        </a:rPr>
                        <a:t>Briz</a:t>
                      </a:r>
                      <a:endParaRPr lang="en-US" sz="1400" kern="1200" dirty="0" smtClean="0">
                        <a:solidFill>
                          <a:schemeClr val="dk1"/>
                        </a:solidFill>
                        <a:latin typeface="+mn-lt"/>
                        <a:ea typeface="+mn-ea"/>
                        <a:cs typeface="+mn-cs"/>
                      </a:endParaRPr>
                    </a:p>
                    <a:p>
                      <a:pPr algn="ctr"/>
                      <a:r>
                        <a:rPr lang="en-US" sz="1400" kern="1200" dirty="0" smtClean="0">
                          <a:solidFill>
                            <a:schemeClr val="dk1"/>
                          </a:solidFill>
                          <a:latin typeface="+mn-lt"/>
                          <a:ea typeface="+mn-ea"/>
                          <a:cs typeface="+mn-cs"/>
                        </a:rPr>
                        <a:t>B. </a:t>
                      </a:r>
                      <a:r>
                        <a:rPr lang="en-US" sz="1400" kern="1200" dirty="0" err="1" smtClean="0">
                          <a:solidFill>
                            <a:schemeClr val="dk1"/>
                          </a:solidFill>
                          <a:latin typeface="+mn-lt"/>
                          <a:ea typeface="+mn-ea"/>
                          <a:cs typeface="+mn-cs"/>
                        </a:rPr>
                        <a:t>Olaizola</a:t>
                      </a:r>
                      <a:endParaRPr lang="en-US" sz="1400" kern="1200" dirty="0" smtClean="0">
                        <a:solidFill>
                          <a:schemeClr val="dk1"/>
                        </a:solidFill>
                        <a:latin typeface="+mn-lt"/>
                        <a:ea typeface="+mn-ea"/>
                        <a:cs typeface="+mn-cs"/>
                      </a:endParaRPr>
                    </a:p>
                  </a:txBody>
                  <a:tcPr/>
                </a:tc>
              </a:tr>
            </a:tbl>
          </a:graphicData>
        </a:graphic>
      </p:graphicFrame>
      <p:sp>
        <p:nvSpPr>
          <p:cNvPr id="21533" name="Slide Number Placeholder 4"/>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758A3D-7A97-C141-A573-6F922146D06B}" type="slidenum">
              <a:rPr lang="en-US" sz="1200">
                <a:solidFill>
                  <a:srgbClr val="898989"/>
                </a:solidFill>
                <a:latin typeface="Calibri" charset="0"/>
                <a:cs typeface="Arial" charset="0"/>
              </a:rPr>
              <a:pPr eaLnBrk="1" hangingPunct="1"/>
              <a:t>13</a:t>
            </a:fld>
            <a:endParaRPr lang="en-US" sz="1200">
              <a:solidFill>
                <a:srgbClr val="898989"/>
              </a:solidFill>
              <a:latin typeface="Calibri" charset="0"/>
              <a:cs typeface="Arial" charset="0"/>
            </a:endParaRPr>
          </a:p>
        </p:txBody>
      </p:sp>
      <p:sp>
        <p:nvSpPr>
          <p:cNvPr id="2" name="TextBox 1"/>
          <p:cNvSpPr txBox="1"/>
          <p:nvPr/>
        </p:nvSpPr>
        <p:spPr>
          <a:xfrm rot="18900000">
            <a:off x="2395339" y="3100447"/>
            <a:ext cx="4752528" cy="1200328"/>
          </a:xfrm>
          <a:prstGeom prst="rect">
            <a:avLst/>
          </a:prstGeom>
          <a:solidFill>
            <a:srgbClr val="FFFF00"/>
          </a:solidFill>
        </p:spPr>
        <p:txBody>
          <a:bodyPr wrap="square" rtlCol="0">
            <a:spAutoFit/>
          </a:bodyPr>
          <a:lstStyle/>
          <a:p>
            <a:r>
              <a:rPr lang="en-US" sz="2400" dirty="0" smtClean="0"/>
              <a:t>Please send us the reference and if possible a copy of the thesis done based in data from </a:t>
            </a:r>
            <a:r>
              <a:rPr lang="en-US" sz="2400" dirty="0"/>
              <a:t>I</a:t>
            </a:r>
            <a:r>
              <a:rPr lang="en-US" sz="2400" dirty="0" smtClean="0"/>
              <a:t>SOLDE</a:t>
            </a:r>
            <a:endParaRPr lang="en-US" sz="2400" dirty="0"/>
          </a:p>
        </p:txBody>
      </p:sp>
    </p:spTree>
    <p:extLst>
      <p:ext uri="{BB962C8B-B14F-4D97-AF65-F5344CB8AC3E}">
        <p14:creationId xmlns:p14="http://schemas.microsoft.com/office/powerpoint/2010/main" val="14742354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564904"/>
            <a:ext cx="7643192" cy="980736"/>
          </a:xfrm>
        </p:spPr>
        <p:txBody>
          <a:bodyPr>
            <a:normAutofit fontScale="90000"/>
          </a:bodyPr>
          <a:lstStyle/>
          <a:p>
            <a:r>
              <a:rPr lang="en-US" dirty="0"/>
              <a:t>Collaboration </a:t>
            </a:r>
            <a:r>
              <a:rPr lang="en-US" dirty="0" smtClean="0"/>
              <a:t>Matters</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14</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38647284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3408"/>
            <a:ext cx="7643192" cy="980736"/>
          </a:xfrm>
        </p:spPr>
        <p:txBody>
          <a:bodyPr>
            <a:normAutofit/>
          </a:bodyPr>
          <a:lstStyle/>
          <a:p>
            <a:r>
              <a:rPr lang="en-US" dirty="0" smtClean="0"/>
              <a:t>Income of the collaboration</a:t>
            </a:r>
            <a:endParaRPr lang="en-US" dirty="0"/>
          </a:p>
        </p:txBody>
      </p:sp>
      <p:sp>
        <p:nvSpPr>
          <p:cNvPr id="22" name="Slide Number Placeholder 3"/>
          <p:cNvSpPr>
            <a:spLocks noGrp="1"/>
          </p:cNvSpPr>
          <p:nvPr>
            <p:ph type="sldNum" sz="quarter" idx="12"/>
          </p:nvPr>
        </p:nvSpPr>
        <p:spPr>
          <a:xfrm>
            <a:off x="3878560" y="6428358"/>
            <a:ext cx="2133600" cy="365125"/>
          </a:xfrm>
        </p:spPr>
        <p:txBody>
          <a:bodyPr/>
          <a:lstStyle/>
          <a:p>
            <a:fld id="{DCE4B40A-67BA-4787-801A-16EE65008C21}" type="slidenum">
              <a:rPr lang="en-US" smtClean="0"/>
              <a:pPr/>
              <a:t>15</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806566780"/>
              </p:ext>
            </p:extLst>
          </p:nvPr>
        </p:nvGraphicFramePr>
        <p:xfrm>
          <a:off x="1259632" y="727294"/>
          <a:ext cx="6720408" cy="6129135"/>
        </p:xfrm>
        <a:graphic>
          <a:graphicData uri="http://schemas.openxmlformats.org/drawingml/2006/table">
            <a:tbl>
              <a:tblPr firstRow="1" bandRow="1">
                <a:tableStyleId>{5C22544A-7EE6-4342-B048-85BDC9FD1C3A}</a:tableStyleId>
              </a:tblPr>
              <a:tblGrid>
                <a:gridCol w="2240136"/>
                <a:gridCol w="2240136"/>
                <a:gridCol w="2240136"/>
              </a:tblGrid>
              <a:tr h="631618">
                <a:tc>
                  <a:txBody>
                    <a:bodyPr/>
                    <a:lstStyle/>
                    <a:p>
                      <a:r>
                        <a:rPr lang="en-US" dirty="0" smtClean="0"/>
                        <a:t>Country</a:t>
                      </a:r>
                      <a:endParaRPr lang="en-US" dirty="0"/>
                    </a:p>
                  </a:txBody>
                  <a:tcPr/>
                </a:tc>
                <a:tc>
                  <a:txBody>
                    <a:bodyPr/>
                    <a:lstStyle/>
                    <a:p>
                      <a:r>
                        <a:rPr lang="en-US" dirty="0" smtClean="0"/>
                        <a:t>Amount per year (CHF)</a:t>
                      </a:r>
                      <a:endParaRPr lang="en-US" dirty="0"/>
                    </a:p>
                  </a:txBody>
                  <a:tcPr/>
                </a:tc>
                <a:tc>
                  <a:txBody>
                    <a:bodyPr/>
                    <a:lstStyle/>
                    <a:p>
                      <a:r>
                        <a:rPr lang="en-US" dirty="0" smtClean="0"/>
                        <a:t>2013 contribution</a:t>
                      </a:r>
                    </a:p>
                    <a:p>
                      <a:r>
                        <a:rPr lang="en-US" dirty="0" smtClean="0"/>
                        <a:t>Received</a:t>
                      </a:r>
                      <a:endParaRPr lang="en-US" dirty="0"/>
                    </a:p>
                  </a:txBody>
                  <a:tcPr/>
                </a:tc>
              </a:tr>
              <a:tr h="365937">
                <a:tc>
                  <a:txBody>
                    <a:bodyPr/>
                    <a:lstStyle/>
                    <a:p>
                      <a:r>
                        <a:rPr lang="en-US" sz="1600" dirty="0" smtClean="0">
                          <a:latin typeface="+mn-lt"/>
                        </a:rPr>
                        <a:t>Belgium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indent="0">
                        <a:buFont typeface="Wingdings" charset="2"/>
                        <a:buNone/>
                      </a:pPr>
                      <a:r>
                        <a:rPr lang="en-US" sz="1600" dirty="0" smtClean="0">
                          <a:solidFill>
                            <a:srgbClr val="800000"/>
                          </a:solidFill>
                          <a:latin typeface="+mn-lt"/>
                          <a:ea typeface="Zapf Dingbats"/>
                          <a:cs typeface="Zapf Dingbats"/>
                          <a:sym typeface="Zapf Dingbats"/>
                        </a:rPr>
                        <a:t>  ✔</a:t>
                      </a:r>
                      <a:endParaRPr lang="en-US" sz="1600" dirty="0">
                        <a:solidFill>
                          <a:srgbClr val="800000"/>
                        </a:solidFill>
                        <a:latin typeface="+mn-lt"/>
                      </a:endParaRPr>
                    </a:p>
                  </a:txBody>
                  <a:tcPr/>
                </a:tc>
              </a:tr>
              <a:tr h="365937">
                <a:tc>
                  <a:txBody>
                    <a:bodyPr/>
                    <a:lstStyle/>
                    <a:p>
                      <a:r>
                        <a:rPr lang="en-US" sz="1600" dirty="0" smtClean="0">
                          <a:latin typeface="+mn-lt"/>
                        </a:rPr>
                        <a:t>CERN</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Denmark</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r>
              <a:tr h="365937">
                <a:tc>
                  <a:txBody>
                    <a:bodyPr/>
                    <a:lstStyle/>
                    <a:p>
                      <a:r>
                        <a:rPr lang="en-US" sz="1600" dirty="0" smtClean="0">
                          <a:latin typeface="+mn-lt"/>
                        </a:rPr>
                        <a:t>Finland</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endParaRPr lang="en-US" sz="1600" dirty="0" smtClean="0">
                        <a:solidFill>
                          <a:srgbClr val="800000"/>
                        </a:solidFill>
                        <a:latin typeface="+mn-lt"/>
                      </a:endParaRPr>
                    </a:p>
                  </a:txBody>
                  <a:tcPr/>
                </a:tc>
              </a:tr>
              <a:tr h="365937">
                <a:tc>
                  <a:txBody>
                    <a:bodyPr/>
                    <a:lstStyle/>
                    <a:p>
                      <a:r>
                        <a:rPr lang="en-US" sz="1600" dirty="0" smtClean="0">
                          <a:latin typeface="+mn-lt"/>
                        </a:rPr>
                        <a:t>France</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endParaRPr lang="en-US" sz="1600" dirty="0" smtClean="0">
                        <a:solidFill>
                          <a:srgbClr val="800000"/>
                        </a:solidFill>
                        <a:latin typeface="+mn-lt"/>
                      </a:endParaRPr>
                    </a:p>
                  </a:txBody>
                  <a:tcPr/>
                </a:tc>
              </a:tr>
              <a:tr h="365937">
                <a:tc>
                  <a:txBody>
                    <a:bodyPr/>
                    <a:lstStyle/>
                    <a:p>
                      <a:r>
                        <a:rPr lang="en-US" sz="1600" dirty="0" smtClean="0">
                          <a:latin typeface="+mn-lt"/>
                        </a:rPr>
                        <a:t>Germany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solidFill>
                            <a:schemeClr val="tx2">
                              <a:lumMod val="20000"/>
                              <a:lumOff val="80000"/>
                            </a:schemeClr>
                          </a:solidFill>
                          <a:latin typeface="+mn-lt"/>
                        </a:rPr>
                        <a:t>Greece</a:t>
                      </a:r>
                      <a:endParaRPr lang="en-US" sz="1600" dirty="0">
                        <a:solidFill>
                          <a:schemeClr val="tx2">
                            <a:lumMod val="20000"/>
                            <a:lumOff val="80000"/>
                          </a:schemeClr>
                        </a:solidFill>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latin typeface="+mn-lt"/>
                      </a:endParaRPr>
                    </a:p>
                  </a:txBody>
                  <a:tcPr/>
                </a:tc>
                <a:tc>
                  <a:txBody>
                    <a:bodyPr/>
                    <a:lstStyle/>
                    <a:p>
                      <a:endParaRPr lang="en-US" sz="160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India</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40.000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solidFill>
                          <a:srgbClr val="800000"/>
                        </a:solidFill>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Ireland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10.000</a:t>
                      </a:r>
                    </a:p>
                  </a:txBody>
                  <a:tcPr/>
                </a:tc>
                <a:tc>
                  <a:txBody>
                    <a:bodyPr/>
                    <a:lstStyle/>
                    <a:p>
                      <a:endParaRPr lang="en-US" sz="1600" dirty="0">
                        <a:latin typeface="+mn-lt"/>
                      </a:endParaRPr>
                    </a:p>
                  </a:txBody>
                  <a:tcPr/>
                </a:tc>
              </a:tr>
              <a:tr h="3659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Italy</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latin typeface="+mn-lt"/>
                        </a:rPr>
                        <a:t>Norway</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60.000</a:t>
                      </a:r>
                    </a:p>
                  </a:txBody>
                  <a:tcPr/>
                </a:tc>
                <a:tc>
                  <a:txBody>
                    <a:bodyPr/>
                    <a:lstStyle/>
                    <a:p>
                      <a:r>
                        <a:rPr lang="en-US" sz="1600" dirty="0" smtClean="0">
                          <a:solidFill>
                            <a:srgbClr val="800000"/>
                          </a:solidFill>
                          <a:latin typeface="+mn-lt"/>
                          <a:ea typeface="Zapf Dingbats"/>
                          <a:cs typeface="Zapf Dingbats"/>
                          <a:sym typeface="Zapf Dingbats"/>
                        </a:rPr>
                        <a:t>    ✔</a:t>
                      </a:r>
                      <a:endParaRPr lang="en-US" sz="1600" dirty="0">
                        <a:latin typeface="+mn-lt"/>
                      </a:endParaRPr>
                    </a:p>
                  </a:txBody>
                  <a:tcPr/>
                </a:tc>
              </a:tr>
              <a:tr h="365937">
                <a:tc>
                  <a:txBody>
                    <a:bodyPr/>
                    <a:lstStyle/>
                    <a:p>
                      <a:r>
                        <a:rPr lang="en-US" sz="1600" dirty="0" smtClean="0">
                          <a:latin typeface="+mn-lt"/>
                        </a:rPr>
                        <a:t>Romania</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 ✔</a:t>
                      </a:r>
                      <a:endParaRPr lang="en-US" sz="1600" dirty="0" smtClean="0">
                        <a:solidFill>
                          <a:srgbClr val="800000"/>
                        </a:solidFill>
                        <a:latin typeface="+mn-lt"/>
                      </a:endParaRPr>
                    </a:p>
                  </a:txBody>
                  <a:tcPr/>
                </a:tc>
              </a:tr>
              <a:tr h="365937">
                <a:tc>
                  <a:txBody>
                    <a:bodyPr/>
                    <a:lstStyle/>
                    <a:p>
                      <a:r>
                        <a:rPr lang="en-US" sz="1600" dirty="0" smtClean="0">
                          <a:latin typeface="+mn-lt"/>
                        </a:rPr>
                        <a:t>Spain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endParaRPr lang="en-US" sz="1600" dirty="0">
                        <a:latin typeface="+mn-lt"/>
                      </a:endParaRPr>
                    </a:p>
                  </a:txBody>
                  <a:tcPr/>
                </a:tc>
              </a:tr>
              <a:tr h="365937">
                <a:tc>
                  <a:txBody>
                    <a:bodyPr/>
                    <a:lstStyle/>
                    <a:p>
                      <a:r>
                        <a:rPr lang="en-US" sz="1600" dirty="0" smtClean="0">
                          <a:latin typeface="+mn-lt"/>
                        </a:rPr>
                        <a:t>Sweden</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r h="365937">
                <a:tc>
                  <a:txBody>
                    <a:bodyPr/>
                    <a:lstStyle/>
                    <a:p>
                      <a:r>
                        <a:rPr lang="en-US" sz="1600" dirty="0" smtClean="0">
                          <a:latin typeface="+mn-lt"/>
                        </a:rPr>
                        <a:t>United Kingdom</a:t>
                      </a:r>
                      <a:endParaRPr lang="en-US" sz="1600" dirty="0">
                        <a:latin typeface="+mn-lt"/>
                      </a:endParaRPr>
                    </a:p>
                  </a:txBody>
                  <a:tcPr/>
                </a:tc>
                <a:tc>
                  <a:txBody>
                    <a:bodyPr/>
                    <a:lstStyle/>
                    <a:p>
                      <a:r>
                        <a:rPr lang="en-US" sz="1600" dirty="0" smtClean="0">
                          <a:latin typeface="+mn-lt"/>
                        </a:rPr>
                        <a:t>60.000</a:t>
                      </a:r>
                      <a:endParaRPr lang="en-US" sz="1600" dirty="0">
                        <a:latin typeface="+mn-l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latin typeface="+mn-lt"/>
                        </a:rPr>
                        <a:t>  </a:t>
                      </a:r>
                      <a:r>
                        <a:rPr lang="en-US" sz="1600" dirty="0" smtClean="0">
                          <a:latin typeface="+mn-lt"/>
                        </a:rPr>
                        <a:t> </a:t>
                      </a:r>
                      <a:r>
                        <a:rPr lang="en-US" sz="1600" dirty="0" smtClean="0">
                          <a:solidFill>
                            <a:srgbClr val="800000"/>
                          </a:solidFill>
                          <a:latin typeface="+mn-lt"/>
                          <a:ea typeface="Zapf Dingbats"/>
                          <a:cs typeface="Zapf Dingbats"/>
                          <a:sym typeface="Zapf Dingbats"/>
                        </a:rPr>
                        <a:t>✔</a:t>
                      </a:r>
                      <a:endParaRPr lang="en-US" sz="1600" dirty="0" smtClean="0">
                        <a:solidFill>
                          <a:srgbClr val="800000"/>
                        </a:solidFill>
                        <a:latin typeface="+mn-lt"/>
                      </a:endParaRPr>
                    </a:p>
                  </a:txBody>
                  <a:tcPr/>
                </a:tc>
              </a:tr>
            </a:tbl>
          </a:graphicData>
        </a:graphic>
      </p:graphicFrame>
      <p:sp>
        <p:nvSpPr>
          <p:cNvPr id="3" name="TextBox 2"/>
          <p:cNvSpPr txBox="1"/>
          <p:nvPr/>
        </p:nvSpPr>
        <p:spPr>
          <a:xfrm>
            <a:off x="2771800" y="3563724"/>
            <a:ext cx="3600400" cy="369332"/>
          </a:xfrm>
          <a:prstGeom prst="rect">
            <a:avLst/>
          </a:prstGeom>
          <a:solidFill>
            <a:srgbClr val="FFFF00"/>
          </a:solidFill>
        </p:spPr>
        <p:txBody>
          <a:bodyPr wrap="square" rtlCol="0">
            <a:spAutoFit/>
          </a:bodyPr>
          <a:lstStyle/>
          <a:p>
            <a:r>
              <a:rPr lang="en-US" dirty="0" smtClean="0"/>
              <a:t>Discussion with Greece on going</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for 2013</a:t>
            </a:r>
            <a:endParaRPr lang="en-US" dirty="0"/>
          </a:p>
        </p:txBody>
      </p:sp>
      <p:sp>
        <p:nvSpPr>
          <p:cNvPr id="3" name="Content Placeholder 2"/>
          <p:cNvSpPr>
            <a:spLocks noGrp="1"/>
          </p:cNvSpPr>
          <p:nvPr>
            <p:ph idx="1"/>
          </p:nvPr>
        </p:nvSpPr>
        <p:spPr>
          <a:xfrm>
            <a:off x="1094928" y="1196752"/>
            <a:ext cx="7653536" cy="5400600"/>
          </a:xfrm>
        </p:spPr>
        <p:txBody>
          <a:bodyPr>
            <a:normAutofit fontScale="62500" lnSpcReduction="20000"/>
          </a:bodyPr>
          <a:lstStyle/>
          <a:p>
            <a:r>
              <a:rPr lang="en-US" sz="3200" b="1" dirty="0" smtClean="0">
                <a:solidFill>
                  <a:srgbClr val="0000FF"/>
                </a:solidFill>
              </a:rPr>
              <a:t>Foreseen Budget for 2013</a:t>
            </a:r>
          </a:p>
          <a:p>
            <a:r>
              <a:rPr lang="en-US" dirty="0" smtClean="0"/>
              <a:t>Man </a:t>
            </a:r>
            <a:r>
              <a:rPr lang="en-US" dirty="0" smtClean="0"/>
              <a:t>Power :</a:t>
            </a:r>
          </a:p>
          <a:p>
            <a:pPr lvl="1"/>
            <a:r>
              <a:rPr lang="en-US" dirty="0"/>
              <a:t>Experts 			35000</a:t>
            </a:r>
          </a:p>
          <a:p>
            <a:pPr lvl="1"/>
            <a:r>
              <a:rPr lang="en-US" dirty="0">
                <a:solidFill>
                  <a:srgbClr val="FF0000"/>
                </a:solidFill>
              </a:rPr>
              <a:t>Target &amp; Ion </a:t>
            </a:r>
            <a:r>
              <a:rPr lang="en-US" dirty="0" smtClean="0">
                <a:solidFill>
                  <a:srgbClr val="FF0000"/>
                </a:solidFill>
              </a:rPr>
              <a:t>source</a:t>
            </a:r>
            <a:r>
              <a:rPr lang="en-US" dirty="0">
                <a:solidFill>
                  <a:srgbClr val="FF0000"/>
                </a:solidFill>
              </a:rPr>
              <a:t>		 8000 (A. </a:t>
            </a:r>
            <a:r>
              <a:rPr lang="en-US" dirty="0" err="1">
                <a:solidFill>
                  <a:srgbClr val="FF0000"/>
                </a:solidFill>
              </a:rPr>
              <a:t>Gottberg</a:t>
            </a:r>
            <a:r>
              <a:rPr lang="en-US" dirty="0">
                <a:solidFill>
                  <a:srgbClr val="FF0000"/>
                </a:solidFill>
              </a:rPr>
              <a:t> Jan-April)</a:t>
            </a:r>
          </a:p>
          <a:p>
            <a:pPr lvl="1"/>
            <a:r>
              <a:rPr lang="en-US" dirty="0">
                <a:solidFill>
                  <a:srgbClr val="FF0000"/>
                </a:solidFill>
              </a:rPr>
              <a:t>RILIS			 3400 (</a:t>
            </a:r>
            <a:r>
              <a:rPr lang="en-US" dirty="0" err="1">
                <a:solidFill>
                  <a:srgbClr val="FF0000"/>
                </a:solidFill>
              </a:rPr>
              <a:t>Seliverstov</a:t>
            </a:r>
            <a:r>
              <a:rPr lang="en-US" dirty="0">
                <a:solidFill>
                  <a:srgbClr val="FF0000"/>
                </a:solidFill>
              </a:rPr>
              <a:t> Jan-Feb)</a:t>
            </a:r>
          </a:p>
          <a:p>
            <a:pPr lvl="1"/>
            <a:r>
              <a:rPr lang="en-US" dirty="0"/>
              <a:t>Rex-Operation		</a:t>
            </a:r>
            <a:r>
              <a:rPr lang="en-US" dirty="0" smtClean="0"/>
              <a:t>	83792 </a:t>
            </a:r>
            <a:r>
              <a:rPr lang="en-US" dirty="0"/>
              <a:t>(</a:t>
            </a:r>
            <a:r>
              <a:rPr lang="en-US" dirty="0" err="1"/>
              <a:t>Thibaud</a:t>
            </a:r>
            <a:r>
              <a:rPr lang="en-US" dirty="0"/>
              <a:t>)</a:t>
            </a:r>
          </a:p>
          <a:p>
            <a:pPr lvl="1"/>
            <a:r>
              <a:rPr lang="en-US" dirty="0"/>
              <a:t>Student support		</a:t>
            </a:r>
            <a:r>
              <a:rPr lang="en-US" dirty="0" smtClean="0"/>
              <a:t>	25000</a:t>
            </a:r>
            <a:endParaRPr lang="en-US" dirty="0"/>
          </a:p>
          <a:p>
            <a:pPr lvl="1"/>
            <a:r>
              <a:rPr lang="en-US" dirty="0"/>
              <a:t>ISOLDE Seminars		</a:t>
            </a:r>
            <a:r>
              <a:rPr lang="en-US" dirty="0" smtClean="0"/>
              <a:t>	 6000</a:t>
            </a:r>
            <a:endParaRPr lang="en-US" dirty="0"/>
          </a:p>
          <a:p>
            <a:pPr lvl="4"/>
            <a:r>
              <a:rPr lang="en-US" dirty="0"/>
              <a:t>			</a:t>
            </a:r>
            <a:r>
              <a:rPr lang="en-US" dirty="0" smtClean="0">
                <a:solidFill>
                  <a:srgbClr val="000090"/>
                </a:solidFill>
              </a:rPr>
              <a:t>161192</a:t>
            </a:r>
            <a:endParaRPr lang="en-US" dirty="0" smtClean="0"/>
          </a:p>
          <a:p>
            <a:r>
              <a:rPr lang="en-US" dirty="0" smtClean="0"/>
              <a:t>Administration			   35000</a:t>
            </a:r>
          </a:p>
          <a:p>
            <a:r>
              <a:rPr lang="en-US" dirty="0" smtClean="0"/>
              <a:t>Consumables			   40000</a:t>
            </a:r>
          </a:p>
          <a:p>
            <a:r>
              <a:rPr lang="en-US" dirty="0" smtClean="0"/>
              <a:t>Conferences &amp; schools 		  10000</a:t>
            </a:r>
          </a:p>
          <a:p>
            <a:r>
              <a:rPr lang="en-US" sz="3200" dirty="0" smtClean="0">
                <a:solidFill>
                  <a:srgbClr val="0000FF"/>
                </a:solidFill>
              </a:rPr>
              <a:t>TOTAL</a:t>
            </a:r>
            <a:r>
              <a:rPr lang="en-US" sz="3200" dirty="0" smtClean="0"/>
              <a:t>			</a:t>
            </a:r>
            <a:r>
              <a:rPr lang="en-US" sz="3200" b="1" dirty="0" smtClean="0">
                <a:solidFill>
                  <a:srgbClr val="0000FF"/>
                </a:solidFill>
              </a:rPr>
              <a:t>250.000</a:t>
            </a:r>
          </a:p>
          <a:p>
            <a:pPr marL="0" indent="0">
              <a:buNone/>
            </a:pPr>
            <a:endParaRPr lang="en-US" sz="3200" dirty="0" smtClean="0"/>
          </a:p>
          <a:p>
            <a:r>
              <a:rPr lang="en-US" sz="3200" dirty="0" smtClean="0">
                <a:solidFill>
                  <a:srgbClr val="FF0000"/>
                </a:solidFill>
              </a:rPr>
              <a:t>Expenditure 	</a:t>
            </a:r>
            <a:r>
              <a:rPr lang="en-US" sz="3200" dirty="0" smtClean="0">
                <a:solidFill>
                  <a:srgbClr val="FF0000"/>
                </a:solidFill>
              </a:rPr>
              <a:t>2013</a:t>
            </a:r>
            <a:r>
              <a:rPr lang="en-US" sz="3200" dirty="0" smtClean="0">
                <a:solidFill>
                  <a:srgbClr val="FF0000"/>
                </a:solidFill>
              </a:rPr>
              <a:t>		208.101,86 (</a:t>
            </a:r>
            <a:r>
              <a:rPr lang="en-US" sz="3200" dirty="0">
                <a:solidFill>
                  <a:srgbClr val="FF0000"/>
                </a:solidFill>
              </a:rPr>
              <a:t>J</a:t>
            </a:r>
            <a:r>
              <a:rPr lang="en-US" sz="3200" dirty="0" smtClean="0">
                <a:solidFill>
                  <a:srgbClr val="FF0000"/>
                </a:solidFill>
              </a:rPr>
              <a:t>anuary-Sep)</a:t>
            </a:r>
          </a:p>
          <a:p>
            <a:endParaRPr lang="en-US" sz="3200" dirty="0"/>
          </a:p>
          <a:p>
            <a:r>
              <a:rPr lang="en-US" sz="3200" dirty="0" smtClean="0"/>
              <a:t>Contribution 2013 to HIE-ISOLDE of 500.000 </a:t>
            </a:r>
            <a:r>
              <a:rPr lang="en-US" sz="3200" dirty="0" smtClean="0"/>
              <a:t>pending</a:t>
            </a:r>
          </a:p>
          <a:p>
            <a:r>
              <a:rPr lang="en-US" sz="3200" dirty="0" smtClean="0"/>
              <a:t>Minimum Expenditure foreseen for </a:t>
            </a:r>
            <a:r>
              <a:rPr lang="en-US" sz="3200" dirty="0" smtClean="0">
                <a:solidFill>
                  <a:srgbClr val="FF0000"/>
                </a:solidFill>
              </a:rPr>
              <a:t>2014</a:t>
            </a:r>
            <a:r>
              <a:rPr lang="en-US" sz="3200" dirty="0" smtClean="0"/>
              <a:t> </a:t>
            </a:r>
            <a:r>
              <a:rPr lang="en-US" sz="3200" dirty="0" smtClean="0">
                <a:solidFill>
                  <a:schemeClr val="accent5">
                    <a:lumMod val="50000"/>
                  </a:schemeClr>
                </a:solidFill>
              </a:rPr>
              <a:t>250.00 – 300.000</a:t>
            </a:r>
            <a:endParaRPr lang="en-US" sz="3200" dirty="0" smtClean="0">
              <a:solidFill>
                <a:schemeClr val="accent5">
                  <a:lumMod val="50000"/>
                </a:schemeClr>
              </a:solidFill>
            </a:endParaRPr>
          </a:p>
          <a:p>
            <a:pPr marL="0" indent="0">
              <a:buNone/>
            </a:pPr>
            <a:endParaRPr lang="en-US" sz="3200" dirty="0" smtClean="0"/>
          </a:p>
          <a:p>
            <a:r>
              <a:rPr lang="en-US" sz="3200" dirty="0" smtClean="0"/>
              <a:t>Present balance		983. 925</a:t>
            </a:r>
          </a:p>
          <a:p>
            <a:r>
              <a:rPr lang="en-US" sz="3200" dirty="0" smtClean="0"/>
              <a:t>Contributions 2013		</a:t>
            </a:r>
            <a:r>
              <a:rPr lang="en-US" sz="3200" dirty="0" smtClean="0"/>
              <a:t>70 </a:t>
            </a:r>
            <a:r>
              <a:rPr lang="en-US" sz="3200" dirty="0" smtClean="0"/>
              <a:t>% </a:t>
            </a:r>
            <a:r>
              <a:rPr lang="en-US" sz="3200" dirty="0" smtClean="0"/>
              <a:t>received</a:t>
            </a:r>
          </a:p>
          <a:p>
            <a:r>
              <a:rPr lang="en-US" sz="3200" dirty="0" err="1" smtClean="0"/>
              <a:t>Remining</a:t>
            </a:r>
            <a:r>
              <a:rPr lang="en-US" sz="3200" dirty="0" smtClean="0"/>
              <a:t> electronic pool rental charged to the </a:t>
            </a:r>
            <a:r>
              <a:rPr lang="en-US" sz="3200" dirty="0" err="1" smtClean="0"/>
              <a:t>Phys</a:t>
            </a:r>
            <a:r>
              <a:rPr lang="en-US" sz="3200" dirty="0" smtClean="0"/>
              <a:t> </a:t>
            </a:r>
            <a:r>
              <a:rPr lang="en-US" sz="3200" dirty="0" smtClean="0"/>
              <a:t>Group </a:t>
            </a:r>
            <a:r>
              <a:rPr lang="en-US" sz="3200" dirty="0" smtClean="0"/>
              <a:t>Account</a:t>
            </a:r>
          </a:p>
          <a:p>
            <a:endParaRPr lang="en-US" sz="3200" dirty="0" smtClean="0"/>
          </a:p>
          <a:p>
            <a:endParaRPr lang="en-US" sz="3200" dirty="0" smtClean="0"/>
          </a:p>
          <a:p>
            <a:pPr lvl="4"/>
            <a:endParaRPr lang="en-US" dirty="0">
              <a:solidFill>
                <a:srgbClr val="000090"/>
              </a:solidFill>
            </a:endParaRPr>
          </a:p>
          <a:p>
            <a:pPr lvl="4"/>
            <a:endParaRPr lang="en-US" dirty="0" smtClean="0">
              <a:solidFill>
                <a:srgbClr val="000090"/>
              </a:solidFill>
            </a:endParaRPr>
          </a:p>
          <a:p>
            <a:pPr lvl="4"/>
            <a:endParaRPr lang="en-US" dirty="0"/>
          </a:p>
          <a:p>
            <a:pPr lvl="4"/>
            <a:endParaRPr lang="en-US"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16</a:t>
            </a:fld>
            <a:endParaRPr lang="en-US" dirty="0"/>
          </a:p>
        </p:txBody>
      </p:sp>
      <p:sp>
        <p:nvSpPr>
          <p:cNvPr id="6" name="Flecha curvada hacia la izquierda 5"/>
          <p:cNvSpPr/>
          <p:nvPr/>
        </p:nvSpPr>
        <p:spPr>
          <a:xfrm>
            <a:off x="7956376" y="3356992"/>
            <a:ext cx="1187624" cy="936104"/>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Tree>
    <p:extLst>
      <p:ext uri="{BB962C8B-B14F-4D97-AF65-F5344CB8AC3E}">
        <p14:creationId xmlns:p14="http://schemas.microsoft.com/office/powerpoint/2010/main" val="337413191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Experiments </a:t>
            </a:r>
            <a:endParaRPr lang="en-US" dirty="0"/>
          </a:p>
        </p:txBody>
      </p:sp>
      <p:sp>
        <p:nvSpPr>
          <p:cNvPr id="3" name="Content Placeholder 2"/>
          <p:cNvSpPr>
            <a:spLocks noGrp="1"/>
          </p:cNvSpPr>
          <p:nvPr>
            <p:ph idx="1"/>
          </p:nvPr>
        </p:nvSpPr>
        <p:spPr>
          <a:xfrm>
            <a:off x="1094928" y="1052736"/>
            <a:ext cx="7653536" cy="5517232"/>
          </a:xfrm>
        </p:spPr>
        <p:txBody>
          <a:bodyPr>
            <a:normAutofit lnSpcReduction="10000"/>
          </a:bodyPr>
          <a:lstStyle/>
          <a:p>
            <a:pPr marL="0" indent="0">
              <a:buNone/>
            </a:pPr>
            <a:r>
              <a:rPr lang="en-US" sz="2400" dirty="0" smtClean="0">
                <a:solidFill>
                  <a:srgbClr val="000090"/>
                </a:solidFill>
              </a:rPr>
              <a:t>ASPIC </a:t>
            </a:r>
            <a:r>
              <a:rPr lang="en-US" sz="2400" dirty="0" smtClean="0">
                <a:solidFill>
                  <a:srgbClr val="000090"/>
                </a:solidFill>
                <a:sym typeface="Wingdings"/>
              </a:rPr>
              <a:t> VITO</a:t>
            </a:r>
          </a:p>
          <a:p>
            <a:pPr marL="0" indent="0">
              <a:buNone/>
            </a:pPr>
            <a:r>
              <a:rPr lang="en-US" sz="2400" dirty="0" smtClean="0">
                <a:sym typeface="Wingdings"/>
              </a:rPr>
              <a:t>Technical Review (Chair R. </a:t>
            </a:r>
            <a:r>
              <a:rPr lang="en-US" sz="2400" dirty="0" err="1" smtClean="0">
                <a:sym typeface="Wingdings"/>
              </a:rPr>
              <a:t>Catherall</a:t>
            </a:r>
            <a:r>
              <a:rPr lang="en-US" sz="2400" dirty="0" smtClean="0">
                <a:sym typeface="Wingdings"/>
              </a:rPr>
              <a:t>) 3</a:t>
            </a:r>
            <a:r>
              <a:rPr lang="en-US" sz="2400" baseline="30000" dirty="0" smtClean="0">
                <a:sym typeface="Wingdings"/>
              </a:rPr>
              <a:t>rd</a:t>
            </a:r>
            <a:r>
              <a:rPr lang="en-US" sz="2400" dirty="0" smtClean="0">
                <a:sym typeface="Wingdings"/>
              </a:rPr>
              <a:t> September</a:t>
            </a:r>
          </a:p>
          <a:p>
            <a:pPr>
              <a:buFont typeface="Arial"/>
              <a:buChar char="•"/>
            </a:pPr>
            <a:r>
              <a:rPr lang="en-US" sz="2400" dirty="0" smtClean="0">
                <a:sym typeface="Wingdings"/>
              </a:rPr>
              <a:t>“</a:t>
            </a:r>
            <a:r>
              <a:rPr lang="es-ES" sz="2400" dirty="0" err="1" smtClean="0"/>
              <a:t>The</a:t>
            </a:r>
            <a:r>
              <a:rPr lang="es-ES" sz="2400" dirty="0" smtClean="0"/>
              <a:t> </a:t>
            </a:r>
            <a:r>
              <a:rPr lang="es-ES" sz="2400" dirty="0" err="1" smtClean="0"/>
              <a:t>proponents</a:t>
            </a:r>
            <a:r>
              <a:rPr lang="es-ES" sz="2400" dirty="0" smtClean="0"/>
              <a:t> </a:t>
            </a:r>
            <a:r>
              <a:rPr lang="es-ES" sz="2400" dirty="0" err="1"/>
              <a:t>have</a:t>
            </a:r>
            <a:r>
              <a:rPr lang="es-ES" sz="2400" dirty="0"/>
              <a:t> </a:t>
            </a:r>
            <a:r>
              <a:rPr lang="es-ES" sz="2400" dirty="0" err="1"/>
              <a:t>thoroughly</a:t>
            </a:r>
            <a:r>
              <a:rPr lang="es-ES" sz="2400" dirty="0"/>
              <a:t> </a:t>
            </a:r>
            <a:r>
              <a:rPr lang="es-ES" sz="2400" dirty="0" err="1"/>
              <a:t>investigated</a:t>
            </a:r>
            <a:r>
              <a:rPr lang="es-ES" sz="2400" dirty="0"/>
              <a:t> </a:t>
            </a:r>
            <a:r>
              <a:rPr lang="es-ES" sz="2400" dirty="0" err="1"/>
              <a:t>both</a:t>
            </a:r>
            <a:r>
              <a:rPr lang="es-ES" sz="2400" dirty="0"/>
              <a:t> </a:t>
            </a:r>
            <a:r>
              <a:rPr lang="es-ES" sz="2400" dirty="0" err="1"/>
              <a:t>the</a:t>
            </a:r>
            <a:r>
              <a:rPr lang="es-ES" sz="2400" dirty="0"/>
              <a:t> </a:t>
            </a:r>
            <a:r>
              <a:rPr lang="es-ES" sz="2400" dirty="0" err="1"/>
              <a:t>installation</a:t>
            </a:r>
            <a:r>
              <a:rPr lang="es-ES" sz="2400" dirty="0"/>
              <a:t> and </a:t>
            </a:r>
            <a:r>
              <a:rPr lang="es-ES" sz="2400" dirty="0" err="1"/>
              <a:t>integration</a:t>
            </a:r>
            <a:r>
              <a:rPr lang="es-ES" sz="2400" dirty="0"/>
              <a:t> of </a:t>
            </a:r>
            <a:r>
              <a:rPr lang="es-ES" sz="2400" dirty="0" err="1"/>
              <a:t>this</a:t>
            </a:r>
            <a:r>
              <a:rPr lang="es-ES" sz="2400" dirty="0"/>
              <a:t> new </a:t>
            </a:r>
            <a:r>
              <a:rPr lang="es-ES" sz="2400" dirty="0" err="1"/>
              <a:t>beam</a:t>
            </a:r>
            <a:r>
              <a:rPr lang="es-ES" sz="2400" dirty="0"/>
              <a:t> line. </a:t>
            </a:r>
          </a:p>
          <a:p>
            <a:pPr>
              <a:buFont typeface="Arial"/>
              <a:buChar char="•"/>
            </a:pPr>
            <a:r>
              <a:rPr lang="es-ES" sz="2400" dirty="0" err="1" smtClean="0"/>
              <a:t>From</a:t>
            </a:r>
            <a:r>
              <a:rPr lang="es-ES" sz="2400" dirty="0" smtClean="0"/>
              <a:t> </a:t>
            </a:r>
            <a:r>
              <a:rPr lang="es-ES" sz="2400" dirty="0"/>
              <a:t>a </a:t>
            </a:r>
            <a:r>
              <a:rPr lang="es-ES" sz="2400" dirty="0" err="1"/>
              <a:t>technical</a:t>
            </a:r>
            <a:r>
              <a:rPr lang="es-ES" sz="2400" dirty="0"/>
              <a:t> </a:t>
            </a:r>
            <a:r>
              <a:rPr lang="es-ES" sz="2400" dirty="0" err="1"/>
              <a:t>point</a:t>
            </a:r>
            <a:r>
              <a:rPr lang="es-ES" sz="2400" dirty="0"/>
              <a:t> of </a:t>
            </a:r>
            <a:r>
              <a:rPr lang="es-ES" sz="2400" dirty="0" err="1"/>
              <a:t>view</a:t>
            </a:r>
            <a:r>
              <a:rPr lang="es-ES" sz="2400" dirty="0"/>
              <a:t>, no </a:t>
            </a:r>
            <a:r>
              <a:rPr lang="es-ES" sz="2400" dirty="0" err="1"/>
              <a:t>justified</a:t>
            </a:r>
            <a:r>
              <a:rPr lang="es-ES" sz="2400" dirty="0"/>
              <a:t> </a:t>
            </a:r>
            <a:r>
              <a:rPr lang="es-ES" sz="2400" dirty="0" err="1"/>
              <a:t>objections</a:t>
            </a:r>
            <a:r>
              <a:rPr lang="es-ES" sz="2400" dirty="0"/>
              <a:t> </a:t>
            </a:r>
            <a:r>
              <a:rPr lang="es-ES" sz="2400" dirty="0" err="1"/>
              <a:t>to</a:t>
            </a:r>
            <a:r>
              <a:rPr lang="es-ES" sz="2400" dirty="0"/>
              <a:t> </a:t>
            </a:r>
            <a:r>
              <a:rPr lang="es-ES" sz="2400" dirty="0" err="1"/>
              <a:t>this</a:t>
            </a:r>
            <a:r>
              <a:rPr lang="es-ES" sz="2400" dirty="0"/>
              <a:t> </a:t>
            </a:r>
            <a:r>
              <a:rPr lang="es-ES" sz="2400" dirty="0" err="1"/>
              <a:t>installation</a:t>
            </a:r>
            <a:r>
              <a:rPr lang="es-ES" sz="2400" dirty="0"/>
              <a:t> </a:t>
            </a:r>
            <a:r>
              <a:rPr lang="es-ES" sz="2400" dirty="0" err="1"/>
              <a:t>were</a:t>
            </a:r>
            <a:r>
              <a:rPr lang="es-ES" sz="2400" dirty="0"/>
              <a:t> </a:t>
            </a:r>
            <a:r>
              <a:rPr lang="es-ES" sz="2400" dirty="0" err="1"/>
              <a:t>raised</a:t>
            </a:r>
            <a:r>
              <a:rPr lang="es-ES" sz="2400" dirty="0"/>
              <a:t> </a:t>
            </a:r>
            <a:endParaRPr lang="es-ES" sz="2000" dirty="0"/>
          </a:p>
          <a:p>
            <a:pPr>
              <a:buFont typeface="Arial"/>
              <a:buChar char="•"/>
            </a:pPr>
            <a:r>
              <a:rPr lang="es-ES" sz="2000" dirty="0"/>
              <a:t> </a:t>
            </a:r>
            <a:r>
              <a:rPr lang="es-ES" sz="2000" dirty="0" err="1"/>
              <a:t>The</a:t>
            </a:r>
            <a:r>
              <a:rPr lang="es-ES" sz="2000" dirty="0"/>
              <a:t> panel </a:t>
            </a:r>
            <a:r>
              <a:rPr lang="es-ES" sz="2000" dirty="0" err="1"/>
              <a:t>recommends</a:t>
            </a:r>
            <a:r>
              <a:rPr lang="es-ES" sz="2000" dirty="0"/>
              <a:t> </a:t>
            </a:r>
            <a:r>
              <a:rPr lang="es-ES" sz="2000" dirty="0" err="1"/>
              <a:t>that</a:t>
            </a:r>
            <a:r>
              <a:rPr lang="es-ES" sz="2000" dirty="0"/>
              <a:t> </a:t>
            </a:r>
            <a:r>
              <a:rPr lang="es-ES" sz="2000" dirty="0" err="1"/>
              <a:t>the</a:t>
            </a:r>
            <a:r>
              <a:rPr lang="es-ES" sz="2000" dirty="0"/>
              <a:t> ISCC and INTC </a:t>
            </a:r>
            <a:r>
              <a:rPr lang="es-ES" sz="2000" dirty="0" err="1"/>
              <a:t>supports</a:t>
            </a:r>
            <a:r>
              <a:rPr lang="es-ES" sz="2000" dirty="0"/>
              <a:t> </a:t>
            </a:r>
            <a:r>
              <a:rPr lang="es-ES" sz="2000" dirty="0" err="1"/>
              <a:t>this</a:t>
            </a:r>
            <a:r>
              <a:rPr lang="es-ES" sz="2000" dirty="0"/>
              <a:t> </a:t>
            </a:r>
            <a:r>
              <a:rPr lang="es-ES" sz="2000" dirty="0" err="1"/>
              <a:t>initiative</a:t>
            </a:r>
            <a:r>
              <a:rPr lang="es-ES" sz="2000" dirty="0"/>
              <a:t> </a:t>
            </a:r>
            <a:r>
              <a:rPr lang="es-ES" sz="2000" dirty="0" err="1"/>
              <a:t>by</a:t>
            </a:r>
            <a:r>
              <a:rPr lang="es-ES" sz="2000" dirty="0"/>
              <a:t> </a:t>
            </a:r>
            <a:r>
              <a:rPr lang="es-ES" sz="2000" dirty="0" err="1"/>
              <a:t>the</a:t>
            </a:r>
            <a:r>
              <a:rPr lang="es-ES" sz="2000" dirty="0"/>
              <a:t> VITO </a:t>
            </a:r>
            <a:r>
              <a:rPr lang="es-ES" sz="2000" dirty="0" err="1"/>
              <a:t>Collaboration</a:t>
            </a:r>
            <a:r>
              <a:rPr lang="es-ES" sz="2000" dirty="0"/>
              <a:t> </a:t>
            </a:r>
            <a:endParaRPr lang="en-US" sz="2400" dirty="0" smtClean="0">
              <a:sym typeface="Wingdings"/>
            </a:endParaRPr>
          </a:p>
          <a:p>
            <a:r>
              <a:rPr lang="en-US" sz="2400" dirty="0" smtClean="0">
                <a:solidFill>
                  <a:srgbClr val="000090"/>
                </a:solidFill>
                <a:sym typeface="Wingdings"/>
              </a:rPr>
              <a:t>NICOLE: Fridge repaired</a:t>
            </a:r>
          </a:p>
          <a:p>
            <a:pPr lvl="3"/>
            <a:r>
              <a:rPr lang="en-US" sz="2000" dirty="0" smtClean="0">
                <a:sym typeface="Wingdings"/>
              </a:rPr>
              <a:t>A new proposal submitted in October 2013</a:t>
            </a:r>
          </a:p>
          <a:p>
            <a:pPr lvl="3"/>
            <a:r>
              <a:rPr lang="en-US" sz="2000" dirty="0" smtClean="0">
                <a:sym typeface="Wingdings"/>
              </a:rPr>
              <a:t>Ask for a new setting at the ISOLDE Hall</a:t>
            </a:r>
          </a:p>
          <a:p>
            <a:pPr lvl="3"/>
            <a:r>
              <a:rPr lang="en-US" sz="2000" dirty="0" smtClean="0">
                <a:sym typeface="Wingdings"/>
              </a:rPr>
              <a:t>New Collaboration lead by: Taka </a:t>
            </a:r>
            <a:r>
              <a:rPr lang="en-US" sz="2000" dirty="0" err="1" smtClean="0">
                <a:sym typeface="Wingdings"/>
              </a:rPr>
              <a:t>Ohtsubo</a:t>
            </a:r>
            <a:r>
              <a:rPr lang="en-US" sz="2000" dirty="0" smtClean="0">
                <a:sym typeface="Wingdings"/>
              </a:rPr>
              <a:t> &amp; </a:t>
            </a:r>
            <a:r>
              <a:rPr lang="en-US" sz="2000" dirty="0" err="1" smtClean="0">
                <a:sym typeface="Wingdings"/>
              </a:rPr>
              <a:t>Miroslav</a:t>
            </a:r>
            <a:r>
              <a:rPr lang="en-US" sz="2000" dirty="0" smtClean="0">
                <a:sym typeface="Wingdings"/>
              </a:rPr>
              <a:t> </a:t>
            </a:r>
            <a:r>
              <a:rPr lang="en-US" sz="2000" dirty="0" err="1" smtClean="0">
                <a:sym typeface="Wingdings"/>
              </a:rPr>
              <a:t>Veskovic</a:t>
            </a:r>
            <a:endParaRPr lang="en-US" sz="2400" dirty="0"/>
          </a:p>
          <a:p>
            <a:r>
              <a:rPr lang="en-US" sz="2400" dirty="0" smtClean="0">
                <a:solidFill>
                  <a:srgbClr val="000090"/>
                </a:solidFill>
              </a:rPr>
              <a:t>HELICOIDAL </a:t>
            </a:r>
            <a:r>
              <a:rPr lang="en-US" sz="2400" dirty="0" smtClean="0">
                <a:solidFill>
                  <a:srgbClr val="000090"/>
                </a:solidFill>
              </a:rPr>
              <a:t>spectrometer </a:t>
            </a:r>
            <a:r>
              <a:rPr lang="en-US" sz="2400" dirty="0" smtClean="0">
                <a:sym typeface="Wingdings"/>
              </a:rPr>
              <a:t> Large Grant submitted to STFC to develop advanced detection systems for TSR</a:t>
            </a:r>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17</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206517395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sz="2400" dirty="0" smtClean="0"/>
              <a:t>Fellows Associates and students</a:t>
            </a:r>
          </a:p>
          <a:p>
            <a:r>
              <a:rPr lang="en-US" sz="2400" dirty="0"/>
              <a:t>Courses and activities during </a:t>
            </a:r>
            <a:r>
              <a:rPr lang="en-US" sz="2400" dirty="0" smtClean="0"/>
              <a:t>2013</a:t>
            </a:r>
          </a:p>
          <a:p>
            <a:r>
              <a:rPr lang="en-US" sz="2400" dirty="0" smtClean="0"/>
              <a:t>Workshops 2013</a:t>
            </a:r>
          </a:p>
          <a:p>
            <a:r>
              <a:rPr lang="en-US" sz="2400" dirty="0"/>
              <a:t>ENSAR 1</a:t>
            </a:r>
          </a:p>
          <a:p>
            <a:r>
              <a:rPr lang="en-US" sz="2400" dirty="0"/>
              <a:t>ENSAR </a:t>
            </a:r>
            <a:r>
              <a:rPr lang="en-US" sz="2400" dirty="0" smtClean="0"/>
              <a:t>2</a:t>
            </a:r>
            <a:endParaRPr lang="en-US" sz="2400" dirty="0"/>
          </a:p>
          <a:p>
            <a:r>
              <a:rPr lang="en-US" sz="2400" dirty="0" smtClean="0"/>
              <a:t>Financial situation of the collaboration</a:t>
            </a:r>
          </a:p>
          <a:p>
            <a:r>
              <a:rPr lang="en-US" sz="2400" dirty="0" smtClean="0"/>
              <a:t>Experiments</a:t>
            </a:r>
          </a:p>
          <a:p>
            <a:pPr marL="0" indent="0">
              <a:buNone/>
            </a:pPr>
            <a:endParaRPr lang="en-US" sz="2400" dirty="0"/>
          </a:p>
        </p:txBody>
      </p:sp>
      <p:sp>
        <p:nvSpPr>
          <p:cNvPr id="4" name="Slide Number Placeholder 3"/>
          <p:cNvSpPr>
            <a:spLocks noGrp="1"/>
          </p:cNvSpPr>
          <p:nvPr>
            <p:ph type="sldNum" sz="quarter" idx="12"/>
          </p:nvPr>
        </p:nvSpPr>
        <p:spPr/>
        <p:txBody>
          <a:bodyPr/>
          <a:lstStyle/>
          <a:p>
            <a:fld id="{DCE4B40A-67BA-4787-801A-16EE65008C21}" type="slidenum">
              <a:rPr lang="en-US" smtClean="0"/>
              <a:pPr/>
              <a:t>2</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16042075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042988" y="0"/>
            <a:ext cx="7643812" cy="981075"/>
          </a:xfrm>
        </p:spPr>
        <p:txBody>
          <a:bodyPr>
            <a:normAutofit/>
          </a:bodyPr>
          <a:lstStyle/>
          <a:p>
            <a:r>
              <a:rPr lang="en-US" dirty="0" smtClean="0">
                <a:latin typeface="Calibri" charset="0"/>
              </a:rPr>
              <a:t>Fellows, Associates &amp; Students</a:t>
            </a:r>
            <a:endParaRPr lang="en-US" dirty="0">
              <a:latin typeface="Calibri" charset="0"/>
            </a:endParaRPr>
          </a:p>
        </p:txBody>
      </p:sp>
      <p:sp>
        <p:nvSpPr>
          <p:cNvPr id="32770" name="Content Placeholder 2"/>
          <p:cNvSpPr>
            <a:spLocks noGrp="1"/>
          </p:cNvSpPr>
          <p:nvPr>
            <p:ph idx="1"/>
          </p:nvPr>
        </p:nvSpPr>
        <p:spPr>
          <a:xfrm>
            <a:off x="1095127" y="1196752"/>
            <a:ext cx="7653337" cy="5400600"/>
          </a:xfrm>
        </p:spPr>
        <p:txBody>
          <a:bodyPr>
            <a:normAutofit/>
          </a:bodyPr>
          <a:lstStyle/>
          <a:p>
            <a:r>
              <a:rPr lang="en-US" dirty="0" smtClean="0">
                <a:latin typeface="Calibri" charset="0"/>
              </a:rPr>
              <a:t>Alfredo </a:t>
            </a:r>
            <a:r>
              <a:rPr lang="en-US" dirty="0" err="1" smtClean="0">
                <a:latin typeface="Calibri" charset="0"/>
              </a:rPr>
              <a:t>Poves</a:t>
            </a:r>
            <a:r>
              <a:rPr lang="en-US" dirty="0" smtClean="0">
                <a:latin typeface="Calibri" charset="0"/>
              </a:rPr>
              <a:t> </a:t>
            </a:r>
            <a:r>
              <a:rPr lang="en-US" dirty="0" smtClean="0">
                <a:latin typeface="Calibri" charset="0"/>
              </a:rPr>
              <a:t> </a:t>
            </a:r>
            <a:r>
              <a:rPr lang="en-US" dirty="0" smtClean="0">
                <a:latin typeface="Calibri" charset="0"/>
              </a:rPr>
              <a:t>January </a:t>
            </a:r>
            <a:r>
              <a:rPr lang="en-US" dirty="0">
                <a:latin typeface="Calibri" charset="0"/>
              </a:rPr>
              <a:t>-</a:t>
            </a:r>
            <a:r>
              <a:rPr lang="en-US" dirty="0" smtClean="0">
                <a:latin typeface="Calibri" charset="0"/>
              </a:rPr>
              <a:t> </a:t>
            </a:r>
            <a:r>
              <a:rPr lang="en-US" dirty="0" smtClean="0">
                <a:latin typeface="Calibri" charset="0"/>
              </a:rPr>
              <a:t>June 2014</a:t>
            </a:r>
            <a:endParaRPr lang="en-US" dirty="0">
              <a:latin typeface="Calibri" charset="0"/>
            </a:endParaRPr>
          </a:p>
          <a:p>
            <a:r>
              <a:rPr lang="en-US" dirty="0">
                <a:latin typeface="Calibri" charset="0"/>
              </a:rPr>
              <a:t>CAS: 	   </a:t>
            </a:r>
            <a:r>
              <a:rPr lang="en-US" dirty="0" err="1" smtClean="0">
                <a:latin typeface="Calibri" charset="0"/>
              </a:rPr>
              <a:t>Olof</a:t>
            </a:r>
            <a:r>
              <a:rPr lang="en-US" dirty="0" smtClean="0">
                <a:latin typeface="Calibri" charset="0"/>
              </a:rPr>
              <a:t> </a:t>
            </a:r>
            <a:r>
              <a:rPr lang="en-US" dirty="0" err="1">
                <a:latin typeface="Calibri" charset="0"/>
              </a:rPr>
              <a:t>Tengblad</a:t>
            </a:r>
            <a:r>
              <a:rPr lang="en-US" dirty="0">
                <a:latin typeface="Calibri" charset="0"/>
              </a:rPr>
              <a:t> (Jul-Dec 2013)</a:t>
            </a:r>
          </a:p>
          <a:p>
            <a:r>
              <a:rPr lang="en-US" dirty="0">
                <a:latin typeface="Calibri" charset="0"/>
              </a:rPr>
              <a:t>Fellows</a:t>
            </a:r>
            <a:r>
              <a:rPr lang="en-US" dirty="0" smtClean="0">
                <a:latin typeface="Calibri" charset="0"/>
              </a:rPr>
              <a:t>: </a:t>
            </a:r>
            <a:r>
              <a:rPr lang="en-US" dirty="0" smtClean="0">
                <a:latin typeface="Calibri" charset="0"/>
              </a:rPr>
              <a:t>Present status</a:t>
            </a:r>
          </a:p>
          <a:p>
            <a:pPr lvl="2"/>
            <a:r>
              <a:rPr lang="en-US" dirty="0">
                <a:latin typeface="Calibri" charset="0"/>
              </a:rPr>
              <a:t>Susanne </a:t>
            </a:r>
            <a:r>
              <a:rPr lang="en-US" dirty="0" err="1">
                <a:latin typeface="Calibri" charset="0"/>
              </a:rPr>
              <a:t>Kreim</a:t>
            </a:r>
            <a:r>
              <a:rPr lang="en-US" dirty="0">
                <a:latin typeface="Calibri" charset="0"/>
              </a:rPr>
              <a:t>, Dec2014 </a:t>
            </a:r>
          </a:p>
          <a:p>
            <a:pPr lvl="2"/>
            <a:r>
              <a:rPr lang="en-US" dirty="0">
                <a:latin typeface="Calibri" charset="0"/>
              </a:rPr>
              <a:t>Elisa </a:t>
            </a:r>
            <a:r>
              <a:rPr lang="en-US" dirty="0" err="1">
                <a:latin typeface="Calibri" charset="0"/>
              </a:rPr>
              <a:t>Rapisarda</a:t>
            </a:r>
            <a:r>
              <a:rPr lang="en-US" dirty="0">
                <a:latin typeface="Calibri" charset="0"/>
              </a:rPr>
              <a:t>, Sept 2014</a:t>
            </a:r>
          </a:p>
          <a:p>
            <a:pPr lvl="2"/>
            <a:r>
              <a:rPr lang="en-US" dirty="0">
                <a:latin typeface="Calibri" charset="0"/>
              </a:rPr>
              <a:t>Monika </a:t>
            </a:r>
            <a:r>
              <a:rPr lang="en-US" dirty="0" err="1">
                <a:latin typeface="Calibri" charset="0"/>
              </a:rPr>
              <a:t>Stachura</a:t>
            </a:r>
            <a:r>
              <a:rPr lang="en-US" dirty="0">
                <a:latin typeface="Calibri" charset="0"/>
              </a:rPr>
              <a:t>, starting April 2013- March 2015</a:t>
            </a:r>
          </a:p>
          <a:p>
            <a:pPr lvl="2"/>
            <a:r>
              <a:rPr lang="en-US" dirty="0">
                <a:latin typeface="Calibri" charset="0"/>
              </a:rPr>
              <a:t>Jan </a:t>
            </a:r>
            <a:r>
              <a:rPr lang="en-US" dirty="0" err="1">
                <a:latin typeface="Calibri" charset="0"/>
              </a:rPr>
              <a:t>Kurcewicz,Nov</a:t>
            </a:r>
            <a:r>
              <a:rPr lang="en-US" dirty="0">
                <a:latin typeface="Calibri" charset="0"/>
              </a:rPr>
              <a:t> 2013 (ENSAR, 5 months prolongation, EU) </a:t>
            </a:r>
            <a:endParaRPr lang="en-US" dirty="0" smtClean="0">
              <a:latin typeface="Calibri" charset="0"/>
            </a:endParaRPr>
          </a:p>
          <a:p>
            <a:pPr marL="342900" lvl="2" indent="-342900">
              <a:buBlip>
                <a:blip r:embed="rId3"/>
              </a:buBlip>
            </a:pPr>
            <a:r>
              <a:rPr lang="en-US" dirty="0" smtClean="0">
                <a:latin typeface="Calibri" charset="0"/>
              </a:rPr>
              <a:t>Doctoral student: </a:t>
            </a:r>
            <a:r>
              <a:rPr lang="en-US" b="1" dirty="0" smtClean="0">
                <a:latin typeface="Calibri" charset="0"/>
              </a:rPr>
              <a:t>Next deadline 19</a:t>
            </a:r>
            <a:r>
              <a:rPr lang="en-US" b="1" baseline="30000" dirty="0" smtClean="0">
                <a:latin typeface="Calibri" charset="0"/>
              </a:rPr>
              <a:t>th</a:t>
            </a:r>
            <a:r>
              <a:rPr lang="en-US" b="1" dirty="0" smtClean="0">
                <a:latin typeface="Calibri" charset="0"/>
              </a:rPr>
              <a:t> of November. </a:t>
            </a:r>
            <a:endParaRPr lang="en-US" dirty="0">
              <a:latin typeface="Calibri" charset="0"/>
            </a:endParaRPr>
          </a:p>
          <a:p>
            <a:pPr lvl="2"/>
            <a:r>
              <a:rPr lang="en-US" b="1" dirty="0" smtClean="0">
                <a:solidFill>
                  <a:srgbClr val="000090"/>
                </a:solidFill>
                <a:latin typeface="Calibri" charset="0"/>
              </a:rPr>
              <a:t>Assigned  </a:t>
            </a:r>
            <a:r>
              <a:rPr lang="en-US" b="1" dirty="0" smtClean="0">
                <a:solidFill>
                  <a:srgbClr val="000090"/>
                </a:solidFill>
                <a:latin typeface="Calibri" charset="0"/>
              </a:rPr>
              <a:t>1 NEW DOCTORAL STUDENT For FIXED DECAY STATION starting January 2014</a:t>
            </a:r>
          </a:p>
          <a:p>
            <a:pPr lvl="2"/>
            <a:r>
              <a:rPr lang="en-US" b="1" dirty="0" err="1" smtClean="0">
                <a:solidFill>
                  <a:srgbClr val="000090"/>
                </a:solidFill>
                <a:latin typeface="Calibri" charset="0"/>
              </a:rPr>
              <a:t>Edoardo</a:t>
            </a:r>
            <a:r>
              <a:rPr lang="en-US" b="1" dirty="0" smtClean="0">
                <a:solidFill>
                  <a:srgbClr val="000090"/>
                </a:solidFill>
                <a:latin typeface="Calibri" charset="0"/>
              </a:rPr>
              <a:t> </a:t>
            </a:r>
            <a:r>
              <a:rPr lang="en-US" b="1" dirty="0" err="1" smtClean="0">
                <a:solidFill>
                  <a:srgbClr val="000090"/>
                </a:solidFill>
                <a:latin typeface="Calibri" charset="0"/>
              </a:rPr>
              <a:t>Bizotti</a:t>
            </a:r>
            <a:r>
              <a:rPr lang="en-US" b="1" dirty="0" smtClean="0">
                <a:solidFill>
                  <a:srgbClr val="000090"/>
                </a:solidFill>
                <a:latin typeface="Calibri" charset="0"/>
              </a:rPr>
              <a:t> (IT)</a:t>
            </a:r>
          </a:p>
          <a:p>
            <a:pPr lvl="2"/>
            <a:r>
              <a:rPr lang="en-US" b="1" dirty="0" smtClean="0">
                <a:solidFill>
                  <a:srgbClr val="000090"/>
                </a:solidFill>
                <a:latin typeface="Calibri" charset="0"/>
              </a:rPr>
              <a:t>Doctoral Program with Greece for life sciences (50% GR, 50% CERN)</a:t>
            </a:r>
          </a:p>
          <a:p>
            <a:r>
              <a:rPr lang="en-US" dirty="0" smtClean="0">
                <a:solidFill>
                  <a:srgbClr val="FF0000"/>
                </a:solidFill>
                <a:latin typeface="Calibri" charset="0"/>
              </a:rPr>
              <a:t>Technical </a:t>
            </a:r>
            <a:r>
              <a:rPr lang="en-US" dirty="0">
                <a:solidFill>
                  <a:srgbClr val="FF0000"/>
                </a:solidFill>
                <a:latin typeface="Calibri" charset="0"/>
              </a:rPr>
              <a:t>student</a:t>
            </a:r>
            <a:r>
              <a:rPr lang="en-US" dirty="0">
                <a:latin typeface="Calibri" charset="0"/>
              </a:rPr>
              <a:t>: </a:t>
            </a:r>
            <a:r>
              <a:rPr lang="en-US" b="1" dirty="0" smtClean="0">
                <a:latin typeface="Calibri" charset="0"/>
              </a:rPr>
              <a:t>No technical student</a:t>
            </a:r>
            <a:endParaRPr lang="en-US" b="1" dirty="0">
              <a:latin typeface="Calibri" charset="0"/>
            </a:endParaRPr>
          </a:p>
          <a:p>
            <a:r>
              <a:rPr lang="en-US" dirty="0" err="1">
                <a:latin typeface="Calibri" charset="0"/>
              </a:rPr>
              <a:t>Technicien</a:t>
            </a:r>
            <a:r>
              <a:rPr lang="en-US" dirty="0">
                <a:latin typeface="Calibri" charset="0"/>
              </a:rPr>
              <a:t>: </a:t>
            </a:r>
            <a:r>
              <a:rPr lang="en-US" dirty="0" err="1">
                <a:latin typeface="Calibri" charset="0"/>
              </a:rPr>
              <a:t>Julien</a:t>
            </a:r>
            <a:r>
              <a:rPr lang="en-US" dirty="0">
                <a:latin typeface="Calibri" charset="0"/>
              </a:rPr>
              <a:t> </a:t>
            </a:r>
            <a:r>
              <a:rPr lang="en-US" dirty="0" err="1">
                <a:latin typeface="Calibri" charset="0"/>
              </a:rPr>
              <a:t>Thiboud</a:t>
            </a:r>
            <a:r>
              <a:rPr lang="en-US" dirty="0">
                <a:latin typeface="Calibri" charset="0"/>
              </a:rPr>
              <a:t>, August </a:t>
            </a:r>
            <a:r>
              <a:rPr lang="en-US" dirty="0" smtClean="0">
                <a:latin typeface="Calibri" charset="0"/>
              </a:rPr>
              <a:t>2014 </a:t>
            </a:r>
            <a:r>
              <a:rPr lang="en-US" dirty="0">
                <a:latin typeface="Calibri" charset="0"/>
              </a:rPr>
              <a:t>(Col + </a:t>
            </a:r>
            <a:r>
              <a:rPr lang="en-US" dirty="0">
                <a:solidFill>
                  <a:srgbClr val="FF0000"/>
                </a:solidFill>
                <a:latin typeface="Calibri" charset="0"/>
              </a:rPr>
              <a:t>EU </a:t>
            </a:r>
            <a:r>
              <a:rPr lang="en-US" dirty="0" smtClean="0">
                <a:solidFill>
                  <a:srgbClr val="FF0000"/>
                </a:solidFill>
                <a:latin typeface="Calibri" charset="0"/>
              </a:rPr>
              <a:t>support (</a:t>
            </a:r>
            <a:r>
              <a:rPr lang="en-US" dirty="0">
                <a:solidFill>
                  <a:srgbClr val="FF0000"/>
                </a:solidFill>
                <a:latin typeface="Calibri" charset="0"/>
              </a:rPr>
              <a:t>?</a:t>
            </a:r>
            <a:r>
              <a:rPr lang="en-US" dirty="0" smtClean="0">
                <a:solidFill>
                  <a:srgbClr val="FF0000"/>
                </a:solidFill>
                <a:latin typeface="Calibri" charset="0"/>
              </a:rPr>
              <a:t>)</a:t>
            </a:r>
            <a:r>
              <a:rPr lang="en-US" dirty="0" smtClean="0">
                <a:latin typeface="Calibri" charset="0"/>
              </a:rPr>
              <a:t>)</a:t>
            </a:r>
          </a:p>
          <a:p>
            <a:r>
              <a:rPr lang="en-US" dirty="0" smtClean="0">
                <a:latin typeface="Calibri" charset="0"/>
              </a:rPr>
              <a:t>User </a:t>
            </a:r>
            <a:r>
              <a:rPr lang="en-US" dirty="0">
                <a:latin typeface="Calibri" charset="0"/>
              </a:rPr>
              <a:t>support: Jennifer </a:t>
            </a:r>
            <a:r>
              <a:rPr lang="en-US" dirty="0" err="1">
                <a:latin typeface="Calibri" charset="0"/>
              </a:rPr>
              <a:t>Wetterings</a:t>
            </a:r>
            <a:r>
              <a:rPr lang="en-US" dirty="0">
                <a:latin typeface="Calibri" charset="0"/>
              </a:rPr>
              <a:t> (50% Col + 50% PH)</a:t>
            </a:r>
          </a:p>
          <a:p>
            <a:endParaRPr lang="en-US" dirty="0">
              <a:latin typeface="Calibri" charset="0"/>
            </a:endParaRPr>
          </a:p>
          <a:p>
            <a:endParaRPr lang="en-US" dirty="0">
              <a:latin typeface="Calibri" charset="0"/>
            </a:endParaRPr>
          </a:p>
          <a:p>
            <a:pPr lvl="2"/>
            <a:endParaRPr lang="en-US" dirty="0">
              <a:latin typeface="Calibri" charset="0"/>
            </a:endParaRPr>
          </a:p>
          <a:p>
            <a:pPr lvl="2"/>
            <a:endParaRPr lang="en-US" dirty="0">
              <a:latin typeface="Calibri" charset="0"/>
            </a:endParaRPr>
          </a:p>
        </p:txBody>
      </p:sp>
      <p:sp>
        <p:nvSpPr>
          <p:cNvPr id="32772" name="Slide Number Placeholder 4"/>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23848C8-AB15-7F48-912C-FF6F2CC1DF43}" type="slidenum">
              <a:rPr lang="en-US" sz="1200">
                <a:solidFill>
                  <a:srgbClr val="898989"/>
                </a:solidFill>
                <a:latin typeface="Calibri" charset="0"/>
                <a:cs typeface="Arial" charset="0"/>
              </a:rPr>
              <a:pPr eaLnBrk="1" hangingPunct="1"/>
              <a:t>3</a:t>
            </a:fld>
            <a:endParaRPr lang="en-US" sz="1200">
              <a:solidFill>
                <a:srgbClr val="898989"/>
              </a:solidFill>
              <a:latin typeface="Calibri" charset="0"/>
              <a:cs typeface="Arial" charset="0"/>
            </a:endParaRPr>
          </a:p>
        </p:txBody>
      </p:sp>
    </p:spTree>
    <p:extLst>
      <p:ext uri="{BB962C8B-B14F-4D97-AF65-F5344CB8AC3E}">
        <p14:creationId xmlns:p14="http://schemas.microsoft.com/office/powerpoint/2010/main" val="84517134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4928" y="1340768"/>
            <a:ext cx="7653536" cy="5184576"/>
          </a:xfrm>
        </p:spPr>
        <p:txBody>
          <a:bodyPr>
            <a:normAutofit fontScale="92500" lnSpcReduction="20000"/>
          </a:bodyPr>
          <a:lstStyle/>
          <a:p>
            <a:r>
              <a:rPr lang="es-ES" dirty="0" err="1" smtClean="0"/>
              <a:t>Fellows</a:t>
            </a:r>
            <a:r>
              <a:rPr lang="es-ES" dirty="0" smtClean="0"/>
              <a:t> &amp; </a:t>
            </a:r>
            <a:r>
              <a:rPr lang="es-ES" dirty="0" err="1" smtClean="0"/>
              <a:t>Assocites</a:t>
            </a:r>
            <a:r>
              <a:rPr lang="es-ES" dirty="0" smtClean="0"/>
              <a:t> </a:t>
            </a:r>
            <a:r>
              <a:rPr lang="es-ES" dirty="0" err="1" smtClean="0"/>
              <a:t>deadline</a:t>
            </a:r>
            <a:r>
              <a:rPr lang="es-ES" dirty="0" smtClean="0"/>
              <a:t> 3rd of </a:t>
            </a:r>
            <a:r>
              <a:rPr lang="es-ES" dirty="0" err="1" smtClean="0"/>
              <a:t>September</a:t>
            </a:r>
            <a:r>
              <a:rPr lang="es-ES" dirty="0" smtClean="0"/>
              <a:t> 2013</a:t>
            </a:r>
          </a:p>
          <a:p>
            <a:pPr marL="0" indent="0">
              <a:buNone/>
            </a:pPr>
            <a:r>
              <a:rPr lang="es-ES" dirty="0" smtClean="0"/>
              <a:t>	</a:t>
            </a:r>
            <a:r>
              <a:rPr lang="es-ES" dirty="0" err="1" smtClean="0"/>
              <a:t>One</a:t>
            </a:r>
            <a:r>
              <a:rPr lang="es-ES" dirty="0" smtClean="0"/>
              <a:t> </a:t>
            </a:r>
            <a:r>
              <a:rPr lang="es-ES" dirty="0" err="1"/>
              <a:t>very</a:t>
            </a:r>
            <a:r>
              <a:rPr lang="es-ES" dirty="0"/>
              <a:t> </a:t>
            </a:r>
            <a:r>
              <a:rPr lang="es-ES" dirty="0" err="1"/>
              <a:t>good</a:t>
            </a:r>
            <a:r>
              <a:rPr lang="es-ES" dirty="0"/>
              <a:t> </a:t>
            </a:r>
            <a:r>
              <a:rPr lang="es-ES" dirty="0" err="1"/>
              <a:t>candidate</a:t>
            </a:r>
            <a:r>
              <a:rPr lang="es-ES" dirty="0"/>
              <a:t> </a:t>
            </a:r>
            <a:r>
              <a:rPr lang="es-ES" dirty="0" err="1"/>
              <a:t>for</a:t>
            </a:r>
            <a:r>
              <a:rPr lang="es-ES" dirty="0"/>
              <a:t> </a:t>
            </a:r>
            <a:r>
              <a:rPr lang="es-ES" dirty="0" err="1"/>
              <a:t>the</a:t>
            </a:r>
            <a:r>
              <a:rPr lang="es-ES" dirty="0"/>
              <a:t> IDS + </a:t>
            </a:r>
            <a:r>
              <a:rPr lang="es-ES" dirty="0" err="1"/>
              <a:t>Miniball</a:t>
            </a:r>
            <a:endParaRPr lang="es-ES" dirty="0"/>
          </a:p>
          <a:p>
            <a:pPr marL="0" indent="0">
              <a:buNone/>
            </a:pPr>
            <a:r>
              <a:rPr lang="es-ES" dirty="0"/>
              <a:t>	</a:t>
            </a:r>
            <a:r>
              <a:rPr lang="es-ES" dirty="0" err="1"/>
              <a:t>Well</a:t>
            </a:r>
            <a:r>
              <a:rPr lang="es-ES" dirty="0"/>
              <a:t> </a:t>
            </a:r>
            <a:r>
              <a:rPr lang="es-ES" dirty="0" err="1"/>
              <a:t>externally</a:t>
            </a:r>
            <a:r>
              <a:rPr lang="es-ES" dirty="0"/>
              <a:t> </a:t>
            </a:r>
            <a:r>
              <a:rPr lang="es-ES" dirty="0" err="1"/>
              <a:t>evaluated</a:t>
            </a:r>
            <a:r>
              <a:rPr lang="es-ES" dirty="0" smtClean="0"/>
              <a:t>.</a:t>
            </a:r>
          </a:p>
          <a:p>
            <a:pPr marL="0" indent="0">
              <a:buNone/>
            </a:pPr>
            <a:r>
              <a:rPr lang="es-ES" dirty="0" smtClean="0">
                <a:solidFill>
                  <a:srgbClr val="000090"/>
                </a:solidFill>
              </a:rPr>
              <a:t>	No </a:t>
            </a:r>
            <a:r>
              <a:rPr lang="es-ES" dirty="0" err="1" smtClean="0">
                <a:solidFill>
                  <a:srgbClr val="000090"/>
                </a:solidFill>
              </a:rPr>
              <a:t>Associate</a:t>
            </a:r>
            <a:r>
              <a:rPr lang="es-ES" dirty="0" smtClean="0">
                <a:solidFill>
                  <a:srgbClr val="000090"/>
                </a:solidFill>
              </a:rPr>
              <a:t> </a:t>
            </a:r>
            <a:r>
              <a:rPr lang="es-ES" dirty="0" err="1" smtClean="0">
                <a:solidFill>
                  <a:srgbClr val="000090"/>
                </a:solidFill>
              </a:rPr>
              <a:t>request</a:t>
            </a:r>
            <a:r>
              <a:rPr lang="es-ES" dirty="0" smtClean="0">
                <a:solidFill>
                  <a:srgbClr val="000090"/>
                </a:solidFill>
              </a:rPr>
              <a:t> </a:t>
            </a:r>
            <a:r>
              <a:rPr lang="es-ES" dirty="0" err="1" smtClean="0">
                <a:solidFill>
                  <a:srgbClr val="000090"/>
                </a:solidFill>
              </a:rPr>
              <a:t>or</a:t>
            </a:r>
            <a:r>
              <a:rPr lang="es-ES" dirty="0" smtClean="0">
                <a:solidFill>
                  <a:srgbClr val="000090"/>
                </a:solidFill>
              </a:rPr>
              <a:t> </a:t>
            </a:r>
            <a:r>
              <a:rPr lang="es-ES" dirty="0" err="1" smtClean="0">
                <a:solidFill>
                  <a:srgbClr val="000090"/>
                </a:solidFill>
              </a:rPr>
              <a:t>technical</a:t>
            </a:r>
            <a:r>
              <a:rPr lang="es-ES" dirty="0" smtClean="0">
                <a:solidFill>
                  <a:srgbClr val="000090"/>
                </a:solidFill>
              </a:rPr>
              <a:t> </a:t>
            </a:r>
            <a:r>
              <a:rPr lang="es-ES" dirty="0" err="1" smtClean="0">
                <a:solidFill>
                  <a:srgbClr val="000090"/>
                </a:solidFill>
              </a:rPr>
              <a:t>student</a:t>
            </a:r>
            <a:r>
              <a:rPr lang="es-ES" dirty="0" smtClean="0">
                <a:solidFill>
                  <a:srgbClr val="000090"/>
                </a:solidFill>
              </a:rPr>
              <a:t>.</a:t>
            </a:r>
            <a:endParaRPr lang="es-ES" dirty="0">
              <a:solidFill>
                <a:srgbClr val="000090"/>
              </a:solidFill>
            </a:endParaRPr>
          </a:p>
          <a:p>
            <a:pPr marL="0" indent="0">
              <a:buNone/>
            </a:pPr>
            <a:endParaRPr lang="es-ES" dirty="0" smtClean="0">
              <a:solidFill>
                <a:srgbClr val="FF0000"/>
              </a:solidFill>
            </a:endParaRPr>
          </a:p>
          <a:p>
            <a:r>
              <a:rPr lang="es-ES" dirty="0" err="1" smtClean="0">
                <a:solidFill>
                  <a:srgbClr val="FF0000"/>
                </a:solidFill>
              </a:rPr>
              <a:t>Future</a:t>
            </a:r>
            <a:r>
              <a:rPr lang="es-ES" dirty="0" smtClean="0">
                <a:solidFill>
                  <a:srgbClr val="FF0000"/>
                </a:solidFill>
              </a:rPr>
              <a:t> </a:t>
            </a:r>
            <a:r>
              <a:rPr lang="es-ES" dirty="0" err="1" smtClean="0">
                <a:solidFill>
                  <a:srgbClr val="FF0000"/>
                </a:solidFill>
              </a:rPr>
              <a:t>Deadlines</a:t>
            </a:r>
            <a:endParaRPr lang="es-ES" dirty="0" smtClean="0">
              <a:solidFill>
                <a:srgbClr val="FF0000"/>
              </a:solidFill>
            </a:endParaRPr>
          </a:p>
          <a:p>
            <a:r>
              <a:rPr lang="es-ES" dirty="0"/>
              <a:t>• </a:t>
            </a:r>
            <a:r>
              <a:rPr lang="es-ES" b="1" dirty="0"/>
              <a:t>ASSOCIATES AND FELLOWS COMMITTEE</a:t>
            </a:r>
          </a:p>
          <a:p>
            <a:r>
              <a:rPr lang="es-ES" dirty="0"/>
              <a:t>20 </a:t>
            </a:r>
            <a:r>
              <a:rPr lang="es-ES" dirty="0" err="1"/>
              <a:t>May</a:t>
            </a:r>
            <a:r>
              <a:rPr lang="es-ES" dirty="0"/>
              <a:t> 2014 ‐ </a:t>
            </a:r>
            <a:r>
              <a:rPr lang="es-ES" dirty="0" err="1"/>
              <a:t>deadline</a:t>
            </a:r>
            <a:r>
              <a:rPr lang="es-ES" dirty="0"/>
              <a:t> </a:t>
            </a:r>
            <a:r>
              <a:rPr lang="es-ES" dirty="0" err="1"/>
              <a:t>for</a:t>
            </a:r>
            <a:r>
              <a:rPr lang="es-ES" dirty="0"/>
              <a:t> </a:t>
            </a:r>
            <a:r>
              <a:rPr lang="es-ES" dirty="0" err="1"/>
              <a:t>applications</a:t>
            </a:r>
            <a:r>
              <a:rPr lang="es-ES" dirty="0"/>
              <a:t>* </a:t>
            </a:r>
            <a:r>
              <a:rPr lang="es-ES" b="1" dirty="0" err="1"/>
              <a:t>Fellows</a:t>
            </a:r>
            <a:r>
              <a:rPr lang="es-ES" dirty="0"/>
              <a:t>, </a:t>
            </a:r>
            <a:r>
              <a:rPr lang="es-ES" b="1" dirty="0"/>
              <a:t>3 </a:t>
            </a:r>
            <a:r>
              <a:rPr lang="es-ES" b="1" dirty="0" err="1"/>
              <a:t>March</a:t>
            </a:r>
            <a:r>
              <a:rPr lang="es-ES" b="1" dirty="0"/>
              <a:t> </a:t>
            </a:r>
            <a:r>
              <a:rPr lang="es-ES" b="1" dirty="0" smtClean="0"/>
              <a:t>2014 </a:t>
            </a:r>
            <a:r>
              <a:rPr lang="es-ES" b="1" dirty="0" smtClean="0">
                <a:solidFill>
                  <a:srgbClr val="FF0000"/>
                </a:solidFill>
              </a:rPr>
              <a:t>(</a:t>
            </a:r>
            <a:r>
              <a:rPr lang="es-ES" b="1" dirty="0" err="1" smtClean="0">
                <a:solidFill>
                  <a:srgbClr val="FF0000"/>
                </a:solidFill>
              </a:rPr>
              <a:t>one</a:t>
            </a:r>
            <a:r>
              <a:rPr lang="es-ES" b="1" dirty="0" smtClean="0">
                <a:solidFill>
                  <a:srgbClr val="FF0000"/>
                </a:solidFill>
              </a:rPr>
              <a:t> more)</a:t>
            </a:r>
            <a:endParaRPr lang="es-ES" b="1" dirty="0">
              <a:solidFill>
                <a:srgbClr val="FF0000"/>
              </a:solidFill>
            </a:endParaRPr>
          </a:p>
          <a:p>
            <a:pPr lvl="1"/>
            <a:r>
              <a:rPr lang="es-ES" dirty="0"/>
              <a:t>‐ </a:t>
            </a:r>
            <a:r>
              <a:rPr lang="es-ES" dirty="0" err="1"/>
              <a:t>deadline</a:t>
            </a:r>
            <a:r>
              <a:rPr lang="es-ES" dirty="0"/>
              <a:t> </a:t>
            </a:r>
            <a:r>
              <a:rPr lang="es-ES" dirty="0" err="1"/>
              <a:t>for</a:t>
            </a:r>
            <a:r>
              <a:rPr lang="es-ES" dirty="0"/>
              <a:t> </a:t>
            </a:r>
            <a:r>
              <a:rPr lang="es-ES" dirty="0" err="1"/>
              <a:t>applications</a:t>
            </a:r>
            <a:r>
              <a:rPr lang="es-ES" dirty="0"/>
              <a:t>* </a:t>
            </a:r>
            <a:r>
              <a:rPr lang="es-ES" b="1" dirty="0" err="1"/>
              <a:t>Associates</a:t>
            </a:r>
            <a:r>
              <a:rPr lang="es-ES" dirty="0"/>
              <a:t>, </a:t>
            </a:r>
            <a:r>
              <a:rPr lang="es-ES" b="1" dirty="0"/>
              <a:t>13 </a:t>
            </a:r>
            <a:r>
              <a:rPr lang="es-ES" b="1" dirty="0" err="1"/>
              <a:t>March</a:t>
            </a:r>
            <a:r>
              <a:rPr lang="es-ES" b="1" dirty="0"/>
              <a:t> 2014</a:t>
            </a:r>
          </a:p>
          <a:p>
            <a:r>
              <a:rPr lang="es-ES" dirty="0"/>
              <a:t>11 </a:t>
            </a:r>
            <a:r>
              <a:rPr lang="es-ES" dirty="0" err="1"/>
              <a:t>November</a:t>
            </a:r>
            <a:r>
              <a:rPr lang="es-ES" dirty="0"/>
              <a:t> 2014 ‐ </a:t>
            </a:r>
            <a:r>
              <a:rPr lang="es-ES" dirty="0" err="1"/>
              <a:t>deadline</a:t>
            </a:r>
            <a:r>
              <a:rPr lang="es-ES" dirty="0"/>
              <a:t> </a:t>
            </a:r>
            <a:r>
              <a:rPr lang="es-ES" dirty="0" err="1"/>
              <a:t>for</a:t>
            </a:r>
            <a:r>
              <a:rPr lang="es-ES" dirty="0"/>
              <a:t> </a:t>
            </a:r>
            <a:r>
              <a:rPr lang="es-ES" dirty="0" err="1"/>
              <a:t>applications</a:t>
            </a:r>
            <a:r>
              <a:rPr lang="es-ES" dirty="0"/>
              <a:t>* </a:t>
            </a:r>
            <a:r>
              <a:rPr lang="es-ES" b="1" dirty="0" err="1"/>
              <a:t>Fellows</a:t>
            </a:r>
            <a:r>
              <a:rPr lang="es-ES" dirty="0"/>
              <a:t>, </a:t>
            </a:r>
            <a:r>
              <a:rPr lang="es-ES" b="1" dirty="0"/>
              <a:t>3 </a:t>
            </a:r>
            <a:r>
              <a:rPr lang="es-ES" b="1" dirty="0" err="1"/>
              <a:t>September</a:t>
            </a:r>
            <a:r>
              <a:rPr lang="es-ES" b="1" dirty="0"/>
              <a:t> 2014</a:t>
            </a:r>
          </a:p>
          <a:p>
            <a:pPr lvl="1"/>
            <a:r>
              <a:rPr lang="es-ES" dirty="0"/>
              <a:t>‐ </a:t>
            </a:r>
            <a:r>
              <a:rPr lang="es-ES" dirty="0" err="1"/>
              <a:t>deadline</a:t>
            </a:r>
            <a:r>
              <a:rPr lang="es-ES" dirty="0"/>
              <a:t> </a:t>
            </a:r>
            <a:r>
              <a:rPr lang="es-ES" dirty="0" err="1"/>
              <a:t>for</a:t>
            </a:r>
            <a:r>
              <a:rPr lang="es-ES" dirty="0"/>
              <a:t> </a:t>
            </a:r>
            <a:r>
              <a:rPr lang="es-ES" dirty="0" err="1"/>
              <a:t>applications</a:t>
            </a:r>
            <a:r>
              <a:rPr lang="es-ES" dirty="0"/>
              <a:t>* </a:t>
            </a:r>
            <a:r>
              <a:rPr lang="es-ES" b="1" dirty="0" err="1"/>
              <a:t>Associates</a:t>
            </a:r>
            <a:r>
              <a:rPr lang="es-ES" dirty="0"/>
              <a:t>, </a:t>
            </a:r>
            <a:r>
              <a:rPr lang="es-ES" b="1" dirty="0"/>
              <a:t>13 </a:t>
            </a:r>
            <a:r>
              <a:rPr lang="es-ES" b="1" dirty="0" err="1"/>
              <a:t>September</a:t>
            </a:r>
            <a:r>
              <a:rPr lang="es-ES" b="1" dirty="0"/>
              <a:t> </a:t>
            </a:r>
            <a:r>
              <a:rPr lang="es-ES" b="1" dirty="0" smtClean="0"/>
              <a:t>2014</a:t>
            </a:r>
          </a:p>
          <a:p>
            <a:pPr lvl="1"/>
            <a:endParaRPr lang="es-ES" b="1" dirty="0"/>
          </a:p>
          <a:p>
            <a:r>
              <a:rPr lang="es-ES" sz="3200" dirty="0"/>
              <a:t>• </a:t>
            </a:r>
            <a:r>
              <a:rPr lang="es-ES" b="1" dirty="0"/>
              <a:t>TECHNICAL STUDENTS COMMITTEE</a:t>
            </a:r>
          </a:p>
          <a:p>
            <a:r>
              <a:rPr lang="es-ES" dirty="0"/>
              <a:t>28 </a:t>
            </a:r>
            <a:r>
              <a:rPr lang="es-ES" dirty="0" err="1"/>
              <a:t>January</a:t>
            </a:r>
            <a:r>
              <a:rPr lang="es-ES" dirty="0"/>
              <a:t> 2014 ‐ </a:t>
            </a:r>
            <a:r>
              <a:rPr lang="es-ES" dirty="0" err="1"/>
              <a:t>deadline</a:t>
            </a:r>
            <a:r>
              <a:rPr lang="es-ES" dirty="0"/>
              <a:t> </a:t>
            </a:r>
            <a:r>
              <a:rPr lang="es-ES" dirty="0" err="1"/>
              <a:t>for</a:t>
            </a:r>
            <a:r>
              <a:rPr lang="es-ES" dirty="0"/>
              <a:t> </a:t>
            </a:r>
            <a:r>
              <a:rPr lang="es-ES" dirty="0" err="1"/>
              <a:t>applications</a:t>
            </a:r>
            <a:r>
              <a:rPr lang="es-ES" dirty="0"/>
              <a:t>,* </a:t>
            </a:r>
            <a:r>
              <a:rPr lang="es-ES" b="1" dirty="0"/>
              <a:t>19 </a:t>
            </a:r>
            <a:r>
              <a:rPr lang="es-ES" b="1" dirty="0" err="1"/>
              <a:t>November</a:t>
            </a:r>
            <a:r>
              <a:rPr lang="es-ES" b="1" dirty="0"/>
              <a:t> 2013</a:t>
            </a:r>
          </a:p>
          <a:p>
            <a:r>
              <a:rPr lang="es-ES" dirty="0"/>
              <a:t>24 June 2014 ‐ </a:t>
            </a:r>
            <a:r>
              <a:rPr lang="es-ES" dirty="0" err="1"/>
              <a:t>deadline</a:t>
            </a:r>
            <a:r>
              <a:rPr lang="es-ES" dirty="0"/>
              <a:t> </a:t>
            </a:r>
            <a:r>
              <a:rPr lang="es-ES" dirty="0" err="1"/>
              <a:t>for</a:t>
            </a:r>
            <a:r>
              <a:rPr lang="es-ES" dirty="0"/>
              <a:t> </a:t>
            </a:r>
            <a:r>
              <a:rPr lang="es-ES" dirty="0" err="1"/>
              <a:t>applications</a:t>
            </a:r>
            <a:r>
              <a:rPr lang="es-ES" dirty="0"/>
              <a:t>,* </a:t>
            </a:r>
            <a:r>
              <a:rPr lang="es-ES" b="1" dirty="0"/>
              <a:t>6 </a:t>
            </a:r>
            <a:r>
              <a:rPr lang="es-ES" b="1" dirty="0" err="1"/>
              <a:t>May</a:t>
            </a:r>
            <a:r>
              <a:rPr lang="es-ES" b="1" dirty="0"/>
              <a:t> 2014</a:t>
            </a:r>
          </a:p>
          <a:p>
            <a:r>
              <a:rPr lang="es-ES" sz="3200" dirty="0"/>
              <a:t>• </a:t>
            </a:r>
            <a:r>
              <a:rPr lang="es-ES" b="1" dirty="0"/>
              <a:t>SUMMER STUDENTS</a:t>
            </a:r>
          </a:p>
          <a:p>
            <a:r>
              <a:rPr lang="es-ES" dirty="0" err="1"/>
              <a:t>March</a:t>
            </a:r>
            <a:r>
              <a:rPr lang="es-ES" dirty="0"/>
              <a:t> 2014 ‐ </a:t>
            </a:r>
            <a:r>
              <a:rPr lang="es-ES" dirty="0" err="1"/>
              <a:t>deadline</a:t>
            </a:r>
            <a:r>
              <a:rPr lang="es-ES" dirty="0"/>
              <a:t> </a:t>
            </a:r>
            <a:r>
              <a:rPr lang="es-ES" dirty="0" err="1"/>
              <a:t>for</a:t>
            </a:r>
            <a:r>
              <a:rPr lang="es-ES" dirty="0"/>
              <a:t> </a:t>
            </a:r>
            <a:r>
              <a:rPr lang="es-ES" dirty="0" err="1"/>
              <a:t>applications</a:t>
            </a:r>
            <a:r>
              <a:rPr lang="es-ES" dirty="0"/>
              <a:t>,* </a:t>
            </a:r>
            <a:r>
              <a:rPr lang="es-ES" b="1" dirty="0"/>
              <a:t>31 </a:t>
            </a:r>
            <a:r>
              <a:rPr lang="es-ES" b="1" dirty="0" err="1"/>
              <a:t>January</a:t>
            </a:r>
            <a:r>
              <a:rPr lang="es-ES" b="1" dirty="0"/>
              <a:t> 2014</a:t>
            </a:r>
            <a:endParaRPr lang="es-ES" dirty="0" smtClean="0"/>
          </a:p>
          <a:p>
            <a:endParaRPr lang="es-ES" dirty="0"/>
          </a:p>
          <a:p>
            <a:endParaRPr lang="es-ES" dirty="0" smtClean="0"/>
          </a:p>
          <a:p>
            <a:endParaRPr lang="es-ES" dirty="0"/>
          </a:p>
          <a:p>
            <a:endParaRPr lang="es-ES" dirty="0" smtClean="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4</a:t>
            </a:fld>
            <a:endParaRPr lang="en-US"/>
          </a:p>
        </p:txBody>
      </p:sp>
      <p:sp>
        <p:nvSpPr>
          <p:cNvPr id="6" name="Title 1"/>
          <p:cNvSpPr>
            <a:spLocks noGrp="1"/>
          </p:cNvSpPr>
          <p:nvPr>
            <p:ph type="title"/>
          </p:nvPr>
        </p:nvSpPr>
        <p:spPr/>
        <p:txBody>
          <a:bodyPr>
            <a:normAutofit fontScale="90000"/>
          </a:bodyPr>
          <a:lstStyle/>
          <a:p>
            <a:r>
              <a:rPr lang="en-US" dirty="0" smtClean="0">
                <a:latin typeface="Calibri" charset="0"/>
              </a:rPr>
              <a:t>Fellows, Associates &amp; Students (future)</a:t>
            </a:r>
            <a:endParaRPr lang="en-US" dirty="0">
              <a:latin typeface="Calibri" charset="0"/>
            </a:endParaRPr>
          </a:p>
        </p:txBody>
      </p:sp>
    </p:spTree>
    <p:extLst>
      <p:ext uri="{BB962C8B-B14F-4D97-AF65-F5344CB8AC3E}">
        <p14:creationId xmlns:p14="http://schemas.microsoft.com/office/powerpoint/2010/main" val="386060613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 2013</a:t>
            </a:r>
            <a:endParaRPr lang="en-US" dirty="0"/>
          </a:p>
        </p:txBody>
      </p:sp>
      <p:sp>
        <p:nvSpPr>
          <p:cNvPr id="3" name="Content Placeholder 2"/>
          <p:cNvSpPr>
            <a:spLocks noGrp="1"/>
          </p:cNvSpPr>
          <p:nvPr>
            <p:ph idx="1"/>
          </p:nvPr>
        </p:nvSpPr>
        <p:spPr>
          <a:xfrm>
            <a:off x="1094928" y="1052736"/>
            <a:ext cx="7653536" cy="5544616"/>
          </a:xfrm>
        </p:spPr>
        <p:txBody>
          <a:bodyPr>
            <a:normAutofit/>
          </a:bodyPr>
          <a:lstStyle/>
          <a:p>
            <a:r>
              <a:rPr lang="en-US" dirty="0" smtClean="0">
                <a:solidFill>
                  <a:srgbClr val="FF0000"/>
                </a:solidFill>
              </a:rPr>
              <a:t>Statistical Methods for Nuclear Physics</a:t>
            </a:r>
          </a:p>
          <a:p>
            <a:pPr marL="0" indent="0">
              <a:buNone/>
            </a:pPr>
            <a:r>
              <a:rPr lang="en-US" dirty="0" smtClean="0"/>
              <a:t>	</a:t>
            </a:r>
            <a:r>
              <a:rPr lang="en-US" dirty="0" err="1" smtClean="0"/>
              <a:t>Karsten</a:t>
            </a:r>
            <a:r>
              <a:rPr lang="en-US" dirty="0" smtClean="0"/>
              <a:t> </a:t>
            </a:r>
            <a:r>
              <a:rPr lang="en-US" dirty="0" err="1"/>
              <a:t>Riisager</a:t>
            </a:r>
            <a:endParaRPr lang="en-US" dirty="0"/>
          </a:p>
          <a:p>
            <a:pPr marL="0" indent="0">
              <a:buNone/>
            </a:pPr>
            <a:r>
              <a:rPr lang="en-US" dirty="0"/>
              <a:t>	18-20 of March </a:t>
            </a:r>
          </a:p>
          <a:p>
            <a:pPr marL="0" indent="0">
              <a:buNone/>
            </a:pPr>
            <a:r>
              <a:rPr lang="en-US" dirty="0" smtClean="0"/>
              <a:t>	Great </a:t>
            </a:r>
            <a:r>
              <a:rPr lang="en-US" dirty="0"/>
              <a:t>Success more than 25 attendants</a:t>
            </a:r>
            <a:r>
              <a:rPr lang="en-US" dirty="0" smtClean="0"/>
              <a:t>.</a:t>
            </a:r>
            <a:endParaRPr lang="en-US" dirty="0" smtClean="0">
              <a:solidFill>
                <a:srgbClr val="FF0000"/>
              </a:solidFill>
            </a:endParaRPr>
          </a:p>
          <a:p>
            <a:r>
              <a:rPr lang="en-US" dirty="0">
                <a:solidFill>
                  <a:srgbClr val="FF0000"/>
                </a:solidFill>
              </a:rPr>
              <a:t>Physics courses for Summer students: 3 lecturers </a:t>
            </a:r>
            <a:r>
              <a:rPr lang="en-US" dirty="0" smtClean="0">
                <a:solidFill>
                  <a:srgbClr val="FF0000"/>
                </a:solidFill>
              </a:rPr>
              <a:t>17-19 </a:t>
            </a:r>
            <a:r>
              <a:rPr lang="en-US" dirty="0">
                <a:solidFill>
                  <a:srgbClr val="FF0000"/>
                </a:solidFill>
              </a:rPr>
              <a:t>J</a:t>
            </a:r>
            <a:r>
              <a:rPr lang="en-US" dirty="0" smtClean="0">
                <a:solidFill>
                  <a:srgbClr val="FF0000"/>
                </a:solidFill>
              </a:rPr>
              <a:t>uly 2013</a:t>
            </a:r>
          </a:p>
          <a:p>
            <a:pPr lvl="1">
              <a:buAutoNum type="arabicPeriod"/>
            </a:pPr>
            <a:r>
              <a:rPr lang="en-US" dirty="0"/>
              <a:t>Magda </a:t>
            </a:r>
            <a:r>
              <a:rPr lang="en-US" dirty="0" err="1"/>
              <a:t>Kowalska</a:t>
            </a:r>
            <a:r>
              <a:rPr lang="en-US" dirty="0"/>
              <a:t>: </a:t>
            </a:r>
          </a:p>
          <a:p>
            <a:pPr lvl="1">
              <a:buAutoNum type="arabicPeriod"/>
            </a:pPr>
            <a:r>
              <a:rPr lang="en-US" dirty="0"/>
              <a:t>Magda </a:t>
            </a:r>
            <a:r>
              <a:rPr lang="en-US" dirty="0" err="1"/>
              <a:t>Kowalska</a:t>
            </a:r>
            <a:r>
              <a:rPr lang="en-US" dirty="0"/>
              <a:t>: ISOLDE </a:t>
            </a:r>
            <a:r>
              <a:rPr lang="en-US" dirty="0" smtClean="0"/>
              <a:t>facility	</a:t>
            </a:r>
            <a:endParaRPr lang="en-US" dirty="0"/>
          </a:p>
          <a:p>
            <a:pPr lvl="1">
              <a:buAutoNum type="arabicPeriod"/>
            </a:pPr>
            <a:r>
              <a:rPr lang="en-US" dirty="0"/>
              <a:t>Magda </a:t>
            </a:r>
            <a:r>
              <a:rPr lang="en-US" dirty="0" err="1"/>
              <a:t>Kowalska</a:t>
            </a:r>
            <a:r>
              <a:rPr lang="en-US" dirty="0"/>
              <a:t>: ISOLDE </a:t>
            </a:r>
            <a:r>
              <a:rPr lang="en-US" dirty="0" smtClean="0"/>
              <a:t>Physics</a:t>
            </a:r>
            <a:endParaRPr lang="en-US" dirty="0" smtClean="0">
              <a:solidFill>
                <a:srgbClr val="FF0000"/>
              </a:solidFill>
            </a:endParaRPr>
          </a:p>
          <a:p>
            <a:r>
              <a:rPr lang="en-US" dirty="0" smtClean="0">
                <a:solidFill>
                  <a:srgbClr val="FF0000"/>
                </a:solidFill>
              </a:rPr>
              <a:t>Three Lectures </a:t>
            </a:r>
            <a:r>
              <a:rPr lang="en-US" dirty="0">
                <a:solidFill>
                  <a:srgbClr val="FF0000"/>
                </a:solidFill>
              </a:rPr>
              <a:t>by Rick </a:t>
            </a:r>
            <a:r>
              <a:rPr lang="en-US" dirty="0" err="1">
                <a:solidFill>
                  <a:srgbClr val="FF0000"/>
                </a:solidFill>
              </a:rPr>
              <a:t>Casten</a:t>
            </a:r>
            <a:r>
              <a:rPr lang="en-US" dirty="0">
                <a:solidFill>
                  <a:srgbClr val="FF0000"/>
                </a:solidFill>
              </a:rPr>
              <a:t> </a:t>
            </a:r>
            <a:r>
              <a:rPr lang="en-US" dirty="0" smtClean="0">
                <a:solidFill>
                  <a:srgbClr val="FF0000"/>
                </a:solidFill>
              </a:rPr>
              <a:t>23 – 25 July 2013 </a:t>
            </a:r>
          </a:p>
          <a:p>
            <a:pPr marL="0" indent="0">
              <a:buNone/>
            </a:pPr>
            <a:r>
              <a:rPr lang="en-US" dirty="0"/>
              <a:t>-The new Frontier of exotic Nuclei—shattering cherished paradigms and building a new synthesis</a:t>
            </a:r>
          </a:p>
          <a:p>
            <a:pPr>
              <a:buFontTx/>
              <a:buChar char="-"/>
            </a:pPr>
            <a:r>
              <a:rPr lang="en-US" dirty="0" smtClean="0"/>
              <a:t>Emergent </a:t>
            </a:r>
            <a:r>
              <a:rPr lang="en-US" dirty="0"/>
              <a:t>collectivity, phase transitions and cosmological </a:t>
            </a:r>
            <a:r>
              <a:rPr lang="en-US" dirty="0" err="1"/>
              <a:t>consecuences</a:t>
            </a:r>
            <a:r>
              <a:rPr lang="en-US" dirty="0" smtClean="0"/>
              <a:t>.</a:t>
            </a:r>
            <a:endParaRPr lang="en-US" dirty="0" smtClean="0">
              <a:solidFill>
                <a:srgbClr val="FF0000"/>
              </a:solidFill>
            </a:endParaRPr>
          </a:p>
          <a:p>
            <a:r>
              <a:rPr lang="en-US" dirty="0">
                <a:solidFill>
                  <a:srgbClr val="FF0000"/>
                </a:solidFill>
              </a:rPr>
              <a:t>Shell model for non </a:t>
            </a:r>
            <a:r>
              <a:rPr lang="en-US" dirty="0" err="1" smtClean="0">
                <a:solidFill>
                  <a:srgbClr val="FF0000"/>
                </a:solidFill>
              </a:rPr>
              <a:t>Practicioners</a:t>
            </a:r>
            <a:r>
              <a:rPr lang="en-US" dirty="0" smtClean="0">
                <a:solidFill>
                  <a:srgbClr val="FF0000"/>
                </a:solidFill>
              </a:rPr>
              <a:t> 14 – 18 of October</a:t>
            </a:r>
          </a:p>
          <a:p>
            <a:pPr marL="0" indent="0">
              <a:buNone/>
            </a:pPr>
            <a:r>
              <a:rPr lang="en-US" dirty="0"/>
              <a:t>By Frederick </a:t>
            </a:r>
            <a:r>
              <a:rPr lang="en-US" dirty="0" err="1"/>
              <a:t>Nowacki</a:t>
            </a:r>
            <a:r>
              <a:rPr lang="en-US" dirty="0"/>
              <a:t> , E. </a:t>
            </a:r>
            <a:r>
              <a:rPr lang="en-US" dirty="0" err="1"/>
              <a:t>Courrier</a:t>
            </a:r>
            <a:r>
              <a:rPr lang="en-US" dirty="0"/>
              <a:t>, G. Martinez-</a:t>
            </a:r>
            <a:r>
              <a:rPr lang="en-US" dirty="0" err="1"/>
              <a:t>Pinedo</a:t>
            </a:r>
            <a:r>
              <a:rPr lang="en-US" dirty="0"/>
              <a:t>, A. </a:t>
            </a:r>
            <a:r>
              <a:rPr lang="en-US" dirty="0" err="1"/>
              <a:t>Poves</a:t>
            </a:r>
            <a:r>
              <a:rPr lang="en-US" dirty="0"/>
              <a:t>, K. </a:t>
            </a:r>
            <a:r>
              <a:rPr lang="en-US" dirty="0" err="1" smtClean="0"/>
              <a:t>Sieja</a:t>
            </a:r>
            <a:endParaRPr lang="en-US" dirty="0" smtClean="0">
              <a:solidFill>
                <a:srgbClr val="FF0000"/>
              </a:solidFill>
            </a:endParaRPr>
          </a:p>
          <a:p>
            <a:r>
              <a:rPr lang="en-US" dirty="0" smtClean="0">
                <a:solidFill>
                  <a:srgbClr val="FF0000"/>
                </a:solidFill>
              </a:rPr>
              <a:t>Reaction course in April 2014</a:t>
            </a:r>
          </a:p>
          <a:p>
            <a:r>
              <a:rPr lang="en-US" dirty="0" smtClean="0">
                <a:solidFill>
                  <a:srgbClr val="FF0000"/>
                </a:solidFill>
              </a:rPr>
              <a:t>Separator courses in May 2014</a:t>
            </a:r>
            <a:endParaRPr lang="en-US" dirty="0">
              <a:solidFill>
                <a:srgbClr val="FF0000"/>
              </a:solidFill>
            </a:endParaRP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p:txBody>
      </p:sp>
      <p:sp>
        <p:nvSpPr>
          <p:cNvPr id="4" name="Slide Number Placeholder 3"/>
          <p:cNvSpPr>
            <a:spLocks noGrp="1"/>
          </p:cNvSpPr>
          <p:nvPr>
            <p:ph type="sldNum" sz="quarter" idx="12"/>
          </p:nvPr>
        </p:nvSpPr>
        <p:spPr/>
        <p:txBody>
          <a:bodyPr/>
          <a:lstStyle/>
          <a:p>
            <a:fld id="{DCE4B40A-67BA-4787-801A-16EE65008C21}" type="slidenum">
              <a:rPr lang="en-US" smtClean="0"/>
              <a:pPr/>
              <a:t>5</a:t>
            </a:fld>
            <a:endParaRPr lang="en-US"/>
          </a:p>
        </p:txBody>
      </p:sp>
      <p:sp>
        <p:nvSpPr>
          <p:cNvPr id="5" name="Text Placeholder 4"/>
          <p:cNvSpPr>
            <a:spLocks noGrp="1"/>
          </p:cNvSpPr>
          <p:nvPr>
            <p:ph type="body" sz="quarter" idx="13"/>
          </p:nvPr>
        </p:nvSpPr>
        <p:spPr/>
        <p:txBody>
          <a:bodyPr/>
          <a:lstStyle/>
          <a:p>
            <a:endParaRPr lang="en-US"/>
          </a:p>
        </p:txBody>
      </p:sp>
    </p:spTree>
    <p:extLst>
      <p:ext uri="{BB962C8B-B14F-4D97-AF65-F5344CB8AC3E}">
        <p14:creationId xmlns:p14="http://schemas.microsoft.com/office/powerpoint/2010/main" val="14879711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err="1" smtClean="0"/>
              <a:t>Workshops</a:t>
            </a:r>
            <a:r>
              <a:rPr lang="es-ES" dirty="0" smtClean="0"/>
              <a:t> 2013</a:t>
            </a:r>
            <a:endParaRPr lang="es-ES" dirty="0"/>
          </a:p>
        </p:txBody>
      </p:sp>
      <p:sp>
        <p:nvSpPr>
          <p:cNvPr id="3" name="Marcador de contenido 2"/>
          <p:cNvSpPr>
            <a:spLocks noGrp="1"/>
          </p:cNvSpPr>
          <p:nvPr>
            <p:ph idx="1"/>
          </p:nvPr>
        </p:nvSpPr>
        <p:spPr/>
        <p:txBody>
          <a:bodyPr/>
          <a:lstStyle/>
          <a:p>
            <a:r>
              <a:rPr lang="es-ES" dirty="0"/>
              <a:t>1</a:t>
            </a:r>
            <a:r>
              <a:rPr lang="es-ES" dirty="0" smtClean="0"/>
              <a:t> Day </a:t>
            </a:r>
            <a:r>
              <a:rPr lang="es-ES" dirty="0" err="1" smtClean="0"/>
              <a:t>workshop</a:t>
            </a:r>
            <a:r>
              <a:rPr lang="es-ES" dirty="0" smtClean="0"/>
              <a:t> </a:t>
            </a:r>
            <a:r>
              <a:rPr lang="es-ES" dirty="0" err="1" smtClean="0"/>
              <a:t>on</a:t>
            </a:r>
            <a:r>
              <a:rPr lang="es-ES" dirty="0" smtClean="0"/>
              <a:t> ASPIC 6 of </a:t>
            </a:r>
            <a:r>
              <a:rPr lang="es-ES" dirty="0" err="1" smtClean="0"/>
              <a:t>September</a:t>
            </a:r>
            <a:endParaRPr lang="es-ES" dirty="0" smtClean="0"/>
          </a:p>
          <a:p>
            <a:pPr marL="0" indent="0">
              <a:buNone/>
            </a:pPr>
            <a:endParaRPr lang="es-ES" dirty="0" smtClean="0"/>
          </a:p>
          <a:p>
            <a:r>
              <a:rPr lang="es-ES" dirty="0" smtClean="0"/>
              <a:t>2 </a:t>
            </a:r>
            <a:r>
              <a:rPr lang="es-ES" dirty="0" err="1" smtClean="0"/>
              <a:t>days</a:t>
            </a:r>
            <a:r>
              <a:rPr lang="es-ES" dirty="0" smtClean="0"/>
              <a:t> </a:t>
            </a:r>
            <a:r>
              <a:rPr lang="es-ES" dirty="0" err="1" smtClean="0"/>
              <a:t>Workshop</a:t>
            </a:r>
            <a:r>
              <a:rPr lang="es-ES" dirty="0" smtClean="0"/>
              <a:t> </a:t>
            </a:r>
            <a:r>
              <a:rPr lang="es-ES" dirty="0" err="1" smtClean="0"/>
              <a:t>by</a:t>
            </a:r>
            <a:r>
              <a:rPr lang="es-ES" dirty="0" smtClean="0"/>
              <a:t> </a:t>
            </a:r>
            <a:r>
              <a:rPr lang="es-ES" dirty="0" err="1" smtClean="0"/>
              <a:t>Miniball</a:t>
            </a:r>
            <a:r>
              <a:rPr lang="es-ES" dirty="0" smtClean="0"/>
              <a:t> (24-25 oct)</a:t>
            </a:r>
          </a:p>
          <a:p>
            <a:pPr marL="0" indent="0">
              <a:buNone/>
            </a:pPr>
            <a:endParaRPr lang="es-ES" dirty="0" smtClean="0"/>
          </a:p>
          <a:p>
            <a:r>
              <a:rPr lang="es-ES" dirty="0" smtClean="0"/>
              <a:t>ISOLDE </a:t>
            </a:r>
            <a:r>
              <a:rPr lang="es-ES" dirty="0" err="1" smtClean="0"/>
              <a:t>Workshop</a:t>
            </a:r>
            <a:r>
              <a:rPr lang="es-ES" dirty="0" smtClean="0"/>
              <a:t>  25 – 27 </a:t>
            </a:r>
            <a:r>
              <a:rPr lang="es-ES" dirty="0" err="1" smtClean="0"/>
              <a:t>October</a:t>
            </a:r>
            <a:r>
              <a:rPr lang="es-ES" dirty="0" smtClean="0"/>
              <a:t> 2013</a:t>
            </a:r>
          </a:p>
          <a:p>
            <a:pPr lvl="2"/>
            <a:r>
              <a:rPr lang="es-ES" dirty="0" smtClean="0"/>
              <a:t>40 </a:t>
            </a:r>
            <a:r>
              <a:rPr lang="es-ES" dirty="0" err="1" smtClean="0"/>
              <a:t>contributions</a:t>
            </a:r>
            <a:endParaRPr lang="es-ES" dirty="0" smtClean="0"/>
          </a:p>
          <a:p>
            <a:pPr marL="0" indent="0">
              <a:buNone/>
            </a:pPr>
            <a:r>
              <a:rPr lang="es-ES" dirty="0"/>
              <a:t>	</a:t>
            </a:r>
            <a:r>
              <a:rPr lang="es-ES" dirty="0" err="1" smtClean="0"/>
              <a:t>Session</a:t>
            </a:r>
            <a:r>
              <a:rPr lang="es-ES" dirty="0" smtClean="0"/>
              <a:t> of Poster </a:t>
            </a:r>
            <a:r>
              <a:rPr lang="es-ES" dirty="0" err="1" smtClean="0"/>
              <a:t>call</a:t>
            </a:r>
            <a:r>
              <a:rPr lang="es-ES" dirty="0" smtClean="0"/>
              <a:t> </a:t>
            </a:r>
            <a:r>
              <a:rPr lang="es-ES" dirty="0" err="1" smtClean="0"/>
              <a:t>for</a:t>
            </a:r>
            <a:r>
              <a:rPr lang="es-ES" dirty="0" smtClean="0"/>
              <a:t> </a:t>
            </a:r>
            <a:r>
              <a:rPr lang="es-ES" dirty="0" err="1" smtClean="0"/>
              <a:t>submissions</a:t>
            </a:r>
            <a:endParaRPr lang="es-ES" dirty="0" smtClean="0"/>
          </a:p>
          <a:p>
            <a:pPr marL="0" indent="0">
              <a:buNone/>
            </a:pPr>
            <a:r>
              <a:rPr lang="es-ES" dirty="0"/>
              <a:t>	</a:t>
            </a:r>
            <a:r>
              <a:rPr lang="es-ES" dirty="0" smtClean="0"/>
              <a:t>Sponsor </a:t>
            </a:r>
            <a:r>
              <a:rPr lang="es-ES" dirty="0" err="1" smtClean="0"/>
              <a:t>by</a:t>
            </a:r>
            <a:r>
              <a:rPr lang="es-ES" dirty="0" smtClean="0"/>
              <a:t> CATHI </a:t>
            </a:r>
            <a:r>
              <a:rPr lang="es-ES" dirty="0" err="1" smtClean="0"/>
              <a:t>program</a:t>
            </a:r>
            <a:endParaRPr lang="es-ES" dirty="0" smtClean="0"/>
          </a:p>
          <a:p>
            <a:pPr marL="0" indent="0">
              <a:buNone/>
            </a:pPr>
            <a:endParaRPr lang="es-ES" dirty="0" smtClean="0"/>
          </a:p>
          <a:p>
            <a:r>
              <a:rPr lang="es-ES" dirty="0" smtClean="0"/>
              <a:t>HIE-ISOLDE </a:t>
            </a:r>
            <a:r>
              <a:rPr lang="es-ES" dirty="0" err="1" smtClean="0"/>
              <a:t>Workshop</a:t>
            </a:r>
            <a:r>
              <a:rPr lang="es-ES" dirty="0" smtClean="0"/>
              <a:t> 28-29 </a:t>
            </a:r>
            <a:r>
              <a:rPr lang="es-ES" dirty="0" err="1" smtClean="0"/>
              <a:t>November</a:t>
            </a:r>
            <a:r>
              <a:rPr lang="es-ES" dirty="0" smtClean="0"/>
              <a:t> 2013</a:t>
            </a:r>
          </a:p>
          <a:p>
            <a:pPr lvl="1"/>
            <a:r>
              <a:rPr lang="es-ES" dirty="0" err="1" smtClean="0"/>
              <a:t>Registration</a:t>
            </a:r>
            <a:r>
              <a:rPr lang="es-ES" dirty="0" smtClean="0"/>
              <a:t> </a:t>
            </a:r>
            <a:r>
              <a:rPr lang="es-ES" dirty="0" err="1" smtClean="0"/>
              <a:t>still</a:t>
            </a:r>
            <a:r>
              <a:rPr lang="es-ES" dirty="0" smtClean="0"/>
              <a:t> open</a:t>
            </a:r>
          </a:p>
          <a:p>
            <a:endParaRPr lang="es-ES" dirty="0" smtClean="0"/>
          </a:p>
          <a:p>
            <a:pPr marL="0" indent="0">
              <a:buNone/>
            </a:pPr>
            <a:endParaRPr lang="es-ES" dirty="0"/>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6</a:t>
            </a:fld>
            <a:endParaRPr lang="en-US"/>
          </a:p>
        </p:txBody>
      </p:sp>
      <p:sp>
        <p:nvSpPr>
          <p:cNvPr id="5" name="Marcador de texto 4"/>
          <p:cNvSpPr>
            <a:spLocks noGrp="1"/>
          </p:cNvSpPr>
          <p:nvPr>
            <p:ph type="body" sz="quarter" idx="13"/>
          </p:nvPr>
        </p:nvSpPr>
        <p:spPr/>
        <p:txBody>
          <a:bodyPr/>
          <a:lstStyle/>
          <a:p>
            <a:endParaRPr lang="es-ES"/>
          </a:p>
        </p:txBody>
      </p:sp>
      <p:pic>
        <p:nvPicPr>
          <p:cNvPr id="6" name="Imagen 5" descr="cern-glob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2377" y="2708920"/>
            <a:ext cx="3341623" cy="1944217"/>
          </a:xfrm>
          <a:prstGeom prst="rect">
            <a:avLst/>
          </a:prstGeom>
        </p:spPr>
      </p:pic>
    </p:spTree>
    <p:extLst>
      <p:ext uri="{BB962C8B-B14F-4D97-AF65-F5344CB8AC3E}">
        <p14:creationId xmlns:p14="http://schemas.microsoft.com/office/powerpoint/2010/main" val="5748426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116632"/>
            <a:ext cx="7643192" cy="980736"/>
          </a:xfrm>
        </p:spPr>
        <p:txBody>
          <a:bodyPr>
            <a:normAutofit fontScale="90000"/>
          </a:bodyPr>
          <a:lstStyle/>
          <a:p>
            <a:r>
              <a:rPr lang="en-US" dirty="0"/>
              <a:t>ENSAR </a:t>
            </a:r>
            <a:r>
              <a:rPr lang="en-US" sz="2200" dirty="0"/>
              <a:t>(European Nuclear Structure and Application </a:t>
            </a:r>
            <a:r>
              <a:rPr lang="en-US" sz="2200" dirty="0" smtClean="0"/>
              <a:t>Research)</a:t>
            </a:r>
            <a:r>
              <a:rPr lang="en-US" sz="2200" dirty="0"/>
              <a:t/>
            </a:r>
            <a:br>
              <a:rPr lang="en-US" sz="2200" dirty="0"/>
            </a:br>
            <a:endParaRPr lang="en-US" sz="2200" dirty="0"/>
          </a:p>
        </p:txBody>
      </p:sp>
      <p:sp>
        <p:nvSpPr>
          <p:cNvPr id="5" name="Text Placeholder 4"/>
          <p:cNvSpPr>
            <a:spLocks noGrp="1"/>
          </p:cNvSpPr>
          <p:nvPr>
            <p:ph type="body" sz="quarter" idx="13"/>
          </p:nvPr>
        </p:nvSpPr>
        <p:spPr>
          <a:xfrm>
            <a:off x="1115616" y="6453013"/>
            <a:ext cx="3528392" cy="360363"/>
          </a:xfrm>
        </p:spPr>
        <p:txBody>
          <a:bodyPr/>
          <a:lstStyle/>
          <a:p>
            <a:endParaRPr lang="en-US" dirty="0"/>
          </a:p>
        </p:txBody>
      </p:sp>
      <p:sp>
        <p:nvSpPr>
          <p:cNvPr id="22" name="Slide Number Placeholder 3"/>
          <p:cNvSpPr>
            <a:spLocks noGrp="1"/>
          </p:cNvSpPr>
          <p:nvPr>
            <p:ph type="sldNum" sz="quarter" idx="12"/>
          </p:nvPr>
        </p:nvSpPr>
        <p:spPr>
          <a:xfrm>
            <a:off x="3878560" y="6428358"/>
            <a:ext cx="2133600" cy="365125"/>
          </a:xfrm>
        </p:spPr>
        <p:txBody>
          <a:bodyPr/>
          <a:lstStyle/>
          <a:p>
            <a:fld id="{DCE4B40A-67BA-4787-801A-16EE65008C21}" type="slidenum">
              <a:rPr lang="en-US" smtClean="0"/>
              <a:pPr/>
              <a:t>7</a:t>
            </a:fld>
            <a:endParaRPr lang="en-US" dirty="0"/>
          </a:p>
        </p:txBody>
      </p:sp>
      <p:sp>
        <p:nvSpPr>
          <p:cNvPr id="6" name="Content Placeholder 2"/>
          <p:cNvSpPr txBox="1">
            <a:spLocks/>
          </p:cNvSpPr>
          <p:nvPr/>
        </p:nvSpPr>
        <p:spPr>
          <a:xfrm>
            <a:off x="971600" y="1052736"/>
            <a:ext cx="8352928" cy="5805264"/>
          </a:xfrm>
          <a:prstGeom prst="rect">
            <a:avLst/>
          </a:prstGeom>
          <a:noFill/>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Tx/>
              <a:buBlip>
                <a:blip r:embed="rId2"/>
              </a:buBlip>
              <a:defRPr sz="1800" kern="1200">
                <a:solidFill>
                  <a:schemeClr val="tx1"/>
                </a:solidFill>
                <a:latin typeface="+mn-lt"/>
                <a:ea typeface="+mn-ea"/>
                <a:cs typeface="+mn-cs"/>
              </a:defRPr>
            </a:lvl1pPr>
            <a:lvl2pPr marL="742950" indent="-285750" algn="l" defTabSz="914400" rtl="0" eaLnBrk="1" latinLnBrk="0" hangingPunct="1">
              <a:spcBef>
                <a:spcPct val="20000"/>
              </a:spcBef>
              <a:buFont typeface="Wingdings" pitchFamily="2" charset="2"/>
              <a:buChar char="Ø"/>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ü"/>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000" dirty="0" smtClean="0"/>
              <a:t>The aim of Integrated Activities in FP7 is to improve the access of European Researchers to facilities which are not in their country of Origin and to increase the output of these facilities. This is done through 3 types of work packages: </a:t>
            </a:r>
          </a:p>
          <a:p>
            <a:pPr lvl="1"/>
            <a:r>
              <a:rPr lang="en-US" sz="2600" dirty="0" smtClean="0">
                <a:solidFill>
                  <a:srgbClr val="0000FF"/>
                </a:solidFill>
              </a:rPr>
              <a:t>Trans-national access (TNA)</a:t>
            </a:r>
          </a:p>
          <a:p>
            <a:pPr lvl="1"/>
            <a:r>
              <a:rPr lang="en-US" sz="2600" dirty="0" smtClean="0">
                <a:solidFill>
                  <a:srgbClr val="0000FF"/>
                </a:solidFill>
              </a:rPr>
              <a:t>Networks (NA):</a:t>
            </a:r>
          </a:p>
          <a:p>
            <a:pPr lvl="2">
              <a:lnSpc>
                <a:spcPct val="70000"/>
              </a:lnSpc>
              <a:spcAft>
                <a:spcPts val="600"/>
              </a:spcAft>
            </a:pPr>
            <a:r>
              <a:rPr lang="en-US" sz="2000" b="1" dirty="0">
                <a:solidFill>
                  <a:srgbClr val="660066"/>
                </a:solidFill>
              </a:rPr>
              <a:t>The EURISOL-NET Network in ENSAR</a:t>
            </a:r>
            <a:r>
              <a:rPr lang="en-US" sz="2000" dirty="0">
                <a:solidFill>
                  <a:srgbClr val="660066"/>
                </a:solidFill>
              </a:rPr>
              <a:t> </a:t>
            </a:r>
            <a:r>
              <a:rPr lang="en-US" sz="2000" dirty="0" smtClean="0"/>
              <a:t>(NA3,WP3, </a:t>
            </a:r>
            <a:r>
              <a:rPr lang="en-US" sz="2000" dirty="0" smtClean="0">
                <a:solidFill>
                  <a:srgbClr val="660066"/>
                </a:solidFill>
              </a:rPr>
              <a:t>Y</a:t>
            </a:r>
            <a:r>
              <a:rPr lang="en-US" sz="2000" dirty="0">
                <a:solidFill>
                  <a:srgbClr val="660066"/>
                </a:solidFill>
              </a:rPr>
              <a:t>. </a:t>
            </a:r>
            <a:r>
              <a:rPr lang="en-US" sz="2000" dirty="0" err="1">
                <a:solidFill>
                  <a:srgbClr val="660066"/>
                </a:solidFill>
              </a:rPr>
              <a:t>Blumenfeld</a:t>
            </a:r>
            <a:r>
              <a:rPr lang="en-US" sz="2000" dirty="0">
                <a:solidFill>
                  <a:srgbClr val="660066"/>
                </a:solidFill>
              </a:rPr>
              <a:t> </a:t>
            </a:r>
            <a:r>
              <a:rPr lang="en-US" sz="2000" i="1" dirty="0">
                <a:solidFill>
                  <a:srgbClr val="660066"/>
                </a:solidFill>
              </a:rPr>
              <a:t>leader</a:t>
            </a:r>
            <a:r>
              <a:rPr lang="en-US" sz="2000" dirty="0"/>
              <a:t>)</a:t>
            </a:r>
          </a:p>
          <a:p>
            <a:pPr lvl="3">
              <a:lnSpc>
                <a:spcPct val="70000"/>
              </a:lnSpc>
              <a:spcAft>
                <a:spcPts val="600"/>
              </a:spcAft>
            </a:pPr>
            <a:r>
              <a:rPr lang="en-US" sz="2200" dirty="0"/>
              <a:t>Task 1 : Coordination of R&amp;D (Y. </a:t>
            </a:r>
            <a:r>
              <a:rPr lang="en-US" sz="2200" dirty="0" err="1"/>
              <a:t>Kadi</a:t>
            </a:r>
            <a:r>
              <a:rPr lang="en-US" sz="2200" dirty="0"/>
              <a:t> </a:t>
            </a:r>
            <a:r>
              <a:rPr lang="en-US" sz="2200" i="1" dirty="0"/>
              <a:t>leade</a:t>
            </a:r>
            <a:r>
              <a:rPr lang="en-US" sz="2200" dirty="0"/>
              <a:t>r): First workshop at CERN 27-28 June 2011</a:t>
            </a:r>
          </a:p>
          <a:p>
            <a:pPr lvl="3">
              <a:lnSpc>
                <a:spcPct val="70000"/>
              </a:lnSpc>
              <a:spcAft>
                <a:spcPts val="600"/>
              </a:spcAft>
            </a:pPr>
            <a:r>
              <a:rPr lang="en-US" sz="2200" dirty="0"/>
              <a:t>Task 2: Physics and Instrumentation (A. </a:t>
            </a:r>
            <a:r>
              <a:rPr lang="en-US" sz="2200" dirty="0" err="1"/>
              <a:t>Bonaccorso</a:t>
            </a:r>
            <a:r>
              <a:rPr lang="en-US" sz="2200" dirty="0"/>
              <a:t> </a:t>
            </a:r>
            <a:r>
              <a:rPr lang="en-US" sz="2200" i="1" dirty="0"/>
              <a:t>leader</a:t>
            </a:r>
            <a:r>
              <a:rPr lang="en-US" sz="2200" dirty="0" smtClean="0"/>
              <a:t>)</a:t>
            </a:r>
          </a:p>
          <a:p>
            <a:pPr lvl="1"/>
            <a:r>
              <a:rPr lang="en-US" sz="2600" dirty="0" smtClean="0">
                <a:solidFill>
                  <a:srgbClr val="0000FF"/>
                </a:solidFill>
              </a:rPr>
              <a:t>Joint research activities (JRA) :</a:t>
            </a:r>
          </a:p>
          <a:p>
            <a:pPr lvl="2"/>
            <a:r>
              <a:rPr lang="en-US" sz="2600" dirty="0">
                <a:solidFill>
                  <a:srgbClr val="660066"/>
                </a:solidFill>
              </a:rPr>
              <a:t>ACTILAB </a:t>
            </a:r>
            <a:r>
              <a:rPr lang="en-US" sz="2600" dirty="0"/>
              <a:t>(</a:t>
            </a:r>
            <a:r>
              <a:rPr lang="en-US" sz="2600" dirty="0">
                <a:solidFill>
                  <a:srgbClr val="00B050"/>
                </a:solidFill>
              </a:rPr>
              <a:t>JRA2/</a:t>
            </a:r>
            <a:r>
              <a:rPr lang="en-US" sz="2600" dirty="0" smtClean="0">
                <a:solidFill>
                  <a:srgbClr val="00B050"/>
                </a:solidFill>
              </a:rPr>
              <a:t>WP8, </a:t>
            </a:r>
            <a:r>
              <a:rPr lang="en-US" sz="2600" dirty="0" smtClean="0">
                <a:solidFill>
                  <a:srgbClr val="660066"/>
                </a:solidFill>
              </a:rPr>
              <a:t>Thierry </a:t>
            </a:r>
            <a:r>
              <a:rPr lang="en-US" sz="2600" dirty="0" err="1">
                <a:solidFill>
                  <a:srgbClr val="660066"/>
                </a:solidFill>
              </a:rPr>
              <a:t>Stora</a:t>
            </a:r>
            <a:r>
              <a:rPr lang="en-US" sz="2600" dirty="0">
                <a:solidFill>
                  <a:srgbClr val="660066"/>
                </a:solidFill>
              </a:rPr>
              <a:t> (EN</a:t>
            </a:r>
            <a:r>
              <a:rPr lang="en-US" sz="2600" dirty="0" smtClean="0">
                <a:solidFill>
                  <a:srgbClr val="660066"/>
                </a:solidFill>
              </a:rPr>
              <a:t>) Leader</a:t>
            </a:r>
            <a:r>
              <a:rPr lang="en-US" sz="2600" dirty="0" smtClean="0">
                <a:solidFill>
                  <a:srgbClr val="0000FF"/>
                </a:solidFill>
              </a:rPr>
              <a:t>)</a:t>
            </a:r>
            <a:r>
              <a:rPr lang="en-US" sz="2600" dirty="0" smtClean="0"/>
              <a:t>. </a:t>
            </a:r>
          </a:p>
          <a:p>
            <a:pPr marL="914400" lvl="2" indent="0">
              <a:buNone/>
            </a:pPr>
            <a:r>
              <a:rPr lang="en-US" sz="2600" dirty="0" smtClean="0"/>
              <a:t>Improvement </a:t>
            </a:r>
            <a:r>
              <a:rPr lang="en-US" sz="2600" dirty="0"/>
              <a:t>of Actinide target technology for ISOL facilities.</a:t>
            </a:r>
          </a:p>
          <a:p>
            <a:pPr lvl="1"/>
            <a:endParaRPr lang="en-US" sz="2600" dirty="0"/>
          </a:p>
          <a:p>
            <a:pPr lvl="2"/>
            <a:r>
              <a:rPr lang="en-US" sz="2600" dirty="0">
                <a:solidFill>
                  <a:srgbClr val="660066"/>
                </a:solidFill>
              </a:rPr>
              <a:t>PREMASS</a:t>
            </a:r>
            <a:r>
              <a:rPr lang="en-US" sz="2600" dirty="0"/>
              <a:t> (</a:t>
            </a:r>
            <a:r>
              <a:rPr lang="en-US" sz="2600" dirty="0">
                <a:solidFill>
                  <a:srgbClr val="00B050"/>
                </a:solidFill>
              </a:rPr>
              <a:t>JRA3/WP9</a:t>
            </a:r>
            <a:r>
              <a:rPr lang="en-US" sz="2600" dirty="0"/>
              <a:t>) coordinated by Ari </a:t>
            </a:r>
            <a:r>
              <a:rPr lang="en-US" sz="2600" dirty="0" err="1"/>
              <a:t>Jokinen</a:t>
            </a:r>
            <a:r>
              <a:rPr lang="en-US" sz="2600" dirty="0"/>
              <a:t> (JYFL Finland)   </a:t>
            </a:r>
            <a:endParaRPr lang="en-US" sz="2600" dirty="0" smtClean="0"/>
          </a:p>
          <a:p>
            <a:pPr marL="914400" lvl="2" indent="0">
              <a:buNone/>
            </a:pPr>
            <a:r>
              <a:rPr lang="en-US" sz="2600" dirty="0"/>
              <a:t>	</a:t>
            </a:r>
            <a:r>
              <a:rPr lang="en-US" sz="2600" dirty="0" smtClean="0"/>
              <a:t>Task. </a:t>
            </a:r>
            <a:r>
              <a:rPr lang="en-US" sz="2600" dirty="0"/>
              <a:t>Improvement of beam purity and </a:t>
            </a:r>
            <a:r>
              <a:rPr lang="en-US" sz="2600" dirty="0" err="1"/>
              <a:t>emittance</a:t>
            </a:r>
            <a:r>
              <a:rPr lang="en-US" sz="2600" dirty="0"/>
              <a:t> in ISOL facilities. </a:t>
            </a:r>
            <a:endParaRPr lang="en-US" sz="2600" dirty="0" smtClean="0"/>
          </a:p>
          <a:p>
            <a:pPr marL="914400" lvl="2" indent="0">
              <a:buNone/>
            </a:pPr>
            <a:r>
              <a:rPr lang="en-US" sz="2600" dirty="0" smtClean="0">
                <a:solidFill>
                  <a:srgbClr val="0000FF"/>
                </a:solidFill>
              </a:rPr>
              <a:t>	</a:t>
            </a:r>
            <a:r>
              <a:rPr lang="en-US" sz="2600" dirty="0" err="1" smtClean="0">
                <a:solidFill>
                  <a:srgbClr val="0000FF"/>
                </a:solidFill>
              </a:rPr>
              <a:t>Valentin</a:t>
            </a:r>
            <a:r>
              <a:rPr lang="en-US" sz="2600" dirty="0" smtClean="0">
                <a:solidFill>
                  <a:srgbClr val="0000FF"/>
                </a:solidFill>
              </a:rPr>
              <a:t> </a:t>
            </a:r>
            <a:r>
              <a:rPr lang="en-US" sz="2600" dirty="0" err="1">
                <a:solidFill>
                  <a:srgbClr val="0000FF"/>
                </a:solidFill>
              </a:rPr>
              <a:t>Fedosseev</a:t>
            </a:r>
            <a:r>
              <a:rPr lang="en-US" sz="2600" dirty="0">
                <a:solidFill>
                  <a:srgbClr val="0000FF"/>
                </a:solidFill>
              </a:rPr>
              <a:t> (EN) </a:t>
            </a:r>
            <a:r>
              <a:rPr lang="en-US" sz="2600" dirty="0"/>
              <a:t>leads a task</a:t>
            </a:r>
          </a:p>
          <a:p>
            <a:pPr lvl="1"/>
            <a:endParaRPr lang="en-US" sz="2600" dirty="0" smtClean="0"/>
          </a:p>
          <a:p>
            <a:r>
              <a:rPr lang="en-US" sz="3000" dirty="0" smtClean="0"/>
              <a:t>ENSAR started on Sept. 1, till </a:t>
            </a:r>
            <a:r>
              <a:rPr lang="en-US" sz="3000" dirty="0" smtClean="0">
                <a:solidFill>
                  <a:srgbClr val="0000FF"/>
                </a:solidFill>
              </a:rPr>
              <a:t>August 31</a:t>
            </a:r>
            <a:r>
              <a:rPr lang="en-US" sz="3000" baseline="30000" dirty="0" smtClean="0">
                <a:solidFill>
                  <a:srgbClr val="0000FF"/>
                </a:solidFill>
              </a:rPr>
              <a:t>st</a:t>
            </a:r>
            <a:r>
              <a:rPr lang="en-US" sz="3000" dirty="0" smtClean="0">
                <a:solidFill>
                  <a:srgbClr val="0000FF"/>
                </a:solidFill>
              </a:rPr>
              <a:t>, 2014.</a:t>
            </a:r>
          </a:p>
          <a:p>
            <a:pPr marL="0" indent="0">
              <a:buNone/>
            </a:pPr>
            <a:r>
              <a:rPr lang="en-US" sz="3000" dirty="0" smtClean="0"/>
              <a:t>Discussion of prolongation due to the late start of FP8, Horizon 2020</a:t>
            </a:r>
          </a:p>
          <a:p>
            <a:pPr marL="0" indent="0">
              <a:buNone/>
            </a:pPr>
            <a:endParaRPr lang="en-US" sz="3000" dirty="0" smtClean="0"/>
          </a:p>
          <a:p>
            <a:r>
              <a:rPr lang="en-US" sz="3000" dirty="0" smtClean="0"/>
              <a:t>Y.B.&lt;&lt;&gt;&gt; M.J.G. Borge is the CERN representative</a:t>
            </a:r>
          </a:p>
        </p:txBody>
      </p:sp>
    </p:spTree>
    <p:extLst>
      <p:ext uri="{BB962C8B-B14F-4D97-AF65-F5344CB8AC3E}">
        <p14:creationId xmlns:p14="http://schemas.microsoft.com/office/powerpoint/2010/main" val="59836869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Number Placeholder 3"/>
          <p:cNvSpPr>
            <a:spLocks noGrp="1"/>
          </p:cNvSpPr>
          <p:nvPr>
            <p:ph type="sldNum" sz="quarter" idx="4294967295"/>
          </p:nvPr>
        </p:nvSpPr>
        <p:spPr bwMode="auto">
          <a:xfrm>
            <a:off x="3878263" y="6427788"/>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D577C6E-F38C-D54C-B646-EDF58561BEDB}" type="slidenum">
              <a:rPr lang="en-US" sz="1200">
                <a:solidFill>
                  <a:srgbClr val="898989"/>
                </a:solidFill>
                <a:latin typeface="Calibri" charset="0"/>
                <a:cs typeface="Arial" charset="0"/>
              </a:rPr>
              <a:pPr eaLnBrk="1" hangingPunct="1"/>
              <a:t>8</a:t>
            </a:fld>
            <a:endParaRPr lang="en-US" sz="1200">
              <a:solidFill>
                <a:srgbClr val="898989"/>
              </a:solidFill>
              <a:latin typeface="Calibri" charset="0"/>
              <a:cs typeface="Arial" charset="0"/>
            </a:endParaRPr>
          </a:p>
        </p:txBody>
      </p:sp>
      <p:sp>
        <p:nvSpPr>
          <p:cNvPr id="15362" name="Text Placeholder 4"/>
          <p:cNvSpPr>
            <a:spLocks noGrp="1"/>
          </p:cNvSpPr>
          <p:nvPr>
            <p:ph type="body" sz="quarter" idx="13"/>
          </p:nvPr>
        </p:nvSpPr>
        <p:spPr>
          <a:xfrm>
            <a:off x="1042988" y="6453188"/>
            <a:ext cx="2519362" cy="360362"/>
          </a:xfrm>
        </p:spPr>
        <p:txBody>
          <a:bodyPr/>
          <a:lstStyle/>
          <a:p>
            <a:endParaRPr lang="es-ES">
              <a:latin typeface="Calibri" charset="0"/>
            </a:endParaRPr>
          </a:p>
        </p:txBody>
      </p:sp>
      <p:sp>
        <p:nvSpPr>
          <p:cNvPr id="15363" name="Title 1"/>
          <p:cNvSpPr>
            <a:spLocks noGrp="1"/>
          </p:cNvSpPr>
          <p:nvPr>
            <p:ph type="title"/>
          </p:nvPr>
        </p:nvSpPr>
        <p:spPr>
          <a:xfrm>
            <a:off x="1042988" y="0"/>
            <a:ext cx="7921625" cy="981075"/>
          </a:xfrm>
        </p:spPr>
        <p:txBody>
          <a:bodyPr/>
          <a:lstStyle/>
          <a:p>
            <a:r>
              <a:rPr lang="en-US">
                <a:latin typeface="Calibri" charset="0"/>
              </a:rPr>
              <a:t>STATISTICS Until April, 2013</a:t>
            </a:r>
          </a:p>
        </p:txBody>
      </p:sp>
      <p:graphicFrame>
        <p:nvGraphicFramePr>
          <p:cNvPr id="9" name="Content Placeholder 8"/>
          <p:cNvGraphicFramePr>
            <a:graphicFrameLocks noGrp="1"/>
          </p:cNvGraphicFramePr>
          <p:nvPr>
            <p:ph idx="1"/>
          </p:nvPr>
        </p:nvGraphicFramePr>
        <p:xfrm>
          <a:off x="684213" y="836613"/>
          <a:ext cx="8283575" cy="5460999"/>
        </p:xfrm>
        <a:graphic>
          <a:graphicData uri="http://schemas.openxmlformats.org/drawingml/2006/table">
            <a:tbl>
              <a:tblPr firstRow="1" bandRow="1">
                <a:tableStyleId>{5C22544A-7EE6-4342-B048-85BDC9FD1C3A}</a:tableStyleId>
              </a:tblPr>
              <a:tblGrid>
                <a:gridCol w="4439602"/>
                <a:gridCol w="3843973"/>
              </a:tblGrid>
              <a:tr h="370838">
                <a:tc>
                  <a:txBody>
                    <a:bodyPr/>
                    <a:lstStyle/>
                    <a:p>
                      <a:r>
                        <a:rPr lang="en-US" sz="1800" dirty="0" smtClean="0">
                          <a:solidFill>
                            <a:srgbClr val="00B050"/>
                          </a:solidFill>
                        </a:rPr>
                        <a:t>Number of beam hours-Full Contract</a:t>
                      </a:r>
                      <a:endParaRPr lang="en-US" sz="1800" dirty="0">
                        <a:solidFill>
                          <a:srgbClr val="00B050"/>
                        </a:solidFill>
                      </a:endParaRPr>
                    </a:p>
                  </a:txBody>
                  <a:tcPr marL="91426" marR="91426">
                    <a:noFill/>
                  </a:tcPr>
                </a:tc>
                <a:tc>
                  <a:txBody>
                    <a:bodyPr/>
                    <a:lstStyle/>
                    <a:p>
                      <a:r>
                        <a:rPr lang="en-US" sz="1800" dirty="0" smtClean="0">
                          <a:solidFill>
                            <a:srgbClr val="7BBA21"/>
                          </a:solidFill>
                        </a:rPr>
                        <a:t>5200</a:t>
                      </a:r>
                      <a:endParaRPr lang="en-US" sz="1800" dirty="0">
                        <a:solidFill>
                          <a:srgbClr val="7BBA21"/>
                        </a:solidFill>
                      </a:endParaRPr>
                    </a:p>
                  </a:txBody>
                  <a:tcPr marL="91426" marR="91426">
                    <a:noFill/>
                  </a:tcPr>
                </a:tc>
              </a:tr>
              <a:tr h="370838">
                <a:tc>
                  <a:txBody>
                    <a:bodyPr/>
                    <a:lstStyle/>
                    <a:p>
                      <a:r>
                        <a:rPr lang="en-US" sz="1800" dirty="0" smtClean="0">
                          <a:solidFill>
                            <a:srgbClr val="FF0000"/>
                          </a:solidFill>
                        </a:rPr>
                        <a:t>                              provided</a:t>
                      </a:r>
                      <a:r>
                        <a:rPr lang="en-US" sz="1800" baseline="0" dirty="0" smtClean="0">
                          <a:solidFill>
                            <a:srgbClr val="FF0000"/>
                          </a:solidFill>
                        </a:rPr>
                        <a:t> </a:t>
                      </a:r>
                      <a:r>
                        <a:rPr lang="en-US" sz="1800" dirty="0" smtClean="0">
                          <a:solidFill>
                            <a:srgbClr val="FF0000"/>
                          </a:solidFill>
                        </a:rPr>
                        <a:t>as of 31/12/12</a:t>
                      </a:r>
                      <a:endParaRPr lang="en-US" sz="1800" dirty="0">
                        <a:solidFill>
                          <a:srgbClr val="FF0000"/>
                        </a:solidFill>
                      </a:endParaRPr>
                    </a:p>
                  </a:txBody>
                  <a:tcPr marL="91426" marR="91426"/>
                </a:tc>
                <a:tc>
                  <a:txBody>
                    <a:bodyPr/>
                    <a:lstStyle/>
                    <a:p>
                      <a:r>
                        <a:rPr lang="en-US" sz="1800" dirty="0" smtClean="0">
                          <a:solidFill>
                            <a:srgbClr val="FF0000"/>
                          </a:solidFill>
                        </a:rPr>
                        <a:t>6946,4</a:t>
                      </a:r>
                      <a:endParaRPr lang="en-US" sz="1800" dirty="0">
                        <a:solidFill>
                          <a:srgbClr val="FF0000"/>
                        </a:solidFill>
                      </a:endParaRPr>
                    </a:p>
                  </a:txBody>
                  <a:tcPr marL="91426" marR="91426"/>
                </a:tc>
              </a:tr>
              <a:tr h="370838">
                <a:tc>
                  <a:txBody>
                    <a:bodyPr/>
                    <a:lstStyle/>
                    <a:p>
                      <a:r>
                        <a:rPr lang="en-US" sz="1800" dirty="0" smtClean="0">
                          <a:solidFill>
                            <a:srgbClr val="00B050"/>
                          </a:solidFill>
                        </a:rPr>
                        <a:t>Number</a:t>
                      </a:r>
                      <a:r>
                        <a:rPr lang="en-US" sz="1800" baseline="0" dirty="0" smtClean="0">
                          <a:solidFill>
                            <a:srgbClr val="00B050"/>
                          </a:solidFill>
                        </a:rPr>
                        <a:t> of users- full contract</a:t>
                      </a:r>
                      <a:endParaRPr lang="en-US" sz="1800" dirty="0">
                        <a:solidFill>
                          <a:srgbClr val="00B050"/>
                        </a:solidFill>
                      </a:endParaRPr>
                    </a:p>
                  </a:txBody>
                  <a:tcPr marL="91426" marR="91426"/>
                </a:tc>
                <a:tc>
                  <a:txBody>
                    <a:bodyPr/>
                    <a:lstStyle/>
                    <a:p>
                      <a:r>
                        <a:rPr lang="en-US" sz="1800" dirty="0" smtClean="0">
                          <a:solidFill>
                            <a:srgbClr val="00B050"/>
                          </a:solidFill>
                        </a:rPr>
                        <a:t>400</a:t>
                      </a:r>
                      <a:endParaRPr lang="en-US" sz="1800" dirty="0">
                        <a:solidFill>
                          <a:srgbClr val="00B050"/>
                        </a:solidFill>
                      </a:endParaRPr>
                    </a:p>
                  </a:txBody>
                  <a:tcPr marL="91426" marR="91426"/>
                </a:tc>
              </a:tr>
              <a:tr h="37083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                           Supported</a:t>
                      </a:r>
                      <a:r>
                        <a:rPr lang="en-US" sz="1800" baseline="0" dirty="0" smtClean="0">
                          <a:solidFill>
                            <a:srgbClr val="FF0000"/>
                          </a:solidFill>
                        </a:rPr>
                        <a:t> as of </a:t>
                      </a:r>
                      <a:r>
                        <a:rPr lang="en-US" sz="1800" dirty="0" smtClean="0">
                          <a:solidFill>
                            <a:srgbClr val="FF0000"/>
                          </a:solidFill>
                        </a:rPr>
                        <a:t>31/12/12</a:t>
                      </a:r>
                    </a:p>
                  </a:txBody>
                  <a:tcPr marL="91426" marR="91426"/>
                </a:tc>
                <a:tc>
                  <a:txBody>
                    <a:bodyPr/>
                    <a:lstStyle/>
                    <a:p>
                      <a:r>
                        <a:rPr lang="en-US" sz="1800" dirty="0" smtClean="0">
                          <a:solidFill>
                            <a:srgbClr val="FF0000"/>
                          </a:solidFill>
                        </a:rPr>
                        <a:t>352</a:t>
                      </a:r>
                      <a:r>
                        <a:rPr lang="en-US" sz="1800" dirty="0" smtClean="0">
                          <a:solidFill>
                            <a:srgbClr val="7BBA21"/>
                          </a:solidFill>
                        </a:rPr>
                        <a:t> (User counted 1 per IS-</a:t>
                      </a:r>
                      <a:r>
                        <a:rPr lang="en-US" sz="1800" dirty="0" err="1" smtClean="0">
                          <a:solidFill>
                            <a:srgbClr val="7BBA21"/>
                          </a:solidFill>
                        </a:rPr>
                        <a:t>exp</a:t>
                      </a:r>
                      <a:r>
                        <a:rPr lang="en-US" sz="1800" dirty="0" smtClean="0">
                          <a:solidFill>
                            <a:srgbClr val="7BBA21"/>
                          </a:solidFill>
                        </a:rPr>
                        <a:t>)</a:t>
                      </a:r>
                      <a:endParaRPr lang="en-US" sz="1800" dirty="0">
                        <a:solidFill>
                          <a:srgbClr val="7BBA21"/>
                        </a:solidFill>
                      </a:endParaRPr>
                    </a:p>
                  </a:txBody>
                  <a:tcPr marL="91426" marR="91426"/>
                </a:tc>
              </a:tr>
              <a:tr h="370838">
                <a:tc>
                  <a:txBody>
                    <a:bodyPr/>
                    <a:lstStyle/>
                    <a:p>
                      <a:r>
                        <a:rPr lang="en-US" sz="1800" dirty="0" smtClean="0">
                          <a:solidFill>
                            <a:srgbClr val="00B050"/>
                          </a:solidFill>
                        </a:rPr>
                        <a:t>Number of days support- full contract</a:t>
                      </a:r>
                      <a:endParaRPr lang="en-US" sz="1800" dirty="0">
                        <a:solidFill>
                          <a:srgbClr val="00B050"/>
                        </a:solidFill>
                      </a:endParaRPr>
                    </a:p>
                  </a:txBody>
                  <a:tcPr marL="91426" marR="91426"/>
                </a:tc>
                <a:tc>
                  <a:txBody>
                    <a:bodyPr/>
                    <a:lstStyle/>
                    <a:p>
                      <a:r>
                        <a:rPr lang="en-US" sz="1800" dirty="0" smtClean="0">
                          <a:solidFill>
                            <a:srgbClr val="00B050"/>
                          </a:solidFill>
                        </a:rPr>
                        <a:t>2800</a:t>
                      </a:r>
                      <a:endParaRPr lang="en-US" sz="1800" dirty="0">
                        <a:solidFill>
                          <a:srgbClr val="00B050"/>
                        </a:solidFill>
                      </a:endParaRPr>
                    </a:p>
                  </a:txBody>
                  <a:tcPr marL="91426" marR="91426"/>
                </a:tc>
              </a:tr>
              <a:tr h="370838">
                <a:tc>
                  <a:txBody>
                    <a:bodyPr/>
                    <a:lstStyle/>
                    <a:p>
                      <a:r>
                        <a:rPr lang="en-US" sz="1800" dirty="0" smtClean="0">
                          <a:solidFill>
                            <a:srgbClr val="FF0000"/>
                          </a:solidFill>
                        </a:rPr>
                        <a:t>                         Supported as of 31/12/12</a:t>
                      </a:r>
                      <a:endParaRPr lang="en-US" sz="1800" dirty="0">
                        <a:solidFill>
                          <a:srgbClr val="FF0000"/>
                        </a:solidFill>
                      </a:endParaRPr>
                    </a:p>
                  </a:txBody>
                  <a:tcPr marL="91426" marR="91426"/>
                </a:tc>
                <a:tc>
                  <a:txBody>
                    <a:bodyPr/>
                    <a:lstStyle/>
                    <a:p>
                      <a:r>
                        <a:rPr lang="en-US" sz="1800" dirty="0" smtClean="0">
                          <a:solidFill>
                            <a:srgbClr val="FF0000"/>
                          </a:solidFill>
                        </a:rPr>
                        <a:t>2244</a:t>
                      </a:r>
                      <a:endParaRPr lang="en-US" sz="1800" dirty="0">
                        <a:solidFill>
                          <a:srgbClr val="FF0000"/>
                        </a:solidFill>
                      </a:endParaRPr>
                    </a:p>
                  </a:txBody>
                  <a:tcPr marL="91426" marR="91426"/>
                </a:tc>
              </a:tr>
              <a:tr h="370838">
                <a:tc>
                  <a:txBody>
                    <a:bodyPr/>
                    <a:lstStyle/>
                    <a:p>
                      <a:r>
                        <a:rPr lang="en-US" sz="1800" dirty="0" smtClean="0">
                          <a:solidFill>
                            <a:srgbClr val="00B050"/>
                          </a:solidFill>
                        </a:rPr>
                        <a:t>Number of projects</a:t>
                      </a:r>
                      <a:r>
                        <a:rPr lang="en-US" sz="1800" baseline="0" dirty="0" smtClean="0">
                          <a:solidFill>
                            <a:srgbClr val="00B050"/>
                          </a:solidFill>
                        </a:rPr>
                        <a:t> – full contract</a:t>
                      </a:r>
                      <a:endParaRPr lang="en-US" sz="1800" dirty="0">
                        <a:solidFill>
                          <a:srgbClr val="00B050"/>
                        </a:solidFill>
                      </a:endParaRPr>
                    </a:p>
                  </a:txBody>
                  <a:tcPr marL="91426" marR="91426"/>
                </a:tc>
                <a:tc>
                  <a:txBody>
                    <a:bodyPr/>
                    <a:lstStyle/>
                    <a:p>
                      <a:r>
                        <a:rPr lang="en-US" sz="1800" dirty="0" smtClean="0">
                          <a:solidFill>
                            <a:srgbClr val="00B050"/>
                          </a:solidFill>
                        </a:rPr>
                        <a:t>60</a:t>
                      </a:r>
                      <a:endParaRPr lang="en-US" sz="1800" dirty="0">
                        <a:solidFill>
                          <a:srgbClr val="00B050"/>
                        </a:solidFill>
                      </a:endParaRPr>
                    </a:p>
                  </a:txBody>
                  <a:tcPr marL="91426" marR="91426"/>
                </a:tc>
              </a:tr>
              <a:tr h="370838">
                <a:tc>
                  <a:txBody>
                    <a:bodyPr/>
                    <a:lstStyle/>
                    <a:p>
                      <a:r>
                        <a:rPr lang="en-US" sz="1800" dirty="0" smtClean="0">
                          <a:solidFill>
                            <a:srgbClr val="FF0000"/>
                          </a:solidFill>
                        </a:rPr>
                        <a:t>                        Supported</a:t>
                      </a:r>
                      <a:r>
                        <a:rPr lang="en-US" sz="1800" baseline="0" dirty="0" smtClean="0">
                          <a:solidFill>
                            <a:srgbClr val="FF0000"/>
                          </a:solidFill>
                        </a:rPr>
                        <a:t> as of </a:t>
                      </a:r>
                      <a:r>
                        <a:rPr lang="en-US" sz="1800" dirty="0" smtClean="0">
                          <a:solidFill>
                            <a:srgbClr val="FF0000"/>
                          </a:solidFill>
                        </a:rPr>
                        <a:t>31/12/12</a:t>
                      </a:r>
                      <a:endParaRPr lang="en-US" sz="1800" dirty="0">
                        <a:solidFill>
                          <a:srgbClr val="FF0000"/>
                        </a:solidFill>
                      </a:endParaRPr>
                    </a:p>
                  </a:txBody>
                  <a:tcPr marL="91426" marR="91426"/>
                </a:tc>
                <a:tc>
                  <a:txBody>
                    <a:bodyPr/>
                    <a:lstStyle/>
                    <a:p>
                      <a:r>
                        <a:rPr lang="en-US" sz="1800" dirty="0" smtClean="0">
                          <a:solidFill>
                            <a:srgbClr val="FF0000"/>
                          </a:solidFill>
                        </a:rPr>
                        <a:t>75 </a:t>
                      </a:r>
                      <a:r>
                        <a:rPr lang="en-US" sz="1800" dirty="0" smtClean="0">
                          <a:solidFill>
                            <a:srgbClr val="7BBA21"/>
                          </a:solidFill>
                        </a:rPr>
                        <a:t>(different experiments)</a:t>
                      </a:r>
                      <a:endParaRPr lang="en-US" sz="1800" dirty="0">
                        <a:solidFill>
                          <a:srgbClr val="7BBA21"/>
                        </a:solidFill>
                      </a:endParaRPr>
                    </a:p>
                  </a:txBody>
                  <a:tcPr marL="91426" marR="91426"/>
                </a:tc>
              </a:tr>
              <a:tr h="370838">
                <a:tc>
                  <a:txBody>
                    <a:bodyPr/>
                    <a:lstStyle/>
                    <a:p>
                      <a:r>
                        <a:rPr lang="en-US" sz="1800" dirty="0" smtClean="0">
                          <a:solidFill>
                            <a:srgbClr val="00B050"/>
                          </a:solidFill>
                        </a:rPr>
                        <a:t>T&amp;S – full contract (EUR)</a:t>
                      </a:r>
                      <a:endParaRPr lang="en-US" sz="1800" dirty="0">
                        <a:solidFill>
                          <a:srgbClr val="00B050"/>
                        </a:solidFill>
                      </a:endParaRPr>
                    </a:p>
                  </a:txBody>
                  <a:tcPr marL="91426" marR="91426"/>
                </a:tc>
                <a:tc>
                  <a:txBody>
                    <a:bodyPr/>
                    <a:lstStyle/>
                    <a:p>
                      <a:r>
                        <a:rPr lang="en-US" sz="1800" dirty="0" smtClean="0">
                          <a:solidFill>
                            <a:srgbClr val="00B050"/>
                          </a:solidFill>
                        </a:rPr>
                        <a:t>252000</a:t>
                      </a:r>
                      <a:endParaRPr lang="en-US" sz="1800" dirty="0">
                        <a:solidFill>
                          <a:srgbClr val="00B050"/>
                        </a:solidFill>
                      </a:endParaRPr>
                    </a:p>
                  </a:txBody>
                  <a:tcPr marL="91426" marR="91426"/>
                </a:tc>
              </a:tr>
              <a:tr h="370838">
                <a:tc>
                  <a:txBody>
                    <a:bodyPr/>
                    <a:lstStyle/>
                    <a:p>
                      <a:r>
                        <a:rPr lang="en-US" sz="1800" dirty="0" smtClean="0">
                          <a:solidFill>
                            <a:srgbClr val="FF0000"/>
                          </a:solidFill>
                        </a:rPr>
                        <a:t>                          Distributed as of 31/12/12</a:t>
                      </a:r>
                      <a:endParaRPr lang="en-US" sz="1800" dirty="0">
                        <a:solidFill>
                          <a:srgbClr val="FF0000"/>
                        </a:solidFill>
                      </a:endParaRPr>
                    </a:p>
                  </a:txBody>
                  <a:tcPr marL="91426" marR="91426"/>
                </a:tc>
                <a:tc>
                  <a:txBody>
                    <a:bodyPr/>
                    <a:lstStyle/>
                    <a:p>
                      <a:r>
                        <a:rPr lang="en-US" sz="1800" dirty="0" smtClean="0">
                          <a:solidFill>
                            <a:srgbClr val="FF0000"/>
                          </a:solidFill>
                        </a:rPr>
                        <a:t>256947 (309672CHF)</a:t>
                      </a:r>
                      <a:endParaRPr lang="en-US" sz="1800" dirty="0">
                        <a:solidFill>
                          <a:srgbClr val="FF0000"/>
                        </a:solidFill>
                      </a:endParaRPr>
                    </a:p>
                  </a:txBody>
                  <a:tcPr marL="91426" marR="91426"/>
                </a:tc>
              </a:tr>
              <a:tr h="370838">
                <a:tc>
                  <a:txBody>
                    <a:bodyPr/>
                    <a:lstStyle/>
                    <a:p>
                      <a:r>
                        <a:rPr lang="en-US" sz="1800" dirty="0" smtClean="0">
                          <a:solidFill>
                            <a:srgbClr val="0000FF"/>
                          </a:solidFill>
                        </a:rPr>
                        <a:t>Number Experiments / researchers</a:t>
                      </a:r>
                      <a:endParaRPr lang="en-US" sz="1800" dirty="0">
                        <a:solidFill>
                          <a:srgbClr val="0000FF"/>
                        </a:solidFill>
                      </a:endParaRPr>
                    </a:p>
                  </a:txBody>
                  <a:tcPr marL="91426" marR="91426"/>
                </a:tc>
                <a:tc>
                  <a:txBody>
                    <a:bodyPr/>
                    <a:lstStyle/>
                    <a:p>
                      <a:r>
                        <a:rPr lang="en-US" sz="1800" dirty="0" smtClean="0">
                          <a:solidFill>
                            <a:srgbClr val="0000FF"/>
                          </a:solidFill>
                        </a:rPr>
                        <a:t>75 / 352</a:t>
                      </a:r>
                      <a:endParaRPr lang="en-US" sz="1800" dirty="0">
                        <a:solidFill>
                          <a:srgbClr val="0000FF"/>
                        </a:solidFill>
                      </a:endParaRPr>
                    </a:p>
                  </a:txBody>
                  <a:tcPr marL="91426" marR="91426"/>
                </a:tc>
              </a:tr>
              <a:tr h="370838">
                <a:tc>
                  <a:txBody>
                    <a:bodyPr/>
                    <a:lstStyle/>
                    <a:p>
                      <a:r>
                        <a:rPr lang="en-US" sz="1800" dirty="0" smtClean="0">
                          <a:solidFill>
                            <a:srgbClr val="0000FF"/>
                          </a:solidFill>
                        </a:rPr>
                        <a:t>              Rate of days per experiment</a:t>
                      </a:r>
                      <a:endParaRPr lang="en-US" sz="1800" dirty="0">
                        <a:solidFill>
                          <a:srgbClr val="0000FF"/>
                        </a:solidFill>
                      </a:endParaRPr>
                    </a:p>
                  </a:txBody>
                  <a:tcPr marL="91426" marR="91426"/>
                </a:tc>
                <a:tc>
                  <a:txBody>
                    <a:bodyPr/>
                    <a:lstStyle/>
                    <a:p>
                      <a:r>
                        <a:rPr lang="en-US" sz="1800" dirty="0" smtClean="0">
                          <a:solidFill>
                            <a:srgbClr val="0000FF"/>
                          </a:solidFill>
                        </a:rPr>
                        <a:t>4.69</a:t>
                      </a:r>
                      <a:r>
                        <a:rPr lang="en-US" sz="1800" baseline="0" dirty="0" smtClean="0">
                          <a:solidFill>
                            <a:srgbClr val="0000FF"/>
                          </a:solidFill>
                        </a:rPr>
                        <a:t> </a:t>
                      </a:r>
                      <a:r>
                        <a:rPr lang="en-US" sz="1800" dirty="0" smtClean="0">
                          <a:solidFill>
                            <a:srgbClr val="0000FF"/>
                          </a:solidFill>
                        </a:rPr>
                        <a:t>researcher / </a:t>
                      </a:r>
                      <a:r>
                        <a:rPr lang="en-US" sz="1800" dirty="0" err="1" smtClean="0">
                          <a:solidFill>
                            <a:srgbClr val="0000FF"/>
                          </a:solidFill>
                        </a:rPr>
                        <a:t>exp</a:t>
                      </a:r>
                      <a:endParaRPr lang="en-US" sz="1800" dirty="0">
                        <a:solidFill>
                          <a:srgbClr val="0000FF"/>
                        </a:solidFill>
                      </a:endParaRPr>
                    </a:p>
                  </a:txBody>
                  <a:tcPr marL="91426" marR="91426"/>
                </a:tc>
              </a:tr>
              <a:tr h="370838">
                <a:tc>
                  <a:txBody>
                    <a:bodyPr/>
                    <a:lstStyle/>
                    <a:p>
                      <a:r>
                        <a:rPr lang="en-US" sz="1800" dirty="0" smtClean="0">
                          <a:solidFill>
                            <a:srgbClr val="00B050"/>
                          </a:solidFill>
                        </a:rPr>
                        <a:t>Access costs – full contract (EUR)</a:t>
                      </a:r>
                      <a:endParaRPr lang="en-US" sz="1800" dirty="0">
                        <a:solidFill>
                          <a:srgbClr val="00B050"/>
                        </a:solidFill>
                      </a:endParaRPr>
                    </a:p>
                  </a:txBody>
                  <a:tcPr marL="91426" marR="91426"/>
                </a:tc>
                <a:tc>
                  <a:txBody>
                    <a:bodyPr/>
                    <a:lstStyle/>
                    <a:p>
                      <a:r>
                        <a:rPr lang="en-US" sz="1800" dirty="0" smtClean="0">
                          <a:solidFill>
                            <a:srgbClr val="00B050"/>
                          </a:solidFill>
                        </a:rPr>
                        <a:t>291408</a:t>
                      </a:r>
                      <a:endParaRPr lang="en-US" sz="1800" dirty="0">
                        <a:solidFill>
                          <a:srgbClr val="00B050"/>
                        </a:solidFill>
                      </a:endParaRPr>
                    </a:p>
                  </a:txBody>
                  <a:tcPr marL="91426" marR="91426"/>
                </a:tc>
              </a:tr>
              <a:tr h="6401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rgbClr val="FF0000"/>
                          </a:solidFill>
                        </a:rPr>
                        <a:t>Access costs </a:t>
                      </a:r>
                      <a:r>
                        <a:rPr lang="en-US" sz="1800" baseline="0" dirty="0" smtClean="0">
                          <a:solidFill>
                            <a:srgbClr val="FF0000"/>
                          </a:solidFill>
                        </a:rPr>
                        <a:t>  up to </a:t>
                      </a:r>
                      <a:r>
                        <a:rPr lang="en-US" sz="1800" dirty="0" smtClean="0">
                          <a:solidFill>
                            <a:srgbClr val="FF0000"/>
                          </a:solidFill>
                        </a:rPr>
                        <a:t>31/12/12</a:t>
                      </a:r>
                    </a:p>
                    <a:p>
                      <a:endParaRPr lang="en-US" sz="1800" dirty="0">
                        <a:solidFill>
                          <a:srgbClr val="FF0000"/>
                        </a:solidFill>
                      </a:endParaRPr>
                    </a:p>
                  </a:txBody>
                  <a:tcPr marL="91426" marR="91426"/>
                </a:tc>
                <a:tc>
                  <a:txBody>
                    <a:bodyPr/>
                    <a:lstStyle/>
                    <a:p>
                      <a:r>
                        <a:rPr lang="en-US" sz="1800" dirty="0" smtClean="0">
                          <a:solidFill>
                            <a:srgbClr val="FF0000"/>
                          </a:solidFill>
                        </a:rPr>
                        <a:t>389276</a:t>
                      </a:r>
                    </a:p>
                    <a:p>
                      <a:r>
                        <a:rPr lang="en-US" sz="1800" dirty="0" smtClean="0">
                          <a:solidFill>
                            <a:srgbClr val="FF0000"/>
                          </a:solidFill>
                        </a:rPr>
                        <a:t>(= 6946,4 x 56,04)</a:t>
                      </a:r>
                      <a:endParaRPr lang="en-US" sz="1800" dirty="0">
                        <a:solidFill>
                          <a:srgbClr val="FF0000"/>
                        </a:solidFill>
                      </a:endParaRPr>
                    </a:p>
                  </a:txBody>
                  <a:tcPr marL="91426" marR="91426"/>
                </a:tc>
              </a:tr>
            </a:tbl>
          </a:graphicData>
        </a:graphic>
      </p:graphicFrame>
      <p:sp>
        <p:nvSpPr>
          <p:cNvPr id="2" name="TextBox 1"/>
          <p:cNvSpPr txBox="1"/>
          <p:nvPr/>
        </p:nvSpPr>
        <p:spPr>
          <a:xfrm rot="19680000">
            <a:off x="2915816" y="3284984"/>
            <a:ext cx="4320480" cy="461665"/>
          </a:xfrm>
          <a:prstGeom prst="rect">
            <a:avLst/>
          </a:prstGeom>
          <a:solidFill>
            <a:srgbClr val="FFFF00"/>
          </a:solidFill>
        </p:spPr>
        <p:txBody>
          <a:bodyPr wrap="square" rtlCol="0">
            <a:spAutoFit/>
          </a:bodyPr>
          <a:lstStyle/>
          <a:p>
            <a:r>
              <a:rPr lang="en-US" sz="2400" dirty="0" err="1" smtClean="0"/>
              <a:t>Remining</a:t>
            </a:r>
            <a:r>
              <a:rPr lang="en-US" sz="2400" dirty="0" smtClean="0"/>
              <a:t> 33.000 CHF for 2014</a:t>
            </a:r>
            <a:endParaRPr lang="en-US" sz="2400" dirty="0"/>
          </a:p>
        </p:txBody>
      </p:sp>
      <p:sp>
        <p:nvSpPr>
          <p:cNvPr id="3" name="TextBox 2"/>
          <p:cNvSpPr txBox="1"/>
          <p:nvPr/>
        </p:nvSpPr>
        <p:spPr>
          <a:xfrm>
            <a:off x="10295467" y="1507067"/>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3669939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7240" y="0"/>
            <a:ext cx="6131024" cy="980736"/>
          </a:xfrm>
        </p:spPr>
        <p:txBody>
          <a:bodyPr>
            <a:normAutofit fontScale="90000"/>
          </a:bodyPr>
          <a:lstStyle/>
          <a:p>
            <a:r>
              <a:rPr lang="es-ES" dirty="0" smtClean="0"/>
              <a:t>Meeting </a:t>
            </a:r>
            <a:r>
              <a:rPr lang="es-ES" dirty="0" err="1" smtClean="0"/>
              <a:t>Padova</a:t>
            </a:r>
            <a:r>
              <a:rPr lang="es-ES" dirty="0" smtClean="0"/>
              <a:t> 16-18 /10 </a:t>
            </a:r>
            <a:endParaRPr lang="es-ES" dirty="0"/>
          </a:p>
        </p:txBody>
      </p:sp>
      <p:sp>
        <p:nvSpPr>
          <p:cNvPr id="3" name="Marcador de contenido 2"/>
          <p:cNvSpPr>
            <a:spLocks noGrp="1"/>
          </p:cNvSpPr>
          <p:nvPr>
            <p:ph idx="1"/>
          </p:nvPr>
        </p:nvSpPr>
        <p:spPr>
          <a:xfrm>
            <a:off x="1094928" y="1340768"/>
            <a:ext cx="7653536" cy="5328592"/>
          </a:xfrm>
        </p:spPr>
        <p:txBody>
          <a:bodyPr>
            <a:normAutofit/>
          </a:bodyPr>
          <a:lstStyle/>
          <a:p>
            <a:r>
              <a:rPr lang="es-ES" dirty="0" smtClean="0"/>
              <a:t>K. </a:t>
            </a:r>
            <a:r>
              <a:rPr lang="es-ES" dirty="0" err="1" smtClean="0"/>
              <a:t>Blaum</a:t>
            </a:r>
            <a:r>
              <a:rPr lang="es-ES" dirty="0" smtClean="0"/>
              <a:t> as </a:t>
            </a:r>
            <a:r>
              <a:rPr lang="es-ES" dirty="0" err="1" smtClean="0"/>
              <a:t>chair</a:t>
            </a:r>
            <a:r>
              <a:rPr lang="es-ES" dirty="0" smtClean="0"/>
              <a:t> of </a:t>
            </a:r>
            <a:r>
              <a:rPr lang="es-ES" dirty="0" err="1" smtClean="0"/>
              <a:t>the</a:t>
            </a:r>
            <a:r>
              <a:rPr lang="es-ES" dirty="0" smtClean="0"/>
              <a:t> INTC </a:t>
            </a:r>
            <a:r>
              <a:rPr lang="es-ES" dirty="0" err="1" smtClean="0"/>
              <a:t>participated</a:t>
            </a:r>
            <a:r>
              <a:rPr lang="es-ES" dirty="0" smtClean="0"/>
              <a:t> in </a:t>
            </a:r>
            <a:r>
              <a:rPr lang="es-ES" dirty="0" err="1" smtClean="0"/>
              <a:t>the</a:t>
            </a:r>
            <a:r>
              <a:rPr lang="es-ES" dirty="0" smtClean="0"/>
              <a:t> FCC</a:t>
            </a:r>
          </a:p>
          <a:p>
            <a:r>
              <a:rPr lang="es-ES" dirty="0" smtClean="0"/>
              <a:t>Magda </a:t>
            </a:r>
            <a:r>
              <a:rPr lang="es-ES" dirty="0" err="1" smtClean="0"/>
              <a:t>went</a:t>
            </a:r>
            <a:r>
              <a:rPr lang="es-ES" dirty="0" smtClean="0"/>
              <a:t> </a:t>
            </a:r>
            <a:r>
              <a:rPr lang="es-ES" dirty="0" err="1" smtClean="0"/>
              <a:t>for</a:t>
            </a:r>
            <a:r>
              <a:rPr lang="es-ES" dirty="0" smtClean="0"/>
              <a:t> </a:t>
            </a:r>
            <a:r>
              <a:rPr lang="es-ES" dirty="0" err="1" smtClean="0"/>
              <a:t>the</a:t>
            </a:r>
            <a:r>
              <a:rPr lang="es-ES" dirty="0" smtClean="0"/>
              <a:t> TNA </a:t>
            </a:r>
            <a:r>
              <a:rPr lang="es-ES" dirty="0" err="1" smtClean="0"/>
              <a:t>meeting</a:t>
            </a:r>
            <a:r>
              <a:rPr lang="es-ES" dirty="0" smtClean="0"/>
              <a:t> and General </a:t>
            </a:r>
            <a:r>
              <a:rPr lang="es-ES" dirty="0" err="1" smtClean="0"/>
              <a:t>Assembly</a:t>
            </a:r>
            <a:endParaRPr lang="es-ES" dirty="0" smtClean="0"/>
          </a:p>
          <a:p>
            <a:r>
              <a:rPr lang="es-ES" dirty="0" err="1"/>
              <a:t>Financial</a:t>
            </a:r>
            <a:r>
              <a:rPr lang="es-ES" dirty="0"/>
              <a:t> </a:t>
            </a:r>
            <a:r>
              <a:rPr lang="es-ES" dirty="0" err="1"/>
              <a:t>report</a:t>
            </a:r>
            <a:r>
              <a:rPr lang="es-ES" dirty="0"/>
              <a:t> </a:t>
            </a:r>
            <a:r>
              <a:rPr lang="es-ES" dirty="0" err="1"/>
              <a:t>was</a:t>
            </a:r>
            <a:r>
              <a:rPr lang="es-ES" dirty="0"/>
              <a:t> </a:t>
            </a:r>
            <a:r>
              <a:rPr lang="es-ES" dirty="0" err="1"/>
              <a:t>approved</a:t>
            </a:r>
            <a:r>
              <a:rPr lang="es-ES" dirty="0"/>
              <a:t> as </a:t>
            </a:r>
            <a:r>
              <a:rPr lang="es-ES" dirty="0" err="1"/>
              <a:t>it</a:t>
            </a:r>
            <a:r>
              <a:rPr lang="es-ES" dirty="0"/>
              <a:t> </a:t>
            </a:r>
            <a:r>
              <a:rPr lang="es-ES" dirty="0" err="1"/>
              <a:t>was</a:t>
            </a:r>
            <a:r>
              <a:rPr lang="es-ES" dirty="0"/>
              <a:t> </a:t>
            </a:r>
            <a:r>
              <a:rPr lang="es-ES" dirty="0" err="1"/>
              <a:t>presented</a:t>
            </a:r>
            <a:r>
              <a:rPr lang="es-ES" dirty="0"/>
              <a:t> </a:t>
            </a:r>
            <a:r>
              <a:rPr lang="es-ES" dirty="0" err="1"/>
              <a:t>with</a:t>
            </a:r>
            <a:r>
              <a:rPr lang="es-ES" dirty="0"/>
              <a:t> </a:t>
            </a:r>
            <a:r>
              <a:rPr lang="es-ES" dirty="0" err="1"/>
              <a:t>the</a:t>
            </a:r>
            <a:r>
              <a:rPr lang="es-ES" dirty="0"/>
              <a:t> </a:t>
            </a:r>
            <a:r>
              <a:rPr lang="es-ES" dirty="0" err="1"/>
              <a:t>remark</a:t>
            </a:r>
            <a:r>
              <a:rPr lang="es-ES" dirty="0"/>
              <a:t> </a:t>
            </a:r>
            <a:r>
              <a:rPr lang="es-ES" dirty="0" err="1"/>
              <a:t>that</a:t>
            </a:r>
            <a:r>
              <a:rPr lang="es-ES" dirty="0"/>
              <a:t> </a:t>
            </a:r>
            <a:r>
              <a:rPr lang="es-ES" dirty="0" err="1"/>
              <a:t>reports</a:t>
            </a:r>
            <a:r>
              <a:rPr lang="es-ES" dirty="0"/>
              <a:t> </a:t>
            </a:r>
            <a:r>
              <a:rPr lang="es-ES" dirty="0" err="1"/>
              <a:t>from</a:t>
            </a:r>
            <a:r>
              <a:rPr lang="es-ES" dirty="0"/>
              <a:t> </a:t>
            </a:r>
            <a:r>
              <a:rPr lang="es-ES" dirty="0" err="1"/>
              <a:t>some</a:t>
            </a:r>
            <a:r>
              <a:rPr lang="es-ES" dirty="0"/>
              <a:t> </a:t>
            </a:r>
            <a:r>
              <a:rPr lang="es-ES" dirty="0" err="1"/>
              <a:t>laboratories</a:t>
            </a:r>
            <a:r>
              <a:rPr lang="es-ES" dirty="0"/>
              <a:t> </a:t>
            </a:r>
            <a:r>
              <a:rPr lang="es-ES" dirty="0" err="1"/>
              <a:t>will</a:t>
            </a:r>
            <a:r>
              <a:rPr lang="es-ES" dirty="0"/>
              <a:t> come </a:t>
            </a:r>
            <a:r>
              <a:rPr lang="es-ES" dirty="0" err="1"/>
              <a:t>later</a:t>
            </a:r>
            <a:r>
              <a:rPr lang="es-ES" dirty="0" smtClean="0"/>
              <a:t>.</a:t>
            </a:r>
          </a:p>
          <a:p>
            <a:r>
              <a:rPr lang="es-ES" dirty="0" err="1"/>
              <a:t>Mushin</a:t>
            </a:r>
            <a:r>
              <a:rPr lang="es-ES" dirty="0"/>
              <a:t> </a:t>
            </a:r>
            <a:r>
              <a:rPr lang="es-ES" dirty="0" err="1" smtClean="0"/>
              <a:t>got</a:t>
            </a:r>
            <a:r>
              <a:rPr lang="es-ES" dirty="0" smtClean="0"/>
              <a:t> </a:t>
            </a:r>
            <a:r>
              <a:rPr lang="es-ES" dirty="0" err="1" smtClean="0"/>
              <a:t>the</a:t>
            </a:r>
            <a:r>
              <a:rPr lang="es-ES" dirty="0" smtClean="0"/>
              <a:t> </a:t>
            </a:r>
            <a:r>
              <a:rPr lang="es-ES" dirty="0"/>
              <a:t>mandate </a:t>
            </a:r>
            <a:r>
              <a:rPr lang="es-ES" dirty="0" err="1"/>
              <a:t>to</a:t>
            </a:r>
            <a:r>
              <a:rPr lang="es-ES" dirty="0"/>
              <a:t> </a:t>
            </a:r>
            <a:r>
              <a:rPr lang="es-ES" dirty="0" err="1"/>
              <a:t>discuss</a:t>
            </a:r>
            <a:r>
              <a:rPr lang="es-ES" dirty="0"/>
              <a:t> </a:t>
            </a:r>
            <a:r>
              <a:rPr lang="es-ES" dirty="0" err="1"/>
              <a:t>with</a:t>
            </a:r>
            <a:r>
              <a:rPr lang="es-ES" dirty="0"/>
              <a:t> EU </a:t>
            </a:r>
            <a:r>
              <a:rPr lang="es-ES" dirty="0" err="1"/>
              <a:t>officers</a:t>
            </a:r>
            <a:r>
              <a:rPr lang="es-ES" dirty="0"/>
              <a:t> </a:t>
            </a:r>
            <a:r>
              <a:rPr lang="es-ES" dirty="0" err="1">
                <a:solidFill>
                  <a:srgbClr val="FF0000"/>
                </a:solidFill>
              </a:rPr>
              <a:t>the</a:t>
            </a:r>
            <a:r>
              <a:rPr lang="es-ES" dirty="0">
                <a:solidFill>
                  <a:srgbClr val="FF0000"/>
                </a:solidFill>
              </a:rPr>
              <a:t> </a:t>
            </a:r>
            <a:r>
              <a:rPr lang="es-ES" dirty="0" err="1">
                <a:solidFill>
                  <a:srgbClr val="FF0000"/>
                </a:solidFill>
              </a:rPr>
              <a:t>prolongation</a:t>
            </a:r>
            <a:r>
              <a:rPr lang="es-ES" dirty="0">
                <a:solidFill>
                  <a:srgbClr val="FF0000"/>
                </a:solidFill>
              </a:rPr>
              <a:t> of ENSAR </a:t>
            </a:r>
            <a:r>
              <a:rPr lang="es-ES" dirty="0" err="1">
                <a:solidFill>
                  <a:srgbClr val="FF0000"/>
                </a:solidFill>
              </a:rPr>
              <a:t>until</a:t>
            </a:r>
            <a:r>
              <a:rPr lang="es-ES" dirty="0">
                <a:solidFill>
                  <a:srgbClr val="FF0000"/>
                </a:solidFill>
              </a:rPr>
              <a:t> ENSAR2 </a:t>
            </a:r>
            <a:r>
              <a:rPr lang="es-ES" dirty="0" err="1">
                <a:solidFill>
                  <a:srgbClr val="FF0000"/>
                </a:solidFill>
              </a:rPr>
              <a:t>starts</a:t>
            </a:r>
            <a:r>
              <a:rPr lang="es-ES" dirty="0" smtClean="0">
                <a:solidFill>
                  <a:srgbClr val="FF0000"/>
                </a:solidFill>
              </a:rPr>
              <a:t>.</a:t>
            </a:r>
          </a:p>
          <a:p>
            <a:pPr lvl="1"/>
            <a:r>
              <a:rPr lang="es-ES" dirty="0" err="1"/>
              <a:t>it</a:t>
            </a:r>
            <a:r>
              <a:rPr lang="es-ES" dirty="0"/>
              <a:t> </a:t>
            </a:r>
            <a:r>
              <a:rPr lang="es-ES" dirty="0" err="1"/>
              <a:t>means</a:t>
            </a:r>
            <a:r>
              <a:rPr lang="es-ES" dirty="0"/>
              <a:t> </a:t>
            </a:r>
            <a:r>
              <a:rPr lang="es-ES" dirty="0" err="1"/>
              <a:t>that</a:t>
            </a:r>
            <a:r>
              <a:rPr lang="es-ES" dirty="0"/>
              <a:t> in </a:t>
            </a:r>
            <a:r>
              <a:rPr lang="es-ES" dirty="0" err="1"/>
              <a:t>January</a:t>
            </a:r>
            <a:r>
              <a:rPr lang="es-ES" dirty="0"/>
              <a:t>/</a:t>
            </a:r>
            <a:r>
              <a:rPr lang="es-ES" dirty="0" err="1"/>
              <a:t>February</a:t>
            </a:r>
            <a:r>
              <a:rPr lang="es-ES" dirty="0"/>
              <a:t> he </a:t>
            </a:r>
            <a:r>
              <a:rPr lang="es-ES" dirty="0" err="1"/>
              <a:t>will</a:t>
            </a:r>
            <a:r>
              <a:rPr lang="es-ES" dirty="0"/>
              <a:t> </a:t>
            </a:r>
            <a:r>
              <a:rPr lang="es-ES" dirty="0" err="1">
                <a:solidFill>
                  <a:srgbClr val="FF0000"/>
                </a:solidFill>
              </a:rPr>
              <a:t>discuss</a:t>
            </a:r>
            <a:r>
              <a:rPr lang="es-ES" dirty="0">
                <a:solidFill>
                  <a:srgbClr val="FF0000"/>
                </a:solidFill>
              </a:rPr>
              <a:t> 6-7 </a:t>
            </a:r>
            <a:r>
              <a:rPr lang="es-ES" dirty="0" err="1">
                <a:solidFill>
                  <a:srgbClr val="FF0000"/>
                </a:solidFill>
              </a:rPr>
              <a:t>month</a:t>
            </a:r>
            <a:r>
              <a:rPr lang="es-ES" dirty="0">
                <a:solidFill>
                  <a:srgbClr val="FF0000"/>
                </a:solidFill>
              </a:rPr>
              <a:t> </a:t>
            </a:r>
            <a:r>
              <a:rPr lang="es-ES" dirty="0" err="1">
                <a:solidFill>
                  <a:srgbClr val="FF0000"/>
                </a:solidFill>
              </a:rPr>
              <a:t>extension</a:t>
            </a:r>
            <a:r>
              <a:rPr lang="es-ES" dirty="0">
                <a:solidFill>
                  <a:srgbClr val="FF0000"/>
                </a:solidFill>
              </a:rPr>
              <a:t> </a:t>
            </a:r>
            <a:r>
              <a:rPr lang="es-ES" dirty="0"/>
              <a:t>in </a:t>
            </a:r>
            <a:r>
              <a:rPr lang="es-ES" dirty="0" err="1"/>
              <a:t>order</a:t>
            </a:r>
            <a:r>
              <a:rPr lang="es-ES" dirty="0"/>
              <a:t> </a:t>
            </a:r>
            <a:r>
              <a:rPr lang="es-ES" dirty="0" err="1"/>
              <a:t>to</a:t>
            </a:r>
            <a:r>
              <a:rPr lang="es-ES" dirty="0"/>
              <a:t> gap </a:t>
            </a:r>
            <a:r>
              <a:rPr lang="es-ES" dirty="0" err="1"/>
              <a:t>the</a:t>
            </a:r>
            <a:r>
              <a:rPr lang="es-ES" dirty="0"/>
              <a:t> bridge </a:t>
            </a:r>
            <a:r>
              <a:rPr lang="es-ES" dirty="0" err="1"/>
              <a:t>to</a:t>
            </a:r>
            <a:r>
              <a:rPr lang="es-ES" dirty="0"/>
              <a:t> ENSAR2</a:t>
            </a:r>
          </a:p>
          <a:p>
            <a:pPr lvl="1"/>
            <a:r>
              <a:rPr lang="es-ES" dirty="0" err="1" smtClean="0"/>
              <a:t>They</a:t>
            </a:r>
            <a:r>
              <a:rPr lang="es-ES" dirty="0" smtClean="0"/>
              <a:t> </a:t>
            </a:r>
            <a:r>
              <a:rPr lang="es-ES" dirty="0" err="1"/>
              <a:t>agreed</a:t>
            </a:r>
            <a:r>
              <a:rPr lang="es-ES" dirty="0"/>
              <a:t> </a:t>
            </a:r>
            <a:r>
              <a:rPr lang="es-ES" dirty="0" err="1"/>
              <a:t>that</a:t>
            </a:r>
            <a:r>
              <a:rPr lang="es-ES" dirty="0"/>
              <a:t> in </a:t>
            </a:r>
            <a:r>
              <a:rPr lang="es-ES" dirty="0" err="1"/>
              <a:t>about</a:t>
            </a:r>
            <a:r>
              <a:rPr lang="es-ES" dirty="0"/>
              <a:t> 6 </a:t>
            </a:r>
            <a:r>
              <a:rPr lang="es-ES" dirty="0" err="1"/>
              <a:t>months</a:t>
            </a:r>
            <a:r>
              <a:rPr lang="es-ES" dirty="0"/>
              <a:t>, once </a:t>
            </a:r>
            <a:r>
              <a:rPr lang="es-ES" dirty="0" err="1"/>
              <a:t>we</a:t>
            </a:r>
            <a:r>
              <a:rPr lang="es-ES" dirty="0"/>
              <a:t> </a:t>
            </a:r>
            <a:r>
              <a:rPr lang="es-ES" dirty="0" err="1"/>
              <a:t>know</a:t>
            </a:r>
            <a:r>
              <a:rPr lang="es-ES" dirty="0"/>
              <a:t> </a:t>
            </a:r>
            <a:r>
              <a:rPr lang="es-ES" dirty="0" err="1"/>
              <a:t>the</a:t>
            </a:r>
            <a:r>
              <a:rPr lang="es-ES" dirty="0"/>
              <a:t> EU </a:t>
            </a:r>
            <a:r>
              <a:rPr lang="es-ES" dirty="0" err="1"/>
              <a:t>decision</a:t>
            </a:r>
            <a:r>
              <a:rPr lang="es-ES" dirty="0"/>
              <a:t> </a:t>
            </a:r>
            <a:r>
              <a:rPr lang="es-ES" dirty="0" err="1"/>
              <a:t>on</a:t>
            </a:r>
            <a:r>
              <a:rPr lang="es-ES" dirty="0"/>
              <a:t> </a:t>
            </a:r>
            <a:r>
              <a:rPr lang="es-ES" dirty="0" err="1"/>
              <a:t>the</a:t>
            </a:r>
            <a:r>
              <a:rPr lang="es-ES" dirty="0"/>
              <a:t> </a:t>
            </a:r>
            <a:r>
              <a:rPr lang="es-ES" dirty="0" err="1"/>
              <a:t>prolongation</a:t>
            </a:r>
            <a:r>
              <a:rPr lang="es-ES" dirty="0"/>
              <a:t>,</a:t>
            </a:r>
          </a:p>
          <a:p>
            <a:pPr lvl="1"/>
            <a:r>
              <a:rPr lang="es-ES" dirty="0" err="1"/>
              <a:t>T</a:t>
            </a:r>
            <a:r>
              <a:rPr lang="es-ES" dirty="0" err="1" smtClean="0"/>
              <a:t>he</a:t>
            </a:r>
            <a:r>
              <a:rPr lang="es-ES" dirty="0" smtClean="0"/>
              <a:t> </a:t>
            </a:r>
            <a:r>
              <a:rPr lang="es-ES" dirty="0"/>
              <a:t>F</a:t>
            </a:r>
            <a:r>
              <a:rPr lang="es-ES" dirty="0" smtClean="0"/>
              <a:t>CC </a:t>
            </a:r>
            <a:r>
              <a:rPr lang="es-ES" dirty="0"/>
              <a:t>and </a:t>
            </a:r>
            <a:r>
              <a:rPr lang="es-ES" dirty="0" err="1"/>
              <a:t>Ensar</a:t>
            </a:r>
            <a:r>
              <a:rPr lang="es-ES" dirty="0"/>
              <a:t> </a:t>
            </a:r>
            <a:r>
              <a:rPr lang="es-ES" dirty="0" err="1"/>
              <a:t>steering</a:t>
            </a:r>
            <a:r>
              <a:rPr lang="es-ES" dirty="0"/>
              <a:t> </a:t>
            </a:r>
            <a:r>
              <a:rPr lang="es-ES" dirty="0" err="1"/>
              <a:t>committee</a:t>
            </a:r>
            <a:r>
              <a:rPr lang="es-ES" dirty="0"/>
              <a:t> (i.e. </a:t>
            </a:r>
            <a:r>
              <a:rPr lang="es-ES" dirty="0" err="1"/>
              <a:t>facility</a:t>
            </a:r>
            <a:r>
              <a:rPr lang="es-ES" dirty="0"/>
              <a:t> </a:t>
            </a:r>
            <a:r>
              <a:rPr lang="es-ES" dirty="0" err="1"/>
              <a:t>representatives</a:t>
            </a:r>
            <a:r>
              <a:rPr lang="es-ES" dirty="0"/>
              <a:t>) </a:t>
            </a:r>
            <a:r>
              <a:rPr lang="es-ES" dirty="0" err="1"/>
              <a:t>will</a:t>
            </a:r>
            <a:r>
              <a:rPr lang="es-ES" dirty="0"/>
              <a:t> prepare a </a:t>
            </a:r>
            <a:r>
              <a:rPr lang="es-ES" dirty="0" err="1"/>
              <a:t>proposal</a:t>
            </a:r>
            <a:r>
              <a:rPr lang="es-ES" dirty="0"/>
              <a:t> </a:t>
            </a:r>
            <a:r>
              <a:rPr lang="es-ES" dirty="0" err="1"/>
              <a:t>for</a:t>
            </a:r>
            <a:r>
              <a:rPr lang="es-ES" dirty="0"/>
              <a:t> </a:t>
            </a:r>
            <a:r>
              <a:rPr lang="es-ES" dirty="0" err="1"/>
              <a:t>fund</a:t>
            </a:r>
            <a:r>
              <a:rPr lang="es-ES" dirty="0"/>
              <a:t> </a:t>
            </a:r>
            <a:r>
              <a:rPr lang="es-ES" dirty="0" err="1"/>
              <a:t>redistribution</a:t>
            </a:r>
            <a:r>
              <a:rPr lang="es-ES" dirty="0"/>
              <a:t>. </a:t>
            </a:r>
            <a:r>
              <a:rPr lang="es-ES" dirty="0" err="1"/>
              <a:t>This</a:t>
            </a:r>
            <a:r>
              <a:rPr lang="es-ES" dirty="0"/>
              <a:t> </a:t>
            </a:r>
            <a:r>
              <a:rPr lang="es-ES" dirty="0" err="1"/>
              <a:t>proposal</a:t>
            </a:r>
            <a:r>
              <a:rPr lang="es-ES" dirty="0"/>
              <a:t> </a:t>
            </a:r>
            <a:r>
              <a:rPr lang="es-ES" dirty="0" err="1"/>
              <a:t>will</a:t>
            </a:r>
            <a:r>
              <a:rPr lang="es-ES" dirty="0"/>
              <a:t> be </a:t>
            </a:r>
            <a:r>
              <a:rPr lang="es-ES" dirty="0" err="1"/>
              <a:t>sent</a:t>
            </a:r>
            <a:r>
              <a:rPr lang="es-ES" dirty="0"/>
              <a:t> </a:t>
            </a:r>
            <a:r>
              <a:rPr lang="es-ES" dirty="0" err="1"/>
              <a:t>to</a:t>
            </a:r>
            <a:r>
              <a:rPr lang="es-ES" dirty="0"/>
              <a:t> GA </a:t>
            </a:r>
            <a:r>
              <a:rPr lang="es-ES" dirty="0" err="1"/>
              <a:t>members</a:t>
            </a:r>
            <a:r>
              <a:rPr lang="es-ES" dirty="0"/>
              <a:t> </a:t>
            </a:r>
            <a:r>
              <a:rPr lang="es-ES" dirty="0" err="1"/>
              <a:t>for</a:t>
            </a:r>
            <a:r>
              <a:rPr lang="es-ES" dirty="0"/>
              <a:t> vote </a:t>
            </a:r>
            <a:r>
              <a:rPr lang="es-ES" dirty="0" err="1"/>
              <a:t>via</a:t>
            </a:r>
            <a:r>
              <a:rPr lang="es-ES" dirty="0"/>
              <a:t> email.</a:t>
            </a:r>
          </a:p>
          <a:p>
            <a:pPr marL="0" indent="0">
              <a:buNone/>
            </a:pPr>
            <a:endParaRPr lang="es-ES" dirty="0" smtClean="0"/>
          </a:p>
          <a:p>
            <a:r>
              <a:rPr lang="es-ES" dirty="0" err="1"/>
              <a:t>Next</a:t>
            </a:r>
            <a:r>
              <a:rPr lang="es-ES" dirty="0"/>
              <a:t> GA </a:t>
            </a:r>
            <a:r>
              <a:rPr lang="es-ES" dirty="0" err="1"/>
              <a:t>will</a:t>
            </a:r>
            <a:r>
              <a:rPr lang="es-ES" dirty="0"/>
              <a:t> be in </a:t>
            </a:r>
            <a:r>
              <a:rPr lang="es-ES" dirty="0" err="1"/>
              <a:t>October</a:t>
            </a:r>
            <a:r>
              <a:rPr lang="es-ES" dirty="0"/>
              <a:t> 2014 </a:t>
            </a:r>
            <a:r>
              <a:rPr lang="es-ES" dirty="0" err="1"/>
              <a:t>or</a:t>
            </a:r>
            <a:r>
              <a:rPr lang="es-ES" dirty="0"/>
              <a:t> in </a:t>
            </a:r>
            <a:r>
              <a:rPr lang="es-ES" dirty="0" err="1"/>
              <a:t>April</a:t>
            </a:r>
            <a:r>
              <a:rPr lang="es-ES" dirty="0"/>
              <a:t> 2015 (</a:t>
            </a:r>
            <a:r>
              <a:rPr lang="es-ES" dirty="0" err="1"/>
              <a:t>probably</a:t>
            </a:r>
            <a:r>
              <a:rPr lang="es-ES" dirty="0"/>
              <a:t> in </a:t>
            </a:r>
            <a:r>
              <a:rPr lang="es-ES" dirty="0" err="1"/>
              <a:t>Vienna</a:t>
            </a:r>
            <a:r>
              <a:rPr lang="es-ES" dirty="0"/>
              <a:t>), </a:t>
            </a:r>
            <a:r>
              <a:rPr lang="es-ES" dirty="0" err="1"/>
              <a:t>depending</a:t>
            </a:r>
            <a:r>
              <a:rPr lang="es-ES" dirty="0"/>
              <a:t> </a:t>
            </a:r>
            <a:r>
              <a:rPr lang="es-ES" dirty="0" err="1"/>
              <a:t>on</a:t>
            </a:r>
            <a:r>
              <a:rPr lang="es-ES" dirty="0"/>
              <a:t> </a:t>
            </a:r>
            <a:r>
              <a:rPr lang="es-ES" dirty="0" err="1"/>
              <a:t>the</a:t>
            </a:r>
            <a:r>
              <a:rPr lang="es-ES" dirty="0"/>
              <a:t> </a:t>
            </a:r>
            <a:r>
              <a:rPr lang="es-ES" dirty="0" err="1"/>
              <a:t>prolongation</a:t>
            </a:r>
            <a:r>
              <a:rPr lang="es-ES" dirty="0"/>
              <a:t> </a:t>
            </a:r>
            <a:r>
              <a:rPr lang="es-ES" dirty="0" err="1"/>
              <a:t>decision</a:t>
            </a:r>
            <a:r>
              <a:rPr lang="es-ES" dirty="0" smtClean="0"/>
              <a:t>,</a:t>
            </a:r>
          </a:p>
        </p:txBody>
      </p:sp>
      <p:sp>
        <p:nvSpPr>
          <p:cNvPr id="4" name="Marcador de número de diapositiva 3"/>
          <p:cNvSpPr>
            <a:spLocks noGrp="1"/>
          </p:cNvSpPr>
          <p:nvPr>
            <p:ph type="sldNum" sz="quarter" idx="12"/>
          </p:nvPr>
        </p:nvSpPr>
        <p:spPr/>
        <p:txBody>
          <a:bodyPr/>
          <a:lstStyle/>
          <a:p>
            <a:fld id="{DCE4B40A-67BA-4787-801A-16EE65008C21}" type="slidenum">
              <a:rPr lang="en-US" smtClean="0"/>
              <a:pPr/>
              <a:t>9</a:t>
            </a:fld>
            <a:endParaRPr lang="en-US"/>
          </a:p>
        </p:txBody>
      </p:sp>
      <p:sp>
        <p:nvSpPr>
          <p:cNvPr id="5" name="Marcador de texto 4"/>
          <p:cNvSpPr>
            <a:spLocks noGrp="1"/>
          </p:cNvSpPr>
          <p:nvPr>
            <p:ph type="body" sz="quarter" idx="13"/>
          </p:nvPr>
        </p:nvSpPr>
        <p:spPr/>
        <p:txBody>
          <a:bodyPr/>
          <a:lstStyle/>
          <a:p>
            <a:endParaRPr lang="es-ES"/>
          </a:p>
        </p:txBody>
      </p:sp>
      <p:pic>
        <p:nvPicPr>
          <p:cNvPr id="6" name="Picture 3"/>
          <p:cNvPicPr>
            <a:picLocks noChangeAspect="1" noChangeArrowheads="1"/>
          </p:cNvPicPr>
          <p:nvPr/>
        </p:nvPicPr>
        <p:blipFill>
          <a:blip r:embed="rId2" cstate="print"/>
          <a:srcRect/>
          <a:stretch>
            <a:fillRect/>
          </a:stretch>
        </p:blipFill>
        <p:spPr bwMode="auto">
          <a:xfrm>
            <a:off x="6876256" y="0"/>
            <a:ext cx="2230860" cy="892774"/>
          </a:xfrm>
          <a:prstGeom prst="rect">
            <a:avLst/>
          </a:prstGeom>
          <a:noFill/>
          <a:ln w="9525">
            <a:noFill/>
            <a:miter lim="800000"/>
            <a:headEnd/>
            <a:tailEnd/>
          </a:ln>
        </p:spPr>
      </p:pic>
    </p:spTree>
    <p:extLst>
      <p:ext uri="{BB962C8B-B14F-4D97-AF65-F5344CB8AC3E}">
        <p14:creationId xmlns:p14="http://schemas.microsoft.com/office/powerpoint/2010/main" val="401881006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1641</TotalTime>
  <Words>1424</Words>
  <Application>Microsoft Macintosh PowerPoint</Application>
  <PresentationFormat>Presentación en pantalla (4:3)</PresentationFormat>
  <Paragraphs>382</Paragraphs>
  <Slides>17</Slides>
  <Notes>2</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Office Theme</vt:lpstr>
      <vt:lpstr>News of the ISOLDE Group</vt:lpstr>
      <vt:lpstr>Outline</vt:lpstr>
      <vt:lpstr>Fellows, Associates &amp; Students</vt:lpstr>
      <vt:lpstr>Fellows, Associates &amp; Students (future)</vt:lpstr>
      <vt:lpstr>Courses 2013</vt:lpstr>
      <vt:lpstr>Workshops 2013</vt:lpstr>
      <vt:lpstr>ENSAR (European Nuclear Structure and Application Research) </vt:lpstr>
      <vt:lpstr>STATISTICS Until April, 2013</vt:lpstr>
      <vt:lpstr>Meeting Padova 16-18 /10 </vt:lpstr>
      <vt:lpstr>ENSAR 2 / Town Meeting</vt:lpstr>
      <vt:lpstr>News of ENSAR2 / 10 sept 2013</vt:lpstr>
      <vt:lpstr>JRA / NA</vt:lpstr>
      <vt:lpstr>PUBLICATIONS</vt:lpstr>
      <vt:lpstr>Collaboration Matters </vt:lpstr>
      <vt:lpstr>Income of the collaboration</vt:lpstr>
      <vt:lpstr>Budget for 2013</vt:lpstr>
      <vt:lpstr>Experiments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skreim</dc:creator>
  <cp:lastModifiedBy>Maria Borge</cp:lastModifiedBy>
  <cp:revision>432</cp:revision>
  <dcterms:created xsi:type="dcterms:W3CDTF">2012-03-08T16:06:15Z</dcterms:created>
  <dcterms:modified xsi:type="dcterms:W3CDTF">2013-10-23T13:44:56Z</dcterms:modified>
</cp:coreProperties>
</file>