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326" r:id="rId2"/>
    <p:sldId id="327" r:id="rId3"/>
    <p:sldId id="328" r:id="rId4"/>
    <p:sldId id="322" r:id="rId5"/>
    <p:sldId id="323" r:id="rId6"/>
    <p:sldId id="324" r:id="rId7"/>
    <p:sldId id="32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22/10/13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/>
          <a:lstStyle/>
          <a:p>
            <a:r>
              <a:rPr lang="de-DE" dirty="0" smtClean="0"/>
              <a:t>Maria J. G. Borge</a:t>
            </a:r>
          </a:p>
        </p:txBody>
      </p:sp>
      <p:sp>
        <p:nvSpPr>
          <p:cNvPr id="5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Lines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HIE-ISOLDE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360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Physics </a:t>
            </a:r>
            <a:r>
              <a:rPr lang="en-US" dirty="0"/>
              <a:t> </a:t>
            </a:r>
            <a:r>
              <a:rPr lang="en-US" dirty="0" smtClean="0"/>
              <a:t>@ HIE-ISOLDE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87624" y="1052736"/>
            <a:ext cx="7653536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00FF"/>
                </a:solidFill>
              </a:rPr>
              <a:t>May 2010: 34 </a:t>
            </a:r>
            <a:r>
              <a:rPr lang="en-US" sz="2800" dirty="0" err="1" smtClean="0">
                <a:solidFill>
                  <a:srgbClr val="0000FF"/>
                </a:solidFill>
              </a:rPr>
              <a:t>LoI</a:t>
            </a:r>
            <a:r>
              <a:rPr lang="en-US" sz="2800" dirty="0" smtClean="0">
                <a:solidFill>
                  <a:srgbClr val="0000FF"/>
                </a:solidFill>
              </a:rPr>
              <a:t> submitted</a:t>
            </a:r>
          </a:p>
          <a:p>
            <a:pPr marL="0" indent="0">
              <a:buNone/>
            </a:pPr>
            <a:endParaRPr lang="en-US" sz="9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1 Nov 2012: INTC endorsed the increase of 2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-proton energy for ISOLDE</a:t>
            </a:r>
          </a:p>
          <a:p>
            <a:pPr marL="0" indent="0">
              <a:buNone/>
            </a:pPr>
            <a:endParaRPr lang="en-US" sz="9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31 Oct 2012: 30 proposals for HIE-ISOLDE defended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800 shifts requested</a:t>
            </a:r>
          </a:p>
          <a:p>
            <a:pPr lvl="1"/>
            <a:r>
              <a:rPr lang="en-US" sz="2600" dirty="0" smtClean="0">
                <a:solidFill>
                  <a:srgbClr val="0000FF"/>
                </a:solidFill>
              </a:rPr>
              <a:t>440 </a:t>
            </a:r>
            <a:r>
              <a:rPr lang="en-US" sz="2600" dirty="0">
                <a:solidFill>
                  <a:srgbClr val="0000FF"/>
                </a:solidFill>
              </a:rPr>
              <a:t>shifts </a:t>
            </a:r>
            <a:r>
              <a:rPr lang="en-US" sz="2600" dirty="0" smtClean="0">
                <a:solidFill>
                  <a:srgbClr val="0000FF"/>
                </a:solidFill>
              </a:rPr>
              <a:t>approved</a:t>
            </a:r>
          </a:p>
          <a:p>
            <a:pPr lvl="1"/>
            <a:endParaRPr lang="en-US" sz="9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June 2013: 5  </a:t>
            </a:r>
            <a:r>
              <a:rPr lang="en-US" sz="2800" dirty="0">
                <a:solidFill>
                  <a:srgbClr val="0000FF"/>
                </a:solidFill>
              </a:rPr>
              <a:t>HIE-ISOLDE </a:t>
            </a:r>
            <a:r>
              <a:rPr lang="en-US" sz="2800" dirty="0" smtClean="0">
                <a:solidFill>
                  <a:srgbClr val="0000FF"/>
                </a:solidFill>
              </a:rPr>
              <a:t>Proposals submitted with 85 shifts. Approved 37 shifts</a:t>
            </a:r>
          </a:p>
          <a:p>
            <a:pPr lvl="1"/>
            <a:r>
              <a:rPr lang="en-US" sz="2600" dirty="0" smtClean="0">
                <a:solidFill>
                  <a:srgbClr val="0000FF"/>
                </a:solidFill>
              </a:rPr>
              <a:t>2 Letts of Clarification approved with 58 shifts</a:t>
            </a: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8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Instrumentation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87424" y="1268760"/>
            <a:ext cx="8049072" cy="51845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0000"/>
                </a:solidFill>
              </a:rPr>
              <a:t>Miniball</a:t>
            </a:r>
            <a:r>
              <a:rPr lang="en-US" sz="2800" dirty="0" smtClean="0">
                <a:solidFill>
                  <a:srgbClr val="FF0000"/>
                </a:solidFill>
              </a:rPr>
              <a:t> + T-</a:t>
            </a:r>
            <a:r>
              <a:rPr lang="en-US" sz="2800" dirty="0" err="1" smtClean="0">
                <a:solidFill>
                  <a:srgbClr val="FF0000"/>
                </a:solidFill>
              </a:rPr>
              <a:t>ReX</a:t>
            </a:r>
            <a:r>
              <a:rPr lang="en-US" sz="2800" dirty="0" smtClean="0">
                <a:solidFill>
                  <a:srgbClr val="FF0000"/>
                </a:solidFill>
              </a:rPr>
              <a:t> (upgrade planned) : COULEX + Transfer </a:t>
            </a:r>
            <a:r>
              <a:rPr lang="en-US" sz="2800" dirty="0" smtClean="0">
                <a:solidFill>
                  <a:srgbClr val="0000FF"/>
                </a:solidFill>
              </a:rPr>
              <a:t>(18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Multipurpose reaction chamber </a:t>
            </a:r>
            <a:r>
              <a:rPr lang="en-US" sz="2800" dirty="0" smtClean="0">
                <a:solidFill>
                  <a:srgbClr val="0000FF"/>
                </a:solidFill>
              </a:rPr>
              <a:t>(5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SPEDE, one experiment approved </a:t>
            </a:r>
            <a:r>
              <a:rPr lang="en-US" sz="2800" dirty="0" smtClean="0">
                <a:solidFill>
                  <a:srgbClr val="008000"/>
                </a:solidFill>
              </a:rPr>
              <a:t>Jun2013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800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Helios type device: transfe</a:t>
            </a:r>
            <a:r>
              <a:rPr lang="en-US" sz="2800" dirty="0" smtClean="0">
                <a:solidFill>
                  <a:srgbClr val="7BBA21"/>
                </a:solidFill>
              </a:rPr>
              <a:t>r</a:t>
            </a:r>
            <a:r>
              <a:rPr lang="en-US" sz="2800" dirty="0" smtClean="0">
                <a:solidFill>
                  <a:srgbClr val="0000FF"/>
                </a:solidFill>
              </a:rPr>
              <a:t>(5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ACTAR: resonant scattering + transfer.  </a:t>
            </a:r>
            <a:r>
              <a:rPr lang="en-US" sz="2800" dirty="0" smtClean="0">
                <a:solidFill>
                  <a:srgbClr val="0000FF"/>
                </a:solidFill>
              </a:rPr>
              <a:t>(2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For 2016: TSR storage ring, approved, Integration study till Q3-2013</a:t>
            </a:r>
          </a:p>
        </p:txBody>
      </p:sp>
    </p:spTree>
    <p:extLst>
      <p:ext uri="{BB962C8B-B14F-4D97-AF65-F5344CB8AC3E}">
        <p14:creationId xmlns:p14="http://schemas.microsoft.com/office/powerpoint/2010/main" val="140079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50"/>
          <p:cNvGrpSpPr>
            <a:grpSpLocks/>
          </p:cNvGrpSpPr>
          <p:nvPr/>
        </p:nvGrpSpPr>
        <p:grpSpPr bwMode="auto">
          <a:xfrm>
            <a:off x="746125" y="19050"/>
            <a:ext cx="8358188" cy="6835775"/>
            <a:chOff x="746861" y="18875"/>
            <a:chExt cx="8356929" cy="6835816"/>
          </a:xfrm>
        </p:grpSpPr>
        <p:grpSp>
          <p:nvGrpSpPr>
            <p:cNvPr id="18465" name="Group 54"/>
            <p:cNvGrpSpPr>
              <a:grpSpLocks noChangeAspect="1"/>
            </p:cNvGrpSpPr>
            <p:nvPr/>
          </p:nvGrpSpPr>
          <p:grpSpPr bwMode="auto">
            <a:xfrm>
              <a:off x="746861" y="18875"/>
              <a:ext cx="8356929" cy="6835816"/>
              <a:chOff x="1538005" y="440610"/>
              <a:chExt cx="7597209" cy="6214378"/>
            </a:xfrm>
          </p:grpSpPr>
          <p:grpSp>
            <p:nvGrpSpPr>
              <p:cNvPr id="18470" name="Group 24"/>
              <p:cNvGrpSpPr>
                <a:grpSpLocks noChangeAspect="1"/>
              </p:cNvGrpSpPr>
              <p:nvPr/>
            </p:nvGrpSpPr>
            <p:grpSpPr bwMode="auto">
              <a:xfrm>
                <a:off x="1538005" y="1096769"/>
                <a:ext cx="6881499" cy="5558219"/>
                <a:chOff x="2940930" y="1769401"/>
                <a:chExt cx="4778819" cy="3859874"/>
              </a:xfrm>
            </p:grpSpPr>
            <p:pic>
              <p:nvPicPr>
                <p:cNvPr id="18475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262" t="12286" r="23502"/>
                <a:stretch>
                  <a:fillRect/>
                </a:stretch>
              </p:blipFill>
              <p:spPr bwMode="auto">
                <a:xfrm>
                  <a:off x="2994270" y="1769401"/>
                  <a:ext cx="3500992" cy="3859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8476" name="Group 20"/>
                <p:cNvGrpSpPr>
                  <a:grpSpLocks/>
                </p:cNvGrpSpPr>
                <p:nvPr/>
              </p:nvGrpSpPr>
              <p:grpSpPr bwMode="auto">
                <a:xfrm>
                  <a:off x="2940930" y="2432412"/>
                  <a:ext cx="4778819" cy="2739556"/>
                  <a:chOff x="2092247" y="720503"/>
                  <a:chExt cx="7844810" cy="4497198"/>
                </a:xfrm>
              </p:grpSpPr>
              <p:grpSp>
                <p:nvGrpSpPr>
                  <p:cNvPr id="1847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078480" y="1059180"/>
                    <a:ext cx="6858577" cy="4158521"/>
                    <a:chOff x="3078480" y="1059180"/>
                    <a:chExt cx="6858577" cy="4158521"/>
                  </a:xfrm>
                </p:grpSpPr>
                <p:pic>
                  <p:nvPicPr>
                    <p:cNvPr id="18479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27209"/>
                    <a:stretch>
                      <a:fillRect/>
                    </a:stretch>
                  </p:blipFill>
                  <p:spPr bwMode="auto">
                    <a:xfrm>
                      <a:off x="3078480" y="1059180"/>
                      <a:ext cx="4967870" cy="415852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8892507" y="1414448"/>
                      <a:ext cx="1044550" cy="13474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pic>
                <p:nvPicPr>
                  <p:cNvPr id="1847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261" t="24126" r="46794"/>
                  <a:stretch>
                    <a:fillRect/>
                  </a:stretch>
                </p:blipFill>
                <p:spPr bwMode="auto">
                  <a:xfrm>
                    <a:off x="2092247" y="720503"/>
                    <a:ext cx="3203653" cy="43650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26" name="Rectangle 25"/>
              <p:cNvSpPr/>
              <p:nvPr/>
            </p:nvSpPr>
            <p:spPr>
              <a:xfrm>
                <a:off x="1690959" y="447826"/>
                <a:ext cx="7336032" cy="1385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14483" y="6473146"/>
                <a:ext cx="7445697" cy="1428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6200000">
                <a:off x="5503510" y="3456168"/>
                <a:ext cx="6182628" cy="151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pic>
            <p:nvPicPr>
              <p:cNvPr id="1847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786" t="90323" r="42731" b="3616"/>
              <a:stretch>
                <a:fillRect/>
              </a:stretch>
            </p:blipFill>
            <p:spPr bwMode="auto">
              <a:xfrm rot="-5400000">
                <a:off x="7715974" y="2027218"/>
                <a:ext cx="2454430" cy="38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8" name="Straight Connector 57"/>
            <p:cNvCxnSpPr/>
            <p:nvPr/>
          </p:nvCxnSpPr>
          <p:spPr>
            <a:xfrm>
              <a:off x="4730886" y="498303"/>
              <a:ext cx="0" cy="5683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262593" y="511003"/>
              <a:ext cx="0" cy="5683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726125" y="1123782"/>
              <a:ext cx="1536469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69" name="TextBox 44"/>
            <p:cNvSpPr txBox="1">
              <a:spLocks noChangeArrowheads="1"/>
            </p:cNvSpPr>
            <p:nvPr/>
          </p:nvSpPr>
          <p:spPr bwMode="auto">
            <a:xfrm>
              <a:off x="5109670" y="1086295"/>
              <a:ext cx="66075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latin typeface="Calibri" charset="0"/>
                </a:rPr>
                <a:t>5.2m</a:t>
              </a:r>
            </a:p>
          </p:txBody>
        </p:sp>
      </p:grpSp>
      <p:cxnSp>
        <p:nvCxnSpPr>
          <p:cNvPr id="82" name="Straight Arrow Connector 81"/>
          <p:cNvCxnSpPr/>
          <p:nvPr/>
        </p:nvCxnSpPr>
        <p:spPr bwMode="auto">
          <a:xfrm>
            <a:off x="5186363" y="1854200"/>
            <a:ext cx="34607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 bwMode="auto">
          <a:xfrm>
            <a:off x="5416550" y="2354263"/>
            <a:ext cx="384175" cy="998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7" name="TextBox 86"/>
          <p:cNvSpPr txBox="1">
            <a:spLocks noChangeArrowheads="1"/>
          </p:cNvSpPr>
          <p:nvPr/>
        </p:nvSpPr>
        <p:spPr bwMode="auto">
          <a:xfrm>
            <a:off x="5537200" y="2460625"/>
            <a:ext cx="8397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2.3m -rails</a:t>
            </a:r>
          </a:p>
        </p:txBody>
      </p:sp>
      <p:cxnSp>
        <p:nvCxnSpPr>
          <p:cNvPr id="88" name="Straight Arrow Connector 87"/>
          <p:cNvCxnSpPr/>
          <p:nvPr/>
        </p:nvCxnSpPr>
        <p:spPr bwMode="auto">
          <a:xfrm flipH="1">
            <a:off x="5532438" y="2506663"/>
            <a:ext cx="7397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 bwMode="auto">
          <a:xfrm>
            <a:off x="6953250" y="2354263"/>
            <a:ext cx="346075" cy="998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Rectangle 91"/>
          <p:cNvSpPr/>
          <p:nvPr/>
        </p:nvSpPr>
        <p:spPr bwMode="auto">
          <a:xfrm>
            <a:off x="3879850" y="2392363"/>
            <a:ext cx="346075" cy="10366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Rectangle 92"/>
          <p:cNvSpPr/>
          <p:nvPr/>
        </p:nvSpPr>
        <p:spPr bwMode="auto">
          <a:xfrm>
            <a:off x="960438" y="3390900"/>
            <a:ext cx="2995612" cy="114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Rectangle 96"/>
          <p:cNvSpPr/>
          <p:nvPr/>
        </p:nvSpPr>
        <p:spPr bwMode="auto">
          <a:xfrm>
            <a:off x="5532438" y="3113088"/>
            <a:ext cx="1471612" cy="230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43" name="TextBox 97"/>
          <p:cNvSpPr txBox="1">
            <a:spLocks noChangeArrowheads="1"/>
          </p:cNvSpPr>
          <p:nvPr/>
        </p:nvSpPr>
        <p:spPr bwMode="auto">
          <a:xfrm>
            <a:off x="5462588" y="2114550"/>
            <a:ext cx="13747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2.7m – open frame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5200650" y="1892300"/>
            <a:ext cx="328613" cy="24209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1" name="Rectangle 100"/>
          <p:cNvSpPr/>
          <p:nvPr/>
        </p:nvSpPr>
        <p:spPr bwMode="auto">
          <a:xfrm>
            <a:off x="7015163" y="1892300"/>
            <a:ext cx="330200" cy="24209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2" name="Straight Arrow Connector 101"/>
          <p:cNvCxnSpPr/>
          <p:nvPr/>
        </p:nvCxnSpPr>
        <p:spPr bwMode="auto">
          <a:xfrm flipH="1">
            <a:off x="5392738" y="2162175"/>
            <a:ext cx="869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7" name="TextBox 102"/>
          <p:cNvSpPr txBox="1">
            <a:spLocks noChangeArrowheads="1"/>
          </p:cNvSpPr>
          <p:nvPr/>
        </p:nvSpPr>
        <p:spPr bwMode="auto">
          <a:xfrm rot="-5400000">
            <a:off x="4252913" y="2995612"/>
            <a:ext cx="212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1m – common passage/dewars</a:t>
            </a:r>
          </a:p>
        </p:txBody>
      </p:sp>
      <p:sp>
        <p:nvSpPr>
          <p:cNvPr id="18448" name="TextBox 103"/>
          <p:cNvSpPr txBox="1">
            <a:spLocks noChangeArrowheads="1"/>
          </p:cNvSpPr>
          <p:nvPr/>
        </p:nvSpPr>
        <p:spPr bwMode="auto">
          <a:xfrm rot="-5400000">
            <a:off x="6134894" y="2971007"/>
            <a:ext cx="2127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1m – common passage/dewars</a:t>
            </a:r>
          </a:p>
        </p:txBody>
      </p:sp>
      <p:sp>
        <p:nvSpPr>
          <p:cNvPr id="105" name="Arc 104"/>
          <p:cNvSpPr>
            <a:spLocks/>
          </p:cNvSpPr>
          <p:nvPr/>
        </p:nvSpPr>
        <p:spPr bwMode="auto">
          <a:xfrm flipH="1">
            <a:off x="5416550" y="2790825"/>
            <a:ext cx="868363" cy="868363"/>
          </a:xfrm>
          <a:custGeom>
            <a:avLst/>
            <a:gdLst>
              <a:gd name="T0" fmla="*/ 434182 w 868363"/>
              <a:gd name="T1" fmla="*/ 0 h 868363"/>
              <a:gd name="T2" fmla="*/ 434182 w 868363"/>
              <a:gd name="T3" fmla="*/ 434182 h 868363"/>
              <a:gd name="T4" fmla="*/ 426526 w 868363"/>
              <a:gd name="T5" fmla="*/ 868296 h 868363"/>
              <a:gd name="T6" fmla="*/ 11796480 60000 65536"/>
              <a:gd name="T7" fmla="*/ 11796480 60000 65536"/>
              <a:gd name="T8" fmla="*/ 11796480 60000 65536"/>
              <a:gd name="T9" fmla="*/ 426526 w 868363"/>
              <a:gd name="T10" fmla="*/ 0 h 868363"/>
              <a:gd name="T11" fmla="*/ 868363 w 868363"/>
              <a:gd name="T12" fmla="*/ 868363 h 8683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8363" h="868363" stroke="0">
                <a:moveTo>
                  <a:pt x="434182" y="0"/>
                </a:moveTo>
                <a:lnTo>
                  <a:pt x="434181" y="0"/>
                </a:lnTo>
                <a:cubicBezTo>
                  <a:pt x="673973" y="0"/>
                  <a:pt x="868363" y="194390"/>
                  <a:pt x="868363" y="434182"/>
                </a:cubicBezTo>
                <a:cubicBezTo>
                  <a:pt x="868363" y="673974"/>
                  <a:pt x="673973" y="868364"/>
                  <a:pt x="434181" y="868364"/>
                </a:cubicBezTo>
                <a:cubicBezTo>
                  <a:pt x="431628" y="868363"/>
                  <a:pt x="429076" y="868341"/>
                  <a:pt x="426524" y="868296"/>
                </a:cubicBezTo>
                <a:lnTo>
                  <a:pt x="434182" y="434182"/>
                </a:lnTo>
                <a:close/>
              </a:path>
              <a:path w="868363" h="868363" fill="none">
                <a:moveTo>
                  <a:pt x="434182" y="0"/>
                </a:moveTo>
                <a:lnTo>
                  <a:pt x="434181" y="0"/>
                </a:lnTo>
                <a:cubicBezTo>
                  <a:pt x="673973" y="0"/>
                  <a:pt x="868363" y="194390"/>
                  <a:pt x="868363" y="434182"/>
                </a:cubicBezTo>
                <a:cubicBezTo>
                  <a:pt x="868363" y="673974"/>
                  <a:pt x="673973" y="868364"/>
                  <a:pt x="434181" y="868364"/>
                </a:cubicBezTo>
                <a:cubicBezTo>
                  <a:pt x="431628" y="868363"/>
                  <a:pt x="429076" y="868341"/>
                  <a:pt x="426524" y="868296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106" name="Arc 105"/>
          <p:cNvSpPr>
            <a:spLocks/>
          </p:cNvSpPr>
          <p:nvPr/>
        </p:nvSpPr>
        <p:spPr bwMode="auto">
          <a:xfrm>
            <a:off x="6245225" y="2782888"/>
            <a:ext cx="868363" cy="869950"/>
          </a:xfrm>
          <a:custGeom>
            <a:avLst/>
            <a:gdLst>
              <a:gd name="T0" fmla="*/ 434182 w 868363"/>
              <a:gd name="T1" fmla="*/ 0 h 869950"/>
              <a:gd name="T2" fmla="*/ 434182 w 868363"/>
              <a:gd name="T3" fmla="*/ 434975 h 869950"/>
              <a:gd name="T4" fmla="*/ 426512 w 868363"/>
              <a:gd name="T5" fmla="*/ 869882 h 869950"/>
              <a:gd name="T6" fmla="*/ 11796480 60000 65536"/>
              <a:gd name="T7" fmla="*/ 11796480 60000 65536"/>
              <a:gd name="T8" fmla="*/ 11796480 60000 65536"/>
              <a:gd name="T9" fmla="*/ 426512 w 868363"/>
              <a:gd name="T10" fmla="*/ 0 h 869950"/>
              <a:gd name="T11" fmla="*/ 868363 w 868363"/>
              <a:gd name="T12" fmla="*/ 869950 h 8699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8363" h="869950" stroke="0">
                <a:moveTo>
                  <a:pt x="434182" y="0"/>
                </a:moveTo>
                <a:lnTo>
                  <a:pt x="434181" y="0"/>
                </a:lnTo>
                <a:cubicBezTo>
                  <a:pt x="673973" y="0"/>
                  <a:pt x="868363" y="194745"/>
                  <a:pt x="868363" y="434975"/>
                </a:cubicBezTo>
                <a:cubicBezTo>
                  <a:pt x="868363" y="675205"/>
                  <a:pt x="673973" y="869950"/>
                  <a:pt x="434181" y="869950"/>
                </a:cubicBezTo>
                <a:cubicBezTo>
                  <a:pt x="431624" y="869949"/>
                  <a:pt x="429067" y="869927"/>
                  <a:pt x="426510" y="869882"/>
                </a:cubicBezTo>
                <a:lnTo>
                  <a:pt x="434182" y="434975"/>
                </a:lnTo>
                <a:close/>
              </a:path>
              <a:path w="868363" h="869950" fill="none">
                <a:moveTo>
                  <a:pt x="434182" y="0"/>
                </a:moveTo>
                <a:lnTo>
                  <a:pt x="434181" y="0"/>
                </a:lnTo>
                <a:cubicBezTo>
                  <a:pt x="673973" y="0"/>
                  <a:pt x="868363" y="194745"/>
                  <a:pt x="868363" y="434975"/>
                </a:cubicBezTo>
                <a:cubicBezTo>
                  <a:pt x="868363" y="675205"/>
                  <a:pt x="673973" y="869950"/>
                  <a:pt x="434181" y="869950"/>
                </a:cubicBezTo>
                <a:cubicBezTo>
                  <a:pt x="431624" y="869949"/>
                  <a:pt x="429067" y="869927"/>
                  <a:pt x="426510" y="869882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s-ES"/>
          </a:p>
        </p:txBody>
      </p:sp>
      <p:sp>
        <p:nvSpPr>
          <p:cNvPr id="18451" name="TextBox 106"/>
          <p:cNvSpPr txBox="1">
            <a:spLocks noChangeArrowheads="1"/>
          </p:cNvSpPr>
          <p:nvPr/>
        </p:nvSpPr>
        <p:spPr bwMode="auto">
          <a:xfrm>
            <a:off x="5162550" y="1598613"/>
            <a:ext cx="3857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1m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8077200" y="195263"/>
            <a:ext cx="328613" cy="6453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453" name="TextBox 108"/>
          <p:cNvSpPr txBox="1">
            <a:spLocks noChangeArrowheads="1"/>
          </p:cNvSpPr>
          <p:nvPr/>
        </p:nvSpPr>
        <p:spPr bwMode="auto">
          <a:xfrm rot="-5400000">
            <a:off x="7496969" y="3769519"/>
            <a:ext cx="1509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Passage space</a:t>
            </a:r>
          </a:p>
        </p:txBody>
      </p:sp>
      <p:sp>
        <p:nvSpPr>
          <p:cNvPr id="110" name="Rectangle 109"/>
          <p:cNvSpPr/>
          <p:nvPr/>
        </p:nvSpPr>
        <p:spPr bwMode="auto">
          <a:xfrm rot="16200000">
            <a:off x="4502151" y="-3384550"/>
            <a:ext cx="330200" cy="74898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455" name="TextBox 111"/>
          <p:cNvSpPr txBox="1">
            <a:spLocks noChangeArrowheads="1"/>
          </p:cNvSpPr>
          <p:nvPr/>
        </p:nvSpPr>
        <p:spPr bwMode="auto">
          <a:xfrm>
            <a:off x="1614488" y="165100"/>
            <a:ext cx="1509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Passage space</a:t>
            </a:r>
          </a:p>
        </p:txBody>
      </p:sp>
      <p:cxnSp>
        <p:nvCxnSpPr>
          <p:cNvPr id="114" name="Straight Arrow Connector 113"/>
          <p:cNvCxnSpPr/>
          <p:nvPr/>
        </p:nvCxnSpPr>
        <p:spPr bwMode="auto">
          <a:xfrm>
            <a:off x="6262688" y="1816100"/>
            <a:ext cx="10747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7" name="TextBox 116"/>
          <p:cNvSpPr txBox="1">
            <a:spLocks noChangeArrowheads="1"/>
          </p:cNvSpPr>
          <p:nvPr/>
        </p:nvSpPr>
        <p:spPr bwMode="auto">
          <a:xfrm>
            <a:off x="6527800" y="1585913"/>
            <a:ext cx="504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3.3m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570538" y="1854200"/>
            <a:ext cx="1382712" cy="268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Electronics?</a:t>
            </a:r>
          </a:p>
        </p:txBody>
      </p:sp>
      <p:sp>
        <p:nvSpPr>
          <p:cNvPr id="18459" name="TextBox 64"/>
          <p:cNvSpPr txBox="1">
            <a:spLocks noChangeArrowheads="1"/>
          </p:cNvSpPr>
          <p:nvPr/>
        </p:nvSpPr>
        <p:spPr bwMode="auto">
          <a:xfrm>
            <a:off x="5838825" y="3090863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MINIBALL</a:t>
            </a:r>
          </a:p>
        </p:txBody>
      </p:sp>
      <p:sp>
        <p:nvSpPr>
          <p:cNvPr id="18460" name="TextBox 64"/>
          <p:cNvSpPr txBox="1">
            <a:spLocks noChangeArrowheads="1"/>
          </p:cNvSpPr>
          <p:nvPr/>
        </p:nvSpPr>
        <p:spPr bwMode="auto">
          <a:xfrm>
            <a:off x="1199993" y="548680"/>
            <a:ext cx="221987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l-PL" sz="2800" dirty="0" smtClean="0">
                <a:solidFill>
                  <a:srgbClr val="A50021"/>
                </a:solidFill>
              </a:rPr>
              <a:t>HIE-ISOLDE</a:t>
            </a:r>
          </a:p>
          <a:p>
            <a:pPr eaLnBrk="1" hangingPunct="1"/>
            <a:r>
              <a:rPr lang="pl-PL" sz="2800" dirty="0" err="1" smtClean="0">
                <a:solidFill>
                  <a:srgbClr val="A50021"/>
                </a:solidFill>
              </a:rPr>
              <a:t>Beam</a:t>
            </a:r>
            <a:r>
              <a:rPr lang="pl-PL" sz="2800" dirty="0" smtClean="0">
                <a:solidFill>
                  <a:srgbClr val="A50021"/>
                </a:solidFill>
              </a:rPr>
              <a:t> lines</a:t>
            </a:r>
            <a:endParaRPr lang="en-US" sz="2800" dirty="0">
              <a:solidFill>
                <a:srgbClr val="A50021"/>
              </a:solidFill>
            </a:endParaRPr>
          </a:p>
        </p:txBody>
      </p:sp>
      <p:sp>
        <p:nvSpPr>
          <p:cNvPr id="18461" name="pole tekstowe 51"/>
          <p:cNvSpPr txBox="1">
            <a:spLocks noChangeArrowheads="1"/>
          </p:cNvSpPr>
          <p:nvPr/>
        </p:nvSpPr>
        <p:spPr bwMode="auto">
          <a:xfrm>
            <a:off x="4205288" y="2392363"/>
            <a:ext cx="1019175" cy="522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pl-PL" sz="1400">
                <a:solidFill>
                  <a:srgbClr val="A50021"/>
                </a:solidFill>
              </a:rPr>
              <a:t>Small</a:t>
            </a:r>
            <a:br>
              <a:rPr lang="pl-PL" sz="1400">
                <a:solidFill>
                  <a:srgbClr val="A50021"/>
                </a:solidFill>
              </a:rPr>
            </a:br>
            <a:r>
              <a:rPr lang="pl-PL" sz="1400">
                <a:solidFill>
                  <a:srgbClr val="A50021"/>
                </a:solidFill>
              </a:rPr>
              <a:t>removable</a:t>
            </a:r>
            <a:endParaRPr lang="en-GB" sz="1400">
              <a:solidFill>
                <a:srgbClr val="A5002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4495800" y="2930525"/>
            <a:ext cx="498475" cy="574675"/>
          </a:xfrm>
          <a:prstGeom prst="rect">
            <a:avLst/>
          </a:prstGeom>
          <a:solidFill>
            <a:srgbClr val="FFFFCC"/>
          </a:solidFill>
          <a:ln w="3175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463" name="TextBox 63"/>
          <p:cNvSpPr txBox="1">
            <a:spLocks noChangeArrowheads="1"/>
          </p:cNvSpPr>
          <p:nvPr/>
        </p:nvSpPr>
        <p:spPr bwMode="auto">
          <a:xfrm>
            <a:off x="3151188" y="1739900"/>
            <a:ext cx="2074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0000"/>
                </a:solidFill>
              </a:rPr>
              <a:t>1.7m left for other setups</a:t>
            </a:r>
          </a:p>
          <a:p>
            <a:pPr eaLnBrk="1" hangingPunct="1"/>
            <a:r>
              <a:rPr lang="en-US" sz="1200" dirty="0">
                <a:solidFill>
                  <a:srgbClr val="FF0000"/>
                </a:solidFill>
              </a:rPr>
              <a:t>(1.3m, if passage counted from </a:t>
            </a:r>
            <a:r>
              <a:rPr lang="pl-PL" sz="1200" dirty="0">
                <a:solidFill>
                  <a:srgbClr val="FF0000"/>
                </a:solidFill>
              </a:rPr>
              <a:t>the </a:t>
            </a:r>
            <a:r>
              <a:rPr lang="en-US" sz="1200" dirty="0">
                <a:solidFill>
                  <a:srgbClr val="FF0000"/>
                </a:solidFill>
              </a:rPr>
              <a:t>open frame)</a:t>
            </a:r>
          </a:p>
        </p:txBody>
      </p:sp>
      <p:cxnSp>
        <p:nvCxnSpPr>
          <p:cNvPr id="59" name="Straight Arrow Connector 61"/>
          <p:cNvCxnSpPr/>
          <p:nvPr/>
        </p:nvCxnSpPr>
        <p:spPr bwMode="auto">
          <a:xfrm>
            <a:off x="4725988" y="2238375"/>
            <a:ext cx="4984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1187624" y="1628800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000090"/>
                </a:solidFill>
              </a:rPr>
              <a:t>Request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from</a:t>
            </a:r>
            <a:r>
              <a:rPr lang="es-ES" b="1" smtClean="0">
                <a:solidFill>
                  <a:srgbClr val="000090"/>
                </a:solidFill>
              </a:rPr>
              <a:t> </a:t>
            </a:r>
            <a:r>
              <a:rPr lang="es-ES" b="1" smtClean="0">
                <a:solidFill>
                  <a:srgbClr val="000090"/>
                </a:solidFill>
              </a:rPr>
              <a:t>HEBT </a:t>
            </a:r>
            <a:r>
              <a:rPr lang="es-ES" b="1" dirty="0" smtClean="0">
                <a:solidFill>
                  <a:srgbClr val="000090"/>
                </a:solidFill>
              </a:rPr>
              <a:t>&amp; </a:t>
            </a:r>
            <a:r>
              <a:rPr lang="es-ES" b="1" dirty="0" err="1" smtClean="0">
                <a:solidFill>
                  <a:srgbClr val="000090"/>
                </a:solidFill>
              </a:rPr>
              <a:t>integration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to</a:t>
            </a:r>
            <a:r>
              <a:rPr lang="es-ES" b="1" dirty="0" smtClean="0">
                <a:solidFill>
                  <a:srgbClr val="000090"/>
                </a:solidFill>
              </a:rPr>
              <a:t> decide </a:t>
            </a:r>
            <a:r>
              <a:rPr lang="es-ES" b="1" dirty="0" err="1" smtClean="0">
                <a:solidFill>
                  <a:srgbClr val="000090"/>
                </a:solidFill>
              </a:rPr>
              <a:t>where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the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experiments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will</a:t>
            </a:r>
            <a:r>
              <a:rPr lang="es-ES" b="1" dirty="0" smtClean="0">
                <a:solidFill>
                  <a:srgbClr val="000090"/>
                </a:solidFill>
              </a:rPr>
              <a:t> be placed,</a:t>
            </a:r>
            <a:endParaRPr lang="es-E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8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50"/>
          <p:cNvGrpSpPr>
            <a:grpSpLocks/>
          </p:cNvGrpSpPr>
          <p:nvPr/>
        </p:nvGrpSpPr>
        <p:grpSpPr bwMode="auto">
          <a:xfrm>
            <a:off x="755576" y="19050"/>
            <a:ext cx="8358188" cy="6835775"/>
            <a:chOff x="746861" y="18875"/>
            <a:chExt cx="8356929" cy="6835816"/>
          </a:xfrm>
        </p:grpSpPr>
        <p:grpSp>
          <p:nvGrpSpPr>
            <p:cNvPr id="75" name="Group 54"/>
            <p:cNvGrpSpPr>
              <a:grpSpLocks noChangeAspect="1"/>
            </p:cNvGrpSpPr>
            <p:nvPr/>
          </p:nvGrpSpPr>
          <p:grpSpPr bwMode="auto">
            <a:xfrm>
              <a:off x="746861" y="18875"/>
              <a:ext cx="8356929" cy="6835816"/>
              <a:chOff x="1538005" y="440610"/>
              <a:chExt cx="7597209" cy="6214378"/>
            </a:xfrm>
          </p:grpSpPr>
          <p:grpSp>
            <p:nvGrpSpPr>
              <p:cNvPr id="87" name="Group 24"/>
              <p:cNvGrpSpPr>
                <a:grpSpLocks noChangeAspect="1"/>
              </p:cNvGrpSpPr>
              <p:nvPr/>
            </p:nvGrpSpPr>
            <p:grpSpPr bwMode="auto">
              <a:xfrm>
                <a:off x="1538005" y="1096769"/>
                <a:ext cx="6881499" cy="5558219"/>
                <a:chOff x="2940930" y="1769401"/>
                <a:chExt cx="4778819" cy="3859874"/>
              </a:xfrm>
            </p:grpSpPr>
            <p:pic>
              <p:nvPicPr>
                <p:cNvPr id="96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262" t="12286" r="23502"/>
                <a:stretch>
                  <a:fillRect/>
                </a:stretch>
              </p:blipFill>
              <p:spPr bwMode="auto">
                <a:xfrm>
                  <a:off x="2994270" y="1769401"/>
                  <a:ext cx="3500992" cy="3859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8" name="Group 20"/>
                <p:cNvGrpSpPr>
                  <a:grpSpLocks/>
                </p:cNvGrpSpPr>
                <p:nvPr/>
              </p:nvGrpSpPr>
              <p:grpSpPr bwMode="auto">
                <a:xfrm>
                  <a:off x="2940930" y="2432412"/>
                  <a:ext cx="4778819" cy="2739556"/>
                  <a:chOff x="2092247" y="720503"/>
                  <a:chExt cx="7844810" cy="4497198"/>
                </a:xfrm>
              </p:grpSpPr>
              <p:grpSp>
                <p:nvGrpSpPr>
                  <p:cNvPr id="99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078480" y="1059180"/>
                    <a:ext cx="6858577" cy="4158521"/>
                    <a:chOff x="3078480" y="1059180"/>
                    <a:chExt cx="6858577" cy="4158521"/>
                  </a:xfrm>
                </p:grpSpPr>
                <p:pic>
                  <p:nvPicPr>
                    <p:cNvPr id="103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27209"/>
                    <a:stretch>
                      <a:fillRect/>
                    </a:stretch>
                  </p:blipFill>
                  <p:spPr bwMode="auto">
                    <a:xfrm>
                      <a:off x="3078480" y="1059180"/>
                      <a:ext cx="4967870" cy="415852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104" name="Rectangle 5"/>
                    <p:cNvSpPr/>
                    <p:nvPr/>
                  </p:nvSpPr>
                  <p:spPr>
                    <a:xfrm>
                      <a:off x="8892507" y="1414448"/>
                      <a:ext cx="1044550" cy="13474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pic>
                <p:nvPicPr>
                  <p:cNvPr id="10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261" t="24126" r="46794"/>
                  <a:stretch>
                    <a:fillRect/>
                  </a:stretch>
                </p:blipFill>
                <p:spPr bwMode="auto">
                  <a:xfrm>
                    <a:off x="2092247" y="720503"/>
                    <a:ext cx="3203653" cy="43650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89" name="Rectangle 25"/>
              <p:cNvSpPr/>
              <p:nvPr/>
            </p:nvSpPr>
            <p:spPr>
              <a:xfrm>
                <a:off x="1690959" y="447826"/>
                <a:ext cx="7336032" cy="1385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sp>
            <p:nvSpPr>
              <p:cNvPr id="90" name="Rectangle 26"/>
              <p:cNvSpPr/>
              <p:nvPr/>
            </p:nvSpPr>
            <p:spPr>
              <a:xfrm>
                <a:off x="1614483" y="6473146"/>
                <a:ext cx="7445697" cy="1428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sp>
            <p:nvSpPr>
              <p:cNvPr id="91" name="Rectangle 27"/>
              <p:cNvSpPr/>
              <p:nvPr/>
            </p:nvSpPr>
            <p:spPr>
              <a:xfrm rot="16200000">
                <a:off x="5503510" y="3456168"/>
                <a:ext cx="6182628" cy="151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/>
                  <a:t>WALL</a:t>
                </a:r>
              </a:p>
            </p:txBody>
          </p:sp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786" t="90323" r="42731" b="3616"/>
              <a:stretch>
                <a:fillRect/>
              </a:stretch>
            </p:blipFill>
            <p:spPr bwMode="auto">
              <a:xfrm rot="-5400000">
                <a:off x="7715974" y="2027218"/>
                <a:ext cx="2454430" cy="38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7" name="Straight Connector 57"/>
            <p:cNvCxnSpPr/>
            <p:nvPr/>
          </p:nvCxnSpPr>
          <p:spPr>
            <a:xfrm>
              <a:off x="4730886" y="498303"/>
              <a:ext cx="0" cy="5683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59"/>
            <p:cNvCxnSpPr/>
            <p:nvPr/>
          </p:nvCxnSpPr>
          <p:spPr>
            <a:xfrm>
              <a:off x="6262593" y="511003"/>
              <a:ext cx="0" cy="56832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41"/>
            <p:cNvCxnSpPr/>
            <p:nvPr/>
          </p:nvCxnSpPr>
          <p:spPr>
            <a:xfrm>
              <a:off x="4726125" y="1123782"/>
              <a:ext cx="1536469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44"/>
            <p:cNvSpPr txBox="1">
              <a:spLocks noChangeArrowheads="1"/>
            </p:cNvSpPr>
            <p:nvPr/>
          </p:nvSpPr>
          <p:spPr bwMode="auto">
            <a:xfrm>
              <a:off x="5109670" y="1086295"/>
              <a:ext cx="66075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latin typeface="Calibri" charset="0"/>
                </a:rPr>
                <a:t>5.2m</a:t>
              </a:r>
            </a:p>
          </p:txBody>
        </p:sp>
      </p:grpSp>
      <p:cxnSp>
        <p:nvCxnSpPr>
          <p:cNvPr id="58" name="Straight Connector 57"/>
          <p:cNvCxnSpPr/>
          <p:nvPr/>
        </p:nvCxnSpPr>
        <p:spPr bwMode="auto">
          <a:xfrm>
            <a:off x="4730750" y="498475"/>
            <a:ext cx="0" cy="5683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 bwMode="auto">
          <a:xfrm>
            <a:off x="6262688" y="511175"/>
            <a:ext cx="0" cy="5683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 bwMode="auto">
          <a:xfrm>
            <a:off x="4725988" y="1125538"/>
            <a:ext cx="153670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 bwMode="auto">
          <a:xfrm>
            <a:off x="6261100" y="1123950"/>
            <a:ext cx="153511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6" name="TextBox 44"/>
          <p:cNvSpPr txBox="1">
            <a:spLocks noChangeArrowheads="1"/>
          </p:cNvSpPr>
          <p:nvPr/>
        </p:nvSpPr>
        <p:spPr bwMode="auto">
          <a:xfrm>
            <a:off x="5110163" y="1085850"/>
            <a:ext cx="66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5.2m</a:t>
            </a:r>
          </a:p>
        </p:txBody>
      </p:sp>
      <p:sp>
        <p:nvSpPr>
          <p:cNvPr id="22537" name="TextBox 45"/>
          <p:cNvSpPr txBox="1">
            <a:spLocks noChangeArrowheads="1"/>
          </p:cNvSpPr>
          <p:nvPr/>
        </p:nvSpPr>
        <p:spPr bwMode="auto">
          <a:xfrm>
            <a:off x="6837363" y="1085850"/>
            <a:ext cx="487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5m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7797800" y="2890838"/>
            <a:ext cx="2698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 bwMode="auto">
          <a:xfrm>
            <a:off x="3613150" y="1854200"/>
            <a:ext cx="34607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 bwMode="auto">
          <a:xfrm>
            <a:off x="5416550" y="2354263"/>
            <a:ext cx="384175" cy="998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41" name="TextBox 86"/>
          <p:cNvSpPr txBox="1">
            <a:spLocks noChangeArrowheads="1"/>
          </p:cNvSpPr>
          <p:nvPr/>
        </p:nvSpPr>
        <p:spPr bwMode="auto">
          <a:xfrm>
            <a:off x="5537200" y="2460625"/>
            <a:ext cx="8397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Calibri" charset="0"/>
              </a:rPr>
              <a:t>2.3m -rails</a:t>
            </a:r>
          </a:p>
        </p:txBody>
      </p:sp>
      <p:cxnSp>
        <p:nvCxnSpPr>
          <p:cNvPr id="88" name="Straight Arrow Connector 87"/>
          <p:cNvCxnSpPr/>
          <p:nvPr/>
        </p:nvCxnSpPr>
        <p:spPr bwMode="auto">
          <a:xfrm flipH="1">
            <a:off x="5532438" y="2506663"/>
            <a:ext cx="7397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 bwMode="auto">
          <a:xfrm>
            <a:off x="6953250" y="2354263"/>
            <a:ext cx="346075" cy="998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Rectangle 91"/>
          <p:cNvSpPr/>
          <p:nvPr/>
        </p:nvSpPr>
        <p:spPr bwMode="auto">
          <a:xfrm>
            <a:off x="3879850" y="2392363"/>
            <a:ext cx="346075" cy="10366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Rectangle 92"/>
          <p:cNvSpPr/>
          <p:nvPr/>
        </p:nvSpPr>
        <p:spPr bwMode="auto">
          <a:xfrm>
            <a:off x="960438" y="3390900"/>
            <a:ext cx="2995612" cy="114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 bwMode="auto">
          <a:xfrm>
            <a:off x="8077200" y="195263"/>
            <a:ext cx="328613" cy="6453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547" name="TextBox 108"/>
          <p:cNvSpPr txBox="1">
            <a:spLocks noChangeArrowheads="1"/>
          </p:cNvSpPr>
          <p:nvPr/>
        </p:nvSpPr>
        <p:spPr bwMode="auto">
          <a:xfrm rot="-5400000">
            <a:off x="7496969" y="3769519"/>
            <a:ext cx="1509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Passage space</a:t>
            </a:r>
          </a:p>
        </p:txBody>
      </p:sp>
      <p:sp>
        <p:nvSpPr>
          <p:cNvPr id="110" name="Rectangle 109"/>
          <p:cNvSpPr/>
          <p:nvPr/>
        </p:nvSpPr>
        <p:spPr bwMode="auto">
          <a:xfrm rot="16200000">
            <a:off x="4502151" y="-3384550"/>
            <a:ext cx="330200" cy="74898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549" name="TextBox 111"/>
          <p:cNvSpPr txBox="1">
            <a:spLocks noChangeArrowheads="1"/>
          </p:cNvSpPr>
          <p:nvPr/>
        </p:nvSpPr>
        <p:spPr bwMode="auto">
          <a:xfrm>
            <a:off x="1614488" y="165100"/>
            <a:ext cx="1509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Passage space</a:t>
            </a:r>
          </a:p>
        </p:txBody>
      </p:sp>
      <p:cxnSp>
        <p:nvCxnSpPr>
          <p:cNvPr id="114" name="Straight Arrow Connector 113"/>
          <p:cNvCxnSpPr/>
          <p:nvPr/>
        </p:nvCxnSpPr>
        <p:spPr bwMode="auto">
          <a:xfrm>
            <a:off x="4721225" y="1816100"/>
            <a:ext cx="10747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52" name="Grupa 71"/>
          <p:cNvGrpSpPr>
            <a:grpSpLocks/>
          </p:cNvGrpSpPr>
          <p:nvPr/>
        </p:nvGrpSpPr>
        <p:grpSpPr bwMode="auto">
          <a:xfrm>
            <a:off x="3600450" y="1585913"/>
            <a:ext cx="2182813" cy="2727325"/>
            <a:chOff x="5162215" y="1585726"/>
            <a:chExt cx="2183148" cy="2727512"/>
          </a:xfrm>
        </p:grpSpPr>
        <p:sp>
          <p:nvSpPr>
            <p:cNvPr id="97" name="Rectangle 96"/>
            <p:cNvSpPr/>
            <p:nvPr/>
          </p:nvSpPr>
          <p:spPr bwMode="auto">
            <a:xfrm>
              <a:off x="5532160" y="3113006"/>
              <a:ext cx="1471838" cy="23020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5200321" y="1892134"/>
              <a:ext cx="328663" cy="242110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7015112" y="1892134"/>
              <a:ext cx="330251" cy="242110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568" name="TextBox 102"/>
            <p:cNvSpPr txBox="1">
              <a:spLocks noChangeArrowheads="1"/>
            </p:cNvSpPr>
            <p:nvPr/>
          </p:nvSpPr>
          <p:spPr bwMode="auto">
            <a:xfrm rot="-5400000">
              <a:off x="4252925" y="2994886"/>
              <a:ext cx="2127685" cy="277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Calibri" charset="0"/>
                </a:rPr>
                <a:t>1m – common passage/dewars</a:t>
              </a:r>
            </a:p>
          </p:txBody>
        </p:sp>
        <p:sp>
          <p:nvSpPr>
            <p:cNvPr id="22569" name="TextBox 103"/>
            <p:cNvSpPr txBox="1">
              <a:spLocks noChangeArrowheads="1"/>
            </p:cNvSpPr>
            <p:nvPr/>
          </p:nvSpPr>
          <p:spPr bwMode="auto">
            <a:xfrm rot="-5400000">
              <a:off x="6135053" y="2971906"/>
              <a:ext cx="2127685" cy="277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Calibri" charset="0"/>
                </a:rPr>
                <a:t>1m – common passage/dewars</a:t>
              </a:r>
            </a:p>
          </p:txBody>
        </p:sp>
        <p:sp>
          <p:nvSpPr>
            <p:cNvPr id="105" name="Arc 104"/>
            <p:cNvSpPr>
              <a:spLocks/>
            </p:cNvSpPr>
            <p:nvPr/>
          </p:nvSpPr>
          <p:spPr bwMode="auto">
            <a:xfrm flipH="1">
              <a:off x="5416254" y="2790721"/>
              <a:ext cx="868496" cy="868423"/>
            </a:xfrm>
            <a:custGeom>
              <a:avLst/>
              <a:gdLst>
                <a:gd name="T0" fmla="*/ 434249 w 868496"/>
                <a:gd name="T1" fmla="*/ 0 h 868423"/>
                <a:gd name="T2" fmla="*/ 434248 w 868496"/>
                <a:gd name="T3" fmla="*/ 434212 h 868423"/>
                <a:gd name="T4" fmla="*/ 426592 w 868496"/>
                <a:gd name="T5" fmla="*/ 868356 h 868423"/>
                <a:gd name="T6" fmla="*/ 11796480 60000 65536"/>
                <a:gd name="T7" fmla="*/ 11796480 60000 65536"/>
                <a:gd name="T8" fmla="*/ 11796480 60000 65536"/>
                <a:gd name="T9" fmla="*/ 426592 w 868496"/>
                <a:gd name="T10" fmla="*/ 0 h 868423"/>
                <a:gd name="T11" fmla="*/ 868496 w 868496"/>
                <a:gd name="T12" fmla="*/ 868423 h 8684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8496" h="868423" stroke="0">
                  <a:moveTo>
                    <a:pt x="434249" y="0"/>
                  </a:moveTo>
                  <a:lnTo>
                    <a:pt x="434248" y="0"/>
                  </a:lnTo>
                  <a:cubicBezTo>
                    <a:pt x="674077" y="0"/>
                    <a:pt x="868496" y="194403"/>
                    <a:pt x="868496" y="434212"/>
                  </a:cubicBezTo>
                  <a:cubicBezTo>
                    <a:pt x="868496" y="674020"/>
                    <a:pt x="674076" y="868424"/>
                    <a:pt x="434248" y="868424"/>
                  </a:cubicBezTo>
                  <a:cubicBezTo>
                    <a:pt x="431695" y="868423"/>
                    <a:pt x="429143" y="868401"/>
                    <a:pt x="426590" y="868356"/>
                  </a:cubicBezTo>
                  <a:lnTo>
                    <a:pt x="434248" y="434212"/>
                  </a:lnTo>
                  <a:close/>
                </a:path>
                <a:path w="868496" h="868423" fill="none">
                  <a:moveTo>
                    <a:pt x="434249" y="0"/>
                  </a:moveTo>
                  <a:lnTo>
                    <a:pt x="434248" y="0"/>
                  </a:lnTo>
                  <a:cubicBezTo>
                    <a:pt x="674077" y="0"/>
                    <a:pt x="868496" y="194403"/>
                    <a:pt x="868496" y="434212"/>
                  </a:cubicBezTo>
                  <a:cubicBezTo>
                    <a:pt x="868496" y="674020"/>
                    <a:pt x="674076" y="868424"/>
                    <a:pt x="434248" y="868424"/>
                  </a:cubicBezTo>
                  <a:cubicBezTo>
                    <a:pt x="431695" y="868423"/>
                    <a:pt x="429143" y="868401"/>
                    <a:pt x="426590" y="868356"/>
                  </a:cubicBezTo>
                </a:path>
              </a:pathLst>
            </a:custGeom>
            <a:noFill/>
            <a:ln w="381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106" name="Arc 105"/>
            <p:cNvSpPr>
              <a:spLocks/>
            </p:cNvSpPr>
            <p:nvPr/>
          </p:nvSpPr>
          <p:spPr bwMode="auto">
            <a:xfrm>
              <a:off x="6245056" y="2782783"/>
              <a:ext cx="868496" cy="870010"/>
            </a:xfrm>
            <a:custGeom>
              <a:avLst/>
              <a:gdLst>
                <a:gd name="T0" fmla="*/ 434249 w 868496"/>
                <a:gd name="T1" fmla="*/ 0 h 870010"/>
                <a:gd name="T2" fmla="*/ 434248 w 868496"/>
                <a:gd name="T3" fmla="*/ 435005 h 870010"/>
                <a:gd name="T4" fmla="*/ 426578 w 868496"/>
                <a:gd name="T5" fmla="*/ 869942 h 870010"/>
                <a:gd name="T6" fmla="*/ 11796480 60000 65536"/>
                <a:gd name="T7" fmla="*/ 11796480 60000 65536"/>
                <a:gd name="T8" fmla="*/ 11796480 60000 65536"/>
                <a:gd name="T9" fmla="*/ 426578 w 868496"/>
                <a:gd name="T10" fmla="*/ 0 h 870010"/>
                <a:gd name="T11" fmla="*/ 868496 w 868496"/>
                <a:gd name="T12" fmla="*/ 870010 h 8700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8496" h="870010" stroke="0">
                  <a:moveTo>
                    <a:pt x="434249" y="0"/>
                  </a:moveTo>
                  <a:lnTo>
                    <a:pt x="434248" y="0"/>
                  </a:lnTo>
                  <a:cubicBezTo>
                    <a:pt x="674077" y="0"/>
                    <a:pt x="868496" y="194758"/>
                    <a:pt x="868496" y="435005"/>
                  </a:cubicBezTo>
                  <a:cubicBezTo>
                    <a:pt x="868496" y="675251"/>
                    <a:pt x="674076" y="870010"/>
                    <a:pt x="434248" y="870010"/>
                  </a:cubicBezTo>
                  <a:cubicBezTo>
                    <a:pt x="431690" y="870009"/>
                    <a:pt x="429133" y="869987"/>
                    <a:pt x="426576" y="869942"/>
                  </a:cubicBezTo>
                  <a:lnTo>
                    <a:pt x="434248" y="435005"/>
                  </a:lnTo>
                  <a:close/>
                </a:path>
                <a:path w="868496" h="870010" fill="none">
                  <a:moveTo>
                    <a:pt x="434249" y="0"/>
                  </a:moveTo>
                  <a:lnTo>
                    <a:pt x="434248" y="0"/>
                  </a:lnTo>
                  <a:cubicBezTo>
                    <a:pt x="674077" y="0"/>
                    <a:pt x="868496" y="194758"/>
                    <a:pt x="868496" y="435005"/>
                  </a:cubicBezTo>
                  <a:cubicBezTo>
                    <a:pt x="868496" y="675251"/>
                    <a:pt x="674076" y="870010"/>
                    <a:pt x="434248" y="870010"/>
                  </a:cubicBezTo>
                  <a:cubicBezTo>
                    <a:pt x="431690" y="870009"/>
                    <a:pt x="429133" y="869987"/>
                    <a:pt x="426576" y="869942"/>
                  </a:cubicBezTo>
                </a:path>
              </a:pathLst>
            </a:custGeom>
            <a:noFill/>
            <a:ln w="381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s-ES"/>
            </a:p>
          </p:txBody>
        </p:sp>
        <p:sp>
          <p:nvSpPr>
            <p:cNvPr id="22572" name="TextBox 106"/>
            <p:cNvSpPr txBox="1">
              <a:spLocks noChangeArrowheads="1"/>
            </p:cNvSpPr>
            <p:nvPr/>
          </p:nvSpPr>
          <p:spPr bwMode="auto">
            <a:xfrm>
              <a:off x="5162215" y="1599162"/>
              <a:ext cx="386702" cy="276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Calibri" charset="0"/>
                </a:rPr>
                <a:t>1m</a:t>
              </a:r>
            </a:p>
          </p:txBody>
        </p:sp>
        <p:sp>
          <p:nvSpPr>
            <p:cNvPr id="22573" name="TextBox 116"/>
            <p:cNvSpPr txBox="1">
              <a:spLocks noChangeArrowheads="1"/>
            </p:cNvSpPr>
            <p:nvPr/>
          </p:nvSpPr>
          <p:spPr bwMode="auto">
            <a:xfrm>
              <a:off x="6528196" y="1585726"/>
              <a:ext cx="503740" cy="276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Calibri" charset="0"/>
                </a:rPr>
                <a:t>3.3m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570266" y="1854031"/>
              <a:ext cx="1382924" cy="26830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Electronics?</a:t>
              </a:r>
            </a:p>
          </p:txBody>
        </p:sp>
        <p:sp>
          <p:nvSpPr>
            <p:cNvPr id="22575" name="TextBox 64"/>
            <p:cNvSpPr txBox="1">
              <a:spLocks noChangeArrowheads="1"/>
            </p:cNvSpPr>
            <p:nvPr/>
          </p:nvSpPr>
          <p:spPr bwMode="auto">
            <a:xfrm>
              <a:off x="5838825" y="3090863"/>
              <a:ext cx="8858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MINIBALL</a:t>
              </a:r>
            </a:p>
          </p:txBody>
        </p:sp>
      </p:grpSp>
      <p:sp>
        <p:nvSpPr>
          <p:cNvPr id="22555" name="pole tekstowe 73"/>
          <p:cNvSpPr txBox="1">
            <a:spLocks noChangeArrowheads="1"/>
          </p:cNvSpPr>
          <p:nvPr/>
        </p:nvSpPr>
        <p:spPr bwMode="auto">
          <a:xfrm>
            <a:off x="7413625" y="2022475"/>
            <a:ext cx="102076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pl-PL" sz="1400" dirty="0">
                <a:solidFill>
                  <a:srgbClr val="A50021"/>
                </a:solidFill>
              </a:rPr>
              <a:t>Small</a:t>
            </a:r>
            <a:br>
              <a:rPr lang="pl-PL" sz="1400" dirty="0">
                <a:solidFill>
                  <a:srgbClr val="A50021"/>
                </a:solidFill>
              </a:rPr>
            </a:br>
            <a:r>
              <a:rPr lang="pl-PL" sz="1400" dirty="0" err="1">
                <a:solidFill>
                  <a:srgbClr val="A50021"/>
                </a:solidFill>
              </a:rPr>
              <a:t>removable</a:t>
            </a:r>
            <a:endParaRPr lang="en-GB" sz="1400" dirty="0">
              <a:solidFill>
                <a:srgbClr val="A50021"/>
              </a:solidFill>
            </a:endParaRPr>
          </a:p>
        </p:txBody>
      </p:sp>
      <p:sp>
        <p:nvSpPr>
          <p:cNvPr id="84" name="Rectangle 63"/>
          <p:cNvSpPr/>
          <p:nvPr/>
        </p:nvSpPr>
        <p:spPr>
          <a:xfrm rot="5400000">
            <a:off x="6419850" y="1846263"/>
            <a:ext cx="1382713" cy="2682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Electronics?</a:t>
            </a:r>
          </a:p>
        </p:txBody>
      </p:sp>
      <p:sp>
        <p:nvSpPr>
          <p:cNvPr id="79" name="Rectangle 80"/>
          <p:cNvSpPr/>
          <p:nvPr/>
        </p:nvSpPr>
        <p:spPr bwMode="auto">
          <a:xfrm>
            <a:off x="5944428" y="2420888"/>
            <a:ext cx="695325" cy="787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31640" y="908720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Request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Mini-</a:t>
            </a:r>
            <a:r>
              <a:rPr lang="es-ES" dirty="0" err="1" smtClean="0"/>
              <a:t>ball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be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line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627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Study</a:t>
            </a:r>
            <a:r>
              <a:rPr lang="es-ES" dirty="0" smtClean="0"/>
              <a:t> of </a:t>
            </a:r>
            <a:r>
              <a:rPr lang="es-ES" dirty="0" err="1" smtClean="0"/>
              <a:t>extension</a:t>
            </a:r>
            <a:r>
              <a:rPr lang="es-ES" dirty="0" smtClean="0"/>
              <a:t> of </a:t>
            </a:r>
            <a:r>
              <a:rPr lang="es-ES" dirty="0" err="1" smtClean="0"/>
              <a:t>beam</a:t>
            </a:r>
            <a:r>
              <a:rPr lang="es-ES" dirty="0" smtClean="0"/>
              <a:t> line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980728"/>
            <a:ext cx="7653536" cy="4525963"/>
          </a:xfrm>
        </p:spPr>
        <p:txBody>
          <a:bodyPr/>
          <a:lstStyle/>
          <a:p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modular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extension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no </a:t>
            </a:r>
            <a:r>
              <a:rPr lang="es-ES" dirty="0" err="1"/>
              <a:t>negative</a:t>
            </a:r>
            <a:r>
              <a:rPr lang="es-ES" dirty="0"/>
              <a:t> </a:t>
            </a:r>
            <a:r>
              <a:rPr lang="es-ES" dirty="0" err="1"/>
              <a:t>impact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optics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performance</a:t>
            </a:r>
          </a:p>
          <a:p>
            <a:r>
              <a:rPr lang="es-ES" dirty="0" smtClean="0"/>
              <a:t>Natural </a:t>
            </a:r>
            <a:r>
              <a:rPr lang="es-ES" dirty="0" err="1" smtClean="0"/>
              <a:t>extension</a:t>
            </a:r>
            <a:r>
              <a:rPr lang="es-ES" dirty="0" smtClean="0"/>
              <a:t> 1 </a:t>
            </a:r>
            <a:r>
              <a:rPr lang="es-ES" dirty="0" err="1" smtClean="0"/>
              <a:t>standard</a:t>
            </a:r>
            <a:r>
              <a:rPr lang="es-ES" dirty="0" smtClean="0"/>
              <a:t> </a:t>
            </a:r>
            <a:r>
              <a:rPr lang="es-ES" dirty="0" err="1" smtClean="0"/>
              <a:t>doublet</a:t>
            </a:r>
            <a:r>
              <a:rPr lang="es-ES" dirty="0" smtClean="0"/>
              <a:t> </a:t>
            </a:r>
            <a:r>
              <a:rPr lang="es-ES" dirty="0" err="1" smtClean="0"/>
              <a:t>period</a:t>
            </a:r>
            <a:r>
              <a:rPr lang="es-ES" dirty="0" smtClean="0"/>
              <a:t> = 2, 62 m</a:t>
            </a:r>
          </a:p>
          <a:p>
            <a:pPr lvl="1"/>
            <a:r>
              <a:rPr lang="es-ES" dirty="0" smtClean="0"/>
              <a:t>2 </a:t>
            </a:r>
            <a:r>
              <a:rPr lang="es-ES" dirty="0" err="1" smtClean="0"/>
              <a:t>quadrupoles</a:t>
            </a:r>
            <a:r>
              <a:rPr lang="es-ES" dirty="0" smtClean="0"/>
              <a:t> + </a:t>
            </a:r>
            <a:r>
              <a:rPr lang="es-ES" dirty="0" err="1" smtClean="0"/>
              <a:t>long</a:t>
            </a:r>
            <a:r>
              <a:rPr lang="es-ES" dirty="0" smtClean="0"/>
              <a:t> </a:t>
            </a:r>
            <a:r>
              <a:rPr lang="es-ES" dirty="0" err="1" smtClean="0"/>
              <a:t>Diagnostic</a:t>
            </a:r>
            <a:r>
              <a:rPr lang="es-ES" dirty="0" smtClean="0"/>
              <a:t> Box + 1 </a:t>
            </a:r>
            <a:r>
              <a:rPr lang="es-ES" dirty="0" err="1" smtClean="0"/>
              <a:t>steerer</a:t>
            </a:r>
            <a:endParaRPr lang="es-ES" dirty="0" smtClean="0"/>
          </a:p>
          <a:p>
            <a:pPr lvl="1"/>
            <a:r>
              <a:rPr lang="es-ES" dirty="0" smtClean="0">
                <a:solidFill>
                  <a:srgbClr val="FF0000"/>
                </a:solidFill>
              </a:rPr>
              <a:t>COST = 82 </a:t>
            </a:r>
            <a:r>
              <a:rPr lang="es-ES" dirty="0" err="1" smtClean="0">
                <a:solidFill>
                  <a:srgbClr val="FF0000"/>
                </a:solidFill>
              </a:rPr>
              <a:t>kCHF</a:t>
            </a:r>
            <a:r>
              <a:rPr lang="es-ES" dirty="0" smtClean="0">
                <a:solidFill>
                  <a:srgbClr val="FF0000"/>
                </a:solidFill>
              </a:rPr>
              <a:t> (</a:t>
            </a:r>
            <a:r>
              <a:rPr lang="es-ES" dirty="0" err="1" smtClean="0">
                <a:solidFill>
                  <a:srgbClr val="FF0000"/>
                </a:solidFill>
              </a:rPr>
              <a:t>infrastructure</a:t>
            </a:r>
            <a:r>
              <a:rPr lang="es-ES" dirty="0" smtClean="0">
                <a:solidFill>
                  <a:srgbClr val="FF0000"/>
                </a:solidFill>
              </a:rPr>
              <a:t>) + 192 </a:t>
            </a:r>
            <a:r>
              <a:rPr lang="es-ES" dirty="0" err="1" smtClean="0">
                <a:solidFill>
                  <a:srgbClr val="FF0000"/>
                </a:solidFill>
              </a:rPr>
              <a:t>kCHF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project</a:t>
            </a:r>
            <a:r>
              <a:rPr lang="es-ES" dirty="0" smtClean="0">
                <a:solidFill>
                  <a:srgbClr val="FF0000"/>
                </a:solidFill>
              </a:rPr>
              <a:t> and material</a:t>
            </a:r>
          </a:p>
          <a:p>
            <a:pPr marL="457200" lvl="1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	</a:t>
            </a:r>
            <a:r>
              <a:rPr lang="es-ES" dirty="0" err="1" smtClean="0">
                <a:solidFill>
                  <a:srgbClr val="FF0000"/>
                </a:solidFill>
              </a:rPr>
              <a:t>Optics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calculations</a:t>
            </a:r>
            <a:r>
              <a:rPr lang="es-ES" dirty="0" smtClean="0">
                <a:solidFill>
                  <a:srgbClr val="FF0000"/>
                </a:solidFill>
              </a:rPr>
              <a:t> (M. </a:t>
            </a:r>
            <a:r>
              <a:rPr lang="es-ES" dirty="0" err="1" smtClean="0">
                <a:solidFill>
                  <a:srgbClr val="FF0000"/>
                </a:solidFill>
              </a:rPr>
              <a:t>Fraser</a:t>
            </a:r>
            <a:r>
              <a:rPr lang="es-ES" dirty="0" smtClean="0">
                <a:solidFill>
                  <a:srgbClr val="FF0000"/>
                </a:solidFill>
              </a:rPr>
              <a:t>) </a:t>
            </a:r>
            <a:r>
              <a:rPr lang="es-ES" dirty="0" err="1" smtClean="0">
                <a:solidFill>
                  <a:srgbClr val="FF0000"/>
                </a:solidFill>
              </a:rPr>
              <a:t>Courtesy</a:t>
            </a:r>
            <a:r>
              <a:rPr lang="es-ES" dirty="0" smtClean="0">
                <a:solidFill>
                  <a:srgbClr val="FF0000"/>
                </a:solidFill>
              </a:rPr>
              <a:t> of </a:t>
            </a:r>
            <a:r>
              <a:rPr lang="es-ES" dirty="0" err="1" smtClean="0">
                <a:solidFill>
                  <a:srgbClr val="FF0000"/>
                </a:solidFill>
              </a:rPr>
              <a:t>Brennan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Goddard</a:t>
            </a:r>
            <a:endParaRPr lang="es-ES" dirty="0" smtClean="0">
              <a:solidFill>
                <a:srgbClr val="FF0000"/>
              </a:solidFill>
            </a:endParaRPr>
          </a:p>
          <a:p>
            <a:pPr lvl="1"/>
            <a:endParaRPr lang="es-ES" dirty="0">
              <a:solidFill>
                <a:srgbClr val="FF0000"/>
              </a:solidFill>
            </a:endParaRPr>
          </a:p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Marcador de contenido 4"/>
          <p:cNvPicPr>
            <a:picLocks noChangeAspect="1"/>
          </p:cNvPicPr>
          <p:nvPr/>
        </p:nvPicPr>
        <p:blipFill>
          <a:blip r:embed="rId2"/>
          <a:srcRect t="14739" b="14739"/>
          <a:stretch>
            <a:fillRect/>
          </a:stretch>
        </p:blipFill>
        <p:spPr>
          <a:xfrm>
            <a:off x="2087216" y="3136764"/>
            <a:ext cx="6301208" cy="356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28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HELIOS (</a:t>
            </a:r>
            <a:r>
              <a:rPr lang="es-ES" dirty="0" err="1" smtClean="0"/>
              <a:t>update</a:t>
            </a:r>
            <a:r>
              <a:rPr lang="es-ES" dirty="0" smtClean="0"/>
              <a:t> D. Jenkins 17/10)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052736"/>
            <a:ext cx="8280920" cy="551723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In 2012, a 3-T MRI magnet (in fact, the first ever full body MRI magnet) was recovered from the University of Nottingham and transported to the STFC </a:t>
            </a:r>
            <a:r>
              <a:rPr lang="en-GB" dirty="0" err="1"/>
              <a:t>Daresbury</a:t>
            </a:r>
            <a:r>
              <a:rPr lang="en-GB" dirty="0"/>
              <a:t> Laboratory</a:t>
            </a:r>
            <a:r>
              <a:rPr lang="es-ES_tradnl" dirty="0"/>
              <a:t> </a:t>
            </a:r>
            <a:r>
              <a:rPr lang="es-ES_tradnl" dirty="0" smtClean="0"/>
              <a:t>.</a:t>
            </a:r>
          </a:p>
          <a:p>
            <a:r>
              <a:rPr lang="en-GB" dirty="0"/>
              <a:t>The magnet had been inspected by Graham </a:t>
            </a:r>
            <a:r>
              <a:rPr lang="en-GB" dirty="0" err="1"/>
              <a:t>Gilgrass</a:t>
            </a:r>
            <a:r>
              <a:rPr lang="en-GB" dirty="0"/>
              <a:t>, who was originally the engineer responsible for its construction in 1991</a:t>
            </a:r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r>
              <a:rPr lang="en-GB" dirty="0" err="1"/>
              <a:t>Cooldown</a:t>
            </a:r>
            <a:r>
              <a:rPr lang="en-GB" dirty="0"/>
              <a:t> and testing of the magnet took place in February 2013. The work was supervised by </a:t>
            </a:r>
            <a:r>
              <a:rPr lang="en-GB" dirty="0" err="1"/>
              <a:t>Shrikant</a:t>
            </a:r>
            <a:r>
              <a:rPr lang="en-GB" dirty="0"/>
              <a:t> </a:t>
            </a:r>
            <a:r>
              <a:rPr lang="en-GB" dirty="0" err="1"/>
              <a:t>Pattalwar</a:t>
            </a:r>
            <a:r>
              <a:rPr lang="en-GB" dirty="0"/>
              <a:t> </a:t>
            </a:r>
            <a:r>
              <a:rPr lang="en-GB" dirty="0" smtClean="0"/>
              <a:t>.</a:t>
            </a:r>
          </a:p>
          <a:p>
            <a:r>
              <a:rPr lang="en-GB" dirty="0"/>
              <a:t>The magnet was successfully powered and operated at 1.5 T. At the full current (the 3-T setting), the magnet </a:t>
            </a:r>
            <a:r>
              <a:rPr lang="en-GB" dirty="0" smtClean="0"/>
              <a:t>quenched.</a:t>
            </a:r>
          </a:p>
          <a:p>
            <a:r>
              <a:rPr lang="en-GB" dirty="0"/>
              <a:t>T</a:t>
            </a:r>
            <a:r>
              <a:rPr lang="en-GB" dirty="0" smtClean="0"/>
              <a:t>here </a:t>
            </a:r>
            <a:r>
              <a:rPr lang="en-GB" dirty="0"/>
              <a:t>was insufficient helium remaining to </a:t>
            </a:r>
            <a:r>
              <a:rPr lang="en-GB" dirty="0" err="1"/>
              <a:t>recool</a:t>
            </a:r>
            <a:r>
              <a:rPr lang="en-GB" dirty="0"/>
              <a:t> the magnet or complete the mapping of the field within and outside the solenoid</a:t>
            </a:r>
            <a:r>
              <a:rPr lang="es-ES_tradnl" dirty="0"/>
              <a:t> </a:t>
            </a:r>
            <a:r>
              <a:rPr lang="es-ES_tradnl" dirty="0" smtClean="0"/>
              <a:t>.</a:t>
            </a:r>
          </a:p>
          <a:p>
            <a:r>
              <a:rPr lang="en-GB" dirty="0"/>
              <a:t>The magnet is </a:t>
            </a:r>
            <a:r>
              <a:rPr lang="en-GB" dirty="0" smtClean="0"/>
              <a:t>undamaged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the quench was attributed to the thermal cycling of the magnet. During the Summer of 2013, a vacuum chamber which fits inside the solenoid has been ordered along with a large turbo </a:t>
            </a:r>
            <a:r>
              <a:rPr lang="en-GB" dirty="0" smtClean="0"/>
              <a:t>pump</a:t>
            </a:r>
          </a:p>
          <a:p>
            <a:r>
              <a:rPr lang="en-GB" dirty="0"/>
              <a:t>The Nottingham magnet does not have active shielding like modern MRI magnets and so the stray field is appreciable. </a:t>
            </a:r>
          </a:p>
          <a:p>
            <a:r>
              <a:rPr lang="en-GB" dirty="0"/>
              <a:t>A shielding simulation carried out by Ben Shepherd </a:t>
            </a:r>
            <a:r>
              <a:rPr lang="en-GB" dirty="0" smtClean="0"/>
              <a:t>(STFC </a:t>
            </a:r>
            <a:r>
              <a:rPr lang="en-GB" dirty="0" err="1" smtClean="0"/>
              <a:t>Daresbury</a:t>
            </a:r>
            <a:r>
              <a:rPr lang="en-GB" dirty="0" smtClean="0"/>
              <a:t>) indicates </a:t>
            </a:r>
            <a:r>
              <a:rPr lang="en-GB" dirty="0"/>
              <a:t>that at the distances proposed by the ISOLDE technical team, an enclosing box would have to contain a very substantial amount of steel of the order </a:t>
            </a:r>
            <a:r>
              <a:rPr lang="en-GB" dirty="0">
                <a:solidFill>
                  <a:srgbClr val="FF0000"/>
                </a:solidFill>
              </a:rPr>
              <a:t>100 tons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r>
              <a:rPr lang="en-US" dirty="0" smtClean="0"/>
              <a:t>UK </a:t>
            </a:r>
            <a:r>
              <a:rPr lang="en-US" dirty="0"/>
              <a:t>collaboration (</a:t>
            </a:r>
            <a:r>
              <a:rPr lang="en-US" dirty="0" err="1"/>
              <a:t>Daresbury</a:t>
            </a:r>
            <a:r>
              <a:rPr lang="en-US" dirty="0"/>
              <a:t> Laboratory, the Cockcroft Institute, and the universities of Edinburgh, Liverpool, Manchester, Surrey, West of Scotland and York) has </a:t>
            </a:r>
            <a:r>
              <a:rPr lang="en-US" dirty="0" smtClean="0"/>
              <a:t>submitted to STFC application to </a:t>
            </a:r>
            <a:r>
              <a:rPr lang="en-US" dirty="0"/>
              <a:t>develop and construct an advanced, innovative detector system for experiments on the TSR. The main goal of the project is to build a spectrometer for the measurement of charged-particle reaction products both in-ring and external to the ring, each employing high granularity silicon-detector systems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r>
              <a:rPr lang="en-US" b="1" dirty="0" smtClean="0">
                <a:solidFill>
                  <a:srgbClr val="FF0000"/>
                </a:solidFill>
              </a:rPr>
              <a:t>If </a:t>
            </a:r>
            <a:r>
              <a:rPr lang="en-US" b="1" dirty="0" err="1" smtClean="0">
                <a:solidFill>
                  <a:srgbClr val="FF0000"/>
                </a:solidFill>
              </a:rPr>
              <a:t>succesful</a:t>
            </a:r>
            <a:r>
              <a:rPr lang="en-US" b="1" dirty="0" smtClean="0">
                <a:solidFill>
                  <a:srgbClr val="FF0000"/>
                </a:solidFill>
              </a:rPr>
              <a:t> (January 2014) they plan </a:t>
            </a:r>
            <a:r>
              <a:rPr lang="en-US" b="1" dirty="0">
                <a:solidFill>
                  <a:srgbClr val="FF0000"/>
                </a:solidFill>
              </a:rPr>
              <a:t>to install the </a:t>
            </a:r>
            <a:r>
              <a:rPr lang="en-US" b="1" dirty="0" smtClean="0">
                <a:solidFill>
                  <a:srgbClr val="FF0000"/>
                </a:solidFill>
              </a:rPr>
              <a:t>magnet in </a:t>
            </a:r>
            <a:r>
              <a:rPr lang="en-US" b="1" dirty="0">
                <a:solidFill>
                  <a:srgbClr val="FF0000"/>
                </a:solidFill>
              </a:rPr>
              <a:t>the TSR during the 2nd major shutdown.  </a:t>
            </a:r>
            <a:r>
              <a:rPr lang="es-ES_tradnl" dirty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3454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667</Words>
  <Application>Microsoft Macintosh PowerPoint</Application>
  <PresentationFormat>Presentación en pantalla (4:3)</PresentationFormat>
  <Paragraphs>85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Office Theme</vt:lpstr>
      <vt:lpstr>Beam Lines for HIE-ISOLDE</vt:lpstr>
      <vt:lpstr>Status of Physics  @ HIE-ISOLDE</vt:lpstr>
      <vt:lpstr>Instrumentation</vt:lpstr>
      <vt:lpstr>Presentación de PowerPoint</vt:lpstr>
      <vt:lpstr>Presentación de PowerPoint</vt:lpstr>
      <vt:lpstr>Study of extension of beam line</vt:lpstr>
      <vt:lpstr>HELIOS (update D. Jenkins 17/10)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Borge</cp:lastModifiedBy>
  <cp:revision>430</cp:revision>
  <dcterms:created xsi:type="dcterms:W3CDTF">2012-03-08T16:06:15Z</dcterms:created>
  <dcterms:modified xsi:type="dcterms:W3CDTF">2013-10-22T12:03:29Z</dcterms:modified>
</cp:coreProperties>
</file>