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1" r:id="rId1"/>
  </p:sldMasterIdLst>
  <p:notesMasterIdLst>
    <p:notesMasterId r:id="rId9"/>
  </p:notesMasterIdLst>
  <p:handoutMasterIdLst>
    <p:handoutMasterId r:id="rId10"/>
  </p:handoutMasterIdLst>
  <p:sldIdLst>
    <p:sldId id="257" r:id="rId2"/>
    <p:sldId id="503" r:id="rId3"/>
    <p:sldId id="505" r:id="rId4"/>
    <p:sldId id="504" r:id="rId5"/>
    <p:sldId id="507" r:id="rId6"/>
    <p:sldId id="474" r:id="rId7"/>
    <p:sldId id="490" r:id="rId8"/>
  </p:sldIdLst>
  <p:sldSz cx="9144000" cy="6858000" type="screen4x3"/>
  <p:notesSz cx="6731000" cy="9856788"/>
  <p:custDataLst>
    <p:tags r:id="rId11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5613" indent="1588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2813" indent="1588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0013" indent="1588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7213" indent="1588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2"/>
  <p:clrMru>
    <a:srgbClr val="FF3300"/>
    <a:srgbClr val="00CCFF"/>
    <a:srgbClr val="0000FF"/>
    <a:srgbClr val="008000"/>
    <a:srgbClr val="800080"/>
    <a:srgbClr val="66FF33"/>
    <a:srgbClr val="FFFF00"/>
    <a:srgbClr val="FFFF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inimized" horzBarState="maximized">
    <p:restoredLeft sz="15620"/>
    <p:restoredTop sz="96233" autoAdjust="0"/>
  </p:normalViewPr>
  <p:slideViewPr>
    <p:cSldViewPr>
      <p:cViewPr varScale="1">
        <p:scale>
          <a:sx n="93" d="100"/>
          <a:sy n="93" d="100"/>
        </p:scale>
        <p:origin x="-144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1692" y="-66"/>
      </p:cViewPr>
      <p:guideLst>
        <p:guide orient="horz" pos="3103"/>
        <p:guide pos="2119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y\yannis\Desktop\Copy%20of%20Storageringparam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18"/>
  <c:chart>
    <c:autoTitleDeleted val="1"/>
    <c:plotArea>
      <c:layout/>
      <c:scatterChart>
        <c:scatterStyle val="lineMarker"/>
        <c:ser>
          <c:idx val="0"/>
          <c:order val="0"/>
          <c:tx>
            <c:strRef>
              <c:f>Sheet2!$B$1</c:f>
              <c:strCache>
                <c:ptCount val="1"/>
                <c:pt idx="0">
                  <c:v>E [GeV]</c:v>
                </c:pt>
              </c:strCache>
            </c:strRef>
          </c:tx>
          <c:spPr>
            <a:ln w="47625">
              <a:noFill/>
            </a:ln>
          </c:spPr>
          <c:dLbls>
            <c:dLbl>
              <c:idx val="0"/>
              <c:layout>
                <c:manualLayout>
                  <c:x val="3.2952122229978002E-2"/>
                  <c:y val="5.9901546235180105E-2"/>
                </c:manualLayout>
              </c:layout>
              <c:tx>
                <c:rich>
                  <a:bodyPr/>
                  <a:lstStyle/>
                  <a:p>
                    <a:r>
                      <a:rPr lang="en-US" sz="1000"/>
                      <a:t>SOLEIL</a:t>
                    </a:r>
                  </a:p>
                </c:rich>
              </c:tx>
              <c:dLblPos val="t"/>
              <c:showVal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z="1000"/>
                      <a:t>PETRA III</a:t>
                    </a:r>
                  </a:p>
                </c:rich>
              </c:tx>
              <c:dLblPos val="t"/>
              <c:showVal val="1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z="1000"/>
                      <a:t>USR</a:t>
                    </a:r>
                  </a:p>
                </c:rich>
              </c:tx>
              <c:dLblPos val="t"/>
              <c:showVal val="1"/>
            </c:dLbl>
            <c:dLbl>
              <c:idx val="4"/>
              <c:layout>
                <c:manualLayout>
                  <c:x val="3.1847133757961797E-2"/>
                  <c:y val="7.3701842546063656E-2"/>
                </c:manualLayout>
              </c:layout>
              <c:tx>
                <c:rich>
                  <a:bodyPr/>
                  <a:lstStyle/>
                  <a:p>
                    <a:r>
                      <a:rPr lang="en-US" sz="1000"/>
                      <a:t>ESRF</a:t>
                    </a:r>
                  </a:p>
                </c:rich>
              </c:tx>
              <c:dLblPos val="t"/>
              <c:showVal val="1"/>
            </c:dLbl>
            <c:dLbl>
              <c:idx val="5"/>
              <c:layout>
                <c:manualLayout>
                  <c:x val="5.5201698513800426E-2"/>
                  <c:y val="2.0100502512562814E-2"/>
                </c:manualLayout>
              </c:layout>
              <c:tx>
                <c:rich>
                  <a:bodyPr/>
                  <a:lstStyle/>
                  <a:p>
                    <a:r>
                      <a:rPr lang="en-US" sz="1000"/>
                      <a:t>DIAMOND</a:t>
                    </a:r>
                  </a:p>
                </c:rich>
              </c:tx>
              <c:dLblPos val="t"/>
              <c:showVal val="1"/>
            </c:dLbl>
            <c:dLbl>
              <c:idx val="6"/>
              <c:layout/>
              <c:tx>
                <c:rich>
                  <a:bodyPr/>
                  <a:lstStyle/>
                  <a:p>
                    <a:r>
                      <a:rPr lang="en-US" sz="1000"/>
                      <a:t>MAXIV</a:t>
                    </a:r>
                  </a:p>
                </c:rich>
              </c:tx>
              <c:dLblPos val="t"/>
              <c:showVal val="1"/>
            </c:dLbl>
            <c:dLbl>
              <c:idx val="7"/>
              <c:layout/>
              <c:tx>
                <c:rich>
                  <a:bodyPr/>
                  <a:lstStyle/>
                  <a:p>
                    <a:r>
                      <a:rPr lang="en-US" sz="1000"/>
                      <a:t>ASTRID</a:t>
                    </a:r>
                  </a:p>
                </c:rich>
              </c:tx>
              <c:dLblPos val="t"/>
              <c:showVal val="1"/>
            </c:dLbl>
            <c:dLbl>
              <c:idx val="8"/>
              <c:layout>
                <c:manualLayout>
                  <c:x val="-3.8216560509554111E-2"/>
                  <c:y val="4.0201005025125629E-2"/>
                </c:manualLayout>
              </c:layout>
              <c:tx>
                <c:rich>
                  <a:bodyPr/>
                  <a:lstStyle/>
                  <a:p>
                    <a:r>
                      <a:rPr lang="en-US" sz="1600" b="1"/>
                      <a:t>SLS</a:t>
                    </a:r>
                  </a:p>
                </c:rich>
              </c:tx>
              <c:dLblPos val="t"/>
              <c:showVal val="1"/>
            </c:dLbl>
            <c:dLbl>
              <c:idx val="9"/>
              <c:layout/>
              <c:tx>
                <c:rich>
                  <a:bodyPr/>
                  <a:lstStyle/>
                  <a:p>
                    <a:r>
                      <a:rPr lang="en-US" sz="1000"/>
                      <a:t>Spring-8</a:t>
                    </a:r>
                  </a:p>
                </c:rich>
              </c:tx>
              <c:dLblPos val="t"/>
              <c:showVal val="1"/>
            </c:dLbl>
            <c:dLbl>
              <c:idx val="10"/>
              <c:layout/>
              <c:tx>
                <c:rich>
                  <a:bodyPr/>
                  <a:lstStyle/>
                  <a:p>
                    <a:r>
                      <a:rPr lang="en-US" sz="1000"/>
                      <a:t>APS</a:t>
                    </a:r>
                  </a:p>
                </c:rich>
              </c:tx>
              <c:dLblPos val="t"/>
              <c:showVal val="1"/>
            </c:dLbl>
            <c:dLbl>
              <c:idx val="11"/>
              <c:layout/>
              <c:tx>
                <c:rich>
                  <a:bodyPr/>
                  <a:lstStyle/>
                  <a:p>
                    <a:r>
                      <a:rPr lang="en-US" sz="1000"/>
                      <a:t>NSLSII</a:t>
                    </a:r>
                  </a:p>
                </c:rich>
              </c:tx>
              <c:dLblPos val="t"/>
              <c:showVal val="1"/>
            </c:dLbl>
            <c:dLbl>
              <c:idx val="12"/>
              <c:layout/>
              <c:tx>
                <c:rich>
                  <a:bodyPr/>
                  <a:lstStyle/>
                  <a:p>
                    <a:r>
                      <a:rPr lang="en-US" sz="1000"/>
                      <a:t>ATF</a:t>
                    </a:r>
                  </a:p>
                </c:rich>
              </c:tx>
              <c:dLblPos val="t"/>
              <c:showVal val="1"/>
            </c:dLbl>
            <c:dLbl>
              <c:idx val="13"/>
              <c:layout>
                <c:manualLayout>
                  <c:x val="5.0955414012738891E-2"/>
                  <c:y val="1.6750418760469017E-2"/>
                </c:manualLayout>
              </c:layout>
              <c:tx>
                <c:rich>
                  <a:bodyPr/>
                  <a:lstStyle/>
                  <a:p>
                    <a:r>
                      <a:rPr lang="en-US" sz="1000"/>
                      <a:t>BESSY II</a:t>
                    </a:r>
                  </a:p>
                </c:rich>
              </c:tx>
              <c:dLblPos val="t"/>
              <c:showVal val="1"/>
            </c:dLbl>
            <c:dLbl>
              <c:idx val="14"/>
              <c:layout/>
              <c:tx>
                <c:rich>
                  <a:bodyPr/>
                  <a:lstStyle/>
                  <a:p>
                    <a:r>
                      <a:rPr lang="en-US" sz="1000"/>
                      <a:t>ALS</a:t>
                    </a:r>
                  </a:p>
                </c:rich>
              </c:tx>
              <c:dLblPos val="t"/>
              <c:showVal val="1"/>
            </c:dLbl>
            <c:dLbl>
              <c:idx val="15"/>
              <c:layout/>
              <c:tx>
                <c:rich>
                  <a:bodyPr/>
                  <a:lstStyle/>
                  <a:p>
                    <a:r>
                      <a:rPr lang="en-US" sz="1000"/>
                      <a:t>ALBA</a:t>
                    </a:r>
                  </a:p>
                </c:rich>
              </c:tx>
              <c:dLblPos val="t"/>
              <c:showVal val="1"/>
            </c:dLbl>
            <c:dLbl>
              <c:idx val="16"/>
              <c:layout>
                <c:manualLayout>
                  <c:x val="-2.1231422505307868E-3"/>
                  <c:y val="-1.6750418760469017E-2"/>
                </c:manualLayout>
              </c:layout>
              <c:tx>
                <c:rich>
                  <a:bodyPr/>
                  <a:lstStyle/>
                  <a:p>
                    <a:r>
                      <a:rPr lang="en-US" sz="1000"/>
                      <a:t>ELETTRA</a:t>
                    </a:r>
                  </a:p>
                </c:rich>
              </c:tx>
              <c:dLblPos val="t"/>
              <c:showVal val="1"/>
            </c:dLbl>
            <c:dLbl>
              <c:idx val="17"/>
              <c:layout/>
              <c:tx>
                <c:rich>
                  <a:bodyPr/>
                  <a:lstStyle/>
                  <a:p>
                    <a:r>
                      <a:rPr lang="en-US" sz="1000"/>
                      <a:t>ANKA</a:t>
                    </a:r>
                  </a:p>
                </c:rich>
              </c:tx>
              <c:dLblPos val="t"/>
              <c:showVal val="1"/>
            </c:dLbl>
            <c:dLbl>
              <c:idx val="18"/>
              <c:layout/>
              <c:tx>
                <c:rich>
                  <a:bodyPr/>
                  <a:lstStyle/>
                  <a:p>
                    <a:r>
                      <a:rPr lang="en-US" sz="1000"/>
                      <a:t>SPEAR III</a:t>
                    </a:r>
                  </a:p>
                </c:rich>
              </c:tx>
              <c:dLblPos val="t"/>
              <c:showVal val="1"/>
            </c:dLbl>
            <c:dLbl>
              <c:idx val="19"/>
              <c:layout>
                <c:manualLayout>
                  <c:x val="3.8216560509554152E-2"/>
                  <c:y val="4.0201005025125629E-2"/>
                </c:manualLayout>
              </c:layout>
              <c:tx>
                <c:rich>
                  <a:bodyPr/>
                  <a:lstStyle/>
                  <a:p>
                    <a:r>
                      <a:rPr lang="en-US" sz="1000"/>
                      <a:t>CLIC</a:t>
                    </a:r>
                  </a:p>
                </c:rich>
              </c:tx>
              <c:dLblPos val="t"/>
              <c:showVal val="1"/>
            </c:dLbl>
            <c:dLbl>
              <c:idx val="22"/>
              <c:layout/>
              <c:tx>
                <c:rich>
                  <a:bodyPr/>
                  <a:lstStyle/>
                  <a:p>
                    <a:r>
                      <a:rPr lang="en-US" sz="1000"/>
                      <a:t>PEP LS</a:t>
                    </a:r>
                  </a:p>
                </c:rich>
              </c:tx>
              <c:dLblPos val="t"/>
              <c:showVal val="1"/>
            </c:dLbl>
            <c:dLbl>
              <c:idx val="23"/>
              <c:layout>
                <c:manualLayout>
                  <c:x val="6.1571125265392754E-2"/>
                  <c:y val="4.0201005025125629E-2"/>
                </c:manualLayout>
              </c:layout>
              <c:tx>
                <c:rich>
                  <a:bodyPr/>
                  <a:lstStyle/>
                  <a:p>
                    <a:r>
                      <a:rPr lang="en-US" sz="1000"/>
                      <a:t>CESR-TA</a:t>
                    </a:r>
                  </a:p>
                </c:rich>
              </c:tx>
              <c:dLblPos val="t"/>
              <c:showVal val="1"/>
            </c:dLbl>
            <c:dLbl>
              <c:idx val="24"/>
              <c:layout/>
              <c:tx>
                <c:rich>
                  <a:bodyPr/>
                  <a:lstStyle/>
                  <a:p>
                    <a:r>
                      <a:rPr lang="en-US" sz="1000"/>
                      <a:t>NLC</a:t>
                    </a:r>
                  </a:p>
                </c:rich>
              </c:tx>
              <c:dLblPos val="t"/>
              <c:showVal val="1"/>
            </c:dLbl>
            <c:dLbl>
              <c:idx val="25"/>
              <c:layout/>
              <c:tx>
                <c:rich>
                  <a:bodyPr/>
                  <a:lstStyle/>
                  <a:p>
                    <a:r>
                      <a:rPr lang="en-US" sz="1000"/>
                      <a:t>ILC</a:t>
                    </a:r>
                  </a:p>
                </c:rich>
              </c:tx>
              <c:dLblPos val="t"/>
              <c:showVal val="1"/>
            </c:dLbl>
            <c:dLblPos val="t"/>
            <c:showVal val="1"/>
          </c:dLbls>
          <c:xVal>
            <c:numRef>
              <c:f>Sheet2!$B$2:$B$27</c:f>
              <c:numCache>
                <c:formatCode>0.00</c:formatCode>
                <c:ptCount val="26"/>
                <c:pt idx="0">
                  <c:v>2.75</c:v>
                </c:pt>
                <c:pt idx="1">
                  <c:v>0.7</c:v>
                </c:pt>
                <c:pt idx="2">
                  <c:v>6</c:v>
                </c:pt>
                <c:pt idx="3">
                  <c:v>7</c:v>
                </c:pt>
                <c:pt idx="4">
                  <c:v>6.03</c:v>
                </c:pt>
                <c:pt idx="5">
                  <c:v>3</c:v>
                </c:pt>
                <c:pt idx="6">
                  <c:v>1.5</c:v>
                </c:pt>
                <c:pt idx="7">
                  <c:v>0.57999999999999996</c:v>
                </c:pt>
                <c:pt idx="8">
                  <c:v>2.4</c:v>
                </c:pt>
                <c:pt idx="9">
                  <c:v>8</c:v>
                </c:pt>
                <c:pt idx="10">
                  <c:v>7</c:v>
                </c:pt>
                <c:pt idx="11">
                  <c:v>3</c:v>
                </c:pt>
                <c:pt idx="12">
                  <c:v>1.3</c:v>
                </c:pt>
                <c:pt idx="13">
                  <c:v>1.7</c:v>
                </c:pt>
                <c:pt idx="14">
                  <c:v>1.5</c:v>
                </c:pt>
                <c:pt idx="15">
                  <c:v>3</c:v>
                </c:pt>
                <c:pt idx="16">
                  <c:v>2</c:v>
                </c:pt>
                <c:pt idx="17">
                  <c:v>2.5</c:v>
                </c:pt>
                <c:pt idx="18">
                  <c:v>3</c:v>
                </c:pt>
                <c:pt idx="19">
                  <c:v>2.4239999999999999</c:v>
                </c:pt>
                <c:pt idx="20">
                  <c:v>3.1190000000000002</c:v>
                </c:pt>
                <c:pt idx="21">
                  <c:v>98</c:v>
                </c:pt>
                <c:pt idx="22">
                  <c:v>4.5</c:v>
                </c:pt>
                <c:pt idx="23">
                  <c:v>2</c:v>
                </c:pt>
                <c:pt idx="24" formatCode="General">
                  <c:v>1.98</c:v>
                </c:pt>
                <c:pt idx="25" formatCode="General">
                  <c:v>5</c:v>
                </c:pt>
              </c:numCache>
            </c:numRef>
          </c:xVal>
          <c:yVal>
            <c:numRef>
              <c:f>Sheet2!$G$2:$G$27</c:f>
              <c:numCache>
                <c:formatCode>0.0</c:formatCode>
                <c:ptCount val="26"/>
                <c:pt idx="0">
                  <c:v>3.4596</c:v>
                </c:pt>
                <c:pt idx="1">
                  <c:v>1300</c:v>
                </c:pt>
                <c:pt idx="2">
                  <c:v>10</c:v>
                </c:pt>
                <c:pt idx="3">
                  <c:v>3</c:v>
                </c:pt>
                <c:pt idx="4">
                  <c:v>9.75</c:v>
                </c:pt>
                <c:pt idx="5">
                  <c:v>4.05</c:v>
                </c:pt>
                <c:pt idx="6" formatCode="0.00">
                  <c:v>34.000000000000007</c:v>
                </c:pt>
                <c:pt idx="7" formatCode="0.00">
                  <c:v>40</c:v>
                </c:pt>
                <c:pt idx="8" formatCode="0.00">
                  <c:v>2.8500000000000005</c:v>
                </c:pt>
                <c:pt idx="9" formatCode="0.00">
                  <c:v>6.0000000000000009</c:v>
                </c:pt>
                <c:pt idx="10" formatCode="0.00">
                  <c:v>25.04</c:v>
                </c:pt>
                <c:pt idx="11" formatCode="0.00">
                  <c:v>8</c:v>
                </c:pt>
                <c:pt idx="12" formatCode="0.00">
                  <c:v>4.0039999999999996</c:v>
                </c:pt>
                <c:pt idx="13" formatCode="0.00">
                  <c:v>31.2</c:v>
                </c:pt>
                <c:pt idx="14" formatCode="0.00">
                  <c:v>8.4</c:v>
                </c:pt>
                <c:pt idx="15" formatCode="0.00">
                  <c:v>43</c:v>
                </c:pt>
                <c:pt idx="16" formatCode="0.00">
                  <c:v>70</c:v>
                </c:pt>
                <c:pt idx="17" formatCode="0.00">
                  <c:v>400</c:v>
                </c:pt>
                <c:pt idx="18" formatCode="0.00">
                  <c:v>180</c:v>
                </c:pt>
                <c:pt idx="19" formatCode="0.00">
                  <c:v>1.6080000000000001</c:v>
                </c:pt>
                <c:pt idx="20" formatCode="0.00">
                  <c:v>1499.9879999999998</c:v>
                </c:pt>
                <c:pt idx="21" formatCode="0.00">
                  <c:v>100</c:v>
                </c:pt>
                <c:pt idx="22" formatCode="0.00">
                  <c:v>1</c:v>
                </c:pt>
                <c:pt idx="23" formatCode="0.00">
                  <c:v>22.5</c:v>
                </c:pt>
                <c:pt idx="24" formatCode="0.00">
                  <c:v>5.1146771037181988</c:v>
                </c:pt>
                <c:pt idx="25" formatCode="0.00">
                  <c:v>2.0078277886497062</c:v>
                </c:pt>
              </c:numCache>
            </c:numRef>
          </c:yVal>
        </c:ser>
        <c:dLbls>
          <c:showVal val="1"/>
        </c:dLbls>
        <c:axId val="78091392"/>
        <c:axId val="78100352"/>
      </c:scatterChart>
      <c:valAx>
        <c:axId val="78091392"/>
        <c:scaling>
          <c:orientation val="minMax"/>
          <c:max val="10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Energy [GeV]</a:t>
                </a:r>
              </a:p>
            </c:rich>
          </c:tx>
          <c:layout/>
        </c:title>
        <c:numFmt formatCode="0.00" sourceLinked="1"/>
        <c:tickLblPos val="nextTo"/>
        <c:crossAx val="78100352"/>
        <c:crosses val="autoZero"/>
        <c:crossBetween val="midCat"/>
      </c:valAx>
      <c:valAx>
        <c:axId val="78100352"/>
        <c:scaling>
          <c:logBase val="10"/>
          <c:orientation val="minMax"/>
          <c:max val="1000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Emittance [pm]</a:t>
                </a:r>
              </a:p>
            </c:rich>
          </c:tx>
          <c:layout/>
        </c:title>
        <c:numFmt formatCode="0.0" sourceLinked="1"/>
        <c:minorTickMark val="in"/>
        <c:tickLblPos val="nextTo"/>
        <c:crossAx val="78091392"/>
        <c:crosses val="autoZero"/>
        <c:crossBetween val="midCat"/>
      </c:valAx>
    </c:plotArea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62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42" tIns="46422" rIns="92842" bIns="46422" numCol="1" anchor="t" anchorCtr="0" compatLnSpc="1">
            <a:prstTxWarp prst="textNoShape">
              <a:avLst/>
            </a:prstTxWarp>
          </a:bodyPr>
          <a:lstStyle>
            <a:lvl1pPr defTabSz="925513">
              <a:defRPr sz="1200" b="0">
                <a:latin typeface="Helvetica" pitchFamily="34" charset="0"/>
              </a:defRPr>
            </a:lvl1pPr>
          </a:lstStyle>
          <a:p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4763" y="0"/>
            <a:ext cx="2916237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42" tIns="46422" rIns="92842" bIns="46422" numCol="1" anchor="t" anchorCtr="0" compatLnSpc="1">
            <a:prstTxWarp prst="textNoShape">
              <a:avLst/>
            </a:prstTxWarp>
          </a:bodyPr>
          <a:lstStyle>
            <a:lvl1pPr algn="r" defTabSz="925513">
              <a:defRPr sz="1200" b="0">
                <a:latin typeface="Helvetica" pitchFamily="34" charset="0"/>
              </a:defRPr>
            </a:lvl1pPr>
          </a:lstStyle>
          <a:p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64663"/>
            <a:ext cx="29162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42" tIns="46422" rIns="92842" bIns="46422" numCol="1" anchor="b" anchorCtr="0" compatLnSpc="1">
            <a:prstTxWarp prst="textNoShape">
              <a:avLst/>
            </a:prstTxWarp>
          </a:bodyPr>
          <a:lstStyle>
            <a:lvl1pPr defTabSz="925513">
              <a:defRPr sz="1200" b="0">
                <a:latin typeface="Helvetica" pitchFamily="34" charset="0"/>
              </a:defRPr>
            </a:lvl1pPr>
          </a:lstStyle>
          <a:p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4763" y="9364663"/>
            <a:ext cx="2916237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42" tIns="46422" rIns="92842" bIns="46422" numCol="1" anchor="b" anchorCtr="0" compatLnSpc="1">
            <a:prstTxWarp prst="textNoShape">
              <a:avLst/>
            </a:prstTxWarp>
          </a:bodyPr>
          <a:lstStyle>
            <a:lvl1pPr algn="r" defTabSz="925513">
              <a:defRPr sz="1200" b="0">
                <a:latin typeface="Helvetica" pitchFamily="34" charset="0"/>
              </a:defRPr>
            </a:lvl1pPr>
          </a:lstStyle>
          <a:p>
            <a:fld id="{400014D6-8F88-4852-81FF-D04210A400D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37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1" tIns="45655" rIns="91311" bIns="45655" numCol="1" anchor="t" anchorCtr="0" compatLnSpc="1">
            <a:prstTxWarp prst="textNoShape">
              <a:avLst/>
            </a:prstTxWarp>
          </a:bodyPr>
          <a:lstStyle>
            <a:lvl1pPr defTabSz="911225">
              <a:defRPr sz="1200" b="0">
                <a:latin typeface="Helvetica" pitchFamily="34" charset="0"/>
              </a:defRPr>
            </a:lvl1pPr>
          </a:lstStyle>
          <a:p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3175" y="0"/>
            <a:ext cx="29337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1" tIns="45655" rIns="91311" bIns="45655" numCol="1" anchor="t" anchorCtr="0" compatLnSpc="1">
            <a:prstTxWarp prst="textNoShape">
              <a:avLst/>
            </a:prstTxWarp>
          </a:bodyPr>
          <a:lstStyle>
            <a:lvl1pPr algn="r" defTabSz="911225">
              <a:defRPr sz="1200" b="0">
                <a:latin typeface="Helvetica" pitchFamily="34" charset="0"/>
              </a:defRPr>
            </a:lvl1pPr>
          </a:lstStyle>
          <a:p>
            <a:endParaRPr 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2175" y="725488"/>
            <a:ext cx="4967288" cy="37258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79475" y="4694238"/>
            <a:ext cx="4987925" cy="445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1" tIns="45655" rIns="91311" bIns="4565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90063"/>
            <a:ext cx="29337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1" tIns="45655" rIns="91311" bIns="45655" numCol="1" anchor="b" anchorCtr="0" compatLnSpc="1">
            <a:prstTxWarp prst="textNoShape">
              <a:avLst/>
            </a:prstTxWarp>
          </a:bodyPr>
          <a:lstStyle>
            <a:lvl1pPr defTabSz="911225">
              <a:defRPr sz="1200" b="0">
                <a:latin typeface="Helvetica" pitchFamily="34" charset="0"/>
              </a:defRPr>
            </a:lvl1pPr>
          </a:lstStyle>
          <a:p>
            <a:endParaRPr 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3175" y="9390063"/>
            <a:ext cx="29337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1" tIns="45655" rIns="91311" bIns="45655" numCol="1" anchor="b" anchorCtr="0" compatLnSpc="1">
            <a:prstTxWarp prst="textNoShape">
              <a:avLst/>
            </a:prstTxWarp>
          </a:bodyPr>
          <a:lstStyle>
            <a:lvl1pPr algn="r" defTabSz="911225">
              <a:defRPr sz="1200" b="0">
                <a:latin typeface="Helvetica" pitchFamily="34" charset="0"/>
              </a:defRPr>
            </a:lvl1pPr>
          </a:lstStyle>
          <a:p>
            <a:fld id="{C0257A23-7D35-4AF6-B05D-273D3A113C0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56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28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00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72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 txBox="1">
            <a:spLocks noGrp="1" noChangeArrowheads="1"/>
          </p:cNvSpPr>
          <p:nvPr/>
        </p:nvSpPr>
        <p:spPr bwMode="auto">
          <a:xfrm>
            <a:off x="3813175" y="9390063"/>
            <a:ext cx="29337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11" tIns="45655" rIns="91311" bIns="45655" anchor="b"/>
          <a:lstStyle/>
          <a:p>
            <a:pPr algn="r" defTabSz="909638"/>
            <a:fld id="{0190244B-E55E-4332-87D6-D5A402994AAE}" type="slidenum">
              <a:rPr lang="en-US" sz="1200" b="0">
                <a:latin typeface="Helvetica" pitchFamily="34" charset="0"/>
              </a:rPr>
              <a:pPr algn="r" defTabSz="909638"/>
              <a:t>2</a:t>
            </a:fld>
            <a:endParaRPr lang="en-US" sz="1200" b="0">
              <a:latin typeface="Helvetica" pitchFamily="34" charset="0"/>
            </a:endParaRPr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 txBox="1">
            <a:spLocks noGrp="1" noChangeArrowheads="1"/>
          </p:cNvSpPr>
          <p:nvPr/>
        </p:nvSpPr>
        <p:spPr bwMode="auto">
          <a:xfrm>
            <a:off x="3813175" y="9390063"/>
            <a:ext cx="29337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11" tIns="45655" rIns="91311" bIns="45655" anchor="b"/>
          <a:lstStyle/>
          <a:p>
            <a:pPr algn="r" defTabSz="909638"/>
            <a:fld id="{0190244B-E55E-4332-87D6-D5A402994AAE}" type="slidenum">
              <a:rPr lang="en-US" sz="1200" b="0">
                <a:latin typeface="Helvetica" pitchFamily="34" charset="0"/>
              </a:rPr>
              <a:pPr algn="r" defTabSz="909638"/>
              <a:t>3</a:t>
            </a:fld>
            <a:endParaRPr lang="en-US" sz="1200" b="0">
              <a:latin typeface="Helvetica" pitchFamily="34" charset="0"/>
            </a:endParaRPr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 txBox="1">
            <a:spLocks noGrp="1" noChangeArrowheads="1"/>
          </p:cNvSpPr>
          <p:nvPr/>
        </p:nvSpPr>
        <p:spPr bwMode="auto">
          <a:xfrm>
            <a:off x="3813175" y="9390063"/>
            <a:ext cx="29337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11" tIns="45655" rIns="91311" bIns="45655" anchor="b"/>
          <a:lstStyle/>
          <a:p>
            <a:pPr algn="r" defTabSz="909638"/>
            <a:fld id="{4FBBC0BC-8018-42D2-AFC2-BB533D3A13E5}" type="slidenum">
              <a:rPr lang="en-US" sz="1200" b="0">
                <a:latin typeface="Helvetica" pitchFamily="34" charset="0"/>
              </a:rPr>
              <a:pPr algn="r" defTabSz="909638"/>
              <a:t>4</a:t>
            </a:fld>
            <a:endParaRPr lang="en-US" sz="1200" b="0">
              <a:latin typeface="Helvetica" pitchFamily="34" charset="0"/>
            </a:endParaRPr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09638"/>
            <a:fld id="{8BB3C749-3BC4-4F71-87A5-52778F3E792B}" type="slidenum">
              <a:rPr lang="en-US" smtClean="0">
                <a:latin typeface="Helvetica"/>
              </a:rPr>
              <a:pPr defTabSz="909638"/>
              <a:t>5</a:t>
            </a:fld>
            <a:endParaRPr lang="en-US" smtClean="0">
              <a:latin typeface="Helvetica"/>
            </a:endParaRPr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 txBox="1">
            <a:spLocks noGrp="1" noChangeArrowheads="1"/>
          </p:cNvSpPr>
          <p:nvPr/>
        </p:nvSpPr>
        <p:spPr bwMode="auto">
          <a:xfrm>
            <a:off x="3813175" y="9390063"/>
            <a:ext cx="29337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11" tIns="45655" rIns="91311" bIns="45655" anchor="b"/>
          <a:lstStyle/>
          <a:p>
            <a:pPr algn="r" defTabSz="909638"/>
            <a:fld id="{945F2780-106F-4395-BFD6-EA44DAFB1AD8}" type="slidenum">
              <a:rPr lang="en-US" sz="1200" b="0">
                <a:latin typeface="Helvetica" pitchFamily="34" charset="0"/>
              </a:rPr>
              <a:pPr algn="r" defTabSz="909638"/>
              <a:t>6</a:t>
            </a:fld>
            <a:endParaRPr lang="en-US" sz="1200" b="0">
              <a:latin typeface="Helvetica" pitchFamily="34" charset="0"/>
            </a:endParaRPr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074"/>
          <p:cNvGrpSpPr>
            <a:grpSpLocks/>
          </p:cNvGrpSpPr>
          <p:nvPr/>
        </p:nvGrpSpPr>
        <p:grpSpPr bwMode="auto">
          <a:xfrm>
            <a:off x="0" y="1066800"/>
            <a:ext cx="9144000" cy="3157538"/>
            <a:chOff x="0" y="672"/>
            <a:chExt cx="5760" cy="1989"/>
          </a:xfrm>
        </p:grpSpPr>
        <p:sp>
          <p:nvSpPr>
            <p:cNvPr id="5" name="Rectangle 3076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GB" sz="2400" b="0">
                <a:latin typeface="Times New Roman" pitchFamily="18" charset="0"/>
              </a:endParaRPr>
            </a:p>
          </p:txBody>
        </p:sp>
        <p:grpSp>
          <p:nvGrpSpPr>
            <p:cNvPr id="6" name="Group 3077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7" name="Rectangle 3078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 sz="2400" b="0">
                  <a:latin typeface="Times New Roman" pitchFamily="18" charset="0"/>
                </a:endParaRPr>
              </a:p>
            </p:txBody>
          </p:sp>
          <p:sp>
            <p:nvSpPr>
              <p:cNvPr id="8" name="Rectangle 3079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 sz="2400" b="0">
                  <a:latin typeface="Times New Roman" pitchFamily="18" charset="0"/>
                </a:endParaRPr>
              </a:p>
            </p:txBody>
          </p:sp>
          <p:sp>
            <p:nvSpPr>
              <p:cNvPr id="9" name="Rectangle 3080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 sz="2400" b="0">
                  <a:latin typeface="Times New Roman" pitchFamily="18" charset="0"/>
                </a:endParaRPr>
              </a:p>
            </p:txBody>
          </p:sp>
          <p:sp>
            <p:nvSpPr>
              <p:cNvPr id="10" name="Rectangle 3081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 sz="2400" b="0">
                  <a:latin typeface="Times New Roman" pitchFamily="18" charset="0"/>
                </a:endParaRPr>
              </a:p>
            </p:txBody>
          </p:sp>
          <p:sp>
            <p:nvSpPr>
              <p:cNvPr id="11" name="Rectangle 3082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 sz="2400" b="0">
                  <a:latin typeface="Times New Roman" pitchFamily="18" charset="0"/>
                </a:endParaRPr>
              </a:p>
            </p:txBody>
          </p:sp>
          <p:sp>
            <p:nvSpPr>
              <p:cNvPr id="12" name="Rectangle 3083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 sz="2400" b="0">
                  <a:latin typeface="Times New Roman" pitchFamily="18" charset="0"/>
                </a:endParaRPr>
              </a:p>
            </p:txBody>
          </p:sp>
          <p:sp>
            <p:nvSpPr>
              <p:cNvPr id="13" name="Rectangle 3084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 sz="2400" b="0">
                  <a:latin typeface="Times New Roman" pitchFamily="18" charset="0"/>
                </a:endParaRPr>
              </a:p>
            </p:txBody>
          </p:sp>
          <p:sp>
            <p:nvSpPr>
              <p:cNvPr id="14" name="Rectangle 3085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 sz="2400" b="0">
                  <a:latin typeface="Times New Roman" pitchFamily="18" charset="0"/>
                </a:endParaRPr>
              </a:p>
            </p:txBody>
          </p:sp>
          <p:sp>
            <p:nvSpPr>
              <p:cNvPr id="15" name="Rectangle 3086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 sz="2400" b="0">
                  <a:latin typeface="Times New Roman" pitchFamily="18" charset="0"/>
                </a:endParaRPr>
              </a:p>
            </p:txBody>
          </p:sp>
          <p:sp>
            <p:nvSpPr>
              <p:cNvPr id="16" name="Rectangle 3087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 sz="2400" b="0">
                  <a:latin typeface="Times New Roman" pitchFamily="18" charset="0"/>
                </a:endParaRPr>
              </a:p>
            </p:txBody>
          </p:sp>
        </p:grpSp>
      </p:grpSp>
      <p:sp>
        <p:nvSpPr>
          <p:cNvPr id="17" name="Rectangle 3130"/>
          <p:cNvSpPr>
            <a:spLocks noChangeArrowheads="1"/>
          </p:cNvSpPr>
          <p:nvPr/>
        </p:nvSpPr>
        <p:spPr bwMode="auto">
          <a:xfrm>
            <a:off x="4060825" y="30178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endParaRPr lang="en-US" b="0"/>
          </a:p>
        </p:txBody>
      </p:sp>
      <p:sp>
        <p:nvSpPr>
          <p:cNvPr id="18" name="Rectangle 3131"/>
          <p:cNvSpPr>
            <a:spLocks noChangeArrowheads="1"/>
          </p:cNvSpPr>
          <p:nvPr/>
        </p:nvSpPr>
        <p:spPr bwMode="auto">
          <a:xfrm>
            <a:off x="3678238" y="26304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endParaRPr lang="en-US" b="0"/>
          </a:p>
        </p:txBody>
      </p:sp>
      <p:pic>
        <p:nvPicPr>
          <p:cNvPr id="19" name="Picture 23" descr="Logo CERN width=144,      height=14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27988" y="0"/>
            <a:ext cx="1116012" cy="1116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8547" name="Rectangle 3091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78548" name="Rectangle 3092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Rectangle 3088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Y.P., 19/02/2008</a:t>
            </a:r>
            <a:endParaRPr lang="en-US"/>
          </a:p>
        </p:txBody>
      </p:sp>
      <p:sp>
        <p:nvSpPr>
          <p:cNvPr id="21" name="Rectangle 308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CLIC Parameter Working Group</a:t>
            </a:r>
            <a:endParaRPr lang="en-US"/>
          </a:p>
        </p:txBody>
      </p:sp>
      <p:sp>
        <p:nvSpPr>
          <p:cNvPr id="22" name="Rectangle 309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latin typeface="Arial Black" pitchFamily="34" charset="0"/>
              </a:defRPr>
            </a:lvl1pPr>
          </a:lstStyle>
          <a:p>
            <a:fld id="{5BE731E9-9A62-478E-8B6E-D47E9C70ED6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CLIC Parameter Working Group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D7FF02C-66C2-462C-A0D8-8F02A354993C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Y.P., 19/02/2008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CLIC Parameter Working Group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E6B2362-B3C9-4B8E-A2CC-CC2044537A3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Y.P., 19/02/2008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CLIC Parameter Working Group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5CCE0E5-5DA7-4DB8-9D34-17ABAEDB8D2A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Y.P., 19/02/2008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1802" y="0"/>
            <a:ext cx="5357850" cy="614346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CLIC Parameter Working Group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57A8BF7-3371-46AC-A14E-B0C13657EB3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Y.P., 19/02/2008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CLIC Parameter Working Group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19DFF5F-8BA9-4560-AAB9-AB6E039ABB27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Y.P., 19/02/2008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CLIC Parameter Working Group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CCA929-45D5-4C0B-922D-7B67EB02711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Y.P., 19/02/2008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CLIC Parameter Working Group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DC546AC-69C6-4FCF-9518-2DE70E2FD8B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Y.P., 19/02/2008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CLIC Parameter Working Group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985D101-7AC2-4C91-BC20-2010671F98C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Y.P., 19/02/2008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CLIC Parameter Working Group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0C59D38-276F-40E5-8198-90841F770FCA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Y.P., 19/02/2008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CLIC Parameter Working Group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02B5FDA-CA11-4108-9458-8E305097F1F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Y.P., 19/02/2008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CLIC Parameter Working Group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81FB43A-F824-48D3-8FDF-AB5943FABFF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Y.P., 19/02/2008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CLIC Parameter Working Group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4776443-60A7-4F5B-9ABD-C82698BEDAF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Y.P., 19/02/2008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w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0"/>
          <p:cNvPicPr>
            <a:picLocks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0" y="0"/>
            <a:ext cx="9144000" cy="893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750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b="0" smtClean="0">
                <a:latin typeface="Garamond" pitchFamily="18" charset="0"/>
              </a:defRPr>
            </a:lvl1pPr>
          </a:lstStyle>
          <a:p>
            <a:pPr>
              <a:defRPr/>
            </a:pPr>
            <a:r>
              <a:rPr lang="en-US"/>
              <a:t>CLIC Parameter Working Group</a:t>
            </a:r>
            <a:endParaRPr lang="en-US"/>
          </a:p>
        </p:txBody>
      </p:sp>
      <p:sp>
        <p:nvSpPr>
          <p:cNvPr id="27750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Garamond" pitchFamily="18" charset="0"/>
              </a:defRPr>
            </a:lvl1pPr>
          </a:lstStyle>
          <a:p>
            <a:fld id="{3E0687DC-5EDD-4EDB-B065-83602ED5A2B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2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77520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b="0" smtClean="0">
                <a:latin typeface="Garamond" pitchFamily="18" charset="0"/>
              </a:defRPr>
            </a:lvl1pPr>
          </a:lstStyle>
          <a:p>
            <a:pPr>
              <a:defRPr/>
            </a:pPr>
            <a:r>
              <a:rPr lang="en-US"/>
              <a:t>Y.P., 19/02/2008</a:t>
            </a:r>
            <a:endParaRPr lang="en-US"/>
          </a:p>
        </p:txBody>
      </p:sp>
      <p:sp>
        <p:nvSpPr>
          <p:cNvPr id="277558" name="Rectangle 54"/>
          <p:cNvSpPr>
            <a:spLocks noChangeArrowheads="1"/>
          </p:cNvSpPr>
          <p:nvPr/>
        </p:nvSpPr>
        <p:spPr bwMode="auto">
          <a:xfrm>
            <a:off x="4060825" y="30178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endParaRPr lang="en-US" b="0"/>
          </a:p>
        </p:txBody>
      </p:sp>
      <p:sp>
        <p:nvSpPr>
          <p:cNvPr id="277559" name="Rectangle 55"/>
          <p:cNvSpPr>
            <a:spLocks noChangeArrowheads="1"/>
          </p:cNvSpPr>
          <p:nvPr/>
        </p:nvSpPr>
        <p:spPr bwMode="auto">
          <a:xfrm>
            <a:off x="3678238" y="26304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endParaRPr lang="en-US" b="0"/>
          </a:p>
        </p:txBody>
      </p:sp>
      <p:pic>
        <p:nvPicPr>
          <p:cNvPr id="1034" name="Picture 19" descr="Logo CERN width=144,      height=144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8572500" y="0"/>
            <a:ext cx="5715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  <p:sldLayoutId id="2147483677" r:id="rId12"/>
    <p:sldLayoutId id="2147483678" r:id="rId13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Garamond" pitchFamily="18" charset="0"/>
        </a:defRPr>
      </a:lvl9pPr>
    </p:titleStyle>
    <p:bodyStyle>
      <a:lvl1pPr marL="341313" indent="-341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1363" indent="-2841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1413" indent="-2270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598613" indent="-2270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5813" indent="-2270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00313" y="1811338"/>
            <a:ext cx="6643687" cy="2303462"/>
          </a:xfrm>
        </p:spPr>
        <p:txBody>
          <a:bodyPr/>
          <a:lstStyle/>
          <a:p>
            <a:pPr algn="ctr" defTabSz="912813" eaLnBrk="1" hangingPunct="1"/>
            <a:r>
              <a:rPr lang="en-US" sz="4800" smtClean="0"/>
              <a:t>Conservative Beam Emittances for CLIC Damping rings</a:t>
            </a:r>
            <a:endParaRPr lang="en-US" sz="4800" b="0" smtClean="0"/>
          </a:p>
        </p:txBody>
      </p:sp>
      <p:sp>
        <p:nvSpPr>
          <p:cNvPr id="3075" name="Rectangle 4"/>
          <p:cNvSpPr>
            <a:spLocks noChangeArrowheads="1"/>
          </p:cNvSpPr>
          <p:nvPr/>
        </p:nvSpPr>
        <p:spPr bwMode="auto">
          <a:xfrm>
            <a:off x="0" y="5451475"/>
            <a:ext cx="9144000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defTabSz="912813">
              <a:spcBef>
                <a:spcPct val="20000"/>
              </a:spcBef>
              <a:buSzPct val="120000"/>
            </a:pPr>
            <a:r>
              <a:rPr lang="en-US" sz="2000">
                <a:latin typeface="Times New Roman" pitchFamily="18" charset="0"/>
              </a:rPr>
              <a:t>February 19th, 2008</a:t>
            </a:r>
          </a:p>
        </p:txBody>
      </p:sp>
      <p:sp>
        <p:nvSpPr>
          <p:cNvPr id="3076" name="Rectangle 16"/>
          <p:cNvSpPr>
            <a:spLocks noGrp="1" noChangeArrowheads="1"/>
          </p:cNvSpPr>
          <p:nvPr>
            <p:ph type="subTitle" idx="1"/>
          </p:nvPr>
        </p:nvSpPr>
        <p:spPr>
          <a:xfrm>
            <a:off x="0" y="4373563"/>
            <a:ext cx="9144000" cy="912812"/>
          </a:xfrm>
        </p:spPr>
        <p:txBody>
          <a:bodyPr/>
          <a:lstStyle/>
          <a:p>
            <a:pPr algn="ctr" defTabSz="912813" eaLnBrk="1" hangingPunct="1">
              <a:lnSpc>
                <a:spcPct val="90000"/>
              </a:lnSpc>
            </a:pPr>
            <a:r>
              <a:rPr lang="en-US" sz="2800" b="1" dirty="0" smtClean="0"/>
              <a:t>Y. </a:t>
            </a:r>
            <a:r>
              <a:rPr lang="en-US" sz="2800" b="1" dirty="0" err="1" smtClean="0"/>
              <a:t>Papaphilippou</a:t>
            </a:r>
            <a:endParaRPr lang="en-US" sz="2800" b="1" dirty="0" smtClean="0"/>
          </a:p>
          <a:p>
            <a:pPr algn="ctr" defTabSz="912813" eaLnBrk="1" hangingPunct="1">
              <a:lnSpc>
                <a:spcPct val="90000"/>
              </a:lnSpc>
            </a:pPr>
            <a:r>
              <a:rPr lang="en-US" sz="2800" b="1" dirty="0" smtClean="0"/>
              <a:t>Thanks to H</a:t>
            </a:r>
            <a:r>
              <a:rPr lang="en-US" sz="2800" b="1" dirty="0" smtClean="0"/>
              <a:t>. Braun, J.-P. </a:t>
            </a:r>
            <a:r>
              <a:rPr lang="en-US" sz="2800" b="1" dirty="0" err="1" smtClean="0"/>
              <a:t>Delahaye</a:t>
            </a:r>
            <a:r>
              <a:rPr lang="en-US" sz="2800" b="1" dirty="0" smtClean="0"/>
              <a:t> and D. Schulte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CLIC Parameter Working Group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0DFE97EE-078A-4089-9E2B-D55B5FA37B3A}" type="slidenum">
              <a:rPr lang="en-US"/>
              <a:pPr/>
              <a:t>2</a:t>
            </a:fld>
            <a:endParaRPr lang="en-US"/>
          </a:p>
        </p:txBody>
      </p:sp>
      <p:sp>
        <p:nvSpPr>
          <p:cNvPr id="4100" name="Rectangle 16"/>
          <p:cNvSpPr>
            <a:spLocks noGrp="1" noChangeArrowheads="1"/>
          </p:cNvSpPr>
          <p:nvPr>
            <p:ph type="dt" sz="quarter" idx="12"/>
          </p:nvPr>
        </p:nvSpPr>
        <p:spPr>
          <a:noFill/>
        </p:spPr>
        <p:txBody>
          <a:bodyPr/>
          <a:lstStyle/>
          <a:p>
            <a:r>
              <a:rPr lang="en-US"/>
              <a:t>Y.P., 19/02/2008</a:t>
            </a:r>
          </a:p>
        </p:txBody>
      </p:sp>
      <p:sp>
        <p:nvSpPr>
          <p:cNvPr id="129" name="Slide Number Placeholder 4"/>
          <p:cNvSpPr txBox="1">
            <a:spLocks noGrp="1"/>
          </p:cNvSpPr>
          <p:nvPr/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/>
            <a:fld id="{EB294763-854E-4A4B-990B-E65AE512BF99}" type="slidenum">
              <a:rPr lang="en-US" sz="1400" b="0">
                <a:latin typeface="Garamond" pitchFamily="18" charset="0"/>
              </a:rPr>
              <a:pPr algn="r"/>
              <a:t>2</a:t>
            </a:fld>
            <a:endParaRPr lang="en-US" sz="1400" b="0">
              <a:latin typeface="Garamond" pitchFamily="18" charset="0"/>
            </a:endParaRPr>
          </a:p>
        </p:txBody>
      </p:sp>
      <p:sp>
        <p:nvSpPr>
          <p:cNvPr id="4102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2928938" y="71438"/>
            <a:ext cx="5857875" cy="525462"/>
          </a:xfrm>
        </p:spPr>
        <p:txBody>
          <a:bodyPr/>
          <a:lstStyle/>
          <a:p>
            <a:pPr defTabSz="912813" eaLnBrk="1" hangingPunct="1"/>
            <a:r>
              <a:rPr lang="en-US" sz="3200" smtClean="0"/>
              <a:t>Parameters for CLIC @ 500GeV</a:t>
            </a:r>
          </a:p>
        </p:txBody>
      </p:sp>
      <p:sp>
        <p:nvSpPr>
          <p:cNvPr id="4103" name="Rectangle 2"/>
          <p:cNvSpPr>
            <a:spLocks noChangeArrowheads="1"/>
          </p:cNvSpPr>
          <p:nvPr/>
        </p:nvSpPr>
        <p:spPr bwMode="auto">
          <a:xfrm>
            <a:off x="71438" y="3714750"/>
            <a:ext cx="8786812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84163" indent="-284163" defTabSz="912813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n"/>
            </a:pPr>
            <a:r>
              <a:rPr lang="en-GB" sz="2400" b="0" dirty="0">
                <a:latin typeface="Garamond" pitchFamily="18" charset="0"/>
              </a:rPr>
              <a:t>What is a reasonable set of “conservative” </a:t>
            </a:r>
            <a:r>
              <a:rPr lang="en-GB" sz="2400" b="0" dirty="0" err="1">
                <a:latin typeface="Garamond" pitchFamily="18" charset="0"/>
              </a:rPr>
              <a:t>emittances</a:t>
            </a:r>
            <a:r>
              <a:rPr lang="en-GB" sz="2400" b="0" dirty="0">
                <a:latin typeface="Garamond" pitchFamily="18" charset="0"/>
              </a:rPr>
              <a:t> for the CLIC damping rings</a:t>
            </a:r>
          </a:p>
          <a:p>
            <a:pPr marL="284163" indent="-284163" defTabSz="912813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n"/>
            </a:pPr>
            <a:r>
              <a:rPr lang="en-GB" sz="2400" b="0" dirty="0">
                <a:latin typeface="Garamond" pitchFamily="18" charset="0"/>
              </a:rPr>
              <a:t>Instead of </a:t>
            </a:r>
            <a:r>
              <a:rPr lang="en-GB" sz="2400" b="0" dirty="0" smtClean="0">
                <a:latin typeface="Garamond" pitchFamily="18" charset="0"/>
              </a:rPr>
              <a:t>using scaling </a:t>
            </a:r>
            <a:r>
              <a:rPr lang="en-GB" sz="2400" b="0" dirty="0">
                <a:latin typeface="Garamond" pitchFamily="18" charset="0"/>
              </a:rPr>
              <a:t>based on ATF experience or other linear colliders, consider present or future </a:t>
            </a:r>
            <a:r>
              <a:rPr lang="en-GB" sz="2400" dirty="0">
                <a:latin typeface="Garamond" pitchFamily="18" charset="0"/>
              </a:rPr>
              <a:t>synchrotron light sources </a:t>
            </a:r>
          </a:p>
        </p:txBody>
      </p:sp>
      <p:pic>
        <p:nvPicPr>
          <p:cNvPr id="410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1214438"/>
            <a:ext cx="8786812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3143250" y="692150"/>
            <a:ext cx="550862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2000" b="0" dirty="0">
                <a:solidFill>
                  <a:srgbClr val="00CCFF"/>
                </a:solidFill>
                <a:latin typeface="Garamond" pitchFamily="18" charset="0"/>
              </a:rPr>
              <a:t> </a:t>
            </a:r>
            <a:r>
              <a:rPr lang="en-US" sz="2000" dirty="0">
                <a:solidFill>
                  <a:srgbClr val="00CCFF"/>
                </a:solidFill>
                <a:latin typeface="Garamond" pitchFamily="18" charset="0"/>
              </a:rPr>
              <a:t>J.-P. </a:t>
            </a:r>
            <a:r>
              <a:rPr lang="en-US" sz="2000" dirty="0" err="1">
                <a:solidFill>
                  <a:srgbClr val="00CCFF"/>
                </a:solidFill>
                <a:latin typeface="Garamond" pitchFamily="18" charset="0"/>
              </a:rPr>
              <a:t>Delahaye</a:t>
            </a:r>
            <a:r>
              <a:rPr lang="en-US" sz="2000" dirty="0">
                <a:solidFill>
                  <a:srgbClr val="00CCFF"/>
                </a:solidFill>
                <a:latin typeface="Garamond" pitchFamily="18" charset="0"/>
              </a:rPr>
              <a:t>, </a:t>
            </a:r>
            <a:r>
              <a:rPr lang="en-GB" sz="2000" dirty="0">
                <a:solidFill>
                  <a:srgbClr val="00CCFF"/>
                </a:solidFill>
                <a:latin typeface="Garamond" pitchFamily="18" charset="0"/>
              </a:rPr>
              <a:t>CLIC PWG, 06/11/07 </a:t>
            </a:r>
            <a:endParaRPr lang="en-US" sz="2000" dirty="0">
              <a:solidFill>
                <a:srgbClr val="00CCFF"/>
              </a:solidFill>
              <a:latin typeface="Garamond" pitchFamily="18" charset="0"/>
            </a:endParaRPr>
          </a:p>
        </p:txBody>
      </p:sp>
      <p:sp>
        <p:nvSpPr>
          <p:cNvPr id="4106" name="Oval 11"/>
          <p:cNvSpPr>
            <a:spLocks noChangeArrowheads="1"/>
          </p:cNvSpPr>
          <p:nvPr/>
        </p:nvSpPr>
        <p:spPr bwMode="auto">
          <a:xfrm>
            <a:off x="7000875" y="1928813"/>
            <a:ext cx="642938" cy="214312"/>
          </a:xfrm>
          <a:prstGeom prst="ellipse">
            <a:avLst/>
          </a:prstGeom>
          <a:noFill/>
          <a:ln w="19050" algn="ctr">
            <a:solidFill>
              <a:srgbClr val="FF33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 eaLnBrk="0" hangingPunct="0"/>
            <a:endParaRPr lang="en-US" b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3714745" y="71438"/>
            <a:ext cx="3786214" cy="525462"/>
          </a:xfrm>
        </p:spPr>
        <p:txBody>
          <a:bodyPr/>
          <a:lstStyle/>
          <a:p>
            <a:pPr defTabSz="912813" eaLnBrk="1" hangingPunct="1"/>
            <a:r>
              <a:rPr lang="en-US" sz="3200" dirty="0" smtClean="0"/>
              <a:t>Vertical </a:t>
            </a:r>
            <a:r>
              <a:rPr lang="en-US" sz="3200" dirty="0" err="1" smtClean="0"/>
              <a:t>emittance</a:t>
            </a:r>
            <a:endParaRPr lang="en-US" sz="3200" dirty="0" smtClean="0"/>
          </a:p>
        </p:txBody>
      </p:sp>
      <p:sp>
        <p:nvSpPr>
          <p:cNvPr id="4103" name="Rectangle 2"/>
          <p:cNvSpPr>
            <a:spLocks noChangeArrowheads="1"/>
          </p:cNvSpPr>
          <p:nvPr/>
        </p:nvSpPr>
        <p:spPr bwMode="auto">
          <a:xfrm>
            <a:off x="0" y="4762530"/>
            <a:ext cx="9144000" cy="2095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84163" indent="-284163" defTabSz="912813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n"/>
            </a:pPr>
            <a:r>
              <a:rPr lang="en-GB" sz="2400" b="0" dirty="0" smtClean="0">
                <a:latin typeface="Garamond" pitchFamily="18" charset="0"/>
              </a:rPr>
              <a:t>Swiss Light Source achieved </a:t>
            </a:r>
            <a:r>
              <a:rPr lang="en-GB" sz="2400" dirty="0" smtClean="0">
                <a:latin typeface="Garamond" pitchFamily="18" charset="0"/>
              </a:rPr>
              <a:t>2.8pm</a:t>
            </a:r>
            <a:r>
              <a:rPr lang="en-GB" sz="2400" b="0" dirty="0" smtClean="0">
                <a:latin typeface="Garamond" pitchFamily="18" charset="0"/>
              </a:rPr>
              <a:t>, the lowest geometrical vertical </a:t>
            </a:r>
            <a:r>
              <a:rPr lang="en-GB" sz="2400" b="0" dirty="0" err="1" smtClean="0">
                <a:latin typeface="Garamond" pitchFamily="18" charset="0"/>
              </a:rPr>
              <a:t>emittance</a:t>
            </a:r>
            <a:r>
              <a:rPr lang="en-GB" sz="2400" b="0" dirty="0" smtClean="0">
                <a:latin typeface="Garamond" pitchFamily="18" charset="0"/>
              </a:rPr>
              <a:t>, at 2.4 </a:t>
            </a:r>
            <a:r>
              <a:rPr lang="en-GB" sz="2400" b="0" dirty="0" err="1" smtClean="0">
                <a:latin typeface="Garamond" pitchFamily="18" charset="0"/>
              </a:rPr>
              <a:t>GeV</a:t>
            </a:r>
            <a:r>
              <a:rPr lang="en-GB" sz="2400" b="0" dirty="0" smtClean="0">
                <a:latin typeface="Garamond" pitchFamily="18" charset="0"/>
              </a:rPr>
              <a:t>, corresponding to ~</a:t>
            </a:r>
            <a:r>
              <a:rPr lang="en-GB" sz="2400" dirty="0" smtClean="0">
                <a:latin typeface="Garamond" pitchFamily="18" charset="0"/>
              </a:rPr>
              <a:t>10nm </a:t>
            </a:r>
            <a:r>
              <a:rPr lang="en-GB" sz="2400" b="0" dirty="0" smtClean="0">
                <a:latin typeface="Garamond" pitchFamily="18" charset="0"/>
              </a:rPr>
              <a:t>of</a:t>
            </a:r>
            <a:r>
              <a:rPr lang="en-GB" sz="2400" dirty="0" smtClean="0">
                <a:latin typeface="Garamond" pitchFamily="18" charset="0"/>
              </a:rPr>
              <a:t> </a:t>
            </a:r>
            <a:r>
              <a:rPr lang="en-GB" sz="2400" b="0" dirty="0" smtClean="0">
                <a:latin typeface="Garamond" pitchFamily="18" charset="0"/>
              </a:rPr>
              <a:t>normalised </a:t>
            </a:r>
            <a:r>
              <a:rPr lang="en-GB" sz="2400" b="0" dirty="0" err="1" smtClean="0">
                <a:latin typeface="Garamond" pitchFamily="18" charset="0"/>
              </a:rPr>
              <a:t>emittance</a:t>
            </a:r>
            <a:endParaRPr lang="en-GB" sz="2400" b="0" dirty="0">
              <a:latin typeface="Garamond" pitchFamily="18" charset="0"/>
            </a:endParaRPr>
          </a:p>
          <a:p>
            <a:pPr marL="284163" indent="-284163" defTabSz="912813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n"/>
            </a:pPr>
            <a:r>
              <a:rPr lang="en-GB" sz="2400" b="0" dirty="0" smtClean="0">
                <a:latin typeface="Garamond" pitchFamily="18" charset="0"/>
              </a:rPr>
              <a:t>Below 2pm, necessitates challenging alignment tolerances and low </a:t>
            </a:r>
            <a:r>
              <a:rPr lang="en-GB" sz="2400" b="0" dirty="0" err="1" smtClean="0">
                <a:latin typeface="Garamond" pitchFamily="18" charset="0"/>
              </a:rPr>
              <a:t>emittance</a:t>
            </a:r>
            <a:r>
              <a:rPr lang="en-GB" sz="2400" b="0" dirty="0" smtClean="0">
                <a:latin typeface="Garamond" pitchFamily="18" charset="0"/>
              </a:rPr>
              <a:t> tuning (coupling + vertical dispersion correction)</a:t>
            </a:r>
            <a:endParaRPr lang="en-GB" sz="2400" dirty="0">
              <a:latin typeface="Garamond" pitchFamily="18" charset="0"/>
            </a:endParaRPr>
          </a:p>
          <a:p>
            <a:pPr marL="284163" indent="-284163" defTabSz="912813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n"/>
            </a:pPr>
            <a:r>
              <a:rPr lang="en-GB" sz="2400" b="0" dirty="0">
                <a:latin typeface="Garamond" pitchFamily="18" charset="0"/>
              </a:rPr>
              <a:t>S</a:t>
            </a:r>
            <a:r>
              <a:rPr lang="en-GB" sz="2400" b="0" dirty="0" smtClean="0">
                <a:latin typeface="Garamond" pitchFamily="18" charset="0"/>
              </a:rPr>
              <a:t>eems a “safe” target vertical </a:t>
            </a:r>
            <a:r>
              <a:rPr lang="en-GB" sz="2400" b="0" dirty="0" err="1" smtClean="0">
                <a:latin typeface="Garamond" pitchFamily="18" charset="0"/>
              </a:rPr>
              <a:t>emittance</a:t>
            </a:r>
            <a:r>
              <a:rPr lang="en-GB" sz="2400" b="0" dirty="0" smtClean="0">
                <a:latin typeface="Garamond" pitchFamily="18" charset="0"/>
              </a:rPr>
              <a:t> for CLIC damping rings</a:t>
            </a:r>
          </a:p>
        </p:txBody>
      </p:sp>
      <p:graphicFrame>
        <p:nvGraphicFramePr>
          <p:cNvPr id="12" name="Chart 11"/>
          <p:cNvGraphicFramePr/>
          <p:nvPr/>
        </p:nvGraphicFramePr>
        <p:xfrm>
          <a:off x="1428728" y="785794"/>
          <a:ext cx="6357982" cy="41481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2928938" y="0"/>
            <a:ext cx="5786437" cy="571500"/>
          </a:xfrm>
        </p:spPr>
        <p:txBody>
          <a:bodyPr/>
          <a:lstStyle/>
          <a:p>
            <a:pPr defTabSz="912813" eaLnBrk="1" hangingPunct="1"/>
            <a:r>
              <a:rPr lang="en-US" sz="3200" dirty="0" smtClean="0"/>
              <a:t>Horizontal </a:t>
            </a:r>
            <a:r>
              <a:rPr lang="en-US" sz="3200" dirty="0" err="1" smtClean="0"/>
              <a:t>emittance</a:t>
            </a:r>
            <a:r>
              <a:rPr lang="en-US" sz="3200" dirty="0" smtClean="0"/>
              <a:t> vs. energy</a:t>
            </a:r>
          </a:p>
        </p:txBody>
      </p:sp>
      <p:grpSp>
        <p:nvGrpSpPr>
          <p:cNvPr id="5123" name="Group 14"/>
          <p:cNvGrpSpPr>
            <a:grpSpLocks/>
          </p:cNvGrpSpPr>
          <p:nvPr/>
        </p:nvGrpSpPr>
        <p:grpSpPr bwMode="auto">
          <a:xfrm>
            <a:off x="214313" y="785813"/>
            <a:ext cx="8572500" cy="5953125"/>
            <a:chOff x="1884774" y="1560386"/>
            <a:chExt cx="6929455" cy="5091553"/>
          </a:xfrm>
        </p:grpSpPr>
        <p:pic>
          <p:nvPicPr>
            <p:cNvPr id="5126" name="Picture 2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C0C0C0"/>
                </a:clrFrom>
                <a:clrTo>
                  <a:srgbClr val="C0C0C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884774" y="1560386"/>
              <a:ext cx="6929455" cy="5071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1942519" y="6203882"/>
              <a:ext cx="2412477" cy="4480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GB" sz="2800">
                  <a:solidFill>
                    <a:srgbClr val="00CCFF"/>
                  </a:solidFill>
                  <a:latin typeface="Garamond" pitchFamily="18" charset="0"/>
                </a:rPr>
                <a:t> </a:t>
              </a:r>
              <a:r>
                <a:rPr lang="en-US" sz="2800">
                  <a:solidFill>
                    <a:srgbClr val="00CCFF"/>
                  </a:solidFill>
                  <a:latin typeface="Garamond" pitchFamily="18" charset="0"/>
                </a:rPr>
                <a:t>Z. Zhao, </a:t>
              </a:r>
              <a:r>
                <a:rPr lang="en-GB" sz="2800">
                  <a:solidFill>
                    <a:srgbClr val="00CCFF"/>
                  </a:solidFill>
                  <a:latin typeface="Garamond" pitchFamily="18" charset="0"/>
                </a:rPr>
                <a:t>PAC’07</a:t>
              </a:r>
              <a:endParaRPr lang="en-US" sz="2800">
                <a:solidFill>
                  <a:srgbClr val="00CCFF"/>
                </a:solidFill>
                <a:latin typeface="Garamond" pitchFamily="18" charset="0"/>
              </a:endParaRPr>
            </a:p>
          </p:txBody>
        </p:sp>
        <p:sp>
          <p:nvSpPr>
            <p:cNvPr id="5128" name="Rectangle 12"/>
            <p:cNvSpPr>
              <a:spLocks noChangeArrowheads="1"/>
            </p:cNvSpPr>
            <p:nvPr/>
          </p:nvSpPr>
          <p:spPr bwMode="auto">
            <a:xfrm>
              <a:off x="4310083" y="4676761"/>
              <a:ext cx="928694" cy="214314"/>
            </a:xfrm>
            <a:prstGeom prst="rect">
              <a:avLst/>
            </a:prstGeom>
            <a:solidFill>
              <a:schemeClr val="bg1"/>
            </a:solidFill>
            <a:ln w="12700" algn="ctr">
              <a:noFill/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algn="ctr" eaLnBrk="0" hangingPunct="0"/>
              <a:endParaRPr lang="en-US" b="0"/>
            </a:p>
          </p:txBody>
        </p:sp>
        <p:sp>
          <p:nvSpPr>
            <p:cNvPr id="5129" name="Rectangle 13"/>
            <p:cNvSpPr>
              <a:spLocks noChangeArrowheads="1"/>
            </p:cNvSpPr>
            <p:nvPr/>
          </p:nvSpPr>
          <p:spPr bwMode="auto">
            <a:xfrm>
              <a:off x="4310083" y="5410026"/>
              <a:ext cx="928694" cy="214314"/>
            </a:xfrm>
            <a:prstGeom prst="rect">
              <a:avLst/>
            </a:prstGeom>
            <a:solidFill>
              <a:schemeClr val="bg1"/>
            </a:solidFill>
            <a:ln w="12700" algn="ctr">
              <a:solidFill>
                <a:schemeClr val="bg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algn="ctr" eaLnBrk="0" hangingPunct="0"/>
              <a:endParaRPr lang="en-US" b="0"/>
            </a:p>
          </p:txBody>
        </p:sp>
        <p:sp>
          <p:nvSpPr>
            <p:cNvPr id="5130" name="Rectangle 2"/>
            <p:cNvSpPr>
              <a:spLocks noChangeArrowheads="1"/>
            </p:cNvSpPr>
            <p:nvPr/>
          </p:nvSpPr>
          <p:spPr bwMode="auto">
            <a:xfrm>
              <a:off x="4239832" y="5429354"/>
              <a:ext cx="1571636" cy="2857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284163" indent="-284163" defTabSz="912813">
                <a:spcBef>
                  <a:spcPct val="20000"/>
                </a:spcBef>
                <a:buClr>
                  <a:srgbClr val="FFFF00"/>
                </a:buClr>
                <a:buFont typeface="Wingdings" pitchFamily="2" charset="2"/>
                <a:buChar char="n"/>
              </a:pPr>
              <a:r>
                <a:rPr lang="en-GB" sz="2000" dirty="0">
                  <a:latin typeface="Garamond" pitchFamily="18" charset="0"/>
                </a:rPr>
                <a:t>NSLS II</a:t>
              </a:r>
              <a:endParaRPr lang="en-GB" sz="2000" dirty="0">
                <a:solidFill>
                  <a:srgbClr val="8A0000"/>
                </a:solidFill>
                <a:latin typeface="Garamond" pitchFamily="18" charset="0"/>
              </a:endParaRPr>
            </a:p>
          </p:txBody>
        </p:sp>
      </p:grpSp>
      <p:cxnSp>
        <p:nvCxnSpPr>
          <p:cNvPr id="5124" name="Straight Arrow Connector 16"/>
          <p:cNvCxnSpPr>
            <a:cxnSpLocks noChangeShapeType="1"/>
            <a:endCxn id="5125" idx="1"/>
          </p:cNvCxnSpPr>
          <p:nvPr/>
        </p:nvCxnSpPr>
        <p:spPr bwMode="auto">
          <a:xfrm>
            <a:off x="4643438" y="5500688"/>
            <a:ext cx="1428750" cy="1033462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round/>
            <a:headEnd type="none" w="sm" len="sm"/>
            <a:tailEnd type="arrow" w="med" len="med"/>
          </a:ln>
        </p:spPr>
      </p:cxnSp>
      <p:sp>
        <p:nvSpPr>
          <p:cNvPr id="5125" name="TextBox 17"/>
          <p:cNvSpPr txBox="1">
            <a:spLocks noChangeArrowheads="1"/>
          </p:cNvSpPr>
          <p:nvPr/>
        </p:nvSpPr>
        <p:spPr bwMode="auto">
          <a:xfrm>
            <a:off x="6072188" y="6211888"/>
            <a:ext cx="321468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smtClean="0"/>
              <a:t>0.6nm </a:t>
            </a:r>
            <a:r>
              <a:rPr lang="en-US" dirty="0"/>
              <a:t>@ 3GeV, including damping wigglers and IBS</a:t>
            </a:r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2643174" y="5429264"/>
            <a:ext cx="1643074" cy="285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84163" indent="-284163" defTabSz="912813">
              <a:spcBef>
                <a:spcPct val="20000"/>
              </a:spcBef>
              <a:buClr>
                <a:srgbClr val="FFFF00"/>
              </a:buClr>
            </a:pPr>
            <a:r>
              <a:rPr lang="en-GB" sz="1400" dirty="0" smtClean="0">
                <a:latin typeface="Garamond" pitchFamily="18" charset="0"/>
              </a:rPr>
              <a:t>CLIC</a:t>
            </a:r>
          </a:p>
          <a:p>
            <a:pPr marL="284163" indent="-284163" defTabSz="912813">
              <a:spcBef>
                <a:spcPct val="20000"/>
              </a:spcBef>
              <a:buClr>
                <a:srgbClr val="FF3300"/>
              </a:buClr>
              <a:buFont typeface="Wingdings" pitchFamily="2" charset="2"/>
              <a:buChar char="v"/>
            </a:pPr>
            <a:r>
              <a:rPr lang="en-GB" sz="1400" dirty="0" smtClean="0">
                <a:solidFill>
                  <a:srgbClr val="8A0000"/>
                </a:solidFill>
                <a:latin typeface="Garamond" pitchFamily="18" charset="0"/>
              </a:rPr>
              <a:t> </a:t>
            </a:r>
            <a:endParaRPr lang="en-GB" sz="1400" dirty="0">
              <a:solidFill>
                <a:srgbClr val="8A0000"/>
              </a:solidFill>
              <a:latin typeface="Garamond" pitchFamily="18" charset="0"/>
            </a:endParaRPr>
          </a:p>
        </p:txBody>
      </p:sp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2285984" y="5238034"/>
            <a:ext cx="928693" cy="334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84163" indent="-284163" defTabSz="912813">
              <a:spcBef>
                <a:spcPct val="20000"/>
              </a:spcBef>
              <a:buClr>
                <a:srgbClr val="FF3300"/>
              </a:buClr>
              <a:buFont typeface="Wingdings" pitchFamily="2" charset="2"/>
              <a:buChar char="v"/>
            </a:pPr>
            <a:r>
              <a:rPr lang="en-GB" sz="1400" dirty="0" smtClean="0">
                <a:latin typeface="Garamond" pitchFamily="18" charset="0"/>
              </a:rPr>
              <a:t>NLC</a:t>
            </a:r>
            <a:endParaRPr lang="en-GB" sz="1400" dirty="0">
              <a:solidFill>
                <a:srgbClr val="8A0000"/>
              </a:solidFill>
              <a:latin typeface="Garamond" pitchFamily="18" charset="0"/>
            </a:endParaRPr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4857753" y="5238034"/>
            <a:ext cx="928693" cy="334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84163" indent="-284163" defTabSz="912813">
              <a:spcBef>
                <a:spcPct val="20000"/>
              </a:spcBef>
              <a:buClr>
                <a:srgbClr val="FF3300"/>
              </a:buClr>
              <a:buFont typeface="Wingdings" pitchFamily="2" charset="2"/>
              <a:buChar char="v"/>
            </a:pPr>
            <a:r>
              <a:rPr lang="en-GB" sz="1400" dirty="0" smtClean="0">
                <a:latin typeface="Garamond" pitchFamily="18" charset="0"/>
              </a:rPr>
              <a:t>ILC</a:t>
            </a:r>
            <a:endParaRPr lang="en-GB" sz="1400" dirty="0">
              <a:solidFill>
                <a:srgbClr val="8A0000"/>
              </a:solidFill>
              <a:latin typeface="Garamond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A17ED69-6848-4879-9595-9A7601D1567D}" type="slidenum">
              <a:rPr lang="en-US">
                <a:latin typeface="+mn-lt"/>
              </a:rPr>
              <a:pPr>
                <a:defRPr/>
              </a:pPr>
              <a:t>5</a:t>
            </a:fld>
            <a:endParaRPr lang="en-US">
              <a:latin typeface="+mn-lt"/>
            </a:endParaRPr>
          </a:p>
        </p:txBody>
      </p:sp>
      <p:sp>
        <p:nvSpPr>
          <p:cNvPr id="21508" name="Rectangle 3"/>
          <p:cNvSpPr>
            <a:spLocks noGrp="1" noChangeArrowheads="1"/>
          </p:cNvSpPr>
          <p:nvPr>
            <p:ph type="title"/>
          </p:nvPr>
        </p:nvSpPr>
        <p:spPr>
          <a:xfrm>
            <a:off x="3000392" y="71414"/>
            <a:ext cx="5786450" cy="454025"/>
          </a:xfrm>
        </p:spPr>
        <p:txBody>
          <a:bodyPr/>
          <a:lstStyle/>
          <a:p>
            <a:pPr defTabSz="912813" eaLnBrk="1" hangingPunct="1"/>
            <a:r>
              <a:rPr lang="en-US" sz="3200" dirty="0" smtClean="0"/>
              <a:t>Scaling of NSLS II parameters</a:t>
            </a:r>
            <a:endParaRPr lang="en-US" sz="3200" dirty="0" smtClean="0"/>
          </a:p>
        </p:txBody>
      </p:sp>
      <p:graphicFrame>
        <p:nvGraphicFramePr>
          <p:cNvPr id="686310" name="Group 230"/>
          <p:cNvGraphicFramePr>
            <a:graphicFrameLocks noGrp="1"/>
          </p:cNvGraphicFramePr>
          <p:nvPr>
            <p:ph idx="1"/>
          </p:nvPr>
        </p:nvGraphicFramePr>
        <p:xfrm>
          <a:off x="5000628" y="928670"/>
          <a:ext cx="4071966" cy="5090160"/>
        </p:xfrm>
        <a:graphic>
          <a:graphicData uri="http://schemas.openxmlformats.org/drawingml/2006/table">
            <a:tbl>
              <a:tblPr/>
              <a:tblGrid>
                <a:gridCol w="3071834"/>
                <a:gridCol w="1000132"/>
              </a:tblGrid>
              <a:tr h="13619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PARAMETER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Values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/>
                    </a:solidFill>
                  </a:tcPr>
                </a:tc>
              </a:tr>
              <a:tr h="231417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energy [GeV]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/>
                    </a:solidFill>
                  </a:tcPr>
                </a:tc>
              </a:tr>
              <a:tr h="231417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circumference [m]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791.5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/>
                    </a:solidFill>
                  </a:tcPr>
                </a:tc>
              </a:tr>
              <a:tr h="231417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bunch population 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[10</a:t>
                      </a:r>
                      <a:r>
                        <a:rPr kumimoji="0" lang="en-US" sz="16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9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]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7.9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/>
                    </a:solidFill>
                  </a:tcPr>
                </a:tc>
              </a:tr>
              <a:tr h="231417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bunch spacing [ns]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1.9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/>
                    </a:solidFill>
                  </a:tcPr>
                </a:tc>
              </a:tr>
              <a:tr h="231417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number of 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bunches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1056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/>
                    </a:solidFill>
                  </a:tcPr>
                </a:tc>
              </a:tr>
              <a:tr h="231417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rms bunch length [mm]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2.9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/>
                    </a:solidFill>
                  </a:tcPr>
                </a:tc>
              </a:tr>
              <a:tr h="231417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rms momentum spread [%]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0.1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/>
                    </a:solidFill>
                  </a:tcPr>
                </a:tc>
              </a:tr>
              <a:tr h="231417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hor. normalized 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emittance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[µm]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2.99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/>
                    </a:solidFill>
                  </a:tcPr>
                </a:tc>
              </a:tr>
              <a:tr h="231417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ver. normalized emittance [nm]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47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/>
                    </a:solidFill>
                  </a:tcPr>
                </a:tc>
              </a:tr>
              <a:tr h="231417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lon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. normalized emittance [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eV.m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]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10395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/>
                    </a:solidFill>
                  </a:tcPr>
                </a:tc>
              </a:tr>
              <a:tr h="231417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coupling [%]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0.64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/>
                    </a:solidFill>
                  </a:tcPr>
                </a:tc>
              </a:tr>
              <a:tr h="231417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wiggler field [T]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1.8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/>
                    </a:solidFill>
                  </a:tcPr>
                </a:tc>
              </a:tr>
              <a:tr h="231417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wiggler period [cm]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/>
                    </a:solidFill>
                  </a:tcPr>
                </a:tc>
              </a:tr>
              <a:tr h="231417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RF frequency [GHz]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0.5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/>
                    </a:solidFill>
                  </a:tcPr>
                </a:tc>
              </a:tr>
            </a:tbl>
          </a:graphicData>
        </a:graphic>
      </p:graphicFrame>
      <p:sp>
        <p:nvSpPr>
          <p:cNvPr id="21513" name="Rectangle 2"/>
          <p:cNvSpPr>
            <a:spLocks noChangeArrowheads="1"/>
          </p:cNvSpPr>
          <p:nvPr/>
        </p:nvSpPr>
        <p:spPr bwMode="auto">
          <a:xfrm>
            <a:off x="0" y="785794"/>
            <a:ext cx="5000628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84163" indent="-284163" defTabSz="912813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n"/>
            </a:pPr>
            <a:r>
              <a:rPr lang="en-GB" sz="2000" b="0" dirty="0" smtClean="0">
                <a:latin typeface="Garamond" pitchFamily="18" charset="0"/>
              </a:rPr>
              <a:t>Assuming constant dipole bending angle (i.e. increasing dipole length with bending radius), </a:t>
            </a:r>
            <a:r>
              <a:rPr lang="en-US" sz="2000" b="0" dirty="0" smtClean="0">
                <a:latin typeface="Garamond" pitchFamily="18" charset="0"/>
              </a:rPr>
              <a:t> </a:t>
            </a:r>
            <a:r>
              <a:rPr lang="en-US" sz="2000" dirty="0" smtClean="0">
                <a:latin typeface="Garamond" pitchFamily="18" charset="0"/>
              </a:rPr>
              <a:t>horizontal </a:t>
            </a:r>
            <a:r>
              <a:rPr lang="en-GB" sz="2000" dirty="0" smtClean="0">
                <a:latin typeface="Garamond" pitchFamily="18" charset="0"/>
              </a:rPr>
              <a:t> </a:t>
            </a:r>
            <a:r>
              <a:rPr lang="en-US" sz="2000" dirty="0" smtClean="0">
                <a:latin typeface="Garamond" pitchFamily="18" charset="0"/>
              </a:rPr>
              <a:t>normalized </a:t>
            </a:r>
            <a:r>
              <a:rPr lang="en-US" sz="2000" dirty="0" err="1" smtClean="0">
                <a:latin typeface="Garamond" pitchFamily="18" charset="0"/>
              </a:rPr>
              <a:t>emittance</a:t>
            </a:r>
            <a:r>
              <a:rPr lang="en-US" sz="2000" dirty="0" smtClean="0">
                <a:latin typeface="Garamond" pitchFamily="18" charset="0"/>
              </a:rPr>
              <a:t> </a:t>
            </a:r>
            <a:r>
              <a:rPr lang="en-US" sz="2000" b="0" dirty="0" smtClean="0">
                <a:latin typeface="Garamond" pitchFamily="18" charset="0"/>
              </a:rPr>
              <a:t>proportional to </a:t>
            </a:r>
            <a:r>
              <a:rPr lang="el-GR" sz="2000" dirty="0" smtClean="0">
                <a:latin typeface="Garamond" pitchFamily="18" charset="0"/>
              </a:rPr>
              <a:t>γ</a:t>
            </a:r>
            <a:r>
              <a:rPr lang="en-US" sz="2000" baseline="30000" dirty="0" smtClean="0">
                <a:latin typeface="Garamond" pitchFamily="18" charset="0"/>
              </a:rPr>
              <a:t>3</a:t>
            </a:r>
            <a:endParaRPr lang="en-GB" sz="2000" baseline="30000" dirty="0" smtClean="0">
              <a:latin typeface="Garamond" pitchFamily="18" charset="0"/>
            </a:endParaRPr>
          </a:p>
          <a:p>
            <a:pPr marL="284163" indent="-284163" defTabSz="912813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n"/>
            </a:pPr>
            <a:r>
              <a:rPr lang="en-GB" sz="2000" b="0" dirty="0">
                <a:latin typeface="Garamond" pitchFamily="18" charset="0"/>
              </a:rPr>
              <a:t>T</a:t>
            </a:r>
            <a:r>
              <a:rPr lang="en-GB" sz="2000" b="0" dirty="0" smtClean="0">
                <a:latin typeface="Garamond" pitchFamily="18" charset="0"/>
              </a:rPr>
              <a:t>he “zero-current” equilibrium </a:t>
            </a:r>
            <a:r>
              <a:rPr lang="en-GB" sz="2000" b="0" dirty="0" err="1" smtClean="0">
                <a:latin typeface="Garamond" pitchFamily="18" charset="0"/>
              </a:rPr>
              <a:t>emittance</a:t>
            </a:r>
            <a:r>
              <a:rPr lang="en-GB" sz="2000" b="0" dirty="0" smtClean="0">
                <a:latin typeface="Garamond" pitchFamily="18" charset="0"/>
              </a:rPr>
              <a:t> scaled to CLIC DRs energy is </a:t>
            </a:r>
            <a:r>
              <a:rPr lang="en-GB" sz="2000" dirty="0" smtClean="0">
                <a:latin typeface="Garamond" pitchFamily="18" charset="0"/>
              </a:rPr>
              <a:t>1.6µm</a:t>
            </a:r>
            <a:endParaRPr lang="en-GB" sz="2000" dirty="0">
              <a:latin typeface="Garamond" pitchFamily="18" charset="0"/>
            </a:endParaRPr>
          </a:p>
          <a:p>
            <a:pPr marL="284163" indent="-284163" defTabSz="912813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n"/>
            </a:pPr>
            <a:r>
              <a:rPr lang="en-GB" sz="2000" b="0" dirty="0" smtClean="0">
                <a:latin typeface="Garamond" pitchFamily="18" charset="0"/>
              </a:rPr>
              <a:t>U</a:t>
            </a:r>
            <a:r>
              <a:rPr lang="en-GB" sz="2000" b="0" dirty="0" smtClean="0">
                <a:latin typeface="Garamond" pitchFamily="18" charset="0"/>
              </a:rPr>
              <a:t>nder previous assumptions, </a:t>
            </a:r>
            <a:r>
              <a:rPr lang="en-GB" sz="2000" dirty="0" smtClean="0">
                <a:latin typeface="Garamond" pitchFamily="18" charset="0"/>
              </a:rPr>
              <a:t>bunch length</a:t>
            </a:r>
            <a:r>
              <a:rPr lang="en-GB" sz="2000" b="0" dirty="0" smtClean="0">
                <a:latin typeface="Garamond" pitchFamily="18" charset="0"/>
              </a:rPr>
              <a:t> is </a:t>
            </a:r>
            <a:r>
              <a:rPr lang="en-GB" sz="2000" dirty="0" smtClean="0">
                <a:latin typeface="Garamond" pitchFamily="18" charset="0"/>
              </a:rPr>
              <a:t>energy independent </a:t>
            </a:r>
            <a:r>
              <a:rPr lang="en-GB" sz="2000" b="0" dirty="0" smtClean="0">
                <a:latin typeface="Garamond" pitchFamily="18" charset="0"/>
              </a:rPr>
              <a:t>and </a:t>
            </a:r>
            <a:r>
              <a:rPr lang="en-GB" sz="2000" dirty="0" err="1" smtClean="0">
                <a:latin typeface="Garamond" pitchFamily="18" charset="0"/>
              </a:rPr>
              <a:t>rms</a:t>
            </a:r>
            <a:r>
              <a:rPr lang="en-GB" sz="2000" dirty="0" smtClean="0">
                <a:latin typeface="Garamond" pitchFamily="18" charset="0"/>
              </a:rPr>
              <a:t> energy spread</a:t>
            </a:r>
            <a:r>
              <a:rPr lang="en-GB" sz="2000" b="0" dirty="0" smtClean="0">
                <a:latin typeface="Garamond" pitchFamily="18" charset="0"/>
              </a:rPr>
              <a:t> scales with </a:t>
            </a:r>
            <a:r>
              <a:rPr lang="el-GR" sz="2000" dirty="0" smtClean="0">
                <a:latin typeface="Garamond" pitchFamily="18" charset="0"/>
              </a:rPr>
              <a:t>γ</a:t>
            </a:r>
            <a:r>
              <a:rPr lang="en-US" sz="2000" baseline="30000" dirty="0" smtClean="0">
                <a:latin typeface="Garamond" pitchFamily="18" charset="0"/>
              </a:rPr>
              <a:t>1/2</a:t>
            </a:r>
            <a:r>
              <a:rPr lang="en-US" sz="2000" dirty="0" smtClean="0">
                <a:latin typeface="Garamond" pitchFamily="18" charset="0"/>
              </a:rPr>
              <a:t> </a:t>
            </a:r>
            <a:r>
              <a:rPr lang="en-US" sz="2000" b="0" dirty="0" smtClean="0">
                <a:latin typeface="Garamond" pitchFamily="18" charset="0"/>
              </a:rPr>
              <a:t>to give longitudinal </a:t>
            </a:r>
            <a:r>
              <a:rPr lang="en-US" sz="2000" b="0" dirty="0" err="1" smtClean="0">
                <a:latin typeface="Garamond" pitchFamily="18" charset="0"/>
              </a:rPr>
              <a:t>emittance</a:t>
            </a:r>
            <a:r>
              <a:rPr lang="en-US" sz="2000" b="0" dirty="0" smtClean="0">
                <a:latin typeface="Garamond" pitchFamily="18" charset="0"/>
              </a:rPr>
              <a:t> of </a:t>
            </a:r>
            <a:r>
              <a:rPr lang="en-US" sz="2000" dirty="0" smtClean="0">
                <a:latin typeface="Garamond" pitchFamily="18" charset="0"/>
              </a:rPr>
              <a:t>6256eV.m </a:t>
            </a:r>
            <a:r>
              <a:rPr lang="en-US" sz="2000" b="0" dirty="0" smtClean="0">
                <a:latin typeface="Garamond" pitchFamily="18" charset="0"/>
              </a:rPr>
              <a:t>@ 2.424 </a:t>
            </a:r>
            <a:r>
              <a:rPr lang="en-US" sz="2000" b="0" dirty="0" err="1" smtClean="0">
                <a:latin typeface="Garamond" pitchFamily="18" charset="0"/>
              </a:rPr>
              <a:t>GeV</a:t>
            </a:r>
            <a:endParaRPr lang="en-GB" sz="2000" b="0" dirty="0">
              <a:latin typeface="Garamond" pitchFamily="18" charset="0"/>
            </a:endParaRPr>
          </a:p>
          <a:p>
            <a:pPr marL="284163" indent="-284163" defTabSz="912813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n"/>
            </a:pPr>
            <a:r>
              <a:rPr lang="en-GB" sz="2000" b="0" dirty="0" smtClean="0">
                <a:latin typeface="Garamond" pitchFamily="18" charset="0"/>
              </a:rPr>
              <a:t>Taking into account scaling of horizontal </a:t>
            </a:r>
            <a:r>
              <a:rPr lang="en-GB" sz="2000" b="0" dirty="0" err="1" smtClean="0">
                <a:latin typeface="Garamond" pitchFamily="18" charset="0"/>
              </a:rPr>
              <a:t>emittance</a:t>
            </a:r>
            <a:r>
              <a:rPr lang="en-GB" sz="2000" b="0" dirty="0" smtClean="0">
                <a:latin typeface="Garamond" pitchFamily="18" charset="0"/>
              </a:rPr>
              <a:t> with bunch population and </a:t>
            </a:r>
          </a:p>
          <a:p>
            <a:pPr marL="284163" indent="-284163" defTabSz="912813">
              <a:lnSpc>
                <a:spcPct val="150000"/>
              </a:lnSpc>
              <a:spcBef>
                <a:spcPct val="20000"/>
              </a:spcBef>
              <a:buClr>
                <a:schemeClr val="bg2"/>
              </a:buClr>
            </a:pPr>
            <a:r>
              <a:rPr lang="en-GB" sz="2000" b="0" dirty="0" smtClean="0">
                <a:latin typeface="Garamond" pitchFamily="18" charset="0"/>
              </a:rPr>
              <a:t>	longitudinal </a:t>
            </a:r>
            <a:r>
              <a:rPr lang="en-GB" sz="2000" b="0" dirty="0" err="1" smtClean="0">
                <a:latin typeface="Garamond" pitchFamily="18" charset="0"/>
              </a:rPr>
              <a:t>emittance</a:t>
            </a:r>
            <a:endParaRPr lang="en-GB" sz="2000" b="0" dirty="0" smtClean="0">
              <a:latin typeface="Garamond" pitchFamily="18" charset="0"/>
            </a:endParaRPr>
          </a:p>
          <a:p>
            <a:pPr marL="284163" indent="-284163" defTabSz="912813">
              <a:spcBef>
                <a:spcPct val="20000"/>
              </a:spcBef>
              <a:buClr>
                <a:schemeClr val="bg2"/>
              </a:buClr>
            </a:pPr>
            <a:r>
              <a:rPr lang="en-GB" sz="2000" b="0" dirty="0">
                <a:latin typeface="Garamond" pitchFamily="18" charset="0"/>
              </a:rPr>
              <a:t>	</a:t>
            </a:r>
            <a:r>
              <a:rPr lang="en-GB" sz="2000" b="0" dirty="0" smtClean="0">
                <a:latin typeface="Garamond" pitchFamily="18" charset="0"/>
              </a:rPr>
              <a:t>the hor. norm. </a:t>
            </a:r>
            <a:r>
              <a:rPr lang="en-GB" sz="2000" b="0" dirty="0" err="1">
                <a:latin typeface="Garamond" pitchFamily="18" charset="0"/>
              </a:rPr>
              <a:t>e</a:t>
            </a:r>
            <a:r>
              <a:rPr lang="en-GB" sz="2000" b="0" dirty="0" err="1" smtClean="0">
                <a:latin typeface="Garamond" pitchFamily="18" charset="0"/>
              </a:rPr>
              <a:t>mittance</a:t>
            </a:r>
            <a:r>
              <a:rPr lang="en-GB" sz="2000" b="0" dirty="0" smtClean="0">
                <a:latin typeface="Garamond" pitchFamily="18" charset="0"/>
              </a:rPr>
              <a:t> for CLIC DR parameters (4.1x10</a:t>
            </a:r>
            <a:r>
              <a:rPr lang="en-GB" sz="2000" b="0" baseline="30000" dirty="0" smtClean="0">
                <a:latin typeface="Garamond" pitchFamily="18" charset="0"/>
              </a:rPr>
              <a:t>9</a:t>
            </a:r>
            <a:r>
              <a:rPr lang="en-GB" sz="2000" b="0" dirty="0" smtClean="0">
                <a:latin typeface="Garamond" pitchFamily="18" charset="0"/>
              </a:rPr>
              <a:t>p/bunch and 5000eV.m) is </a:t>
            </a:r>
            <a:r>
              <a:rPr lang="en-GB" sz="2000" dirty="0" smtClean="0">
                <a:latin typeface="Garamond" pitchFamily="18" charset="0"/>
              </a:rPr>
              <a:t>1.3µm</a:t>
            </a:r>
            <a:endParaRPr lang="en-GB" sz="2000" b="0" dirty="0" smtClean="0">
              <a:latin typeface="Garamond" pitchFamily="18" charset="0"/>
            </a:endParaRPr>
          </a:p>
          <a:p>
            <a:pPr marL="284163" indent="-284163" defTabSz="912813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n"/>
            </a:pPr>
            <a:r>
              <a:rPr lang="en-GB" sz="2000" b="0" dirty="0" smtClean="0">
                <a:latin typeface="Garamond" pitchFamily="18" charset="0"/>
              </a:rPr>
              <a:t>This is an </a:t>
            </a:r>
            <a:r>
              <a:rPr lang="en-GB" sz="2000" dirty="0" smtClean="0">
                <a:latin typeface="Garamond" pitchFamily="18" charset="0"/>
              </a:rPr>
              <a:t>optimistic value </a:t>
            </a:r>
            <a:r>
              <a:rPr lang="en-GB" sz="2000" b="0" dirty="0" smtClean="0">
                <a:latin typeface="Garamond" pitchFamily="18" charset="0"/>
              </a:rPr>
              <a:t>as the IBS growth was not scaled with energy</a:t>
            </a:r>
            <a:endParaRPr lang="en-GB" sz="2000" b="0" dirty="0">
              <a:latin typeface="Garamond" pitchFamily="18" charset="0"/>
            </a:endParaRPr>
          </a:p>
          <a:p>
            <a:pPr marL="284163" indent="-284163" defTabSz="912813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n"/>
            </a:pPr>
            <a:endParaRPr lang="en-GB" sz="2000" b="0" dirty="0">
              <a:latin typeface="Garamond" pitchFamily="18" charset="0"/>
            </a:endParaRPr>
          </a:p>
        </p:txBody>
      </p:sp>
      <p:pic>
        <p:nvPicPr>
          <p:cNvPr id="7" name="Picture 12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2643174" y="4714884"/>
            <a:ext cx="2094871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defTabSz="912813"/>
            <a:r>
              <a:rPr lang="en-US"/>
              <a:t>CLIC Parameter Working Group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pPr defTabSz="912813"/>
            <a:fld id="{9929FB36-CC61-48BC-9C1F-523A8B30E529}" type="slidenum">
              <a:rPr lang="en-US"/>
              <a:pPr defTabSz="912813"/>
              <a:t>6</a:t>
            </a:fld>
            <a:endParaRPr lang="en-US"/>
          </a:p>
        </p:txBody>
      </p:sp>
      <p:sp>
        <p:nvSpPr>
          <p:cNvPr id="6148" name="Rectangle 16"/>
          <p:cNvSpPr>
            <a:spLocks noGrp="1" noChangeArrowheads="1"/>
          </p:cNvSpPr>
          <p:nvPr>
            <p:ph type="dt" sz="quarter" idx="12"/>
          </p:nvPr>
        </p:nvSpPr>
        <p:spPr>
          <a:noFill/>
        </p:spPr>
        <p:txBody>
          <a:bodyPr/>
          <a:lstStyle/>
          <a:p>
            <a:pPr defTabSz="912813"/>
            <a:r>
              <a:rPr lang="en-US"/>
              <a:t>Y.P., 19/02/2008</a:t>
            </a:r>
          </a:p>
        </p:txBody>
      </p:sp>
      <p:sp>
        <p:nvSpPr>
          <p:cNvPr id="16" name="Rectangle 3"/>
          <p:cNvSpPr txBox="1">
            <a:spLocks noGrp="1" noChangeArrowheads="1"/>
          </p:cNvSpPr>
          <p:nvPr/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/>
            <a:fld id="{72E6B31E-A490-4004-BB91-6F428E5A3E71}" type="slidenum">
              <a:rPr lang="en-US" sz="1400" b="0">
                <a:latin typeface="Garamond" pitchFamily="18" charset="0"/>
              </a:rPr>
              <a:pPr algn="r"/>
              <a:t>6</a:t>
            </a:fld>
            <a:endParaRPr lang="en-US" sz="1400" b="0">
              <a:latin typeface="Garamond" pitchFamily="18" charset="0"/>
            </a:endParaRPr>
          </a:p>
        </p:txBody>
      </p:sp>
      <p:sp>
        <p:nvSpPr>
          <p:cNvPr id="6150" name="Rectangle 2"/>
          <p:cNvSpPr>
            <a:spLocks noChangeArrowheads="1"/>
          </p:cNvSpPr>
          <p:nvPr/>
        </p:nvSpPr>
        <p:spPr bwMode="auto">
          <a:xfrm>
            <a:off x="32" y="857232"/>
            <a:ext cx="9144000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84163" indent="-284163" defTabSz="912813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n"/>
            </a:pPr>
            <a:r>
              <a:rPr lang="en-GB" sz="2400" b="0" dirty="0" smtClean="0">
                <a:latin typeface="Garamond" pitchFamily="18" charset="0"/>
              </a:rPr>
              <a:t>At</a:t>
            </a:r>
            <a:r>
              <a:rPr lang="en-GB" sz="2400" b="0" dirty="0" smtClean="0">
                <a:latin typeface="Garamond" pitchFamily="18" charset="0"/>
              </a:rPr>
              <a:t> equilibrium, t</a:t>
            </a:r>
            <a:r>
              <a:rPr lang="en-GB" sz="2400" b="0" dirty="0" smtClean="0">
                <a:latin typeface="Garamond" pitchFamily="18" charset="0"/>
              </a:rPr>
              <a:t>he </a:t>
            </a:r>
            <a:r>
              <a:rPr lang="en-GB" sz="2400" b="0" dirty="0" err="1" smtClean="0">
                <a:latin typeface="Garamond" pitchFamily="18" charset="0"/>
              </a:rPr>
              <a:t>emittance</a:t>
            </a:r>
            <a:r>
              <a:rPr lang="en-GB" sz="2400" b="0" dirty="0" smtClean="0">
                <a:latin typeface="Garamond" pitchFamily="18" charset="0"/>
              </a:rPr>
              <a:t> under the influence of IBS is </a:t>
            </a:r>
            <a:endParaRPr lang="en-GB" sz="2400" b="0" dirty="0">
              <a:latin typeface="Garamond" pitchFamily="18" charset="0"/>
            </a:endParaRPr>
          </a:p>
          <a:p>
            <a:pPr marL="284163" indent="-284163" defTabSz="912813">
              <a:lnSpc>
                <a:spcPct val="150000"/>
              </a:lnSpc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n"/>
            </a:pPr>
            <a:r>
              <a:rPr lang="en-GB" sz="2400" b="0" dirty="0" smtClean="0">
                <a:latin typeface="Garamond" pitchFamily="18" charset="0"/>
              </a:rPr>
              <a:t>Considering a beam which </a:t>
            </a:r>
            <a:r>
              <a:rPr lang="en-GB" sz="2400" dirty="0" smtClean="0">
                <a:latin typeface="Garamond" pitchFamily="18" charset="0"/>
              </a:rPr>
              <a:t>is not </a:t>
            </a:r>
            <a:r>
              <a:rPr lang="en-GB" sz="2400" b="0" dirty="0" smtClean="0">
                <a:latin typeface="Garamond" pitchFamily="18" charset="0"/>
              </a:rPr>
              <a:t>IBS dominated</a:t>
            </a:r>
            <a:endParaRPr lang="en-US" sz="2400" b="0" dirty="0" smtClean="0">
              <a:latin typeface="Garamond" pitchFamily="18" charset="0"/>
            </a:endParaRPr>
          </a:p>
          <a:p>
            <a:pPr marL="284163" indent="-284163" defTabSz="912813">
              <a:lnSpc>
                <a:spcPct val="150000"/>
              </a:lnSpc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n"/>
            </a:pPr>
            <a:r>
              <a:rPr lang="en-US" sz="2400" b="0" dirty="0" smtClean="0">
                <a:latin typeface="Garamond" pitchFamily="18" charset="0"/>
              </a:rPr>
              <a:t>The horizontal damping rate versus the IBS growth rate  can be estimated taking Bane’s approximation and will provide a complicated scaling with the transverse </a:t>
            </a:r>
            <a:r>
              <a:rPr lang="en-US" sz="2400" b="0" dirty="0" err="1" smtClean="0">
                <a:latin typeface="Garamond" pitchFamily="18" charset="0"/>
              </a:rPr>
              <a:t>emittances</a:t>
            </a:r>
            <a:r>
              <a:rPr lang="en-US" sz="2400" b="0" dirty="0" smtClean="0">
                <a:latin typeface="Garamond" pitchFamily="18" charset="0"/>
              </a:rPr>
              <a:t> and the energy </a:t>
            </a:r>
            <a:endParaRPr lang="en-US" sz="2400" b="0" dirty="0">
              <a:latin typeface="Garamond" pitchFamily="18" charset="0"/>
            </a:endParaRPr>
          </a:p>
          <a:p>
            <a:pPr marL="284163" indent="-284163" defTabSz="912813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n"/>
            </a:pPr>
            <a:r>
              <a:rPr lang="en-GB" sz="2400" b="0" dirty="0" smtClean="0">
                <a:latin typeface="Garamond" pitchFamily="18" charset="0"/>
              </a:rPr>
              <a:t>The final horizontal </a:t>
            </a:r>
            <a:r>
              <a:rPr lang="en-GB" sz="2400" b="0" dirty="0" err="1" smtClean="0">
                <a:latin typeface="Garamond" pitchFamily="18" charset="0"/>
              </a:rPr>
              <a:t>emittance</a:t>
            </a:r>
            <a:r>
              <a:rPr lang="en-GB" sz="2400" b="0" dirty="0" smtClean="0">
                <a:latin typeface="Garamond" pitchFamily="18" charset="0"/>
              </a:rPr>
              <a:t> after scaling the IBS growth with the energy and the vertical </a:t>
            </a:r>
            <a:r>
              <a:rPr lang="en-GB" sz="2400" b="0" dirty="0" err="1" smtClean="0">
                <a:latin typeface="Garamond" pitchFamily="18" charset="0"/>
              </a:rPr>
              <a:t>emittance</a:t>
            </a:r>
            <a:r>
              <a:rPr lang="en-GB" sz="2400" b="0" dirty="0" smtClean="0">
                <a:latin typeface="Garamond" pitchFamily="18" charset="0"/>
              </a:rPr>
              <a:t>, is </a:t>
            </a:r>
            <a:r>
              <a:rPr lang="en-GB" sz="2400" dirty="0" smtClean="0">
                <a:latin typeface="Garamond" pitchFamily="18" charset="0"/>
              </a:rPr>
              <a:t>2.5µm</a:t>
            </a:r>
            <a:endParaRPr lang="en-GB" sz="2400" b="0" dirty="0">
              <a:latin typeface="Garamond" pitchFamily="18" charset="0"/>
            </a:endParaRPr>
          </a:p>
          <a:p>
            <a:pPr marL="284163" indent="-284163" defTabSz="912813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n"/>
            </a:pPr>
            <a:r>
              <a:rPr lang="en-GB" sz="2400" b="0" dirty="0" smtClean="0">
                <a:latin typeface="Garamond" pitchFamily="18" charset="0"/>
              </a:rPr>
              <a:t>This is a </a:t>
            </a:r>
            <a:r>
              <a:rPr lang="en-GB" sz="2400" dirty="0" smtClean="0">
                <a:latin typeface="Garamond" pitchFamily="18" charset="0"/>
              </a:rPr>
              <a:t>pessimistic </a:t>
            </a:r>
            <a:r>
              <a:rPr lang="en-GB" sz="2400" b="0" dirty="0" smtClean="0">
                <a:latin typeface="Garamond" pitchFamily="18" charset="0"/>
              </a:rPr>
              <a:t>estimate due to various considerations in the previous approximations</a:t>
            </a:r>
          </a:p>
          <a:p>
            <a:pPr marL="284163" indent="-284163" defTabSz="912813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n"/>
            </a:pPr>
            <a:r>
              <a:rPr lang="en-GB" sz="2400" b="0" dirty="0" smtClean="0">
                <a:latin typeface="Garamond" pitchFamily="18" charset="0"/>
              </a:rPr>
              <a:t>In this respect the final value may lie around </a:t>
            </a:r>
            <a:r>
              <a:rPr lang="en-GB" sz="2400" dirty="0" smtClean="0">
                <a:latin typeface="Garamond" pitchFamily="18" charset="0"/>
              </a:rPr>
              <a:t>2µm </a:t>
            </a:r>
            <a:r>
              <a:rPr lang="en-GB" sz="2400" b="0" dirty="0" smtClean="0">
                <a:latin typeface="Garamond" pitchFamily="18" charset="0"/>
              </a:rPr>
              <a:t>providing </a:t>
            </a:r>
            <a:r>
              <a:rPr lang="en-GB" sz="2400" b="0" dirty="0" smtClean="0">
                <a:latin typeface="Garamond" pitchFamily="18" charset="0"/>
              </a:rPr>
              <a:t>a safe compromise</a:t>
            </a:r>
            <a:endParaRPr lang="en-GB" sz="2400" b="0" dirty="0">
              <a:latin typeface="Garamond" pitchFamily="18" charset="0"/>
            </a:endParaRPr>
          </a:p>
        </p:txBody>
      </p:sp>
      <p:sp>
        <p:nvSpPr>
          <p:cNvPr id="6151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3214688" y="46038"/>
            <a:ext cx="5357840" cy="454025"/>
          </a:xfrm>
        </p:spPr>
        <p:txBody>
          <a:bodyPr/>
          <a:lstStyle/>
          <a:p>
            <a:pPr defTabSz="912813" eaLnBrk="1" hangingPunct="1"/>
            <a:r>
              <a:rPr lang="en-US" sz="2800" dirty="0" smtClean="0"/>
              <a:t>Scaling of IBS growth with energy</a:t>
            </a:r>
            <a:endParaRPr lang="en-US" sz="2800" dirty="0" smtClean="0"/>
          </a:p>
        </p:txBody>
      </p:sp>
      <p:pic>
        <p:nvPicPr>
          <p:cNvPr id="6156" name="Picture 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29520" y="857232"/>
            <a:ext cx="1714512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4" name="Group 23"/>
          <p:cNvGrpSpPr/>
          <p:nvPr/>
        </p:nvGrpSpPr>
        <p:grpSpPr>
          <a:xfrm>
            <a:off x="6334152" y="1357298"/>
            <a:ext cx="2524128" cy="638178"/>
            <a:chOff x="5334020" y="1290624"/>
            <a:chExt cx="2524128" cy="638178"/>
          </a:xfrm>
        </p:grpSpPr>
        <p:pic>
          <p:nvPicPr>
            <p:cNvPr id="6157" name="Picture 13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410858" y="1290624"/>
              <a:ext cx="361138" cy="2894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grpSp>
          <p:nvGrpSpPr>
            <p:cNvPr id="22" name="Group 21"/>
            <p:cNvGrpSpPr/>
            <p:nvPr/>
          </p:nvGrpSpPr>
          <p:grpSpPr>
            <a:xfrm>
              <a:off x="6167715" y="1462617"/>
              <a:ext cx="1690433" cy="394747"/>
              <a:chOff x="5048268" y="3071810"/>
              <a:chExt cx="2095500" cy="571500"/>
            </a:xfrm>
          </p:grpSpPr>
          <p:pic>
            <p:nvPicPr>
              <p:cNvPr id="6158" name="Picture 14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5048268" y="3071810"/>
                <a:ext cx="2095500" cy="5715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cxnSp>
            <p:nvCxnSpPr>
              <p:cNvPr id="17" name="Straight Connector 16"/>
              <p:cNvCxnSpPr/>
              <p:nvPr/>
            </p:nvCxnSpPr>
            <p:spPr bwMode="auto">
              <a:xfrm rot="5400000">
                <a:off x="5429256" y="3357562"/>
                <a:ext cx="285752" cy="1588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</p:cxnSp>
        </p:grpSp>
        <p:cxnSp>
          <p:nvCxnSpPr>
            <p:cNvPr id="20" name="Straight Connector 19"/>
            <p:cNvCxnSpPr/>
            <p:nvPr/>
          </p:nvCxnSpPr>
          <p:spPr bwMode="auto">
            <a:xfrm>
              <a:off x="5418540" y="1583396"/>
              <a:ext cx="345773" cy="1097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sp>
          <p:nvSpPr>
            <p:cNvPr id="21" name="Rectangle 20"/>
            <p:cNvSpPr/>
            <p:nvPr/>
          </p:nvSpPr>
          <p:spPr>
            <a:xfrm>
              <a:off x="5795595" y="1412545"/>
              <a:ext cx="314491" cy="31888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b="0" dirty="0" smtClean="0">
                  <a:latin typeface="Garamond" pitchFamily="18" charset="0"/>
                </a:rPr>
                <a:t>≈</a:t>
              </a:r>
              <a:endParaRPr lang="en-US" sz="2400" dirty="0"/>
            </a:p>
          </p:txBody>
        </p:sp>
        <p:pic>
          <p:nvPicPr>
            <p:cNvPr id="6159" name="Picture 15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334020" y="1645900"/>
              <a:ext cx="514814" cy="2829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defTabSz="912813"/>
            <a:r>
              <a:rPr lang="en-US"/>
              <a:t>CLIC Parameter Working Group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pPr defTabSz="912813"/>
            <a:fld id="{52D9BB16-518F-4327-A1C2-65213A64BC30}" type="slidenum">
              <a:rPr lang="en-US"/>
              <a:pPr defTabSz="912813"/>
              <a:t>7</a:t>
            </a:fld>
            <a:endParaRPr lang="en-US"/>
          </a:p>
        </p:txBody>
      </p:sp>
      <p:sp>
        <p:nvSpPr>
          <p:cNvPr id="7172" name="Rectangle 16"/>
          <p:cNvSpPr>
            <a:spLocks noGrp="1" noChangeArrowheads="1"/>
          </p:cNvSpPr>
          <p:nvPr>
            <p:ph type="dt" sz="quarter" idx="12"/>
          </p:nvPr>
        </p:nvSpPr>
        <p:spPr>
          <a:noFill/>
        </p:spPr>
        <p:txBody>
          <a:bodyPr/>
          <a:lstStyle/>
          <a:p>
            <a:pPr defTabSz="912813"/>
            <a:r>
              <a:rPr lang="en-US"/>
              <a:t>Y.P., 19/02/2008</a:t>
            </a:r>
          </a:p>
        </p:txBody>
      </p:sp>
      <p:sp>
        <p:nvSpPr>
          <p:cNvPr id="7173" name="Rectangle 2"/>
          <p:cNvSpPr>
            <a:spLocks noGrp="1" noChangeArrowheads="1"/>
          </p:cNvSpPr>
          <p:nvPr>
            <p:ph type="title"/>
          </p:nvPr>
        </p:nvSpPr>
        <p:spPr>
          <a:xfrm>
            <a:off x="3429000" y="0"/>
            <a:ext cx="4686300" cy="595313"/>
          </a:xfrm>
        </p:spPr>
        <p:txBody>
          <a:bodyPr/>
          <a:lstStyle/>
          <a:p>
            <a:pPr defTabSz="912813"/>
            <a:r>
              <a:rPr lang="en-GB" sz="4000" dirty="0" smtClean="0"/>
              <a:t>Concluding remarks</a:t>
            </a:r>
            <a:endParaRPr lang="en-US" sz="4000" dirty="0" smtClean="0"/>
          </a:p>
        </p:txBody>
      </p:sp>
      <p:sp>
        <p:nvSpPr>
          <p:cNvPr id="71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928670"/>
            <a:ext cx="8569325" cy="5329237"/>
          </a:xfrm>
        </p:spPr>
        <p:txBody>
          <a:bodyPr/>
          <a:lstStyle/>
          <a:p>
            <a:pPr defTabSz="912813">
              <a:lnSpc>
                <a:spcPct val="80000"/>
              </a:lnSpc>
            </a:pPr>
            <a:r>
              <a:rPr lang="en-GB" sz="2800" dirty="0" smtClean="0"/>
              <a:t>Using scaling from existing and future light sources, conservative normalised </a:t>
            </a:r>
            <a:r>
              <a:rPr lang="en-GB" sz="2800" dirty="0" err="1" smtClean="0"/>
              <a:t>emittances</a:t>
            </a:r>
            <a:r>
              <a:rPr lang="en-GB" sz="2800" dirty="0" smtClean="0"/>
              <a:t> of </a:t>
            </a:r>
            <a:r>
              <a:rPr lang="en-GB" sz="2800" b="1" dirty="0" smtClean="0">
                <a:latin typeface="Garamond" pitchFamily="18" charset="0"/>
              </a:rPr>
              <a:t>2µm</a:t>
            </a:r>
            <a:r>
              <a:rPr lang="en-GB" sz="2800" dirty="0" smtClean="0"/>
              <a:t> horizontal and </a:t>
            </a:r>
            <a:r>
              <a:rPr lang="en-GB" sz="2800" b="1" dirty="0" smtClean="0"/>
              <a:t>10nm</a:t>
            </a:r>
            <a:r>
              <a:rPr lang="en-GB" sz="2800" dirty="0" smtClean="0"/>
              <a:t> vertical were estimated for the CLIC damping rings</a:t>
            </a:r>
            <a:endParaRPr lang="en-GB" sz="2800" dirty="0" smtClean="0">
              <a:solidFill>
                <a:srgbClr val="FF3300"/>
              </a:solidFill>
            </a:endParaRPr>
          </a:p>
          <a:p>
            <a:pPr defTabSz="912813">
              <a:lnSpc>
                <a:spcPct val="80000"/>
              </a:lnSpc>
            </a:pPr>
            <a:r>
              <a:rPr lang="en-GB" sz="2800" dirty="0" smtClean="0"/>
              <a:t>These </a:t>
            </a:r>
            <a:r>
              <a:rPr lang="en-GB" sz="2800" dirty="0" err="1" smtClean="0"/>
              <a:t>emittances</a:t>
            </a:r>
            <a:r>
              <a:rPr lang="en-GB" sz="2800" dirty="0" smtClean="0"/>
              <a:t> are very close to the normalised </a:t>
            </a:r>
            <a:r>
              <a:rPr lang="en-GB" sz="2800" dirty="0" err="1" smtClean="0"/>
              <a:t>emittances</a:t>
            </a:r>
            <a:r>
              <a:rPr lang="en-GB" sz="2800" dirty="0" smtClean="0"/>
              <a:t> of NLC damping rings (~10% lower)</a:t>
            </a:r>
          </a:p>
          <a:p>
            <a:pPr defTabSz="912813">
              <a:lnSpc>
                <a:spcPct val="80000"/>
              </a:lnSpc>
            </a:pPr>
            <a:r>
              <a:rPr lang="en-GB" sz="2800" dirty="0" smtClean="0"/>
              <a:t>They can be further reduced by relaxing the longitudinal </a:t>
            </a:r>
            <a:r>
              <a:rPr lang="en-GB" sz="2800" dirty="0" err="1" smtClean="0"/>
              <a:t>emittance</a:t>
            </a:r>
            <a:endParaRPr lang="en-GB" sz="2800" dirty="0" smtClean="0"/>
          </a:p>
          <a:p>
            <a:pPr defTabSz="912813">
              <a:lnSpc>
                <a:spcPct val="80000"/>
              </a:lnSpc>
            </a:pPr>
            <a:r>
              <a:rPr lang="en-GB" sz="2800" dirty="0" smtClean="0"/>
              <a:t>They provide some margin to relax the final focus beam size requirements, and still achieve luminosities close to the ones of ILC</a:t>
            </a:r>
          </a:p>
          <a:p>
            <a:pPr defTabSz="912813">
              <a:lnSpc>
                <a:spcPct val="80000"/>
              </a:lnSpc>
            </a:pPr>
            <a:r>
              <a:rPr lang="en-GB" sz="2800" dirty="0" smtClean="0"/>
              <a:t>Next steps</a:t>
            </a:r>
            <a:endParaRPr lang="en-GB" sz="2800" dirty="0" smtClean="0"/>
          </a:p>
          <a:p>
            <a:pPr lvl="1" defTabSz="912813">
              <a:lnSpc>
                <a:spcPct val="80000"/>
              </a:lnSpc>
            </a:pPr>
            <a:r>
              <a:rPr lang="en-GB" sz="2400" dirty="0" smtClean="0"/>
              <a:t>Verify the numerically the IBS growth scaling with energy</a:t>
            </a:r>
          </a:p>
          <a:p>
            <a:pPr lvl="1" defTabSz="912813">
              <a:lnSpc>
                <a:spcPct val="80000"/>
              </a:lnSpc>
            </a:pPr>
            <a:r>
              <a:rPr lang="en-GB" sz="2400" dirty="0" smtClean="0"/>
              <a:t>Relax the damping ring design in order to achieve such output </a:t>
            </a:r>
            <a:r>
              <a:rPr lang="en-GB" sz="2400" dirty="0" err="1" smtClean="0"/>
              <a:t>emittances</a:t>
            </a:r>
            <a:endParaRPr lang="en-GB" sz="2400" dirty="0" smtClean="0"/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2PSBATCH" val="latex --interaction=nonstopmode $(base).tex; dvips -D $(res) -E -o $(base).ps $(base).dvi"/>
  <p:tag name="TEXPOINTINIT" val=""/>
  <p:tag name="USEAMSFONTS" val="True"/>
  <p:tag name="EMBEDFONTS" val="False"/>
  <p:tag name="USEBOLDAMS" val="True"/>
  <p:tag name="DEFAULTDISPLAYSOURCE" val="\documentclass{slides}\pagestyle{empty}&#10;\begin{document}&#10;\end{document}&#10;"/>
  <p:tag name="TEX2PS" val="latex $(base).tex; dvips -D $(res) -E -o $(base).ps $(base).dvi"/>
  <p:tag name="EXTERNALEDITCOMMAND" val="notepad %"/>
  <p:tag name="GHOSTSCRIPTCOMMAND" val="gswin32c"/>
  <p:tag name="DEFAULTBITMAP" val="bmpmono"/>
  <p:tag name="DEFAULTBLEND" val="False"/>
  <p:tag name="DEFAULTTRANSPARENT" val="False"/>
  <p:tag name="DEFAULTWORKAROUNDTRANSPARENCYBUG" val="True"/>
  <p:tag name="DEFAULTRESOLUTION" val="300"/>
  <p:tag name="DEFAULTMAGNIFICATION" val="2"/>
  <p:tag name="DEFAULTFONTSIZE" val="12"/>
  <p:tag name="DEFAULTWIDTH" val="579"/>
  <p:tag name="DEFAULTHEIGHT" val="49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$&#10;\gamma \epsilon_{x} \propto \sqrt{{N_b}/{\sigma_z}}&#10;$&#10;\end{document}&#10;"/>
  <p:tag name="EXTERNALNAME" val="txp_fig"/>
  <p:tag name="BLEND" val="False"/>
  <p:tag name="TRANSPARENT" val="False"/>
  <p:tag name="KEEPFILES" val="False"/>
  <p:tag name="DEBUGPAUSE" val="False"/>
  <p:tag name="RESOLUTION" val="300"/>
  <p:tag name="TIMEOUT" val="(none)"/>
  <p:tag name="BOXWIDTH" val="579"/>
  <p:tag name="BOXHEIGHT" val="493"/>
  <p:tag name="BOXFONT" val="12"/>
  <p:tag name="BOXWRAP" val="False"/>
  <p:tag name="WORKAROUNDTRANSPARENCYBUG" val="False"/>
  <p:tag name="ALLOWFONTSUBSTITUTION" val="False"/>
  <p:tag name="BITMAPFORMAT" val="bmpmono"/>
  <p:tag name="ORIGWIDTH" val="133.875"/>
  <p:tag name="PICTUREFILESIZE" val="9638"/>
</p:tagLst>
</file>

<file path=ppt/theme/theme1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Training</Template>
  <TotalTime>39377</TotalTime>
  <Words>591</Words>
  <Application>Microsoft PowerPoint</Application>
  <PresentationFormat>On-screen Show (4:3)</PresentationFormat>
  <Paragraphs>116</Paragraphs>
  <Slides>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Garamond</vt:lpstr>
      <vt:lpstr>Wingdings</vt:lpstr>
      <vt:lpstr>Times New Roman</vt:lpstr>
      <vt:lpstr>Arial Black</vt:lpstr>
      <vt:lpstr>Helvetica</vt:lpstr>
      <vt:lpstr>Pixel</vt:lpstr>
      <vt:lpstr>Conservative Beam Emittances for CLIC Damping rings</vt:lpstr>
      <vt:lpstr>Parameters for CLIC @ 500GeV</vt:lpstr>
      <vt:lpstr>Vertical emittance</vt:lpstr>
      <vt:lpstr>Horizontal emittance vs. energy</vt:lpstr>
      <vt:lpstr>Scaling of NSLS II parameters</vt:lpstr>
      <vt:lpstr>Scaling of IBS growth with energy</vt:lpstr>
      <vt:lpstr>Concluding remarks</vt:lpstr>
    </vt:vector>
  </TitlesOfParts>
  <Company>SNS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EXPERIMENTAL FACILITIES OVERVIEW</dc:title>
  <dc:creator>Yannis Papaphilippou</dc:creator>
  <cp:lastModifiedBy>NICE</cp:lastModifiedBy>
  <cp:revision>2460</cp:revision>
  <cp:lastPrinted>2001-01-29T19:54:41Z</cp:lastPrinted>
  <dcterms:created xsi:type="dcterms:W3CDTF">2000-02-17T14:31:25Z</dcterms:created>
  <dcterms:modified xsi:type="dcterms:W3CDTF">2008-02-19T05:17:55Z</dcterms:modified>
</cp:coreProperties>
</file>