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2.jpeg" ContentType="image/jpeg"/>
  <Override PartName="/ppt/media/image3.jpeg" ContentType="image/jpeg"/>
  <Override PartName="/ppt/media/media1.mov" ContentType="video/unknown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13004800" cy="9753600"/>
  <p:notesSz cx="6858000" cy="9144000"/>
  <p:defaultTextStyle>
    <a:lvl1pPr defTabSz="1295400">
      <a:buClr>
        <a:srgbClr val="FFFFFF"/>
      </a:buClr>
      <a:buFont typeface="Gill Sans Light"/>
      <a:defRPr sz="2400">
        <a:solidFill>
          <a:srgbClr val="FFFFFF"/>
        </a:solidFill>
        <a:uFill>
          <a:solidFill>
            <a:srgbClr val="FFFFFF"/>
          </a:solidFill>
        </a:uFill>
        <a:latin typeface="Gill Sans Light"/>
        <a:ea typeface="Gill Sans Light"/>
        <a:cs typeface="Gill Sans Light"/>
        <a:sym typeface="Gill Sans Light"/>
      </a:defRPr>
    </a:lvl1pPr>
    <a:lvl2pPr indent="342900" defTabSz="1295400">
      <a:buClr>
        <a:srgbClr val="FFFFFF"/>
      </a:buClr>
      <a:buFont typeface="Gill Sans Light"/>
      <a:defRPr sz="2400">
        <a:solidFill>
          <a:srgbClr val="FFFFFF"/>
        </a:solidFill>
        <a:uFill>
          <a:solidFill>
            <a:srgbClr val="FFFFFF"/>
          </a:solidFill>
        </a:uFill>
        <a:latin typeface="Gill Sans Light"/>
        <a:ea typeface="Gill Sans Light"/>
        <a:cs typeface="Gill Sans Light"/>
        <a:sym typeface="Gill Sans Light"/>
      </a:defRPr>
    </a:lvl2pPr>
    <a:lvl3pPr indent="685800" defTabSz="1295400">
      <a:buClr>
        <a:srgbClr val="FFFFFF"/>
      </a:buClr>
      <a:buFont typeface="Gill Sans Light"/>
      <a:defRPr sz="2400">
        <a:solidFill>
          <a:srgbClr val="FFFFFF"/>
        </a:solidFill>
        <a:uFill>
          <a:solidFill>
            <a:srgbClr val="FFFFFF"/>
          </a:solidFill>
        </a:uFill>
        <a:latin typeface="Gill Sans Light"/>
        <a:ea typeface="Gill Sans Light"/>
        <a:cs typeface="Gill Sans Light"/>
        <a:sym typeface="Gill Sans Light"/>
      </a:defRPr>
    </a:lvl3pPr>
    <a:lvl4pPr indent="1028700" defTabSz="1295400">
      <a:buClr>
        <a:srgbClr val="FFFFFF"/>
      </a:buClr>
      <a:buFont typeface="Gill Sans Light"/>
      <a:defRPr sz="2400">
        <a:solidFill>
          <a:srgbClr val="FFFFFF"/>
        </a:solidFill>
        <a:uFill>
          <a:solidFill>
            <a:srgbClr val="FFFFFF"/>
          </a:solidFill>
        </a:uFill>
        <a:latin typeface="Gill Sans Light"/>
        <a:ea typeface="Gill Sans Light"/>
        <a:cs typeface="Gill Sans Light"/>
        <a:sym typeface="Gill Sans Light"/>
      </a:defRPr>
    </a:lvl4pPr>
    <a:lvl5pPr indent="1371600" defTabSz="1295400">
      <a:buClr>
        <a:srgbClr val="FFFFFF"/>
      </a:buClr>
      <a:buFont typeface="Gill Sans Light"/>
      <a:defRPr sz="2400">
        <a:solidFill>
          <a:srgbClr val="FFFFFF"/>
        </a:solidFill>
        <a:uFill>
          <a:solidFill>
            <a:srgbClr val="FFFFFF"/>
          </a:solidFill>
        </a:uFill>
        <a:latin typeface="Gill Sans Light"/>
        <a:ea typeface="Gill Sans Light"/>
        <a:cs typeface="Gill Sans Light"/>
        <a:sym typeface="Gill Sans Light"/>
      </a:defRPr>
    </a:lvl5pPr>
    <a:lvl6pPr indent="1714500" defTabSz="1295400">
      <a:buClr>
        <a:srgbClr val="FFFFFF"/>
      </a:buClr>
      <a:buFont typeface="Gill Sans Light"/>
      <a:defRPr sz="2400">
        <a:solidFill>
          <a:srgbClr val="FFFFFF"/>
        </a:solidFill>
        <a:uFill>
          <a:solidFill>
            <a:srgbClr val="FFFFFF"/>
          </a:solidFill>
        </a:uFill>
        <a:latin typeface="Gill Sans Light"/>
        <a:ea typeface="Gill Sans Light"/>
        <a:cs typeface="Gill Sans Light"/>
        <a:sym typeface="Gill Sans Light"/>
      </a:defRPr>
    </a:lvl6pPr>
    <a:lvl7pPr indent="2057400" defTabSz="1295400">
      <a:buClr>
        <a:srgbClr val="FFFFFF"/>
      </a:buClr>
      <a:buFont typeface="Gill Sans Light"/>
      <a:defRPr sz="2400">
        <a:solidFill>
          <a:srgbClr val="FFFFFF"/>
        </a:solidFill>
        <a:uFill>
          <a:solidFill>
            <a:srgbClr val="FFFFFF"/>
          </a:solidFill>
        </a:uFill>
        <a:latin typeface="Gill Sans Light"/>
        <a:ea typeface="Gill Sans Light"/>
        <a:cs typeface="Gill Sans Light"/>
        <a:sym typeface="Gill Sans Light"/>
      </a:defRPr>
    </a:lvl7pPr>
    <a:lvl8pPr indent="2400300" defTabSz="1295400">
      <a:buClr>
        <a:srgbClr val="FFFFFF"/>
      </a:buClr>
      <a:buFont typeface="Gill Sans Light"/>
      <a:defRPr sz="2400">
        <a:solidFill>
          <a:srgbClr val="FFFFFF"/>
        </a:solidFill>
        <a:uFill>
          <a:solidFill>
            <a:srgbClr val="FFFFFF"/>
          </a:solidFill>
        </a:uFill>
        <a:latin typeface="Gill Sans Light"/>
        <a:ea typeface="Gill Sans Light"/>
        <a:cs typeface="Gill Sans Light"/>
        <a:sym typeface="Gill Sans Light"/>
      </a:defRPr>
    </a:lvl8pPr>
    <a:lvl9pPr indent="2743200" defTabSz="1295400">
      <a:buClr>
        <a:srgbClr val="FFFFFF"/>
      </a:buClr>
      <a:buFont typeface="Gill Sans Light"/>
      <a:defRPr sz="2400">
        <a:solidFill>
          <a:srgbClr val="FFFFFF"/>
        </a:solidFill>
        <a:uFill>
          <a:solidFill>
            <a:srgbClr val="FFFFFF"/>
          </a:solidFill>
        </a:uFill>
        <a:latin typeface="Gill Sans Light"/>
        <a:ea typeface="Gill Sans Light"/>
        <a:cs typeface="Gill Sans Light"/>
        <a:sym typeface="Gill Sans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DF1D4"/>
          </a:solidFill>
        </a:fill>
      </a:tcStyle>
    </a:wholeTbl>
    <a:band2H>
      <a:tcTxStyle b="def" i="def"/>
      <a:tcStyle>
        <a:tcBdr/>
        <a:fill>
          <a:solidFill>
            <a:srgbClr val="FEF8EB"/>
          </a:solidFill>
        </a:fill>
      </a:tcStyle>
    </a:band2H>
    <a:firstCol>
      <a:tcTxStyle b="on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BA00"/>
          </a:solidFill>
        </a:fill>
      </a:tcStyle>
    </a:firstCol>
    <a:lastRow>
      <a:tcTxStyle b="on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BA00"/>
          </a:solidFill>
        </a:fill>
      </a:tcStyle>
    </a:lastRow>
    <a:firstRow>
      <a:tcTxStyle b="on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BA0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6" name="Shape 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>
      <a:defRPr sz="1400">
        <a:uFill>
          <a:solidFill>
            <a:srgbClr val="FFFFFF"/>
          </a:solidFill>
        </a:uFill>
        <a:latin typeface="+mj-lt"/>
        <a:ea typeface="+mj-ea"/>
        <a:cs typeface="+mj-cs"/>
        <a:sym typeface="Gill Sans"/>
      </a:defRPr>
    </a:lvl1pPr>
    <a:lvl2pPr indent="228600">
      <a:defRPr sz="1400">
        <a:uFill>
          <a:solidFill>
            <a:srgbClr val="FFFFFF"/>
          </a:solidFill>
        </a:uFill>
        <a:latin typeface="+mj-lt"/>
        <a:ea typeface="+mj-ea"/>
        <a:cs typeface="+mj-cs"/>
        <a:sym typeface="Gill Sans"/>
      </a:defRPr>
    </a:lvl2pPr>
    <a:lvl3pPr indent="457200">
      <a:defRPr sz="1400">
        <a:uFill>
          <a:solidFill>
            <a:srgbClr val="FFFFFF"/>
          </a:solidFill>
        </a:uFill>
        <a:latin typeface="+mj-lt"/>
        <a:ea typeface="+mj-ea"/>
        <a:cs typeface="+mj-cs"/>
        <a:sym typeface="Gill Sans"/>
      </a:defRPr>
    </a:lvl3pPr>
    <a:lvl4pPr indent="685800">
      <a:defRPr sz="1400">
        <a:uFill>
          <a:solidFill>
            <a:srgbClr val="FFFFFF"/>
          </a:solidFill>
        </a:uFill>
        <a:latin typeface="+mj-lt"/>
        <a:ea typeface="+mj-ea"/>
        <a:cs typeface="+mj-cs"/>
        <a:sym typeface="Gill Sans"/>
      </a:defRPr>
    </a:lvl4pPr>
    <a:lvl5pPr indent="914400">
      <a:defRPr sz="1400">
        <a:uFill>
          <a:solidFill>
            <a:srgbClr val="FFFFFF"/>
          </a:solidFill>
        </a:uFill>
        <a:latin typeface="+mj-lt"/>
        <a:ea typeface="+mj-ea"/>
        <a:cs typeface="+mj-cs"/>
        <a:sym typeface="Gill Sans"/>
      </a:defRPr>
    </a:lvl5pPr>
    <a:lvl6pPr indent="1143000">
      <a:defRPr sz="1400">
        <a:uFill>
          <a:solidFill>
            <a:srgbClr val="FFFFFF"/>
          </a:solidFill>
        </a:uFill>
        <a:latin typeface="+mj-lt"/>
        <a:ea typeface="+mj-ea"/>
        <a:cs typeface="+mj-cs"/>
        <a:sym typeface="Gill Sans"/>
      </a:defRPr>
    </a:lvl6pPr>
    <a:lvl7pPr indent="1371600">
      <a:defRPr sz="1400">
        <a:uFill>
          <a:solidFill>
            <a:srgbClr val="FFFFFF"/>
          </a:solidFill>
        </a:uFill>
        <a:latin typeface="+mj-lt"/>
        <a:ea typeface="+mj-ea"/>
        <a:cs typeface="+mj-cs"/>
        <a:sym typeface="Gill Sans"/>
      </a:defRPr>
    </a:lvl7pPr>
    <a:lvl8pPr indent="1600200">
      <a:defRPr sz="1400">
        <a:uFill>
          <a:solidFill>
            <a:srgbClr val="FFFFFF"/>
          </a:solidFill>
        </a:uFill>
        <a:latin typeface="+mj-lt"/>
        <a:ea typeface="+mj-ea"/>
        <a:cs typeface="+mj-cs"/>
        <a:sym typeface="Gill Sans"/>
      </a:defRPr>
    </a:lvl8pPr>
    <a:lvl9pPr indent="1828800">
      <a:defRPr sz="1400">
        <a:uFill>
          <a:solidFill>
            <a:srgbClr val="FFFFFF"/>
          </a:solidFill>
        </a:uFill>
        <a:latin typeface="+mj-lt"/>
        <a:ea typeface="+mj-ea"/>
        <a:cs typeface="+mj-cs"/>
        <a:sym typeface="Gill San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5.xml.rels><?xml version="1.0" encoding="UTF-8" standalone="yes"?>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_rels/notesSlide6.xml.rels><?xml version="1.0" encoding="UTF-8" standalone="yes"?>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
</file>

<file path=ppt/notesSlides/_rels/notesSlide7.xml.rels><?xml version="1.0" encoding="UTF-8" standalone="yes"?>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62" name="Shape 6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1400">
                <a:uFill>
                  <a:solidFill>
                    <a:srgbClr val="FFFFFF"/>
                  </a:solidFill>
                </a:uFill>
              </a:rPr>
              <a:t>Ivy Bridge is Intel E5-2660v2 2.2 Gz (40 logical cores in 1U with HT on), 8 x 1 TB drives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70" name="Shape 7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1400">
                <a:uFill>
                  <a:solidFill>
                    <a:srgbClr val="FFFFFF"/>
                  </a:solidFill>
                </a:uFill>
              </a:rPr>
              <a:t>Racktop cooling replacement program was mentioned in Ann Arbor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06" name="Shape 10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1400">
                <a:uFill>
                  <a:solidFill>
                    <a:srgbClr val="FFFFFF"/>
                  </a:solidFill>
                </a:uFill>
              </a:rPr>
              <a:t>MLAG will allow real multi-pathing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23" name="Shape 12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1400">
                <a:uFill>
                  <a:solidFill>
                    <a:srgbClr val="FFFFFF"/>
                  </a:solidFill>
                </a:uFill>
              </a:rPr>
              <a:t>There was concern about contention on the spine switches in this topology.</a:t>
            </a:r>
            <a:endParaRPr sz="1400">
              <a:uFill>
                <a:solidFill>
                  <a:srgbClr val="FFFFFF"/>
                </a:solidFill>
              </a:uFill>
            </a:endParaRPr>
          </a:p>
          <a:p>
            <a:pPr lvl="0">
              <a:defRPr sz="1800">
                <a:uFillTx/>
              </a:defRPr>
            </a:pPr>
            <a:r>
              <a:rPr sz="1400">
                <a:uFill>
                  <a:solidFill>
                    <a:srgbClr val="FFFFFF"/>
                  </a:solidFill>
                </a:uFill>
              </a:rPr>
              <a:t>Full 4X intra-rack connectivity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42" name="Shape 14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1400">
                <a:uFill>
                  <a:solidFill>
                    <a:srgbClr val="FFFFFF"/>
                  </a:solidFill>
                </a:uFill>
              </a:rPr>
              <a:t>These are (correlated) snapshots</a:t>
            </a:r>
            <a:endParaRPr sz="1400">
              <a:uFill>
                <a:solidFill>
                  <a:srgbClr val="FFFFFF"/>
                </a:solidFill>
              </a:uFill>
            </a:endParaRPr>
          </a:p>
          <a:p>
            <a:pPr lvl="0">
              <a:defRPr sz="1800">
                <a:uFillTx/>
              </a:defRPr>
            </a:pPr>
            <a:r>
              <a:rPr sz="1400">
                <a:uFill>
                  <a:solidFill>
                    <a:srgbClr val="FFFFFF"/>
                  </a:solidFill>
                </a:uFill>
              </a:rPr>
              <a:t>On empty farm, can get 90% rack group local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50" name="Shape 15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1400">
                <a:uFill>
                  <a:solidFill>
                    <a:srgbClr val="FFFFFF"/>
                  </a:solidFill>
                </a:uFill>
              </a:rPr>
              <a:t>Drive performance was reduced by 70%</a:t>
            </a:r>
            <a:endParaRPr sz="1400">
              <a:uFill>
                <a:solidFill>
                  <a:srgbClr val="FFFFFF"/>
                </a:solidFill>
              </a:uFill>
            </a:endParaRPr>
          </a:p>
          <a:p>
            <a:pPr lvl="0">
              <a:defRPr sz="1800">
                <a:uFillTx/>
              </a:defRPr>
            </a:pPr>
            <a:r>
              <a:rPr sz="1400">
                <a:uFill>
                  <a:solidFill>
                    <a:srgbClr val="FFFFFF"/>
                  </a:solidFill>
                </a:uFill>
              </a:rPr>
              <a:t>There was a contingency to roll back HPSS before RHIC run if patch had not been provided</a:t>
            </a:r>
            <a:endParaRPr sz="1400">
              <a:uFill>
                <a:solidFill>
                  <a:srgbClr val="FFFFFF"/>
                </a:solidFill>
              </a:uFill>
            </a:endParaRPr>
          </a:p>
          <a:p>
            <a:pPr lvl="0">
              <a:defRPr sz="1800">
                <a:uFillTx/>
              </a:defRPr>
            </a:pPr>
            <a:r>
              <a:rPr sz="1400">
                <a:uFill>
                  <a:solidFill>
                    <a:srgbClr val="FFFFFF"/>
                  </a:solidFill>
                </a:uFill>
              </a:rPr>
              <a:t>T10KD secondary storage is strictly backup - only accessed if primary becomes unreadable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59" name="Shape 15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1400">
                <a:uFill>
                  <a:solidFill>
                    <a:srgbClr val="FFFFFF"/>
                  </a:solidFill>
                </a:uFill>
              </a:rPr>
              <a:t>Mentioned in Ann Arbor studies of NFS alternatives</a:t>
            </a:r>
            <a:endParaRPr sz="140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flipV="1">
            <a:off x="0" y="6400798"/>
            <a:ext cx="13030196" cy="2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" name="Shape 9"/>
          <p:cNvSpPr/>
          <p:nvPr>
            <p:ph type="title"/>
          </p:nvPr>
        </p:nvSpPr>
        <p:spPr>
          <a:xfrm>
            <a:off x="952500" y="4734661"/>
            <a:ext cx="11493500" cy="132080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6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66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xfrm>
            <a:off x="977900" y="2361387"/>
            <a:ext cx="11493500" cy="2374901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>
              <a:buClr>
                <a:srgbClr val="70C2D6"/>
              </a:buClr>
              <a:buFontTx/>
              <a:buChar char="•"/>
            </a:lvl1pPr>
            <a:lvl2pPr marL="1488947" algn="ctr">
              <a:buClr>
                <a:srgbClr val="70C2D6"/>
              </a:buClr>
              <a:buFontTx/>
              <a:buChar char="•"/>
            </a:lvl2pPr>
            <a:lvl3pPr marL="2292095" indent="-228600" algn="ctr">
              <a:spcBef>
                <a:spcPts val="800"/>
              </a:spcBef>
              <a:buClr>
                <a:srgbClr val="70C2D6"/>
              </a:buClr>
              <a:buFontTx/>
              <a:buChar char="•"/>
              <a:defRPr sz="3400"/>
            </a:lvl3pPr>
            <a:lvl4pPr marL="3224203" algn="ctr">
              <a:spcBef>
                <a:spcPts val="600"/>
              </a:spcBef>
              <a:buClr>
                <a:srgbClr val="7CC180"/>
              </a:buClr>
              <a:buFontTx/>
              <a:buChar char="•"/>
            </a:lvl4pPr>
            <a:lvl5pPr marL="4082215" algn="ctr">
              <a:spcBef>
                <a:spcPts val="600"/>
              </a:spcBef>
              <a:buClr>
                <a:srgbClr val="EE9963"/>
              </a:buClr>
              <a:buFontTx/>
              <a:buChar char="•"/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One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Two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Three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Four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Five</a:t>
            </a:r>
          </a:p>
        </p:txBody>
      </p:sp>
      <p:sp>
        <p:nvSpPr>
          <p:cNvPr id="11" name="Shape 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731519" indent="-274319">
              <a:buClr>
                <a:srgbClr val="70C2D6"/>
              </a:buClr>
              <a:buFontTx/>
              <a:buChar char="•"/>
            </a:lvl2pPr>
            <a:lvl3pPr marL="996695" indent="-228599">
              <a:spcBef>
                <a:spcPts val="800"/>
              </a:spcBef>
              <a:buClr>
                <a:srgbClr val="ED838F"/>
              </a:buClr>
              <a:buFont typeface="Arial"/>
              <a:buChar char="▪"/>
              <a:defRPr sz="3400"/>
            </a:lvl3pPr>
            <a:lvl4pPr>
              <a:spcBef>
                <a:spcPts val="600"/>
              </a:spcBef>
              <a:buClr>
                <a:srgbClr val="7CC180"/>
              </a:buClr>
              <a:buFont typeface="Arial"/>
              <a:buChar char="▪"/>
            </a:lvl4pPr>
            <a:lvl5pPr>
              <a:spcBef>
                <a:spcPts val="600"/>
              </a:spcBef>
              <a:buClr>
                <a:srgbClr val="EE9963"/>
              </a:buClr>
              <a:buFont typeface="Wingdings 3"/>
              <a:buChar char=""/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One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Two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Three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Four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Five</a:t>
            </a:r>
          </a:p>
        </p:txBody>
      </p:sp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xfrm>
            <a:off x="647700" y="215900"/>
            <a:ext cx="11709400" cy="9144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Title Text</a:t>
            </a:r>
          </a:p>
        </p:txBody>
      </p:sp>
      <p:sp>
        <p:nvSpPr>
          <p:cNvPr id="18" name="Shape 18"/>
          <p:cNvSpPr/>
          <p:nvPr>
            <p:ph type="sldNum" sz="quarter" idx="2"/>
          </p:nvPr>
        </p:nvSpPr>
        <p:spPr>
          <a:xfrm rot="21344960">
            <a:off x="12496218" y="9367049"/>
            <a:ext cx="215901" cy="228601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21" name="Shape 2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279400" y="9309100"/>
            <a:ext cx="4906082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defRPr sz="1400">
                <a:solidFill>
                  <a:srgbClr val="AAAAAA"/>
                </a:solidFill>
                <a:uFill>
                  <a:solidFill>
                    <a:srgbClr val="AAAAAA"/>
                  </a:solidFill>
                </a:u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AAAAAA"/>
                </a:solidFill>
                <a:uFill>
                  <a:solidFill>
                    <a:srgbClr val="AAAAAA"/>
                  </a:solidFill>
                </a:uFill>
              </a:rPr>
              <a:t>O. Rind - BNL Site Report - HEPiX, Ann Arbor - October 28th, 2013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Shape 3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4" name="Shape 4"/>
          <p:cNvSpPr/>
          <p:nvPr>
            <p:ph type="title"/>
          </p:nvPr>
        </p:nvSpPr>
        <p:spPr>
          <a:xfrm>
            <a:off x="647700" y="221081"/>
            <a:ext cx="11709400" cy="91440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Title Text</a:t>
            </a:r>
          </a:p>
        </p:txBody>
      </p:sp>
      <p:sp>
        <p:nvSpPr>
          <p:cNvPr id="5" name="Shape 5"/>
          <p:cNvSpPr/>
          <p:nvPr>
            <p:ph type="body" idx="1"/>
          </p:nvPr>
        </p:nvSpPr>
        <p:spPr>
          <a:xfrm>
            <a:off x="647700" y="1610361"/>
            <a:ext cx="11709400" cy="749300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>
            <a:lvl2pPr marL="731519" indent="-274319">
              <a:buClr>
                <a:srgbClr val="70C2D6"/>
              </a:buClr>
              <a:buFontTx/>
              <a:buChar char="•"/>
            </a:lvl2pPr>
            <a:lvl3pPr marL="996695" indent="-228599">
              <a:spcBef>
                <a:spcPts val="800"/>
              </a:spcBef>
              <a:buClr>
                <a:srgbClr val="ED838F"/>
              </a:buClr>
              <a:buFont typeface="Arial"/>
              <a:buChar char="▪"/>
              <a:defRPr sz="3400"/>
            </a:lvl3pPr>
            <a:lvl4pPr>
              <a:spcBef>
                <a:spcPts val="600"/>
              </a:spcBef>
              <a:buClr>
                <a:srgbClr val="7CC180"/>
              </a:buClr>
              <a:buFont typeface="Arial"/>
              <a:buChar char="▪"/>
            </a:lvl4pPr>
            <a:lvl5pPr>
              <a:spcBef>
                <a:spcPts val="600"/>
              </a:spcBef>
              <a:buClr>
                <a:srgbClr val="EE9963"/>
              </a:buClr>
              <a:buFont typeface="Wingdings 3"/>
              <a:buChar char=""/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One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Two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Three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Four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Five</a:t>
            </a:r>
          </a:p>
        </p:txBody>
      </p:sp>
      <p:sp>
        <p:nvSpPr>
          <p:cNvPr id="6" name="Shape 6"/>
          <p:cNvSpPr/>
          <p:nvPr>
            <p:ph type="sldNum" sz="quarter" idx="2"/>
          </p:nvPr>
        </p:nvSpPr>
        <p:spPr>
          <a:xfrm>
            <a:off x="12496292" y="9369042"/>
            <a:ext cx="215901" cy="228601"/>
          </a:xfrm>
          <a:prstGeom prst="rect">
            <a:avLst/>
          </a:prstGeom>
          <a:ln w="12700">
            <a:round/>
          </a:ln>
        </p:spPr>
        <p:txBody>
          <a:bodyPr wrap="none" lIns="0" tIns="0" rIns="0" bIns="0" anchor="b">
            <a:spAutoFit/>
          </a:bodyPr>
          <a:lstStyle>
            <a:lvl1pPr algn="r">
              <a:buClrTx/>
              <a:buFontTx/>
              <a:defRPr sz="1600"/>
            </a:lvl1pPr>
          </a:lstStyle>
          <a:p>
            <a:pPr lvl="0"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  <p:transition spd="med" advClick="1"/>
  <p:txStyles>
    <p:titleStyle>
      <a:lvl1pPr defTabSz="1295400">
        <a:defRPr sz="4800">
          <a:solidFill>
            <a:srgbClr val="F4BA00"/>
          </a:solidFill>
          <a:uFill>
            <a:solidFill>
              <a:srgbClr val="F4BA00"/>
            </a:solidFill>
          </a:uFill>
          <a:latin typeface="+mn-lt"/>
          <a:ea typeface="+mn-ea"/>
          <a:cs typeface="+mn-cs"/>
          <a:sym typeface="Avenir Book"/>
        </a:defRPr>
      </a:lvl1pPr>
      <a:lvl2pPr indent="228600" defTabSz="1295400">
        <a:defRPr sz="4800">
          <a:solidFill>
            <a:srgbClr val="F4BA00"/>
          </a:solidFill>
          <a:uFill>
            <a:solidFill>
              <a:srgbClr val="F4BA00"/>
            </a:solidFill>
          </a:uFill>
          <a:latin typeface="+mn-lt"/>
          <a:ea typeface="+mn-ea"/>
          <a:cs typeface="+mn-cs"/>
          <a:sym typeface="Avenir Book"/>
        </a:defRPr>
      </a:lvl2pPr>
      <a:lvl3pPr indent="457200" defTabSz="1295400">
        <a:defRPr sz="4800">
          <a:solidFill>
            <a:srgbClr val="F4BA00"/>
          </a:solidFill>
          <a:uFill>
            <a:solidFill>
              <a:srgbClr val="F4BA00"/>
            </a:solidFill>
          </a:uFill>
          <a:latin typeface="+mn-lt"/>
          <a:ea typeface="+mn-ea"/>
          <a:cs typeface="+mn-cs"/>
          <a:sym typeface="Avenir Book"/>
        </a:defRPr>
      </a:lvl3pPr>
      <a:lvl4pPr indent="685800" defTabSz="1295400">
        <a:defRPr sz="4800">
          <a:solidFill>
            <a:srgbClr val="F4BA00"/>
          </a:solidFill>
          <a:uFill>
            <a:solidFill>
              <a:srgbClr val="F4BA00"/>
            </a:solidFill>
          </a:uFill>
          <a:latin typeface="+mn-lt"/>
          <a:ea typeface="+mn-ea"/>
          <a:cs typeface="+mn-cs"/>
          <a:sym typeface="Avenir Book"/>
        </a:defRPr>
      </a:lvl4pPr>
      <a:lvl5pPr indent="914400" defTabSz="1295400">
        <a:defRPr sz="4800">
          <a:solidFill>
            <a:srgbClr val="F4BA00"/>
          </a:solidFill>
          <a:uFill>
            <a:solidFill>
              <a:srgbClr val="F4BA00"/>
            </a:solidFill>
          </a:uFill>
          <a:latin typeface="+mn-lt"/>
          <a:ea typeface="+mn-ea"/>
          <a:cs typeface="+mn-cs"/>
          <a:sym typeface="Avenir Book"/>
        </a:defRPr>
      </a:lvl5pPr>
      <a:lvl6pPr indent="1143000" defTabSz="1295400">
        <a:defRPr sz="4800">
          <a:solidFill>
            <a:srgbClr val="F4BA00"/>
          </a:solidFill>
          <a:uFill>
            <a:solidFill>
              <a:srgbClr val="F4BA00"/>
            </a:solidFill>
          </a:uFill>
          <a:latin typeface="+mn-lt"/>
          <a:ea typeface="+mn-ea"/>
          <a:cs typeface="+mn-cs"/>
          <a:sym typeface="Avenir Book"/>
        </a:defRPr>
      </a:lvl6pPr>
      <a:lvl7pPr indent="1371600" defTabSz="1295400">
        <a:defRPr sz="4800">
          <a:solidFill>
            <a:srgbClr val="F4BA00"/>
          </a:solidFill>
          <a:uFill>
            <a:solidFill>
              <a:srgbClr val="F4BA00"/>
            </a:solidFill>
          </a:uFill>
          <a:latin typeface="+mn-lt"/>
          <a:ea typeface="+mn-ea"/>
          <a:cs typeface="+mn-cs"/>
          <a:sym typeface="Avenir Book"/>
        </a:defRPr>
      </a:lvl7pPr>
      <a:lvl8pPr indent="1600200" defTabSz="1295400">
        <a:defRPr sz="4800">
          <a:solidFill>
            <a:srgbClr val="F4BA00"/>
          </a:solidFill>
          <a:uFill>
            <a:solidFill>
              <a:srgbClr val="F4BA00"/>
            </a:solidFill>
          </a:uFill>
          <a:latin typeface="+mn-lt"/>
          <a:ea typeface="+mn-ea"/>
          <a:cs typeface="+mn-cs"/>
          <a:sym typeface="Avenir Book"/>
        </a:defRPr>
      </a:lvl8pPr>
      <a:lvl9pPr indent="1828800" defTabSz="1295400">
        <a:defRPr sz="4800">
          <a:solidFill>
            <a:srgbClr val="F4BA00"/>
          </a:solidFill>
          <a:uFill>
            <a:solidFill>
              <a:srgbClr val="F4BA00"/>
            </a:solidFill>
          </a:uFill>
          <a:latin typeface="+mn-lt"/>
          <a:ea typeface="+mn-ea"/>
          <a:cs typeface="+mn-cs"/>
          <a:sym typeface="Avenir Book"/>
        </a:defRPr>
      </a:lvl9pPr>
    </p:titleStyle>
    <p:bodyStyle>
      <a:lvl1pPr marL="502919" indent="-384047" defTabSz="1295400">
        <a:spcBef>
          <a:spcPts val="900"/>
        </a:spcBef>
        <a:buClr>
          <a:srgbClr val="F4BA00"/>
        </a:buClr>
        <a:buSzPct val="80000"/>
        <a:buFont typeface="Wingdings 2"/>
        <a:buChar char=""/>
        <a:defRPr sz="360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venir Book"/>
        </a:defRPr>
      </a:lvl1pPr>
      <a:lvl2pPr marL="841247" indent="-384047" defTabSz="1295400">
        <a:spcBef>
          <a:spcPts val="900"/>
        </a:spcBef>
        <a:buClr>
          <a:srgbClr val="F4BA00"/>
        </a:buClr>
        <a:buSzPct val="80000"/>
        <a:buFont typeface="Wingdings 2"/>
        <a:buChar char=""/>
        <a:defRPr sz="360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venir Book"/>
        </a:defRPr>
      </a:lvl2pPr>
      <a:lvl3pPr marL="1010143" indent="-242047" defTabSz="1295400">
        <a:spcBef>
          <a:spcPts val="900"/>
        </a:spcBef>
        <a:buClr>
          <a:srgbClr val="F4BA00"/>
        </a:buClr>
        <a:buSzPct val="100000"/>
        <a:buFont typeface="Wingdings 2"/>
        <a:buChar char=""/>
        <a:defRPr sz="360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venir Book"/>
        </a:defRPr>
      </a:lvl3pPr>
      <a:lvl4pPr marL="1268403" indent="-235131" defTabSz="1295400">
        <a:spcBef>
          <a:spcPts val="900"/>
        </a:spcBef>
        <a:buClr>
          <a:srgbClr val="F4BA00"/>
        </a:buClr>
        <a:buSzPct val="100000"/>
        <a:buFont typeface="Wingdings 2"/>
        <a:buChar char=""/>
        <a:defRPr sz="360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venir Book"/>
        </a:defRPr>
      </a:lvl4pPr>
      <a:lvl5pPr marL="1478715" indent="-235131" defTabSz="1295400">
        <a:spcBef>
          <a:spcPts val="900"/>
        </a:spcBef>
        <a:buClr>
          <a:srgbClr val="F4BA00"/>
        </a:buClr>
        <a:buSzPct val="100000"/>
        <a:buFont typeface="Wingdings 2"/>
        <a:buChar char=""/>
        <a:defRPr sz="360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venir Book"/>
        </a:defRPr>
      </a:lvl5pPr>
      <a:lvl6pPr marL="3185885" indent="-734785" defTabSz="1295400">
        <a:spcBef>
          <a:spcPts val="900"/>
        </a:spcBef>
        <a:buClr>
          <a:srgbClr val="F4BA00"/>
        </a:buClr>
        <a:buSzPct val="171000"/>
        <a:buFont typeface="Wingdings 2"/>
        <a:buChar char=""/>
        <a:defRPr sz="360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venir Book"/>
        </a:defRPr>
      </a:lvl6pPr>
      <a:lvl7pPr marL="3541485" indent="-734785" defTabSz="1295400">
        <a:spcBef>
          <a:spcPts val="900"/>
        </a:spcBef>
        <a:buClr>
          <a:srgbClr val="F4BA00"/>
        </a:buClr>
        <a:buSzPct val="171000"/>
        <a:buFont typeface="Wingdings 2"/>
        <a:buChar char=""/>
        <a:defRPr sz="360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venir Book"/>
        </a:defRPr>
      </a:lvl7pPr>
      <a:lvl8pPr marL="3897085" indent="-734785" defTabSz="1295400">
        <a:spcBef>
          <a:spcPts val="900"/>
        </a:spcBef>
        <a:buClr>
          <a:srgbClr val="F4BA00"/>
        </a:buClr>
        <a:buSzPct val="171000"/>
        <a:buFont typeface="Wingdings 2"/>
        <a:buChar char=""/>
        <a:defRPr sz="360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venir Book"/>
        </a:defRPr>
      </a:lvl8pPr>
      <a:lvl9pPr marL="4252685" indent="-734785" defTabSz="1295400">
        <a:spcBef>
          <a:spcPts val="900"/>
        </a:spcBef>
        <a:buClr>
          <a:srgbClr val="F4BA00"/>
        </a:buClr>
        <a:buSzPct val="171000"/>
        <a:buFont typeface="Wingdings 2"/>
        <a:buChar char=""/>
        <a:defRPr sz="360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venir Book"/>
        </a:defRPr>
      </a:lvl9pPr>
    </p:bodyStyle>
    <p:otherStyle>
      <a:lvl1pPr algn="r" defTabSz="1295400">
        <a:defRPr sz="160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 Light"/>
        </a:defRPr>
      </a:lvl1pPr>
      <a:lvl2pPr algn="r" defTabSz="1295400">
        <a:defRPr sz="160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 Light"/>
        </a:defRPr>
      </a:lvl2pPr>
      <a:lvl3pPr algn="r" defTabSz="1295400">
        <a:defRPr sz="160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 Light"/>
        </a:defRPr>
      </a:lvl3pPr>
      <a:lvl4pPr algn="r" defTabSz="1295400">
        <a:defRPr sz="160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 Light"/>
        </a:defRPr>
      </a:lvl4pPr>
      <a:lvl5pPr algn="r" defTabSz="1295400">
        <a:defRPr sz="160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 Light"/>
        </a:defRPr>
      </a:lvl5pPr>
      <a:lvl6pPr algn="r" defTabSz="1295400">
        <a:defRPr sz="160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 Light"/>
        </a:defRPr>
      </a:lvl6pPr>
      <a:lvl7pPr algn="r" defTabSz="1295400">
        <a:defRPr sz="160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 Light"/>
        </a:defRPr>
      </a:lvl7pPr>
      <a:lvl8pPr algn="r" defTabSz="1295400">
        <a:defRPr sz="160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 Light"/>
        </a:defRPr>
      </a:lvl8pPr>
      <a:lvl9pPr algn="r" defTabSz="1295400">
        <a:defRPr sz="160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0" y="6400798"/>
            <a:ext cx="13030196" cy="2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" name="Shape 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66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BNL RACF Site Report</a:t>
            </a:r>
          </a:p>
        </p:txBody>
      </p:sp>
      <p:sp>
        <p:nvSpPr>
          <p:cNvPr id="30" name="Shape 3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>
              <a:buClrTx/>
              <a:buSzTx/>
              <a:buNone/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Ofer Rind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0" indent="0">
              <a:buClrTx/>
              <a:buSzTx/>
              <a:buNone/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HEPiX, Annecy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0" indent="0">
              <a:buClrTx/>
              <a:buSzTx/>
              <a:buNone/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 19, 2014</a:t>
            </a:r>
          </a:p>
        </p:txBody>
      </p:sp>
      <p:sp>
        <p:nvSpPr>
          <p:cNvPr id="31" name="Shape 31"/>
          <p:cNvSpPr/>
          <p:nvPr/>
        </p:nvSpPr>
        <p:spPr>
          <a:xfrm>
            <a:off x="3814498" y="6451600"/>
            <a:ext cx="8695003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i="1" sz="2800">
                <a:latin typeface="+mn-lt"/>
                <a:ea typeface="+mn-ea"/>
                <a:cs typeface="+mn-cs"/>
                <a:sym typeface="Avenir Book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2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 summary of updates since the Ann Arbor meeting...</a:t>
            </a:r>
          </a:p>
        </p:txBody>
      </p:sp>
      <p:sp>
        <p:nvSpPr>
          <p:cNvPr id="32" name="Shape 3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0" name="Shape 100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101" name="Shape 10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102" name="Shape 10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Network - ATLAS</a:t>
            </a:r>
          </a:p>
        </p:txBody>
      </p:sp>
      <p:sp>
        <p:nvSpPr>
          <p:cNvPr id="103" name="Shape 103"/>
          <p:cNvSpPr/>
          <p:nvPr>
            <p:ph type="body" idx="1"/>
          </p:nvPr>
        </p:nvSpPr>
        <p:spPr>
          <a:xfrm>
            <a:off x="339349" y="1607713"/>
            <a:ext cx="8776495" cy="7493001"/>
          </a:xfrm>
          <a:prstGeom prst="rect">
            <a:avLst/>
          </a:prstGeom>
        </p:spPr>
        <p:txBody>
          <a:bodyPr/>
          <a:lstStyle/>
          <a:p>
            <a:pPr lvl="0" marL="352043" indent="-26883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Two more Arista Networks 7508E switches purchased, bringing total to three.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12063" indent="-19202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One used for dCache storage node connectivity (replacing two Dell Z9000 switches).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12063" indent="-19202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One used to replace Atlas routers with a pair of Arista switches.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352043" indent="-26883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Installation of large amount of new optical fiber to accommodate upgraded network topology.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352043" indent="-26883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Extensive use of Arista's MLAG (Multi-Chassis Link Aggregation) capabilities for load balancing and failover of inter-switch and server links.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352043" indent="-26883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100 GbE ports on switch used to connect to 100 GbE Juniper perimeter router for 100 Gb/s WAN testing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12063" indent="-19202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Expect to move to 100 Gb/s WAN connectivity when BNL purchases second Juniper perimeter router (FY14?)</a:t>
            </a:r>
          </a:p>
        </p:txBody>
      </p:sp>
      <p:pic>
        <p:nvPicPr>
          <p:cNvPr id="104" name="pasted-image.png"/>
          <p:cNvPicPr/>
          <p:nvPr/>
        </p:nvPicPr>
        <p:blipFill>
          <a:blip r:embed="rId3">
            <a:extLst/>
          </a:blip>
          <a:srcRect l="13772" t="0" r="13772" b="0"/>
          <a:stretch>
            <a:fillRect/>
          </a:stretch>
        </p:blipFill>
        <p:spPr>
          <a:xfrm>
            <a:off x="9112581" y="1892073"/>
            <a:ext cx="3762626" cy="69241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fast" advClick="1">
    <p:cover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9" name="Shape 109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111" name="Shape 1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Network - RHIC</a:t>
            </a:r>
          </a:p>
        </p:txBody>
      </p:sp>
      <p:sp>
        <p:nvSpPr>
          <p:cNvPr id="112" name="Shape 1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Just took delivery of 3 Arista Networks 7508E switches, two for routing, one for 10 GbE farm connectivity ➜ expect to upgrade in mid-July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716280" indent="-259080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All new optical fiber being installed for these switches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Expect extensive use of MLAG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All future Linux Farm nodes, starting with FY14, will be line rate optical 10 GbE-SR connected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Given Phenix/Star Linux Farm node counts and 7508E port densities, expect one 7508E for Phenix and one for Star when transition to 10 GbE is completed (4 to 5 year farm node life time)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5" name="Shape 115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116" name="Shape 11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117" name="Shape 1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Infiniband vs. 10 GbE</a:t>
            </a:r>
          </a:p>
        </p:txBody>
      </p:sp>
      <p:sp>
        <p:nvSpPr>
          <p:cNvPr id="118" name="Shape 118"/>
          <p:cNvSpPr/>
          <p:nvPr>
            <p:ph type="body" idx="1"/>
          </p:nvPr>
        </p:nvSpPr>
        <p:spPr>
          <a:xfrm>
            <a:off x="615046" y="1862987"/>
            <a:ext cx="11709401" cy="2230221"/>
          </a:xfrm>
          <a:prstGeom prst="rect">
            <a:avLst/>
          </a:prstGeom>
        </p:spPr>
        <p:txBody>
          <a:bodyPr/>
          <a:lstStyle/>
          <a:p>
            <a:pPr lvl="0" marL="361187" indent="-272033" defTabSz="971550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Conducted a comprehensive evaluation of Infiniband networking solution</a:t>
            </a:r>
            <a:endParaRPr sz="27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60742" indent="-217842" defTabSz="971550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Focused on Mellanox 4X FDR IB (56 Gbps/port), IPoIB, two-level over-subscribed tree topology (racktop switches) ➜ transparent to end users</a:t>
            </a:r>
            <a:endParaRPr sz="27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60742" indent="-217842" defTabSz="971550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Tests were run utilizing two PHENIX racks (28 servers)</a:t>
            </a:r>
          </a:p>
        </p:txBody>
      </p:sp>
      <p:pic>
        <p:nvPicPr>
          <p:cNvPr id="119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75005" y="4107412"/>
            <a:ext cx="6510894" cy="3628625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Shape 120"/>
          <p:cNvSpPr/>
          <p:nvPr/>
        </p:nvSpPr>
        <p:spPr>
          <a:xfrm>
            <a:off x="615046" y="4073479"/>
            <a:ext cx="5071897" cy="3696495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>
            <a:lvl1pPr marL="362102" indent="-276514" defTabSz="932688">
              <a:spcBef>
                <a:spcPts val="600"/>
              </a:spcBef>
              <a:buClr>
                <a:srgbClr val="F4BA00"/>
              </a:buClr>
              <a:buSzPct val="80000"/>
              <a:buFont typeface="Wingdings 2"/>
              <a:buChar char=""/>
              <a:defRPr sz="2592">
                <a:latin typeface="+mn-lt"/>
                <a:ea typeface="+mn-ea"/>
                <a:cs typeface="+mn-cs"/>
                <a:sym typeface="Avenir Book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59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Results imply that IB solution gives 50% better performance for the cost (endpoint bandwidth normalized, w/o locality) compared to optical 10 GbE (non-blocking central core), with at least 2X lower latency</a:t>
            </a:r>
          </a:p>
        </p:txBody>
      </p:sp>
      <p:sp>
        <p:nvSpPr>
          <p:cNvPr id="121" name="Shape 121"/>
          <p:cNvSpPr/>
          <p:nvPr/>
        </p:nvSpPr>
        <p:spPr>
          <a:xfrm>
            <a:off x="615046" y="7717787"/>
            <a:ext cx="7539205" cy="1083874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lvl="1" marL="548639" indent="-205739" defTabSz="971550">
              <a:spcBef>
                <a:spcPts val="700"/>
              </a:spcBef>
              <a:buClr>
                <a:srgbClr val="70C2D6"/>
              </a:buClr>
              <a:buSzPct val="80000"/>
              <a:buFontTx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7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venir Book"/>
              </a:rPr>
              <a:t>Oversubscribed IB fabric shows efficient performance under existing RHIC workloads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6" name="Shape 126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127" name="Shape 12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128" name="Shape 1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File Locality In Condor</a:t>
            </a:r>
          </a:p>
        </p:txBody>
      </p:sp>
      <p:sp>
        <p:nvSpPr>
          <p:cNvPr id="129" name="Shape 12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417423" indent="-318759" defTabSz="1075181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98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Motivated by investigation of Infiniband network with tree-topology + PHENIX use of local farm storage</a:t>
            </a:r>
            <a:endParaRPr sz="298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07161" indent="-227685" defTabSz="1075181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98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Exploit advantage of intra-rack network connectivity</a:t>
            </a:r>
            <a:endParaRPr sz="298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17423" indent="-318759" defTabSz="1075181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98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dCache File locality map (PNFS ID) harvested node-by-node, stored in separate db </a:t>
            </a:r>
            <a:endParaRPr sz="298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07161" indent="-227685" defTabSz="1075181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98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Client-side name to ID translation</a:t>
            </a:r>
            <a:endParaRPr sz="298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17423" indent="-318759" defTabSz="1075181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98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Host rack-group locality advertised to Condor via STARTD_CRON</a:t>
            </a:r>
            <a:endParaRPr sz="298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17423" indent="-318759" defTabSz="1075181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98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Job RANK statement built to steer jobs preferentially to host or rack</a:t>
            </a:r>
            <a:endParaRPr sz="298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07161" indent="-227685" defTabSz="1075181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98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Slight increase in negotiation time</a:t>
            </a:r>
            <a:endParaRPr sz="298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07161" indent="-227685" defTabSz="1075181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98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Several thousand matches per hour with possibly unique RANK statements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2" name="Shape 132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133" name="Shape 13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File Locality Scheduling Results</a:t>
            </a:r>
          </a:p>
        </p:txBody>
      </p:sp>
      <p:sp>
        <p:nvSpPr>
          <p:cNvPr id="134" name="Shape 134"/>
          <p:cNvSpPr/>
          <p:nvPr>
            <p:ph type="body" idx="1"/>
          </p:nvPr>
        </p:nvSpPr>
        <p:spPr>
          <a:xfrm>
            <a:off x="904229" y="7283498"/>
            <a:ext cx="11220799" cy="1897257"/>
          </a:xfrm>
          <a:prstGeom prst="rect">
            <a:avLst/>
          </a:prstGeom>
        </p:spPr>
        <p:txBody>
          <a:bodyPr/>
          <a:lstStyle/>
          <a:p>
            <a:pPr lvl="0" marL="0" indent="0" defTabSz="1165859">
              <a:spcBef>
                <a:spcPts val="8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uFillTx/>
              </a:defRPr>
            </a:pPr>
            <a:r>
              <a:rPr sz="323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~10% machine local + ~30% rack group local on average for these runs, but highly dependent on initial conditions</a:t>
            </a:r>
            <a:endParaRPr sz="3239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0" indent="0" defTabSz="1165859">
              <a:spcBef>
                <a:spcPts val="8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uFillTx/>
              </a:defRPr>
            </a:pPr>
            <a:r>
              <a:rPr sz="323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	➜ Greatest benefit within non-flat network</a:t>
            </a:r>
          </a:p>
        </p:txBody>
      </p:sp>
      <p:pic>
        <p:nvPicPr>
          <p:cNvPr id="135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2354" y="2367755"/>
            <a:ext cx="5968058" cy="3683470"/>
          </a:xfrm>
          <a:prstGeom prst="rect">
            <a:avLst/>
          </a:prstGeom>
          <a:ln w="12700">
            <a:round/>
          </a:ln>
        </p:spPr>
      </p:pic>
      <p:pic>
        <p:nvPicPr>
          <p:cNvPr id="136" name="image3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18845" y="2368612"/>
            <a:ext cx="5969001" cy="3681707"/>
          </a:xfrm>
          <a:prstGeom prst="rect">
            <a:avLst/>
          </a:prstGeom>
          <a:ln w="12700">
            <a:round/>
          </a:ln>
        </p:spPr>
      </p:pic>
      <p:sp>
        <p:nvSpPr>
          <p:cNvPr id="137" name="Shape 13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138" name="Shape 138"/>
          <p:cNvSpPr/>
          <p:nvPr/>
        </p:nvSpPr>
        <p:spPr>
          <a:xfrm>
            <a:off x="4056087" y="6157497"/>
            <a:ext cx="4943426" cy="838201"/>
          </a:xfrm>
          <a:prstGeom prst="rect">
            <a:avLst/>
          </a:prstGeom>
          <a:solidFill>
            <a:srgbClr val="FFFFFF"/>
          </a:solidFill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marL="323850" indent="-323850" defTabSz="914400">
              <a:buClr>
                <a:srgbClr val="FF2600"/>
              </a:buClr>
              <a:buSzPct val="100000"/>
              <a:buFontTx/>
              <a:buAutoNum type="arabicPeriod" startAt="1"/>
              <a:defRPr sz="1800">
                <a:solidFill>
                  <a:srgbClr val="000000"/>
                </a:solidFill>
                <a:uFillTx/>
              </a:defRPr>
            </a:pPr>
            <a:r>
              <a:rPr sz="170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Machine-Local</a:t>
            </a:r>
            <a:endParaRPr sz="230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lvl="0" marL="323850" indent="-323850" defTabSz="914400">
              <a:buClr>
                <a:srgbClr val="0433FF"/>
              </a:buClr>
              <a:buSzPct val="100000"/>
              <a:buFontTx/>
              <a:buAutoNum type="arabicPeriod" startAt="2"/>
              <a:defRPr sz="1800">
                <a:solidFill>
                  <a:srgbClr val="000000"/>
                </a:solidFill>
                <a:uFillTx/>
              </a:defRPr>
            </a:pPr>
            <a:r>
              <a:rPr sz="17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Rack-Local (exclusive of Machine-Local)</a:t>
            </a:r>
            <a:endParaRPr sz="230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lvl="0" marL="323850" indent="-323850" defTabSz="914400">
              <a:buClr>
                <a:srgbClr val="D83CFF"/>
              </a:buClr>
              <a:buSzPct val="100000"/>
              <a:buFontTx/>
              <a:buAutoNum type="arabicPeriod" startAt="3"/>
              <a:defRPr sz="1800">
                <a:solidFill>
                  <a:srgbClr val="000000"/>
                </a:solidFill>
                <a:uFillTx/>
              </a:defRPr>
            </a:pPr>
            <a:r>
              <a:rPr sz="1700">
                <a:solidFill>
                  <a:srgbClr val="D83CFF"/>
                </a:solidFill>
                <a:uFill>
                  <a:solidFill>
                    <a:srgbClr val="D83C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Non-Local</a:t>
            </a:r>
          </a:p>
        </p:txBody>
      </p:sp>
      <p:sp>
        <p:nvSpPr>
          <p:cNvPr id="139" name="Shape 139"/>
          <p:cNvSpPr/>
          <p:nvPr/>
        </p:nvSpPr>
        <p:spPr>
          <a:xfrm>
            <a:off x="1705185" y="1804232"/>
            <a:ext cx="344239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 Localization (Simulated)</a:t>
            </a:r>
          </a:p>
        </p:txBody>
      </p:sp>
      <p:sp>
        <p:nvSpPr>
          <p:cNvPr id="140" name="Shape 140"/>
          <p:cNvSpPr/>
          <p:nvPr/>
        </p:nvSpPr>
        <p:spPr>
          <a:xfrm>
            <a:off x="7402400" y="1805089"/>
            <a:ext cx="440189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Localized Job Scheduling (Real Jobs)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5" name="Shape 145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146" name="Shape 14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Mass Storage</a:t>
            </a:r>
          </a:p>
        </p:txBody>
      </p:sp>
      <p:sp>
        <p:nvSpPr>
          <p:cNvPr id="147" name="Shape 14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487832" indent="-372526" defTabSz="1256538">
              <a:defRPr sz="1800">
                <a:solidFill>
                  <a:srgbClr val="000000"/>
                </a:solidFill>
                <a:uFillTx/>
              </a:defRPr>
            </a:pPr>
            <a:r>
              <a:rPr sz="349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HPSS now at 7.4.1p2</a:t>
            </a:r>
            <a:endParaRPr sz="3492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709574" indent="-266090" defTabSz="1256538">
              <a:defRPr sz="1800">
                <a:solidFill>
                  <a:srgbClr val="000000"/>
                </a:solidFill>
                <a:uFillTx/>
              </a:defRPr>
            </a:pPr>
            <a:r>
              <a:rPr sz="349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Original release created a serious drive performance issue ➜ needed to push IBM to acknowledge software problem and provide patch in time for RHIC run</a:t>
            </a:r>
            <a:endParaRPr sz="3492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87832" indent="-372526" defTabSz="1256538">
              <a:defRPr sz="1800">
                <a:solidFill>
                  <a:srgbClr val="000000"/>
                </a:solidFill>
                <a:uFillTx/>
              </a:defRPr>
            </a:pPr>
            <a:r>
              <a:rPr sz="349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~45 PB on 52K tapes</a:t>
            </a:r>
            <a:endParaRPr sz="3492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87832" indent="-372526" defTabSz="1256538">
              <a:defRPr sz="1800">
                <a:solidFill>
                  <a:srgbClr val="000000"/>
                </a:solidFill>
                <a:uFillTx/>
              </a:defRPr>
            </a:pPr>
            <a:r>
              <a:rPr sz="349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Moving to LTO-6 in FY15</a:t>
            </a:r>
            <a:endParaRPr sz="3492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87832" indent="-372526" defTabSz="1256538">
              <a:defRPr sz="1800">
                <a:solidFill>
                  <a:srgbClr val="000000"/>
                </a:solidFill>
                <a:uFillTx/>
              </a:defRPr>
            </a:pPr>
            <a:r>
              <a:rPr sz="349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8-year “master plan” developed to account for library capacity issues</a:t>
            </a:r>
            <a:endParaRPr sz="3492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709574" indent="-266090" defTabSz="1256538">
              <a:defRPr sz="1800">
                <a:solidFill>
                  <a:srgbClr val="000000"/>
                </a:solidFill>
                <a:uFillTx/>
              </a:defRPr>
            </a:pPr>
            <a:r>
              <a:rPr sz="349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Migration of data from lower capacity cartridges</a:t>
            </a:r>
            <a:endParaRPr sz="3492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709574" indent="-266090" defTabSz="1256538">
              <a:defRPr sz="1800">
                <a:solidFill>
                  <a:srgbClr val="000000"/>
                </a:solidFill>
                <a:uFillTx/>
              </a:defRPr>
            </a:pPr>
            <a:r>
              <a:rPr sz="349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“Dual-copy” archive, with primary copy on LTO-6, secondary on T10KD</a:t>
            </a:r>
          </a:p>
        </p:txBody>
      </p:sp>
      <p:sp>
        <p:nvSpPr>
          <p:cNvPr id="148" name="Shape 14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</p:spTree>
  </p:cSld>
  <p:clrMapOvr>
    <a:masterClrMapping/>
  </p:clrMapOvr>
  <p:transition spd="fast" advClick="1">
    <p:cover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" name="Shape 153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154" name="Shape 1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NFS Storage</a:t>
            </a:r>
          </a:p>
        </p:txBody>
      </p:sp>
      <p:sp>
        <p:nvSpPr>
          <p:cNvPr id="155" name="Shape 155"/>
          <p:cNvSpPr/>
          <p:nvPr>
            <p:ph type="body" idx="1"/>
          </p:nvPr>
        </p:nvSpPr>
        <p:spPr>
          <a:xfrm>
            <a:off x="4863360" y="1610361"/>
            <a:ext cx="7493740" cy="7493001"/>
          </a:xfrm>
          <a:prstGeom prst="rect">
            <a:avLst/>
          </a:prstGeom>
        </p:spPr>
        <p:txBody>
          <a:bodyPr/>
          <a:lstStyle/>
          <a:p>
            <a:pPr lvl="0" marL="437540" indent="-334121" defTabSz="1126997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13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Previously reported BlueArc performance problems tracked down to a change in RHEL 6.3:  </a:t>
            </a:r>
            <a:r>
              <a:rPr sz="3132">
                <a:solidFill>
                  <a:srgbClr val="FFFB00"/>
                </a:solidFill>
                <a:uFill>
                  <a:solidFill>
                    <a:srgbClr val="FFFFFF"/>
                  </a:solidFill>
                </a:uFill>
              </a:rPr>
              <a:t>sunrpc.tcp_max_slot_table_entries</a:t>
            </a:r>
            <a:r>
              <a:rPr sz="313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 dynamically allocating RPC slots up to the maximum (65536). </a:t>
            </a:r>
            <a:endParaRPr sz="3132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36422" indent="-238658" defTabSz="1126997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13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Reverting to previous limit of 128 recovered system stability.</a:t>
            </a:r>
            <a:endParaRPr sz="3132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37540" indent="-334121" defTabSz="1126997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13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Tested two new Hitachi HNAS 4100 heads ➜ production deployment in one month</a:t>
            </a:r>
            <a:endParaRPr sz="3132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37540" indent="-334121" defTabSz="1126997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13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Exploring alternatives for some applications….</a:t>
            </a:r>
          </a:p>
        </p:txBody>
      </p:sp>
      <p:sp>
        <p:nvSpPr>
          <p:cNvPr id="156" name="Shape 15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pic>
        <p:nvPicPr>
          <p:cNvPr id="157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8622" y="2671813"/>
            <a:ext cx="4027573" cy="53700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fast" advClick="1">
    <p:cover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2" name="Shape 162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163" name="Shape 16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GPFS</a:t>
            </a:r>
          </a:p>
        </p:txBody>
      </p:sp>
      <p:sp>
        <p:nvSpPr>
          <p:cNvPr id="164" name="Shape 16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452627" indent="-345643" defTabSz="1165859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23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Small installation currently in production: 5x IBM M4 servers, 5 JBODs, 300 drives (30x SW RAID6)</a:t>
            </a:r>
            <a:endParaRPr sz="3239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58367" indent="-246887" defTabSz="1165859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23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Observed performance: 10 GB/s writes, 10 GB/s reads</a:t>
            </a:r>
            <a:endParaRPr sz="3239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52627" indent="-345643" defTabSz="1165859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23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Future addition: 5x HUS130, 5x IBM M4 servers, 600 drives (60x HW RAID6), bringing total to ~3.1 PB</a:t>
            </a:r>
            <a:endParaRPr sz="3239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58367" indent="-246887" defTabSz="1165859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23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Projected performance 20 GB/s</a:t>
            </a:r>
            <a:endParaRPr sz="3239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52627" indent="-345643" defTabSz="1165859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23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Two client clusters implemented on RHIC farm</a:t>
            </a:r>
            <a:endParaRPr sz="3239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58367" indent="-246887" defTabSz="1165859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23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Mix of 3.5.0-13 and 3.5.0-16 clients</a:t>
            </a:r>
            <a:endParaRPr sz="3239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58367" indent="-246887" defTabSz="1165859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23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Puppet can manage reinstallation of client cluster hosts, but initial client installation requires manual operation on cluster manager ➜ hope IBM fixes this in future release (possible solution using Puppet exported resources?)</a:t>
            </a:r>
          </a:p>
        </p:txBody>
      </p:sp>
      <p:sp>
        <p:nvSpPr>
          <p:cNvPr id="165" name="Shape 16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</p:spTree>
  </p:cSld>
  <p:clrMapOvr>
    <a:masterClrMapping/>
  </p:clrMapOvr>
  <p:transition spd="fast" advClick="1">
    <p:cover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" name="Shape 168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169" name="Shape 16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170" name="Shape 17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CEPH</a:t>
            </a:r>
          </a:p>
        </p:txBody>
      </p:sp>
      <p:sp>
        <p:nvSpPr>
          <p:cNvPr id="171" name="Shape 171"/>
          <p:cNvSpPr/>
          <p:nvPr>
            <p:ph type="body" idx="1"/>
          </p:nvPr>
        </p:nvSpPr>
        <p:spPr>
          <a:xfrm>
            <a:off x="647700" y="1622425"/>
            <a:ext cx="11709400" cy="7493000"/>
          </a:xfrm>
          <a:prstGeom prst="rect">
            <a:avLst/>
          </a:prstGeom>
        </p:spPr>
        <p:txBody>
          <a:bodyPr/>
          <a:lstStyle/>
          <a:p>
            <a:pPr lvl="0" marL="422452" indent="-322600" defTabSz="1088136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02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Two large scale tests (v0.72) conducted in the last year:</a:t>
            </a:r>
            <a:endParaRPr sz="3024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1037166" indent="-503766" defTabSz="1088136">
              <a:spcBef>
                <a:spcPts val="600"/>
              </a:spcBef>
              <a:buClrTx/>
              <a:buSzPct val="100000"/>
              <a:buAutoNum type="arabicPeriod" startAt="1"/>
              <a:defRPr sz="1800">
                <a:solidFill>
                  <a:srgbClr val="000000"/>
                </a:solidFill>
                <a:uFillTx/>
              </a:defRPr>
            </a:pPr>
            <a:r>
              <a:rPr sz="285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Using 26 farm nodes, 312 disks, IPoIB, 26 MONs, 26 OSDs ➜ observed up to 6 GB/s write (internal replication)</a:t>
            </a:r>
            <a:endParaRPr sz="2856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1037166" indent="-503766" defTabSz="1088136">
              <a:spcBef>
                <a:spcPts val="600"/>
              </a:spcBef>
              <a:buClrTx/>
              <a:buSzPct val="100000"/>
              <a:buAutoNum type="arabicPeriod" startAt="1"/>
              <a:defRPr sz="1800">
                <a:solidFill>
                  <a:srgbClr val="000000"/>
                </a:solidFill>
                <a:uFillTx/>
              </a:defRPr>
            </a:pPr>
            <a:r>
              <a:rPr sz="285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Dedicated storage 3xHUS130, 6 farm servers, 720 disks (2.2 PB),  6 MONs, 48 OSDs ➜ up to 2.4 GB/s write (internal replication), RAID controller bw limited (62% of theoretical max)</a:t>
            </a:r>
            <a:endParaRPr sz="2856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22452" indent="-322600" defTabSz="1088136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02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Best performance using low latency interconnect with dedicated SSD storage for OSD journals</a:t>
            </a:r>
            <a:endParaRPr sz="3024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22452" indent="-322600" defTabSz="1088136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02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Further tests</a:t>
            </a:r>
            <a:endParaRPr sz="3024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14476" indent="-230428" defTabSz="1088136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02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Plan for comprehensive CephFS evaluation under RHEL 7</a:t>
            </a:r>
            <a:endParaRPr sz="3024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14476" indent="-230428" defTabSz="1088136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02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Investigating use of fully striped RBD objects (v2) as mounted raw volumes for dCache</a:t>
            </a:r>
            <a:endParaRPr sz="3024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14476" indent="-230428" defTabSz="1088136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02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Scale test beyond 2.2 PB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4" name="Shape 174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175" name="Shape 17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176" name="Shape 17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Distributed Storage</a:t>
            </a:r>
          </a:p>
        </p:txBody>
      </p:sp>
      <p:sp>
        <p:nvSpPr>
          <p:cNvPr id="177" name="Shape 17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52043" indent="-26883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All HP servers in most recent PHENIX purchase dedicated to “raw” dCache pool (2 PB) for fast turnaround production ➜ daily transfer direct from HPSS cache working well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352043" indent="-26883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ATLAS dCache now at 2.6.18 (evaluating 2.6.26), ~12 PB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12063" indent="-19202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Multiple access protocols including XRootd and WebDAV (with Metalink and davfs); NFS 4.1 available and in testing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12063" indent="-19202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Transatlantic network test achieved 50 Gb to BNL (disk-to-disk, limited by source bandwidth)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352043" indent="-26883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Federated ATLAS XRootd (FAX) access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12063" indent="-19202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Updated topology:</a:t>
            </a:r>
            <a:endParaRPr sz="252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2" marL="697687" indent="-160019" defTabSz="906780">
              <a:spcBef>
                <a:spcPts val="5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38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Two RHEV VMs serving as redundant, load-balanced North American redirector</a:t>
            </a:r>
            <a:endParaRPr sz="238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2" marL="697687" indent="-160019" defTabSz="906780">
              <a:spcBef>
                <a:spcPts val="5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38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Three North American Regional redirectors (3*2 VM)</a:t>
            </a:r>
            <a:endParaRPr sz="238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2" marL="697687" indent="-160019" defTabSz="906780">
              <a:spcBef>
                <a:spcPts val="5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38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dCache interface via one XRootd proxy master and five proxy servers (5*10 gb)</a:t>
            </a:r>
            <a:endParaRPr sz="238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12063" indent="-192023" defTabSz="906780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Upcoming 100 Gb FAX test (BNL to T2)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" name="Shape 35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36" name="Shape 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BNL RACF Overview</a:t>
            </a:r>
          </a:p>
        </p:txBody>
      </p:sp>
      <p:pic>
        <p:nvPicPr>
          <p:cNvPr id="37" name="image6.jpg"/>
          <p:cNvPicPr/>
          <p:nvPr/>
        </p:nvPicPr>
        <p:blipFill>
          <a:blip r:embed="rId2">
            <a:alphaModFix amt="49552"/>
            <a:extLst/>
          </a:blip>
          <a:stretch>
            <a:fillRect/>
          </a:stretch>
        </p:blipFill>
        <p:spPr>
          <a:xfrm>
            <a:off x="6215316" y="2246938"/>
            <a:ext cx="6472087" cy="4348434"/>
          </a:xfrm>
          <a:prstGeom prst="rect">
            <a:avLst/>
          </a:prstGeom>
          <a:ln>
            <a:round/>
          </a:ln>
        </p:spPr>
      </p:pic>
      <p:sp>
        <p:nvSpPr>
          <p:cNvPr id="38" name="Shape 38"/>
          <p:cNvSpPr/>
          <p:nvPr>
            <p:ph type="sldNum" sz="quarter" idx="2"/>
          </p:nvPr>
        </p:nvSpPr>
        <p:spPr>
          <a:xfrm rot="21344960">
            <a:off x="12584996" y="9363755"/>
            <a:ext cx="127001" cy="228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39" name="Shape 39"/>
          <p:cNvSpPr/>
          <p:nvPr/>
        </p:nvSpPr>
        <p:spPr>
          <a:xfrm rot="978043">
            <a:off x="10333952" y="4294487"/>
            <a:ext cx="1030993" cy="398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CDCE</a:t>
            </a:r>
          </a:p>
        </p:txBody>
      </p:sp>
      <p:sp>
        <p:nvSpPr>
          <p:cNvPr id="40" name="Shape 40"/>
          <p:cNvSpPr/>
          <p:nvPr/>
        </p:nvSpPr>
        <p:spPr>
          <a:xfrm rot="1060298">
            <a:off x="8931979" y="3863357"/>
            <a:ext cx="662672" cy="398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BCF</a:t>
            </a:r>
          </a:p>
        </p:txBody>
      </p:sp>
      <p:sp>
        <p:nvSpPr>
          <p:cNvPr id="41" name="Shape 41"/>
          <p:cNvSpPr/>
          <p:nvPr/>
        </p:nvSpPr>
        <p:spPr>
          <a:xfrm rot="18093893">
            <a:off x="8257693" y="2830767"/>
            <a:ext cx="881657" cy="368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60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Sigma-7</a:t>
            </a:r>
          </a:p>
        </p:txBody>
      </p:sp>
      <p:sp>
        <p:nvSpPr>
          <p:cNvPr id="42" name="Shape 42"/>
          <p:cNvSpPr/>
          <p:nvPr/>
        </p:nvSpPr>
        <p:spPr>
          <a:xfrm flipV="1">
            <a:off x="9913552" y="4018638"/>
            <a:ext cx="389317" cy="587259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43" name="Shape 43"/>
          <p:cNvSpPr/>
          <p:nvPr/>
        </p:nvSpPr>
        <p:spPr>
          <a:xfrm flipV="1">
            <a:off x="8339967" y="3487991"/>
            <a:ext cx="404398" cy="599760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44" name="Shape 44"/>
          <p:cNvSpPr/>
          <p:nvPr/>
        </p:nvSpPr>
        <p:spPr>
          <a:xfrm>
            <a:off x="571252" y="6553806"/>
            <a:ext cx="11887697" cy="1923538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lvl="0" marL="467715" indent="-357164" defTabSz="1204722">
              <a:spcBef>
                <a:spcPts val="800"/>
              </a:spcBef>
              <a:buClr>
                <a:srgbClr val="F4BA00"/>
              </a:buClr>
              <a:buSzPct val="80000"/>
              <a:buFont typeface="Wingdings 2"/>
              <a:buChar char=""/>
              <a:defRPr sz="1800">
                <a:solidFill>
                  <a:srgbClr val="000000"/>
                </a:solidFill>
                <a:uFillTx/>
              </a:defRPr>
            </a:pPr>
            <a:r>
              <a:rPr sz="334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venir Book"/>
              </a:rPr>
              <a:t>RHIC Run 14 (Au-Au) in progress (to July) </a:t>
            </a:r>
            <a:endParaRPr sz="3348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+mn-lt"/>
              <a:ea typeface="+mn-ea"/>
              <a:cs typeface="+mn-cs"/>
              <a:sym typeface="Avenir Book"/>
            </a:endParaRPr>
          </a:p>
          <a:p>
            <a:pPr lvl="0" marL="467715" indent="-357164" defTabSz="1204722">
              <a:spcBef>
                <a:spcPts val="800"/>
              </a:spcBef>
              <a:buClr>
                <a:srgbClr val="F4BA00"/>
              </a:buClr>
              <a:buSzPct val="80000"/>
              <a:buFont typeface="Wingdings 2"/>
              <a:buChar char=""/>
              <a:defRPr sz="1800">
                <a:solidFill>
                  <a:srgbClr val="000000"/>
                </a:solidFill>
                <a:uFillTx/>
              </a:defRPr>
            </a:pPr>
            <a:r>
              <a:rPr sz="334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venir Book"/>
              </a:rPr>
              <a:t>Support for additional smaller BNL groups:  LSST, Daya Bay, LBNE, EIC, etc.</a:t>
            </a:r>
          </a:p>
        </p:txBody>
      </p:sp>
      <p:sp>
        <p:nvSpPr>
          <p:cNvPr id="45" name="Shape 45"/>
          <p:cNvSpPr/>
          <p:nvPr>
            <p:ph type="body" idx="4294967295"/>
          </p:nvPr>
        </p:nvSpPr>
        <p:spPr>
          <a:xfrm>
            <a:off x="571252" y="2171277"/>
            <a:ext cx="5461001" cy="4499755"/>
          </a:xfrm>
          <a:prstGeom prst="rect">
            <a:avLst/>
          </a:prstGeom>
        </p:spPr>
        <p:txBody>
          <a:bodyPr/>
          <a:lstStyle>
            <a:lvl1pPr marL="437540" indent="-334121" defTabSz="1126997">
              <a:spcBef>
                <a:spcPts val="800"/>
              </a:spcBef>
              <a:defRPr sz="3132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132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Located at Brookhaven National Lab on Long Island, NY, the RACF provides full service computing for the two RHIC experiments — STAR, PHENIX — and for ATLAS (US Tier1)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0" name="Shape 180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181" name="Shape 18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North American FAX Redirector Topology</a:t>
            </a:r>
          </a:p>
        </p:txBody>
      </p:sp>
      <p:grpSp>
        <p:nvGrpSpPr>
          <p:cNvPr id="184" name="Group 184"/>
          <p:cNvGrpSpPr/>
          <p:nvPr/>
        </p:nvGrpSpPr>
        <p:grpSpPr>
          <a:xfrm>
            <a:off x="4992687" y="3458368"/>
            <a:ext cx="3017838" cy="731839"/>
            <a:chOff x="0" y="0"/>
            <a:chExt cx="3017837" cy="731837"/>
          </a:xfrm>
        </p:grpSpPr>
        <p:sp>
          <p:nvSpPr>
            <p:cNvPr id="182" name="Shape 182"/>
            <p:cNvSpPr/>
            <p:nvPr/>
          </p:nvSpPr>
          <p:spPr>
            <a:xfrm>
              <a:off x="0" y="0"/>
              <a:ext cx="3017838" cy="731838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83" name="Shape 183"/>
            <p:cNvSpPr/>
            <p:nvPr/>
          </p:nvSpPr>
          <p:spPr>
            <a:xfrm>
              <a:off x="644595" y="148104"/>
              <a:ext cx="1728648" cy="435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Atlas-xrd-us</a:t>
              </a:r>
            </a:p>
          </p:txBody>
        </p:sp>
      </p:grpSp>
      <p:grpSp>
        <p:nvGrpSpPr>
          <p:cNvPr id="187" name="Group 187"/>
          <p:cNvGrpSpPr/>
          <p:nvPr/>
        </p:nvGrpSpPr>
        <p:grpSpPr>
          <a:xfrm>
            <a:off x="1609725" y="4922043"/>
            <a:ext cx="2193925" cy="731839"/>
            <a:chOff x="0" y="0"/>
            <a:chExt cx="2193925" cy="731837"/>
          </a:xfrm>
        </p:grpSpPr>
        <p:sp>
          <p:nvSpPr>
            <p:cNvPr id="185" name="Shape 185"/>
            <p:cNvSpPr/>
            <p:nvPr/>
          </p:nvSpPr>
          <p:spPr>
            <a:xfrm>
              <a:off x="0" y="0"/>
              <a:ext cx="2193925" cy="731838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86" name="Shape 186"/>
            <p:cNvSpPr/>
            <p:nvPr/>
          </p:nvSpPr>
          <p:spPr>
            <a:xfrm>
              <a:off x="80238" y="148104"/>
              <a:ext cx="2033449" cy="435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Atlas-xrd-west</a:t>
              </a:r>
            </a:p>
          </p:txBody>
        </p:sp>
      </p:grpSp>
      <p:grpSp>
        <p:nvGrpSpPr>
          <p:cNvPr id="190" name="Group 190"/>
          <p:cNvGrpSpPr/>
          <p:nvPr/>
        </p:nvGrpSpPr>
        <p:grpSpPr>
          <a:xfrm>
            <a:off x="3987800" y="4922043"/>
            <a:ext cx="2378075" cy="731839"/>
            <a:chOff x="0" y="0"/>
            <a:chExt cx="2378075" cy="731837"/>
          </a:xfrm>
        </p:grpSpPr>
        <p:sp>
          <p:nvSpPr>
            <p:cNvPr id="188" name="Shape 188"/>
            <p:cNvSpPr/>
            <p:nvPr/>
          </p:nvSpPr>
          <p:spPr>
            <a:xfrm>
              <a:off x="0" y="0"/>
              <a:ext cx="2378075" cy="731838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89" name="Shape 189"/>
            <p:cNvSpPr/>
            <p:nvPr/>
          </p:nvSpPr>
          <p:spPr>
            <a:xfrm>
              <a:off x="28248" y="148104"/>
              <a:ext cx="2321579" cy="435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Atlas-xrd-central</a:t>
              </a:r>
            </a:p>
          </p:txBody>
        </p:sp>
      </p:grpSp>
      <p:grpSp>
        <p:nvGrpSpPr>
          <p:cNvPr id="193" name="Group 193"/>
          <p:cNvGrpSpPr/>
          <p:nvPr/>
        </p:nvGrpSpPr>
        <p:grpSpPr>
          <a:xfrm>
            <a:off x="6548437" y="4922043"/>
            <a:ext cx="2193926" cy="731839"/>
            <a:chOff x="0" y="0"/>
            <a:chExt cx="2193925" cy="731837"/>
          </a:xfrm>
        </p:grpSpPr>
        <p:sp>
          <p:nvSpPr>
            <p:cNvPr id="191" name="Shape 191"/>
            <p:cNvSpPr/>
            <p:nvPr/>
          </p:nvSpPr>
          <p:spPr>
            <a:xfrm>
              <a:off x="0" y="0"/>
              <a:ext cx="2193925" cy="731838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92" name="Shape 192"/>
            <p:cNvSpPr/>
            <p:nvPr/>
          </p:nvSpPr>
          <p:spPr>
            <a:xfrm>
              <a:off x="105539" y="148104"/>
              <a:ext cx="1982847" cy="435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Atlas-xrd-east</a:t>
              </a:r>
            </a:p>
          </p:txBody>
        </p:sp>
      </p:grpSp>
      <p:grpSp>
        <p:nvGrpSpPr>
          <p:cNvPr id="196" name="Group 196"/>
          <p:cNvGrpSpPr/>
          <p:nvPr/>
        </p:nvGrpSpPr>
        <p:grpSpPr>
          <a:xfrm>
            <a:off x="9017000" y="4933156"/>
            <a:ext cx="2378075" cy="731838"/>
            <a:chOff x="0" y="0"/>
            <a:chExt cx="2378075" cy="731837"/>
          </a:xfrm>
        </p:grpSpPr>
        <p:sp>
          <p:nvSpPr>
            <p:cNvPr id="194" name="Shape 194"/>
            <p:cNvSpPr/>
            <p:nvPr/>
          </p:nvSpPr>
          <p:spPr>
            <a:xfrm>
              <a:off x="0" y="0"/>
              <a:ext cx="2378075" cy="731838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95" name="Shape 195"/>
            <p:cNvSpPr/>
            <p:nvPr/>
          </p:nvSpPr>
          <p:spPr>
            <a:xfrm>
              <a:off x="239956" y="148104"/>
              <a:ext cx="1898163" cy="435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Bnl-fax-proxy</a:t>
              </a:r>
            </a:p>
          </p:txBody>
        </p:sp>
      </p:grpSp>
      <p:grpSp>
        <p:nvGrpSpPr>
          <p:cNvPr id="199" name="Group 199"/>
          <p:cNvGrpSpPr/>
          <p:nvPr/>
        </p:nvGrpSpPr>
        <p:grpSpPr>
          <a:xfrm>
            <a:off x="6254200" y="6384131"/>
            <a:ext cx="1045676" cy="639763"/>
            <a:chOff x="0" y="0"/>
            <a:chExt cx="1045675" cy="639762"/>
          </a:xfrm>
        </p:grpSpPr>
        <p:sp>
          <p:nvSpPr>
            <p:cNvPr id="197" name="Shape 197"/>
            <p:cNvSpPr/>
            <p:nvPr/>
          </p:nvSpPr>
          <p:spPr>
            <a:xfrm>
              <a:off x="19600" y="0"/>
              <a:ext cx="1006476" cy="639763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102066"/>
              <a:ext cx="1045676" cy="435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AGLT2</a:t>
              </a:r>
            </a:p>
          </p:txBody>
        </p:sp>
      </p:grpSp>
      <p:grpSp>
        <p:nvGrpSpPr>
          <p:cNvPr id="202" name="Group 202"/>
          <p:cNvGrpSpPr/>
          <p:nvPr/>
        </p:nvGrpSpPr>
        <p:grpSpPr>
          <a:xfrm>
            <a:off x="4810125" y="6384131"/>
            <a:ext cx="1189038" cy="639763"/>
            <a:chOff x="0" y="0"/>
            <a:chExt cx="1189037" cy="639762"/>
          </a:xfrm>
        </p:grpSpPr>
        <p:sp>
          <p:nvSpPr>
            <p:cNvPr id="200" name="Shape 200"/>
            <p:cNvSpPr/>
            <p:nvPr/>
          </p:nvSpPr>
          <p:spPr>
            <a:xfrm>
              <a:off x="0" y="0"/>
              <a:ext cx="1189038" cy="639763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01" name="Shape 201"/>
            <p:cNvSpPr/>
            <p:nvPr/>
          </p:nvSpPr>
          <p:spPr>
            <a:xfrm>
              <a:off x="119827" y="102066"/>
              <a:ext cx="949384" cy="435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SWT2</a:t>
              </a:r>
            </a:p>
          </p:txBody>
        </p:sp>
      </p:grpSp>
      <p:grpSp>
        <p:nvGrpSpPr>
          <p:cNvPr id="205" name="Group 205"/>
          <p:cNvGrpSpPr/>
          <p:nvPr/>
        </p:nvGrpSpPr>
        <p:grpSpPr>
          <a:xfrm>
            <a:off x="3530600" y="6384131"/>
            <a:ext cx="1006475" cy="639763"/>
            <a:chOff x="0" y="0"/>
            <a:chExt cx="1006475" cy="639762"/>
          </a:xfrm>
        </p:grpSpPr>
        <p:sp>
          <p:nvSpPr>
            <p:cNvPr id="203" name="Shape 203"/>
            <p:cNvSpPr/>
            <p:nvPr/>
          </p:nvSpPr>
          <p:spPr>
            <a:xfrm>
              <a:off x="0" y="0"/>
              <a:ext cx="1006475" cy="639763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04" name="Shape 204"/>
            <p:cNvSpPr/>
            <p:nvPr/>
          </p:nvSpPr>
          <p:spPr>
            <a:xfrm>
              <a:off x="3245" y="102066"/>
              <a:ext cx="999985" cy="435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MWT2</a:t>
              </a:r>
            </a:p>
          </p:txBody>
        </p:sp>
      </p:grpSp>
      <p:grpSp>
        <p:nvGrpSpPr>
          <p:cNvPr id="208" name="Group 208"/>
          <p:cNvGrpSpPr/>
          <p:nvPr/>
        </p:nvGrpSpPr>
        <p:grpSpPr>
          <a:xfrm>
            <a:off x="7553325" y="6384131"/>
            <a:ext cx="914400" cy="639763"/>
            <a:chOff x="0" y="0"/>
            <a:chExt cx="914400" cy="639762"/>
          </a:xfrm>
        </p:grpSpPr>
        <p:sp>
          <p:nvSpPr>
            <p:cNvPr id="206" name="Shape 206"/>
            <p:cNvSpPr/>
            <p:nvPr/>
          </p:nvSpPr>
          <p:spPr>
            <a:xfrm>
              <a:off x="0" y="0"/>
              <a:ext cx="914400" cy="639763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6292" y="102066"/>
              <a:ext cx="881816" cy="435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NET2</a:t>
              </a:r>
            </a:p>
          </p:txBody>
        </p:sp>
      </p:grpSp>
      <p:grpSp>
        <p:nvGrpSpPr>
          <p:cNvPr id="211" name="Group 211"/>
          <p:cNvGrpSpPr/>
          <p:nvPr/>
        </p:nvGrpSpPr>
        <p:grpSpPr>
          <a:xfrm>
            <a:off x="1793875" y="6385718"/>
            <a:ext cx="1004888" cy="639764"/>
            <a:chOff x="0" y="0"/>
            <a:chExt cx="1004887" cy="639762"/>
          </a:xfrm>
        </p:grpSpPr>
        <p:sp>
          <p:nvSpPr>
            <p:cNvPr id="209" name="Shape 209"/>
            <p:cNvSpPr/>
            <p:nvPr/>
          </p:nvSpPr>
          <p:spPr>
            <a:xfrm>
              <a:off x="0" y="0"/>
              <a:ext cx="1004888" cy="639763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29401" y="102066"/>
              <a:ext cx="746085" cy="435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WT2</a:t>
              </a:r>
            </a:p>
          </p:txBody>
        </p:sp>
      </p:grpSp>
      <p:sp>
        <p:nvSpPr>
          <p:cNvPr id="212" name="Shape 21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213" name="Shape 213"/>
          <p:cNvSpPr/>
          <p:nvPr/>
        </p:nvSpPr>
        <p:spPr>
          <a:xfrm flipH="1">
            <a:off x="2797175" y="4190206"/>
            <a:ext cx="2289175" cy="731838"/>
          </a:xfrm>
          <a:prstGeom prst="line">
            <a:avLst/>
          </a:prstGeom>
          <a:ln w="29160">
            <a:solidFill>
              <a:srgbClr val="FFFFFF"/>
            </a:solidFill>
            <a:round/>
            <a:headEnd type="triangle"/>
            <a:tailEnd type="triangle"/>
          </a:ln>
        </p:spPr>
        <p:txBody>
          <a:bodyPr lIns="45719" rIns="45719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4" name="Shape 214"/>
          <p:cNvSpPr/>
          <p:nvPr/>
        </p:nvSpPr>
        <p:spPr>
          <a:xfrm flipH="1">
            <a:off x="4991099" y="4190206"/>
            <a:ext cx="1192214" cy="731838"/>
          </a:xfrm>
          <a:prstGeom prst="line">
            <a:avLst/>
          </a:prstGeom>
          <a:ln w="29160">
            <a:solidFill>
              <a:srgbClr val="FFFFFF"/>
            </a:solidFill>
            <a:round/>
            <a:headEnd type="triangle"/>
            <a:tailEnd type="triangle"/>
          </a:ln>
        </p:spPr>
        <p:txBody>
          <a:bodyPr lIns="45719" rIns="45719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5" name="Shape 215"/>
          <p:cNvSpPr/>
          <p:nvPr/>
        </p:nvSpPr>
        <p:spPr>
          <a:xfrm>
            <a:off x="6913562" y="4190206"/>
            <a:ext cx="549276" cy="731838"/>
          </a:xfrm>
          <a:prstGeom prst="line">
            <a:avLst/>
          </a:prstGeom>
          <a:ln w="29160">
            <a:solidFill>
              <a:srgbClr val="FFFFFF"/>
            </a:solidFill>
            <a:round/>
            <a:headEnd type="triangle"/>
            <a:tailEnd type="triangle"/>
          </a:ln>
        </p:spPr>
        <p:txBody>
          <a:bodyPr lIns="45719" rIns="45719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6" name="Shape 216"/>
          <p:cNvSpPr/>
          <p:nvPr/>
        </p:nvSpPr>
        <p:spPr>
          <a:xfrm>
            <a:off x="7735887" y="4190206"/>
            <a:ext cx="2286001" cy="742951"/>
          </a:xfrm>
          <a:prstGeom prst="line">
            <a:avLst/>
          </a:prstGeom>
          <a:ln w="29160">
            <a:solidFill>
              <a:srgbClr val="FFFFFF"/>
            </a:solidFill>
            <a:round/>
          </a:ln>
        </p:spPr>
        <p:txBody>
          <a:bodyPr lIns="45719" rIns="45719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7" name="Shape 217"/>
          <p:cNvSpPr/>
          <p:nvPr/>
        </p:nvSpPr>
        <p:spPr>
          <a:xfrm>
            <a:off x="2249487" y="5653881"/>
            <a:ext cx="1589" cy="731838"/>
          </a:xfrm>
          <a:prstGeom prst="line">
            <a:avLst/>
          </a:prstGeom>
          <a:ln w="29160">
            <a:solidFill>
              <a:srgbClr val="FFFFFF"/>
            </a:solidFill>
            <a:round/>
          </a:ln>
        </p:spPr>
        <p:txBody>
          <a:bodyPr lIns="45719" rIns="45719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8" name="Shape 218"/>
          <p:cNvSpPr/>
          <p:nvPr/>
        </p:nvSpPr>
        <p:spPr>
          <a:xfrm flipH="1">
            <a:off x="4078287" y="5653881"/>
            <a:ext cx="825501" cy="731838"/>
          </a:xfrm>
          <a:prstGeom prst="line">
            <a:avLst/>
          </a:prstGeom>
          <a:ln w="29160">
            <a:solidFill>
              <a:srgbClr val="FFFFFF"/>
            </a:solidFill>
            <a:round/>
          </a:ln>
        </p:spPr>
        <p:txBody>
          <a:bodyPr lIns="45719" rIns="45719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9" name="Shape 219"/>
          <p:cNvSpPr/>
          <p:nvPr/>
        </p:nvSpPr>
        <p:spPr>
          <a:xfrm>
            <a:off x="5267324" y="5653881"/>
            <a:ext cx="92076" cy="731838"/>
          </a:xfrm>
          <a:prstGeom prst="line">
            <a:avLst/>
          </a:prstGeom>
          <a:ln w="29160">
            <a:solidFill>
              <a:srgbClr val="FFFFFF"/>
            </a:solidFill>
            <a:round/>
          </a:ln>
        </p:spPr>
        <p:txBody>
          <a:bodyPr lIns="45719" rIns="45719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" name="Shape 220"/>
          <p:cNvSpPr/>
          <p:nvPr/>
        </p:nvSpPr>
        <p:spPr>
          <a:xfrm>
            <a:off x="5816600" y="5653881"/>
            <a:ext cx="914401" cy="731838"/>
          </a:xfrm>
          <a:prstGeom prst="line">
            <a:avLst/>
          </a:prstGeom>
          <a:ln w="29160">
            <a:solidFill>
              <a:srgbClr val="FFFFFF"/>
            </a:solidFill>
            <a:round/>
          </a:ln>
        </p:spPr>
        <p:txBody>
          <a:bodyPr lIns="45719" rIns="45719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1" name="Shape 221"/>
          <p:cNvSpPr/>
          <p:nvPr/>
        </p:nvSpPr>
        <p:spPr>
          <a:xfrm>
            <a:off x="8010524" y="5653881"/>
            <a:ext cx="1589" cy="731838"/>
          </a:xfrm>
          <a:prstGeom prst="line">
            <a:avLst/>
          </a:prstGeom>
          <a:ln w="29160">
            <a:solidFill>
              <a:srgbClr val="FFFFFF"/>
            </a:solidFill>
            <a:round/>
          </a:ln>
        </p:spPr>
        <p:txBody>
          <a:bodyPr lIns="45719" rIns="45719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4" name="Group 224"/>
          <p:cNvGrpSpPr/>
          <p:nvPr/>
        </p:nvGrpSpPr>
        <p:grpSpPr>
          <a:xfrm>
            <a:off x="9107487" y="2728118"/>
            <a:ext cx="2193926" cy="639764"/>
            <a:chOff x="0" y="0"/>
            <a:chExt cx="2193925" cy="639762"/>
          </a:xfrm>
        </p:grpSpPr>
        <p:sp>
          <p:nvSpPr>
            <p:cNvPr id="222" name="Shape 222"/>
            <p:cNvSpPr/>
            <p:nvPr/>
          </p:nvSpPr>
          <p:spPr>
            <a:xfrm>
              <a:off x="0" y="0"/>
              <a:ext cx="2193925" cy="639763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3" name="Shape 223"/>
            <p:cNvSpPr/>
            <p:nvPr/>
          </p:nvSpPr>
          <p:spPr>
            <a:xfrm>
              <a:off x="224081" y="102066"/>
              <a:ext cx="1745763" cy="435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Atlas-xrd-eu</a:t>
              </a:r>
            </a:p>
          </p:txBody>
        </p:sp>
      </p:grpSp>
      <p:sp>
        <p:nvSpPr>
          <p:cNvPr id="225" name="Shape 225"/>
          <p:cNvSpPr/>
          <p:nvPr/>
        </p:nvSpPr>
        <p:spPr>
          <a:xfrm flipV="1">
            <a:off x="8010525" y="3091656"/>
            <a:ext cx="1096963" cy="552451"/>
          </a:xfrm>
          <a:prstGeom prst="line">
            <a:avLst/>
          </a:prstGeom>
          <a:ln w="29160">
            <a:solidFill>
              <a:srgbClr val="FFFFFF"/>
            </a:solidFill>
            <a:prstDash val="sysDot"/>
            <a:round/>
            <a:headEnd type="triangle"/>
            <a:tailEnd type="triangle"/>
          </a:ln>
        </p:spPr>
        <p:txBody>
          <a:bodyPr lIns="45719" rIns="45719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8" name="Group 228"/>
          <p:cNvGrpSpPr/>
          <p:nvPr/>
        </p:nvGrpSpPr>
        <p:grpSpPr>
          <a:xfrm>
            <a:off x="1701800" y="2818606"/>
            <a:ext cx="1828800" cy="549276"/>
            <a:chOff x="0" y="0"/>
            <a:chExt cx="1828800" cy="549275"/>
          </a:xfrm>
        </p:grpSpPr>
        <p:sp>
          <p:nvSpPr>
            <p:cNvPr id="226" name="Shape 226"/>
            <p:cNvSpPr/>
            <p:nvPr/>
          </p:nvSpPr>
          <p:spPr>
            <a:xfrm>
              <a:off x="0" y="0"/>
              <a:ext cx="1828800" cy="549275"/>
            </a:xfrm>
            <a:prstGeom prst="rect">
              <a:avLst/>
            </a:prstGeom>
            <a:solidFill>
              <a:srgbClr val="729FCF"/>
            </a:solidFill>
            <a:ln w="9525" cap="flat">
              <a:solidFill>
                <a:srgbClr val="3465A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7" name="Shape 227"/>
            <p:cNvSpPr/>
            <p:nvPr/>
          </p:nvSpPr>
          <p:spPr>
            <a:xfrm>
              <a:off x="433904" y="56823"/>
              <a:ext cx="960992" cy="4356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ctr">
              <a:spAutoFit/>
            </a:bodyPr>
            <a:lstStyle>
              <a:lvl1pPr algn="ctr" defTabSz="457200">
                <a:lnSpc>
                  <a:spcPct val="93000"/>
                </a:lnSpc>
                <a:buClrTx/>
                <a:buFontTx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US T3</a:t>
              </a:r>
            </a:p>
          </p:txBody>
        </p:sp>
      </p:grpSp>
      <p:sp>
        <p:nvSpPr>
          <p:cNvPr id="229" name="Shape 229"/>
          <p:cNvSpPr/>
          <p:nvPr/>
        </p:nvSpPr>
        <p:spPr>
          <a:xfrm>
            <a:off x="3530600" y="3185318"/>
            <a:ext cx="1440061" cy="686080"/>
          </a:xfrm>
          <a:prstGeom prst="line">
            <a:avLst/>
          </a:prstGeom>
          <a:ln w="29160">
            <a:solidFill>
              <a:srgbClr val="FFFFFF"/>
            </a:solidFill>
            <a:prstDash val="sysDot"/>
            <a:round/>
            <a:tailEnd type="triangle"/>
          </a:ln>
        </p:spPr>
        <p:txBody>
          <a:bodyPr lIns="45719" rIns="45719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fast" advClick="1">
    <p:cover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2" name="Shape 232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233" name="Shape 23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234" name="Shape 2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Other Efforts</a:t>
            </a:r>
          </a:p>
        </p:txBody>
      </p:sp>
      <p:sp>
        <p:nvSpPr>
          <p:cNvPr id="235" name="Shape 23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 defTabSz="945641">
              <a:spcBef>
                <a:spcPts val="6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uFillTx/>
              </a:defRPr>
            </a:pPr>
            <a:r>
              <a:rPr sz="2628">
                <a:solidFill>
                  <a:srgbClr val="AA7942"/>
                </a:solidFill>
                <a:uFill>
                  <a:solidFill>
                    <a:srgbClr val="FFFFFF"/>
                  </a:solidFill>
                </a:uFill>
                <a:latin typeface="Avenir Black"/>
                <a:ea typeface="Avenir Black"/>
                <a:cs typeface="Avenir Black"/>
                <a:sym typeface="Avenir Black"/>
              </a:rPr>
              <a:t>Grid Services</a:t>
            </a:r>
            <a:endParaRPr sz="2628">
              <a:solidFill>
                <a:srgbClr val="AA7942"/>
              </a:solidFill>
              <a:uFill>
                <a:solidFill>
                  <a:srgbClr val="FFFFFF"/>
                </a:solidFill>
              </a:uFill>
              <a:latin typeface="Avenir Black"/>
              <a:ea typeface="Avenir Black"/>
              <a:cs typeface="Avenir Black"/>
              <a:sym typeface="Avenir Black"/>
            </a:endParaRPr>
          </a:p>
          <a:p>
            <a:pPr lvl="0" marL="367131" indent="-280355" defTabSz="945641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62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OpenStack Grizzly Cluster with Neutron/Open vSwitch network framework; 200 ~ 300 instances capacity</a:t>
            </a:r>
            <a:endParaRPr sz="262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34009" indent="-200253" defTabSz="945641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62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In use for ATLAS Panda production</a:t>
            </a:r>
            <a:endParaRPr sz="262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34009" indent="-200253" defTabSz="945641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62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Moving to latest Icehouse release</a:t>
            </a:r>
            <a:endParaRPr sz="262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367131" indent="-280355" defTabSz="945641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62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Oracle infrastructure moving to 11.2.0.4 by end of 2014.</a:t>
            </a:r>
            <a:endParaRPr sz="262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367131" indent="-280355" defTabSz="945641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endParaRPr sz="262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0" indent="0" defTabSz="945641">
              <a:spcBef>
                <a:spcPts val="6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uFillTx/>
              </a:defRPr>
            </a:pPr>
            <a:r>
              <a:rPr sz="2628">
                <a:solidFill>
                  <a:srgbClr val="AA7942"/>
                </a:solidFill>
                <a:uFill>
                  <a:solidFill>
                    <a:srgbClr val="FFFFFF"/>
                  </a:solidFill>
                </a:uFill>
                <a:latin typeface="Avenir Black"/>
                <a:ea typeface="Avenir Black"/>
                <a:cs typeface="Avenir Black"/>
                <a:sym typeface="Avenir Black"/>
              </a:rPr>
              <a:t>Configuration Management</a:t>
            </a:r>
            <a:endParaRPr sz="2628">
              <a:solidFill>
                <a:srgbClr val="AA7942"/>
              </a:solidFill>
              <a:uFill>
                <a:solidFill>
                  <a:srgbClr val="FFFFFF"/>
                </a:solidFill>
              </a:uFill>
              <a:latin typeface="Avenir Black"/>
              <a:ea typeface="Avenir Black"/>
              <a:cs typeface="Avenir Black"/>
              <a:sym typeface="Avenir Black"/>
            </a:endParaRPr>
          </a:p>
          <a:p>
            <a:pPr lvl="0" marL="367131" indent="-280355" defTabSz="945641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62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Upgraded all managed systems to Puppet 3.4.3 in March</a:t>
            </a:r>
            <a:endParaRPr sz="262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34009" indent="-200253" defTabSz="945641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62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 performance issues using single Puppet master/PuppetDB server managing 500+ hosts checking in hourly, with additional 2500 hosts running on demand</a:t>
            </a:r>
            <a:endParaRPr sz="262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367131" indent="-280355" defTabSz="945641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62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Foreman 1.4.2 now in use</a:t>
            </a:r>
            <a:endParaRPr sz="262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34009" indent="-200253" defTabSz="945641">
              <a:spcBef>
                <a:spcPts val="6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62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Ongoing effort to migrate PXE build templates from Cobbler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238" name="Shape 238"/>
          <p:cNvSpPr/>
          <p:nvPr/>
        </p:nvSpPr>
        <p:spPr>
          <a:xfrm>
            <a:off x="279400" y="9309100"/>
            <a:ext cx="4906082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defRPr sz="1400">
                <a:solidFill>
                  <a:srgbClr val="AAAAAA"/>
                </a:solidFill>
                <a:uFill>
                  <a:solidFill>
                    <a:srgbClr val="AAAAAA"/>
                  </a:solidFill>
                </a:u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AAAAAA"/>
                </a:solidFill>
                <a:uFill>
                  <a:solidFill>
                    <a:srgbClr val="AAAAAA"/>
                  </a:solidFill>
                </a:uFill>
              </a:rPr>
              <a:t>O. Rind - BNL Site Report - HEPiX, Ann Arbor - October 28th, 2013</a:t>
            </a:r>
          </a:p>
        </p:txBody>
      </p:sp>
      <p:pic>
        <p:nvPicPr>
          <p:cNvPr id="239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2399" y="981181"/>
            <a:ext cx="7620001" cy="5613401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Shape 240"/>
          <p:cNvSpPr/>
          <p:nvPr/>
        </p:nvSpPr>
        <p:spPr>
          <a:xfrm>
            <a:off x="5146327" y="5438881"/>
            <a:ext cx="2712146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defRPr sz="4800">
                <a:solidFill>
                  <a:srgbClr val="FFFB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FFB00"/>
                </a:solidFill>
                <a:uFill>
                  <a:solidFill>
                    <a:srgbClr val="FFFFFF"/>
                  </a:solidFill>
                </a:uFill>
              </a:rPr>
              <a:t>Questions?</a:t>
            </a:r>
          </a:p>
        </p:txBody>
      </p:sp>
      <p:sp>
        <p:nvSpPr>
          <p:cNvPr id="241" name="Shape 241"/>
          <p:cNvSpPr/>
          <p:nvPr/>
        </p:nvSpPr>
        <p:spPr>
          <a:xfrm>
            <a:off x="2197100" y="7437490"/>
            <a:ext cx="8610601" cy="1028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buFont typeface="Corbel"/>
              <a:defRPr i="1" sz="1800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Many thanks to Carlos Gamboa, Chris Hollowell, Hiro Ito, Shigeki Misawa, Tejas Rao, Jason Smith, Will Strecker-Kellogg, Tony Wong, David Yu, Alex Zaytsev and Xin Zhao for their contributions to this presentation.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" name="Shape 48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50" name="Shape 5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Processor Farm</a:t>
            </a:r>
          </a:p>
        </p:txBody>
      </p:sp>
      <p:sp>
        <p:nvSpPr>
          <p:cNvPr id="51" name="Shape 5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82219" indent="-291876" defTabSz="984503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3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Hardware evaluation for FY14 purchase completed (see T. Wong presentation on Wednesday for details)</a:t>
            </a:r>
            <a:endParaRPr sz="2736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55955" indent="-208483" defTabSz="984503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3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~200 servers for RHIC, ~100 for ATLAS</a:t>
            </a:r>
            <a:endParaRPr sz="2736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55955" indent="-208483" defTabSz="984503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3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32-40 computing cores per server (depending on architecture)</a:t>
            </a:r>
            <a:endParaRPr sz="2736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55955" indent="-208483" defTabSz="984503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3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Onboard storage for RHIC will grow to 48 TB/server</a:t>
            </a:r>
            <a:endParaRPr sz="2736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382219" indent="-291876" defTabSz="984503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3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Moving to fiber-based 10 GbE on FY14 RHIC servers</a:t>
            </a:r>
            <a:endParaRPr sz="2736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55955" indent="-208483" defTabSz="984503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3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6% add’l cost per server (not including external network infrastructure)</a:t>
            </a:r>
            <a:endParaRPr sz="2736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55955" indent="-208483" defTabSz="984503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3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ATLAS farm will remain at 1 GbE for next several years</a:t>
            </a:r>
            <a:endParaRPr sz="2736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382219" indent="-291876" defTabSz="984503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3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Migration of all farm systems to SL6.4 completed in November.</a:t>
            </a:r>
            <a:endParaRPr sz="2736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555955" indent="-208483" defTabSz="984503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3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Awaiting decision on possible SL7 ➜ CentOS transition (hoping distros remain separate)</a:t>
            </a:r>
            <a:endParaRPr sz="2736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382219" indent="-291876" defTabSz="984503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73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Discussing consolidation of support for Intensity Frontier (IF) programs at RACF, e.g. LBNE.  Similar to support model for cosmology programs implemented in 2011.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" name="Shape 54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55" name="Shape 55"/>
          <p:cNvSpPr/>
          <p:nvPr>
            <p:ph type="sldNum" sz="quarter" idx="2"/>
          </p:nvPr>
        </p:nvSpPr>
        <p:spPr>
          <a:xfrm>
            <a:off x="12585192" y="9369042"/>
            <a:ext cx="127001" cy="228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Moonshot Benchmarking (brief summary)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xfrm>
            <a:off x="512506" y="1610361"/>
            <a:ext cx="7161957" cy="3487747"/>
          </a:xfrm>
          <a:prstGeom prst="rect">
            <a:avLst/>
          </a:prstGeom>
        </p:spPr>
        <p:txBody>
          <a:bodyPr/>
          <a:lstStyle/>
          <a:p>
            <a:pPr lvl="0" marL="442569" indent="-337962" defTabSz="1139952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16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Evaluating HP Moonshot (8 core Intel Atom C2750 in ProLiant m300 cartridge)</a:t>
            </a:r>
            <a:endParaRPr sz="316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43737" indent="-241401" defTabSz="1139952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16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240-360 cores in 4U</a:t>
            </a:r>
            <a:endParaRPr sz="316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43737" indent="-241401" defTabSz="1139952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16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High density potential for Tier3 use</a:t>
            </a:r>
          </a:p>
        </p:txBody>
      </p:sp>
      <p:pic>
        <p:nvPicPr>
          <p:cNvPr id="58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78813" y="1540001"/>
            <a:ext cx="4831159" cy="362846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64974" y="4938817"/>
            <a:ext cx="5349936" cy="4018095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60"/>
          <p:cNvSpPr/>
          <p:nvPr/>
        </p:nvSpPr>
        <p:spPr>
          <a:xfrm>
            <a:off x="4139382" y="4938817"/>
            <a:ext cx="8628901" cy="4018095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lvl="0" marL="422452" indent="-322600" defTabSz="1088136">
              <a:spcBef>
                <a:spcPts val="800"/>
              </a:spcBef>
              <a:buClr>
                <a:srgbClr val="F4BA00"/>
              </a:buClr>
              <a:buSzPct val="80000"/>
              <a:buFont typeface="Wingdings 2"/>
              <a:buChar char=""/>
              <a:defRPr sz="1800">
                <a:solidFill>
                  <a:srgbClr val="000000"/>
                </a:solidFill>
                <a:uFillTx/>
              </a:defRPr>
            </a:pPr>
            <a:r>
              <a:rPr sz="302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venir Book"/>
              </a:rPr>
              <a:t>HepSpec06 </a:t>
            </a:r>
            <a:r>
              <a:rPr i="1" sz="302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venir Light"/>
                <a:ea typeface="Avenir Light"/>
                <a:cs typeface="Avenir Light"/>
                <a:sym typeface="Avenir Light"/>
              </a:rPr>
              <a:t>(vs. 2.2 Gz E5-2660, 8 x 1TB)</a:t>
            </a:r>
            <a:endParaRPr i="1" sz="3024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venir Light"/>
              <a:ea typeface="Avenir Light"/>
              <a:cs typeface="Avenir Light"/>
              <a:sym typeface="Avenir Light"/>
            </a:endParaRPr>
          </a:p>
          <a:p>
            <a:pPr lvl="1" marL="614476" indent="-230428" defTabSz="1088136">
              <a:spcBef>
                <a:spcPts val="800"/>
              </a:spcBef>
              <a:buClr>
                <a:srgbClr val="70C2D6"/>
              </a:buClr>
              <a:buSzPct val="80000"/>
              <a:buFontTx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302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venir Book"/>
              </a:rPr>
              <a:t>Ivy Bridge 41% better per core, but Moonshot provides 59% more performance in 4U space with up to 40% increase in spindle count</a:t>
            </a:r>
            <a:endParaRPr sz="3024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+mn-lt"/>
              <a:ea typeface="+mn-ea"/>
              <a:cs typeface="+mn-cs"/>
              <a:sym typeface="Avenir Book"/>
            </a:endParaRPr>
          </a:p>
          <a:p>
            <a:pPr lvl="0" marL="422452" indent="-322600" defTabSz="1088136">
              <a:spcBef>
                <a:spcPts val="800"/>
              </a:spcBef>
              <a:buClr>
                <a:srgbClr val="F4BA00"/>
              </a:buClr>
              <a:buSzPct val="80000"/>
              <a:buFont typeface="Wingdings 2"/>
              <a:buChar char=""/>
              <a:defRPr sz="1800">
                <a:solidFill>
                  <a:srgbClr val="000000"/>
                </a:solidFill>
                <a:uFillTx/>
              </a:defRPr>
            </a:pPr>
            <a:r>
              <a:rPr sz="302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venir Book"/>
              </a:rPr>
              <a:t>Other tests performed using ATLAS simulation and reconstruction show promising results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" name="Shape 65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66" name="Shape 6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67" name="Shape 6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Processor Farm Infrastructure</a:t>
            </a:r>
          </a:p>
        </p:txBody>
      </p:sp>
      <p:sp>
        <p:nvSpPr>
          <p:cNvPr id="68" name="Shape 6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467715" indent="-357164" defTabSz="1204722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34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Replacement of end-of-life Liebert XD racktop cooling systems with traditional CRAC units is ongoing (repeated failures, high maintenance cost)</a:t>
            </a:r>
            <a:endParaRPr sz="334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80313" indent="-255117" defTabSz="1204722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34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Two units replaced in FY13, two more to replace in FY14, one more to replace after that</a:t>
            </a:r>
            <a:endParaRPr sz="334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67715" indent="-357164" defTabSz="1204722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34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CRAC units in Sigma-7 (ATLAS storage) connected to flywheel/generator backup.  Project underway to outfit same units with domestic cold water backup.</a:t>
            </a:r>
            <a:endParaRPr sz="334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67715" indent="-357164" defTabSz="1204722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34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Live test of flywheel/generator system conducted on May 6 during a network maintenance window</a:t>
            </a:r>
            <a:endParaRPr sz="334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 marL="680313" indent="-255117" defTabSz="1204722">
              <a:spcBef>
                <a:spcPts val="8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334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System functioned as expected under 40% (400 KW) of max load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" name="Shape 73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sp>
        <p:nvSpPr>
          <p:cNvPr id="74" name="Shape 74"/>
          <p:cNvSpPr/>
          <p:nvPr>
            <p:ph type="sldNum" sz="quarter" idx="2"/>
          </p:nvPr>
        </p:nvSpPr>
        <p:spPr>
          <a:xfrm>
            <a:off x="12585192" y="9369042"/>
            <a:ext cx="127001" cy="228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75" name="Shape 7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Operations</a:t>
            </a:r>
          </a:p>
        </p:txBody>
      </p:sp>
      <p:sp>
        <p:nvSpPr>
          <p:cNvPr id="76" name="Shape 7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In the wake of last Fall’s rack tipping incident, a revised, BNL-approved, audit-able process was implemented for moving racks on a raised floor.  Required updated training and documentation.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Ongoing effort to implement integrated suite of infrastructure monitoring tools.</a:t>
            </a:r>
            <a:endParaRPr sz="36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Summer project to unify existing UPS monitoring system in BCF with Sensaphone system in CDCE/Sigma-7.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9" name="Shape 79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pic>
        <p:nvPicPr>
          <p:cNvPr id="80" name="photo 4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3313" y="1819930"/>
            <a:ext cx="4569687" cy="6113740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photo 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81005" y="6146709"/>
            <a:ext cx="4086070" cy="305262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hape 82"/>
          <p:cNvSpPr/>
          <p:nvPr>
            <p:ph type="sldNum" sz="quarter" idx="2"/>
          </p:nvPr>
        </p:nvSpPr>
        <p:spPr>
          <a:xfrm>
            <a:off x="12585192" y="9369042"/>
            <a:ext cx="127001" cy="228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83" name="Shape 8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6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Sometimes Mother Nature Comes Calling….</a:t>
            </a:r>
          </a:p>
        </p:txBody>
      </p:sp>
      <p:sp>
        <p:nvSpPr>
          <p:cNvPr id="84" name="Shape 84"/>
          <p:cNvSpPr/>
          <p:nvPr>
            <p:ph type="body" idx="1"/>
          </p:nvPr>
        </p:nvSpPr>
        <p:spPr>
          <a:xfrm>
            <a:off x="647700" y="1610361"/>
            <a:ext cx="7152680" cy="4331986"/>
          </a:xfrm>
          <a:prstGeom prst="rect">
            <a:avLst/>
          </a:prstGeom>
        </p:spPr>
        <p:txBody>
          <a:bodyPr/>
          <a:lstStyle/>
          <a:p>
            <a:pPr lvl="0" marL="417423" indent="-318759" defTabSz="1075181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98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Inclement weather over the past six months lead to development of some roof leaks</a:t>
            </a:r>
            <a:endParaRPr sz="298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17423" indent="-318759" defTabSz="1075181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98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“Cowbags" used to protect elec. equipment while roof is being repaired</a:t>
            </a:r>
            <a:endParaRPr sz="2988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0" marL="417423" indent="-318759" defTabSz="1075181">
              <a:spcBef>
                <a:spcPts val="700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98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Considering “hats” for protection of PDU and CRAC units?  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87" name="Shape 87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8" name="Shape 88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pic>
        <p:nvPicPr>
          <p:cNvPr id="89" name="Cooling_Outage_20140318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9695" y="2298700"/>
            <a:ext cx="6874934" cy="5156200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…and sometimes it’s simply human</a:t>
            </a:r>
          </a:p>
        </p:txBody>
      </p:sp>
      <p:sp>
        <p:nvSpPr>
          <p:cNvPr id="91" name="Shape 91"/>
          <p:cNvSpPr/>
          <p:nvPr/>
        </p:nvSpPr>
        <p:spPr>
          <a:xfrm>
            <a:off x="340171" y="1443532"/>
            <a:ext cx="5435601" cy="7577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428243" indent="-309371">
              <a:spcBef>
                <a:spcPts val="900"/>
              </a:spcBef>
              <a:buClr>
                <a:srgbClr val="F4BA00"/>
              </a:buClr>
              <a:buSzPct val="80000"/>
              <a:buFont typeface="Wingdings 2"/>
              <a:buChar char=""/>
              <a:defRPr sz="1800">
                <a:solidFill>
                  <a:srgbClr val="000000"/>
                </a:solidFill>
                <a:uFillTx/>
              </a:defRPr>
            </a:pPr>
            <a:r>
              <a:rPr sz="29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venir Book"/>
              </a:rPr>
              <a:t>RACF staff not present during planned cooling outage on March 18th due to mis-communicated start time.</a:t>
            </a:r>
            <a:endParaRPr sz="290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+mn-lt"/>
              <a:ea typeface="+mn-ea"/>
              <a:cs typeface="+mn-cs"/>
              <a:sym typeface="Avenir Book"/>
            </a:endParaRPr>
          </a:p>
          <a:p>
            <a:pPr lvl="1" marL="678180" indent="-220980">
              <a:spcBef>
                <a:spcPts val="900"/>
              </a:spcBef>
              <a:buClr>
                <a:srgbClr val="70C2D6"/>
              </a:buClr>
              <a:buSzPct val="80000"/>
              <a:buFontTx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9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venir Book"/>
              </a:rPr>
              <a:t>Overheating in BCF triggered emergency handling system.  </a:t>
            </a:r>
            <a:endParaRPr sz="290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+mn-lt"/>
              <a:ea typeface="+mn-ea"/>
              <a:cs typeface="+mn-cs"/>
              <a:sym typeface="Avenir Book"/>
            </a:endParaRPr>
          </a:p>
          <a:p>
            <a:pPr lvl="0" marL="428243" indent="-309371">
              <a:spcBef>
                <a:spcPts val="900"/>
              </a:spcBef>
              <a:buClr>
                <a:srgbClr val="F4BA00"/>
              </a:buClr>
              <a:buSzPct val="80000"/>
              <a:buFont typeface="Wingdings 2"/>
              <a:buChar char=""/>
              <a:defRPr sz="1800">
                <a:solidFill>
                  <a:srgbClr val="000000"/>
                </a:solidFill>
                <a:uFillTx/>
              </a:defRPr>
            </a:pPr>
            <a:r>
              <a:rPr sz="29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venir Book"/>
              </a:rPr>
              <a:t>RACF staff manually disabled system five minutes before automatic shutdown at completion of cooling work.  </a:t>
            </a:r>
            <a:endParaRPr sz="290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+mn-lt"/>
              <a:ea typeface="+mn-ea"/>
              <a:cs typeface="+mn-cs"/>
              <a:sym typeface="Avenir Book"/>
            </a:endParaRPr>
          </a:p>
          <a:p>
            <a:pPr lvl="0" marL="428243" indent="-309371">
              <a:spcBef>
                <a:spcPts val="900"/>
              </a:spcBef>
              <a:buClr>
                <a:srgbClr val="F4BA00"/>
              </a:buClr>
              <a:buSzPct val="80000"/>
              <a:buFont typeface="Wingdings 2"/>
              <a:buChar char=""/>
              <a:defRPr sz="1800">
                <a:solidFill>
                  <a:srgbClr val="000000"/>
                </a:solidFill>
                <a:uFillTx/>
              </a:defRPr>
            </a:pPr>
            <a:r>
              <a:rPr sz="29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venir Book"/>
              </a:rPr>
              <a:t>Indication of elevated disk failure rate in affected systems since.</a:t>
            </a:r>
          </a:p>
        </p:txBody>
      </p:sp>
    </p:spTree>
  </p:cSld>
  <p:clrMapOvr>
    <a:masterClrMapping/>
  </p:clrMapOvr>
  <p:transition spd="fast" advClick="1">
    <p:cover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</a:fld>
          </a:p>
        </p:txBody>
      </p:sp>
      <p:sp>
        <p:nvSpPr>
          <p:cNvPr id="94" name="Shape 94"/>
          <p:cNvSpPr/>
          <p:nvPr/>
        </p:nvSpPr>
        <p:spPr>
          <a:xfrm flipV="1">
            <a:off x="0" y="1371594"/>
            <a:ext cx="13030200" cy="7"/>
          </a:xfrm>
          <a:prstGeom prst="line">
            <a:avLst/>
          </a:prstGeom>
          <a:ln w="635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buFontTx/>
              <a:defRPr sz="1200"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" name="Shape 95"/>
          <p:cNvSpPr/>
          <p:nvPr/>
        </p:nvSpPr>
        <p:spPr>
          <a:xfrm>
            <a:off x="660400" y="9334500"/>
            <a:ext cx="5435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O. Rind - BNL RACF Site Report - HEPiX, Annecy - May 19, 2014</a:t>
            </a:r>
          </a:p>
        </p:txBody>
      </p:sp>
      <p:pic>
        <p:nvPicPr>
          <p:cNvPr id="96" name="synapsense-1.mov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244600" y="2095500"/>
            <a:ext cx="10515600" cy="6629400"/>
          </a:xfrm>
          <a:prstGeom prst="rect">
            <a:avLst/>
          </a:prstGeom>
        </p:spPr>
      </p:pic>
      <p:sp>
        <p:nvSpPr>
          <p:cNvPr id="97" name="Shape 9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800">
                <a:solidFill>
                  <a:srgbClr val="F4BA00"/>
                </a:solidFill>
                <a:uFill>
                  <a:solidFill>
                    <a:srgbClr val="F4BA00"/>
                  </a:solidFill>
                </a:uFill>
              </a:rPr>
              <a:t>Capturing The Moment With Synapsense</a:t>
            </a:r>
          </a:p>
        </p:txBody>
      </p:sp>
    </p:spTree>
  </p:cSld>
  <p:clrMapOvr>
    <a:masterClrMapping/>
  </p:clrMapOvr>
  <p:transition spd="fast" advClick="1">
    <p:cover dir="r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13" fill="hold"/>
                                        <p:tgtEl>
                                          <p:spTgt spid="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9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1295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FFFFFF"/>
          </a:buClr>
          <a:buSzTx/>
          <a:buFont typeface="Gill Sans Light"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Gill Sans Light"/>
            <a:ea typeface="Gill Sans Light"/>
            <a:cs typeface="Gill Sans Light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1295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FFFFFF"/>
          </a:buClr>
          <a:buSzTx/>
          <a:buFont typeface="Gill Sans Light"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Gill Sans Light"/>
            <a:ea typeface="Gill Sans Light"/>
            <a:cs typeface="Gill Sans Light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1295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FFFFFF"/>
          </a:buClr>
          <a:buSzTx/>
          <a:buFont typeface="Gill Sans Light"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Gill Sans Light"/>
            <a:ea typeface="Gill Sans Light"/>
            <a:cs typeface="Gill Sans Light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1295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FFFFFF"/>
          </a:buClr>
          <a:buSzTx/>
          <a:buFont typeface="Gill Sans Light"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Gill Sans Light"/>
            <a:ea typeface="Gill Sans Light"/>
            <a:cs typeface="Gill Sans Light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