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8"/>
  </p:notesMasterIdLst>
  <p:handoutMasterIdLst>
    <p:handoutMasterId r:id="rId9"/>
  </p:handoutMasterIdLst>
  <p:sldIdLst>
    <p:sldId id="256" r:id="rId2"/>
    <p:sldId id="275" r:id="rId3"/>
    <p:sldId id="276" r:id="rId4"/>
    <p:sldId id="277" r:id="rId5"/>
    <p:sldId id="282" r:id="rId6"/>
    <p:sldId id="28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25" autoAdjust="0"/>
  </p:normalViewPr>
  <p:slideViewPr>
    <p:cSldViewPr snapToGrid="0" snapToObjects="1">
      <p:cViewPr>
        <p:scale>
          <a:sx n="81" d="100"/>
          <a:sy n="81" d="100"/>
        </p:scale>
        <p:origin x="-760" y="-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handoutMaster" Target="handoutMasters/handoutMaster1.xml"/><Relationship Id="rId10" Type="http://schemas.openxmlformats.org/officeDocument/2006/relationships/printerSettings" Target="printerSettings/printerSettings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A37808-B060-5040-8FE2-4A4FC9BFA1AE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09303-DB54-854B-B0BA-FB6CF2A8DB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7187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88BF8-474B-1C4A-BA8B-47C48F374965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A9772-52B2-7843-B7EF-9BEA07C39B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850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CA9772-52B2-7843-B7EF-9BEA07C39BA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9506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25/09/13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RUN meeting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twiki.cern.ch/twiki/bin/view/CMSPublic/EEPN2" TargetMode="External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0" y="1204099"/>
            <a:ext cx="6498158" cy="2041513"/>
          </a:xfrm>
        </p:spPr>
        <p:txBody>
          <a:bodyPr/>
          <a:lstStyle/>
          <a:p>
            <a:r>
              <a:rPr lang="en-US" sz="3600" dirty="0" smtClean="0">
                <a:latin typeface="Times New Roman"/>
                <a:cs typeface="Times New Roman"/>
              </a:rPr>
              <a:t>WP2 (Detector </a:t>
            </a:r>
            <a:r>
              <a:rPr lang="en-US" sz="3600" dirty="0" smtClean="0">
                <a:latin typeface="Times New Roman"/>
                <a:cs typeface="Times New Roman"/>
              </a:rPr>
              <a:t>development) </a:t>
            </a:r>
            <a:r>
              <a:rPr lang="en-US" sz="3600" dirty="0">
                <a:latin typeface="Times New Roman"/>
                <a:cs typeface="Times New Roman"/>
              </a:rPr>
              <a:t>Summary </a:t>
            </a:r>
            <a:r>
              <a:rPr lang="en-US" sz="2800" dirty="0">
                <a:latin typeface="Times New Roman"/>
                <a:cs typeface="Times New Roman"/>
              </a:rPr>
              <a:t>	</a:t>
            </a:r>
            <a:r>
              <a:rPr lang="en-US" sz="2600" dirty="0">
                <a:latin typeface="Times New Roman"/>
                <a:cs typeface="Times New Roman"/>
              </a:rPr>
              <a:t/>
            </a:r>
            <a:br>
              <a:rPr lang="en-US" sz="2600" dirty="0">
                <a:latin typeface="Times New Roman"/>
                <a:cs typeface="Times New Roman"/>
              </a:rPr>
            </a:br>
            <a:endParaRPr lang="en-US" sz="2600" dirty="0">
              <a:latin typeface="Times New Roman"/>
              <a:cs typeface="Times New Roman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0" y="3195489"/>
            <a:ext cx="6498159" cy="1235628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Gabriella Pugliese </a:t>
            </a:r>
            <a:r>
              <a:rPr lang="en-US" dirty="0">
                <a:latin typeface="Times New Roman"/>
                <a:cs typeface="Times New Roman"/>
              </a:rPr>
              <a:t>INFN </a:t>
            </a:r>
            <a:r>
              <a:rPr lang="en-US" dirty="0" smtClean="0">
                <a:latin typeface="Times New Roman"/>
                <a:cs typeface="Times New Roman"/>
              </a:rPr>
              <a:t>– </a:t>
            </a:r>
            <a:r>
              <a:rPr lang="en-US" dirty="0" err="1" smtClean="0">
                <a:latin typeface="Times New Roman"/>
                <a:cs typeface="Times New Roman"/>
              </a:rPr>
              <a:t>Politecnico</a:t>
            </a:r>
            <a:r>
              <a:rPr lang="en-US" dirty="0" smtClean="0">
                <a:latin typeface="Times New Roman"/>
                <a:cs typeface="Times New Roman"/>
              </a:rPr>
              <a:t> of Bari </a:t>
            </a:r>
          </a:p>
        </p:txBody>
      </p:sp>
      <p:pic>
        <p:nvPicPr>
          <p:cNvPr id="4" name="Picture 17" descr="logo_cm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19050"/>
            <a:ext cx="8382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582"/>
          <a:stretch>
            <a:fillRect/>
          </a:stretch>
        </p:blipFill>
        <p:spPr bwMode="auto">
          <a:xfrm>
            <a:off x="8137525" y="71438"/>
            <a:ext cx="863600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7932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770499"/>
          </a:xfrm>
        </p:spPr>
        <p:txBody>
          <a:bodyPr/>
          <a:lstStyle/>
          <a:p>
            <a:r>
              <a:rPr lang="en-US" b="1" dirty="0">
                <a:latin typeface="Times New Roman"/>
                <a:cs typeface="Times New Roman"/>
              </a:rPr>
              <a:t>Objective </a:t>
            </a:r>
            <a:r>
              <a:rPr lang="en-US" dirty="0">
                <a:latin typeface="Times New Roman"/>
                <a:cs typeface="Times New Roman"/>
              </a:rPr>
              <a:t>	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9001" y="1387496"/>
            <a:ext cx="8327783" cy="467820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Description of the </a:t>
            </a:r>
            <a:r>
              <a:rPr lang="en-US" sz="22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WP2 work:  </a:t>
            </a:r>
          </a:p>
          <a:p>
            <a:pPr algn="just"/>
            <a:endParaRPr lang="en-US" sz="2000" i="1" dirty="0" smtClean="0">
              <a:latin typeface="Times New Roman"/>
              <a:cs typeface="Times New Roman"/>
            </a:endParaRPr>
          </a:p>
          <a:p>
            <a:pPr algn="just"/>
            <a:r>
              <a:rPr lang="en-GB" sz="2000" dirty="0" smtClean="0">
                <a:latin typeface="Times New Roman"/>
                <a:cs typeface="Times New Roman"/>
              </a:rPr>
              <a:t>Study </a:t>
            </a:r>
            <a:r>
              <a:rPr lang="en-GB" sz="2000" dirty="0">
                <a:latin typeface="Times New Roman"/>
                <a:cs typeface="Times New Roman"/>
              </a:rPr>
              <a:t>innovate particle detectors </a:t>
            </a:r>
            <a:r>
              <a:rPr lang="en-GB" sz="2000" dirty="0" smtClean="0">
                <a:latin typeface="Times New Roman"/>
                <a:cs typeface="Times New Roman"/>
              </a:rPr>
              <a:t>(with gaseous </a:t>
            </a:r>
            <a:r>
              <a:rPr lang="en-GB" sz="2000" dirty="0">
                <a:latin typeface="Times New Roman"/>
                <a:cs typeface="Times New Roman"/>
              </a:rPr>
              <a:t>and silicon technologies)  to cope with future high background experiments. Important R&amp;D is still necessary to bring the detector technology at the required level of sustainability for this </a:t>
            </a:r>
            <a:r>
              <a:rPr lang="en-GB" sz="2000" dirty="0" smtClean="0">
                <a:latin typeface="Times New Roman"/>
                <a:cs typeface="Times New Roman"/>
              </a:rPr>
              <a:t>challenge. </a:t>
            </a:r>
            <a:r>
              <a:rPr lang="it-IT" sz="2000" dirty="0" smtClean="0">
                <a:latin typeface="Times New Roman"/>
                <a:cs typeface="Times New Roman"/>
              </a:rPr>
              <a:t> </a:t>
            </a:r>
            <a:r>
              <a:rPr lang="en-GB" sz="2000" dirty="0" smtClean="0">
                <a:latin typeface="Times New Roman"/>
                <a:cs typeface="Times New Roman"/>
              </a:rPr>
              <a:t> </a:t>
            </a:r>
            <a:endParaRPr lang="en-US" sz="2000" dirty="0">
              <a:latin typeface="Times New Roman"/>
              <a:cs typeface="Times New Roman"/>
            </a:endParaRPr>
          </a:p>
          <a:p>
            <a:pPr algn="just"/>
            <a:endParaRPr lang="en-US" sz="2200" dirty="0">
              <a:latin typeface="Times New Roman"/>
              <a:cs typeface="Times New Roman"/>
            </a:endParaRPr>
          </a:p>
          <a:p>
            <a:pPr algn="just"/>
            <a:r>
              <a:rPr lang="en-US" sz="2200" b="1" dirty="0">
                <a:solidFill>
                  <a:srgbClr val="FF4040"/>
                </a:solidFill>
                <a:latin typeface="Times New Roman"/>
                <a:cs typeface="Times New Roman"/>
              </a:rPr>
              <a:t>Task 2.1: </a:t>
            </a:r>
            <a:r>
              <a:rPr lang="en-US" sz="2200" i="1" dirty="0">
                <a:latin typeface="Times New Roman"/>
                <a:cs typeface="Times New Roman"/>
              </a:rPr>
              <a:t>New gaseous detectors for high rate </a:t>
            </a:r>
            <a:r>
              <a:rPr lang="en-US" sz="2200" i="1" dirty="0" smtClean="0">
                <a:latin typeface="Times New Roman"/>
                <a:cs typeface="Times New Roman"/>
              </a:rPr>
              <a:t>environment</a:t>
            </a:r>
          </a:p>
          <a:p>
            <a:pPr algn="just"/>
            <a:endParaRPr lang="en-US" sz="2200" i="1" dirty="0">
              <a:latin typeface="Times New Roman"/>
              <a:cs typeface="Times New Roman"/>
            </a:endParaRPr>
          </a:p>
          <a:p>
            <a:pPr algn="just"/>
            <a:r>
              <a:rPr lang="en-US" sz="2200" b="1" dirty="0">
                <a:solidFill>
                  <a:srgbClr val="FF4040"/>
                </a:solidFill>
                <a:latin typeface="Times New Roman"/>
                <a:cs typeface="Times New Roman"/>
              </a:rPr>
              <a:t>Task 2.2: </a:t>
            </a:r>
            <a:r>
              <a:rPr lang="en-US" sz="2200" i="1" dirty="0">
                <a:latin typeface="Times New Roman"/>
                <a:cs typeface="Times New Roman"/>
              </a:rPr>
              <a:t>New high radiation tolerance silicon </a:t>
            </a:r>
            <a:r>
              <a:rPr lang="en-US" sz="2200" i="1" dirty="0">
                <a:latin typeface="Times New Roman"/>
                <a:cs typeface="Times New Roman"/>
              </a:rPr>
              <a:t>detectors </a:t>
            </a:r>
            <a:r>
              <a:rPr lang="en-US" sz="2200" b="1" dirty="0">
                <a:solidFill>
                  <a:srgbClr val="091E24"/>
                </a:solidFill>
                <a:latin typeface="Times New Roman"/>
                <a:cs typeface="Times New Roman"/>
              </a:rPr>
              <a:t>(no </a:t>
            </a:r>
            <a:r>
              <a:rPr lang="en-US" sz="2200" b="1" dirty="0" smtClean="0">
                <a:solidFill>
                  <a:srgbClr val="091E24"/>
                </a:solidFill>
                <a:latin typeface="Times New Roman"/>
                <a:cs typeface="Times New Roman"/>
              </a:rPr>
              <a:t>news </a:t>
            </a:r>
            <a:r>
              <a:rPr lang="en-US" sz="2200" b="1" dirty="0">
                <a:solidFill>
                  <a:srgbClr val="091E24"/>
                </a:solidFill>
                <a:latin typeface="Times New Roman"/>
                <a:cs typeface="Times New Roman"/>
              </a:rPr>
              <a:t>since last </a:t>
            </a:r>
            <a:r>
              <a:rPr lang="en-US" sz="2200" b="1" dirty="0" smtClean="0">
                <a:solidFill>
                  <a:srgbClr val="091E24"/>
                </a:solidFill>
                <a:latin typeface="Times New Roman"/>
                <a:cs typeface="Times New Roman"/>
              </a:rPr>
              <a:t>meeting. I will not cover this task on this talk)</a:t>
            </a:r>
            <a:endParaRPr lang="en-US" sz="2200" b="1" dirty="0">
              <a:solidFill>
                <a:srgbClr val="091E24"/>
              </a:solidFill>
              <a:latin typeface="Times New Roman"/>
              <a:cs typeface="Times New Roman"/>
            </a:endParaRPr>
          </a:p>
          <a:p>
            <a:pPr algn="just"/>
            <a:endParaRPr lang="en-US" sz="2200" b="1" dirty="0" smtClean="0">
              <a:latin typeface="Times New Roman"/>
              <a:cs typeface="Times New Roman"/>
            </a:endParaRPr>
          </a:p>
          <a:p>
            <a:pPr algn="just"/>
            <a:r>
              <a:rPr lang="en-US" sz="2200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Task </a:t>
            </a:r>
            <a:r>
              <a:rPr lang="en-US" sz="2200" b="1" dirty="0">
                <a:solidFill>
                  <a:srgbClr val="FF4040"/>
                </a:solidFill>
                <a:latin typeface="Times New Roman"/>
                <a:cs typeface="Times New Roman"/>
              </a:rPr>
              <a:t>2.3: </a:t>
            </a:r>
            <a:r>
              <a:rPr lang="en-US" sz="2200" i="1" dirty="0">
                <a:latin typeface="Times New Roman"/>
                <a:cs typeface="Times New Roman"/>
              </a:rPr>
              <a:t>Set up of a gas-detector laboratory at HELWAN </a:t>
            </a:r>
            <a:r>
              <a:rPr lang="en-US" sz="2200" dirty="0">
                <a:latin typeface="Times New Roman"/>
                <a:cs typeface="Times New Roman"/>
              </a:rPr>
              <a:t>	</a:t>
            </a:r>
          </a:p>
          <a:p>
            <a:pPr algn="just"/>
            <a:r>
              <a:rPr lang="en-US" sz="2200" dirty="0">
                <a:latin typeface="Times New Roman"/>
                <a:cs typeface="Times New Roman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756112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235853"/>
            <a:ext cx="8594725" cy="950699"/>
          </a:xfrm>
        </p:spPr>
        <p:txBody>
          <a:bodyPr/>
          <a:lstStyle/>
          <a:p>
            <a:r>
              <a:rPr lang="en-US" sz="3600" b="1" dirty="0">
                <a:solidFill>
                  <a:srgbClr val="FF4040"/>
                </a:solidFill>
                <a:latin typeface="Times New Roman"/>
                <a:cs typeface="Times New Roman"/>
              </a:rPr>
              <a:t>2.1: </a:t>
            </a:r>
            <a:r>
              <a:rPr lang="en-US" sz="3600" i="1" dirty="0">
                <a:latin typeface="Times New Roman"/>
                <a:cs typeface="Times New Roman"/>
              </a:rPr>
              <a:t>New gaseous detectors for high rate environment</a:t>
            </a:r>
            <a:endParaRPr lang="it-IT" sz="3600" dirty="0"/>
          </a:p>
        </p:txBody>
      </p:sp>
      <p:sp>
        <p:nvSpPr>
          <p:cNvPr id="3" name="Rectangle 2"/>
          <p:cNvSpPr/>
          <p:nvPr/>
        </p:nvSpPr>
        <p:spPr>
          <a:xfrm>
            <a:off x="272842" y="1342340"/>
            <a:ext cx="8381231" cy="3046988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en-US" b="1" dirty="0">
                <a:solidFill>
                  <a:srgbClr val="FF4040"/>
                </a:solidFill>
                <a:latin typeface="Times New Roman"/>
                <a:cs typeface="Times New Roman"/>
              </a:rPr>
              <a:t>Delivering date: </a:t>
            </a:r>
            <a:r>
              <a:rPr lang="en-US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March 2014 </a:t>
            </a:r>
            <a:r>
              <a:rPr lang="en-US" b="1" dirty="0">
                <a:solidFill>
                  <a:srgbClr val="FF4040"/>
                </a:solidFill>
                <a:latin typeface="Times New Roman"/>
                <a:cs typeface="Times New Roman"/>
              </a:rPr>
              <a:t>(month </a:t>
            </a:r>
            <a:r>
              <a:rPr lang="en-US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15)</a:t>
            </a:r>
          </a:p>
          <a:p>
            <a:pPr algn="just"/>
            <a:endParaRPr lang="en-US" dirty="0">
              <a:latin typeface="Times New Roman"/>
              <a:cs typeface="Times New Roman"/>
            </a:endParaRPr>
          </a:p>
          <a:p>
            <a:pPr algn="just"/>
            <a:r>
              <a:rPr lang="en-US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Deliverables:  </a:t>
            </a:r>
            <a:r>
              <a:rPr lang="en-GB" i="1" u="sng" dirty="0">
                <a:latin typeface="Times New Roman"/>
                <a:cs typeface="Times New Roman"/>
              </a:rPr>
              <a:t>Assembly and test of MRPC/GEM  detectors </a:t>
            </a:r>
            <a:endParaRPr lang="en-GB" i="1" u="sng" dirty="0" smtClean="0">
              <a:latin typeface="Times New Roman"/>
              <a:cs typeface="Times New Roman"/>
            </a:endParaRPr>
          </a:p>
          <a:p>
            <a:pPr algn="just"/>
            <a:endParaRPr lang="it-IT" dirty="0" smtClean="0">
              <a:latin typeface="Times New Roman"/>
              <a:cs typeface="Times New Roman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US" dirty="0" smtClean="0">
                <a:latin typeface="Times New Roman"/>
                <a:cs typeface="Times New Roman"/>
              </a:rPr>
              <a:t>A</a:t>
            </a:r>
            <a:r>
              <a:rPr lang="en-GB" dirty="0" err="1" smtClean="0">
                <a:latin typeface="Times New Roman"/>
                <a:cs typeface="Times New Roman"/>
              </a:rPr>
              <a:t>ssembly</a:t>
            </a:r>
            <a:r>
              <a:rPr lang="en-GB" dirty="0" smtClean="0">
                <a:latin typeface="Times New Roman"/>
                <a:cs typeface="Times New Roman"/>
              </a:rPr>
              <a:t> of </a:t>
            </a:r>
            <a:r>
              <a:rPr lang="en-GB" dirty="0">
                <a:latin typeface="Times New Roman"/>
                <a:cs typeface="Times New Roman"/>
              </a:rPr>
              <a:t>large size MRPC/GEM prototypes </a:t>
            </a:r>
            <a:endParaRPr lang="en-GB" dirty="0" smtClean="0">
              <a:latin typeface="Times New Roman"/>
              <a:cs typeface="Times New Roman"/>
            </a:endParaRPr>
          </a:p>
          <a:p>
            <a:pPr marL="342900" indent="-342900" algn="just">
              <a:buFont typeface="+mj-lt"/>
              <a:buAutoNum type="arabicPeriod"/>
            </a:pPr>
            <a:r>
              <a:rPr lang="en-GB" dirty="0" smtClean="0">
                <a:latin typeface="Times New Roman"/>
                <a:cs typeface="Times New Roman"/>
              </a:rPr>
              <a:t>Beam</a:t>
            </a:r>
            <a:r>
              <a:rPr lang="en-GB" dirty="0">
                <a:latin typeface="Times New Roman"/>
                <a:cs typeface="Times New Roman"/>
              </a:rPr>
              <a:t>-test measurements </a:t>
            </a:r>
            <a:r>
              <a:rPr lang="en-GB" dirty="0" smtClean="0">
                <a:latin typeface="Times New Roman"/>
                <a:cs typeface="Times New Roman"/>
              </a:rPr>
              <a:t>to study the </a:t>
            </a:r>
            <a:r>
              <a:rPr lang="en-GB" dirty="0">
                <a:latin typeface="Times New Roman"/>
                <a:cs typeface="Times New Roman"/>
              </a:rPr>
              <a:t>detector performance in an LHC similar background environment will be pursued and completed</a:t>
            </a:r>
            <a:r>
              <a:rPr lang="en-GB" dirty="0" smtClean="0">
                <a:latin typeface="Times New Roman"/>
                <a:cs typeface="Times New Roman"/>
              </a:rPr>
              <a:t>.</a:t>
            </a:r>
            <a:endParaRPr lang="en-US" dirty="0" smtClean="0">
              <a:latin typeface="Times New Roman"/>
              <a:cs typeface="Times New Roman"/>
            </a:endParaRPr>
          </a:p>
          <a:p>
            <a:pPr algn="just"/>
            <a:r>
              <a:rPr lang="en-US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Milestones: </a:t>
            </a:r>
          </a:p>
          <a:p>
            <a:pPr algn="just"/>
            <a:endParaRPr lang="en-US" sz="1200" b="1" dirty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it-IT" b="1" dirty="0" smtClean="0">
                <a:latin typeface="Times New Roman"/>
                <a:cs typeface="Times New Roman"/>
              </a:rPr>
              <a:t>March </a:t>
            </a:r>
            <a:r>
              <a:rPr lang="en-GB" b="1" dirty="0" smtClean="0">
                <a:latin typeface="Times New Roman"/>
                <a:cs typeface="Times New Roman"/>
              </a:rPr>
              <a:t>2014: </a:t>
            </a:r>
            <a:r>
              <a:rPr lang="en-GB" dirty="0">
                <a:latin typeface="Times New Roman"/>
                <a:cs typeface="Times New Roman"/>
              </a:rPr>
              <a:t>First small size MRPC and GEM prototypes </a:t>
            </a:r>
            <a:r>
              <a:rPr lang="en-GB" dirty="0" smtClean="0">
                <a:latin typeface="Times New Roman"/>
                <a:cs typeface="Times New Roman"/>
              </a:rPr>
              <a:t>validated</a:t>
            </a:r>
            <a:r>
              <a:rPr lang="it-IT" dirty="0" smtClean="0">
                <a:latin typeface="Times New Roman"/>
                <a:cs typeface="Times New Roman"/>
              </a:rPr>
              <a:t>. </a:t>
            </a:r>
            <a:r>
              <a:rPr lang="en-GB" dirty="0" smtClean="0">
                <a:latin typeface="Times New Roman"/>
                <a:cs typeface="Times New Roman"/>
              </a:rPr>
              <a:t>Performance measurements with </a:t>
            </a:r>
            <a:r>
              <a:rPr lang="en-GB" dirty="0">
                <a:latin typeface="Times New Roman"/>
                <a:cs typeface="Times New Roman"/>
              </a:rPr>
              <a:t>cosmic rays of first small size MRPC and GEM prototypes</a:t>
            </a:r>
            <a:r>
              <a:rPr lang="it-IT" dirty="0">
                <a:latin typeface="Times New Roman"/>
                <a:cs typeface="Times New Roman"/>
              </a:rPr>
              <a:t> </a:t>
            </a:r>
            <a:endParaRPr lang="it-IT" b="1" dirty="0" smtClean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76816" y="4582881"/>
            <a:ext cx="8258206" cy="923330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4040"/>
                </a:solidFill>
                <a:latin typeface="Times New Roman"/>
                <a:cs typeface="Times New Roman"/>
              </a:rPr>
              <a:t>Secondments</a:t>
            </a:r>
            <a:r>
              <a:rPr lang="en-US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:  </a:t>
            </a:r>
          </a:p>
          <a:p>
            <a:r>
              <a:rPr lang="en-US" b="1" dirty="0">
                <a:latin typeface="Times New Roman"/>
                <a:cs typeface="Times New Roman"/>
              </a:rPr>
              <a:t> </a:t>
            </a:r>
            <a:r>
              <a:rPr lang="en-US" dirty="0" smtClean="0">
                <a:latin typeface="Times New Roman"/>
                <a:cs typeface="Times New Roman"/>
              </a:rPr>
              <a:t>Early-Stage Researcher from </a:t>
            </a:r>
            <a:r>
              <a:rPr lang="en-US" dirty="0" err="1" smtClean="0">
                <a:latin typeface="Times New Roman"/>
                <a:cs typeface="Times New Roman"/>
              </a:rPr>
              <a:t>Helwan</a:t>
            </a:r>
            <a:r>
              <a:rPr lang="en-US" dirty="0" smtClean="0">
                <a:latin typeface="Times New Roman"/>
                <a:cs typeface="Times New Roman"/>
              </a:rPr>
              <a:t> to </a:t>
            </a:r>
            <a:r>
              <a:rPr lang="en-US" dirty="0" err="1" smtClean="0">
                <a:latin typeface="Times New Roman"/>
                <a:cs typeface="Times New Roman"/>
              </a:rPr>
              <a:t>Poliba</a:t>
            </a:r>
            <a:r>
              <a:rPr lang="en-US" dirty="0" smtClean="0">
                <a:latin typeface="Times New Roman"/>
                <a:cs typeface="Times New Roman"/>
              </a:rPr>
              <a:t>, 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May 2013 </a:t>
            </a:r>
            <a:r>
              <a:rPr lang="en-US" dirty="0" smtClean="0">
                <a:latin typeface="Times New Roman"/>
                <a:cs typeface="Times New Roman"/>
              </a:rPr>
              <a:t>- Feb 2014 (10 month)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 Early-Stage Researcher from </a:t>
            </a:r>
            <a:r>
              <a:rPr lang="en-US" dirty="0" err="1" smtClean="0">
                <a:latin typeface="Times New Roman"/>
                <a:cs typeface="Times New Roman"/>
              </a:rPr>
              <a:t>Helwan</a:t>
            </a:r>
            <a:r>
              <a:rPr lang="en-US" dirty="0" smtClean="0">
                <a:latin typeface="Times New Roman"/>
                <a:cs typeface="Times New Roman"/>
              </a:rPr>
              <a:t> to </a:t>
            </a:r>
            <a:r>
              <a:rPr lang="en-US" dirty="0" err="1" smtClean="0">
                <a:latin typeface="Times New Roman"/>
                <a:cs typeface="Times New Roman"/>
              </a:rPr>
              <a:t>Poliba</a:t>
            </a:r>
            <a:r>
              <a:rPr lang="en-US" dirty="0" smtClean="0">
                <a:latin typeface="Times New Roman"/>
                <a:cs typeface="Times New Roman"/>
              </a:rPr>
              <a:t>, July 2013 - April 2014 (10 month)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569" y="5750004"/>
            <a:ext cx="77134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Sheeren</a:t>
            </a: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and Ahmed arrived in Bari on 3th of Sep ‘13. </a:t>
            </a:r>
          </a:p>
          <a:p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Plan to go at </a:t>
            </a:r>
            <a:r>
              <a:rPr lang="en-US" sz="2200" b="1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r>
              <a:rPr lang="en-US" sz="2200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ern</a:t>
            </a:r>
            <a:r>
              <a:rPr lang="en-US" sz="22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middle of October  and stay there until 3th of March ‘14. </a:t>
            </a:r>
            <a:endParaRPr lang="en-US" sz="22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25422" y="5848606"/>
            <a:ext cx="940660" cy="6631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25422" y="5974045"/>
            <a:ext cx="94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/>
                <a:cs typeface="Times New Roman"/>
              </a:rPr>
              <a:t>NEWS</a:t>
            </a:r>
            <a:endParaRPr lang="en-GB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760526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235853"/>
            <a:ext cx="8594725" cy="950699"/>
          </a:xfrm>
        </p:spPr>
        <p:txBody>
          <a:bodyPr/>
          <a:lstStyle/>
          <a:p>
            <a:r>
              <a:rPr lang="en-US" sz="3600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2.3: </a:t>
            </a:r>
            <a:r>
              <a:rPr lang="en-US" sz="3600" i="1" dirty="0">
                <a:latin typeface="Times New Roman"/>
                <a:cs typeface="Times New Roman"/>
              </a:rPr>
              <a:t>Set up of a gas-detector laboratory at HELWAN </a:t>
            </a:r>
            <a:endParaRPr lang="it-IT" sz="3600" dirty="0"/>
          </a:p>
        </p:txBody>
      </p:sp>
      <p:sp>
        <p:nvSpPr>
          <p:cNvPr id="4" name="Rectangle 3"/>
          <p:cNvSpPr/>
          <p:nvPr/>
        </p:nvSpPr>
        <p:spPr>
          <a:xfrm>
            <a:off x="261865" y="1292924"/>
            <a:ext cx="8627376" cy="286232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algn="just"/>
            <a:r>
              <a:rPr lang="en-US" sz="2000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Deliverables: </a:t>
            </a:r>
            <a:r>
              <a:rPr lang="en-GB" sz="2000" i="1" u="sng" dirty="0">
                <a:latin typeface="Times New Roman"/>
                <a:cs typeface="Times New Roman"/>
              </a:rPr>
              <a:t>Detector laboratory infrastructure at </a:t>
            </a:r>
            <a:r>
              <a:rPr lang="en-GB" sz="2000" i="1" u="sng" dirty="0" err="1">
                <a:latin typeface="Times New Roman"/>
                <a:cs typeface="Times New Roman"/>
              </a:rPr>
              <a:t>Helwan</a:t>
            </a:r>
            <a:r>
              <a:rPr lang="en-GB" sz="2000" dirty="0">
                <a:latin typeface="Times New Roman"/>
                <a:cs typeface="Times New Roman"/>
              </a:rPr>
              <a:t> </a:t>
            </a:r>
            <a:endParaRPr lang="en-GB" sz="20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Delivering </a:t>
            </a:r>
            <a:r>
              <a:rPr lang="en-US" sz="2000" b="1" dirty="0">
                <a:solidFill>
                  <a:srgbClr val="FF4040"/>
                </a:solidFill>
                <a:latin typeface="Times New Roman"/>
                <a:cs typeface="Times New Roman"/>
              </a:rPr>
              <a:t>date: August 2016 (month 44</a:t>
            </a:r>
            <a:r>
              <a:rPr lang="en-US" sz="2000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)</a:t>
            </a:r>
            <a:endParaRPr lang="en-US" sz="2000" dirty="0" smtClean="0">
              <a:latin typeface="Times New Roman"/>
              <a:cs typeface="Times New Roman"/>
            </a:endParaRPr>
          </a:p>
          <a:p>
            <a:pPr algn="just"/>
            <a:r>
              <a:rPr lang="en-US" sz="2000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Milestones: </a:t>
            </a:r>
            <a:endParaRPr lang="en-US" sz="2000" b="1" dirty="0">
              <a:latin typeface="Times New Roman"/>
              <a:cs typeface="Times New Roman"/>
            </a:endParaRPr>
          </a:p>
          <a:p>
            <a:pPr marL="285750" indent="-285750" algn="just">
              <a:buFont typeface="Wingdings" charset="2"/>
              <a:buChar char="Ø"/>
            </a:pPr>
            <a:r>
              <a:rPr lang="it-IT" sz="2000" b="1" dirty="0" err="1" smtClean="0">
                <a:latin typeface="Times New Roman"/>
                <a:cs typeface="Times New Roman"/>
              </a:rPr>
              <a:t>Dec</a:t>
            </a:r>
            <a:r>
              <a:rPr lang="it-IT" sz="2000" b="1" dirty="0" smtClean="0">
                <a:latin typeface="Times New Roman"/>
                <a:cs typeface="Times New Roman"/>
              </a:rPr>
              <a:t> </a:t>
            </a:r>
            <a:r>
              <a:rPr lang="en-GB" sz="2000" b="1" dirty="0" smtClean="0">
                <a:latin typeface="Times New Roman"/>
                <a:cs typeface="Times New Roman"/>
              </a:rPr>
              <a:t>2014: </a:t>
            </a:r>
            <a:r>
              <a:rPr lang="en-GB" sz="2000" dirty="0" smtClean="0">
                <a:latin typeface="Times New Roman"/>
                <a:cs typeface="Times New Roman"/>
              </a:rPr>
              <a:t>Advancement </a:t>
            </a:r>
            <a:r>
              <a:rPr lang="en-GB" sz="2000" dirty="0">
                <a:latin typeface="Times New Roman"/>
                <a:cs typeface="Times New Roman"/>
              </a:rPr>
              <a:t>on infra-structure preparation for the gas lab at </a:t>
            </a:r>
            <a:r>
              <a:rPr lang="en-GB" sz="2000" dirty="0" smtClean="0">
                <a:latin typeface="Times New Roman"/>
                <a:cs typeface="Times New Roman"/>
              </a:rPr>
              <a:t>HELWAN:  </a:t>
            </a:r>
            <a:r>
              <a:rPr lang="en-GB" sz="2000" dirty="0">
                <a:latin typeface="Times New Roman"/>
                <a:cs typeface="Times New Roman"/>
              </a:rPr>
              <a:t>Installation of power system and  </a:t>
            </a:r>
            <a:r>
              <a:rPr lang="en-GB" sz="2000" dirty="0" smtClean="0">
                <a:latin typeface="Times New Roman"/>
                <a:cs typeface="Times New Roman"/>
              </a:rPr>
              <a:t>gas </a:t>
            </a:r>
            <a:r>
              <a:rPr lang="en-GB" sz="2000" dirty="0">
                <a:latin typeface="Times New Roman"/>
                <a:cs typeface="Times New Roman"/>
              </a:rPr>
              <a:t>system for gaseous detector </a:t>
            </a:r>
            <a:r>
              <a:rPr lang="en-GB" sz="2000" dirty="0" smtClean="0">
                <a:latin typeface="Times New Roman"/>
                <a:cs typeface="Times New Roman"/>
              </a:rPr>
              <a:t>test. 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en-GB" sz="2000" b="1" dirty="0" smtClean="0">
                <a:latin typeface="Times New Roman"/>
                <a:cs typeface="Times New Roman"/>
              </a:rPr>
              <a:t>Sept. 2016: </a:t>
            </a:r>
            <a:r>
              <a:rPr lang="en-GB" sz="2000" dirty="0">
                <a:latin typeface="Times New Roman"/>
                <a:cs typeface="Times New Roman"/>
              </a:rPr>
              <a:t>Completion of HELWAN infrastructure and </a:t>
            </a:r>
            <a:r>
              <a:rPr lang="en-GB" sz="2000" dirty="0" smtClean="0">
                <a:latin typeface="Times New Roman"/>
                <a:cs typeface="Times New Roman"/>
              </a:rPr>
              <a:t>test </a:t>
            </a:r>
            <a:r>
              <a:rPr lang="en-GB" sz="2000" dirty="0">
                <a:latin typeface="Times New Roman"/>
                <a:cs typeface="Times New Roman"/>
              </a:rPr>
              <a:t>of large size MRPC/</a:t>
            </a:r>
            <a:r>
              <a:rPr lang="en-GB" sz="2000" dirty="0" smtClean="0">
                <a:latin typeface="Times New Roman"/>
                <a:cs typeface="Times New Roman"/>
              </a:rPr>
              <a:t>GEM: </a:t>
            </a:r>
            <a:r>
              <a:rPr lang="en-GB" sz="2000" dirty="0">
                <a:latin typeface="Times New Roman"/>
                <a:cs typeface="Times New Roman"/>
              </a:rPr>
              <a:t>HELWAN gas lab ready and fully functioning. Validation with cosmic rays of the large size  gas detector.</a:t>
            </a:r>
            <a:r>
              <a:rPr lang="it-IT" sz="2000" dirty="0">
                <a:latin typeface="Times New Roman"/>
                <a:cs typeface="Times New Roman"/>
              </a:rPr>
              <a:t> </a:t>
            </a:r>
            <a:endParaRPr lang="it-IT" sz="2000" dirty="0" smtClean="0">
              <a:latin typeface="Times New Roman"/>
              <a:cs typeface="Times New Roman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1442" y="4376517"/>
            <a:ext cx="7234499" cy="1754327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FF4040"/>
                </a:solidFill>
                <a:latin typeface="Times New Roman"/>
                <a:cs typeface="Times New Roman"/>
              </a:rPr>
              <a:t>Secondments</a:t>
            </a:r>
            <a:r>
              <a:rPr lang="en-US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:  </a:t>
            </a:r>
          </a:p>
          <a:p>
            <a:r>
              <a:rPr lang="en-US" b="1" dirty="0">
                <a:latin typeface="Times New Roman"/>
                <a:cs typeface="Times New Roman"/>
              </a:rPr>
              <a:t> </a:t>
            </a:r>
            <a:r>
              <a:rPr lang="en-US" b="1" dirty="0" smtClean="0">
                <a:latin typeface="Times New Roman"/>
                <a:cs typeface="Times New Roman"/>
              </a:rPr>
              <a:t>TECH from </a:t>
            </a:r>
            <a:r>
              <a:rPr lang="en-US" b="1" dirty="0" err="1" smtClean="0">
                <a:latin typeface="Times New Roman"/>
                <a:cs typeface="Times New Roman"/>
              </a:rPr>
              <a:t>Poliba</a:t>
            </a:r>
            <a:r>
              <a:rPr lang="en-US" b="1" dirty="0" smtClean="0">
                <a:latin typeface="Times New Roman"/>
                <a:cs typeface="Times New Roman"/>
              </a:rPr>
              <a:t> </a:t>
            </a:r>
            <a:r>
              <a:rPr lang="en-US" b="1" dirty="0">
                <a:latin typeface="Times New Roman"/>
                <a:cs typeface="Times New Roman"/>
              </a:rPr>
              <a:t>to </a:t>
            </a:r>
            <a:r>
              <a:rPr lang="en-US" b="1" dirty="0" err="1" smtClean="0">
                <a:latin typeface="Times New Roman"/>
                <a:cs typeface="Times New Roman"/>
              </a:rPr>
              <a:t>Helwan</a:t>
            </a:r>
            <a:r>
              <a:rPr lang="en-US" b="1" dirty="0" smtClean="0">
                <a:latin typeface="Times New Roman"/>
                <a:cs typeface="Times New Roman"/>
              </a:rPr>
              <a:t>: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Jan- Feb 2014  </a:t>
            </a:r>
            <a:r>
              <a:rPr lang="en-US" dirty="0">
                <a:latin typeface="Times New Roman"/>
                <a:cs typeface="Times New Roman"/>
              </a:rPr>
              <a:t>&amp; Jan- Feb </a:t>
            </a:r>
            <a:r>
              <a:rPr lang="en-US" dirty="0" smtClean="0">
                <a:latin typeface="Times New Roman"/>
                <a:cs typeface="Times New Roman"/>
              </a:rPr>
              <a:t>2015 &amp; </a:t>
            </a:r>
            <a:r>
              <a:rPr lang="en-US" dirty="0">
                <a:latin typeface="Times New Roman"/>
                <a:cs typeface="Times New Roman"/>
              </a:rPr>
              <a:t>Jan- Feb </a:t>
            </a:r>
            <a:r>
              <a:rPr lang="en-US" dirty="0" smtClean="0">
                <a:latin typeface="Times New Roman"/>
                <a:cs typeface="Times New Roman"/>
              </a:rPr>
              <a:t>2016 (6 months)</a:t>
            </a:r>
          </a:p>
          <a:p>
            <a:endParaRPr lang="en-US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latin typeface="Times New Roman"/>
                <a:cs typeface="Times New Roman"/>
              </a:rPr>
              <a:t>Early-Stage Researcher from </a:t>
            </a:r>
            <a:r>
              <a:rPr lang="en-US" b="1" dirty="0" err="1" smtClean="0">
                <a:latin typeface="Times New Roman"/>
                <a:cs typeface="Times New Roman"/>
              </a:rPr>
              <a:t>Poliba</a:t>
            </a:r>
            <a:r>
              <a:rPr lang="en-US" b="1" dirty="0" smtClean="0">
                <a:latin typeface="Times New Roman"/>
                <a:cs typeface="Times New Roman"/>
              </a:rPr>
              <a:t> to </a:t>
            </a:r>
            <a:r>
              <a:rPr lang="en-US" b="1" dirty="0" err="1" smtClean="0">
                <a:latin typeface="Times New Roman"/>
                <a:cs typeface="Times New Roman"/>
              </a:rPr>
              <a:t>Helwan</a:t>
            </a:r>
            <a:r>
              <a:rPr lang="en-US" b="1" dirty="0" smtClean="0">
                <a:latin typeface="Times New Roman"/>
                <a:cs typeface="Times New Roman"/>
              </a:rPr>
              <a:t>: </a:t>
            </a:r>
          </a:p>
          <a:p>
            <a:r>
              <a:rPr lang="en-US" dirty="0" smtClean="0">
                <a:latin typeface="Times New Roman"/>
                <a:cs typeface="Times New Roman"/>
              </a:rPr>
              <a:t>May  - June 2014 &amp;  Oct – Nov 2015 &amp; Jun – Jul 2016 (6 month)</a:t>
            </a:r>
          </a:p>
        </p:txBody>
      </p:sp>
      <p:sp>
        <p:nvSpPr>
          <p:cNvPr id="7" name="Rectangle 6"/>
          <p:cNvSpPr/>
          <p:nvPr/>
        </p:nvSpPr>
        <p:spPr>
          <a:xfrm>
            <a:off x="2102088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b="1" dirty="0">
              <a:solidFill>
                <a:srgbClr val="FF404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47285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44856"/>
            <a:ext cx="8042276" cy="754819"/>
          </a:xfrm>
        </p:spPr>
        <p:txBody>
          <a:bodyPr/>
          <a:lstStyle/>
          <a:p>
            <a:r>
              <a:rPr lang="en-US" dirty="0" smtClean="0">
                <a:latin typeface="Times New Roman"/>
                <a:cs typeface="Times New Roman"/>
              </a:rPr>
              <a:t>Cosmic Test </a:t>
            </a:r>
            <a:r>
              <a:rPr lang="en-US" dirty="0" smtClean="0">
                <a:latin typeface="Times New Roman"/>
                <a:cs typeface="Times New Roman"/>
              </a:rPr>
              <a:t>laboratory </a:t>
            </a:r>
            <a:r>
              <a:rPr lang="en-US" dirty="0" smtClean="0">
                <a:latin typeface="Times New Roman"/>
                <a:cs typeface="Times New Roman"/>
              </a:rPr>
              <a:t>status..</a:t>
            </a:r>
            <a:endParaRPr lang="it-IT" dirty="0">
              <a:latin typeface="Times New Roman"/>
              <a:cs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0088" y="1116064"/>
            <a:ext cx="8276696" cy="1323439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AU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Activity started (as planned): end of April.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91E24"/>
                </a:solidFill>
                <a:latin typeface="Times New Roman"/>
                <a:cs typeface="Times New Roman"/>
              </a:rPr>
              <a:t>Weekly meetings </a:t>
            </a:r>
            <a:r>
              <a:rPr lang="en-US" sz="2000" dirty="0" smtClean="0">
                <a:solidFill>
                  <a:srgbClr val="091E24"/>
                </a:solidFill>
                <a:latin typeface="Times New Roman"/>
                <a:cs typeface="Times New Roman"/>
              </a:rPr>
              <a:t>(until </a:t>
            </a:r>
            <a:r>
              <a:rPr lang="en-US" sz="2000" dirty="0">
                <a:solidFill>
                  <a:srgbClr val="091E24"/>
                </a:solidFill>
                <a:latin typeface="Times New Roman"/>
                <a:cs typeface="Times New Roman"/>
              </a:rPr>
              <a:t>2 months ago for the known reasons) </a:t>
            </a:r>
            <a:endParaRPr lang="en-US" sz="2000" dirty="0" smtClean="0">
              <a:solidFill>
                <a:srgbClr val="091E24"/>
              </a:solidFill>
              <a:latin typeface="Times New Roman"/>
              <a:cs typeface="Times New Roman"/>
            </a:endParaRPr>
          </a:p>
          <a:p>
            <a:pPr marL="342900" indent="-342900">
              <a:buFont typeface="Arial"/>
              <a:buChar char="•"/>
            </a:pPr>
            <a:r>
              <a:rPr lang="en-AU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Twiky page will all materials: </a:t>
            </a:r>
            <a:r>
              <a:rPr lang="en-AU" sz="2000" u="sng" dirty="0">
                <a:latin typeface="Times New Roman"/>
                <a:cs typeface="Times New Roman"/>
                <a:hlinkClick r:id="rId2"/>
              </a:rPr>
              <a:t>https://twiki.cern.ch/twiki/bin/view/CMSPublic/EEPN2.</a:t>
            </a:r>
            <a:r>
              <a:rPr lang="en-AU" sz="2000" u="sng" dirty="0">
                <a:latin typeface="Times New Roman"/>
                <a:cs typeface="Times New Roman"/>
              </a:rPr>
              <a:t> </a:t>
            </a:r>
            <a:endParaRPr lang="en-AU" sz="2000" dirty="0" smtClean="0">
              <a:solidFill>
                <a:srgbClr val="091E24"/>
              </a:solidFill>
              <a:latin typeface="Times New Roman"/>
              <a:cs typeface="Times New Roman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855" y="4886836"/>
            <a:ext cx="8276696" cy="1661993"/>
          </a:xfrm>
          <a:prstGeom prst="rect">
            <a:avLst/>
          </a:prstGeom>
          <a:solidFill>
            <a:srgbClr val="CCFFCC"/>
          </a:solidFill>
        </p:spPr>
        <p:txBody>
          <a:bodyPr wrap="square">
            <a:spAutoFit/>
          </a:bodyPr>
          <a:lstStyle/>
          <a:p>
            <a:pPr algn="just"/>
            <a:r>
              <a:rPr lang="en-AU" sz="2200" b="1" dirty="0" smtClean="0">
                <a:solidFill>
                  <a:srgbClr val="091E24"/>
                </a:solidFill>
                <a:latin typeface="Times New Roman"/>
                <a:cs typeface="Times New Roman"/>
              </a:rPr>
              <a:t>What is missing….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AU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GAS system: </a:t>
            </a:r>
            <a:r>
              <a:rPr lang="en-AU" sz="2000" dirty="0" smtClean="0">
                <a:latin typeface="Times New Roman"/>
                <a:cs typeface="Times New Roman"/>
              </a:rPr>
              <a:t>the present system is only partially working. 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AU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DAQ system</a:t>
            </a:r>
            <a:r>
              <a:rPr lang="en-AU" sz="2000" dirty="0" smtClean="0">
                <a:latin typeface="Times New Roman"/>
                <a:cs typeface="Times New Roman"/>
              </a:rPr>
              <a:t>: plan to develop it at </a:t>
            </a:r>
            <a:r>
              <a:rPr lang="en-AU" sz="2000" dirty="0" err="1" smtClean="0">
                <a:latin typeface="Times New Roman"/>
                <a:cs typeface="Times New Roman"/>
              </a:rPr>
              <a:t>cern</a:t>
            </a:r>
            <a:r>
              <a:rPr lang="en-AU" sz="2000" dirty="0" smtClean="0">
                <a:latin typeface="Times New Roman"/>
                <a:cs typeface="Times New Roman"/>
              </a:rPr>
              <a:t> and then bring it in Egypt.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AU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Data Base </a:t>
            </a:r>
            <a:r>
              <a:rPr lang="en-AU" sz="2000" dirty="0" smtClean="0">
                <a:latin typeface="Times New Roman"/>
                <a:cs typeface="Times New Roman"/>
              </a:rPr>
              <a:t>tool to store the data 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en-AU" sz="20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Data Analysis tools  </a:t>
            </a:r>
            <a:endParaRPr lang="en-AU" sz="2000" b="1" dirty="0" smtClean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3" name="Picture 2" descr="E:\rpc photos\564931_423467547681283_100000541251289_1500224_1837673016_n.jpg"/>
          <p:cNvPicPr>
            <a:picLocks noChangeAspect="1" noChangeArrowheads="1"/>
          </p:cNvPicPr>
          <p:nvPr/>
        </p:nvPicPr>
        <p:blipFill rotWithShape="1">
          <a:blip r:embed="rId3"/>
          <a:srcRect l="16441" t="10512" r="16832"/>
          <a:stretch/>
        </p:blipFill>
        <p:spPr bwMode="auto">
          <a:xfrm>
            <a:off x="5596928" y="2552545"/>
            <a:ext cx="3073013" cy="21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78266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Times New Roman"/>
                <a:cs typeface="Times New Roman"/>
              </a:rPr>
              <a:t>Proposal for activities @ </a:t>
            </a:r>
            <a:r>
              <a:rPr lang="en-GB" dirty="0">
                <a:latin typeface="Times New Roman"/>
                <a:cs typeface="Times New Roman"/>
              </a:rPr>
              <a:t>CERN </a:t>
            </a:r>
            <a:r>
              <a:rPr lang="en-GB" dirty="0" smtClean="0">
                <a:latin typeface="Times New Roman"/>
                <a:cs typeface="Times New Roman"/>
              </a:rPr>
              <a:t> </a:t>
            </a:r>
            <a:endParaRPr lang="en-GB" dirty="0">
              <a:latin typeface="Times New Roman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611" y="1646390"/>
            <a:ext cx="7854324" cy="415498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sz="2400" b="1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/>
                <a:cs typeface="Times New Roman"/>
              </a:rPr>
              <a:t>Sheeren</a:t>
            </a:r>
            <a:r>
              <a:rPr lang="en-GB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: study of the muon trigger and reconstruction capability in the high eta region (</a:t>
            </a:r>
            <a:r>
              <a:rPr lang="en-GB" sz="2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Delphes</a:t>
            </a:r>
            <a:r>
              <a:rPr lang="en-GB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fast </a:t>
            </a:r>
            <a:r>
              <a:rPr lang="en-GB" sz="2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simulation..see</a:t>
            </a:r>
            <a:r>
              <a:rPr lang="en-GB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Sheeren’s</a:t>
            </a:r>
            <a:r>
              <a:rPr lang="en-GB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talk) </a:t>
            </a:r>
            <a:r>
              <a:rPr lang="en-GB" sz="2400" dirty="0" err="1" smtClean="0">
                <a:solidFill>
                  <a:schemeClr val="tx1"/>
                </a:solidFill>
                <a:latin typeface="Times New Roman"/>
                <a:cs typeface="Times New Roman"/>
              </a:rPr>
              <a:t>vs</a:t>
            </a:r>
            <a:r>
              <a:rPr lang="en-GB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detector performance </a:t>
            </a:r>
          </a:p>
          <a:p>
            <a:pPr algn="just"/>
            <a:r>
              <a:rPr lang="en-GB" sz="2400" dirty="0" smtClean="0">
                <a:solidFill>
                  <a:schemeClr val="tx1"/>
                </a:solidFill>
                <a:latin typeface="Times New Roman"/>
                <a:cs typeface="Times New Roman"/>
              </a:rPr>
              <a:t> </a:t>
            </a:r>
          </a:p>
          <a:p>
            <a:r>
              <a:rPr lang="en-GB" sz="2400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Ahmed: </a:t>
            </a:r>
            <a:r>
              <a:rPr lang="en-GB" sz="2400" dirty="0" smtClean="0">
                <a:latin typeface="Times New Roman"/>
                <a:cs typeface="Times New Roman"/>
              </a:rPr>
              <a:t>904 activities (construction and test of RE4) and analysis tool development for cosmic test data  </a:t>
            </a:r>
          </a:p>
          <a:p>
            <a:endParaRPr lang="en-GB" sz="2400" dirty="0">
              <a:latin typeface="Times New Roman"/>
              <a:cs typeface="Times New Roman"/>
            </a:endParaRPr>
          </a:p>
          <a:p>
            <a:r>
              <a:rPr lang="en-GB" sz="2400" b="1" dirty="0" smtClean="0">
                <a:solidFill>
                  <a:srgbClr val="FF4040"/>
                </a:solidFill>
                <a:latin typeface="Times New Roman"/>
                <a:cs typeface="Times New Roman"/>
              </a:rPr>
              <a:t>Yasser: </a:t>
            </a:r>
            <a:r>
              <a:rPr lang="en-GB" sz="2400" dirty="0" smtClean="0">
                <a:latin typeface="Times New Roman"/>
                <a:cs typeface="Times New Roman"/>
              </a:rPr>
              <a:t>DAQ system developed? </a:t>
            </a:r>
          </a:p>
          <a:p>
            <a:endParaRPr lang="en-GB" sz="2400" dirty="0" smtClean="0">
              <a:latin typeface="Times New Roman"/>
              <a:cs typeface="Times New Roman"/>
            </a:endParaRPr>
          </a:p>
          <a:p>
            <a:endParaRPr lang="en-GB" sz="2400" dirty="0">
              <a:latin typeface="Times New Roman"/>
              <a:cs typeface="Times New Roman"/>
            </a:endParaRPr>
          </a:p>
          <a:p>
            <a:endParaRPr lang="en-GB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93808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6278</TotalTime>
  <Words>567</Words>
  <Application>Microsoft Macintosh PowerPoint</Application>
  <PresentationFormat>On-screen Show (4:3)</PresentationFormat>
  <Paragraphs>58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Breeze</vt:lpstr>
      <vt:lpstr>WP2 (Detector development) Summary   </vt:lpstr>
      <vt:lpstr>Objective  </vt:lpstr>
      <vt:lpstr>2.1: New gaseous detectors for high rate environment</vt:lpstr>
      <vt:lpstr>2.3: Set up of a gas-detector laboratory at HELWAN </vt:lpstr>
      <vt:lpstr>Cosmic Test laboratory status..</vt:lpstr>
      <vt:lpstr>Proposal for activities @ CERN  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RFM report</dc:title>
  <dc:creator>gabriella pugliese</dc:creator>
  <cp:lastModifiedBy>gabriella pugliese</cp:lastModifiedBy>
  <cp:revision>196</cp:revision>
  <dcterms:created xsi:type="dcterms:W3CDTF">2011-11-14T15:25:36Z</dcterms:created>
  <dcterms:modified xsi:type="dcterms:W3CDTF">2013-09-25T15:07:49Z</dcterms:modified>
</cp:coreProperties>
</file>