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дрей Зароченцев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3E721FA2-2DE7-4F92-BDCE-1CF6BA036E64}">
  <a:tblStyle styleId="{3E721FA2-2DE7-4F92-BDCE-1CF6BA036E64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5A14D3C2-335B-476B-96DE-7B7AFD2344E7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6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884933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571472" y="714362"/>
            <a:ext cx="7772400" cy="914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 sz="4000" dirty="0"/>
              <a:t>Operations in R</a:t>
            </a:r>
            <a:r>
              <a:rPr lang="ru" sz="2000" dirty="0"/>
              <a:t>ussian</a:t>
            </a:r>
            <a:r>
              <a:rPr lang="ru" sz="4000" dirty="0"/>
              <a:t>D</a:t>
            </a:r>
            <a:r>
              <a:rPr lang="ru" sz="2000" dirty="0"/>
              <a:t>ata</a:t>
            </a:r>
            <a:r>
              <a:rPr lang="ru" sz="4000" dirty="0"/>
              <a:t>I</a:t>
            </a:r>
            <a:r>
              <a:rPr lang="ru" sz="2000" dirty="0"/>
              <a:t>ntensive</a:t>
            </a:r>
            <a:r>
              <a:rPr lang="ru" sz="4000" dirty="0"/>
              <a:t>G</a:t>
            </a:r>
            <a:r>
              <a:rPr lang="ru" sz="2000" dirty="0"/>
              <a:t>rid</a:t>
            </a:r>
            <a:r>
              <a:rPr lang="ru" sz="4000" dirty="0"/>
              <a:t> 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1908678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1"/>
              </a:buClr>
              <a:buSzPct val="42307"/>
              <a:buFont typeface="Arial"/>
              <a:buNone/>
            </a:pPr>
            <a:r>
              <a:rPr lang="ru" sz="2600" b="1" dirty="0">
                <a:solidFill>
                  <a:srgbClr val="808080"/>
                </a:solidFill>
              </a:rPr>
              <a:t>Andrey Zarochentsev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45833"/>
              <a:buFont typeface="Arial"/>
              <a:buNone/>
            </a:pPr>
            <a:r>
              <a:rPr lang="ru" sz="2400" dirty="0">
                <a:solidFill>
                  <a:srgbClr val="808080"/>
                </a:solidFill>
              </a:rPr>
              <a:t>SPbSU, St. Petersburg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42307"/>
              <a:buFont typeface="Arial"/>
              <a:buNone/>
            </a:pPr>
            <a:r>
              <a:rPr lang="ru" sz="2600" b="1" dirty="0">
                <a:solidFill>
                  <a:srgbClr val="808080"/>
                </a:solidFill>
              </a:rPr>
              <a:t>Gleb Stiforov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45833"/>
              <a:buFont typeface="Arial"/>
              <a:buNone/>
            </a:pPr>
            <a:r>
              <a:rPr lang="ru" sz="2400" dirty="0">
                <a:solidFill>
                  <a:srgbClr val="808080"/>
                </a:solidFill>
              </a:rPr>
              <a:t>JINR, Dubna</a:t>
            </a:r>
          </a:p>
          <a:p>
            <a:endParaRPr dirty="0"/>
          </a:p>
        </p:txBody>
      </p:sp>
      <p:sp>
        <p:nvSpPr>
          <p:cNvPr id="25" name="Shape 25"/>
          <p:cNvSpPr txBox="1"/>
          <p:nvPr/>
        </p:nvSpPr>
        <p:spPr>
          <a:xfrm>
            <a:off x="1486375" y="4416350"/>
            <a:ext cx="6490799" cy="4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1800" dirty="0">
                <a:solidFill>
                  <a:srgbClr val="808080"/>
                </a:solidFill>
              </a:rPr>
              <a:t>ALICE T1/T2 workshop in Tsukuba, </a:t>
            </a:r>
            <a:r>
              <a:rPr lang="ru" sz="1800" dirty="0">
                <a:solidFill>
                  <a:srgbClr val="FF0000"/>
                </a:solidFill>
              </a:rPr>
              <a:t>Japan</a:t>
            </a:r>
            <a:r>
              <a:rPr lang="ru" sz="1800" dirty="0">
                <a:solidFill>
                  <a:srgbClr val="808080"/>
                </a:solidFill>
              </a:rPr>
              <a:t>, 3-7 march 2014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195486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ru" sz="3000" dirty="0"/>
              <a:t>New </a:t>
            </a:r>
            <a:r>
              <a:rPr lang="ru" sz="3000" dirty="0" smtClean="0"/>
              <a:t>resou</a:t>
            </a:r>
            <a:r>
              <a:rPr lang="en-US" sz="3000" dirty="0" err="1" smtClean="0"/>
              <a:t>rces</a:t>
            </a:r>
            <a:r>
              <a:rPr lang="ru" sz="3000" dirty="0" smtClean="0"/>
              <a:t> </a:t>
            </a:r>
            <a:r>
              <a:rPr lang="ru" sz="3000" dirty="0"/>
              <a:t>of Russian sites 2014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1800" dirty="0">
                <a:solidFill>
                  <a:srgbClr val="FF0000"/>
                </a:solidFill>
              </a:rPr>
              <a:t>Requested by REBUS (http://wlcg-rebus.cern.ch/apps/pledges/resources/): </a:t>
            </a:r>
            <a:r>
              <a:rPr lang="ru" sz="1800" dirty="0">
                <a:solidFill>
                  <a:srgbClr val="000000"/>
                </a:solidFill>
              </a:rPr>
              <a:t>(T2 only) DISK = </a:t>
            </a:r>
            <a:r>
              <a:rPr lang="ru" sz="1800" dirty="0">
                <a:solidFill>
                  <a:srgbClr val="FF0000"/>
                </a:solidFill>
              </a:rPr>
              <a:t>1645 TB</a:t>
            </a:r>
            <a:r>
              <a:rPr lang="ru" sz="1800" dirty="0">
                <a:solidFill>
                  <a:srgbClr val="000000"/>
                </a:solidFill>
              </a:rPr>
              <a:t>  , CE = </a:t>
            </a:r>
            <a:r>
              <a:rPr lang="ru" sz="1800" dirty="0">
                <a:solidFill>
                  <a:srgbClr val="FF0000"/>
                </a:solidFill>
              </a:rPr>
              <a:t>20467 HEPSPEC2006</a:t>
            </a:r>
          </a:p>
          <a:p>
            <a:endParaRPr dirty="0"/>
          </a:p>
          <a:p>
            <a:pPr lvl="0" rtl="0">
              <a:buNone/>
            </a:pPr>
            <a:r>
              <a:rPr lang="ru" sz="1400" dirty="0"/>
              <a:t>information on  28 February 2014 year:</a:t>
            </a:r>
          </a:p>
          <a:p>
            <a:pPr lvl="0" rtl="0">
              <a:buNone/>
            </a:pPr>
            <a:r>
              <a:rPr lang="ru" sz="1400" dirty="0"/>
              <a:t>SPbSU: + 20 TB (old server)+ 66 TB (New), +96 Cores (new) (11.53 HS2006)</a:t>
            </a:r>
          </a:p>
          <a:p>
            <a:pPr lvl="0" rtl="0">
              <a:buNone/>
            </a:pPr>
            <a:r>
              <a:rPr lang="ru" sz="1400" dirty="0"/>
              <a:t>MEPHI: + 40 TB + </a:t>
            </a:r>
            <a:r>
              <a:rPr lang="ru" sz="1400" dirty="0" smtClean="0"/>
              <a:t>1</a:t>
            </a:r>
            <a:r>
              <a:rPr lang="en-US" sz="1400" dirty="0" smtClean="0"/>
              <a:t>12</a:t>
            </a:r>
            <a:r>
              <a:rPr lang="ru" sz="1400" dirty="0" smtClean="0"/>
              <a:t>  </a:t>
            </a:r>
            <a:r>
              <a:rPr lang="ru" sz="1400" dirty="0"/>
              <a:t>Cores (10.41 HS2006)</a:t>
            </a:r>
          </a:p>
          <a:p>
            <a:pPr lvl="0" rtl="0">
              <a:buNone/>
            </a:pPr>
            <a:r>
              <a:rPr lang="ru" sz="1400" dirty="0"/>
              <a:t>JINR: +0</a:t>
            </a:r>
          </a:p>
          <a:p>
            <a:pPr lvl="0" rtl="0">
              <a:buNone/>
            </a:pPr>
            <a:r>
              <a:rPr lang="ru" sz="1400" dirty="0"/>
              <a:t>Troitsk: +0</a:t>
            </a:r>
          </a:p>
          <a:p>
            <a:pPr lvl="0" rtl="0">
              <a:buNone/>
            </a:pPr>
            <a:r>
              <a:rPr lang="ru" sz="1400" dirty="0"/>
              <a:t>RRC-KIAE (ITEP only):  +</a:t>
            </a:r>
            <a:r>
              <a:rPr lang="ru" sz="1400" dirty="0" smtClean="0"/>
              <a:t>0</a:t>
            </a:r>
            <a:endParaRPr lang="en-US" sz="1400" dirty="0" smtClean="0"/>
          </a:p>
          <a:p>
            <a:pPr lvl="0"/>
            <a:r>
              <a:rPr lang="ru" sz="1400" dirty="0" smtClean="0"/>
              <a:t>Sum:  DISK=1238+ 126=</a:t>
            </a:r>
            <a:r>
              <a:rPr lang="ru" sz="1400" dirty="0" smtClean="0">
                <a:solidFill>
                  <a:srgbClr val="FF0000"/>
                </a:solidFill>
              </a:rPr>
              <a:t>1364TB (82 %) </a:t>
            </a:r>
            <a:r>
              <a:rPr lang="ru" sz="1400" dirty="0" smtClean="0"/>
              <a:t>, </a:t>
            </a:r>
          </a:p>
          <a:p>
            <a:pPr lvl="0"/>
            <a:r>
              <a:rPr lang="ru" sz="1400" dirty="0" smtClean="0"/>
              <a:t>          CE~19503+1</a:t>
            </a:r>
            <a:r>
              <a:rPr lang="en-US" sz="1400" dirty="0" smtClean="0"/>
              <a:t>107+1166</a:t>
            </a:r>
            <a:r>
              <a:rPr lang="ru" sz="1400" dirty="0" smtClean="0"/>
              <a:t> =</a:t>
            </a:r>
            <a:r>
              <a:rPr lang="en-US" sz="1400" dirty="0" smtClean="0">
                <a:solidFill>
                  <a:schemeClr val="accent1"/>
                </a:solidFill>
              </a:rPr>
              <a:t>21775</a:t>
            </a:r>
            <a:r>
              <a:rPr lang="ru" sz="1400" dirty="0" smtClean="0">
                <a:solidFill>
                  <a:schemeClr val="accent1"/>
                </a:solidFill>
              </a:rPr>
              <a:t>  HEPSPEC2006 (10</a:t>
            </a:r>
            <a:r>
              <a:rPr lang="en-US" sz="1400" dirty="0" smtClean="0">
                <a:solidFill>
                  <a:schemeClr val="accent1"/>
                </a:solidFill>
              </a:rPr>
              <a:t>6</a:t>
            </a:r>
            <a:r>
              <a:rPr lang="ru" sz="1400" dirty="0" smtClean="0">
                <a:solidFill>
                  <a:schemeClr val="accent1"/>
                </a:solidFill>
              </a:rPr>
              <a:t> %)</a:t>
            </a:r>
          </a:p>
          <a:p>
            <a:pPr lvl="0" rtl="0">
              <a:buNone/>
            </a:pPr>
            <a:endParaRPr lang="ru" sz="1400"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/>
              <a:t>Alice requirements to Russian sites on middleware: all ok in 2014.</a:t>
            </a:r>
          </a:p>
        </p:txBody>
      </p:sp>
      <p:graphicFrame>
        <p:nvGraphicFramePr>
          <p:cNvPr id="97" name="Shape 97"/>
          <p:cNvGraphicFramePr/>
          <p:nvPr>
            <p:extLst>
              <p:ext uri="{D42A27DB-BD31-4B8C-83A1-F6EECF244321}">
                <p14:modId xmlns:p14="http://schemas.microsoft.com/office/powerpoint/2010/main" val="2121082104"/>
              </p:ext>
            </p:extLst>
          </p:nvPr>
        </p:nvGraphicFramePr>
        <p:xfrm>
          <a:off x="943325" y="1116675"/>
          <a:ext cx="7478075" cy="3535770"/>
        </p:xfrm>
        <a:graphic>
          <a:graphicData uri="http://schemas.openxmlformats.org/drawingml/2006/table">
            <a:tbl>
              <a:tblPr>
                <a:noFill/>
                <a:tableStyleId>{5A14D3C2-335B-476B-96DE-7B7AFD2344E7}</a:tableStyleId>
              </a:tblPr>
              <a:tblGrid>
                <a:gridCol w="1046450"/>
                <a:gridCol w="1346425"/>
                <a:gridCol w="1084525"/>
                <a:gridCol w="1769300"/>
                <a:gridCol w="2231375"/>
              </a:tblGrid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 dirty="0"/>
                        <a:t>Site name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rtl="0">
                        <a:buNone/>
                      </a:pPr>
                      <a:r>
                        <a:rPr lang="ru"/>
                        <a:t>cvmfs  version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rtl="0">
                        <a:buNone/>
                      </a:pPr>
                      <a:r>
                        <a:rPr lang="ru"/>
                        <a:t>OS version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rtl="0">
                        <a:buNone/>
                      </a:pPr>
                      <a:r>
                        <a:rPr lang="ru"/>
                        <a:t>EMI (UMD) version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rtl="0">
                        <a:buNone/>
                      </a:pPr>
                      <a:r>
                        <a:rPr lang="ru"/>
                        <a:t>xrootd version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5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SPbSU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2.1.15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6.4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2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 v3.2.6 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5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PNPI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2.1.15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6.5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2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>
                          <a:solidFill>
                            <a:srgbClr val="FF0000"/>
                          </a:solidFill>
                        </a:rPr>
                        <a:t> v3.3.4 (rpm)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5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JINR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2.1.15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6.5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3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>
                          <a:solidFill>
                            <a:srgbClr val="FF0000"/>
                          </a:solidFill>
                        </a:rPr>
                        <a:t> v3.3.4 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5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RRC-KI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 dirty="0" smtClean="0"/>
                        <a:t>2.1.15</a:t>
                      </a:r>
                      <a:endParaRPr lang="ru" dirty="0"/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5.9</a:t>
                      </a:r>
                      <a:endParaRPr lang="ru" dirty="0">
                        <a:solidFill>
                          <a:srgbClr val="FF0000"/>
                        </a:solidFill>
                      </a:endParaRP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-US" dirty="0" smtClean="0"/>
                        <a:t>2</a:t>
                      </a:r>
                      <a:endParaRPr lang="ru" dirty="0"/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 20100510-1509_dbg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5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Troitsk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2.1.15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6.4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2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 20100510-1509_dbg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5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ITEP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2.1.15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6.5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2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 v3.2.6 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5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IHEP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2.1.15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6.4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3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 v3.2.4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5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MEPHI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2.1.15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6.5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3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 dirty="0"/>
                        <a:t>-------------------------------</a:t>
                      </a:r>
                    </a:p>
                  </a:txBody>
                  <a:tcPr marL="66675" marR="66675" marT="66675" marB="666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/>
              <a:t>Questions from site admins: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1800" dirty="0">
                <a:solidFill>
                  <a:srgbClr val="0000FF"/>
                </a:solidFill>
              </a:rPr>
              <a:t>1) Xrootd from RPM - instruction?</a:t>
            </a:r>
          </a:p>
          <a:p>
            <a:pPr lvl="0" rtl="0">
              <a:buNone/>
            </a:pPr>
            <a:r>
              <a:rPr lang="ru" sz="1800" dirty="0"/>
              <a:t>We </a:t>
            </a:r>
            <a:r>
              <a:rPr lang="ru" sz="1800" dirty="0" smtClean="0"/>
              <a:t>have</a:t>
            </a:r>
            <a:r>
              <a:rPr lang="en-US" sz="1800" dirty="0" smtClean="0"/>
              <a:t> the</a:t>
            </a:r>
            <a:r>
              <a:rPr lang="ru" sz="1800" dirty="0" smtClean="0"/>
              <a:t> </a:t>
            </a:r>
            <a:r>
              <a:rPr lang="ru" sz="1800" dirty="0"/>
              <a:t>expirience with installation of xrootd from  rpm (PNPI) from EOS repository, but eos-apmon is not working for </a:t>
            </a:r>
            <a:r>
              <a:rPr lang="ru" sz="1800" dirty="0" smtClean="0"/>
              <a:t>xrootd</a:t>
            </a:r>
            <a:r>
              <a:rPr lang="ru" sz="1800" dirty="0"/>
              <a:t>. We </a:t>
            </a:r>
            <a:r>
              <a:rPr lang="ru" sz="1800" dirty="0" smtClean="0"/>
              <a:t>created</a:t>
            </a:r>
            <a:r>
              <a:rPr lang="en-US" sz="1800" dirty="0" smtClean="0"/>
              <a:t> a</a:t>
            </a:r>
            <a:r>
              <a:rPr lang="ru" sz="1800" dirty="0" smtClean="0"/>
              <a:t> </a:t>
            </a:r>
            <a:r>
              <a:rPr lang="ru" sz="1800" dirty="0"/>
              <a:t>new package, but may be sombody  has a normal package??</a:t>
            </a:r>
          </a:p>
          <a:p>
            <a:pPr lvl="0" rtl="0">
              <a:buNone/>
            </a:pPr>
            <a:r>
              <a:rPr lang="ru" sz="1800" dirty="0">
                <a:solidFill>
                  <a:srgbClr val="0000FF"/>
                </a:solidFill>
              </a:rPr>
              <a:t>2) Migration of xrootd to EOS (with saved data)?</a:t>
            </a:r>
          </a:p>
          <a:p>
            <a:pPr lvl="0" rtl="0">
              <a:buNone/>
            </a:pPr>
            <a:r>
              <a:rPr lang="ru" sz="1800" dirty="0"/>
              <a:t> Some sites think about migration to EOS , but we have no instruction how to  save data.</a:t>
            </a:r>
          </a:p>
          <a:p>
            <a:pPr lvl="0" rtl="0">
              <a:buNone/>
            </a:pPr>
            <a:r>
              <a:rPr lang="ru" sz="1800" dirty="0">
                <a:solidFill>
                  <a:srgbClr val="0000FF"/>
                </a:solidFill>
              </a:rPr>
              <a:t>3) Future alice computing (network) model. What is more important: the internal connection or relationship with CERN provided for each individual site?</a:t>
            </a:r>
          </a:p>
          <a:p>
            <a:pPr>
              <a:buNone/>
            </a:pPr>
            <a:r>
              <a:rPr lang="ru" sz="1800" dirty="0"/>
              <a:t>What is more important – high connection to CERN (or GEANT) or high interconnections  between   sites in one group (</a:t>
            </a:r>
            <a:r>
              <a:rPr lang="ru" sz="1800" dirty="0" smtClean="0"/>
              <a:t>maybe </a:t>
            </a:r>
            <a:r>
              <a:rPr lang="ru" sz="1800" dirty="0"/>
              <a:t>in one cloud)?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 sz="3200" dirty="0"/>
              <a:t>Additional computing activity  for ALICE: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2400" dirty="0">
                <a:solidFill>
                  <a:srgbClr val="0000FF"/>
                </a:solidFill>
              </a:rPr>
              <a:t>1) Proof cluster </a:t>
            </a:r>
            <a:r>
              <a:rPr lang="en-US" sz="2400" dirty="0" smtClean="0">
                <a:solidFill>
                  <a:srgbClr val="0000FF"/>
                </a:solidFill>
              </a:rPr>
              <a:t>at</a:t>
            </a:r>
            <a:r>
              <a:rPr lang="ru" sz="2400" dirty="0" smtClean="0">
                <a:solidFill>
                  <a:srgbClr val="0000FF"/>
                </a:solidFill>
              </a:rPr>
              <a:t> </a:t>
            </a:r>
            <a:r>
              <a:rPr lang="ru" sz="2400" dirty="0">
                <a:solidFill>
                  <a:srgbClr val="0000FF"/>
                </a:solidFill>
              </a:rPr>
              <a:t>JINR - JRAF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ru" sz="1800" b="1" dirty="0"/>
              <a:t>Master PC</a:t>
            </a:r>
          </a:p>
          <a:p>
            <a:pPr lvl="0" rtl="0">
              <a:spcBef>
                <a:spcPts val="0"/>
              </a:spcBef>
              <a:buNone/>
            </a:pPr>
            <a:r>
              <a:rPr lang="ru" sz="1800" dirty="0"/>
              <a:t>8 cores with RAM = 32Gb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ru" sz="1800" b="1" dirty="0"/>
              <a:t>Slaves PCs</a:t>
            </a:r>
          </a:p>
          <a:p>
            <a:pPr lvl="0" rtl="0">
              <a:spcBef>
                <a:spcPts val="0"/>
              </a:spcBef>
              <a:buNone/>
            </a:pPr>
            <a:r>
              <a:rPr lang="ru" sz="1800" dirty="0"/>
              <a:t>48 cores summary.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ru" sz="1800" dirty="0"/>
              <a:t>Disk space for data is equal </a:t>
            </a:r>
            <a:r>
              <a:rPr lang="ru" sz="1800" b="1" dirty="0"/>
              <a:t>14.13TB</a:t>
            </a:r>
          </a:p>
          <a:p>
            <a:pPr lvl="0" rtl="0">
              <a:buNone/>
            </a:pPr>
            <a:r>
              <a:rPr lang="ru" sz="2400" dirty="0">
                <a:solidFill>
                  <a:srgbClr val="0000FF"/>
                </a:solidFill>
              </a:rPr>
              <a:t>2) Setting cloudstack for mCVM at SPbSU</a:t>
            </a:r>
          </a:p>
          <a:p>
            <a:pPr lvl="0" rtl="0">
              <a:buNone/>
            </a:pPr>
            <a:r>
              <a:rPr lang="ru" sz="2400" dirty="0"/>
              <a:t>Patching cloudstack for work EC2-API through ssl, running test tasks, etc.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ru" dirty="0"/>
              <a:t>Conclusions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2400" dirty="0"/>
              <a:t>1) Change of Structure of Russian sites and network</a:t>
            </a:r>
          </a:p>
          <a:p>
            <a:pPr lvl="0" rtl="0">
              <a:buNone/>
            </a:pPr>
            <a:r>
              <a:rPr lang="ru" sz="2400" dirty="0"/>
              <a:t>2) </a:t>
            </a:r>
            <a:r>
              <a:rPr lang="ru" sz="2400" dirty="0" smtClean="0"/>
              <a:t>ALICE requirements  to RDIG in </a:t>
            </a:r>
            <a:r>
              <a:rPr lang="ru" sz="2400" dirty="0"/>
              <a:t>2013 for middleware are ok</a:t>
            </a:r>
          </a:p>
          <a:p>
            <a:pPr lvl="0"/>
            <a:r>
              <a:rPr lang="ru" sz="2400" dirty="0"/>
              <a:t>3) </a:t>
            </a:r>
            <a:r>
              <a:rPr lang="en-US" sz="2400" dirty="0"/>
              <a:t>Russian pledges for </a:t>
            </a:r>
            <a:r>
              <a:rPr lang="ru" sz="2400" dirty="0"/>
              <a:t>ALICE </a:t>
            </a:r>
            <a:r>
              <a:rPr lang="ru" sz="2400" dirty="0" smtClean="0"/>
              <a:t>for 2013</a:t>
            </a:r>
            <a:r>
              <a:rPr lang="en-US" sz="2400" dirty="0" smtClean="0"/>
              <a:t> </a:t>
            </a:r>
            <a:r>
              <a:rPr lang="en-US" sz="2400" dirty="0" smtClean="0"/>
              <a:t>are satisfied</a:t>
            </a:r>
            <a:r>
              <a:rPr lang="ru" sz="2400" dirty="0" smtClean="0"/>
              <a:t> </a:t>
            </a:r>
            <a:r>
              <a:rPr lang="ru" sz="2400" dirty="0"/>
              <a:t>107%  for  CPU and 95% for SE.</a:t>
            </a:r>
          </a:p>
          <a:p>
            <a:pPr lvl="0" rtl="0">
              <a:buNone/>
            </a:pPr>
            <a:r>
              <a:rPr lang="ru" sz="2400" dirty="0"/>
              <a:t>4) We expect to be ok in 2014 for SE</a:t>
            </a:r>
            <a:r>
              <a:rPr lang="ru" sz="2400" dirty="0" smtClean="0"/>
              <a:t>…..</a:t>
            </a:r>
            <a:endParaRPr lang="en-US" sz="2400" dirty="0" smtClean="0"/>
          </a:p>
          <a:p>
            <a:pPr lvl="0"/>
            <a:r>
              <a:rPr lang="en-US" sz="2400" dirty="0" smtClean="0"/>
              <a:t>5) Questions from site </a:t>
            </a:r>
            <a:r>
              <a:rPr lang="en-US" sz="2400" dirty="0" err="1" smtClean="0"/>
              <a:t>admins</a:t>
            </a:r>
            <a:r>
              <a:rPr lang="en-US" sz="2400" dirty="0" smtClean="0"/>
              <a:t> - it would be nice to discuss here...</a:t>
            </a:r>
          </a:p>
          <a:p>
            <a:pPr lvl="0" rtl="0">
              <a:buNone/>
            </a:pPr>
            <a:r>
              <a:rPr lang="ru" dirty="0" smtClean="0"/>
              <a:t> </a:t>
            </a:r>
            <a:endParaRPr lang="ru" dirty="0"/>
          </a:p>
          <a:p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195486"/>
            <a:ext cx="8229600" cy="453650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en-US" dirty="0" smtClean="0"/>
              <a:t>Thank for support to administrators of Russian Tier-2 sites: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IHEP </a:t>
            </a:r>
            <a:r>
              <a:rPr lang="en-US" sz="2800" dirty="0" err="1"/>
              <a:t>V.Kotlyar</a:t>
            </a:r>
            <a:r>
              <a:rPr lang="en-US" sz="2800" dirty="0"/>
              <a:t>, JINR </a:t>
            </a:r>
            <a:r>
              <a:rPr lang="en-US" sz="2800" dirty="0" err="1"/>
              <a:t>V.Mitsyn</a:t>
            </a:r>
            <a:r>
              <a:rPr lang="en-US" sz="2800" dirty="0"/>
              <a:t>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RRC-KI </a:t>
            </a:r>
            <a:r>
              <a:rPr lang="en-US" sz="2800" dirty="0"/>
              <a:t>E. </a:t>
            </a:r>
            <a:r>
              <a:rPr lang="en-US" sz="2800" dirty="0" err="1"/>
              <a:t>Ryabinkin</a:t>
            </a:r>
            <a:r>
              <a:rPr lang="en-US" sz="2800" dirty="0"/>
              <a:t>, ITEP </a:t>
            </a:r>
            <a:r>
              <a:rPr lang="en-US" sz="2800" dirty="0" err="1"/>
              <a:t>Y.Lyublev</a:t>
            </a:r>
            <a:r>
              <a:rPr lang="en-US" sz="2800" dirty="0"/>
              <a:t>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PNPI </a:t>
            </a:r>
            <a:r>
              <a:rPr lang="en-US" sz="2800" dirty="0" err="1"/>
              <a:t>A.Kiryanov</a:t>
            </a:r>
            <a:r>
              <a:rPr lang="en-US" sz="2800" dirty="0"/>
              <a:t>, MEPHI S. Smirnov,</a:t>
            </a:r>
            <a:br>
              <a:rPr lang="en-US" sz="2800" dirty="0"/>
            </a:br>
            <a:r>
              <a:rPr lang="en-US" sz="2800" dirty="0" err="1"/>
              <a:t>Troitsk</a:t>
            </a:r>
            <a:r>
              <a:rPr lang="en-US" sz="2800" dirty="0"/>
              <a:t> </a:t>
            </a:r>
            <a:r>
              <a:rPr lang="en-US" sz="2800" dirty="0" err="1" smtClean="0"/>
              <a:t>L.Stepanova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ru" sz="44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23678"/>
            <a:ext cx="8229600" cy="857250"/>
          </a:xfrm>
        </p:spPr>
        <p:txBody>
          <a:bodyPr/>
          <a:lstStyle/>
          <a:p>
            <a:pPr algn="ctr"/>
            <a:r>
              <a:rPr lang="ru" dirty="0"/>
              <a:t>Thank </a:t>
            </a:r>
            <a:r>
              <a:rPr lang="ru" dirty="0" smtClean="0"/>
              <a:t>you!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40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8229600" cy="865577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ru" dirty="0"/>
              <a:t>Structure of Russian sites </a:t>
            </a:r>
            <a:r>
              <a:rPr lang="ru" dirty="0" smtClean="0"/>
              <a:t>2013</a:t>
            </a:r>
            <a:endParaRPr lang="ru" dirty="0"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57158" y="1285866"/>
            <a:ext cx="3500462" cy="364333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buSzPct val="45833"/>
            </a:pPr>
            <a:r>
              <a:rPr lang="ru" sz="2400" dirty="0" smtClean="0"/>
              <a:t>8 Tier2 sites </a:t>
            </a:r>
            <a:r>
              <a:rPr lang="en-US" sz="2400" dirty="0" smtClean="0"/>
              <a:t>by 8 institutes </a:t>
            </a:r>
            <a:r>
              <a:rPr lang="ru" sz="2400" dirty="0" smtClean="0"/>
              <a:t>of RDIG, involved into ALICE activity</a:t>
            </a:r>
            <a:r>
              <a:rPr lang="en-US" sz="2400" dirty="0" smtClean="0"/>
              <a:t>:</a:t>
            </a:r>
          </a:p>
          <a:p>
            <a:pPr lvl="0" algn="ctr" rtl="0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ru" sz="2400" dirty="0" smtClean="0"/>
              <a:t>IHEP </a:t>
            </a:r>
            <a:r>
              <a:rPr lang="ru" sz="2400" dirty="0"/>
              <a:t>, JINR, RRC-KI, ITEP, Troitsk, PNPI, SPbSU</a:t>
            </a:r>
          </a:p>
          <a:p>
            <a:pPr lvl="0" algn="ctr" rtl="0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ru" sz="2400" dirty="0">
                <a:solidFill>
                  <a:srgbClr val="808080"/>
                </a:solidFill>
              </a:rPr>
              <a:t> + MEPHI</a:t>
            </a:r>
          </a:p>
          <a:p>
            <a:endParaRPr/>
          </a:p>
          <a:p>
            <a:endParaRPr/>
          </a:p>
        </p:txBody>
      </p:sp>
      <p:pic>
        <p:nvPicPr>
          <p:cNvPr id="32" name="Shape 3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736175" y="1837725"/>
            <a:ext cx="3097799" cy="930449"/>
          </a:xfrm>
          <a:prstGeom prst="rect">
            <a:avLst/>
          </a:prstGeom>
        </p:spPr>
      </p:pic>
      <p:pic>
        <p:nvPicPr>
          <p:cNvPr id="33" name="Shape 3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880600" y="2866987"/>
            <a:ext cx="3853850" cy="709974"/>
          </a:xfrm>
          <a:prstGeom prst="rect">
            <a:avLst/>
          </a:prstGeom>
        </p:spPr>
      </p:pic>
      <p:sp>
        <p:nvSpPr>
          <p:cNvPr id="35" name="Shape 35"/>
          <p:cNvSpPr txBox="1"/>
          <p:nvPr/>
        </p:nvSpPr>
        <p:spPr>
          <a:xfrm>
            <a:off x="4143372" y="1430175"/>
            <a:ext cx="4351878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2400" dirty="0" smtClean="0"/>
              <a:t>Services for all Russian sites</a:t>
            </a:r>
            <a:endParaRPr lang="ru-RU" sz="2400" dirty="0"/>
          </a:p>
        </p:txBody>
      </p:sp>
      <p:pic>
        <p:nvPicPr>
          <p:cNvPr id="9" name="Shape 6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5715008" y="3786196"/>
            <a:ext cx="3223898" cy="11771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 dirty="0"/>
              <a:t>Network Structure 2013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214282" y="1200150"/>
            <a:ext cx="2993617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dirty="0"/>
              <a:t>All sites, (except SPbSU),  worked via one provider to GEANT - via E-ARENA</a:t>
            </a:r>
          </a:p>
        </p:txBody>
      </p:sp>
      <p:pic>
        <p:nvPicPr>
          <p:cNvPr id="43" name="Shape 4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259650" y="1200150"/>
            <a:ext cx="5462699" cy="37257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en-US" sz="3200" dirty="0" smtClean="0"/>
              <a:t>Results of Russian sites  on 1 June 2013 </a:t>
            </a:r>
            <a:r>
              <a:rPr lang="en-US" sz="1800" dirty="0" smtClean="0"/>
              <a:t>(workshop in Lion)</a:t>
            </a:r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5" y="1285866"/>
            <a:ext cx="3857652" cy="244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59250" y="2285998"/>
            <a:ext cx="3946239" cy="25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786314" y="1285866"/>
            <a:ext cx="15716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Resources usage 3,91%</a:t>
            </a:r>
          </a:p>
          <a:p>
            <a:r>
              <a:rPr lang="en-US" b="1" dirty="0" smtClean="0"/>
              <a:t>Done jobs6.5%</a:t>
            </a:r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ru" dirty="0"/>
              <a:t>Changes in 2013</a:t>
            </a:r>
            <a:r>
              <a:rPr lang="ru" dirty="0" smtClean="0"/>
              <a:t>!!!</a:t>
            </a:r>
            <a:endParaRPr lang="ru" dirty="0"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144303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ru" sz="1800" dirty="0"/>
              <a:t>In the </a:t>
            </a:r>
            <a:r>
              <a:rPr lang="en-US" sz="1800" dirty="0" smtClean="0"/>
              <a:t>Autumn </a:t>
            </a:r>
            <a:r>
              <a:rPr lang="ru" sz="1800" dirty="0" smtClean="0"/>
              <a:t>of </a:t>
            </a:r>
            <a:r>
              <a:rPr lang="ru" sz="1800" dirty="0"/>
              <a:t>2013 E-Arena terminated connection of </a:t>
            </a:r>
            <a:r>
              <a:rPr lang="en-US" sz="1800" dirty="0" smtClean="0"/>
              <a:t>R</a:t>
            </a:r>
            <a:r>
              <a:rPr lang="ru" sz="1800" dirty="0" smtClean="0"/>
              <a:t>ussian institutes</a:t>
            </a:r>
            <a:r>
              <a:rPr lang="en-US" sz="1800" dirty="0" smtClean="0"/>
              <a:t> </a:t>
            </a:r>
            <a:r>
              <a:rPr lang="ru" sz="1800" dirty="0" smtClean="0"/>
              <a:t>with </a:t>
            </a:r>
            <a:r>
              <a:rPr lang="ru" sz="1800" dirty="0"/>
              <a:t>GEANT.  </a:t>
            </a:r>
            <a:endParaRPr lang="en-US" sz="1800" dirty="0" smtClean="0"/>
          </a:p>
          <a:p>
            <a:pPr marL="0" lvl="0" indent="0" rtl="0">
              <a:spcBef>
                <a:spcPts val="0"/>
              </a:spcBef>
              <a:buNone/>
            </a:pPr>
            <a:r>
              <a:rPr lang="ru" sz="1800" dirty="0" smtClean="0"/>
              <a:t>Sites </a:t>
            </a:r>
            <a:r>
              <a:rPr lang="ru" sz="1800" dirty="0"/>
              <a:t>were forced to  create new network infrastructure </a:t>
            </a:r>
            <a:r>
              <a:rPr lang="ru" sz="1800" dirty="0" smtClean="0"/>
              <a:t>.</a:t>
            </a:r>
            <a:endParaRPr lang="en-US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" sz="1800" dirty="0" smtClean="0"/>
              <a:t>Some </a:t>
            </a:r>
            <a:r>
              <a:rPr lang="ru" sz="1800" dirty="0"/>
              <a:t>loss of production happend as result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643188"/>
            <a:ext cx="4026366" cy="220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428874"/>
            <a:ext cx="3786214" cy="207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4348" y="4643452"/>
            <a:ext cx="3156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01/06/2013-01/01/2014 </a:t>
            </a:r>
            <a:r>
              <a:rPr lang="en-US" b="1" dirty="0" smtClean="0"/>
              <a:t>usage 2,86%</a:t>
            </a:r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34275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/>
              <a:t>New Structure of Russian T2 sites </a:t>
            </a:r>
            <a:r>
              <a:rPr lang="ru">
                <a:solidFill>
                  <a:srgbClr val="980000"/>
                </a:solidFill>
              </a:rPr>
              <a:t>2014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032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ru" sz="2400" b="1" dirty="0"/>
              <a:t>Institutes</a:t>
            </a:r>
          </a:p>
          <a:p>
            <a:pPr lvl="0" rtl="0">
              <a:buNone/>
            </a:pPr>
            <a:r>
              <a:rPr lang="ru" sz="1800" dirty="0"/>
              <a:t>4 sites are unified to Regional Research Center  Kurchatov Ints. (KI):</a:t>
            </a:r>
          </a:p>
          <a:p>
            <a:pPr lvl="0" rtl="0">
              <a:buNone/>
            </a:pPr>
            <a:r>
              <a:rPr lang="ru" sz="1800" dirty="0"/>
              <a:t>RRC-KI, IHEP, ITEP, PNPI</a:t>
            </a:r>
          </a:p>
          <a:p>
            <a:pPr lvl="0" rtl="0">
              <a:buNone/>
            </a:pPr>
            <a:endParaRPr lang="en-US" sz="1800" dirty="0" smtClean="0"/>
          </a:p>
          <a:p>
            <a:pPr lvl="0" rtl="0">
              <a:buNone/>
            </a:pPr>
            <a:r>
              <a:rPr lang="ru" sz="1800" dirty="0" smtClean="0"/>
              <a:t>3 </a:t>
            </a:r>
            <a:r>
              <a:rPr lang="ru" sz="1800" dirty="0"/>
              <a:t>independent Rusian sites:</a:t>
            </a:r>
          </a:p>
          <a:p>
            <a:pPr lvl="0" rtl="0">
              <a:buNone/>
            </a:pPr>
            <a:r>
              <a:rPr lang="ru" sz="1800" dirty="0"/>
              <a:t>SPbSU, Troitsk, </a:t>
            </a:r>
            <a:r>
              <a:rPr lang="ru" sz="1800" dirty="0">
                <a:solidFill>
                  <a:srgbClr val="999999"/>
                </a:solidFill>
              </a:rPr>
              <a:t>MEPHI</a:t>
            </a:r>
          </a:p>
          <a:p>
            <a:pPr lvl="0" rtl="0">
              <a:buNone/>
            </a:pPr>
            <a:endParaRPr lang="en-US" sz="1800" dirty="0" smtClean="0"/>
          </a:p>
          <a:p>
            <a:pPr lvl="0" rtl="0">
              <a:buNone/>
            </a:pPr>
            <a:r>
              <a:rPr lang="ru" sz="1800" dirty="0" smtClean="0"/>
              <a:t>International </a:t>
            </a:r>
            <a:r>
              <a:rPr lang="ru" sz="1800" dirty="0"/>
              <a:t>site:</a:t>
            </a:r>
          </a:p>
          <a:p>
            <a:pPr>
              <a:buNone/>
            </a:pPr>
            <a:r>
              <a:rPr lang="ru" sz="1800" dirty="0"/>
              <a:t>JINR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460400" y="2821712"/>
            <a:ext cx="3853850" cy="709974"/>
          </a:xfrm>
          <a:prstGeom prst="rect">
            <a:avLst/>
          </a:prstGeom>
        </p:spPr>
      </p:pic>
      <p:pic>
        <p:nvPicPr>
          <p:cNvPr id="64" name="Shape 6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291423" y="3622075"/>
            <a:ext cx="3786077" cy="1301699"/>
          </a:xfrm>
          <a:prstGeom prst="rect">
            <a:avLst/>
          </a:prstGeom>
        </p:spPr>
      </p:pic>
      <p:pic>
        <p:nvPicPr>
          <p:cNvPr id="65" name="Shape 6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5572512" y="1644573"/>
            <a:ext cx="3223898" cy="1177149"/>
          </a:xfrm>
          <a:prstGeom prst="rect">
            <a:avLst/>
          </a:prstGeom>
        </p:spPr>
      </p:pic>
      <p:sp>
        <p:nvSpPr>
          <p:cNvPr id="66" name="Shape 66"/>
          <p:cNvSpPr txBox="1"/>
          <p:nvPr/>
        </p:nvSpPr>
        <p:spPr>
          <a:xfrm>
            <a:off x="4851900" y="1200150"/>
            <a:ext cx="39444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 b="1"/>
              <a:t>Services for all russian sites - ok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/>
              <a:t>Network Structure in 2014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1103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ru" sz="2400"/>
              <a:t>
Russian sites have different paths to CERN:</a:t>
            </a:r>
          </a:p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ru" sz="2400"/>
              <a:t>(1) some via GEANT)</a:t>
            </a:r>
          </a:p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ru" sz="2400"/>
              <a:t>(2) some sites - without GEANT</a:t>
            </a:r>
          </a:p>
          <a:p>
            <a:pPr>
              <a:buNone/>
            </a:pPr>
            <a:r>
              <a:rPr lang="ru" sz="2400"/>
              <a:t> All sites have local connections with each other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143372" y="949768"/>
            <a:ext cx="4862255" cy="4193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82407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ru" sz="3200" dirty="0"/>
              <a:t>First  Results in new </a:t>
            </a:r>
            <a:r>
              <a:rPr lang="ru" sz="3200" dirty="0" smtClean="0"/>
              <a:t>structure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result from the last month</a:t>
            </a:r>
            <a:endParaRPr lang="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71750"/>
            <a:ext cx="4286280" cy="2344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786314" y="1285866"/>
            <a:ext cx="16430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Resources usage 3,94%</a:t>
            </a:r>
          </a:p>
          <a:p>
            <a:r>
              <a:rPr lang="en-US" b="1" dirty="0" smtClean="0"/>
              <a:t>Done jobs 4,94%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142990"/>
            <a:ext cx="4286280" cy="234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93950"/>
            <a:ext cx="8229600" cy="55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 sz="3000" dirty="0" smtClean="0"/>
              <a:t>Resour</a:t>
            </a:r>
            <a:r>
              <a:rPr lang="en-US" sz="3000" dirty="0" err="1" smtClean="0"/>
              <a:t>ces</a:t>
            </a:r>
            <a:r>
              <a:rPr lang="ru" sz="3000" dirty="0" smtClean="0"/>
              <a:t> </a:t>
            </a:r>
            <a:r>
              <a:rPr lang="ru" sz="3000" dirty="0"/>
              <a:t>of Russian sites 2013 (CPU)</a:t>
            </a:r>
          </a:p>
        </p:txBody>
      </p:sp>
      <p:graphicFrame>
        <p:nvGraphicFramePr>
          <p:cNvPr id="85" name="Shape 85"/>
          <p:cNvGraphicFramePr/>
          <p:nvPr/>
        </p:nvGraphicFramePr>
        <p:xfrm>
          <a:off x="562300" y="734575"/>
          <a:ext cx="7716525" cy="4277568"/>
        </p:xfrm>
        <a:graphic>
          <a:graphicData uri="http://schemas.openxmlformats.org/drawingml/2006/table">
            <a:tbl>
              <a:tblPr>
                <a:noFill/>
                <a:tableStyleId>{3E721FA2-2DE7-4F92-BDCE-1CF6BA036E64}</a:tableStyleId>
              </a:tblPr>
              <a:tblGrid>
                <a:gridCol w="1461150"/>
                <a:gridCol w="1461150"/>
                <a:gridCol w="1461150"/>
                <a:gridCol w="1773675"/>
                <a:gridCol w="1559400"/>
              </a:tblGrid>
              <a:tr h="331125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 sz="1000" dirty="0">
                          <a:solidFill>
                            <a:schemeClr val="dk1"/>
                          </a:solidFill>
                        </a:rPr>
                        <a:t>Site name	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 sz="1000">
                          <a:solidFill>
                            <a:schemeClr val="dk1"/>
                          </a:solidFill>
                        </a:rPr>
                        <a:t>Resource (CPU)	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 sz="1000">
                          <a:solidFill>
                            <a:schemeClr val="dk1"/>
                          </a:solidFill>
                        </a:rPr>
                        <a:t>HEP-SPEC2006/slot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 sz="1000">
                          <a:solidFill>
                            <a:schemeClr val="dk1"/>
                          </a:solidFill>
                        </a:rPr>
                        <a:t>HEPSPEC2006/VO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 sz="1000">
                          <a:solidFill>
                            <a:schemeClr val="dk1"/>
                          </a:solidFill>
                        </a:rPr>
                        <a:t>SE (TB)</a:t>
                      </a:r>
                    </a:p>
                  </a:txBody>
                  <a:tcPr marL="91425" marR="91425" marT="91425" marB="91425"/>
                </a:tc>
              </a:tr>
              <a:tr h="331125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SPbSU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 dirty="0"/>
                        <a:t>128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10,13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648,32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43</a:t>
                      </a:r>
                    </a:p>
                  </a:txBody>
                  <a:tcPr marL="28575" marR="28575" marT="91425" marB="91425" anchor="b"/>
                </a:tc>
              </a:tr>
              <a:tr h="331125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PNPI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224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10,8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604,8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40</a:t>
                      </a:r>
                    </a:p>
                  </a:txBody>
                  <a:tcPr marL="28575" marR="28575" marT="91425" marB="91425" anchor="b"/>
                </a:tc>
              </a:tr>
              <a:tr h="331125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JINR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2400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10,76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6456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350</a:t>
                      </a:r>
                    </a:p>
                  </a:txBody>
                  <a:tcPr marL="28575" marR="28575" marT="91425" marB="91425" anchor="b"/>
                </a:tc>
              </a:tr>
              <a:tr h="331125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RRC-KI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1272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11,81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3755,58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339</a:t>
                      </a:r>
                    </a:p>
                  </a:txBody>
                  <a:tcPr marL="28575" marR="28575" marT="91425" marB="91425" anchor="b"/>
                </a:tc>
              </a:tr>
              <a:tr h="331125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Troitsk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114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9,59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273,315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95</a:t>
                      </a:r>
                    </a:p>
                  </a:txBody>
                  <a:tcPr marL="28575" marR="28575" marT="91425" marB="91425" anchor="b"/>
                </a:tc>
              </a:tr>
              <a:tr h="331125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ITEP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180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10,26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461,7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140</a:t>
                      </a:r>
                    </a:p>
                  </a:txBody>
                  <a:tcPr marL="28575" marR="28575" marT="91425" marB="91425" anchor="b"/>
                </a:tc>
              </a:tr>
              <a:tr h="331125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IHEP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2828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10,33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7303,31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ru"/>
                        <a:t>270</a:t>
                      </a:r>
                    </a:p>
                  </a:txBody>
                  <a:tcPr marL="28575" marR="28575" marT="91425" marB="91425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"/>
                        <a:t>SUM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7146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19503,03 (</a:t>
                      </a:r>
                      <a:r>
                        <a:rPr lang="ru">
                          <a:solidFill>
                            <a:srgbClr val="4A86E8"/>
                          </a:solidFill>
                        </a:rPr>
                        <a:t>106,8%</a:t>
                      </a:r>
                      <a:r>
                        <a:rPr lang="ru"/>
                        <a:t>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1238  (</a:t>
                      </a:r>
                      <a:r>
                        <a:rPr lang="ru">
                          <a:solidFill>
                            <a:srgbClr val="FF0000"/>
                          </a:solidFill>
                        </a:rPr>
                        <a:t>95,2 %</a:t>
                      </a:r>
                      <a:r>
                        <a:rPr lang="ru">
                          <a:solidFill>
                            <a:schemeClr val="dk1"/>
                          </a:solidFill>
                        </a:rPr>
                        <a:t>)</a:t>
                      </a:r>
                    </a:p>
                  </a:txBody>
                  <a:tcPr marL="28575" marR="28575" marT="91425" marB="91425" anchor="b"/>
                </a:tc>
              </a:tr>
              <a:tr h="0">
                <a:tc gridSpan="3"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ru"/>
                        <a:t>need by rebus</a:t>
                      </a:r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/>
                        <a:t>18256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ru" dirty="0"/>
                        <a:t>1301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744</Words>
  <Application>Microsoft Office PowerPoint</Application>
  <PresentationFormat>Экран (16:9)</PresentationFormat>
  <Paragraphs>173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simple-light</vt:lpstr>
      <vt:lpstr>Operations in RussianDataIntensiveGrid </vt:lpstr>
      <vt:lpstr>Structure of Russian sites 2013</vt:lpstr>
      <vt:lpstr>Network Structure 2013</vt:lpstr>
      <vt:lpstr>Results of Russian sites  on 1 June 2013 (workshop in Lion)</vt:lpstr>
      <vt:lpstr>Changes in 2013!!!</vt:lpstr>
      <vt:lpstr>New Structure of Russian T2 sites 2014</vt:lpstr>
      <vt:lpstr>Network Structure in 2014</vt:lpstr>
      <vt:lpstr>First  Results in new structure result from the last month</vt:lpstr>
      <vt:lpstr>Resources of Russian sites 2013 (CPU)</vt:lpstr>
      <vt:lpstr>New resources of Russian sites 2014</vt:lpstr>
      <vt:lpstr>Alice requirements to Russian sites on middleware: all ok in 2014.</vt:lpstr>
      <vt:lpstr>Questions from site admins:</vt:lpstr>
      <vt:lpstr>Additional computing activity  for ALICE:</vt:lpstr>
      <vt:lpstr>Conclusions</vt:lpstr>
      <vt:lpstr>Thank for support to administrators of Russian Tier-2 sites:  IHEP V.Kotlyar, JINR V.Mitsyn,  RRC-KI E. Ryabinkin, ITEP Y.Lyublev,  PNPI A.Kiryanov, MEPHI S. Smirnov, Troitsk L.Stepanova 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in RussianDataIntensiveGrid</dc:title>
  <dc:creator>Андрей</dc:creator>
  <cp:lastModifiedBy>Андрей</cp:lastModifiedBy>
  <cp:revision>25</cp:revision>
  <dcterms:modified xsi:type="dcterms:W3CDTF">2014-03-05T08:14:52Z</dcterms:modified>
</cp:coreProperties>
</file>