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5"/>
  </p:notesMasterIdLst>
  <p:handoutMasterIdLst>
    <p:handoutMasterId r:id="rId36"/>
  </p:handoutMasterIdLst>
  <p:sldIdLst>
    <p:sldId id="256" r:id="rId2"/>
    <p:sldId id="294" r:id="rId3"/>
    <p:sldId id="295" r:id="rId4"/>
    <p:sldId id="331" r:id="rId5"/>
    <p:sldId id="296" r:id="rId6"/>
    <p:sldId id="349" r:id="rId7"/>
    <p:sldId id="332" r:id="rId8"/>
    <p:sldId id="333" r:id="rId9"/>
    <p:sldId id="334" r:id="rId10"/>
    <p:sldId id="335" r:id="rId11"/>
    <p:sldId id="336" r:id="rId12"/>
    <p:sldId id="337" r:id="rId13"/>
    <p:sldId id="338" r:id="rId14"/>
    <p:sldId id="339" r:id="rId15"/>
    <p:sldId id="340" r:id="rId16"/>
    <p:sldId id="350" r:id="rId17"/>
    <p:sldId id="320" r:id="rId18"/>
    <p:sldId id="303" r:id="rId19"/>
    <p:sldId id="322" r:id="rId20"/>
    <p:sldId id="323" r:id="rId21"/>
    <p:sldId id="324" r:id="rId22"/>
    <p:sldId id="325" r:id="rId23"/>
    <p:sldId id="351" r:id="rId24"/>
    <p:sldId id="341" r:id="rId25"/>
    <p:sldId id="342" r:id="rId26"/>
    <p:sldId id="343" r:id="rId27"/>
    <p:sldId id="344" r:id="rId28"/>
    <p:sldId id="345" r:id="rId29"/>
    <p:sldId id="346" r:id="rId30"/>
    <p:sldId id="347" r:id="rId31"/>
    <p:sldId id="348" r:id="rId32"/>
    <p:sldId id="352" r:id="rId33"/>
    <p:sldId id="312" r:id="rId34"/>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mc="http://schemas.openxmlformats.org/markup-compatibility/2006" xmlns:mv="urn:schemas-microsoft-com:mac:vml"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825A"/>
    <a:srgbClr val="FF333A"/>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mc="http://schemas.openxmlformats.org/markup-compatibility/2006" xmlns:mv="urn:schemas-microsoft-com:mac:vml"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4773" autoAdjust="0"/>
    <p:restoredTop sz="73103" autoAdjust="0"/>
  </p:normalViewPr>
  <p:slideViewPr>
    <p:cSldViewPr snapToGrid="0" snapToObjects="1">
      <p:cViewPr>
        <p:scale>
          <a:sx n="100" d="100"/>
          <a:sy n="100" d="100"/>
        </p:scale>
        <p:origin x="-606" y="-52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1" d="100"/>
          <a:sy n="81" d="100"/>
        </p:scale>
        <p:origin x="-3080" y="-11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4CA93E7-509C-F942-B23F-6890E78F1F12}" type="doc">
      <dgm:prSet loTypeId="urn:microsoft.com/office/officeart/2005/8/layout/hProcess9" loCatId="" qsTypeId="urn:microsoft.com/office/officeart/2005/8/quickstyle/simple4" qsCatId="simple" csTypeId="urn:microsoft.com/office/officeart/2005/8/colors/accent1_2" csCatId="accent1" phldr="1"/>
      <dgm:spPr/>
    </dgm:pt>
    <dgm:pt modelId="{1D7C684E-6B5E-BB44-A323-81D535DFA86C}">
      <dgm:prSet phldrT="[Text]"/>
      <dgm:spPr/>
      <dgm:t>
        <a:bodyPr/>
        <a:lstStyle/>
        <a:p>
          <a:r>
            <a:rPr lang="en-US" dirty="0" smtClean="0"/>
            <a:t>Review</a:t>
          </a:r>
          <a:endParaRPr lang="en-US" dirty="0"/>
        </a:p>
      </dgm:t>
    </dgm:pt>
    <dgm:pt modelId="{1CBA0B18-A376-E84A-BFAB-9B3657FAC1FB}" type="parTrans" cxnId="{7F4D82CB-7424-214A-B9C5-C855986FB328}">
      <dgm:prSet/>
      <dgm:spPr/>
      <dgm:t>
        <a:bodyPr/>
        <a:lstStyle/>
        <a:p>
          <a:endParaRPr lang="en-US"/>
        </a:p>
      </dgm:t>
    </dgm:pt>
    <dgm:pt modelId="{86E39855-C46B-5947-BAFA-411B2BD9A4A3}" type="sibTrans" cxnId="{7F4D82CB-7424-214A-B9C5-C855986FB328}">
      <dgm:prSet/>
      <dgm:spPr/>
      <dgm:t>
        <a:bodyPr/>
        <a:lstStyle/>
        <a:p>
          <a:endParaRPr lang="en-US"/>
        </a:p>
      </dgm:t>
    </dgm:pt>
    <dgm:pt modelId="{A8319A7B-86AB-B144-9E40-01EA8083B8F3}">
      <dgm:prSet phldrT="[Text]"/>
      <dgm:spPr/>
      <dgm:t>
        <a:bodyPr/>
        <a:lstStyle/>
        <a:p>
          <a:r>
            <a:rPr lang="en-US" dirty="0" smtClean="0"/>
            <a:t>Proof of concept</a:t>
          </a:r>
          <a:endParaRPr lang="en-US" dirty="0"/>
        </a:p>
      </dgm:t>
    </dgm:pt>
    <dgm:pt modelId="{DAE7EA89-7623-0A4A-BD75-F5EA4E20A041}" type="parTrans" cxnId="{165ADB05-F02A-1448-B3C0-B0DBAE604906}">
      <dgm:prSet/>
      <dgm:spPr/>
      <dgm:t>
        <a:bodyPr/>
        <a:lstStyle/>
        <a:p>
          <a:endParaRPr lang="en-US"/>
        </a:p>
      </dgm:t>
    </dgm:pt>
    <dgm:pt modelId="{931F99BA-67A8-BA47-B25F-8EE2321E92B7}" type="sibTrans" cxnId="{165ADB05-F02A-1448-B3C0-B0DBAE604906}">
      <dgm:prSet/>
      <dgm:spPr/>
      <dgm:t>
        <a:bodyPr/>
        <a:lstStyle/>
        <a:p>
          <a:endParaRPr lang="en-US"/>
        </a:p>
      </dgm:t>
    </dgm:pt>
    <dgm:pt modelId="{76137DF2-30B4-A546-88E2-DF6655922AEC}">
      <dgm:prSet phldrT="[Text]"/>
      <dgm:spPr/>
      <dgm:t>
        <a:bodyPr/>
        <a:lstStyle/>
        <a:p>
          <a:r>
            <a:rPr lang="en-US" dirty="0" smtClean="0"/>
            <a:t>Deployment</a:t>
          </a:r>
          <a:endParaRPr lang="en-US" dirty="0"/>
        </a:p>
      </dgm:t>
    </dgm:pt>
    <dgm:pt modelId="{A2DE88E4-B9DE-E448-A593-6C66892AD360}" type="parTrans" cxnId="{405EDACF-25DF-1748-BC44-359D86000A54}">
      <dgm:prSet/>
      <dgm:spPr/>
      <dgm:t>
        <a:bodyPr/>
        <a:lstStyle/>
        <a:p>
          <a:endParaRPr lang="en-US"/>
        </a:p>
      </dgm:t>
    </dgm:pt>
    <dgm:pt modelId="{60D42045-A63F-3B4A-A3A0-3D363FBD2D0D}" type="sibTrans" cxnId="{405EDACF-25DF-1748-BC44-359D86000A54}">
      <dgm:prSet/>
      <dgm:spPr/>
      <dgm:t>
        <a:bodyPr/>
        <a:lstStyle/>
        <a:p>
          <a:endParaRPr lang="en-US"/>
        </a:p>
      </dgm:t>
    </dgm:pt>
    <dgm:pt modelId="{923B4582-BC18-1645-8524-6CE1BDBA133D}" type="pres">
      <dgm:prSet presAssocID="{14CA93E7-509C-F942-B23F-6890E78F1F12}" presName="CompostProcess" presStyleCnt="0">
        <dgm:presLayoutVars>
          <dgm:dir/>
          <dgm:resizeHandles val="exact"/>
        </dgm:presLayoutVars>
      </dgm:prSet>
      <dgm:spPr/>
    </dgm:pt>
    <dgm:pt modelId="{85E7CD81-5411-B14B-B8ED-C3D51F6E5F87}" type="pres">
      <dgm:prSet presAssocID="{14CA93E7-509C-F942-B23F-6890E78F1F12}" presName="arrow" presStyleLbl="bgShp" presStyleIdx="0" presStyleCnt="1"/>
      <dgm:spPr/>
    </dgm:pt>
    <dgm:pt modelId="{B7FE6E39-7C58-8543-BC36-68CBC25F057F}" type="pres">
      <dgm:prSet presAssocID="{14CA93E7-509C-F942-B23F-6890E78F1F12}" presName="linearProcess" presStyleCnt="0"/>
      <dgm:spPr/>
    </dgm:pt>
    <dgm:pt modelId="{F2A03778-AC5F-6948-B5F9-08D93F1A514A}" type="pres">
      <dgm:prSet presAssocID="{1D7C684E-6B5E-BB44-A323-81D535DFA86C}" presName="textNode" presStyleLbl="node1" presStyleIdx="0" presStyleCnt="3">
        <dgm:presLayoutVars>
          <dgm:bulletEnabled val="1"/>
        </dgm:presLayoutVars>
      </dgm:prSet>
      <dgm:spPr/>
      <dgm:t>
        <a:bodyPr/>
        <a:lstStyle/>
        <a:p>
          <a:endParaRPr lang="en-US"/>
        </a:p>
      </dgm:t>
    </dgm:pt>
    <dgm:pt modelId="{0A81D7BD-820C-EE45-9BC1-07D2010BB48C}" type="pres">
      <dgm:prSet presAssocID="{86E39855-C46B-5947-BAFA-411B2BD9A4A3}" presName="sibTrans" presStyleCnt="0"/>
      <dgm:spPr/>
    </dgm:pt>
    <dgm:pt modelId="{0233B44B-B1A1-124D-8181-A0575E8978B9}" type="pres">
      <dgm:prSet presAssocID="{A8319A7B-86AB-B144-9E40-01EA8083B8F3}" presName="textNode" presStyleLbl="node1" presStyleIdx="1" presStyleCnt="3">
        <dgm:presLayoutVars>
          <dgm:bulletEnabled val="1"/>
        </dgm:presLayoutVars>
      </dgm:prSet>
      <dgm:spPr/>
      <dgm:t>
        <a:bodyPr/>
        <a:lstStyle/>
        <a:p>
          <a:endParaRPr lang="en-US"/>
        </a:p>
      </dgm:t>
    </dgm:pt>
    <dgm:pt modelId="{1FCB9CC4-374A-2E46-893C-0424F86FB6EC}" type="pres">
      <dgm:prSet presAssocID="{931F99BA-67A8-BA47-B25F-8EE2321E92B7}" presName="sibTrans" presStyleCnt="0"/>
      <dgm:spPr/>
    </dgm:pt>
    <dgm:pt modelId="{D38B5F2B-FF07-6E4D-837B-F9F007FE4C00}" type="pres">
      <dgm:prSet presAssocID="{76137DF2-30B4-A546-88E2-DF6655922AEC}" presName="textNode" presStyleLbl="node1" presStyleIdx="2" presStyleCnt="3" custScaleX="223982">
        <dgm:presLayoutVars>
          <dgm:bulletEnabled val="1"/>
        </dgm:presLayoutVars>
      </dgm:prSet>
      <dgm:spPr/>
      <dgm:t>
        <a:bodyPr/>
        <a:lstStyle/>
        <a:p>
          <a:endParaRPr lang="en-US"/>
        </a:p>
      </dgm:t>
    </dgm:pt>
  </dgm:ptLst>
  <dgm:cxnLst>
    <dgm:cxn modelId="{165ADB05-F02A-1448-B3C0-B0DBAE604906}" srcId="{14CA93E7-509C-F942-B23F-6890E78F1F12}" destId="{A8319A7B-86AB-B144-9E40-01EA8083B8F3}" srcOrd="1" destOrd="0" parTransId="{DAE7EA89-7623-0A4A-BD75-F5EA4E20A041}" sibTransId="{931F99BA-67A8-BA47-B25F-8EE2321E92B7}"/>
    <dgm:cxn modelId="{7F4D82CB-7424-214A-B9C5-C855986FB328}" srcId="{14CA93E7-509C-F942-B23F-6890E78F1F12}" destId="{1D7C684E-6B5E-BB44-A323-81D535DFA86C}" srcOrd="0" destOrd="0" parTransId="{1CBA0B18-A376-E84A-BFAB-9B3657FAC1FB}" sibTransId="{86E39855-C46B-5947-BAFA-411B2BD9A4A3}"/>
    <dgm:cxn modelId="{60B4D898-4ABB-3F4C-8053-44CE8D2CBD2D}" type="presOf" srcId="{A8319A7B-86AB-B144-9E40-01EA8083B8F3}" destId="{0233B44B-B1A1-124D-8181-A0575E8978B9}" srcOrd="0" destOrd="0" presId="urn:microsoft.com/office/officeart/2005/8/layout/hProcess9"/>
    <dgm:cxn modelId="{405EDACF-25DF-1748-BC44-359D86000A54}" srcId="{14CA93E7-509C-F942-B23F-6890E78F1F12}" destId="{76137DF2-30B4-A546-88E2-DF6655922AEC}" srcOrd="2" destOrd="0" parTransId="{A2DE88E4-B9DE-E448-A593-6C66892AD360}" sibTransId="{60D42045-A63F-3B4A-A3A0-3D363FBD2D0D}"/>
    <dgm:cxn modelId="{CE8F6AEF-F72E-A644-A039-1D7015C8F25B}" type="presOf" srcId="{1D7C684E-6B5E-BB44-A323-81D535DFA86C}" destId="{F2A03778-AC5F-6948-B5F9-08D93F1A514A}" srcOrd="0" destOrd="0" presId="urn:microsoft.com/office/officeart/2005/8/layout/hProcess9"/>
    <dgm:cxn modelId="{DED20243-6FA0-CE4B-9A53-48A54633C160}" type="presOf" srcId="{14CA93E7-509C-F942-B23F-6890E78F1F12}" destId="{923B4582-BC18-1645-8524-6CE1BDBA133D}" srcOrd="0" destOrd="0" presId="urn:microsoft.com/office/officeart/2005/8/layout/hProcess9"/>
    <dgm:cxn modelId="{8A806F74-4820-4C4A-B050-85E623DA3090}" type="presOf" srcId="{76137DF2-30B4-A546-88E2-DF6655922AEC}" destId="{D38B5F2B-FF07-6E4D-837B-F9F007FE4C00}" srcOrd="0" destOrd="0" presId="urn:microsoft.com/office/officeart/2005/8/layout/hProcess9"/>
    <dgm:cxn modelId="{9C381236-0C28-E74B-A51C-3E03D0BC6056}" type="presParOf" srcId="{923B4582-BC18-1645-8524-6CE1BDBA133D}" destId="{85E7CD81-5411-B14B-B8ED-C3D51F6E5F87}" srcOrd="0" destOrd="0" presId="urn:microsoft.com/office/officeart/2005/8/layout/hProcess9"/>
    <dgm:cxn modelId="{A24C7147-9311-0641-9276-EBFDC9F9D9A5}" type="presParOf" srcId="{923B4582-BC18-1645-8524-6CE1BDBA133D}" destId="{B7FE6E39-7C58-8543-BC36-68CBC25F057F}" srcOrd="1" destOrd="0" presId="urn:microsoft.com/office/officeart/2005/8/layout/hProcess9"/>
    <dgm:cxn modelId="{60A387A4-7D39-254C-8D12-9B90B01BCD51}" type="presParOf" srcId="{B7FE6E39-7C58-8543-BC36-68CBC25F057F}" destId="{F2A03778-AC5F-6948-B5F9-08D93F1A514A}" srcOrd="0" destOrd="0" presId="urn:microsoft.com/office/officeart/2005/8/layout/hProcess9"/>
    <dgm:cxn modelId="{43AE05FF-3CDC-DE4A-9A57-26BD2B54F147}" type="presParOf" srcId="{B7FE6E39-7C58-8543-BC36-68CBC25F057F}" destId="{0A81D7BD-820C-EE45-9BC1-07D2010BB48C}" srcOrd="1" destOrd="0" presId="urn:microsoft.com/office/officeart/2005/8/layout/hProcess9"/>
    <dgm:cxn modelId="{4DDF9C17-5E5F-1D48-9232-581FEAD4AFAD}" type="presParOf" srcId="{B7FE6E39-7C58-8543-BC36-68CBC25F057F}" destId="{0233B44B-B1A1-124D-8181-A0575E8978B9}" srcOrd="2" destOrd="0" presId="urn:microsoft.com/office/officeart/2005/8/layout/hProcess9"/>
    <dgm:cxn modelId="{CCA585D2-4378-4B48-BAE8-6ED95BFC4E05}" type="presParOf" srcId="{B7FE6E39-7C58-8543-BC36-68CBC25F057F}" destId="{1FCB9CC4-374A-2E46-893C-0424F86FB6EC}" srcOrd="3" destOrd="0" presId="urn:microsoft.com/office/officeart/2005/8/layout/hProcess9"/>
    <dgm:cxn modelId="{A5C62C48-D424-6248-9C34-848B474CD7B0}" type="presParOf" srcId="{B7FE6E39-7C58-8543-BC36-68CBC25F057F}" destId="{D38B5F2B-FF07-6E4D-837B-F9F007FE4C00}" srcOrd="4" destOrd="0" presId="urn:microsoft.com/office/officeart/2005/8/layout/hProcess9"/>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E7CD81-5411-B14B-B8ED-C3D51F6E5F87}">
      <dsp:nvSpPr>
        <dsp:cNvPr id="0" name=""/>
        <dsp:cNvSpPr/>
      </dsp:nvSpPr>
      <dsp:spPr>
        <a:xfrm>
          <a:off x="617219" y="0"/>
          <a:ext cx="6995160" cy="4463026"/>
        </a:xfrm>
        <a:prstGeom prst="rightArrow">
          <a:avLst/>
        </a:prstGeom>
        <a:solidFill>
          <a:schemeClr val="accent1">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sp>
    <dsp:sp modelId="{F2A03778-AC5F-6948-B5F9-08D93F1A514A}">
      <dsp:nvSpPr>
        <dsp:cNvPr id="0" name=""/>
        <dsp:cNvSpPr/>
      </dsp:nvSpPr>
      <dsp:spPr>
        <a:xfrm>
          <a:off x="2677" y="1338907"/>
          <a:ext cx="1881380" cy="1785210"/>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Review</a:t>
          </a:r>
          <a:endParaRPr lang="en-US" sz="3400" kern="1200" dirty="0"/>
        </a:p>
      </dsp:txBody>
      <dsp:txXfrm>
        <a:off x="89824" y="1426054"/>
        <a:ext cx="1707086" cy="1610916"/>
      </dsp:txXfrm>
    </dsp:sp>
    <dsp:sp modelId="{0233B44B-B1A1-124D-8181-A0575E8978B9}">
      <dsp:nvSpPr>
        <dsp:cNvPr id="0" name=""/>
        <dsp:cNvSpPr/>
      </dsp:nvSpPr>
      <dsp:spPr>
        <a:xfrm>
          <a:off x="2007823" y="1338907"/>
          <a:ext cx="1881380" cy="1785210"/>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Proof of concept</a:t>
          </a:r>
          <a:endParaRPr lang="en-US" sz="3400" kern="1200" dirty="0"/>
        </a:p>
      </dsp:txBody>
      <dsp:txXfrm>
        <a:off x="2094970" y="1426054"/>
        <a:ext cx="1707086" cy="1610916"/>
      </dsp:txXfrm>
    </dsp:sp>
    <dsp:sp modelId="{D38B5F2B-FF07-6E4D-837B-F9F007FE4C00}">
      <dsp:nvSpPr>
        <dsp:cNvPr id="0" name=""/>
        <dsp:cNvSpPr/>
      </dsp:nvSpPr>
      <dsp:spPr>
        <a:xfrm>
          <a:off x="4012969" y="1338907"/>
          <a:ext cx="4213952" cy="1785210"/>
        </a:xfrm>
        <a:prstGeom prst="roundRect">
          <a:avLst/>
        </a:prstGeom>
        <a:gradFill rotWithShape="0">
          <a:gsLst>
            <a:gs pos="0">
              <a:schemeClr val="accent1">
                <a:hueOff val="0"/>
                <a:satOff val="0"/>
                <a:lumOff val="0"/>
                <a:alphaOff val="0"/>
                <a:tint val="100000"/>
                <a:shade val="100000"/>
                <a:satMod val="130000"/>
              </a:schemeClr>
            </a:gs>
            <a:gs pos="100000">
              <a:schemeClr val="accent1">
                <a:hueOff val="0"/>
                <a:satOff val="0"/>
                <a:lumOff val="0"/>
                <a:alphaOff val="0"/>
                <a:tint val="50000"/>
                <a:shade val="100000"/>
                <a:satMod val="350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9540" tIns="129540" rIns="129540" bIns="129540" numCol="1" spcCol="1270" anchor="ctr" anchorCtr="0">
          <a:noAutofit/>
        </a:bodyPr>
        <a:lstStyle/>
        <a:p>
          <a:pPr lvl="0" algn="ctr" defTabSz="1511300">
            <a:lnSpc>
              <a:spcPct val="90000"/>
            </a:lnSpc>
            <a:spcBef>
              <a:spcPct val="0"/>
            </a:spcBef>
            <a:spcAft>
              <a:spcPct val="35000"/>
            </a:spcAft>
          </a:pPr>
          <a:r>
            <a:rPr lang="en-US" sz="3400" kern="1200" dirty="0" smtClean="0"/>
            <a:t>Deployment</a:t>
          </a:r>
          <a:endParaRPr lang="en-US" sz="3400" kern="1200" dirty="0"/>
        </a:p>
      </dsp:txBody>
      <dsp:txXfrm>
        <a:off x="4100116" y="1426054"/>
        <a:ext cx="4039658" cy="1610916"/>
      </dsp:txXfrm>
    </dsp:sp>
  </dsp:spTree>
</dsp:drawing>
</file>

<file path=ppt/diagrams/layout1.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horzAlign" val="ctr"/>
      <dgm:param type="vertAlign" val="mid"/>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1033CF3-B0A2-714D-86E6-6B479E9B3C58}" type="datetimeFigureOut">
              <a:rPr lang="en-US" smtClean="0"/>
              <a:pPr/>
              <a:t>2/27/2014</a:t>
            </a:fld>
            <a:endParaRPr lang="en-US"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B8D6946D-6533-404B-873D-C72F150EBC01}" type="slidenum">
              <a:rPr lang="en-US" smtClean="0"/>
              <a:pPr/>
              <a:t>‹#›</a:t>
            </a:fld>
            <a:endParaRPr lang="en-US" dirty="0"/>
          </a:p>
        </p:txBody>
      </p:sp>
    </p:spTree>
    <p:extLst>
      <p:ext uri="{BB962C8B-B14F-4D97-AF65-F5344CB8AC3E}">
        <p14:creationId xmlns:p14="http://schemas.microsoft.com/office/powerpoint/2010/main" val="73469721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132799F-F550-5C40-8E74-62E3799512FE}" type="datetimeFigureOut">
              <a:rPr lang="en-US" smtClean="0"/>
              <a:pPr/>
              <a:t>2/27/2014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9F3C4C9-71FA-2D4F-8EE7-4B36ECFC343E}" type="slidenum">
              <a:rPr lang="en-US" smtClean="0"/>
              <a:pPr/>
              <a:t>‹#›</a:t>
            </a:fld>
            <a:endParaRPr lang="en-US" dirty="0"/>
          </a:p>
        </p:txBody>
      </p:sp>
    </p:spTree>
    <p:extLst>
      <p:ext uri="{BB962C8B-B14F-4D97-AF65-F5344CB8AC3E}">
        <p14:creationId xmlns:p14="http://schemas.microsoft.com/office/powerpoint/2010/main" val="98690321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goal of the project is the consolidation of the WLCG monitoring</a:t>
            </a:r>
          </a:p>
          <a:p>
            <a:pPr>
              <a:buNone/>
            </a:pPr>
            <a:r>
              <a:rPr lang="en-US" dirty="0" smtClean="0"/>
              <a:t>    This includes critical analysis of</a:t>
            </a:r>
          </a:p>
          <a:p>
            <a:pPr lvl="1"/>
            <a:r>
              <a:rPr lang="en-US" dirty="0" smtClean="0"/>
              <a:t>what is monitored, </a:t>
            </a:r>
          </a:p>
          <a:p>
            <a:pPr lvl="1"/>
            <a:r>
              <a:rPr lang="en-US" dirty="0" smtClean="0"/>
              <a:t>technology used </a:t>
            </a:r>
          </a:p>
          <a:p>
            <a:pPr lvl="1"/>
            <a:r>
              <a:rPr lang="en-US" dirty="0" smtClean="0"/>
              <a:t>deployment and support model </a:t>
            </a:r>
          </a:p>
          <a:p>
            <a:r>
              <a:rPr lang="en-US" dirty="0" smtClean="0"/>
              <a:t>Wherever reasonable, the effort should be aligned with the activities of the Agile Infrastructure Monitoring team at CERN.</a:t>
            </a:r>
          </a:p>
          <a:p>
            <a:r>
              <a:rPr lang="en-US" dirty="0" smtClean="0"/>
              <a:t>As a result by autumn 2014 the monitoring services should be operated and modified (when required) with at least twice smaller team, compared to spring 2013</a:t>
            </a:r>
          </a:p>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3</a:t>
            </a:fld>
            <a:endParaRPr lang="en-US" dirty="0"/>
          </a:p>
        </p:txBody>
      </p:sp>
    </p:spTree>
    <p:extLst>
      <p:ext uri="{BB962C8B-B14F-4D97-AF65-F5344CB8AC3E}">
        <p14:creationId xmlns:p14="http://schemas.microsoft.com/office/powerpoint/2010/main" val="148593144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project is split in three stages:</a:t>
            </a:r>
          </a:p>
          <a:p>
            <a:pPr lvl="1"/>
            <a:r>
              <a:rPr lang="en-US" dirty="0" smtClean="0"/>
              <a:t>First one which should be accomplished by the end of September:</a:t>
            </a:r>
          </a:p>
          <a:p>
            <a:pPr lvl="2"/>
            <a:r>
              <a:rPr lang="en-US" dirty="0" smtClean="0"/>
              <a:t>Review of the current systems and metrics used for WLCG monitoring</a:t>
            </a:r>
          </a:p>
          <a:p>
            <a:pPr lvl="2"/>
            <a:r>
              <a:rPr lang="en-US" dirty="0" smtClean="0"/>
              <a:t>Collecting and summarizing requirements from the LHC computing community to understand the changes needed in monitoring.</a:t>
            </a:r>
          </a:p>
          <a:p>
            <a:pPr lvl="2"/>
            <a:r>
              <a:rPr lang="en-US" dirty="0" smtClean="0"/>
              <a:t>Highlight areas that are expected to be problematic</a:t>
            </a:r>
          </a:p>
          <a:p>
            <a:pPr lvl="2"/>
            <a:r>
              <a:rPr lang="en-US" dirty="0" smtClean="0"/>
              <a:t>Propose a revised strategy and architecture for WLCG monitoring </a:t>
            </a:r>
          </a:p>
          <a:p>
            <a:pPr lvl="2"/>
            <a:r>
              <a:rPr lang="en-US" dirty="0" smtClean="0"/>
              <a:t>Suggest implementation technologies and approaches for the transitions</a:t>
            </a:r>
          </a:p>
          <a:p>
            <a:r>
              <a:rPr lang="en-US" sz="2000" b="1" dirty="0" smtClean="0"/>
              <a:t>Second stage:</a:t>
            </a:r>
            <a:r>
              <a:rPr lang="en-US" sz="2000" b="1" baseline="0" dirty="0" smtClean="0"/>
              <a:t> </a:t>
            </a:r>
            <a:r>
              <a:rPr lang="en-US" sz="2000" b="1" dirty="0" smtClean="0"/>
              <a:t>A first prototype should be ready by the end of 2013.</a:t>
            </a:r>
          </a:p>
          <a:p>
            <a:r>
              <a:rPr lang="en-US" sz="2000" b="1" dirty="0" smtClean="0"/>
              <a:t>Third stage: Implementation</a:t>
            </a:r>
            <a:r>
              <a:rPr lang="en-US" sz="2000" b="1" baseline="0" dirty="0" smtClean="0"/>
              <a:t> and deployment </a:t>
            </a:r>
            <a:r>
              <a:rPr lang="en-US" sz="2000" b="1" dirty="0" smtClean="0"/>
              <a:t> All monitoring should have transitioned to the new approach by summer 2014.</a:t>
            </a:r>
          </a:p>
          <a:p>
            <a:pPr lvl="2"/>
            <a:endParaRPr lang="en-US" dirty="0" smtClean="0"/>
          </a:p>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5</a:t>
            </a:fld>
            <a:endParaRPr lang="en-US" dirty="0"/>
          </a:p>
        </p:txBody>
      </p:sp>
    </p:spTree>
    <p:extLst>
      <p:ext uri="{BB962C8B-B14F-4D97-AF65-F5344CB8AC3E}">
        <p14:creationId xmlns:p14="http://schemas.microsoft.com/office/powerpoint/2010/main" val="41283274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Monitoring applications currently provided by  the WLCG monitoring team can be split in 4 groups:</a:t>
            </a:r>
          </a:p>
          <a:p>
            <a:pPr lvl="1"/>
            <a:r>
              <a:rPr lang="en-US" dirty="0" smtClean="0"/>
              <a:t>Monitoring and accounting  of the job processing activity </a:t>
            </a:r>
          </a:p>
          <a:p>
            <a:pPr lvl="1"/>
            <a:r>
              <a:rPr lang="en-US" dirty="0" smtClean="0"/>
              <a:t>Monitoring and accounting of data access and data transfers</a:t>
            </a:r>
          </a:p>
          <a:p>
            <a:pPr lvl="1"/>
            <a:r>
              <a:rPr lang="en-US" dirty="0" smtClean="0"/>
              <a:t>Remote testing and monitoring of the distributed infrastructure</a:t>
            </a:r>
          </a:p>
          <a:p>
            <a:pPr lvl="1"/>
            <a:r>
              <a:rPr lang="en-US" dirty="0" smtClean="0"/>
              <a:t>Tools for dissemination purposes</a:t>
            </a:r>
          </a:p>
          <a:p>
            <a:r>
              <a:rPr lang="en-US" dirty="0" smtClean="0"/>
              <a:t>Both experiments and sites were asked to provide input regarding usefulness of the existing applications, possible improvements and missing functionality (if any). Input from sites was provided through the WLCG operations team which sent a questionnaire to the sites. The review did not include VO-specific monitoring systems developed inside the experiments  </a:t>
            </a:r>
          </a:p>
          <a:p>
            <a:r>
              <a:rPr lang="en-US" dirty="0" smtClean="0"/>
              <a:t>Input we received was consistent with Google Analytics which is used for monitoring usage of our applications. SAM and most of the Dashboard applications are considered to be useful or essential by the experiments ( at least ATLAS and CMS) and by the WLCG operations team. No important gaps in the monitoring functionality were identified.</a:t>
            </a:r>
          </a:p>
          <a:p>
            <a:r>
              <a:rPr lang="en-US" dirty="0" smtClean="0"/>
              <a:t>Stop support for applications which were reported not used by the experiments </a:t>
            </a:r>
          </a:p>
          <a:p>
            <a:pPr>
              <a:buNone/>
            </a:pPr>
            <a:r>
              <a:rPr lang="en-US" dirty="0" smtClean="0"/>
              <a:t>  </a:t>
            </a:r>
          </a:p>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8</a:t>
            </a:fld>
            <a:endParaRPr lang="en-US" dirty="0"/>
          </a:p>
        </p:txBody>
      </p:sp>
    </p:spTree>
    <p:extLst>
      <p:ext uri="{BB962C8B-B14F-4D97-AF65-F5344CB8AC3E}">
        <p14:creationId xmlns:p14="http://schemas.microsoft.com/office/powerpoint/2010/main" val="11001554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First,</a:t>
            </a:r>
            <a:r>
              <a:rPr lang="en-US" baseline="0" dirty="0" smtClean="0"/>
              <a:t> we split the applications based on different layers. For each of the layers:</a:t>
            </a:r>
          </a:p>
          <a:p>
            <a:r>
              <a:rPr lang="en-US" baseline="0" dirty="0" smtClean="0"/>
              <a:t>  Check if we are doing things consistently within all our applications</a:t>
            </a:r>
          </a:p>
          <a:p>
            <a:r>
              <a:rPr lang="en-US" baseline="0" dirty="0" smtClean="0"/>
              <a:t>      If not, check if there is a good reason for that</a:t>
            </a:r>
          </a:p>
          <a:p>
            <a:r>
              <a:rPr lang="en-US" baseline="0" dirty="0" smtClean="0"/>
              <a:t>  Check if there are any solutions out there that would help us.</a:t>
            </a:r>
          </a:p>
          <a:p>
            <a:endParaRPr lang="en-US" baseline="0" dirty="0" smtClean="0"/>
          </a:p>
          <a:p>
            <a:r>
              <a:rPr lang="en-US" baseline="0" dirty="0" smtClean="0"/>
              <a:t>A very similar model is used also in the AI Monitoring team</a:t>
            </a:r>
          </a:p>
          <a:p>
            <a:endParaRPr lang="en-US" baseline="0" dirty="0" smtClean="0"/>
          </a:p>
          <a:p>
            <a:r>
              <a:rPr lang="en-US" baseline="0" dirty="0" smtClean="0"/>
              <a:t>It would be great if any of the layers could be changed without impact on the other layers…</a:t>
            </a:r>
          </a:p>
          <a:p>
            <a:endParaRPr lang="en-US" baseline="0" dirty="0" smtClean="0"/>
          </a:p>
          <a:p>
            <a:r>
              <a:rPr lang="en-US" dirty="0" smtClean="0"/>
              <a:t>In general, all applications have common functional blocks like data publishers, transfer layer, data collectors, data repository, data processing engines, web service and UIs. SAM in addition has a test submission framework  based on Nagios.  </a:t>
            </a:r>
          </a:p>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10</a:t>
            </a:fld>
            <a:endParaRPr lang="en-US" dirty="0"/>
          </a:p>
        </p:txBody>
      </p:sp>
    </p:spTree>
    <p:extLst>
      <p:ext uri="{BB962C8B-B14F-4D97-AF65-F5344CB8AC3E}">
        <p14:creationId xmlns:p14="http://schemas.microsoft.com/office/powerpoint/2010/main" val="40410288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t>Elasticsearch 0.90.3 does not support grouping by terms of multiple fields for statistical aggregations.</a:t>
            </a:r>
          </a:p>
          <a:p>
            <a:r>
              <a:rPr lang="en-US" sz="1200" dirty="0" smtClean="0"/>
              <a:t>Using Elasticsearch 0.90.3 for WLCG Transfer Monitoring we could achieve similar performance to 2</a:t>
            </a:r>
            <a:r>
              <a:rPr lang="en-US" sz="1200" baseline="30000" dirty="0" smtClean="0"/>
              <a:t>nd</a:t>
            </a:r>
            <a:r>
              <a:rPr lang="en-US" sz="1200" dirty="0" smtClean="0"/>
              <a:t> hit, i.e. cached, Oracle performance but this means using diverse workarounds for multi-field grouping.</a:t>
            </a:r>
          </a:p>
          <a:p>
            <a:r>
              <a:rPr lang="en-US" sz="1200" dirty="0" smtClean="0"/>
              <a:t>Elasticsearch 1.0 includes a new Aggregation Module that will support grouping by terms of multiple fields for statistical aggregations</a:t>
            </a:r>
          </a:p>
          <a:p>
            <a:r>
              <a:rPr lang="en-US" sz="1200" dirty="0" smtClean="0"/>
              <a:t>Recommend re-evaluating ElasticSearch for WLCG Transfer Monitoring when 1.0 is available.</a:t>
            </a:r>
            <a:endParaRPr lang="en-US" dirty="0" smtClean="0"/>
          </a:p>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12</a:t>
            </a:fld>
            <a:endParaRPr lang="en-US" dirty="0"/>
          </a:p>
        </p:txBody>
      </p:sp>
    </p:spTree>
    <p:extLst>
      <p:ext uri="{BB962C8B-B14F-4D97-AF65-F5344CB8AC3E}">
        <p14:creationId xmlns:p14="http://schemas.microsoft.com/office/powerpoint/2010/main" val="31407444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Multiple different schemas for metric repositories</a:t>
            </a:r>
          </a:p>
          <a:p>
            <a:r>
              <a:rPr lang="en-US" dirty="0" smtClean="0"/>
              <a:t>Multiple different processing engines</a:t>
            </a:r>
          </a:p>
          <a:p>
            <a:r>
              <a:rPr lang="en-US" dirty="0" smtClean="0"/>
              <a:t>Different implementation of data collectors</a:t>
            </a:r>
          </a:p>
          <a:p>
            <a:r>
              <a:rPr lang="en-US" dirty="0" smtClean="0"/>
              <a:t>Different implementation of APIs and visualization layers</a:t>
            </a:r>
          </a:p>
          <a:p>
            <a:r>
              <a:rPr lang="en-US" dirty="0" smtClean="0"/>
              <a:t>Not all components provide enough flexibility for introducing new metrics, for combining metrics , for  custom processing algorithms</a:t>
            </a:r>
          </a:p>
          <a:p>
            <a:r>
              <a:rPr lang="en-US" dirty="0" smtClean="0"/>
              <a:t>While functional testing (Nagios) and stress testing (Hammer Cloud) by its nature might dictate different implementation of the test submission mechanism, the following part of the chain looks very similar : collecting metrics, processing them  (with generic or custom algorithm) in order to produce derived metrics out of the primary ones, providing access to data through APIs and UIs</a:t>
            </a:r>
          </a:p>
          <a:p>
            <a:pPr>
              <a:buNone/>
            </a:pPr>
            <a:r>
              <a:rPr lang="en-US" dirty="0" smtClean="0">
                <a:solidFill>
                  <a:schemeClr val="accent6"/>
                </a:solidFill>
              </a:rPr>
              <a:t>Can data flow be unified without loosing (even improving) functionality?  </a:t>
            </a:r>
          </a:p>
          <a:p>
            <a:pPr>
              <a:buNone/>
            </a:pPr>
            <a:endParaRPr lang="en-US" dirty="0" smtClean="0">
              <a:solidFill>
                <a:schemeClr val="accent6"/>
              </a:solidFill>
            </a:endParaRPr>
          </a:p>
          <a:p>
            <a:r>
              <a:rPr lang="en-US" dirty="0" smtClean="0">
                <a:solidFill>
                  <a:srgbClr val="C00000"/>
                </a:solidFill>
              </a:rPr>
              <a:t>Does our infrastructure monitoring currently provide realistic view of what experiments are doing?</a:t>
            </a:r>
          </a:p>
          <a:p>
            <a:pPr lvl="1"/>
            <a:r>
              <a:rPr lang="en-US" dirty="0" smtClean="0"/>
              <a:t>SAM tests are submitted through WMS which LHC experiments do not use  (or do not intend to use) for their workflows</a:t>
            </a:r>
          </a:p>
          <a:p>
            <a:pPr lvl="1"/>
            <a:r>
              <a:rPr lang="en-US" dirty="0" smtClean="0"/>
              <a:t>SAM tests are pretty static and in general check only basic functionality of the services</a:t>
            </a:r>
          </a:p>
          <a:p>
            <a:r>
              <a:rPr lang="en-US" dirty="0" smtClean="0"/>
              <a:t>Not all experiments are interested in using SAM/Nagios (ALICE is not).</a:t>
            </a:r>
          </a:p>
          <a:p>
            <a:r>
              <a:rPr lang="en-US" dirty="0" smtClean="0"/>
              <a:t>One of the possibilities would be to perform inside experiment pilots the checks similar to ones handled by functional tests </a:t>
            </a:r>
          </a:p>
          <a:p>
            <a:r>
              <a:rPr lang="en-US" dirty="0" smtClean="0"/>
              <a:t>All experiments would like to be able to provide their own metrics which would be taken into account for evaluation of site usability and performance in a way similar to the results of the functional tests.</a:t>
            </a:r>
          </a:p>
          <a:p>
            <a:r>
              <a:rPr lang="en-US" dirty="0" smtClean="0"/>
              <a:t>The monitoring system should allow to handle all monitoring flows in a similar way without much difference in the monitoring workflow</a:t>
            </a:r>
          </a:p>
          <a:p>
            <a:pPr>
              <a:buNone/>
            </a:pPr>
            <a:endParaRPr lang="en-US" dirty="0" smtClean="0">
              <a:solidFill>
                <a:schemeClr val="accent6"/>
              </a:solidFill>
            </a:endParaRPr>
          </a:p>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14</a:t>
            </a:fld>
            <a:endParaRPr lang="en-US" dirty="0"/>
          </a:p>
        </p:txBody>
      </p:sp>
    </p:spTree>
    <p:extLst>
      <p:ext uri="{BB962C8B-B14F-4D97-AF65-F5344CB8AC3E}">
        <p14:creationId xmlns:p14="http://schemas.microsoft.com/office/powerpoint/2010/main" val="22770691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15</a:t>
            </a:fld>
            <a:endParaRPr lang="en-US" dirty="0"/>
          </a:p>
        </p:txBody>
      </p:sp>
    </p:spTree>
    <p:extLst>
      <p:ext uri="{BB962C8B-B14F-4D97-AF65-F5344CB8AC3E}">
        <p14:creationId xmlns:p14="http://schemas.microsoft.com/office/powerpoint/2010/main" val="39364555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SSB looks to be generic enough to be used as a common metric store.</a:t>
            </a:r>
          </a:p>
          <a:p>
            <a:r>
              <a:rPr lang="en-US" dirty="0" smtClean="0"/>
              <a:t>Provides access to the snapshot and historical data</a:t>
            </a:r>
          </a:p>
          <a:p>
            <a:r>
              <a:rPr lang="en-US" dirty="0" smtClean="0"/>
              <a:t>Provides data compaction and archiving</a:t>
            </a:r>
          </a:p>
          <a:p>
            <a:r>
              <a:rPr lang="en-US" dirty="0" smtClean="0"/>
              <a:t>Has  a built in mechanism for calculating status of a given instance over a given time range (similar to availability calculation)</a:t>
            </a:r>
          </a:p>
          <a:p>
            <a:r>
              <a:rPr lang="en-US" dirty="0" smtClean="0"/>
              <a:t>It has necessary concepts for combining metrics which can be of interest for a particular task (SSB views)</a:t>
            </a:r>
          </a:p>
          <a:p>
            <a:r>
              <a:rPr lang="en-US" dirty="0" smtClean="0"/>
              <a:t>Was successfully used for operations by ATLAS and CMS</a:t>
            </a:r>
          </a:p>
          <a:p>
            <a:pPr>
              <a:buNone/>
            </a:pPr>
            <a:r>
              <a:rPr lang="en-US" dirty="0" smtClean="0">
                <a:solidFill>
                  <a:srgbClr val="C00000"/>
                </a:solidFill>
              </a:rPr>
              <a:t>Having a common implementation for metric store would</a:t>
            </a:r>
          </a:p>
          <a:p>
            <a:pPr lvl="1"/>
            <a:r>
              <a:rPr lang="en-US" dirty="0" smtClean="0">
                <a:solidFill>
                  <a:srgbClr val="C00000"/>
                </a:solidFill>
              </a:rPr>
              <a:t>simplify a lot the current architecture </a:t>
            </a:r>
          </a:p>
          <a:p>
            <a:pPr lvl="1"/>
            <a:r>
              <a:rPr lang="en-US" dirty="0" smtClean="0">
                <a:solidFill>
                  <a:srgbClr val="C00000"/>
                </a:solidFill>
              </a:rPr>
              <a:t> allow to easily evaluate  and apply new technologies (for data storage and processing)   </a:t>
            </a:r>
          </a:p>
          <a:p>
            <a:endParaRPr lang="en-US" dirty="0"/>
          </a:p>
        </p:txBody>
      </p:sp>
      <p:sp>
        <p:nvSpPr>
          <p:cNvPr id="4" name="Slide Number Placeholder 3"/>
          <p:cNvSpPr>
            <a:spLocks noGrp="1"/>
          </p:cNvSpPr>
          <p:nvPr>
            <p:ph type="sldNum" sz="quarter" idx="10"/>
          </p:nvPr>
        </p:nvSpPr>
        <p:spPr/>
        <p:txBody>
          <a:bodyPr/>
          <a:lstStyle/>
          <a:p>
            <a:fld id="{C9F3C4C9-71FA-2D4F-8EE7-4B36ECFC343E}" type="slidenum">
              <a:rPr lang="en-US" smtClean="0"/>
              <a:pPr/>
              <a:t>27</a:t>
            </a:fld>
            <a:endParaRPr lang="en-US" dirty="0"/>
          </a:p>
        </p:txBody>
      </p:sp>
    </p:spTree>
    <p:extLst>
      <p:ext uri="{BB962C8B-B14F-4D97-AF65-F5344CB8AC3E}">
        <p14:creationId xmlns:p14="http://schemas.microsoft.com/office/powerpoint/2010/main" val="11621564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20" name="Picture 19"/>
          <p:cNvPicPr>
            <a:picLocks noChangeAspect="1"/>
          </p:cNvPicPr>
          <p:nvPr userDrawn="1"/>
        </p:nvPicPr>
        <p:blipFill rotWithShape="1">
          <a:blip r:embed="rId2">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sp>
        <p:nvSpPr>
          <p:cNvPr id="4" name="Date Placeholder 3"/>
          <p:cNvSpPr>
            <a:spLocks noGrp="1"/>
          </p:cNvSpPr>
          <p:nvPr>
            <p:ph type="dt" sz="half" idx="10"/>
          </p:nvPr>
        </p:nvSpPr>
        <p:spPr>
          <a:xfrm>
            <a:off x="6513871" y="6354506"/>
            <a:ext cx="1460090" cy="365125"/>
          </a:xfrm>
        </p:spPr>
        <p:txBody>
          <a:bodyPr/>
          <a:lstStyle>
            <a:lvl1pPr>
              <a:defRPr>
                <a:solidFill>
                  <a:srgbClr val="FFFFFF"/>
                </a:solidFill>
              </a:defRPr>
            </a:lvl1pPr>
          </a:lstStyle>
          <a:p>
            <a:fld id="{FBDF7DDF-4F35-4CCE-A0D9-F2B112F7C92B}" type="datetime1">
              <a:rPr lang="en-US" smtClean="0"/>
              <a:pPr/>
              <a:t>2/27/2014</a:t>
            </a:fld>
            <a:endParaRPr lang="en-US" dirty="0"/>
          </a:p>
        </p:txBody>
      </p:sp>
      <p:sp>
        <p:nvSpPr>
          <p:cNvPr id="6" name="Slide Number Placeholder 5"/>
          <p:cNvSpPr>
            <a:spLocks noGrp="1"/>
          </p:cNvSpPr>
          <p:nvPr>
            <p:ph type="sldNum" sz="quarter" idx="12"/>
          </p:nvPr>
        </p:nvSpPr>
        <p:spPr>
          <a:xfrm>
            <a:off x="8111612" y="6356350"/>
            <a:ext cx="575187" cy="365125"/>
          </a:xfrm>
        </p:spPr>
        <p:txBody>
          <a:bodyPr/>
          <a:lstStyle>
            <a:lvl1pPr>
              <a:defRPr>
                <a:solidFill>
                  <a:srgbClr val="FFFFFF"/>
                </a:solidFill>
              </a:defRPr>
            </a:lvl1pPr>
          </a:lstStyle>
          <a:p>
            <a:fld id="{1EF85638-2995-764F-975A-3D74C15A7C7B}" type="slidenum">
              <a:rPr lang="en-US" smtClean="0"/>
              <a:pPr/>
              <a:t>‹#›</a:t>
            </a:fld>
            <a:endParaRPr lang="en-US" dirty="0"/>
          </a:p>
        </p:txBody>
      </p:sp>
      <p:grpSp>
        <p:nvGrpSpPr>
          <p:cNvPr id="19" name="Group 18"/>
          <p:cNvGrpSpPr/>
          <p:nvPr userDrawn="1"/>
        </p:nvGrpSpPr>
        <p:grpSpPr>
          <a:xfrm rot="5400000">
            <a:off x="6111825" y="3133399"/>
            <a:ext cx="3212936" cy="2851411"/>
            <a:chOff x="1709777" y="364301"/>
            <a:chExt cx="4683889" cy="4120344"/>
          </a:xfrm>
        </p:grpSpPr>
        <p:pic>
          <p:nvPicPr>
            <p:cNvPr id="16" name="Picture 15" descr="network-structure.jpg"/>
            <p:cNvPicPr>
              <a:picLocks noChangeAspect="1"/>
            </p:cNvPicPr>
            <p:nvPr userDrawn="1"/>
          </p:nvPicPr>
          <p:blipFill rotWithShape="1">
            <a:blip r:embed="rId3">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7" name="Oval 16"/>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3" name="Subtitle 2"/>
          <p:cNvSpPr>
            <a:spLocks noGrp="1"/>
          </p:cNvSpPr>
          <p:nvPr userDrawn="1">
            <p:ph type="subTitle" idx="1"/>
          </p:nvPr>
        </p:nvSpPr>
        <p:spPr>
          <a:xfrm>
            <a:off x="1552222" y="3886200"/>
            <a:ext cx="5964297" cy="1752600"/>
          </a:xfrm>
        </p:spPr>
        <p:txBody>
          <a:bodyPr/>
          <a:lstStyle>
            <a:lvl1pPr marL="0" indent="0" algn="ctr">
              <a:buNone/>
              <a:defRPr>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pic>
        <p:nvPicPr>
          <p:cNvPr id="21" name="Picture 20"/>
          <p:cNvPicPr>
            <a:picLocks noChangeAspect="1"/>
          </p:cNvPicPr>
          <p:nvPr userDrawn="1"/>
        </p:nvPicPr>
        <p:blipFill rotWithShape="1">
          <a:blip r:embed="rId4">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22" name="Text Placeholder 8"/>
          <p:cNvSpPr txBox="1">
            <a:spLocks/>
          </p:cNvSpPr>
          <p:nvPr userDrawn="1"/>
        </p:nvSpPr>
        <p:spPr>
          <a:xfrm>
            <a:off x="776749" y="6337091"/>
            <a:ext cx="5589637"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 : Support for Distributed</a:t>
            </a:r>
            <a:r>
              <a:rPr lang="en-US" b="0" cap="none" spc="0" baseline="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 Computing</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7079772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5" name="Footer Placeholder 4"/>
          <p:cNvSpPr>
            <a:spLocks noGrp="1"/>
          </p:cNvSpPr>
          <p:nvPr>
            <p:ph type="ftr" sz="quarter" idx="11"/>
          </p:nvPr>
        </p:nvSpPr>
        <p:spPr>
          <a:xfrm>
            <a:off x="1965631" y="6345964"/>
            <a:ext cx="4228692" cy="365125"/>
          </a:xfrm>
        </p:spPr>
        <p:txBody>
          <a:bodyPr/>
          <a:lstStyle/>
          <a:p>
            <a:r>
              <a:rPr lang="en-US" dirty="0" smtClean="0"/>
              <a:t>WLCG Monitoring Consolidation, Pablo Saiz, CERN</a:t>
            </a:r>
            <a:endParaRPr lang="en-US" dirty="0"/>
          </a:p>
        </p:txBody>
      </p:sp>
      <p:sp>
        <p:nvSpPr>
          <p:cNvPr id="6" name="Slide Number Placeholder 5"/>
          <p:cNvSpPr>
            <a:spLocks noGrp="1"/>
          </p:cNvSpPr>
          <p:nvPr>
            <p:ph type="sldNum" sz="quarter" idx="12"/>
          </p:nvPr>
        </p:nvSpPr>
        <p:spPr>
          <a:xfrm>
            <a:off x="7923160" y="6337536"/>
            <a:ext cx="763639" cy="365125"/>
          </a:xfrm>
        </p:spPr>
        <p:txBody>
          <a:bodyPr/>
          <a:lstStyle/>
          <a:p>
            <a:fld id="{1EF85638-2995-764F-975A-3D74C15A7C7B}" type="slidenum">
              <a:rPr lang="en-US" smtClean="0"/>
              <a:pPr/>
              <a:t>‹#›</a:t>
            </a:fld>
            <a:endParaRPr lang="en-US" dirty="0"/>
          </a:p>
        </p:txBody>
      </p:sp>
      <p:sp>
        <p:nvSpPr>
          <p:cNvPr id="18"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087729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8" name="Group 7"/>
          <p:cNvGrpSpPr/>
          <p:nvPr userDrawn="1"/>
        </p:nvGrpSpPr>
        <p:grpSpPr>
          <a:xfrm rot="5400000">
            <a:off x="6111825" y="3133399"/>
            <a:ext cx="3212936" cy="2851411"/>
            <a:chOff x="1709777" y="364301"/>
            <a:chExt cx="4683889" cy="4120344"/>
          </a:xfrm>
        </p:grpSpPr>
        <p:pic>
          <p:nvPicPr>
            <p:cNvPr id="9" name="Picture 8" descr="network-structure.jpg"/>
            <p:cNvPicPr>
              <a:picLocks noChangeAspect="1"/>
            </p:cNvPicPr>
            <p:nvPr userDrawn="1"/>
          </p:nvPicPr>
          <p:blipFill rotWithShape="1">
            <a:blip r:embed="rId2">
              <a:alphaModFix amt="51000"/>
              <a:extLst>
                <a:ext uri="{28A0092B-C50C-407E-A947-70E740481C1C}">
                  <a14:useLocalDpi xmlns:a14="http://schemas.microsoft.com/office/drawing/2010/main" val="0"/>
                </a:ext>
              </a:extLst>
            </a:blip>
            <a:srcRect/>
            <a:stretch/>
          </p:blipFill>
          <p:spPr>
            <a:xfrm flipV="1">
              <a:off x="1821666" y="364301"/>
              <a:ext cx="4572000" cy="3800593"/>
            </a:xfrm>
            <a:prstGeom prst="rect">
              <a:avLst/>
            </a:prstGeom>
            <a:solidFill>
              <a:schemeClr val="bg1"/>
            </a:solidFill>
          </p:spPr>
        </p:pic>
        <p:sp>
          <p:nvSpPr>
            <p:cNvPr id="10" name="Oval 9"/>
            <p:cNvSpPr/>
            <p:nvPr userDrawn="1"/>
          </p:nvSpPr>
          <p:spPr>
            <a:xfrm>
              <a:off x="1709777" y="3355758"/>
              <a:ext cx="1834442" cy="1128887"/>
            </a:xfrm>
            <a:prstGeom prst="ellipse">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0E1E4E0-C1CB-488B-B4DE-08DB2032DA7F}" type="datetime1">
              <a:rPr lang="en-US" smtClean="0"/>
              <a:pPr/>
              <a:t>2/27/2014</a:t>
            </a:fld>
            <a:endParaRPr lang="en-US" dirty="0"/>
          </a:p>
        </p:txBody>
      </p:sp>
      <p:sp>
        <p:nvSpPr>
          <p:cNvPr id="5" name="Footer Placeholder 4"/>
          <p:cNvSpPr>
            <a:spLocks noGrp="1"/>
          </p:cNvSpPr>
          <p:nvPr>
            <p:ph type="ftr" sz="quarter" idx="11"/>
          </p:nvPr>
        </p:nvSpPr>
        <p:spPr/>
        <p:txBody>
          <a:bodyPr/>
          <a:lstStyle/>
          <a:p>
            <a:r>
              <a:rPr lang="en-US" dirty="0" smtClean="0"/>
              <a:t>WLCG Monitoring Consolidation meeting.  Julia Andreeva, CERN</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a:t>
            </a:fld>
            <a:endParaRPr lang="en-US" dirty="0"/>
          </a:p>
        </p:txBody>
      </p:sp>
      <p:pic>
        <p:nvPicPr>
          <p:cNvPr id="7" name="Picture 6"/>
          <p:cNvPicPr>
            <a:picLocks noChangeAspect="1"/>
          </p:cNvPicPr>
          <p:nvPr userDrawn="1"/>
        </p:nvPicPr>
        <p:blipFill rotWithShape="1">
          <a:blip r:embed="rId3">
            <a:alphaModFix amt="50000"/>
            <a:extLst>
              <a:ext uri="{28A0092B-C50C-407E-A947-70E740481C1C}">
                <a14:useLocalDpi xmlns:a14="http://schemas.microsoft.com/office/drawing/2010/main" val="0"/>
              </a:ext>
            </a:extLst>
          </a:blip>
          <a:srcRect l="2513"/>
          <a:stretch/>
        </p:blipFill>
        <p:spPr>
          <a:xfrm>
            <a:off x="-1" y="545630"/>
            <a:ext cx="1825039" cy="2521185"/>
          </a:xfrm>
          <a:prstGeom prst="rect">
            <a:avLst/>
          </a:prstGeom>
        </p:spPr>
      </p:pic>
      <p:pic>
        <p:nvPicPr>
          <p:cNvPr id="11" name="Picture 10"/>
          <p:cNvPicPr>
            <a:picLocks noChangeAspect="1"/>
          </p:cNvPicPr>
          <p:nvPr userDrawn="1"/>
        </p:nvPicPr>
        <p:blipFill rotWithShape="1">
          <a:blip r:embed="rId4">
            <a:extLst>
              <a:ext uri="{28A0092B-C50C-407E-A947-70E740481C1C}">
                <a14:useLocalDpi xmlns:a14="http://schemas.microsoft.com/office/drawing/2010/main" val="0"/>
              </a:ext>
            </a:extLst>
          </a:blip>
          <a:srcRect r="24615"/>
          <a:stretch/>
        </p:blipFill>
        <p:spPr>
          <a:xfrm>
            <a:off x="7761104" y="0"/>
            <a:ext cx="1382896" cy="1234080"/>
          </a:xfrm>
          <a:prstGeom prst="rect">
            <a:avLst/>
          </a:prstGeom>
        </p:spPr>
      </p:pic>
      <p:sp>
        <p:nvSpPr>
          <p:cNvPr id="12"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100709691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01CA4A5-B07A-4A9A-8906-EA7A43634BAE}" type="datetime1">
              <a:rPr lang="en-US" smtClean="0"/>
              <a:pPr/>
              <a:t>2/27/2014</a:t>
            </a:fld>
            <a:endParaRPr lang="en-US" dirty="0"/>
          </a:p>
        </p:txBody>
      </p:sp>
      <p:sp>
        <p:nvSpPr>
          <p:cNvPr id="4" name="Footer Placeholder 3"/>
          <p:cNvSpPr>
            <a:spLocks noGrp="1"/>
          </p:cNvSpPr>
          <p:nvPr>
            <p:ph type="ftr" sz="quarter" idx="11"/>
          </p:nvPr>
        </p:nvSpPr>
        <p:spPr/>
        <p:txBody>
          <a:bodyPr/>
          <a:lstStyle/>
          <a:p>
            <a:r>
              <a:rPr lang="en-US" dirty="0" smtClean="0"/>
              <a:t>WLCG Monitoring Consolidation, Pablo Saiz, CERN</a:t>
            </a:r>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a:t>
            </a:fld>
            <a:endParaRPr lang="en-US" dirty="0"/>
          </a:p>
        </p:txBody>
      </p:sp>
      <p:sp>
        <p:nvSpPr>
          <p:cNvPr id="6" name="Text Placeholder 8"/>
          <p:cNvSpPr txBox="1">
            <a:spLocks/>
          </p:cNvSpPr>
          <p:nvPr userDrawn="1"/>
        </p:nvSpPr>
        <p:spPr>
          <a:xfrm>
            <a:off x="776750" y="6337091"/>
            <a:ext cx="1173315" cy="366969"/>
          </a:xfrm>
          <a:prstGeom prst="rect">
            <a:avLst/>
          </a:prstGeom>
        </p:spPr>
        <p:txBody>
          <a:bodyPr>
            <a:noAutofit/>
          </a:bodyPr>
          <a:lstStyle>
            <a:lvl1pPr marL="0" indent="0" algn="l" defTabSz="457200" rtl="0" eaLnBrk="1" latinLnBrk="0" hangingPunct="1">
              <a:spcBef>
                <a:spcPct val="20000"/>
              </a:spcBef>
              <a:buClr>
                <a:schemeClr val="accent1"/>
              </a:buClr>
              <a:buFont typeface="Wingdings" charset="2"/>
              <a:buNone/>
              <a:defRPr sz="2000" b="1" kern="1200">
                <a:solidFill>
                  <a:srgbClr val="FFFFFF"/>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IT-SDC</a:t>
            </a:r>
            <a:endParaRPr lang="en-US" b="0" cap="none" spc="0" dirty="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Tree>
    <p:extLst>
      <p:ext uri="{BB962C8B-B14F-4D97-AF65-F5344CB8AC3E}">
        <p14:creationId xmlns:p14="http://schemas.microsoft.com/office/powerpoint/2010/main" val="2048860644"/>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emf"/><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2" name="Image 4" descr="bande-01.eps"/>
          <p:cNvPicPr>
            <a:picLocks noChangeAspect="1"/>
          </p:cNvPicPr>
          <p:nvPr/>
        </p:nvPicPr>
        <p:blipFill>
          <a:blip r:embed="rId6">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534649"/>
            <a:ext cx="8229600" cy="4463026"/>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6317226" y="6360855"/>
            <a:ext cx="1439605" cy="365125"/>
          </a:xfrm>
          <a:prstGeom prst="rect">
            <a:avLst/>
          </a:prstGeom>
        </p:spPr>
        <p:txBody>
          <a:bodyPr vert="horz" lIns="91440" tIns="45720" rIns="91440" bIns="45720" rtlCol="0" anchor="ctr"/>
          <a:lstStyle>
            <a:lvl1pPr algn="r">
              <a:defRPr sz="1200">
                <a:solidFill>
                  <a:schemeClr val="bg1">
                    <a:lumMod val="95000"/>
                  </a:schemeClr>
                </a:solidFill>
              </a:defRPr>
            </a:lvl1pPr>
          </a:lstStyle>
          <a:p>
            <a:fld id="{2BC68391-4A55-40E1-ACFD-5B82A624D65E}" type="datetime1">
              <a:rPr lang="en-US" smtClean="0"/>
              <a:pPr/>
              <a:t>2/27/2014</a:t>
            </a:fld>
            <a:endParaRPr lang="en-US" dirty="0"/>
          </a:p>
        </p:txBody>
      </p:sp>
      <p:sp>
        <p:nvSpPr>
          <p:cNvPr id="5" name="Footer Placeholder 4"/>
          <p:cNvSpPr>
            <a:spLocks noGrp="1"/>
          </p:cNvSpPr>
          <p:nvPr>
            <p:ph type="ftr" sz="quarter" idx="3"/>
          </p:nvPr>
        </p:nvSpPr>
        <p:spPr>
          <a:xfrm>
            <a:off x="2023806" y="6360855"/>
            <a:ext cx="4195097" cy="365125"/>
          </a:xfrm>
          <a:prstGeom prst="rect">
            <a:avLst/>
          </a:prstGeom>
        </p:spPr>
        <p:txBody>
          <a:bodyPr vert="horz" lIns="91440" tIns="45720" rIns="91440" bIns="45720" rtlCol="0" anchor="ctr"/>
          <a:lstStyle>
            <a:lvl1pPr algn="ctr">
              <a:defRPr sz="1200">
                <a:solidFill>
                  <a:srgbClr val="F2F2F2"/>
                </a:solidFill>
              </a:defRPr>
            </a:lvl1pPr>
          </a:lstStyle>
          <a:p>
            <a:r>
              <a:rPr lang="en-US" dirty="0" smtClean="0"/>
              <a:t>WLCG Monitoring Consolidation.  Pablo Saiz, CERN</a:t>
            </a:r>
            <a:endParaRPr lang="en-US" dirty="0"/>
          </a:p>
        </p:txBody>
      </p:sp>
      <p:sp>
        <p:nvSpPr>
          <p:cNvPr id="6" name="Slide Number Placeholder 5"/>
          <p:cNvSpPr>
            <a:spLocks noGrp="1"/>
          </p:cNvSpPr>
          <p:nvPr>
            <p:ph type="sldNum" sz="quarter" idx="4"/>
          </p:nvPr>
        </p:nvSpPr>
        <p:spPr>
          <a:xfrm>
            <a:off x="7923160" y="6356350"/>
            <a:ext cx="763639" cy="365125"/>
          </a:xfrm>
          <a:prstGeom prst="rect">
            <a:avLst/>
          </a:prstGeom>
        </p:spPr>
        <p:txBody>
          <a:bodyPr vert="horz" lIns="91440" tIns="45720" rIns="91440" bIns="45720" rtlCol="0" anchor="ctr"/>
          <a:lstStyle>
            <a:lvl1pPr algn="r">
              <a:defRPr sz="1200">
                <a:solidFill>
                  <a:srgbClr val="F2F2F2"/>
                </a:solidFill>
              </a:defRPr>
            </a:lvl1pPr>
          </a:lstStyle>
          <a:p>
            <a:fld id="{1EF85638-2995-764F-975A-3D74C15A7C7B}" type="slidenum">
              <a:rPr lang="en-US" smtClean="0"/>
              <a:pPr/>
              <a:t>‹#›</a:t>
            </a:fld>
            <a:endParaRPr lang="en-US" dirty="0"/>
          </a:p>
        </p:txBody>
      </p:sp>
    </p:spTree>
    <p:extLst>
      <p:ext uri="{BB962C8B-B14F-4D97-AF65-F5344CB8AC3E}">
        <p14:creationId xmlns:p14="http://schemas.microsoft.com/office/powerpoint/2010/main" val="379006547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4" r:id="rId4"/>
  </p:sldLayoutIdLst>
  <p:hf hdr="0"/>
  <p:txStyles>
    <p:title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p:titleStyle>
    <p:body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hyperlink" Target="http://cern.ch/go/Bp9j"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6.png"/><Relationship Id="rId7" Type="http://schemas.openxmlformats.org/officeDocument/2006/relationships/image" Target="../media/image9.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hyperlink" Target="http://cern.ch/go/pw7F" TargetMode="Externa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1.gi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indico.cern.ch/event/272618/session/0/contribution/8/material/slides/0.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hyperlink" Target="http://indico.cern.ch/event/272618/session/0/contribution/11/material/slides/1.pdf"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hyperlink" Target="https://indico.cern.ch/event/302036/contribution/4/material/slides/0.pdf"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go.cern.ch/B6NS"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cern.ch/go/XZ8t"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go.cern.ch/6XQQ"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381001" y="1849035"/>
            <a:ext cx="8466666" cy="2037166"/>
          </a:xfrm>
        </p:spPr>
        <p:txBody>
          <a:bodyPr/>
          <a:lstStyle/>
          <a:p>
            <a:r>
              <a:rPr lang="en-US" dirty="0" smtClean="0"/>
              <a:t>WLCG Monitoring Consolidation</a:t>
            </a:r>
            <a:br>
              <a:rPr lang="en-US" dirty="0" smtClean="0"/>
            </a:br>
            <a:r>
              <a:rPr lang="en-US" sz="2000" b="0" dirty="0" smtClean="0"/>
              <a:t>ALICE Physics Analysis and </a:t>
            </a:r>
            <a:r>
              <a:rPr lang="en-US" sz="2000" b="0" dirty="0" smtClean="0"/>
              <a:t>T1-T2 </a:t>
            </a:r>
            <a:r>
              <a:rPr lang="en-US" sz="2000" b="0" dirty="0" smtClean="0"/>
              <a:t>Workshop</a:t>
            </a:r>
            <a:r>
              <a:rPr lang="en-US" sz="2000" b="0" dirty="0"/>
              <a:t/>
            </a:r>
            <a:br>
              <a:rPr lang="en-US" sz="2000" b="0" dirty="0"/>
            </a:br>
            <a:r>
              <a:rPr lang="en-US" sz="2000" b="0" dirty="0" smtClean="0"/>
              <a:t>6</a:t>
            </a:r>
            <a:r>
              <a:rPr lang="en-US" sz="2000" b="0" baseline="30000" dirty="0" smtClean="0"/>
              <a:t>th</a:t>
            </a:r>
            <a:r>
              <a:rPr lang="en-US" sz="2000" b="0" dirty="0" smtClean="0"/>
              <a:t> March 2014</a:t>
            </a:r>
          </a:p>
        </p:txBody>
      </p:sp>
      <p:sp>
        <p:nvSpPr>
          <p:cNvPr id="3" name="Subtitle 2"/>
          <p:cNvSpPr>
            <a:spLocks noGrp="1"/>
          </p:cNvSpPr>
          <p:nvPr>
            <p:ph type="subTitle" idx="1"/>
          </p:nvPr>
        </p:nvSpPr>
        <p:spPr>
          <a:xfrm>
            <a:off x="1552222" y="3886199"/>
            <a:ext cx="5964297" cy="2276475"/>
          </a:xfrm>
        </p:spPr>
        <p:txBody>
          <a:bodyPr>
            <a:normAutofit fontScale="92500" lnSpcReduction="10000"/>
          </a:bodyPr>
          <a:lstStyle/>
          <a:p>
            <a:r>
              <a:rPr lang="en-US" dirty="0" smtClean="0"/>
              <a:t>Pablo Saiz</a:t>
            </a:r>
          </a:p>
          <a:p>
            <a:r>
              <a:rPr lang="en-US" dirty="0" smtClean="0"/>
              <a:t>IT/SDC</a:t>
            </a:r>
          </a:p>
          <a:p>
            <a:endParaRPr lang="en-US" dirty="0" smtClean="0"/>
          </a:p>
          <a:p>
            <a:r>
              <a:rPr lang="en-US" sz="2400" dirty="0" smtClean="0"/>
              <a:t>Presented by Maarten Litmaath</a:t>
            </a:r>
          </a:p>
          <a:p>
            <a:r>
              <a:rPr lang="en-US" sz="2400" dirty="0" smtClean="0"/>
              <a:t>IT/SDC</a:t>
            </a:r>
          </a:p>
          <a:p>
            <a:endParaRPr lang="en-US" dirty="0" smtClean="0"/>
          </a:p>
          <a:p>
            <a:endParaRPr lang="en-US" dirty="0" smtClean="0"/>
          </a:p>
          <a:p>
            <a:endParaRPr lang="en-US" dirty="0"/>
          </a:p>
        </p:txBody>
      </p:sp>
    </p:spTree>
    <p:extLst>
      <p:ext uri="{BB962C8B-B14F-4D97-AF65-F5344CB8AC3E}">
        <p14:creationId xmlns:p14="http://schemas.microsoft.com/office/powerpoint/2010/main" val="28686210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Modular design</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10</a:t>
            </a:fld>
            <a:endParaRPr lang="en-US" dirty="0"/>
          </a:p>
        </p:txBody>
      </p:sp>
      <p:grpSp>
        <p:nvGrpSpPr>
          <p:cNvPr id="8" name="Group 7"/>
          <p:cNvGrpSpPr/>
          <p:nvPr/>
        </p:nvGrpSpPr>
        <p:grpSpPr>
          <a:xfrm>
            <a:off x="1024250" y="1340768"/>
            <a:ext cx="6499770" cy="4624157"/>
            <a:chOff x="1024250" y="1340768"/>
            <a:chExt cx="6499770" cy="4624157"/>
          </a:xfrm>
        </p:grpSpPr>
        <p:sp>
          <p:nvSpPr>
            <p:cNvPr id="9" name="Rectangle 8"/>
            <p:cNvSpPr/>
            <p:nvPr/>
          </p:nvSpPr>
          <p:spPr>
            <a:xfrm>
              <a:off x="1043300" y="1356522"/>
              <a:ext cx="1800200" cy="189145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Collect </a:t>
              </a:r>
            </a:p>
            <a:p>
              <a:pPr algn="ctr"/>
              <a:r>
                <a:rPr lang="en-US" dirty="0" smtClean="0"/>
                <a:t>information</a:t>
              </a:r>
              <a:endParaRPr lang="en-GB" dirty="0"/>
            </a:p>
          </p:txBody>
        </p:sp>
        <p:sp>
          <p:nvSpPr>
            <p:cNvPr id="10" name="Rectangle 9"/>
            <p:cNvSpPr/>
            <p:nvPr/>
          </p:nvSpPr>
          <p:spPr>
            <a:xfrm>
              <a:off x="3059524" y="1340768"/>
              <a:ext cx="936104" cy="19072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Transport</a:t>
              </a:r>
              <a:endParaRPr lang="en-GB" dirty="0"/>
            </a:p>
          </p:txBody>
        </p:sp>
        <p:sp>
          <p:nvSpPr>
            <p:cNvPr id="11" name="Rectangle 10"/>
            <p:cNvSpPr/>
            <p:nvPr/>
          </p:nvSpPr>
          <p:spPr>
            <a:xfrm>
              <a:off x="4355668" y="1356033"/>
              <a:ext cx="1440160" cy="18919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Storage</a:t>
              </a:r>
            </a:p>
          </p:txBody>
        </p:sp>
        <p:sp>
          <p:nvSpPr>
            <p:cNvPr id="12" name="Rectangle 11"/>
            <p:cNvSpPr/>
            <p:nvPr/>
          </p:nvSpPr>
          <p:spPr>
            <a:xfrm>
              <a:off x="6083860" y="1340768"/>
              <a:ext cx="1440160" cy="190721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Visualize</a:t>
              </a:r>
            </a:p>
          </p:txBody>
        </p:sp>
        <p:sp>
          <p:nvSpPr>
            <p:cNvPr id="13" name="Rectangle 12"/>
            <p:cNvSpPr/>
            <p:nvPr/>
          </p:nvSpPr>
          <p:spPr>
            <a:xfrm>
              <a:off x="4355669" y="3556000"/>
              <a:ext cx="1440160" cy="6244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Aggregate</a:t>
              </a:r>
              <a:endParaRPr lang="en-GB" dirty="0"/>
            </a:p>
          </p:txBody>
        </p:sp>
        <p:sp>
          <p:nvSpPr>
            <p:cNvPr id="14" name="Rectangle 13"/>
            <p:cNvSpPr/>
            <p:nvPr/>
          </p:nvSpPr>
          <p:spPr>
            <a:xfrm>
              <a:off x="1043300" y="4555071"/>
              <a:ext cx="6480720" cy="3197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Recurrent Tasks</a:t>
              </a:r>
              <a:endParaRPr lang="en-GB" dirty="0"/>
            </a:p>
          </p:txBody>
        </p:sp>
        <p:sp>
          <p:nvSpPr>
            <p:cNvPr id="15" name="Rectangle 14"/>
            <p:cNvSpPr/>
            <p:nvPr/>
          </p:nvSpPr>
          <p:spPr>
            <a:xfrm>
              <a:off x="1043300" y="4995333"/>
              <a:ext cx="6480720" cy="35999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Documentation</a:t>
              </a:r>
              <a:endParaRPr lang="en-GB" dirty="0"/>
            </a:p>
          </p:txBody>
        </p:sp>
        <p:sp>
          <p:nvSpPr>
            <p:cNvPr id="16" name="Rectangle 15"/>
            <p:cNvSpPr/>
            <p:nvPr/>
          </p:nvSpPr>
          <p:spPr>
            <a:xfrm>
              <a:off x="1024250" y="5467350"/>
              <a:ext cx="6480720" cy="497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Deployment</a:t>
              </a:r>
              <a:endParaRPr lang="en-GB" dirty="0"/>
            </a:p>
          </p:txBody>
        </p:sp>
        <p:cxnSp>
          <p:nvCxnSpPr>
            <p:cNvPr id="17" name="Curved Connector 16"/>
            <p:cNvCxnSpPr>
              <a:stCxn id="13" idx="2"/>
              <a:endCxn id="10" idx="1"/>
            </p:cNvCxnSpPr>
            <p:nvPr/>
          </p:nvCxnSpPr>
          <p:spPr>
            <a:xfrm rot="5400000" flipH="1">
              <a:off x="3124617" y="2229282"/>
              <a:ext cx="1886040" cy="2016225"/>
            </a:xfrm>
            <a:prstGeom prst="curvedConnector4">
              <a:avLst>
                <a:gd name="adj1" fmla="val -4980"/>
                <a:gd name="adj2" fmla="val 106768"/>
              </a:avLst>
            </a:prstGeom>
            <a:ln w="38100" cmpd="sng">
              <a:solidFill>
                <a:schemeClr val="tx2"/>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8" name="Curved Connector 17"/>
            <p:cNvCxnSpPr>
              <a:stCxn id="11" idx="2"/>
              <a:endCxn id="13" idx="0"/>
            </p:cNvCxnSpPr>
            <p:nvPr/>
          </p:nvCxnSpPr>
          <p:spPr>
            <a:xfrm rot="16200000" flipH="1">
              <a:off x="4921737" y="3401988"/>
              <a:ext cx="308022" cy="1"/>
            </a:xfrm>
            <a:prstGeom prst="curvedConnector3">
              <a:avLst>
                <a:gd name="adj1" fmla="val 50000"/>
              </a:avLst>
            </a:prstGeom>
            <a:ln w="38100" cmpd="sng">
              <a:solidFill>
                <a:schemeClr val="tx2"/>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grpSp>
      <p:sp>
        <p:nvSpPr>
          <p:cNvPr id="33"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19"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111090645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1EF85638-2995-764F-975A-3D74C15A7C7B}" type="slidenum">
              <a:rPr lang="en-US" smtClean="0"/>
              <a:pPr/>
              <a:t>11</a:t>
            </a:fld>
            <a:endParaRPr lang="en-US" dirty="0"/>
          </a:p>
        </p:txBody>
      </p:sp>
      <p:grpSp>
        <p:nvGrpSpPr>
          <p:cNvPr id="7" name="Group 6"/>
          <p:cNvGrpSpPr/>
          <p:nvPr/>
        </p:nvGrpSpPr>
        <p:grpSpPr>
          <a:xfrm>
            <a:off x="1024250" y="1340768"/>
            <a:ext cx="6499770" cy="4624157"/>
            <a:chOff x="1024250" y="1340768"/>
            <a:chExt cx="6499770" cy="4624157"/>
          </a:xfrm>
          <a:solidFill>
            <a:schemeClr val="bg2">
              <a:alpha val="56000"/>
            </a:schemeClr>
          </a:solidFill>
        </p:grpSpPr>
        <p:sp>
          <p:nvSpPr>
            <p:cNvPr id="8" name="Rectangle 7"/>
            <p:cNvSpPr/>
            <p:nvPr/>
          </p:nvSpPr>
          <p:spPr>
            <a:xfrm>
              <a:off x="1043300" y="1356522"/>
              <a:ext cx="1800200" cy="1891457"/>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Collect </a:t>
              </a:r>
            </a:p>
            <a:p>
              <a:pPr algn="ctr"/>
              <a:r>
                <a:rPr lang="en-US" dirty="0" smtClean="0"/>
                <a:t>information</a:t>
              </a:r>
              <a:endParaRPr lang="en-GB" dirty="0"/>
            </a:p>
          </p:txBody>
        </p:sp>
        <p:sp>
          <p:nvSpPr>
            <p:cNvPr id="9" name="Rectangle 8"/>
            <p:cNvSpPr/>
            <p:nvPr/>
          </p:nvSpPr>
          <p:spPr>
            <a:xfrm>
              <a:off x="3059524" y="1340768"/>
              <a:ext cx="936104" cy="1907211"/>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smtClean="0"/>
                <a:t>Transport</a:t>
              </a:r>
              <a:endParaRPr lang="en-GB" dirty="0"/>
            </a:p>
          </p:txBody>
        </p:sp>
        <p:sp>
          <p:nvSpPr>
            <p:cNvPr id="10" name="Rectangle 9"/>
            <p:cNvSpPr/>
            <p:nvPr/>
          </p:nvSpPr>
          <p:spPr>
            <a:xfrm>
              <a:off x="4355668" y="1356033"/>
              <a:ext cx="1440160" cy="1891945"/>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Storage</a:t>
              </a:r>
            </a:p>
          </p:txBody>
        </p:sp>
        <p:sp>
          <p:nvSpPr>
            <p:cNvPr id="11" name="Rectangle 10"/>
            <p:cNvSpPr/>
            <p:nvPr/>
          </p:nvSpPr>
          <p:spPr>
            <a:xfrm>
              <a:off x="6083860" y="1340768"/>
              <a:ext cx="1440160" cy="1907211"/>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Visualize</a:t>
              </a:r>
            </a:p>
          </p:txBody>
        </p:sp>
        <p:sp>
          <p:nvSpPr>
            <p:cNvPr id="12" name="Rectangle 11"/>
            <p:cNvSpPr/>
            <p:nvPr/>
          </p:nvSpPr>
          <p:spPr>
            <a:xfrm>
              <a:off x="4355669" y="3556000"/>
              <a:ext cx="1440160" cy="624414"/>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Aggregate</a:t>
              </a:r>
              <a:endParaRPr lang="en-GB" dirty="0"/>
            </a:p>
          </p:txBody>
        </p:sp>
        <p:sp>
          <p:nvSpPr>
            <p:cNvPr id="13" name="Rectangle 12"/>
            <p:cNvSpPr/>
            <p:nvPr/>
          </p:nvSpPr>
          <p:spPr>
            <a:xfrm>
              <a:off x="1043300" y="4555071"/>
              <a:ext cx="6480720" cy="319775"/>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Recurrent Tasks</a:t>
              </a:r>
              <a:endParaRPr lang="en-GB" dirty="0"/>
            </a:p>
          </p:txBody>
        </p:sp>
        <p:sp>
          <p:nvSpPr>
            <p:cNvPr id="14" name="Rectangle 13"/>
            <p:cNvSpPr/>
            <p:nvPr/>
          </p:nvSpPr>
          <p:spPr>
            <a:xfrm>
              <a:off x="1043300" y="4995333"/>
              <a:ext cx="6480720" cy="359992"/>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Documentation</a:t>
              </a:r>
              <a:endParaRPr lang="en-GB" dirty="0"/>
            </a:p>
          </p:txBody>
        </p:sp>
        <p:sp>
          <p:nvSpPr>
            <p:cNvPr id="15" name="Rectangle 14"/>
            <p:cNvSpPr/>
            <p:nvPr/>
          </p:nvSpPr>
          <p:spPr>
            <a:xfrm>
              <a:off x="1024250" y="5467350"/>
              <a:ext cx="6480720" cy="497575"/>
            </a:xfrm>
            <a:prstGeom prst="rect">
              <a:avLst/>
            </a:prstGeom>
            <a:grpFill/>
            <a:ln>
              <a:solidFill>
                <a:schemeClr val="accent1">
                  <a:alpha val="1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Deployment</a:t>
              </a:r>
              <a:endParaRPr lang="en-GB" dirty="0"/>
            </a:p>
          </p:txBody>
        </p:sp>
        <p:cxnSp>
          <p:nvCxnSpPr>
            <p:cNvPr id="16" name="Curved Connector 15"/>
            <p:cNvCxnSpPr>
              <a:stCxn id="12" idx="2"/>
              <a:endCxn id="9" idx="1"/>
            </p:cNvCxnSpPr>
            <p:nvPr/>
          </p:nvCxnSpPr>
          <p:spPr>
            <a:xfrm rot="5400000" flipH="1">
              <a:off x="3124617" y="2229282"/>
              <a:ext cx="1886040" cy="2016225"/>
            </a:xfrm>
            <a:prstGeom prst="curvedConnector4">
              <a:avLst>
                <a:gd name="adj1" fmla="val -4980"/>
                <a:gd name="adj2" fmla="val 106768"/>
              </a:avLst>
            </a:prstGeom>
            <a:grpFill/>
            <a:ln w="38100" cmpd="sng">
              <a:solidFill>
                <a:schemeClr val="accent1">
                  <a:alpha val="10000"/>
                </a:schemeClr>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17" name="Curved Connector 16"/>
            <p:cNvCxnSpPr>
              <a:stCxn id="10" idx="2"/>
              <a:endCxn id="12" idx="0"/>
            </p:cNvCxnSpPr>
            <p:nvPr/>
          </p:nvCxnSpPr>
          <p:spPr>
            <a:xfrm rot="16200000" flipH="1">
              <a:off x="4921737" y="3401988"/>
              <a:ext cx="308022" cy="1"/>
            </a:xfrm>
            <a:prstGeom prst="curvedConnector3">
              <a:avLst>
                <a:gd name="adj1" fmla="val 50000"/>
              </a:avLst>
            </a:prstGeom>
            <a:grpFill/>
            <a:ln w="38100" cmpd="sng">
              <a:solidFill>
                <a:schemeClr val="accent1">
                  <a:alpha val="10000"/>
                </a:schemeClr>
              </a:solidFill>
              <a:headEnd type="none" w="med" len="med"/>
              <a:tailEnd type="triangle" w="med" len="med"/>
            </a:ln>
          </p:spPr>
          <p:style>
            <a:lnRef idx="2">
              <a:schemeClr val="accent1"/>
            </a:lnRef>
            <a:fillRef idx="0">
              <a:schemeClr val="accent1"/>
            </a:fillRef>
            <a:effectRef idx="1">
              <a:schemeClr val="accent1"/>
            </a:effectRef>
            <a:fontRef idx="minor">
              <a:schemeClr val="tx1"/>
            </a:fontRef>
          </p:style>
        </p:cxnSp>
      </p:grpSp>
      <p:sp>
        <p:nvSpPr>
          <p:cNvPr id="18"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3200" b="1" i="0" u="none" kern="1200" cap="none" normalizeH="0">
                <a:solidFill>
                  <a:schemeClr val="accent1"/>
                </a:solidFill>
                <a:latin typeface="News Gothic MT"/>
                <a:ea typeface="+mj-ea"/>
                <a:cs typeface="+mj-cs"/>
              </a:defRPr>
            </a:lvl1pPr>
          </a:lstStyle>
          <a:p>
            <a:r>
              <a:rPr lang="en-US" dirty="0" smtClean="0"/>
              <a:t>4a. Deployment</a:t>
            </a:r>
            <a:endParaRPr lang="en-GB" dirty="0"/>
          </a:p>
        </p:txBody>
      </p:sp>
      <p:sp>
        <p:nvSpPr>
          <p:cNvPr id="19" name="Content Placeholder 2"/>
          <p:cNvSpPr txBox="1">
            <a:spLocks/>
          </p:cNvSpPr>
          <p:nvPr/>
        </p:nvSpPr>
        <p:spPr>
          <a:xfrm>
            <a:off x="457200" y="1534649"/>
            <a:ext cx="8229600" cy="3873779"/>
          </a:xfrm>
          <a:prstGeom prst="rect">
            <a:avLst/>
          </a:prstGeom>
        </p:spPr>
        <p:txBody>
          <a:bodyPr vert="horz" lIns="91440" tIns="45720" rIns="91440" bIns="45720" rtlCol="0">
            <a:normAutofit fontScale="85000" lnSpcReduction="20000"/>
          </a:bodyPr>
          <a:lst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Using </a:t>
            </a:r>
            <a:r>
              <a:rPr lang="en-US" dirty="0" smtClean="0">
                <a:solidFill>
                  <a:srgbClr val="00B050"/>
                </a:solidFill>
              </a:rPr>
              <a:t>openstack</a:t>
            </a:r>
            <a:r>
              <a:rPr lang="en-US" dirty="0" smtClean="0"/>
              <a:t>, puppet, hiera, foreman</a:t>
            </a:r>
          </a:p>
          <a:p>
            <a:pPr lvl="1"/>
            <a:r>
              <a:rPr lang="en-US" dirty="0" smtClean="0"/>
              <a:t>Quota of 100 nodes, 240 cores</a:t>
            </a:r>
          </a:p>
          <a:p>
            <a:pPr lvl="1"/>
            <a:r>
              <a:rPr lang="en-US" dirty="0" smtClean="0"/>
              <a:t>28 hostgroups already created</a:t>
            </a:r>
          </a:p>
          <a:p>
            <a:pPr lvl="2"/>
            <a:r>
              <a:rPr lang="en-US" dirty="0" smtClean="0"/>
              <a:t>Development machine (8 nodes)</a:t>
            </a:r>
          </a:p>
          <a:p>
            <a:pPr lvl="2"/>
            <a:r>
              <a:rPr lang="en-US" dirty="0" smtClean="0"/>
              <a:t>Web servers (</a:t>
            </a:r>
            <a:r>
              <a:rPr lang="en-US" sz="2200" dirty="0" smtClean="0"/>
              <a:t>SSB, xrootd, WLCG transfers, Job: 40 nodes</a:t>
            </a:r>
            <a:r>
              <a:rPr lang="en-US" dirty="0" smtClean="0"/>
              <a:t>)</a:t>
            </a:r>
          </a:p>
          <a:p>
            <a:pPr lvl="2"/>
            <a:r>
              <a:rPr lang="en-US" dirty="0" smtClean="0"/>
              <a:t>Elastic Search (6 nodes), Hadoop (4 nodes)</a:t>
            </a:r>
          </a:p>
          <a:p>
            <a:pPr lvl="2"/>
            <a:r>
              <a:rPr lang="en-US" dirty="0" smtClean="0">
                <a:solidFill>
                  <a:srgbClr val="00B050"/>
                </a:solidFill>
              </a:rPr>
              <a:t>Nagios</a:t>
            </a:r>
            <a:r>
              <a:rPr lang="en-US" dirty="0" smtClean="0"/>
              <a:t> with info from vofeed.</a:t>
            </a:r>
          </a:p>
          <a:p>
            <a:r>
              <a:rPr lang="en-US" dirty="0" smtClean="0"/>
              <a:t>Migrating machines from quattor to AI</a:t>
            </a:r>
          </a:p>
          <a:p>
            <a:r>
              <a:rPr lang="en-US" dirty="0" smtClean="0">
                <a:solidFill>
                  <a:srgbClr val="00B050"/>
                </a:solidFill>
              </a:rPr>
              <a:t>Koji</a:t>
            </a:r>
            <a:r>
              <a:rPr lang="en-US" dirty="0" smtClean="0"/>
              <a:t> and </a:t>
            </a:r>
            <a:r>
              <a:rPr lang="en-US" dirty="0" smtClean="0">
                <a:solidFill>
                  <a:srgbClr val="00B050"/>
                </a:solidFill>
              </a:rPr>
              <a:t>Bamboo</a:t>
            </a:r>
            <a:r>
              <a:rPr lang="en-US" dirty="0" smtClean="0"/>
              <a:t>  for build system and continuous integration</a:t>
            </a:r>
          </a:p>
          <a:p>
            <a:pPr lvl="2"/>
            <a:endParaRPr lang="en-GB" dirty="0"/>
          </a:p>
        </p:txBody>
      </p:sp>
      <p:sp>
        <p:nvSpPr>
          <p:cNvPr id="20" name="Rectangle 19"/>
          <p:cNvSpPr/>
          <p:nvPr/>
        </p:nvSpPr>
        <p:spPr>
          <a:xfrm>
            <a:off x="1024250" y="5467350"/>
            <a:ext cx="6480720" cy="49757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Deployment</a:t>
            </a:r>
            <a:endParaRPr lang="en-GB" dirty="0"/>
          </a:p>
        </p:txBody>
      </p:sp>
      <p:sp>
        <p:nvSpPr>
          <p:cNvPr id="22" name="Curved Up Ribbon 21"/>
          <p:cNvSpPr/>
          <p:nvPr/>
        </p:nvSpPr>
        <p:spPr>
          <a:xfrm>
            <a:off x="4921273" y="4944947"/>
            <a:ext cx="4381491" cy="950751"/>
          </a:xfrm>
          <a:prstGeom prst="ellipseRibbon2">
            <a:avLst>
              <a:gd name="adj1" fmla="val 25000"/>
              <a:gd name="adj2" fmla="val 100000"/>
              <a:gd name="adj3" fmla="val 12500"/>
            </a:avLst>
          </a:prstGeom>
          <a:ln/>
        </p:spPr>
        <p:style>
          <a:lnRef idx="1">
            <a:schemeClr val="accent1"/>
          </a:lnRef>
          <a:fillRef idx="3">
            <a:schemeClr val="accent1"/>
          </a:fillRef>
          <a:effectRef idx="2">
            <a:schemeClr val="accent1"/>
          </a:effectRef>
          <a:fontRef idx="minor">
            <a:schemeClr val="lt1"/>
          </a:fontRef>
        </p:style>
        <p:txBody>
          <a:bodyPr/>
          <a:lstStyle/>
          <a:p>
            <a:pPr algn="ctr"/>
            <a:r>
              <a:rPr lang="en-US" dirty="0" smtClean="0"/>
              <a:t>For details on other layers, see:</a:t>
            </a:r>
          </a:p>
          <a:p>
            <a:pPr algn="ctr"/>
            <a:r>
              <a:rPr lang="en-US" dirty="0">
                <a:hlinkClick r:id="rId2"/>
              </a:rPr>
              <a:t>http://cern.ch/go/Bp9j</a:t>
            </a:r>
            <a:endParaRPr lang="en-US" dirty="0"/>
          </a:p>
        </p:txBody>
      </p:sp>
      <p:sp>
        <p:nvSpPr>
          <p:cNvPr id="24"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21"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257062811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6"/>
          <p:cNvPicPr>
            <a:picLocks noGrp="1" noChangeAspect="1"/>
          </p:cNvPicPr>
          <p:nvPr/>
        </p:nvPicPr>
        <p:blipFill>
          <a:blip r:embed="rId3">
            <a:extLst>
              <a:ext uri="{28A0092B-C50C-407E-A947-70E740481C1C}">
                <a14:useLocalDpi xmlns:a14="http://schemas.microsoft.com/office/drawing/2010/main" val="0"/>
              </a:ext>
            </a:extLst>
          </a:blip>
          <a:stretch>
            <a:fillRect/>
          </a:stretch>
        </p:blipFill>
        <p:spPr>
          <a:xfrm>
            <a:off x="3511588" y="1237730"/>
            <a:ext cx="3142372" cy="2222136"/>
          </a:xfrm>
          <a:prstGeom prst="rect">
            <a:avLst/>
          </a:prstGeom>
        </p:spPr>
      </p:pic>
      <p:sp>
        <p:nvSpPr>
          <p:cNvPr id="2" name="Title 1"/>
          <p:cNvSpPr>
            <a:spLocks noGrp="1"/>
          </p:cNvSpPr>
          <p:nvPr>
            <p:ph type="title"/>
          </p:nvPr>
        </p:nvSpPr>
        <p:spPr/>
        <p:txBody>
          <a:bodyPr/>
          <a:lstStyle/>
          <a:p>
            <a:r>
              <a:rPr lang="en-US" dirty="0" smtClean="0"/>
              <a:t>4b. Storage evaluation: Elasticsearch</a:t>
            </a:r>
            <a:endParaRPr lang="en-US" dirty="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12</a:t>
            </a:fld>
            <a:endParaRPr lang="en-US" dirty="0"/>
          </a:p>
        </p:txBody>
      </p:sp>
      <p:pic>
        <p:nvPicPr>
          <p:cNvPr id="7" name="Content Placeholder 6"/>
          <p:cNvPicPr>
            <a:picLocks noGrp="1" noChangeAspect="1"/>
          </p:cNvPicPr>
          <p:nvPr/>
        </p:nvPicPr>
        <p:blipFill>
          <a:blip r:embed="rId4">
            <a:extLst>
              <a:ext uri="{28A0092B-C50C-407E-A947-70E740481C1C}">
                <a14:useLocalDpi xmlns:a14="http://schemas.microsoft.com/office/drawing/2010/main" val="0"/>
              </a:ext>
            </a:extLst>
          </a:blip>
          <a:stretch>
            <a:fillRect/>
          </a:stretch>
        </p:blipFill>
        <p:spPr>
          <a:xfrm>
            <a:off x="3435378" y="3669862"/>
            <a:ext cx="3251662" cy="2306922"/>
          </a:xfrm>
          <a:prstGeom prst="rect">
            <a:avLst/>
          </a:prstGeom>
        </p:spPr>
      </p:pic>
      <p:sp>
        <p:nvSpPr>
          <p:cNvPr id="9" name="Curved Up Ribbon 8"/>
          <p:cNvSpPr/>
          <p:nvPr/>
        </p:nvSpPr>
        <p:spPr>
          <a:xfrm>
            <a:off x="5838755" y="3194486"/>
            <a:ext cx="3122234" cy="1198162"/>
          </a:xfrm>
          <a:prstGeom prst="ellipseRibbon2">
            <a:avLst>
              <a:gd name="adj1" fmla="val 11749"/>
              <a:gd name="adj2" fmla="val 100000"/>
              <a:gd name="adj3" fmla="val 12500"/>
            </a:avLst>
          </a:prstGeom>
          <a:ln/>
        </p:spPr>
        <p:style>
          <a:lnRef idx="1">
            <a:schemeClr val="accent1"/>
          </a:lnRef>
          <a:fillRef idx="3">
            <a:schemeClr val="accent1"/>
          </a:fillRef>
          <a:effectRef idx="2">
            <a:schemeClr val="accent1"/>
          </a:effectRef>
          <a:fontRef idx="minor">
            <a:schemeClr val="lt1"/>
          </a:fontRef>
        </p:style>
        <p:txBody>
          <a:bodyPr/>
          <a:lstStyle/>
          <a:p>
            <a:pPr algn="ctr"/>
            <a:r>
              <a:rPr lang="en-US" dirty="0" smtClean="0"/>
              <a:t>For details on other layers, see:</a:t>
            </a:r>
          </a:p>
          <a:p>
            <a:pPr algn="ctr"/>
            <a:r>
              <a:rPr lang="en-US" dirty="0">
                <a:hlinkClick r:id="rId5"/>
              </a:rPr>
              <a:t>http://cern.ch/go</a:t>
            </a:r>
            <a:r>
              <a:rPr lang="en-US" dirty="0" smtClean="0">
                <a:hlinkClick r:id="rId5"/>
              </a:rPr>
              <a:t>/pw7F</a:t>
            </a:r>
            <a:r>
              <a:rPr lang="en-US" dirty="0" smtClean="0"/>
              <a:t> </a:t>
            </a:r>
            <a:endParaRPr lang="en-US" dirty="0"/>
          </a:p>
        </p:txBody>
      </p:sp>
      <p:pic>
        <p:nvPicPr>
          <p:cNvPr id="10" name="Picture 9"/>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2085" y="1237730"/>
            <a:ext cx="3027068" cy="2301152"/>
          </a:xfrm>
          <a:prstGeom prst="rect">
            <a:avLst/>
          </a:prstGeom>
          <a:blipFill>
            <a:blip r:embed="rId7"/>
            <a:tile tx="0" ty="0" sx="100000" sy="100000" flip="none" algn="tl"/>
          </a:blipFill>
        </p:spPr>
      </p:pic>
      <p:pic>
        <p:nvPicPr>
          <p:cNvPr id="11" name="Picture 10"/>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62085" y="3669862"/>
            <a:ext cx="2920000" cy="2301152"/>
          </a:xfrm>
          <a:prstGeom prst="rect">
            <a:avLst/>
          </a:prstGeom>
          <a:blipFill>
            <a:blip r:embed="rId7"/>
            <a:tile tx="0" ty="0" sx="100000" sy="100000" flip="none" algn="tl"/>
          </a:blipFill>
        </p:spPr>
      </p:pic>
      <p:sp>
        <p:nvSpPr>
          <p:cNvPr id="12"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42368397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5. Merging applications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Categories:</a:t>
            </a:r>
          </a:p>
          <a:p>
            <a:pPr lvl="1"/>
            <a:r>
              <a:rPr lang="en-US" dirty="0" smtClean="0"/>
              <a:t>Job Monitoring</a:t>
            </a:r>
          </a:p>
          <a:p>
            <a:pPr lvl="1"/>
            <a:r>
              <a:rPr lang="en-US" dirty="0" smtClean="0"/>
              <a:t>Data Management /Transfers</a:t>
            </a:r>
          </a:p>
          <a:p>
            <a:pPr lvl="1"/>
            <a:r>
              <a:rPr lang="en-US" dirty="0" smtClean="0"/>
              <a:t>Infrastructure Monitoring</a:t>
            </a:r>
          </a:p>
          <a:p>
            <a:pPr lvl="1"/>
            <a:r>
              <a:rPr lang="en-US" dirty="0" smtClean="0"/>
              <a:t>Dissemination</a:t>
            </a:r>
          </a:p>
          <a:p>
            <a:pPr lvl="1"/>
            <a:endParaRPr lang="en-US" dirty="0"/>
          </a:p>
          <a:p>
            <a:r>
              <a:rPr lang="en-US" dirty="0" smtClean="0"/>
              <a:t>Infrastructure monitoring is currently the area with more applications</a:t>
            </a:r>
          </a:p>
          <a:p>
            <a:pPr lvl="1"/>
            <a:r>
              <a:rPr lang="en-US" dirty="0" smtClean="0"/>
              <a:t>And where we can benefit the most from common components   </a:t>
            </a:r>
            <a:endParaRPr lang="en-US" dirty="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13</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324428238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a:t>
            </a:r>
            <a:r>
              <a:rPr lang="en-US" dirty="0" smtClean="0"/>
              <a:t>nfrastructure monitoring (Current state)</a:t>
            </a:r>
            <a:endParaRPr lang="en-US" dirty="0"/>
          </a:p>
        </p:txBody>
      </p:sp>
      <p:sp>
        <p:nvSpPr>
          <p:cNvPr id="3" name="Date Placeholder 2"/>
          <p:cNvSpPr>
            <a:spLocks noGrp="1"/>
          </p:cNvSpPr>
          <p:nvPr>
            <p:ph type="dt" sz="half" idx="10"/>
          </p:nvPr>
        </p:nvSpPr>
        <p:spPr/>
        <p:txBody>
          <a:bodyPr/>
          <a:lstStyle/>
          <a:p>
            <a:fld id="{401CA4A5-B07A-4A9A-8906-EA7A43634BAE}" type="datetime1">
              <a:rPr lang="en-US" smtClean="0"/>
              <a:pPr/>
              <a:t>2/27/2014</a:t>
            </a:fld>
            <a:endParaRPr lang="en-US" dirty="0"/>
          </a:p>
        </p:txBody>
      </p:sp>
      <p:sp>
        <p:nvSpPr>
          <p:cNvPr id="5" name="Slide Number Placeholder 4"/>
          <p:cNvSpPr>
            <a:spLocks noGrp="1"/>
          </p:cNvSpPr>
          <p:nvPr>
            <p:ph type="sldNum" sz="quarter" idx="12"/>
          </p:nvPr>
        </p:nvSpPr>
        <p:spPr/>
        <p:txBody>
          <a:bodyPr/>
          <a:lstStyle/>
          <a:p>
            <a:fld id="{1EF85638-2995-764F-975A-3D74C15A7C7B}" type="slidenum">
              <a:rPr lang="en-US" smtClean="0"/>
              <a:pPr/>
              <a:t>14</a:t>
            </a:fld>
            <a:endParaRPr lang="en-US" dirty="0"/>
          </a:p>
        </p:txBody>
      </p:sp>
      <p:sp>
        <p:nvSpPr>
          <p:cNvPr id="6" name="Rectangle 5"/>
          <p:cNvSpPr/>
          <p:nvPr/>
        </p:nvSpPr>
        <p:spPr>
          <a:xfrm>
            <a:off x="457200" y="1417638"/>
            <a:ext cx="1318003" cy="72612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sz="1600" dirty="0" smtClean="0"/>
              <a:t>Experiment-defined metrics</a:t>
            </a:r>
            <a:endParaRPr lang="en-US" sz="1600" dirty="0"/>
          </a:p>
        </p:txBody>
      </p:sp>
      <p:sp>
        <p:nvSpPr>
          <p:cNvPr id="8" name="Can 7"/>
          <p:cNvSpPr/>
          <p:nvPr/>
        </p:nvSpPr>
        <p:spPr>
          <a:xfrm>
            <a:off x="4178553" y="1417638"/>
            <a:ext cx="1310919" cy="958254"/>
          </a:xfrm>
          <a:prstGeom prst="can">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SSB</a:t>
            </a:r>
            <a:endParaRPr lang="en-US" dirty="0"/>
          </a:p>
        </p:txBody>
      </p:sp>
      <p:sp>
        <p:nvSpPr>
          <p:cNvPr id="9" name="Rectangle 8"/>
          <p:cNvSpPr/>
          <p:nvPr/>
        </p:nvSpPr>
        <p:spPr>
          <a:xfrm>
            <a:off x="6891086" y="1417638"/>
            <a:ext cx="1318003" cy="726127"/>
          </a:xfrm>
          <a:prstGeom prst="rect">
            <a:avLst/>
          </a:prstGeom>
        </p:spPr>
        <p:style>
          <a:lnRef idx="1">
            <a:schemeClr val="accent1"/>
          </a:lnRef>
          <a:fillRef idx="2">
            <a:schemeClr val="accent1"/>
          </a:fillRef>
          <a:effectRef idx="1">
            <a:schemeClr val="accent1"/>
          </a:effectRef>
          <a:fontRef idx="minor">
            <a:schemeClr val="dk1"/>
          </a:fontRef>
        </p:style>
        <p:txBody>
          <a:bodyPr rtlCol="0" anchor="ctr"/>
          <a:lstStyle/>
          <a:p>
            <a:pPr algn="ctr"/>
            <a:r>
              <a:rPr lang="en-US" dirty="0" smtClean="0"/>
              <a:t>SSB WEB service</a:t>
            </a:r>
            <a:endParaRPr lang="en-US" dirty="0"/>
          </a:p>
        </p:txBody>
      </p:sp>
      <p:sp>
        <p:nvSpPr>
          <p:cNvPr id="10" name="Rectangle 9"/>
          <p:cNvSpPr/>
          <p:nvPr/>
        </p:nvSpPr>
        <p:spPr>
          <a:xfrm>
            <a:off x="2294108" y="2375892"/>
            <a:ext cx="1447473" cy="751001"/>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dirty="0" smtClean="0"/>
              <a:t>Experiment-specific processing</a:t>
            </a:r>
            <a:endParaRPr lang="en-US" dirty="0"/>
          </a:p>
        </p:txBody>
      </p:sp>
      <p:cxnSp>
        <p:nvCxnSpPr>
          <p:cNvPr id="12" name="Straight Arrow Connector 11"/>
          <p:cNvCxnSpPr>
            <a:stCxn id="6" idx="3"/>
          </p:cNvCxnSpPr>
          <p:nvPr/>
        </p:nvCxnSpPr>
        <p:spPr>
          <a:xfrm flipV="1">
            <a:off x="1775203" y="1775092"/>
            <a:ext cx="2403350" cy="561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14" name="Shape 13"/>
          <p:cNvCxnSpPr>
            <a:stCxn id="8" idx="3"/>
            <a:endCxn id="10" idx="3"/>
          </p:cNvCxnSpPr>
          <p:nvPr/>
        </p:nvCxnSpPr>
        <p:spPr>
          <a:xfrm rot="5400000">
            <a:off x="4100047" y="2017426"/>
            <a:ext cx="375501" cy="1092432"/>
          </a:xfrm>
          <a:prstGeom prst="bentConnector2">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16" name="Shape 15"/>
          <p:cNvCxnSpPr>
            <a:stCxn id="10" idx="1"/>
            <a:endCxn id="6" idx="2"/>
          </p:cNvCxnSpPr>
          <p:nvPr/>
        </p:nvCxnSpPr>
        <p:spPr>
          <a:xfrm rot="10800000">
            <a:off x="1116202" y="2143765"/>
            <a:ext cx="1177906" cy="607628"/>
          </a:xfrm>
          <a:prstGeom prst="bentConnector2">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3919614" y="2751394"/>
            <a:ext cx="914400" cy="914400"/>
          </a:xfrm>
          <a:prstGeom prst="rect">
            <a:avLst/>
          </a:prstGeom>
        </p:spPr>
        <p:txBody>
          <a:bodyPr wrap="none" rtlCol="0">
            <a:noAutofit/>
          </a:bodyPr>
          <a:lstStyle/>
          <a:p>
            <a:r>
              <a:rPr lang="en-US" sz="1000" b="1" dirty="0" smtClean="0">
                <a:ln w="3175" cap="flat" cmpd="sng" algn="ctr">
                  <a:solidFill>
                    <a:schemeClr val="tx1"/>
                  </a:solidFill>
                  <a:prstDash val="solid"/>
                  <a:round/>
                  <a:headEnd type="none" w="med" len="med"/>
                  <a:tailEnd type="none" w="med" len="med"/>
                </a:ln>
                <a:solidFill>
                  <a:schemeClr val="tx1">
                    <a:alpha val="3000"/>
                  </a:schemeClr>
                </a:solidFill>
                <a:effectLst>
                  <a:outerShdw blurRad="63500" dir="3600000" algn="tl" rotWithShape="0">
                    <a:srgbClr val="000000">
                      <a:alpha val="70000"/>
                    </a:srgbClr>
                  </a:outerShdw>
                </a:effectLst>
                <a:latin typeface="+mj-lt"/>
              </a:rPr>
              <a:t>Primary metrics</a:t>
            </a:r>
          </a:p>
        </p:txBody>
      </p:sp>
      <p:sp>
        <p:nvSpPr>
          <p:cNvPr id="19" name="TextBox 18"/>
          <p:cNvSpPr txBox="1"/>
          <p:nvPr/>
        </p:nvSpPr>
        <p:spPr>
          <a:xfrm>
            <a:off x="1116201" y="2751393"/>
            <a:ext cx="1116202" cy="914401"/>
          </a:xfrm>
          <a:prstGeom prst="rect">
            <a:avLst/>
          </a:prstGeom>
        </p:spPr>
        <p:txBody>
          <a:bodyPr wrap="none" rtlCol="0">
            <a:noAutofit/>
          </a:bodyPr>
          <a:lstStyle/>
          <a:p>
            <a:r>
              <a:rPr lang="en-US" sz="1200" cap="none" spc="0" dirty="0" smtClean="0">
                <a:ln w="3175" cap="flat" cmpd="sng" algn="ctr">
                  <a:solidFill>
                    <a:srgbClr val="000000"/>
                  </a:solidFill>
                  <a:prstDash val="solid"/>
                  <a:round/>
                  <a:headEnd type="none" w="med" len="med"/>
                  <a:tailEnd type="none" w="med" len="med"/>
                </a:ln>
                <a:effectLst>
                  <a:outerShdw blurRad="63500" dir="3600000" algn="tl" rotWithShape="0">
                    <a:srgbClr val="000000">
                      <a:alpha val="70000"/>
                    </a:srgbClr>
                  </a:outerShdw>
                </a:effectLst>
              </a:rPr>
              <a:t>Derived metrics</a:t>
            </a:r>
          </a:p>
        </p:txBody>
      </p:sp>
      <p:cxnSp>
        <p:nvCxnSpPr>
          <p:cNvPr id="21" name="Straight Arrow Connector 20"/>
          <p:cNvCxnSpPr>
            <a:endCxn id="9" idx="1"/>
          </p:cNvCxnSpPr>
          <p:nvPr/>
        </p:nvCxnSpPr>
        <p:spPr>
          <a:xfrm>
            <a:off x="5489472" y="1775092"/>
            <a:ext cx="1401614" cy="561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457199" y="3256157"/>
            <a:ext cx="1318003" cy="81927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Nagios</a:t>
            </a:r>
          </a:p>
        </p:txBody>
      </p:sp>
      <p:sp>
        <p:nvSpPr>
          <p:cNvPr id="23" name="Rectangle 22"/>
          <p:cNvSpPr/>
          <p:nvPr/>
        </p:nvSpPr>
        <p:spPr>
          <a:xfrm>
            <a:off x="2294108" y="3256157"/>
            <a:ext cx="1318003" cy="81927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Nagios SAM probes</a:t>
            </a:r>
            <a:endParaRPr lang="en-US" dirty="0"/>
          </a:p>
        </p:txBody>
      </p:sp>
      <p:sp>
        <p:nvSpPr>
          <p:cNvPr id="24" name="Rectangle 23"/>
          <p:cNvSpPr/>
          <p:nvPr/>
        </p:nvSpPr>
        <p:spPr>
          <a:xfrm>
            <a:off x="3919614" y="3256157"/>
            <a:ext cx="1318003" cy="81927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Message queue</a:t>
            </a:r>
            <a:endParaRPr lang="en-US" dirty="0"/>
          </a:p>
        </p:txBody>
      </p:sp>
      <p:sp>
        <p:nvSpPr>
          <p:cNvPr id="27" name="Rectangle 26"/>
          <p:cNvSpPr/>
          <p:nvPr/>
        </p:nvSpPr>
        <p:spPr>
          <a:xfrm>
            <a:off x="7825997" y="3126893"/>
            <a:ext cx="1318003" cy="716411"/>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WEB service</a:t>
            </a:r>
            <a:endParaRPr lang="en-US" dirty="0"/>
          </a:p>
        </p:txBody>
      </p:sp>
      <p:sp>
        <p:nvSpPr>
          <p:cNvPr id="28" name="TextBox 27"/>
          <p:cNvSpPr txBox="1"/>
          <p:nvPr/>
        </p:nvSpPr>
        <p:spPr>
          <a:xfrm>
            <a:off x="2471627" y="1417638"/>
            <a:ext cx="928569" cy="357454"/>
          </a:xfrm>
          <a:prstGeom prst="rect">
            <a:avLst/>
          </a:prstGeom>
        </p:spPr>
        <p:txBody>
          <a:bodyPr wrap="square" rtlCol="0">
            <a:noAutofit/>
          </a:bodyPr>
          <a:lstStyle/>
          <a:p>
            <a:r>
              <a:rPr lang="en-US" sz="1200" b="0" cap="none" spc="0" dirty="0" smtClean="0">
                <a:ln w="3175" cap="flat" cmpd="sng" algn="ctr">
                  <a:solidFill>
                    <a:srgbClr val="000000"/>
                  </a:solidFill>
                  <a:prstDash val="solid"/>
                  <a:round/>
                  <a:headEnd type="none" w="med" len="med"/>
                  <a:tailEnd type="none" w="med" len="med"/>
                </a:ln>
                <a:effectLst>
                  <a:outerShdw blurRad="63500" dir="3600000" algn="tl" rotWithShape="0">
                    <a:srgbClr val="000000">
                      <a:alpha val="70000"/>
                    </a:srgbClr>
                  </a:outerShdw>
                </a:effectLst>
              </a:rPr>
              <a:t>HTTP</a:t>
            </a:r>
            <a:r>
              <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rPr>
              <a:t> </a:t>
            </a:r>
          </a:p>
        </p:txBody>
      </p:sp>
      <p:sp>
        <p:nvSpPr>
          <p:cNvPr id="29" name="TextBox 28"/>
          <p:cNvSpPr txBox="1"/>
          <p:nvPr/>
        </p:nvSpPr>
        <p:spPr>
          <a:xfrm>
            <a:off x="5721614" y="3665794"/>
            <a:ext cx="914400" cy="914400"/>
          </a:xfrm>
          <a:prstGeom prst="rect">
            <a:avLst/>
          </a:prstGeom>
        </p:spPr>
        <p:txBody>
          <a:bodyPr wrap="none" rtlCol="0">
            <a:noAutofit/>
          </a:bodyPr>
          <a:lstStyle/>
          <a:p>
            <a:endPar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30" name="Rectangle 29"/>
          <p:cNvSpPr/>
          <p:nvPr/>
        </p:nvSpPr>
        <p:spPr>
          <a:xfrm>
            <a:off x="8327491" y="3999422"/>
            <a:ext cx="718616" cy="580772"/>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SUM</a:t>
            </a:r>
            <a:endParaRPr lang="en-US" dirty="0"/>
          </a:p>
        </p:txBody>
      </p:sp>
      <p:sp>
        <p:nvSpPr>
          <p:cNvPr id="31" name="Rectangle 30"/>
          <p:cNvSpPr/>
          <p:nvPr/>
        </p:nvSpPr>
        <p:spPr>
          <a:xfrm>
            <a:off x="7825998" y="2567056"/>
            <a:ext cx="1220110" cy="368673"/>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MyWLCG</a:t>
            </a:r>
            <a:endParaRPr lang="en-US" dirty="0"/>
          </a:p>
        </p:txBody>
      </p:sp>
      <p:sp>
        <p:nvSpPr>
          <p:cNvPr id="33" name="Can 32"/>
          <p:cNvSpPr/>
          <p:nvPr/>
        </p:nvSpPr>
        <p:spPr>
          <a:xfrm>
            <a:off x="5489472" y="2567056"/>
            <a:ext cx="2267359" cy="2307620"/>
          </a:xfrm>
          <a:prstGeom prst="can">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34" name="Can 33"/>
          <p:cNvSpPr/>
          <p:nvPr/>
        </p:nvSpPr>
        <p:spPr>
          <a:xfrm>
            <a:off x="5721614" y="3126893"/>
            <a:ext cx="595612" cy="730065"/>
          </a:xfrm>
          <a:prstGeom prst="ca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smtClean="0">
                <a:solidFill>
                  <a:srgbClr val="000000"/>
                </a:solidFill>
              </a:rPr>
              <a:t>MRS</a:t>
            </a:r>
            <a:endParaRPr lang="en-US" sz="1400" dirty="0">
              <a:solidFill>
                <a:srgbClr val="000000"/>
              </a:solidFill>
            </a:endParaRPr>
          </a:p>
        </p:txBody>
      </p:sp>
      <p:sp>
        <p:nvSpPr>
          <p:cNvPr id="35" name="Can 34"/>
          <p:cNvSpPr/>
          <p:nvPr/>
        </p:nvSpPr>
        <p:spPr>
          <a:xfrm>
            <a:off x="6891086" y="2937317"/>
            <a:ext cx="595612" cy="730065"/>
          </a:xfrm>
          <a:prstGeom prst="ca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smtClean="0">
                <a:solidFill>
                  <a:srgbClr val="000000"/>
                </a:solidFill>
              </a:rPr>
              <a:t>ACE</a:t>
            </a:r>
            <a:endParaRPr lang="en-US" sz="1400" dirty="0">
              <a:solidFill>
                <a:srgbClr val="000000"/>
              </a:solidFill>
            </a:endParaRPr>
          </a:p>
        </p:txBody>
      </p:sp>
      <p:sp>
        <p:nvSpPr>
          <p:cNvPr id="36" name="Can 35"/>
          <p:cNvSpPr/>
          <p:nvPr/>
        </p:nvSpPr>
        <p:spPr>
          <a:xfrm>
            <a:off x="5721614" y="3999422"/>
            <a:ext cx="595612" cy="730065"/>
          </a:xfrm>
          <a:prstGeom prst="ca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000" dirty="0" smtClean="0">
                <a:solidFill>
                  <a:srgbClr val="000000"/>
                </a:solidFill>
              </a:rPr>
              <a:t>POEM</a:t>
            </a:r>
            <a:endParaRPr lang="en-US" sz="1000" dirty="0">
              <a:solidFill>
                <a:srgbClr val="000000"/>
              </a:solidFill>
            </a:endParaRPr>
          </a:p>
        </p:txBody>
      </p:sp>
      <p:sp>
        <p:nvSpPr>
          <p:cNvPr id="37" name="Can 36"/>
          <p:cNvSpPr/>
          <p:nvPr/>
        </p:nvSpPr>
        <p:spPr>
          <a:xfrm>
            <a:off x="6891086" y="3999422"/>
            <a:ext cx="595612" cy="730065"/>
          </a:xfrm>
          <a:prstGeom prst="can">
            <a:avLst/>
          </a:prstGeom>
        </p:spPr>
        <p:style>
          <a:lnRef idx="1">
            <a:schemeClr val="accent5"/>
          </a:lnRef>
          <a:fillRef idx="3">
            <a:schemeClr val="accent5"/>
          </a:fillRef>
          <a:effectRef idx="2">
            <a:schemeClr val="accent5"/>
          </a:effectRef>
          <a:fontRef idx="minor">
            <a:schemeClr val="lt1"/>
          </a:fontRef>
        </p:style>
        <p:txBody>
          <a:bodyPr rtlCol="0" anchor="ctr"/>
          <a:lstStyle/>
          <a:p>
            <a:pPr algn="ctr"/>
            <a:r>
              <a:rPr lang="en-US" sz="1400" dirty="0" smtClean="0">
                <a:solidFill>
                  <a:srgbClr val="000000"/>
                </a:solidFill>
              </a:rPr>
              <a:t>ATP</a:t>
            </a:r>
            <a:endParaRPr lang="en-US" sz="1400" dirty="0">
              <a:solidFill>
                <a:srgbClr val="000000"/>
              </a:solidFill>
            </a:endParaRPr>
          </a:p>
        </p:txBody>
      </p:sp>
      <p:cxnSp>
        <p:nvCxnSpPr>
          <p:cNvPr id="39" name="Straight Arrow Connector 38"/>
          <p:cNvCxnSpPr>
            <a:stCxn id="22" idx="3"/>
            <a:endCxn id="23" idx="1"/>
          </p:cNvCxnSpPr>
          <p:nvPr/>
        </p:nvCxnSpPr>
        <p:spPr>
          <a:xfrm>
            <a:off x="1775202" y="3665794"/>
            <a:ext cx="518906"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a:stCxn id="23" idx="3"/>
            <a:endCxn id="24" idx="1"/>
          </p:cNvCxnSpPr>
          <p:nvPr/>
        </p:nvCxnSpPr>
        <p:spPr>
          <a:xfrm>
            <a:off x="3612111" y="3665794"/>
            <a:ext cx="307503"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a:stCxn id="24" idx="3"/>
          </p:cNvCxnSpPr>
          <p:nvPr/>
        </p:nvCxnSpPr>
        <p:spPr>
          <a:xfrm>
            <a:off x="5237617" y="3665794"/>
            <a:ext cx="483997"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5" name="Straight Arrow Connector 44"/>
          <p:cNvCxnSpPr/>
          <p:nvPr/>
        </p:nvCxnSpPr>
        <p:spPr>
          <a:xfrm>
            <a:off x="6317226" y="3665794"/>
            <a:ext cx="573860"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7" name="Straight Arrow Connector 46"/>
          <p:cNvCxnSpPr>
            <a:stCxn id="35" idx="4"/>
            <a:endCxn id="27" idx="1"/>
          </p:cNvCxnSpPr>
          <p:nvPr/>
        </p:nvCxnSpPr>
        <p:spPr>
          <a:xfrm>
            <a:off x="7486698" y="3302350"/>
            <a:ext cx="339299" cy="182749"/>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endCxn id="31" idx="1"/>
          </p:cNvCxnSpPr>
          <p:nvPr/>
        </p:nvCxnSpPr>
        <p:spPr>
          <a:xfrm rot="5400000" flipH="1" flipV="1">
            <a:off x="7305464" y="2932628"/>
            <a:ext cx="701769" cy="33930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2" name="Shape 51"/>
          <p:cNvCxnSpPr>
            <a:stCxn id="34" idx="1"/>
          </p:cNvCxnSpPr>
          <p:nvPr/>
        </p:nvCxnSpPr>
        <p:spPr>
          <a:xfrm rot="5400000" flipH="1" flipV="1">
            <a:off x="6734959" y="2035856"/>
            <a:ext cx="375499" cy="1806577"/>
          </a:xfrm>
          <a:prstGeom prst="bentConnector2">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6" name="Straight Arrow Connector 55"/>
          <p:cNvCxnSpPr>
            <a:stCxn id="36" idx="1"/>
            <a:endCxn id="34" idx="3"/>
          </p:cNvCxnSpPr>
          <p:nvPr/>
        </p:nvCxnSpPr>
        <p:spPr>
          <a:xfrm rot="5400000" flipH="1" flipV="1">
            <a:off x="5948188" y="3928190"/>
            <a:ext cx="142464"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8" name="Straight Arrow Connector 57"/>
          <p:cNvCxnSpPr>
            <a:stCxn id="36" idx="1"/>
          </p:cNvCxnSpPr>
          <p:nvPr/>
        </p:nvCxnSpPr>
        <p:spPr>
          <a:xfrm rot="5400000" flipH="1" flipV="1">
            <a:off x="6289233" y="3397569"/>
            <a:ext cx="332040" cy="871666"/>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60" name="Straight Arrow Connector 59"/>
          <p:cNvCxnSpPr>
            <a:stCxn id="37" idx="1"/>
          </p:cNvCxnSpPr>
          <p:nvPr/>
        </p:nvCxnSpPr>
        <p:spPr>
          <a:xfrm rot="16200000" flipV="1">
            <a:off x="6533718" y="3344248"/>
            <a:ext cx="141670" cy="116867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62" name="Straight Arrow Connector 61"/>
          <p:cNvCxnSpPr>
            <a:stCxn id="27" idx="2"/>
          </p:cNvCxnSpPr>
          <p:nvPr/>
        </p:nvCxnSpPr>
        <p:spPr>
          <a:xfrm rot="16200000" flipH="1">
            <a:off x="8373267" y="3955036"/>
            <a:ext cx="232126" cy="8662"/>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69" name="Shape 68"/>
          <p:cNvCxnSpPr>
            <a:endCxn id="22" idx="2"/>
          </p:cNvCxnSpPr>
          <p:nvPr/>
        </p:nvCxnSpPr>
        <p:spPr>
          <a:xfrm rot="10800000">
            <a:off x="1116202" y="4075430"/>
            <a:ext cx="4605413" cy="504764"/>
          </a:xfrm>
          <a:prstGeom prst="bentConnector2">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80" name="Elbow Connector 79"/>
          <p:cNvCxnSpPr>
            <a:stCxn id="37" idx="3"/>
            <a:endCxn id="22" idx="2"/>
          </p:cNvCxnSpPr>
          <p:nvPr/>
        </p:nvCxnSpPr>
        <p:spPr>
          <a:xfrm rot="5400000" flipH="1">
            <a:off x="3825518" y="1366114"/>
            <a:ext cx="654057" cy="6072691"/>
          </a:xfrm>
          <a:prstGeom prst="bentConnector3">
            <a:avLst>
              <a:gd name="adj1" fmla="val -3495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84" name="Rectangle 83"/>
          <p:cNvSpPr/>
          <p:nvPr/>
        </p:nvSpPr>
        <p:spPr>
          <a:xfrm>
            <a:off x="7264159" y="5144353"/>
            <a:ext cx="1318002" cy="696383"/>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WEB interface</a:t>
            </a:r>
            <a:endParaRPr lang="en-US" dirty="0"/>
          </a:p>
        </p:txBody>
      </p:sp>
      <p:cxnSp>
        <p:nvCxnSpPr>
          <p:cNvPr id="93" name="Straight Arrow Connector 92"/>
          <p:cNvCxnSpPr/>
          <p:nvPr/>
        </p:nvCxnSpPr>
        <p:spPr>
          <a:xfrm>
            <a:off x="5960746" y="5839148"/>
            <a:ext cx="1350536"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95" name="Rectangle 94"/>
          <p:cNvSpPr/>
          <p:nvPr/>
        </p:nvSpPr>
        <p:spPr>
          <a:xfrm>
            <a:off x="3612111" y="5144353"/>
            <a:ext cx="2301512" cy="94557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Hammer</a:t>
            </a:r>
          </a:p>
          <a:p>
            <a:pPr algn="ctr"/>
            <a:r>
              <a:rPr lang="en-US" dirty="0" smtClean="0"/>
              <a:t>Cloud </a:t>
            </a:r>
          </a:p>
          <a:p>
            <a:pPr algn="ctr"/>
            <a:r>
              <a:rPr lang="en-US" dirty="0" smtClean="0"/>
              <a:t>server</a:t>
            </a:r>
            <a:endParaRPr lang="en-US" dirty="0"/>
          </a:p>
        </p:txBody>
      </p:sp>
      <p:sp>
        <p:nvSpPr>
          <p:cNvPr id="96" name="Can 95"/>
          <p:cNvSpPr/>
          <p:nvPr/>
        </p:nvSpPr>
        <p:spPr>
          <a:xfrm>
            <a:off x="5181809" y="5407203"/>
            <a:ext cx="1079609" cy="867065"/>
          </a:xfrm>
          <a:prstGeom prst="can">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Hammer Cloud DB</a:t>
            </a:r>
          </a:p>
        </p:txBody>
      </p:sp>
      <p:sp>
        <p:nvSpPr>
          <p:cNvPr id="97" name="TextBox 96"/>
          <p:cNvSpPr txBox="1"/>
          <p:nvPr/>
        </p:nvSpPr>
        <p:spPr>
          <a:xfrm>
            <a:off x="4834014" y="5492545"/>
            <a:ext cx="914400" cy="914400"/>
          </a:xfrm>
          <a:prstGeom prst="rect">
            <a:avLst/>
          </a:prstGeom>
        </p:spPr>
        <p:txBody>
          <a:bodyPr wrap="none" rtlCol="0">
            <a:noAutofit/>
          </a:bodyPr>
          <a:lstStyle/>
          <a:p>
            <a:endPar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98" name="Rectangle 97"/>
          <p:cNvSpPr/>
          <p:nvPr/>
        </p:nvSpPr>
        <p:spPr>
          <a:xfrm>
            <a:off x="1597682" y="5158008"/>
            <a:ext cx="1392852" cy="68272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Hammer Cloud jobs</a:t>
            </a:r>
            <a:endParaRPr lang="en-US" dirty="0"/>
          </a:p>
        </p:txBody>
      </p:sp>
      <p:cxnSp>
        <p:nvCxnSpPr>
          <p:cNvPr id="102" name="Straight Arrow Connector 101"/>
          <p:cNvCxnSpPr>
            <a:stCxn id="98" idx="3"/>
          </p:cNvCxnSpPr>
          <p:nvPr/>
        </p:nvCxnSpPr>
        <p:spPr>
          <a:xfrm flipV="1">
            <a:off x="2990534" y="5492545"/>
            <a:ext cx="621577" cy="6827"/>
          </a:xfrm>
          <a:prstGeom prst="straightConnector1">
            <a:avLst/>
          </a:prstGeom>
          <a:ln w="38100" cmpd="sng">
            <a:headEnd type="arrow"/>
            <a:tailEnd type="arrow"/>
          </a:ln>
        </p:spPr>
        <p:style>
          <a:lnRef idx="2">
            <a:schemeClr val="accent1"/>
          </a:lnRef>
          <a:fillRef idx="0">
            <a:schemeClr val="accent1"/>
          </a:fillRef>
          <a:effectRef idx="1">
            <a:schemeClr val="accent1"/>
          </a:effectRef>
          <a:fontRef idx="minor">
            <a:schemeClr val="tx1"/>
          </a:fontRef>
        </p:style>
      </p:cxnSp>
      <p:cxnSp>
        <p:nvCxnSpPr>
          <p:cNvPr id="105" name="Straight Arrow Connector 104"/>
          <p:cNvCxnSpPr/>
          <p:nvPr/>
        </p:nvCxnSpPr>
        <p:spPr>
          <a:xfrm>
            <a:off x="6317226" y="3667382"/>
            <a:ext cx="1508771" cy="175922"/>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51"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226027367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Infrastructure monitoring (Goal)</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15</a:t>
            </a:fld>
            <a:endParaRPr lang="en-US" dirty="0"/>
          </a:p>
        </p:txBody>
      </p:sp>
      <p:sp>
        <p:nvSpPr>
          <p:cNvPr id="39" name="Rectangle 38"/>
          <p:cNvSpPr/>
          <p:nvPr/>
        </p:nvSpPr>
        <p:spPr>
          <a:xfrm>
            <a:off x="457200" y="4566850"/>
            <a:ext cx="1566606" cy="682728"/>
          </a:xfrm>
          <a:prstGeom prst="rect">
            <a:avLst/>
          </a:prstGeom>
        </p:spPr>
        <p:style>
          <a:lnRef idx="0">
            <a:schemeClr val="accent1"/>
          </a:lnRef>
          <a:fillRef idx="3">
            <a:schemeClr val="accent1"/>
          </a:fillRef>
          <a:effectRef idx="3">
            <a:schemeClr val="accent1"/>
          </a:effectRef>
          <a:fontRef idx="minor">
            <a:schemeClr val="lt1"/>
          </a:fontRef>
        </p:style>
        <p:txBody>
          <a:bodyPr rtlCol="0" anchor="ctr"/>
          <a:lstStyle/>
          <a:p>
            <a:pPr algn="ctr"/>
            <a:r>
              <a:rPr lang="en-US" dirty="0" smtClean="0"/>
              <a:t>Pledges</a:t>
            </a:r>
            <a:endParaRPr lang="en-US" dirty="0"/>
          </a:p>
        </p:txBody>
      </p:sp>
      <p:sp>
        <p:nvSpPr>
          <p:cNvPr id="40" name="Rectangle 39"/>
          <p:cNvSpPr/>
          <p:nvPr/>
        </p:nvSpPr>
        <p:spPr>
          <a:xfrm>
            <a:off x="2758392" y="1533102"/>
            <a:ext cx="573527" cy="4551603"/>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T</a:t>
            </a:r>
          </a:p>
          <a:p>
            <a:pPr algn="ctr"/>
            <a:r>
              <a:rPr lang="en-US" dirty="0" smtClean="0"/>
              <a:t>R</a:t>
            </a:r>
          </a:p>
          <a:p>
            <a:pPr algn="ctr"/>
            <a:r>
              <a:rPr lang="en-US" dirty="0" smtClean="0"/>
              <a:t>A</a:t>
            </a:r>
          </a:p>
          <a:p>
            <a:pPr algn="ctr"/>
            <a:r>
              <a:rPr lang="en-US" dirty="0" smtClean="0"/>
              <a:t>N</a:t>
            </a:r>
          </a:p>
          <a:p>
            <a:pPr algn="ctr"/>
            <a:r>
              <a:rPr lang="en-US" dirty="0" smtClean="0"/>
              <a:t>S</a:t>
            </a:r>
          </a:p>
          <a:p>
            <a:pPr algn="ctr"/>
            <a:r>
              <a:rPr lang="en-US" dirty="0" smtClean="0"/>
              <a:t>P</a:t>
            </a:r>
          </a:p>
          <a:p>
            <a:pPr algn="ctr"/>
            <a:r>
              <a:rPr lang="en-US" dirty="0" smtClean="0"/>
              <a:t>O</a:t>
            </a:r>
          </a:p>
          <a:p>
            <a:pPr algn="ctr"/>
            <a:r>
              <a:rPr lang="en-US" dirty="0" smtClean="0"/>
              <a:t>R</a:t>
            </a:r>
          </a:p>
          <a:p>
            <a:pPr algn="ctr"/>
            <a:r>
              <a:rPr lang="en-US" dirty="0" smtClean="0"/>
              <a:t>T</a:t>
            </a:r>
            <a:endParaRPr lang="en-US" dirty="0"/>
          </a:p>
        </p:txBody>
      </p:sp>
      <p:sp>
        <p:nvSpPr>
          <p:cNvPr id="41" name="Can 40"/>
          <p:cNvSpPr/>
          <p:nvPr/>
        </p:nvSpPr>
        <p:spPr>
          <a:xfrm>
            <a:off x="4569837" y="1588081"/>
            <a:ext cx="1535099" cy="1761438"/>
          </a:xfrm>
          <a:prstGeom prst="ca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Metric store</a:t>
            </a:r>
            <a:endParaRPr lang="en-US" dirty="0"/>
          </a:p>
        </p:txBody>
      </p:sp>
      <p:sp>
        <p:nvSpPr>
          <p:cNvPr id="42" name="Rectangle 41"/>
          <p:cNvSpPr/>
          <p:nvPr/>
        </p:nvSpPr>
        <p:spPr>
          <a:xfrm>
            <a:off x="457200" y="5401978"/>
            <a:ext cx="1566606" cy="682728"/>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Downtime</a:t>
            </a:r>
            <a:endParaRPr lang="en-US" dirty="0"/>
          </a:p>
        </p:txBody>
      </p:sp>
      <p:sp>
        <p:nvSpPr>
          <p:cNvPr id="43" name="Rectangle 42"/>
          <p:cNvSpPr/>
          <p:nvPr/>
        </p:nvSpPr>
        <p:spPr>
          <a:xfrm>
            <a:off x="4424351" y="5081622"/>
            <a:ext cx="1892875" cy="914856"/>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Built-in/External processing</a:t>
            </a:r>
          </a:p>
          <a:p>
            <a:pPr algn="ctr"/>
            <a:r>
              <a:rPr lang="en-US" dirty="0" smtClean="0"/>
              <a:t>engine</a:t>
            </a:r>
            <a:endParaRPr lang="en-US" dirty="0"/>
          </a:p>
        </p:txBody>
      </p:sp>
      <p:cxnSp>
        <p:nvCxnSpPr>
          <p:cNvPr id="48" name="Straight Arrow Connector 47"/>
          <p:cNvCxnSpPr/>
          <p:nvPr/>
        </p:nvCxnSpPr>
        <p:spPr>
          <a:xfrm>
            <a:off x="2023806" y="2242187"/>
            <a:ext cx="734586"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49" name="Straight Arrow Connector 48"/>
          <p:cNvCxnSpPr/>
          <p:nvPr/>
        </p:nvCxnSpPr>
        <p:spPr>
          <a:xfrm flipV="1">
            <a:off x="2023806" y="3023885"/>
            <a:ext cx="734586" cy="220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38" idx="3"/>
          </p:cNvCxnSpPr>
          <p:nvPr/>
        </p:nvCxnSpPr>
        <p:spPr>
          <a:xfrm>
            <a:off x="2023806" y="4048084"/>
            <a:ext cx="734586" cy="13654"/>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a:stCxn id="39" idx="3"/>
          </p:cNvCxnSpPr>
          <p:nvPr/>
        </p:nvCxnSpPr>
        <p:spPr>
          <a:xfrm flipV="1">
            <a:off x="2023806" y="4880905"/>
            <a:ext cx="734586" cy="27309"/>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2" name="Straight Arrow Connector 51"/>
          <p:cNvCxnSpPr>
            <a:stCxn id="42" idx="3"/>
          </p:cNvCxnSpPr>
          <p:nvPr/>
        </p:nvCxnSpPr>
        <p:spPr>
          <a:xfrm flipV="1">
            <a:off x="2023806" y="5702378"/>
            <a:ext cx="734586" cy="40964"/>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3" name="Straight Arrow Connector 52"/>
          <p:cNvCxnSpPr/>
          <p:nvPr/>
        </p:nvCxnSpPr>
        <p:spPr>
          <a:xfrm>
            <a:off x="3348200" y="3008155"/>
            <a:ext cx="1351885" cy="15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55" name="Straight Arrow Connector 54"/>
          <p:cNvCxnSpPr>
            <a:stCxn id="43" idx="1"/>
          </p:cNvCxnSpPr>
          <p:nvPr/>
        </p:nvCxnSpPr>
        <p:spPr>
          <a:xfrm flipH="1">
            <a:off x="3331919" y="5539050"/>
            <a:ext cx="1092432" cy="0"/>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56" name="Bevel 55"/>
          <p:cNvSpPr/>
          <p:nvPr/>
        </p:nvSpPr>
        <p:spPr>
          <a:xfrm>
            <a:off x="7414884" y="2623863"/>
            <a:ext cx="682771" cy="630545"/>
          </a:xfrm>
          <a:prstGeom prst="bevel">
            <a:avLst/>
          </a:prstGeom>
        </p:spPr>
        <p:style>
          <a:lnRef idx="0">
            <a:schemeClr val="accent5"/>
          </a:lnRef>
          <a:fillRef idx="3">
            <a:schemeClr val="accent5"/>
          </a:fillRef>
          <a:effectRef idx="3">
            <a:schemeClr val="accent5"/>
          </a:effectRef>
          <a:fontRef idx="minor">
            <a:schemeClr val="lt1"/>
          </a:fontRef>
        </p:style>
        <p:txBody>
          <a:bodyPr rtlCol="0" anchor="ctr"/>
          <a:lstStyle/>
          <a:p>
            <a:pPr algn="ctr"/>
            <a:endParaRPr lang="en-US" dirty="0"/>
          </a:p>
        </p:txBody>
      </p:sp>
      <p:sp>
        <p:nvSpPr>
          <p:cNvPr id="57" name="Bevel 56"/>
          <p:cNvSpPr/>
          <p:nvPr/>
        </p:nvSpPr>
        <p:spPr>
          <a:xfrm>
            <a:off x="7567284" y="2776263"/>
            <a:ext cx="682771" cy="630545"/>
          </a:xfrm>
          <a:prstGeom prst="bevel">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58" name="Bevel 57"/>
          <p:cNvSpPr/>
          <p:nvPr/>
        </p:nvSpPr>
        <p:spPr>
          <a:xfrm>
            <a:off x="7719684" y="2928663"/>
            <a:ext cx="682771" cy="630545"/>
          </a:xfrm>
          <a:prstGeom prst="bevel">
            <a:avLst/>
          </a:prstGeom>
        </p:spPr>
        <p:style>
          <a:lnRef idx="0">
            <a:schemeClr val="accent6"/>
          </a:lnRef>
          <a:fillRef idx="3">
            <a:schemeClr val="accent6"/>
          </a:fillRef>
          <a:effectRef idx="3">
            <a:schemeClr val="accent6"/>
          </a:effectRef>
          <a:fontRef idx="minor">
            <a:schemeClr val="lt1"/>
          </a:fontRef>
        </p:style>
        <p:txBody>
          <a:bodyPr rtlCol="0" anchor="ctr"/>
          <a:lstStyle/>
          <a:p>
            <a:pPr algn="ctr"/>
            <a:r>
              <a:rPr lang="en-US" dirty="0" smtClean="0"/>
              <a:t>UI</a:t>
            </a:r>
            <a:endParaRPr lang="en-US" dirty="0"/>
          </a:p>
        </p:txBody>
      </p:sp>
      <p:cxnSp>
        <p:nvCxnSpPr>
          <p:cNvPr id="59" name="Straight Arrow Connector 58"/>
          <p:cNvCxnSpPr>
            <a:stCxn id="41" idx="4"/>
          </p:cNvCxnSpPr>
          <p:nvPr/>
        </p:nvCxnSpPr>
        <p:spPr>
          <a:xfrm>
            <a:off x="6104936" y="2468800"/>
            <a:ext cx="1309948" cy="539355"/>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65" name="Straight Arrow Connector 64"/>
          <p:cNvCxnSpPr>
            <a:stCxn id="72" idx="4"/>
            <a:endCxn id="56" idx="5"/>
          </p:cNvCxnSpPr>
          <p:nvPr/>
        </p:nvCxnSpPr>
        <p:spPr>
          <a:xfrm flipV="1">
            <a:off x="5844562" y="2939136"/>
            <a:ext cx="1649140" cy="767585"/>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67" name="TextBox 66"/>
          <p:cNvSpPr txBox="1"/>
          <p:nvPr/>
        </p:nvSpPr>
        <p:spPr>
          <a:xfrm>
            <a:off x="3648619" y="2423209"/>
            <a:ext cx="914400" cy="914400"/>
          </a:xfrm>
          <a:prstGeom prst="rect">
            <a:avLst/>
          </a:prstGeom>
        </p:spPr>
        <p:txBody>
          <a:bodyPr wrap="none" rtlCol="0">
            <a:noAutofit/>
          </a:bodyPr>
          <a:lstStyle/>
          <a:p>
            <a:r>
              <a:rPr lang="en-US" sz="1400" b="0" cap="none" spc="0" dirty="0" smtClean="0">
                <a:ln w="18415" cmpd="sng">
                  <a:solidFill>
                    <a:srgbClr val="000000"/>
                  </a:solidFill>
                  <a:prstDash val="solid"/>
                </a:ln>
                <a:solidFill>
                  <a:srgbClr val="000000"/>
                </a:solidFill>
                <a:effectLst>
                  <a:outerShdw blurRad="63500" dir="3600000" algn="tl" rotWithShape="0">
                    <a:srgbClr val="000000">
                      <a:alpha val="70000"/>
                    </a:srgbClr>
                  </a:outerShdw>
                </a:effectLst>
              </a:rPr>
              <a:t>Primary </a:t>
            </a:r>
          </a:p>
          <a:p>
            <a:r>
              <a:rPr lang="en-US" sz="1400" b="0" cap="none" spc="0" dirty="0" smtClean="0">
                <a:ln w="18415" cmpd="sng">
                  <a:solidFill>
                    <a:srgbClr val="000000"/>
                  </a:solidFill>
                  <a:prstDash val="solid"/>
                </a:ln>
                <a:solidFill>
                  <a:srgbClr val="000000"/>
                </a:solidFill>
                <a:effectLst>
                  <a:outerShdw blurRad="63500" dir="3600000" algn="tl" rotWithShape="0">
                    <a:srgbClr val="000000">
                      <a:alpha val="70000"/>
                    </a:srgbClr>
                  </a:outerShdw>
                </a:effectLst>
              </a:rPr>
              <a:t>and derived</a:t>
            </a:r>
          </a:p>
          <a:p>
            <a:r>
              <a:rPr lang="en-US" sz="1400" dirty="0" smtClean="0">
                <a:ln w="18415" cmpd="sng">
                  <a:solidFill>
                    <a:srgbClr val="000000"/>
                  </a:solidFill>
                  <a:prstDash val="solid"/>
                </a:ln>
                <a:solidFill>
                  <a:srgbClr val="000000"/>
                </a:solidFill>
                <a:effectLst>
                  <a:outerShdw blurRad="63500" dir="3600000" algn="tl" rotWithShape="0">
                    <a:srgbClr val="000000">
                      <a:alpha val="70000"/>
                    </a:srgbClr>
                  </a:outerShdw>
                </a:effectLst>
              </a:rPr>
              <a:t>metrics</a:t>
            </a:r>
            <a:endParaRPr lang="en-US" sz="1400" b="0" cap="none" spc="0" dirty="0" smtClean="0">
              <a:ln w="18415" cmpd="sng">
                <a:solidFill>
                  <a:srgbClr val="000000"/>
                </a:solidFill>
                <a:prstDash val="solid"/>
              </a:ln>
              <a:solidFill>
                <a:srgbClr val="000000"/>
              </a:solidFill>
              <a:effectLst>
                <a:outerShdw blurRad="63500" dir="3600000" algn="tl" rotWithShape="0">
                  <a:srgbClr val="000000">
                    <a:alpha val="70000"/>
                  </a:srgbClr>
                </a:outerShdw>
              </a:effectLst>
            </a:endParaRPr>
          </a:p>
        </p:txBody>
      </p:sp>
      <p:sp>
        <p:nvSpPr>
          <p:cNvPr id="68" name="Rectangle 67"/>
          <p:cNvSpPr/>
          <p:nvPr/>
        </p:nvSpPr>
        <p:spPr>
          <a:xfrm>
            <a:off x="457200" y="1903709"/>
            <a:ext cx="1566606" cy="659727"/>
          </a:xfrm>
          <a:prstGeom prst="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US" dirty="0" smtClean="0"/>
              <a:t>SAM Nagios tests</a:t>
            </a:r>
          </a:p>
        </p:txBody>
      </p:sp>
      <p:sp>
        <p:nvSpPr>
          <p:cNvPr id="69" name="Rectangle 68"/>
          <p:cNvSpPr/>
          <p:nvPr/>
        </p:nvSpPr>
        <p:spPr>
          <a:xfrm>
            <a:off x="457200" y="2684721"/>
            <a:ext cx="1566606" cy="682728"/>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Hammer Cloud metrics</a:t>
            </a:r>
            <a:endParaRPr lang="en-US" dirty="0"/>
          </a:p>
        </p:txBody>
      </p:sp>
      <p:sp>
        <p:nvSpPr>
          <p:cNvPr id="71" name="Can 70"/>
          <p:cNvSpPr/>
          <p:nvPr/>
        </p:nvSpPr>
        <p:spPr>
          <a:xfrm>
            <a:off x="4569837" y="4115241"/>
            <a:ext cx="1186936" cy="445863"/>
          </a:xfrm>
          <a:prstGeom prst="ca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Topology</a:t>
            </a:r>
            <a:endParaRPr lang="en-US" dirty="0"/>
          </a:p>
        </p:txBody>
      </p:sp>
      <p:sp>
        <p:nvSpPr>
          <p:cNvPr id="72" name="Can 71"/>
          <p:cNvSpPr/>
          <p:nvPr/>
        </p:nvSpPr>
        <p:spPr>
          <a:xfrm>
            <a:off x="4897016" y="3505373"/>
            <a:ext cx="947546" cy="402695"/>
          </a:xfrm>
          <a:prstGeom prst="can">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dirty="0" smtClean="0"/>
              <a:t>Profile</a:t>
            </a:r>
            <a:endParaRPr lang="en-US" dirty="0"/>
          </a:p>
        </p:txBody>
      </p:sp>
      <p:cxnSp>
        <p:nvCxnSpPr>
          <p:cNvPr id="74" name="Straight Arrow Connector 73"/>
          <p:cNvCxnSpPr>
            <a:stCxn id="71" idx="4"/>
          </p:cNvCxnSpPr>
          <p:nvPr/>
        </p:nvCxnSpPr>
        <p:spPr>
          <a:xfrm flipV="1">
            <a:off x="5756773" y="3026085"/>
            <a:ext cx="1658111" cy="1312088"/>
          </a:xfrm>
          <a:prstGeom prst="straightConnector1">
            <a:avLst/>
          </a:prstGeom>
          <a:ln w="38100" cmpd="sng">
            <a:tailEnd type="arrow"/>
          </a:ln>
        </p:spPr>
        <p:style>
          <a:lnRef idx="2">
            <a:schemeClr val="accent1"/>
          </a:lnRef>
          <a:fillRef idx="0">
            <a:schemeClr val="accent1"/>
          </a:fillRef>
          <a:effectRef idx="1">
            <a:schemeClr val="accent1"/>
          </a:effectRef>
          <a:fontRef idx="minor">
            <a:schemeClr val="tx1"/>
          </a:fontRef>
        </p:style>
      </p:cxnSp>
      <p:cxnSp>
        <p:nvCxnSpPr>
          <p:cNvPr id="82" name="Elbow Connector 81"/>
          <p:cNvCxnSpPr>
            <a:stCxn id="58" idx="0"/>
            <a:endCxn id="43" idx="3"/>
          </p:cNvCxnSpPr>
          <p:nvPr/>
        </p:nvCxnSpPr>
        <p:spPr>
          <a:xfrm flipH="1">
            <a:off x="6317226" y="3243936"/>
            <a:ext cx="2085229" cy="2295114"/>
          </a:xfrm>
          <a:prstGeom prst="bentConnector3">
            <a:avLst>
              <a:gd name="adj1" fmla="val -10963"/>
            </a:avLst>
          </a:prstGeom>
          <a:ln w="38100" cmpd="sng">
            <a:tailEnd type="arrow"/>
          </a:ln>
        </p:spPr>
        <p:style>
          <a:lnRef idx="2">
            <a:schemeClr val="accent1"/>
          </a:lnRef>
          <a:fillRef idx="0">
            <a:schemeClr val="accent1"/>
          </a:fillRef>
          <a:effectRef idx="1">
            <a:schemeClr val="accent1"/>
          </a:effectRef>
          <a:fontRef idx="minor">
            <a:schemeClr val="tx1"/>
          </a:fontRef>
        </p:style>
      </p:cxnSp>
      <p:sp>
        <p:nvSpPr>
          <p:cNvPr id="31" name="Date Placeholder 3"/>
          <p:cNvSpPr>
            <a:spLocks noGrp="1"/>
          </p:cNvSpPr>
          <p:nvPr>
            <p:ph type="dt" sz="half" idx="10"/>
          </p:nvPr>
        </p:nvSpPr>
        <p:spPr>
          <a:xfrm>
            <a:off x="6317226" y="6342041"/>
            <a:ext cx="1439606" cy="365125"/>
          </a:xfrm>
        </p:spPr>
        <p:txBody>
          <a:bodyPr/>
          <a:lstStyle/>
          <a:p>
            <a:r>
              <a:rPr lang="en-US" dirty="0" smtClean="0"/>
              <a:t>2</a:t>
            </a:r>
            <a:r>
              <a:rPr lang="en-US" dirty="0" smtClean="0"/>
              <a:t>/27/2014</a:t>
            </a:r>
            <a:endParaRPr lang="en-US" dirty="0"/>
          </a:p>
        </p:txBody>
      </p:sp>
      <p:sp>
        <p:nvSpPr>
          <p:cNvPr id="32"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387722"/>
            <a:ext cx="1971675" cy="571500"/>
          </a:xfrm>
          <a:prstGeom prst="rect">
            <a:avLst/>
          </a:prstGeom>
        </p:spPr>
      </p:pic>
      <p:sp>
        <p:nvSpPr>
          <p:cNvPr id="38" name="Rectangle 37"/>
          <p:cNvSpPr/>
          <p:nvPr/>
        </p:nvSpPr>
        <p:spPr>
          <a:xfrm>
            <a:off x="457200" y="3706720"/>
            <a:ext cx="1566606" cy="682728"/>
          </a:xfrm>
          <a:prstGeom prst="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US" sz="1600" dirty="0" smtClean="0"/>
              <a:t>Metrics defined by experiments</a:t>
            </a:r>
            <a:endParaRPr lang="en-US" sz="1600" dirty="0"/>
          </a:p>
        </p:txBody>
      </p:sp>
    </p:spTree>
    <p:extLst>
      <p:ext uri="{BB962C8B-B14F-4D97-AF65-F5344CB8AC3E}">
        <p14:creationId xmlns:p14="http://schemas.microsoft.com/office/powerpoint/2010/main" val="152035016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r>
              <a:rPr lang="en-US" dirty="0" smtClean="0">
                <a:solidFill>
                  <a:schemeClr val="tx1">
                    <a:lumMod val="75000"/>
                    <a:lumOff val="25000"/>
                    <a:alpha val="40000"/>
                  </a:schemeClr>
                </a:solidFill>
              </a:rPr>
              <a:t>WLCG Monitoring consolidation:</a:t>
            </a:r>
          </a:p>
          <a:p>
            <a:pPr lvl="1"/>
            <a:r>
              <a:rPr lang="en-US" dirty="0" smtClean="0">
                <a:solidFill>
                  <a:schemeClr val="tx1">
                    <a:lumMod val="75000"/>
                    <a:lumOff val="25000"/>
                    <a:alpha val="40000"/>
                  </a:schemeClr>
                </a:solidFill>
              </a:rPr>
              <a:t>Definition of the project</a:t>
            </a:r>
          </a:p>
          <a:p>
            <a:pPr lvl="1"/>
            <a:r>
              <a:rPr lang="en-US" dirty="0" smtClean="0">
                <a:solidFill>
                  <a:schemeClr val="tx1">
                    <a:lumMod val="75000"/>
                    <a:lumOff val="25000"/>
                    <a:alpha val="40000"/>
                  </a:schemeClr>
                </a:solidFill>
              </a:rPr>
              <a:t>How to do it</a:t>
            </a:r>
          </a:p>
          <a:p>
            <a:pPr lvl="1"/>
            <a:r>
              <a:rPr lang="en-US" dirty="0" smtClean="0"/>
              <a:t>Current status</a:t>
            </a:r>
          </a:p>
          <a:p>
            <a:pPr lvl="1"/>
            <a:r>
              <a:rPr lang="en-US" dirty="0" smtClean="0">
                <a:solidFill>
                  <a:schemeClr val="tx1">
                    <a:lumMod val="75000"/>
                    <a:lumOff val="25000"/>
                    <a:alpha val="40000"/>
                  </a:schemeClr>
                </a:solidFill>
              </a:rPr>
              <a:t>Impact on the experiments</a:t>
            </a:r>
          </a:p>
          <a:p>
            <a:pPr lvl="1"/>
            <a:r>
              <a:rPr lang="en-US" dirty="0" smtClean="0">
                <a:solidFill>
                  <a:schemeClr val="tx1">
                    <a:lumMod val="75000"/>
                    <a:lumOff val="25000"/>
                    <a:alpha val="40000"/>
                  </a:schemeClr>
                </a:solidFill>
              </a:rPr>
              <a:t>Summary</a:t>
            </a:r>
            <a:endParaRPr lang="en-US" dirty="0">
              <a:solidFill>
                <a:schemeClr val="tx1">
                  <a:lumMod val="75000"/>
                  <a:lumOff val="25000"/>
                  <a:alpha val="40000"/>
                </a:schemeClr>
              </a:solidFill>
            </a:endParaRPr>
          </a:p>
        </p:txBody>
      </p:sp>
      <p:sp>
        <p:nvSpPr>
          <p:cNvPr id="6" name="Slide Number Placeholder 5"/>
          <p:cNvSpPr>
            <a:spLocks noGrp="1"/>
          </p:cNvSpPr>
          <p:nvPr>
            <p:ph type="sldNum" sz="quarter" idx="12"/>
          </p:nvPr>
        </p:nvSpPr>
        <p:spPr/>
        <p:txBody>
          <a:bodyPr/>
          <a:lstStyle/>
          <a:p>
            <a:fld id="{1EF85638-2995-764F-975A-3D74C15A7C7B}" type="slidenum">
              <a:rPr lang="en-US" smtClean="0"/>
              <a:pPr/>
              <a:t>16</a:t>
            </a:fld>
            <a:endParaRPr lang="en-US" dirty="0"/>
          </a:p>
        </p:txBody>
      </p:sp>
      <p:sp>
        <p:nvSpPr>
          <p:cNvPr id="8"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42810521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 plan</a:t>
            </a:r>
            <a:endParaRPr lang="en-US" dirty="0"/>
          </a:p>
        </p:txBody>
      </p:sp>
      <p:pic>
        <p:nvPicPr>
          <p:cNvPr id="7" name="Content Placeholder 6" descr="Screen Shot 2014-02-11 at 14.42.34.png"/>
          <p:cNvPicPr>
            <a:picLocks noGrp="1" noChangeAspect="1"/>
          </p:cNvPicPr>
          <p:nvPr>
            <p:ph idx="1"/>
          </p:nvPr>
        </p:nvPicPr>
        <p:blipFill>
          <a:blip r:embed="rId2">
            <a:extLst>
              <a:ext uri="{28A0092B-C50C-407E-A947-70E740481C1C}">
                <a14:useLocalDpi xmlns:a14="http://schemas.microsoft.com/office/drawing/2010/main" val="0"/>
              </a:ext>
            </a:extLst>
          </a:blip>
          <a:srcRect l="4376" r="4376"/>
          <a:stretch>
            <a:fillRect/>
          </a:stretch>
        </p:blipFill>
        <p:spPr>
          <a:xfrm>
            <a:off x="457200" y="2928499"/>
            <a:ext cx="8229600" cy="2913680"/>
          </a:xfrm>
        </p:spPr>
      </p:pic>
      <p:sp>
        <p:nvSpPr>
          <p:cNvPr id="6" name="Slide Number Placeholder 5"/>
          <p:cNvSpPr>
            <a:spLocks noGrp="1"/>
          </p:cNvSpPr>
          <p:nvPr>
            <p:ph type="sldNum" sz="quarter" idx="12"/>
          </p:nvPr>
        </p:nvSpPr>
        <p:spPr/>
        <p:txBody>
          <a:bodyPr/>
          <a:lstStyle/>
          <a:p>
            <a:fld id="{1EF85638-2995-764F-975A-3D74C15A7C7B}" type="slidenum">
              <a:rPr lang="en-US" smtClean="0"/>
              <a:pPr/>
              <a:t>17</a:t>
            </a:fld>
            <a:endParaRPr lang="en-US" dirty="0"/>
          </a:p>
        </p:txBody>
      </p:sp>
      <p:sp>
        <p:nvSpPr>
          <p:cNvPr id="8" name="Curved Down Ribbon 7"/>
          <p:cNvSpPr/>
          <p:nvPr/>
        </p:nvSpPr>
        <p:spPr>
          <a:xfrm>
            <a:off x="763639" y="5500490"/>
            <a:ext cx="7923160" cy="678597"/>
          </a:xfrm>
          <a:prstGeom prst="ellipseRibbon">
            <a:avLst>
              <a:gd name="adj1" fmla="val 25000"/>
              <a:gd name="adj2" fmla="val 75000"/>
              <a:gd name="adj3" fmla="val 12500"/>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https://its.cern.ch/jira/browse/WLCGMON</a:t>
            </a:r>
          </a:p>
        </p:txBody>
      </p:sp>
      <p:sp>
        <p:nvSpPr>
          <p:cNvPr id="9" name="Content Placeholder 2"/>
          <p:cNvSpPr txBox="1">
            <a:spLocks/>
          </p:cNvSpPr>
          <p:nvPr/>
        </p:nvSpPr>
        <p:spPr>
          <a:xfrm>
            <a:off x="457200" y="1534649"/>
            <a:ext cx="8229600" cy="446302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r>
              <a:rPr lang="en-US" dirty="0" smtClean="0"/>
              <a:t>Report with the evaluation created.</a:t>
            </a:r>
          </a:p>
          <a:p>
            <a:pPr marL="0" indent="0">
              <a:buNone/>
            </a:pPr>
            <a:r>
              <a:rPr lang="en-US" dirty="0" smtClean="0"/>
              <a:t>Tasks identified and inserted in JIRA</a:t>
            </a:r>
            <a:endParaRPr lang="en-US" dirty="0"/>
          </a:p>
        </p:txBody>
      </p:sp>
      <p:sp>
        <p:nvSpPr>
          <p:cNvPr id="10"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11"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30679384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Different set of tasks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smtClean="0"/>
              <a:t>1. Application support</a:t>
            </a:r>
          </a:p>
          <a:p>
            <a:pPr marL="914400" lvl="1" indent="-514350"/>
            <a:r>
              <a:rPr lang="en-US" dirty="0" smtClean="0"/>
              <a:t>Job, Transfer, Infrastructure, GoogleEarth</a:t>
            </a:r>
            <a:endParaRPr lang="en-US" dirty="0"/>
          </a:p>
          <a:p>
            <a:pPr marL="0" indent="0">
              <a:buNone/>
            </a:pPr>
            <a:r>
              <a:rPr lang="en-US" dirty="0" smtClean="0"/>
              <a:t>2</a:t>
            </a:r>
            <a:r>
              <a:rPr lang="en-US" dirty="0"/>
              <a:t>. Running the services</a:t>
            </a:r>
          </a:p>
          <a:p>
            <a:pPr lvl="1"/>
            <a:r>
              <a:rPr lang="en-US" dirty="0"/>
              <a:t>Moving to AI, EGI transition, Koji, SLC6, …</a:t>
            </a:r>
          </a:p>
          <a:p>
            <a:pPr marL="0" indent="0">
              <a:buNone/>
            </a:pPr>
            <a:r>
              <a:rPr lang="en-US" dirty="0" smtClean="0"/>
              <a:t>3. Merging applications</a:t>
            </a:r>
          </a:p>
          <a:p>
            <a:pPr lvl="1"/>
            <a:r>
              <a:rPr lang="en-US" dirty="0" smtClean="0"/>
              <a:t>SSB and SAM, SSB and REBUS, HammerCloud and Nagios</a:t>
            </a:r>
            <a:r>
              <a:rPr lang="en-US" dirty="0"/>
              <a:t> </a:t>
            </a:r>
            <a:r>
              <a:rPr lang="en-US" dirty="0" smtClean="0"/>
              <a:t>(still under discussion)</a:t>
            </a:r>
          </a:p>
          <a:p>
            <a:pPr marL="0" indent="0">
              <a:buNone/>
            </a:pPr>
            <a:r>
              <a:rPr lang="en-US" dirty="0"/>
              <a:t>4</a:t>
            </a:r>
            <a:r>
              <a:rPr lang="en-US" dirty="0" smtClean="0"/>
              <a:t>. Technology </a:t>
            </a:r>
            <a:r>
              <a:rPr lang="en-US" dirty="0"/>
              <a:t>evaluation</a:t>
            </a:r>
          </a:p>
          <a:p>
            <a:pPr marL="914400" lvl="1" indent="-514350"/>
            <a:r>
              <a:rPr lang="en-US" dirty="0"/>
              <a:t>ElasticSearch, </a:t>
            </a:r>
            <a:r>
              <a:rPr lang="en-US" dirty="0" smtClean="0"/>
              <a:t>Testing framework (see Luca’s </a:t>
            </a:r>
            <a:r>
              <a:rPr lang="en-US" dirty="0" smtClean="0">
                <a:hlinkClick r:id="rId2"/>
              </a:rPr>
              <a:t>Feb GDB presentation</a:t>
            </a:r>
            <a:r>
              <a:rPr lang="en-US" dirty="0" smtClean="0"/>
              <a:t>), PostgreSQL</a:t>
            </a:r>
            <a:r>
              <a:rPr lang="en-US" dirty="0"/>
              <a:t>, </a:t>
            </a:r>
            <a:r>
              <a:rPr lang="en-US" dirty="0" smtClean="0"/>
              <a:t>Django, Drupal…</a:t>
            </a:r>
            <a:endParaRPr lang="en-US" dirty="0"/>
          </a:p>
          <a:p>
            <a:pPr lvl="1"/>
            <a:endParaRPr lang="en-US" dirty="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18</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166715263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1. Application support</a:t>
            </a:r>
            <a:endParaRPr lang="en-US" dirty="0"/>
          </a:p>
        </p:txBody>
      </p:sp>
      <p:sp>
        <p:nvSpPr>
          <p:cNvPr id="3" name="Content Placeholder 2"/>
          <p:cNvSpPr>
            <a:spLocks noGrp="1"/>
          </p:cNvSpPr>
          <p:nvPr>
            <p:ph idx="1"/>
          </p:nvPr>
        </p:nvSpPr>
        <p:spPr/>
        <p:txBody>
          <a:bodyPr>
            <a:normAutofit lnSpcReduction="10000"/>
          </a:bodyPr>
          <a:lstStyle/>
          <a:p>
            <a:r>
              <a:rPr lang="en-US" dirty="0"/>
              <a:t>Support </a:t>
            </a:r>
            <a:r>
              <a:rPr lang="en-US" dirty="0" smtClean="0"/>
              <a:t>the current system</a:t>
            </a:r>
          </a:p>
          <a:p>
            <a:r>
              <a:rPr lang="en-US" dirty="0" smtClean="0"/>
              <a:t>Multiple applications identified by users/developers as </a:t>
            </a:r>
            <a:r>
              <a:rPr lang="en-US" dirty="0" smtClean="0">
                <a:solidFill>
                  <a:srgbClr val="008000"/>
                </a:solidFill>
              </a:rPr>
              <a:t>under control</a:t>
            </a:r>
          </a:p>
          <a:p>
            <a:pPr lvl="1"/>
            <a:r>
              <a:rPr lang="en-US" dirty="0" smtClean="0"/>
              <a:t>Already modular design</a:t>
            </a:r>
          </a:p>
          <a:p>
            <a:pPr lvl="1"/>
            <a:r>
              <a:rPr lang="en-US" dirty="0" smtClean="0"/>
              <a:t>Hit the spot</a:t>
            </a:r>
          </a:p>
          <a:p>
            <a:r>
              <a:rPr lang="en-US" dirty="0" smtClean="0"/>
              <a:t>Introduce some new functionality</a:t>
            </a:r>
          </a:p>
          <a:p>
            <a:pPr lvl="1"/>
            <a:r>
              <a:rPr lang="en-US" dirty="0">
                <a:solidFill>
                  <a:srgbClr val="0000FF"/>
                </a:solidFill>
              </a:rPr>
              <a:t>N</a:t>
            </a:r>
            <a:r>
              <a:rPr lang="en-US" dirty="0" smtClean="0">
                <a:solidFill>
                  <a:srgbClr val="0000FF"/>
                </a:solidFill>
              </a:rPr>
              <a:t>ot covered by the consolidation project</a:t>
            </a:r>
          </a:p>
          <a:p>
            <a:pPr lvl="1"/>
            <a:r>
              <a:rPr lang="en-US" dirty="0" smtClean="0"/>
              <a:t>Example: Alexandre’s</a:t>
            </a:r>
            <a:r>
              <a:rPr lang="en-US" dirty="0"/>
              <a:t> </a:t>
            </a:r>
            <a:r>
              <a:rPr lang="en-US" dirty="0" smtClean="0">
                <a:hlinkClick r:id="rId2"/>
              </a:rPr>
              <a:t>Feb GDB talk </a:t>
            </a:r>
            <a:r>
              <a:rPr lang="en-US" dirty="0"/>
              <a:t>‘The new WLCG Transfer </a:t>
            </a:r>
            <a:r>
              <a:rPr lang="en-US" dirty="0" smtClean="0"/>
              <a:t>dashboard’</a:t>
            </a:r>
            <a:endParaRPr lang="en-US" dirty="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19</a:t>
            </a:fld>
            <a:endParaRPr lang="en-US" dirty="0"/>
          </a:p>
        </p:txBody>
      </p:sp>
      <p:sp>
        <p:nvSpPr>
          <p:cNvPr id="7" name="TextBox 6"/>
          <p:cNvSpPr txBox="1"/>
          <p:nvPr/>
        </p:nvSpPr>
        <p:spPr>
          <a:xfrm>
            <a:off x="2281140" y="2695256"/>
            <a:ext cx="914400" cy="914400"/>
          </a:xfrm>
          <a:prstGeom prst="rect">
            <a:avLst/>
          </a:prstGeom>
        </p:spPr>
        <p:txBody>
          <a:bodyPr wrap="none" rtlCol="0">
            <a:noAutofit/>
          </a:bodyPr>
          <a:lstStyle/>
          <a:p>
            <a:endParaRPr lang="en-US"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endParaRPr>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235355516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r>
              <a:rPr lang="en-US" dirty="0" smtClean="0"/>
              <a:t>WLCG Monitoring consolidation:</a:t>
            </a:r>
          </a:p>
          <a:p>
            <a:pPr lvl="1"/>
            <a:r>
              <a:rPr lang="en-US" dirty="0" smtClean="0"/>
              <a:t>Definition of the project</a:t>
            </a:r>
          </a:p>
          <a:p>
            <a:pPr lvl="1"/>
            <a:r>
              <a:rPr lang="en-US" dirty="0" smtClean="0"/>
              <a:t>How to do it</a:t>
            </a:r>
          </a:p>
          <a:p>
            <a:pPr lvl="1"/>
            <a:r>
              <a:rPr lang="en-US" dirty="0" smtClean="0"/>
              <a:t>Current status</a:t>
            </a:r>
          </a:p>
          <a:p>
            <a:pPr lvl="1"/>
            <a:r>
              <a:rPr lang="en-US" dirty="0" smtClean="0"/>
              <a:t>Impact on the experiments</a:t>
            </a:r>
          </a:p>
          <a:p>
            <a:pPr lvl="1"/>
            <a:r>
              <a:rPr lang="en-US" dirty="0" smtClean="0"/>
              <a:t>Summary</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a:t>
            </a:fld>
            <a:endParaRPr lang="en-US" dirty="0"/>
          </a:p>
        </p:txBody>
      </p:sp>
      <p:sp>
        <p:nvSpPr>
          <p:cNvPr id="8"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Pablo Saiz, CERN</a:t>
            </a:r>
            <a:endParaRPr lang="en-US" dirty="0"/>
          </a:p>
        </p:txBody>
      </p:sp>
    </p:spTree>
    <p:extLst>
      <p:ext uri="{BB962C8B-B14F-4D97-AF65-F5344CB8AC3E}">
        <p14:creationId xmlns:p14="http://schemas.microsoft.com/office/powerpoint/2010/main" val="29483215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Running the services</a:t>
            </a:r>
            <a:endParaRPr lang="en-US" dirty="0"/>
          </a:p>
        </p:txBody>
      </p:sp>
      <p:sp>
        <p:nvSpPr>
          <p:cNvPr id="3" name="Content Placeholder 2"/>
          <p:cNvSpPr>
            <a:spLocks noGrp="1"/>
          </p:cNvSpPr>
          <p:nvPr>
            <p:ph idx="1"/>
          </p:nvPr>
        </p:nvSpPr>
        <p:spPr/>
        <p:txBody>
          <a:bodyPr>
            <a:normAutofit lnSpcReduction="10000"/>
          </a:bodyPr>
          <a:lstStyle/>
          <a:p>
            <a:r>
              <a:rPr lang="en-US" dirty="0" smtClean="0"/>
              <a:t>Most of the machines moved already to openstack, puppet, SLC6</a:t>
            </a:r>
          </a:p>
          <a:p>
            <a:pPr lvl="1"/>
            <a:r>
              <a:rPr lang="en-US" dirty="0" smtClean="0"/>
              <a:t>More will be done before end of March</a:t>
            </a:r>
          </a:p>
          <a:p>
            <a:pPr lvl="1"/>
            <a:r>
              <a:rPr lang="en-US" dirty="0" smtClean="0">
                <a:solidFill>
                  <a:srgbClr val="008000"/>
                </a:solidFill>
              </a:rPr>
              <a:t>Thanks to the Agile Infrastructure Team</a:t>
            </a:r>
          </a:p>
          <a:p>
            <a:pPr marL="457200" lvl="1" indent="0">
              <a:buNone/>
            </a:pPr>
            <a:endParaRPr lang="en-US" dirty="0"/>
          </a:p>
          <a:p>
            <a:r>
              <a:rPr lang="en-US" dirty="0" smtClean="0"/>
              <a:t>Transition of SAM EGI to consortium GRNET</a:t>
            </a:r>
            <a:r>
              <a:rPr lang="en-US" dirty="0"/>
              <a:t>, SRCE and CNRS </a:t>
            </a:r>
          </a:p>
          <a:p>
            <a:pPr lvl="1"/>
            <a:r>
              <a:rPr lang="en-US" dirty="0" smtClean="0"/>
              <a:t>Coordinated by Marian</a:t>
            </a:r>
          </a:p>
          <a:p>
            <a:pPr lvl="1"/>
            <a:r>
              <a:rPr lang="en-US" dirty="0" smtClean="0"/>
              <a:t>See </a:t>
            </a:r>
            <a:r>
              <a:rPr lang="en-US" dirty="0" smtClean="0"/>
              <a:t>his </a:t>
            </a:r>
            <a:r>
              <a:rPr lang="en-US" dirty="0" smtClean="0">
                <a:hlinkClick r:id="rId2"/>
              </a:rPr>
              <a:t>Feb 14 Mon Consolidation talk</a:t>
            </a:r>
            <a:endParaRPr lang="en-US" dirty="0" smtClean="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20</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52494282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Merging applications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Goal: reduce number of applications to maintain.</a:t>
            </a:r>
          </a:p>
          <a:p>
            <a:r>
              <a:rPr lang="en-US" dirty="0" smtClean="0"/>
              <a:t>Infrastructure monitoring:</a:t>
            </a:r>
          </a:p>
          <a:p>
            <a:pPr lvl="1"/>
            <a:r>
              <a:rPr lang="en-US" dirty="0" smtClean="0">
                <a:solidFill>
                  <a:srgbClr val="0000FF"/>
                </a:solidFill>
              </a:rPr>
              <a:t>Testing framework</a:t>
            </a:r>
          </a:p>
          <a:p>
            <a:pPr lvl="2"/>
            <a:r>
              <a:rPr lang="en-US" dirty="0" smtClean="0"/>
              <a:t>Can the Nagios tests and HC Functional tests be combined</a:t>
            </a:r>
          </a:p>
          <a:p>
            <a:pPr lvl="1"/>
            <a:r>
              <a:rPr lang="en-US" dirty="0" smtClean="0">
                <a:solidFill>
                  <a:srgbClr val="008000"/>
                </a:solidFill>
              </a:rPr>
              <a:t>SAM &amp; SSB</a:t>
            </a:r>
            <a:r>
              <a:rPr lang="en-US" dirty="0" smtClean="0"/>
              <a:t>: </a:t>
            </a:r>
          </a:p>
          <a:p>
            <a:pPr lvl="2"/>
            <a:r>
              <a:rPr lang="en-US" dirty="0" smtClean="0"/>
              <a:t>storage and visualization already done</a:t>
            </a:r>
          </a:p>
          <a:p>
            <a:pPr lvl="1"/>
            <a:r>
              <a:rPr lang="en-US" dirty="0" smtClean="0">
                <a:solidFill>
                  <a:srgbClr val="0000FF"/>
                </a:solidFill>
              </a:rPr>
              <a:t>REBUS &amp; SSB</a:t>
            </a:r>
          </a:p>
          <a:p>
            <a:pPr lvl="2"/>
            <a:r>
              <a:rPr lang="en-US" dirty="0" smtClean="0"/>
              <a:t>Prototype ready. Still to investigate how to populate </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21</a:t>
            </a:fld>
            <a:endParaRPr lang="en-US" dirty="0"/>
          </a:p>
        </p:txBody>
      </p:sp>
      <p:sp>
        <p:nvSpPr>
          <p:cNvPr id="7"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346310500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4. Technology evaluation</a:t>
            </a:r>
            <a:endParaRPr lang="en-US" dirty="0"/>
          </a:p>
        </p:txBody>
      </p:sp>
      <p:sp>
        <p:nvSpPr>
          <p:cNvPr id="3" name="Content Placeholder 2"/>
          <p:cNvSpPr>
            <a:spLocks noGrp="1"/>
          </p:cNvSpPr>
          <p:nvPr>
            <p:ph idx="1"/>
          </p:nvPr>
        </p:nvSpPr>
        <p:spPr/>
        <p:txBody>
          <a:bodyPr/>
          <a:lstStyle/>
          <a:p>
            <a:r>
              <a:rPr lang="en-US" dirty="0" smtClean="0"/>
              <a:t>Most of the </a:t>
            </a:r>
            <a:r>
              <a:rPr lang="en-US" dirty="0" smtClean="0">
                <a:solidFill>
                  <a:srgbClr val="008000"/>
                </a:solidFill>
              </a:rPr>
              <a:t>work done</a:t>
            </a:r>
            <a:r>
              <a:rPr lang="en-US" dirty="0" smtClean="0"/>
              <a:t> during the review &amp; prototype phase</a:t>
            </a:r>
          </a:p>
          <a:p>
            <a:pPr lvl="1"/>
            <a:r>
              <a:rPr lang="en-US" dirty="0" smtClean="0"/>
              <a:t>Effort still necessary to keep up to date</a:t>
            </a:r>
          </a:p>
          <a:p>
            <a:r>
              <a:rPr lang="en-US" dirty="0" smtClean="0"/>
              <a:t>Close </a:t>
            </a:r>
            <a:r>
              <a:rPr lang="en-US" dirty="0" smtClean="0">
                <a:solidFill>
                  <a:srgbClr val="008000"/>
                </a:solidFill>
              </a:rPr>
              <a:t>collaboration</a:t>
            </a:r>
            <a:r>
              <a:rPr lang="en-US" dirty="0" smtClean="0"/>
              <a:t> with AI Monitoring</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22</a:t>
            </a:fld>
            <a:endParaRPr lang="en-US" dirty="0"/>
          </a:p>
        </p:txBody>
      </p:sp>
      <p:sp>
        <p:nvSpPr>
          <p:cNvPr id="7"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161582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r>
              <a:rPr lang="en-US" dirty="0" smtClean="0">
                <a:solidFill>
                  <a:schemeClr val="tx1">
                    <a:lumMod val="75000"/>
                    <a:lumOff val="25000"/>
                    <a:alpha val="40000"/>
                  </a:schemeClr>
                </a:solidFill>
              </a:rPr>
              <a:t>WLCG Monitoring consolidation:</a:t>
            </a:r>
          </a:p>
          <a:p>
            <a:pPr lvl="1"/>
            <a:r>
              <a:rPr lang="en-US" dirty="0" smtClean="0">
                <a:solidFill>
                  <a:schemeClr val="tx1">
                    <a:lumMod val="75000"/>
                    <a:lumOff val="25000"/>
                    <a:alpha val="40000"/>
                  </a:schemeClr>
                </a:solidFill>
              </a:rPr>
              <a:t>Definition of the project</a:t>
            </a:r>
          </a:p>
          <a:p>
            <a:pPr lvl="1"/>
            <a:r>
              <a:rPr lang="en-US" dirty="0" smtClean="0">
                <a:solidFill>
                  <a:schemeClr val="tx1">
                    <a:lumMod val="75000"/>
                    <a:lumOff val="25000"/>
                    <a:alpha val="40000"/>
                  </a:schemeClr>
                </a:solidFill>
              </a:rPr>
              <a:t>How to do it</a:t>
            </a:r>
          </a:p>
          <a:p>
            <a:pPr lvl="1"/>
            <a:r>
              <a:rPr lang="en-US" dirty="0" smtClean="0">
                <a:solidFill>
                  <a:schemeClr val="tx1">
                    <a:lumMod val="75000"/>
                    <a:lumOff val="25000"/>
                    <a:alpha val="40000"/>
                  </a:schemeClr>
                </a:solidFill>
              </a:rPr>
              <a:t>Current status</a:t>
            </a:r>
          </a:p>
          <a:p>
            <a:pPr lvl="1"/>
            <a:r>
              <a:rPr lang="en-US" dirty="0" smtClean="0"/>
              <a:t>Impact on the experiments</a:t>
            </a:r>
          </a:p>
          <a:p>
            <a:pPr lvl="1"/>
            <a:r>
              <a:rPr lang="en-US" dirty="0" smtClean="0">
                <a:solidFill>
                  <a:schemeClr val="tx1">
                    <a:lumMod val="75000"/>
                    <a:lumOff val="25000"/>
                    <a:alpha val="40000"/>
                  </a:schemeClr>
                </a:solidFill>
              </a:rPr>
              <a:t>Summary</a:t>
            </a:r>
            <a:endParaRPr lang="en-US" dirty="0">
              <a:solidFill>
                <a:schemeClr val="tx1">
                  <a:lumMod val="75000"/>
                  <a:lumOff val="25000"/>
                  <a:alpha val="40000"/>
                </a:schemeClr>
              </a:solidFill>
            </a:endParaRPr>
          </a:p>
        </p:txBody>
      </p:sp>
      <p:sp>
        <p:nvSpPr>
          <p:cNvPr id="6" name="Slide Number Placeholder 5"/>
          <p:cNvSpPr>
            <a:spLocks noGrp="1"/>
          </p:cNvSpPr>
          <p:nvPr>
            <p:ph type="sldNum" sz="quarter" idx="12"/>
          </p:nvPr>
        </p:nvSpPr>
        <p:spPr/>
        <p:txBody>
          <a:bodyPr/>
          <a:lstStyle/>
          <a:p>
            <a:fld id="{1EF85638-2995-764F-975A-3D74C15A7C7B}" type="slidenum">
              <a:rPr lang="en-US" smtClean="0"/>
              <a:pPr/>
              <a:t>23</a:t>
            </a:fld>
            <a:endParaRPr lang="en-US" dirty="0"/>
          </a:p>
        </p:txBody>
      </p:sp>
      <p:sp>
        <p:nvSpPr>
          <p:cNvPr id="8"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42810521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 on the experiments</a:t>
            </a:r>
            <a:endParaRPr lang="en-US" dirty="0"/>
          </a:p>
        </p:txBody>
      </p:sp>
      <p:sp>
        <p:nvSpPr>
          <p:cNvPr id="3" name="Content Placeholder 2"/>
          <p:cNvSpPr>
            <a:spLocks noGrp="1"/>
          </p:cNvSpPr>
          <p:nvPr>
            <p:ph idx="1"/>
          </p:nvPr>
        </p:nvSpPr>
        <p:spPr/>
        <p:txBody>
          <a:bodyPr/>
          <a:lstStyle/>
          <a:p>
            <a:r>
              <a:rPr lang="en-US" dirty="0" smtClean="0"/>
              <a:t>Main impact on </a:t>
            </a:r>
            <a:r>
              <a:rPr lang="en-US" dirty="0" smtClean="0">
                <a:solidFill>
                  <a:srgbClr val="008000"/>
                </a:solidFill>
              </a:rPr>
              <a:t>Infrastructure monitoring</a:t>
            </a:r>
          </a:p>
          <a:p>
            <a:pPr lvl="1"/>
            <a:r>
              <a:rPr lang="en-US" dirty="0" smtClean="0"/>
              <a:t>Transition for other applications should be transparent</a:t>
            </a:r>
          </a:p>
          <a:p>
            <a:r>
              <a:rPr lang="en-US" dirty="0" smtClean="0">
                <a:solidFill>
                  <a:srgbClr val="008000"/>
                </a:solidFill>
              </a:rPr>
              <a:t>Consistent data </a:t>
            </a:r>
            <a:r>
              <a:rPr lang="en-US" dirty="0" smtClean="0"/>
              <a:t>across all system</a:t>
            </a:r>
          </a:p>
          <a:p>
            <a:r>
              <a:rPr lang="en-US" dirty="0" smtClean="0"/>
              <a:t>Reduced number of UI  </a:t>
            </a:r>
            <a:endParaRPr lang="en-US" dirty="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24</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113640677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Topology</a:t>
            </a:r>
            <a:endParaRPr lang="en-US" dirty="0"/>
          </a:p>
        </p:txBody>
      </p:sp>
      <p:sp>
        <p:nvSpPr>
          <p:cNvPr id="3" name="Content Placeholder 2"/>
          <p:cNvSpPr>
            <a:spLocks noGrp="1"/>
          </p:cNvSpPr>
          <p:nvPr>
            <p:ph idx="1"/>
          </p:nvPr>
        </p:nvSpPr>
        <p:spPr/>
        <p:txBody>
          <a:bodyPr/>
          <a:lstStyle/>
          <a:p>
            <a:r>
              <a:rPr lang="en-US" dirty="0" smtClean="0">
                <a:solidFill>
                  <a:srgbClr val="008000"/>
                </a:solidFill>
              </a:rPr>
              <a:t>Vofeed </a:t>
            </a:r>
            <a:r>
              <a:rPr lang="en-US" dirty="0" smtClean="0"/>
              <a:t>becomes single authority of topology</a:t>
            </a:r>
          </a:p>
          <a:p>
            <a:pPr lvl="1"/>
            <a:r>
              <a:rPr lang="en-US" dirty="0" smtClean="0"/>
              <a:t>Any service, any </a:t>
            </a:r>
            <a:r>
              <a:rPr lang="en-US" dirty="0" smtClean="0"/>
              <a:t>instance</a:t>
            </a:r>
          </a:p>
          <a:p>
            <a:pPr lvl="2"/>
            <a:r>
              <a:rPr lang="en-US" dirty="0" smtClean="0"/>
              <a:t>Also “meta” services, like the AliEn CE, CM, …</a:t>
            </a:r>
            <a:endParaRPr lang="en-US" dirty="0" smtClean="0"/>
          </a:p>
          <a:p>
            <a:pPr lvl="1"/>
            <a:r>
              <a:rPr lang="en-US" dirty="0" smtClean="0"/>
              <a:t>No </a:t>
            </a:r>
            <a:r>
              <a:rPr lang="en-US" dirty="0" smtClean="0"/>
              <a:t>cross-check </a:t>
            </a:r>
            <a:r>
              <a:rPr lang="en-US" dirty="0" smtClean="0"/>
              <a:t>with GOCDB/BDII</a:t>
            </a:r>
          </a:p>
          <a:p>
            <a:pPr lvl="1"/>
            <a:endParaRPr lang="en-US" dirty="0"/>
          </a:p>
          <a:p>
            <a:r>
              <a:rPr lang="en-US" dirty="0" smtClean="0"/>
              <a:t>Content and format will be revised</a:t>
            </a:r>
          </a:p>
        </p:txBody>
      </p:sp>
      <p:sp>
        <p:nvSpPr>
          <p:cNvPr id="6" name="Slide Number Placeholder 5"/>
          <p:cNvSpPr>
            <a:spLocks noGrp="1"/>
          </p:cNvSpPr>
          <p:nvPr>
            <p:ph type="sldNum" sz="quarter" idx="12"/>
          </p:nvPr>
        </p:nvSpPr>
        <p:spPr/>
        <p:txBody>
          <a:bodyPr/>
          <a:lstStyle/>
          <a:p>
            <a:fld id="{1EF85638-2995-764F-975A-3D74C15A7C7B}" type="slidenum">
              <a:rPr lang="en-US" smtClean="0"/>
              <a:pPr/>
              <a:t>25</a:t>
            </a:fld>
            <a:endParaRPr lang="en-US" dirty="0"/>
          </a:p>
        </p:txBody>
      </p:sp>
      <p:sp>
        <p:nvSpPr>
          <p:cNvPr id="8" name="Date Placeholder 3"/>
          <p:cNvSpPr>
            <a:spLocks noGrp="1"/>
          </p:cNvSpPr>
          <p:nvPr>
            <p:ph type="dt" sz="half" idx="10"/>
          </p:nvPr>
        </p:nvSpPr>
        <p:spPr>
          <a:xfrm>
            <a:off x="6317226" y="6342041"/>
            <a:ext cx="1439606" cy="365125"/>
          </a:xfrm>
        </p:spPr>
        <p:txBody>
          <a:bodyPr/>
          <a:lstStyle/>
          <a:p>
            <a:r>
              <a:rPr lang="en-US" dirty="0" smtClean="0"/>
              <a:t>2</a:t>
            </a:r>
            <a:r>
              <a:rPr lang="en-US" dirty="0" smtClean="0"/>
              <a:t>/27/2014</a:t>
            </a:r>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32719765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Collecting information</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olidFill>
                  <a:srgbClr val="008000"/>
                </a:solidFill>
              </a:rPr>
              <a:t>Nagios</a:t>
            </a:r>
          </a:p>
          <a:p>
            <a:pPr lvl="1"/>
            <a:r>
              <a:rPr lang="en-US" dirty="0" smtClean="0"/>
              <a:t>Optional component</a:t>
            </a:r>
          </a:p>
          <a:p>
            <a:pPr lvl="2"/>
            <a:r>
              <a:rPr lang="en-US" dirty="0" smtClean="0"/>
              <a:t>If experiment wants it, there will be a Nagios</a:t>
            </a:r>
          </a:p>
          <a:p>
            <a:pPr lvl="1"/>
            <a:r>
              <a:rPr lang="en-US" dirty="0" smtClean="0"/>
              <a:t>CREAM CE probe with payload </a:t>
            </a:r>
          </a:p>
          <a:p>
            <a:pPr lvl="1"/>
            <a:r>
              <a:rPr lang="en-US" dirty="0" smtClean="0"/>
              <a:t>CondorG probe</a:t>
            </a:r>
          </a:p>
          <a:p>
            <a:pPr lvl="1"/>
            <a:r>
              <a:rPr lang="en-US" dirty="0" smtClean="0"/>
              <a:t>Each </a:t>
            </a:r>
            <a:r>
              <a:rPr lang="en-US" dirty="0" smtClean="0">
                <a:solidFill>
                  <a:srgbClr val="008000"/>
                </a:solidFill>
              </a:rPr>
              <a:t>FQAN</a:t>
            </a:r>
            <a:r>
              <a:rPr lang="en-US" dirty="0" smtClean="0"/>
              <a:t> treated as a different metric</a:t>
            </a:r>
          </a:p>
          <a:p>
            <a:r>
              <a:rPr lang="en-US" dirty="0" smtClean="0">
                <a:solidFill>
                  <a:srgbClr val="008000"/>
                </a:solidFill>
              </a:rPr>
              <a:t>Injecting metrics</a:t>
            </a:r>
          </a:p>
          <a:p>
            <a:pPr lvl="1"/>
            <a:r>
              <a:rPr lang="en-US" dirty="0" smtClean="0"/>
              <a:t>Any metric published in the transport with the correct format will be collected</a:t>
            </a:r>
          </a:p>
          <a:p>
            <a:pPr lvl="1"/>
            <a:r>
              <a:rPr lang="en-US" dirty="0" smtClean="0">
                <a:solidFill>
                  <a:srgbClr val="008000"/>
                </a:solidFill>
              </a:rPr>
              <a:t>Dynamic</a:t>
            </a:r>
            <a:r>
              <a:rPr lang="en-US" dirty="0" smtClean="0"/>
              <a:t> definition of metrics</a:t>
            </a:r>
          </a:p>
          <a:p>
            <a:pPr lvl="1"/>
            <a:r>
              <a:rPr lang="en-US" dirty="0" smtClean="0"/>
              <a:t>Metrics could be anything:</a:t>
            </a:r>
          </a:p>
          <a:p>
            <a:pPr lvl="2"/>
            <a:r>
              <a:rPr lang="en-US" dirty="0" smtClean="0"/>
              <a:t>Status, # successful jobs, downtime info, # transfer errors </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26</a:t>
            </a:fld>
            <a:endParaRPr lang="en-US" dirty="0"/>
          </a:p>
        </p:txBody>
      </p:sp>
      <p:sp>
        <p:nvSpPr>
          <p:cNvPr id="8" name="Date Placeholder 3"/>
          <p:cNvSpPr>
            <a:spLocks noGrp="1"/>
          </p:cNvSpPr>
          <p:nvPr>
            <p:ph type="dt" sz="half" idx="10"/>
          </p:nvPr>
        </p:nvSpPr>
        <p:spPr>
          <a:xfrm>
            <a:off x="6317226" y="6342041"/>
            <a:ext cx="1439606" cy="365125"/>
          </a:xfrm>
        </p:spPr>
        <p:txBody>
          <a:bodyPr/>
          <a:lstStyle/>
          <a:p>
            <a:r>
              <a:rPr lang="en-US" dirty="0" smtClean="0"/>
              <a:t>2</a:t>
            </a:r>
            <a:r>
              <a:rPr lang="en-US" dirty="0" smtClean="0"/>
              <a:t>/27/2014</a:t>
            </a:r>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9191331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a:t>
            </a:r>
            <a:r>
              <a:rPr lang="en-US" dirty="0" smtClean="0"/>
              <a:t>etric store </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solidFill>
                  <a:srgbClr val="008000"/>
                </a:solidFill>
              </a:rPr>
              <a:t>Solution already existing (SSB)</a:t>
            </a:r>
          </a:p>
          <a:p>
            <a:r>
              <a:rPr lang="en-US" dirty="0" smtClean="0"/>
              <a:t>Access to current state and historical data</a:t>
            </a:r>
          </a:p>
          <a:p>
            <a:r>
              <a:rPr lang="en-US" dirty="0" smtClean="0"/>
              <a:t>Stores only status changes</a:t>
            </a:r>
          </a:p>
          <a:p>
            <a:r>
              <a:rPr lang="en-US" dirty="0" smtClean="0"/>
              <a:t>Combining metrics into views</a:t>
            </a:r>
          </a:p>
          <a:p>
            <a:r>
              <a:rPr lang="en-US" dirty="0" smtClean="0"/>
              <a:t>Used for operations by ATLAS and CMS</a:t>
            </a:r>
          </a:p>
          <a:p>
            <a:pPr lvl="1"/>
            <a:r>
              <a:rPr lang="en-US" dirty="0" smtClean="0"/>
              <a:t>Deployed for LHCb and ALICE</a:t>
            </a:r>
          </a:p>
          <a:p>
            <a:endParaRPr lang="en-US" dirty="0"/>
          </a:p>
          <a:p>
            <a:r>
              <a:rPr lang="en-US" dirty="0" smtClean="0"/>
              <a:t>A </a:t>
            </a:r>
            <a:r>
              <a:rPr lang="en-US" dirty="0" smtClean="0">
                <a:solidFill>
                  <a:srgbClr val="008000"/>
                </a:solidFill>
              </a:rPr>
              <a:t>common metric store</a:t>
            </a:r>
            <a:r>
              <a:rPr lang="en-US" dirty="0" smtClean="0"/>
              <a:t>:</a:t>
            </a:r>
          </a:p>
          <a:p>
            <a:pPr lvl="1"/>
            <a:r>
              <a:rPr lang="en-US" dirty="0" smtClean="0">
                <a:solidFill>
                  <a:srgbClr val="008000"/>
                </a:solidFill>
              </a:rPr>
              <a:t>Simplifies</a:t>
            </a:r>
            <a:r>
              <a:rPr lang="en-US" dirty="0" smtClean="0"/>
              <a:t> current architecture</a:t>
            </a:r>
          </a:p>
          <a:p>
            <a:pPr lvl="1"/>
            <a:r>
              <a:rPr lang="en-US" dirty="0" smtClean="0"/>
              <a:t>Allows </a:t>
            </a:r>
            <a:r>
              <a:rPr lang="en-US" dirty="0" smtClean="0">
                <a:solidFill>
                  <a:srgbClr val="000000"/>
                </a:solidFill>
              </a:rPr>
              <a:t>evaluation of </a:t>
            </a:r>
            <a:r>
              <a:rPr lang="en-US" dirty="0" smtClean="0">
                <a:solidFill>
                  <a:srgbClr val="008000"/>
                </a:solidFill>
              </a:rPr>
              <a:t>new technologies</a:t>
            </a:r>
          </a:p>
          <a:p>
            <a:pPr lvl="1"/>
            <a:r>
              <a:rPr lang="en-US" dirty="0" smtClean="0">
                <a:solidFill>
                  <a:schemeClr val="tx1"/>
                </a:solidFill>
              </a:rPr>
              <a:t>Allows concept of </a:t>
            </a:r>
            <a:r>
              <a:rPr lang="en-US" dirty="0" smtClean="0">
                <a:solidFill>
                  <a:srgbClr val="008000"/>
                </a:solidFill>
              </a:rPr>
              <a:t>usability (Site Readiness)</a:t>
            </a:r>
            <a:endParaRPr lang="en-US" dirty="0">
              <a:solidFill>
                <a:srgbClr val="008000"/>
              </a:solidFill>
            </a:endParaRPr>
          </a:p>
        </p:txBody>
      </p:sp>
      <p:sp>
        <p:nvSpPr>
          <p:cNvPr id="6" name="Slide Number Placeholder 5"/>
          <p:cNvSpPr>
            <a:spLocks noGrp="1"/>
          </p:cNvSpPr>
          <p:nvPr>
            <p:ph type="sldNum" sz="quarter" idx="12"/>
          </p:nvPr>
        </p:nvSpPr>
        <p:spPr/>
        <p:txBody>
          <a:bodyPr/>
          <a:lstStyle/>
          <a:p>
            <a:fld id="{1EF85638-2995-764F-975A-3D74C15A7C7B}" type="slidenum">
              <a:rPr lang="en-US" smtClean="0"/>
              <a:pPr/>
              <a:t>27</a:t>
            </a:fld>
            <a:endParaRPr lang="en-US" dirty="0"/>
          </a:p>
        </p:txBody>
      </p:sp>
      <p:sp>
        <p:nvSpPr>
          <p:cNvPr id="7" name="Date Placeholder 3"/>
          <p:cNvSpPr>
            <a:spLocks noGrp="1"/>
          </p:cNvSpPr>
          <p:nvPr>
            <p:ph type="dt" sz="half" idx="10"/>
          </p:nvPr>
        </p:nvSpPr>
        <p:spPr>
          <a:xfrm>
            <a:off x="6317226" y="6324153"/>
            <a:ext cx="1439606" cy="365125"/>
          </a:xfrm>
        </p:spPr>
        <p:txBody>
          <a:bodyPr/>
          <a:lstStyle/>
          <a:p>
            <a:r>
              <a:rPr lang="en-US" dirty="0"/>
              <a:t>2</a:t>
            </a:r>
            <a:r>
              <a:rPr lang="en-US" dirty="0" smtClean="0"/>
              <a:t>/27/2014</a:t>
            </a:r>
            <a:endParaRPr lang="en-US" dirty="0"/>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377387447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Aggregation of metrics</a:t>
            </a:r>
            <a:endParaRPr lang="en-US" dirty="0"/>
          </a:p>
        </p:txBody>
      </p:sp>
      <p:sp>
        <p:nvSpPr>
          <p:cNvPr id="3" name="Content Placeholder 2"/>
          <p:cNvSpPr>
            <a:spLocks noGrp="1"/>
          </p:cNvSpPr>
          <p:nvPr>
            <p:ph idx="1"/>
          </p:nvPr>
        </p:nvSpPr>
        <p:spPr>
          <a:xfrm>
            <a:off x="457200" y="1534649"/>
            <a:ext cx="8229600" cy="701411"/>
          </a:xfrm>
        </p:spPr>
        <p:txBody>
          <a:bodyPr>
            <a:normAutofit/>
          </a:bodyPr>
          <a:lstStyle/>
          <a:p>
            <a:r>
              <a:rPr lang="en-US" dirty="0" smtClean="0"/>
              <a:t>Horizontal</a:t>
            </a:r>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28</a:t>
            </a:fld>
            <a:endParaRPr lang="en-US" dirty="0"/>
          </a:p>
        </p:txBody>
      </p:sp>
      <p:pic>
        <p:nvPicPr>
          <p:cNvPr id="9" name="Picture 8"/>
          <p:cNvPicPr>
            <a:picLocks noChangeAspect="1"/>
          </p:cNvPicPr>
          <p:nvPr/>
        </p:nvPicPr>
        <p:blipFill rotWithShape="1">
          <a:blip r:embed="rId2"/>
          <a:srcRect t="25057" r="11002" b="53033"/>
          <a:stretch/>
        </p:blipFill>
        <p:spPr>
          <a:xfrm>
            <a:off x="48056" y="2236060"/>
            <a:ext cx="8930502" cy="1374148"/>
          </a:xfrm>
          <a:prstGeom prst="rect">
            <a:avLst/>
          </a:prstGeom>
        </p:spPr>
      </p:pic>
      <p:pic>
        <p:nvPicPr>
          <p:cNvPr id="10" name="Picture 9"/>
          <p:cNvPicPr>
            <a:picLocks noChangeAspect="1"/>
          </p:cNvPicPr>
          <p:nvPr/>
        </p:nvPicPr>
        <p:blipFill rotWithShape="1">
          <a:blip r:embed="rId2"/>
          <a:srcRect l="2559" t="25057" r="90768" b="70242"/>
          <a:stretch/>
        </p:blipFill>
        <p:spPr>
          <a:xfrm>
            <a:off x="4266828" y="2710451"/>
            <a:ext cx="669591" cy="294814"/>
          </a:xfrm>
          <a:prstGeom prst="rect">
            <a:avLst/>
          </a:prstGeom>
        </p:spPr>
      </p:pic>
      <p:pic>
        <p:nvPicPr>
          <p:cNvPr id="11" name="Picture 10"/>
          <p:cNvPicPr>
            <a:picLocks noChangeAspect="1"/>
          </p:cNvPicPr>
          <p:nvPr/>
        </p:nvPicPr>
        <p:blipFill rotWithShape="1">
          <a:blip r:embed="rId2"/>
          <a:srcRect l="2559" t="25057" r="90768" b="70242"/>
          <a:stretch/>
        </p:blipFill>
        <p:spPr>
          <a:xfrm>
            <a:off x="5647635" y="2710451"/>
            <a:ext cx="669591" cy="294814"/>
          </a:xfrm>
          <a:prstGeom prst="rect">
            <a:avLst/>
          </a:prstGeom>
        </p:spPr>
      </p:pic>
      <p:pic>
        <p:nvPicPr>
          <p:cNvPr id="23" name="Picture 22"/>
          <p:cNvPicPr>
            <a:picLocks noChangeAspect="1"/>
          </p:cNvPicPr>
          <p:nvPr/>
        </p:nvPicPr>
        <p:blipFill rotWithShape="1">
          <a:blip r:embed="rId3"/>
          <a:srcRect t="24635" b="62574"/>
          <a:stretch/>
        </p:blipFill>
        <p:spPr>
          <a:xfrm>
            <a:off x="0" y="4548466"/>
            <a:ext cx="9144000" cy="731017"/>
          </a:xfrm>
          <a:prstGeom prst="rect">
            <a:avLst/>
          </a:prstGeom>
        </p:spPr>
      </p:pic>
      <p:sp>
        <p:nvSpPr>
          <p:cNvPr id="24" name="Oval 23"/>
          <p:cNvSpPr/>
          <p:nvPr/>
        </p:nvSpPr>
        <p:spPr>
          <a:xfrm>
            <a:off x="-154994" y="3005264"/>
            <a:ext cx="4207581" cy="393391"/>
          </a:xfrm>
          <a:prstGeom prst="ellipse">
            <a:avLst/>
          </a:prstGeom>
          <a:noFill/>
          <a:ln w="38100" cmpd="sng">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25" name="Curved Connector 24"/>
          <p:cNvCxnSpPr/>
          <p:nvPr/>
        </p:nvCxnSpPr>
        <p:spPr>
          <a:xfrm rot="16200000" flipH="1">
            <a:off x="3660482" y="3622695"/>
            <a:ext cx="1886070" cy="1101858"/>
          </a:xfrm>
          <a:prstGeom prst="curvedConnector3">
            <a:avLst>
              <a:gd name="adj1" fmla="val 50000"/>
            </a:avLst>
          </a:prstGeom>
          <a:ln w="38100" cmpd="sng">
            <a:solidFill>
              <a:srgbClr val="FF4040"/>
            </a:solidFill>
            <a:tailEnd type="arrow"/>
          </a:ln>
        </p:spPr>
        <p:style>
          <a:lnRef idx="2">
            <a:schemeClr val="accent1"/>
          </a:lnRef>
          <a:fillRef idx="0">
            <a:schemeClr val="accent1"/>
          </a:fillRef>
          <a:effectRef idx="1">
            <a:schemeClr val="accent1"/>
          </a:effectRef>
          <a:fontRef idx="minor">
            <a:schemeClr val="tx1"/>
          </a:fontRef>
        </p:style>
      </p:cxnSp>
      <p:sp>
        <p:nvSpPr>
          <p:cNvPr id="28" name="Content Placeholder 2"/>
          <p:cNvSpPr txBox="1">
            <a:spLocks/>
          </p:cNvSpPr>
          <p:nvPr/>
        </p:nvSpPr>
        <p:spPr>
          <a:xfrm>
            <a:off x="419848" y="3666230"/>
            <a:ext cx="8229600" cy="4463026"/>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Vertical</a:t>
            </a:r>
          </a:p>
        </p:txBody>
      </p:sp>
      <p:sp>
        <p:nvSpPr>
          <p:cNvPr id="29" name="Content Placeholder 2"/>
          <p:cNvSpPr txBox="1">
            <a:spLocks/>
          </p:cNvSpPr>
          <p:nvPr/>
        </p:nvSpPr>
        <p:spPr>
          <a:xfrm>
            <a:off x="457200" y="5279483"/>
            <a:ext cx="8229600" cy="701411"/>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Clr>
                <a:schemeClr val="accent1"/>
              </a:buClr>
              <a:buFont typeface="Wingdings" charset="2"/>
              <a:buChar char="§"/>
              <a:defRPr sz="3200" kern="1200">
                <a:solidFill>
                  <a:schemeClr val="tx1">
                    <a:lumMod val="75000"/>
                    <a:lumOff val="25000"/>
                  </a:schemeClr>
                </a:solidFill>
                <a:latin typeface="News Gothic MT"/>
                <a:ea typeface="+mn-ea"/>
                <a:cs typeface="+mn-cs"/>
              </a:defRPr>
            </a:lvl1pPr>
            <a:lvl2pPr marL="742950" indent="-285750" algn="l" defTabSz="457200" rtl="0" eaLnBrk="1" latinLnBrk="0" hangingPunct="1">
              <a:spcBef>
                <a:spcPct val="20000"/>
              </a:spcBef>
              <a:buClr>
                <a:schemeClr val="accent2"/>
              </a:buClr>
              <a:buFont typeface="Wingdings" charset="2"/>
              <a:buChar char="§"/>
              <a:defRPr sz="2800" kern="1200">
                <a:solidFill>
                  <a:schemeClr val="tx1">
                    <a:lumMod val="75000"/>
                    <a:lumOff val="25000"/>
                  </a:schemeClr>
                </a:solidFill>
                <a:latin typeface="News Gothic MT"/>
                <a:ea typeface="+mn-ea"/>
                <a:cs typeface="+mn-cs"/>
              </a:defRPr>
            </a:lvl2pPr>
            <a:lvl3pPr marL="1143000" indent="-228600" algn="l" defTabSz="457200" rtl="0" eaLnBrk="1" latinLnBrk="0" hangingPunct="1">
              <a:spcBef>
                <a:spcPct val="20000"/>
              </a:spcBef>
              <a:buClr>
                <a:schemeClr val="accent1"/>
              </a:buClr>
              <a:buFont typeface="Wingdings" charset="2"/>
              <a:buChar char="§"/>
              <a:defRPr sz="2400" kern="1200">
                <a:solidFill>
                  <a:schemeClr val="tx1">
                    <a:lumMod val="75000"/>
                    <a:lumOff val="25000"/>
                  </a:schemeClr>
                </a:solidFill>
                <a:latin typeface="News Gothic MT"/>
                <a:ea typeface="+mn-ea"/>
                <a:cs typeface="+mn-cs"/>
              </a:defRPr>
            </a:lvl3pPr>
            <a:lvl4pPr marL="1600200" indent="-228600" algn="l" defTabSz="457200" rtl="0" eaLnBrk="1" latinLnBrk="0" hangingPunct="1">
              <a:spcBef>
                <a:spcPct val="20000"/>
              </a:spcBef>
              <a:buClr>
                <a:schemeClr val="accent2"/>
              </a:buClr>
              <a:buFont typeface="Wingdings" charset="2"/>
              <a:buChar char="§"/>
              <a:defRPr sz="2000" kern="1200">
                <a:solidFill>
                  <a:schemeClr val="tx1">
                    <a:lumMod val="75000"/>
                    <a:lumOff val="25000"/>
                  </a:schemeClr>
                </a:solidFill>
                <a:latin typeface="News Gothic MT"/>
                <a:ea typeface="+mn-ea"/>
                <a:cs typeface="+mn-cs"/>
              </a:defRPr>
            </a:lvl4pPr>
            <a:lvl5pPr marL="2057400" indent="-228600" algn="l" defTabSz="457200" rtl="0" eaLnBrk="1" latinLnBrk="0" hangingPunct="1">
              <a:spcBef>
                <a:spcPct val="20000"/>
              </a:spcBef>
              <a:buClr>
                <a:schemeClr val="accent1"/>
              </a:buClr>
              <a:buFont typeface="Wingdings" charset="2"/>
              <a:buChar char="§"/>
              <a:defRPr sz="2000" kern="1200">
                <a:solidFill>
                  <a:schemeClr val="tx1">
                    <a:lumMod val="75000"/>
                    <a:lumOff val="25000"/>
                  </a:schemeClr>
                </a:solidFill>
                <a:latin typeface="News Gothic M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dirty="0" smtClean="0"/>
              <a:t>And another horizontal</a:t>
            </a:r>
          </a:p>
        </p:txBody>
      </p:sp>
      <p:sp>
        <p:nvSpPr>
          <p:cNvPr id="32" name="Oval 31"/>
          <p:cNvSpPr/>
          <p:nvPr/>
        </p:nvSpPr>
        <p:spPr>
          <a:xfrm>
            <a:off x="4204987" y="2131836"/>
            <a:ext cx="5091413" cy="1025829"/>
          </a:xfrm>
          <a:prstGeom prst="ellipse">
            <a:avLst/>
          </a:prstGeom>
          <a:noFill/>
          <a:ln w="38100" cmpd="sng">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12" name="Oval 11"/>
          <p:cNvSpPr/>
          <p:nvPr/>
        </p:nvSpPr>
        <p:spPr>
          <a:xfrm>
            <a:off x="4939146" y="4548465"/>
            <a:ext cx="3747654" cy="312645"/>
          </a:xfrm>
          <a:prstGeom prst="ellipse">
            <a:avLst/>
          </a:prstGeom>
          <a:noFill/>
          <a:ln w="38100" cmpd="sng">
            <a:solidFill>
              <a:schemeClr val="accent6">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cxnSp>
        <p:nvCxnSpPr>
          <p:cNvPr id="18" name="Curved Connector 17"/>
          <p:cNvCxnSpPr>
            <a:stCxn id="12" idx="0"/>
          </p:cNvCxnSpPr>
          <p:nvPr/>
        </p:nvCxnSpPr>
        <p:spPr>
          <a:xfrm rot="16200000" flipH="1" flipV="1">
            <a:off x="5012580" y="2748073"/>
            <a:ext cx="1" cy="3600784"/>
          </a:xfrm>
          <a:prstGeom prst="curvedConnector4">
            <a:avLst>
              <a:gd name="adj1" fmla="val -22860000000"/>
              <a:gd name="adj2" fmla="val 92098"/>
            </a:avLst>
          </a:prstGeom>
          <a:ln w="38100" cmpd="sng">
            <a:solidFill>
              <a:srgbClr val="FF4040"/>
            </a:solidFill>
            <a:tailEnd type="arrow"/>
          </a:ln>
        </p:spPr>
        <p:style>
          <a:lnRef idx="2">
            <a:schemeClr val="accent1"/>
          </a:lnRef>
          <a:fillRef idx="0">
            <a:schemeClr val="accent1"/>
          </a:fillRef>
          <a:effectRef idx="1">
            <a:schemeClr val="accent1"/>
          </a:effectRef>
          <a:fontRef idx="minor">
            <a:schemeClr val="tx1"/>
          </a:fontRef>
        </p:style>
      </p:cxnSp>
      <p:cxnSp>
        <p:nvCxnSpPr>
          <p:cNvPr id="41" name="Curved Connector 40"/>
          <p:cNvCxnSpPr>
            <a:stCxn id="32" idx="0"/>
          </p:cNvCxnSpPr>
          <p:nvPr/>
        </p:nvCxnSpPr>
        <p:spPr>
          <a:xfrm rot="16200000" flipH="1" flipV="1">
            <a:off x="5088072" y="573437"/>
            <a:ext cx="104224" cy="3221021"/>
          </a:xfrm>
          <a:prstGeom prst="curvedConnector4">
            <a:avLst>
              <a:gd name="adj1" fmla="val -219335"/>
              <a:gd name="adj2" fmla="val 100533"/>
            </a:avLst>
          </a:prstGeom>
          <a:ln w="38100" cmpd="sng">
            <a:solidFill>
              <a:srgbClr val="FF4040"/>
            </a:solidFill>
            <a:tailEnd type="arrow"/>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a:off x="3058433" y="2131835"/>
            <a:ext cx="994154" cy="1732079"/>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8" name="Rectangle 47"/>
          <p:cNvSpPr/>
          <p:nvPr/>
        </p:nvSpPr>
        <p:spPr>
          <a:xfrm>
            <a:off x="1834903" y="4407048"/>
            <a:ext cx="2927354" cy="1083088"/>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49" name="Rectangle 48"/>
          <p:cNvSpPr/>
          <p:nvPr/>
        </p:nvSpPr>
        <p:spPr>
          <a:xfrm>
            <a:off x="6750695" y="4434619"/>
            <a:ext cx="2227863" cy="1083088"/>
          </a:xfrm>
          <a:prstGeom prst="rect">
            <a:avLst/>
          </a:prstGeom>
          <a:solidFill>
            <a:srgbClr val="FFFFFF"/>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22"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5785186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2"/>
                                        </p:tgtEl>
                                        <p:attrNameLst>
                                          <p:attrName>style.visibility</p:attrName>
                                        </p:attrNameLst>
                                      </p:cBhvr>
                                      <p:to>
                                        <p:strVal val="visible"/>
                                      </p:to>
                                    </p:set>
                                  </p:childTnLst>
                                </p:cTn>
                              </p:par>
                              <p:par>
                                <p:cTn id="11" presetID="3" presetClass="exit" presetSubtype="10" fill="hold" grpId="0" nodeType="withEffect">
                                  <p:stCondLst>
                                    <p:cond delay="0"/>
                                  </p:stCondLst>
                                  <p:childTnLst>
                                    <p:animEffect transition="out" filter="blinds(horizontal)">
                                      <p:cBhvr>
                                        <p:cTn id="12" dur="500"/>
                                        <p:tgtEl>
                                          <p:spTgt spid="47"/>
                                        </p:tgtEl>
                                      </p:cBhvr>
                                    </p:animEffect>
                                    <p:set>
                                      <p:cBhvr>
                                        <p:cTn id="13" dur="1" fill="hold">
                                          <p:stCondLst>
                                            <p:cond delay="499"/>
                                          </p:stCondLst>
                                        </p:cTn>
                                        <p:tgtEl>
                                          <p:spTgt spid="47"/>
                                        </p:tgtEl>
                                        <p:attrNameLst>
                                          <p:attrName>style.visibility</p:attrName>
                                        </p:attrNameLst>
                                      </p:cBhvr>
                                      <p:to>
                                        <p:strVal val="hidden"/>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28">
                                            <p:txEl>
                                              <p:pRg st="0" end="0"/>
                                            </p:txEl>
                                          </p:spTgt>
                                        </p:tgtEl>
                                        <p:attrNameLst>
                                          <p:attrName>style.visibility</p:attrName>
                                        </p:attrNameLst>
                                      </p:cBhvr>
                                      <p:to>
                                        <p:strVal val="visible"/>
                                      </p:to>
                                    </p:set>
                                  </p:childTnLst>
                                </p:cTn>
                              </p:par>
                              <p:par>
                                <p:cTn id="18" presetID="1" presetClass="entr" presetSubtype="0" fill="hold" grpId="0" nodeType="with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2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3" presetClass="exit" presetSubtype="10" fill="hold" grpId="0" nodeType="clickEffect">
                                  <p:stCondLst>
                                    <p:cond delay="0"/>
                                  </p:stCondLst>
                                  <p:childTnLst>
                                    <p:animEffect transition="out" filter="blinds(horizontal)">
                                      <p:cBhvr>
                                        <p:cTn id="27" dur="500"/>
                                        <p:tgtEl>
                                          <p:spTgt spid="49"/>
                                        </p:tgtEl>
                                      </p:cBhvr>
                                    </p:animEffect>
                                    <p:set>
                                      <p:cBhvr>
                                        <p:cTn id="28" dur="1" fill="hold">
                                          <p:stCondLst>
                                            <p:cond delay="499"/>
                                          </p:stCondLst>
                                        </p:cTn>
                                        <p:tgtEl>
                                          <p:spTgt spid="49"/>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29">
                                            <p:txEl>
                                              <p:pRg st="0" end="0"/>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childTnLst>
                                </p:cTn>
                              </p:par>
                              <p:par>
                                <p:cTn id="37" presetID="3" presetClass="exit" presetSubtype="10" fill="hold" grpId="0" nodeType="withEffect">
                                  <p:stCondLst>
                                    <p:cond delay="0"/>
                                  </p:stCondLst>
                                  <p:childTnLst>
                                    <p:animEffect transition="out" filter="blinds(horizontal)">
                                      <p:cBhvr>
                                        <p:cTn id="38" dur="500"/>
                                        <p:tgtEl>
                                          <p:spTgt spid="48"/>
                                        </p:tgtEl>
                                      </p:cBhvr>
                                    </p:animEffect>
                                    <p:set>
                                      <p:cBhvr>
                                        <p:cTn id="39" dur="1" fill="hold">
                                          <p:stCondLst>
                                            <p:cond delay="499"/>
                                          </p:stCondLst>
                                        </p:cTn>
                                        <p:tgtEl>
                                          <p:spTgt spid="4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4" grpId="0" animBg="1"/>
      <p:bldP spid="28" grpId="0" build="p"/>
      <p:bldP spid="29" grpId="0" build="p"/>
      <p:bldP spid="32" grpId="0" animBg="1"/>
      <p:bldP spid="12" grpId="0" animBg="1"/>
      <p:bldP spid="47" grpId="0" animBg="1"/>
      <p:bldP spid="48" grpId="0" animBg="1"/>
      <p:bldP spid="4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options for aggregation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solidFill>
                  <a:srgbClr val="008000"/>
                </a:solidFill>
              </a:rPr>
              <a:t>Filtering</a:t>
            </a:r>
            <a:r>
              <a:rPr lang="en-US" dirty="0" smtClean="0"/>
              <a:t>:</a:t>
            </a:r>
          </a:p>
          <a:p>
            <a:pPr lvl="1"/>
            <a:r>
              <a:rPr lang="en-US" dirty="0" smtClean="0"/>
              <a:t>Combine metrics depending on the value of another metric:</a:t>
            </a:r>
          </a:p>
          <a:p>
            <a:pPr lvl="2"/>
            <a:r>
              <a:rPr lang="en-US" dirty="0" smtClean="0"/>
              <a:t>Use different profile for T1 sites</a:t>
            </a:r>
          </a:p>
          <a:p>
            <a:pPr lvl="2"/>
            <a:r>
              <a:rPr lang="en-US" dirty="0" smtClean="0"/>
              <a:t>Take values only for one service</a:t>
            </a:r>
          </a:p>
          <a:p>
            <a:r>
              <a:rPr lang="en-US" dirty="0" smtClean="0"/>
              <a:t>Other </a:t>
            </a:r>
            <a:r>
              <a:rPr lang="en-US" dirty="0" smtClean="0">
                <a:solidFill>
                  <a:srgbClr val="008000"/>
                </a:solidFill>
              </a:rPr>
              <a:t>base algorithms</a:t>
            </a:r>
            <a:r>
              <a:rPr lang="en-US" dirty="0" smtClean="0"/>
              <a:t>:</a:t>
            </a:r>
          </a:p>
          <a:p>
            <a:pPr lvl="1"/>
            <a:r>
              <a:rPr lang="en-US" dirty="0" smtClean="0"/>
              <a:t>Currently: AND, OR</a:t>
            </a:r>
          </a:p>
          <a:p>
            <a:pPr lvl="1"/>
            <a:r>
              <a:rPr lang="en-US" dirty="0" smtClean="0"/>
              <a:t>Still to be developed: SUM, AVG, </a:t>
            </a:r>
            <a:r>
              <a:rPr lang="en-US" u="sng" dirty="0" smtClean="0"/>
              <a:t>downtime</a:t>
            </a:r>
            <a:r>
              <a:rPr lang="en-US" dirty="0" smtClean="0"/>
              <a:t>, sliding window</a:t>
            </a:r>
          </a:p>
          <a:p>
            <a:r>
              <a:rPr lang="en-US" dirty="0">
                <a:solidFill>
                  <a:srgbClr val="008000"/>
                </a:solidFill>
              </a:rPr>
              <a:t>Multiple</a:t>
            </a:r>
            <a:r>
              <a:rPr lang="en-US" dirty="0"/>
              <a:t> levels of aggregation:</a:t>
            </a:r>
          </a:p>
          <a:p>
            <a:pPr lvl="1"/>
            <a:r>
              <a:rPr lang="en-US" dirty="0">
                <a:sym typeface="Wingdings"/>
              </a:rPr>
              <a:t>Queue Name  CE  Site  VO</a:t>
            </a:r>
            <a:endParaRPr lang="en-US" dirty="0"/>
          </a:p>
          <a:p>
            <a:pPr lvl="1"/>
            <a:endParaRPr lang="en-US" dirty="0" smtClean="0"/>
          </a:p>
          <a:p>
            <a:pPr lvl="1"/>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29</a:t>
            </a:fld>
            <a:endParaRPr lang="en-US" dirty="0"/>
          </a:p>
        </p:txBody>
      </p:sp>
      <p:sp>
        <p:nvSpPr>
          <p:cNvPr id="7" name="Date Placeholder 3"/>
          <p:cNvSpPr>
            <a:spLocks noGrp="1"/>
          </p:cNvSpPr>
          <p:nvPr>
            <p:ph type="dt" sz="half" idx="10"/>
          </p:nvPr>
        </p:nvSpPr>
        <p:spPr>
          <a:xfrm>
            <a:off x="6317226" y="6342041"/>
            <a:ext cx="1439606" cy="365125"/>
          </a:xfrm>
        </p:spPr>
        <p:txBody>
          <a:bodyPr/>
          <a:lstStyle/>
          <a:p>
            <a:r>
              <a:rPr lang="en-US" dirty="0" smtClean="0"/>
              <a:t>2</a:t>
            </a:r>
            <a:r>
              <a:rPr lang="en-US" dirty="0" smtClean="0"/>
              <a:t>/27/2014</a:t>
            </a:r>
            <a:endParaRPr lang="en-US" dirty="0"/>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303120009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WLCG monitoring consolidation group</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Main goals:</a:t>
            </a:r>
          </a:p>
          <a:p>
            <a:pPr lvl="1"/>
            <a:r>
              <a:rPr lang="en-US" dirty="0" smtClean="0"/>
              <a:t>Reduce complexity, modular design</a:t>
            </a:r>
          </a:p>
          <a:p>
            <a:pPr lvl="1"/>
            <a:r>
              <a:rPr lang="en-US" dirty="0" smtClean="0"/>
              <a:t>Simplify operations, support and service</a:t>
            </a:r>
          </a:p>
          <a:p>
            <a:pPr lvl="1"/>
            <a:r>
              <a:rPr lang="en-US" dirty="0" smtClean="0"/>
              <a:t>Common development and deployment</a:t>
            </a:r>
          </a:p>
          <a:p>
            <a:pPr lvl="1"/>
            <a:r>
              <a:rPr lang="en-US" dirty="0" smtClean="0"/>
              <a:t>Unify, where possible, components</a:t>
            </a:r>
          </a:p>
          <a:p>
            <a:pPr lvl="1"/>
            <a:endParaRPr lang="en-US" dirty="0" smtClean="0"/>
          </a:p>
          <a:p>
            <a:r>
              <a:rPr lang="en-US" dirty="0" smtClean="0">
                <a:solidFill>
                  <a:srgbClr val="008000"/>
                </a:solidFill>
              </a:rPr>
              <a:t>We know we can monitor with the current system:</a:t>
            </a:r>
          </a:p>
          <a:p>
            <a:pPr lvl="1"/>
            <a:r>
              <a:rPr lang="en-US" dirty="0" smtClean="0"/>
              <a:t>How can we do it with </a:t>
            </a:r>
            <a:r>
              <a:rPr lang="en-US" dirty="0" smtClean="0">
                <a:solidFill>
                  <a:srgbClr val="FF0000"/>
                </a:solidFill>
              </a:rPr>
              <a:t>less resources</a:t>
            </a:r>
            <a:r>
              <a:rPr lang="en-US" dirty="0" smtClean="0"/>
              <a:t>?</a:t>
            </a:r>
          </a:p>
          <a:p>
            <a:pPr lvl="1"/>
            <a:endParaRPr lang="en-US" dirty="0"/>
          </a:p>
          <a:p>
            <a:r>
              <a:rPr lang="en-US" dirty="0">
                <a:hlinkClick r:id="rId3"/>
              </a:rPr>
              <a:t>http://go.cern.ch/B6NS</a:t>
            </a:r>
            <a:r>
              <a:rPr lang="en-US" dirty="0"/>
              <a:t> </a:t>
            </a:r>
          </a:p>
          <a:p>
            <a:pPr lvl="1"/>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3</a:t>
            </a:fld>
            <a:endParaRPr lang="en-US" dirty="0"/>
          </a:p>
        </p:txBody>
      </p:sp>
      <p:sp>
        <p:nvSpPr>
          <p:cNvPr id="8" name="Curved Down Ribbon 7"/>
          <p:cNvSpPr/>
          <p:nvPr/>
        </p:nvSpPr>
        <p:spPr>
          <a:xfrm rot="20416139">
            <a:off x="4909367" y="4840417"/>
            <a:ext cx="4030076" cy="822960"/>
          </a:xfrm>
          <a:prstGeom prst="ellipseRibbon">
            <a:avLst>
              <a:gd name="adj1" fmla="val 25000"/>
              <a:gd name="adj2" fmla="val 75000"/>
              <a:gd name="adj3" fmla="val 12500"/>
            </a:avLst>
          </a:prstGeom>
          <a:ln/>
        </p:spPr>
        <p:style>
          <a:lnRef idx="1">
            <a:schemeClr val="accent1"/>
          </a:lnRef>
          <a:fillRef idx="3">
            <a:schemeClr val="accent1"/>
          </a:fillRef>
          <a:effectRef idx="2">
            <a:schemeClr val="accent1"/>
          </a:effectRef>
          <a:fontRef idx="minor">
            <a:schemeClr val="lt1"/>
          </a:fontRef>
        </p:style>
        <p:txBody>
          <a:bodyPr/>
          <a:lstStyle/>
          <a:p>
            <a:r>
              <a:rPr lang="en-US" dirty="0" smtClean="0"/>
              <a:t>Already presented at Sep. GDB </a:t>
            </a:r>
            <a:r>
              <a:rPr lang="en-US" dirty="0" smtClean="0">
                <a:hlinkClick r:id="rId4"/>
              </a:rPr>
              <a:t>http</a:t>
            </a:r>
            <a:r>
              <a:rPr lang="en-US" dirty="0">
                <a:hlinkClick r:id="rId4"/>
              </a:rPr>
              <a:t>://cern.ch/go/XZ8t</a:t>
            </a:r>
            <a:endParaRPr lang="en-US" dirty="0" smtClean="0"/>
          </a:p>
          <a:p>
            <a:endParaRPr lang="en-US" dirty="0"/>
          </a:p>
        </p:txBody>
      </p:sp>
      <p:sp>
        <p:nvSpPr>
          <p:cNvPr id="9"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10"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40466221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profiles</a:t>
            </a:r>
            <a:endParaRPr lang="en-US" dirty="0"/>
          </a:p>
        </p:txBody>
      </p:sp>
      <p:sp>
        <p:nvSpPr>
          <p:cNvPr id="3" name="Content Placeholder 2"/>
          <p:cNvSpPr>
            <a:spLocks noGrp="1"/>
          </p:cNvSpPr>
          <p:nvPr>
            <p:ph idx="1"/>
          </p:nvPr>
        </p:nvSpPr>
        <p:spPr/>
        <p:txBody>
          <a:bodyPr>
            <a:normAutofit/>
          </a:bodyPr>
          <a:lstStyle/>
          <a:p>
            <a:r>
              <a:rPr lang="en-US" dirty="0" smtClean="0"/>
              <a:t>Experiments can define multiple profiles</a:t>
            </a:r>
          </a:p>
          <a:p>
            <a:pPr lvl="1"/>
            <a:r>
              <a:rPr lang="en-US" dirty="0" smtClean="0"/>
              <a:t>Include list of metrics</a:t>
            </a:r>
          </a:p>
          <a:p>
            <a:pPr lvl="1"/>
            <a:r>
              <a:rPr lang="en-US" dirty="0" smtClean="0"/>
              <a:t>Filtering</a:t>
            </a:r>
          </a:p>
          <a:p>
            <a:pPr lvl="1"/>
            <a:r>
              <a:rPr lang="en-US" dirty="0" smtClean="0"/>
              <a:t>Topology</a:t>
            </a:r>
          </a:p>
          <a:p>
            <a:pPr lvl="1"/>
            <a:r>
              <a:rPr lang="en-US" dirty="0" smtClean="0"/>
              <a:t>Algorithm</a:t>
            </a:r>
          </a:p>
          <a:p>
            <a:endParaRPr lang="en-US" dirty="0" smtClean="0"/>
          </a:p>
        </p:txBody>
      </p:sp>
      <p:sp>
        <p:nvSpPr>
          <p:cNvPr id="6" name="Slide Number Placeholder 5"/>
          <p:cNvSpPr>
            <a:spLocks noGrp="1"/>
          </p:cNvSpPr>
          <p:nvPr>
            <p:ph type="sldNum" sz="quarter" idx="12"/>
          </p:nvPr>
        </p:nvSpPr>
        <p:spPr/>
        <p:txBody>
          <a:bodyPr/>
          <a:lstStyle/>
          <a:p>
            <a:fld id="{1EF85638-2995-764F-975A-3D74C15A7C7B}" type="slidenum">
              <a:rPr lang="en-US" smtClean="0"/>
              <a:pPr/>
              <a:t>30</a:t>
            </a:fld>
            <a:endParaRPr lang="en-US" dirty="0"/>
          </a:p>
        </p:txBody>
      </p:sp>
      <p:sp>
        <p:nvSpPr>
          <p:cNvPr id="8" name="Date Placeholder 3"/>
          <p:cNvSpPr>
            <a:spLocks noGrp="1"/>
          </p:cNvSpPr>
          <p:nvPr>
            <p:ph type="dt" sz="half" idx="10"/>
          </p:nvPr>
        </p:nvSpPr>
        <p:spPr>
          <a:xfrm>
            <a:off x="6317226" y="6342041"/>
            <a:ext cx="1439606" cy="365125"/>
          </a:xfrm>
        </p:spPr>
        <p:txBody>
          <a:bodyPr/>
          <a:lstStyle/>
          <a:p>
            <a:r>
              <a:rPr lang="en-US" dirty="0" smtClean="0"/>
              <a:t>2</a:t>
            </a:r>
            <a:r>
              <a:rPr lang="en-US" dirty="0" smtClean="0"/>
              <a:t>/27/2014</a:t>
            </a:r>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13532122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 readiness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Define status of the site, defining if the site ‘can be used by the experiment’</a:t>
            </a:r>
          </a:p>
          <a:p>
            <a:pPr lvl="1"/>
            <a:r>
              <a:rPr lang="en-US" dirty="0" smtClean="0"/>
              <a:t>Different from Site Availability</a:t>
            </a:r>
          </a:p>
          <a:p>
            <a:pPr lvl="1"/>
            <a:r>
              <a:rPr lang="en-US" dirty="0" smtClean="0"/>
              <a:t>Issues might be experiment specific</a:t>
            </a:r>
          </a:p>
          <a:p>
            <a:pPr lvl="2"/>
            <a:r>
              <a:rPr lang="en-US" dirty="0" smtClean="0"/>
              <a:t>Or from a different site</a:t>
            </a:r>
          </a:p>
          <a:p>
            <a:r>
              <a:rPr lang="en-US" dirty="0" smtClean="0"/>
              <a:t>Current approach of ATLAS and CMS:</a:t>
            </a:r>
          </a:p>
          <a:p>
            <a:pPr lvl="1"/>
            <a:r>
              <a:rPr lang="en-US" dirty="0" smtClean="0"/>
              <a:t>Read data from SSB </a:t>
            </a:r>
          </a:p>
          <a:p>
            <a:pPr lvl="1"/>
            <a:r>
              <a:rPr lang="en-US" dirty="0" smtClean="0"/>
              <a:t>Apply their own algorithm (sliding window, depending on tier structure, granularity)</a:t>
            </a:r>
          </a:p>
          <a:p>
            <a:pPr lvl="1"/>
            <a:r>
              <a:rPr lang="en-US" dirty="0" smtClean="0"/>
              <a:t>Inject a new metric in SSB</a:t>
            </a:r>
          </a:p>
        </p:txBody>
      </p:sp>
      <p:sp>
        <p:nvSpPr>
          <p:cNvPr id="6" name="Slide Number Placeholder 5"/>
          <p:cNvSpPr>
            <a:spLocks noGrp="1"/>
          </p:cNvSpPr>
          <p:nvPr>
            <p:ph type="sldNum" sz="quarter" idx="12"/>
          </p:nvPr>
        </p:nvSpPr>
        <p:spPr/>
        <p:txBody>
          <a:bodyPr/>
          <a:lstStyle/>
          <a:p>
            <a:fld id="{1EF85638-2995-764F-975A-3D74C15A7C7B}" type="slidenum">
              <a:rPr lang="en-US" smtClean="0"/>
              <a:pPr/>
              <a:t>31</a:t>
            </a:fld>
            <a:endParaRPr lang="en-US" dirty="0"/>
          </a:p>
        </p:txBody>
      </p:sp>
      <p:sp>
        <p:nvSpPr>
          <p:cNvPr id="7" name="Date Placeholder 3"/>
          <p:cNvSpPr>
            <a:spLocks noGrp="1"/>
          </p:cNvSpPr>
          <p:nvPr>
            <p:ph type="dt" sz="half" idx="10"/>
          </p:nvPr>
        </p:nvSpPr>
        <p:spPr>
          <a:xfrm>
            <a:off x="6317226" y="6342041"/>
            <a:ext cx="1439606" cy="365125"/>
          </a:xfrm>
        </p:spPr>
        <p:txBody>
          <a:bodyPr/>
          <a:lstStyle/>
          <a:p>
            <a:r>
              <a:rPr lang="en-US" dirty="0" smtClean="0"/>
              <a:t>2</a:t>
            </a:r>
            <a:r>
              <a:rPr lang="en-US" dirty="0" smtClean="0"/>
              <a:t>/27/2014</a:t>
            </a:r>
            <a:endParaRPr lang="en-US" dirty="0"/>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243699181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r>
              <a:rPr lang="en-US" dirty="0" smtClean="0">
                <a:solidFill>
                  <a:schemeClr val="tx1">
                    <a:lumMod val="75000"/>
                    <a:lumOff val="25000"/>
                    <a:alpha val="40000"/>
                  </a:schemeClr>
                </a:solidFill>
              </a:rPr>
              <a:t>WLCG Monitoring consolidation:</a:t>
            </a:r>
          </a:p>
          <a:p>
            <a:pPr lvl="1"/>
            <a:r>
              <a:rPr lang="en-US" dirty="0" smtClean="0">
                <a:solidFill>
                  <a:schemeClr val="tx1">
                    <a:lumMod val="75000"/>
                    <a:lumOff val="25000"/>
                    <a:alpha val="40000"/>
                  </a:schemeClr>
                </a:solidFill>
              </a:rPr>
              <a:t>Definition of the project</a:t>
            </a:r>
          </a:p>
          <a:p>
            <a:pPr lvl="1"/>
            <a:r>
              <a:rPr lang="en-US" dirty="0" smtClean="0">
                <a:solidFill>
                  <a:schemeClr val="tx1">
                    <a:lumMod val="75000"/>
                    <a:lumOff val="25000"/>
                    <a:alpha val="40000"/>
                  </a:schemeClr>
                </a:solidFill>
              </a:rPr>
              <a:t>How to do it</a:t>
            </a:r>
          </a:p>
          <a:p>
            <a:pPr lvl="1"/>
            <a:r>
              <a:rPr lang="en-US" dirty="0" smtClean="0">
                <a:solidFill>
                  <a:schemeClr val="tx1">
                    <a:lumMod val="75000"/>
                    <a:lumOff val="25000"/>
                    <a:alpha val="40000"/>
                  </a:schemeClr>
                </a:solidFill>
              </a:rPr>
              <a:t>Current status</a:t>
            </a:r>
          </a:p>
          <a:p>
            <a:pPr lvl="1"/>
            <a:r>
              <a:rPr lang="en-US" dirty="0" smtClean="0">
                <a:solidFill>
                  <a:schemeClr val="tx1">
                    <a:lumMod val="75000"/>
                    <a:lumOff val="25000"/>
                    <a:alpha val="40000"/>
                  </a:schemeClr>
                </a:solidFill>
              </a:rPr>
              <a:t>Impact on the experiments</a:t>
            </a:r>
          </a:p>
          <a:p>
            <a:pPr lvl="1"/>
            <a:r>
              <a:rPr lang="en-US" dirty="0" smtClean="0"/>
              <a:t>Summary</a:t>
            </a:r>
            <a:endParaRPr lang="en-US" dirty="0"/>
          </a:p>
        </p:txBody>
      </p:sp>
      <p:sp>
        <p:nvSpPr>
          <p:cNvPr id="5" name="Footer Placeholder 4"/>
          <p:cNvSpPr>
            <a:spLocks noGrp="1"/>
          </p:cNvSpPr>
          <p:nvPr>
            <p:ph type="ftr" sz="quarter" idx="11"/>
          </p:nvPr>
        </p:nvSpPr>
        <p:spPr/>
        <p:txBody>
          <a:bodyPr/>
          <a:lstStyle/>
          <a:p>
            <a:r>
              <a:rPr lang="en-US" dirty="0" smtClean="0"/>
              <a:t>WLCG Monitoring Consolidation, </a:t>
            </a:r>
            <a:r>
              <a:rPr lang="en-US" dirty="0"/>
              <a:t>Pablo Saiz, </a:t>
            </a:r>
            <a:r>
              <a:rPr lang="en-US" dirty="0" smtClean="0"/>
              <a:t>CERN</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32</a:t>
            </a:fld>
            <a:endParaRPr lang="en-US" dirty="0"/>
          </a:p>
        </p:txBody>
      </p:sp>
      <p:sp>
        <p:nvSpPr>
          <p:cNvPr id="8"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Tree>
    <p:extLst>
      <p:ext uri="{BB962C8B-B14F-4D97-AF65-F5344CB8AC3E}">
        <p14:creationId xmlns:p14="http://schemas.microsoft.com/office/powerpoint/2010/main" val="4281052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WLCG Monitoring Consolidation Group</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solidFill>
                  <a:srgbClr val="008000"/>
                </a:solidFill>
              </a:rPr>
              <a:t>Simplify</a:t>
            </a:r>
            <a:r>
              <a:rPr lang="en-US" dirty="0" smtClean="0"/>
              <a:t> scope/tools/maintenance to support it with   half   of the resources</a:t>
            </a:r>
          </a:p>
          <a:p>
            <a:endParaRPr lang="en-US" dirty="0" smtClean="0"/>
          </a:p>
          <a:p>
            <a:r>
              <a:rPr lang="en-US" dirty="0" smtClean="0">
                <a:solidFill>
                  <a:srgbClr val="008000"/>
                </a:solidFill>
              </a:rPr>
              <a:t>Prototype</a:t>
            </a:r>
            <a:r>
              <a:rPr lang="en-US" dirty="0" smtClean="0"/>
              <a:t> already deployed</a:t>
            </a:r>
          </a:p>
          <a:p>
            <a:pPr lvl="1"/>
            <a:r>
              <a:rPr lang="en-US" dirty="0" smtClean="0"/>
              <a:t>Now, ‘just’ evolve it production</a:t>
            </a:r>
          </a:p>
          <a:p>
            <a:endParaRPr lang="en-US" dirty="0"/>
          </a:p>
          <a:p>
            <a:r>
              <a:rPr lang="en-US" dirty="0" smtClean="0"/>
              <a:t>Very good progress on moving to common infrastructure, and merging applications</a:t>
            </a:r>
          </a:p>
          <a:p>
            <a:r>
              <a:rPr lang="en-US" dirty="0" smtClean="0"/>
              <a:t>And plenty of work still ahead of us…</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33</a:t>
            </a:fld>
            <a:endParaRPr lang="en-US" dirty="0"/>
          </a:p>
        </p:txBody>
      </p:sp>
      <p:sp>
        <p:nvSpPr>
          <p:cNvPr id="4" name="Rectangle 3"/>
          <p:cNvSpPr/>
          <p:nvPr/>
        </p:nvSpPr>
        <p:spPr>
          <a:xfrm rot="20391709">
            <a:off x="3190952" y="1743251"/>
            <a:ext cx="2310319" cy="1077218"/>
          </a:xfrm>
          <a:prstGeom prst="rect">
            <a:avLst/>
          </a:prstGeom>
          <a:noFill/>
        </p:spPr>
        <p:txBody>
          <a:bodyPr wrap="square" lIns="91440" tIns="45720" rIns="91440" bIns="45720">
            <a:spAutoFit/>
          </a:bodyPr>
          <a:lstStyle/>
          <a:p>
            <a:pPr algn="ctr"/>
            <a:r>
              <a:rPr lang="en-US" sz="3200" b="1"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l</a:t>
            </a:r>
            <a:r>
              <a:rPr lang="en-US" sz="3200" b="1" cap="none" spc="0"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rPr>
              <a:t>ess than half</a:t>
            </a:r>
            <a:endParaRPr lang="en-US" sz="3200" b="1" cap="none" spc="0" dirty="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endParaRPr>
          </a:p>
        </p:txBody>
      </p:sp>
      <p:sp>
        <p:nvSpPr>
          <p:cNvPr id="8"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9"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3185309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Organization of work</a:t>
            </a:r>
            <a:endParaRPr lang="en-US" dirty="0"/>
          </a:p>
        </p:txBody>
      </p:sp>
      <p:sp>
        <p:nvSpPr>
          <p:cNvPr id="3" name="Content Placeholder 2"/>
          <p:cNvSpPr>
            <a:spLocks noGrp="1"/>
          </p:cNvSpPr>
          <p:nvPr>
            <p:ph idx="1"/>
          </p:nvPr>
        </p:nvSpPr>
        <p:spPr/>
        <p:txBody>
          <a:bodyPr>
            <a:normAutofit fontScale="85000" lnSpcReduction="10000"/>
          </a:bodyPr>
          <a:lstStyle/>
          <a:p>
            <a:r>
              <a:rPr lang="en-US" dirty="0">
                <a:solidFill>
                  <a:srgbClr val="008000"/>
                </a:solidFill>
              </a:rPr>
              <a:t>Small core team</a:t>
            </a:r>
            <a:r>
              <a:rPr lang="en-US" dirty="0"/>
              <a:t>:</a:t>
            </a:r>
          </a:p>
          <a:p>
            <a:pPr lvl="1"/>
            <a:r>
              <a:rPr lang="en-US" sz="2400" dirty="0"/>
              <a:t>Monitoring development teams</a:t>
            </a:r>
          </a:p>
          <a:p>
            <a:pPr lvl="1"/>
            <a:r>
              <a:rPr lang="en-US" sz="2400" dirty="0"/>
              <a:t>LHC experiment representatives</a:t>
            </a:r>
          </a:p>
          <a:p>
            <a:pPr lvl="1"/>
            <a:r>
              <a:rPr lang="en-US" sz="2400" dirty="0"/>
              <a:t>WLCG operations representative</a:t>
            </a:r>
          </a:p>
          <a:p>
            <a:pPr lvl="1"/>
            <a:r>
              <a:rPr lang="en-US" sz="2400" dirty="0"/>
              <a:t>Agile Infrastructure Monitoring </a:t>
            </a:r>
            <a:r>
              <a:rPr lang="en-US" sz="2400" dirty="0" smtClean="0"/>
              <a:t>representative</a:t>
            </a:r>
          </a:p>
          <a:p>
            <a:r>
              <a:rPr lang="en-US" dirty="0" smtClean="0"/>
              <a:t>Even smaller taskforces on </a:t>
            </a:r>
            <a:r>
              <a:rPr lang="en-US" dirty="0" smtClean="0">
                <a:solidFill>
                  <a:srgbClr val="008000"/>
                </a:solidFill>
              </a:rPr>
              <a:t>dedicated subjects</a:t>
            </a:r>
          </a:p>
          <a:p>
            <a:endParaRPr lang="en-US" dirty="0">
              <a:solidFill>
                <a:srgbClr val="008000"/>
              </a:solidFill>
            </a:endParaRPr>
          </a:p>
          <a:p>
            <a:r>
              <a:rPr lang="en-US" dirty="0">
                <a:solidFill>
                  <a:schemeClr val="tx1"/>
                </a:solidFill>
              </a:rPr>
              <a:t>Mailing list: </a:t>
            </a:r>
            <a:r>
              <a:rPr lang="en-US" dirty="0" smtClean="0">
                <a:solidFill>
                  <a:schemeClr val="tx1"/>
                </a:solidFill>
              </a:rPr>
              <a:t>wlcg</a:t>
            </a:r>
            <a:r>
              <a:rPr lang="en-US" dirty="0">
                <a:solidFill>
                  <a:schemeClr val="tx1"/>
                </a:solidFill>
              </a:rPr>
              <a:t>-mon-consolidation@</a:t>
            </a:r>
            <a:r>
              <a:rPr lang="en-US" dirty="0" smtClean="0">
                <a:solidFill>
                  <a:schemeClr val="tx1"/>
                </a:solidFill>
              </a:rPr>
              <a:t>cern.ch</a:t>
            </a:r>
            <a:endParaRPr lang="en-US" dirty="0">
              <a:solidFill>
                <a:schemeClr val="tx1"/>
              </a:solidFill>
            </a:endParaRPr>
          </a:p>
          <a:p>
            <a:pPr lvl="1"/>
            <a:endParaRPr lang="en-US" sz="2400" dirty="0"/>
          </a:p>
          <a:p>
            <a:r>
              <a:rPr lang="en-US" dirty="0"/>
              <a:t>Fortnightly meetings </a:t>
            </a:r>
            <a:r>
              <a:rPr lang="en-US" dirty="0" smtClean="0"/>
              <a:t>with summary reports</a:t>
            </a:r>
          </a:p>
          <a:p>
            <a:pPr lvl="1"/>
            <a:r>
              <a:rPr lang="en-US" dirty="0" smtClean="0">
                <a:hlinkClick r:id="rId2"/>
              </a:rPr>
              <a:t>http://go.cern.ch/6XQQ</a:t>
            </a:r>
            <a:r>
              <a:rPr lang="en-US" dirty="0" smtClean="0"/>
              <a:t> </a:t>
            </a:r>
            <a:endParaRPr lang="en-US" dirty="0"/>
          </a:p>
          <a:p>
            <a:endParaRPr lang="en-US" sz="5400" dirty="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4</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837024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Timeline</a:t>
            </a:r>
            <a:endParaRPr lang="en-US" dirty="0"/>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1744986911"/>
              </p:ext>
            </p:extLst>
          </p:nvPr>
        </p:nvGraphicFramePr>
        <p:xfrm>
          <a:off x="457200" y="1534649"/>
          <a:ext cx="8229600" cy="446302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Slide Number Placeholder 5"/>
          <p:cNvSpPr>
            <a:spLocks noGrp="1"/>
          </p:cNvSpPr>
          <p:nvPr>
            <p:ph type="sldNum" sz="quarter" idx="12"/>
          </p:nvPr>
        </p:nvSpPr>
        <p:spPr/>
        <p:txBody>
          <a:bodyPr/>
          <a:lstStyle/>
          <a:p>
            <a:fld id="{1EF85638-2995-764F-975A-3D74C15A7C7B}" type="slidenum">
              <a:rPr lang="en-US" smtClean="0"/>
              <a:pPr/>
              <a:t>5</a:t>
            </a:fld>
            <a:endParaRPr lang="en-US" dirty="0"/>
          </a:p>
        </p:txBody>
      </p:sp>
      <p:sp>
        <p:nvSpPr>
          <p:cNvPr id="8" name="TextBox 7"/>
          <p:cNvSpPr txBox="1"/>
          <p:nvPr/>
        </p:nvSpPr>
        <p:spPr>
          <a:xfrm>
            <a:off x="457200" y="5096929"/>
            <a:ext cx="914400" cy="914400"/>
          </a:xfrm>
          <a:prstGeom prst="rect">
            <a:avLst/>
          </a:prstGeom>
        </p:spPr>
        <p:txBody>
          <a:bodyPr wrap="none" rtlCol="0">
            <a:noAutofit/>
          </a:bodyPr>
          <a:lstStyle/>
          <a:p>
            <a:r>
              <a:rPr lang="en-US" sz="2000" b="0" cap="none" spc="0" dirty="0" smtClean="0">
                <a:ln w="18415" cmpd="sng">
                  <a:solidFill>
                    <a:srgbClr val="0000FF"/>
                  </a:solidFill>
                  <a:prstDash val="solid"/>
                </a:ln>
                <a:effectLst>
                  <a:outerShdw blurRad="63500" dir="3600000" algn="tl" rotWithShape="0">
                    <a:srgbClr val="000000">
                      <a:alpha val="70000"/>
                    </a:srgbClr>
                  </a:outerShdw>
                </a:effectLst>
                <a:latin typeface="+mj-lt"/>
              </a:rPr>
              <a:t>Jul  13</a:t>
            </a:r>
          </a:p>
        </p:txBody>
      </p:sp>
      <p:sp>
        <p:nvSpPr>
          <p:cNvPr id="9" name="TextBox 8"/>
          <p:cNvSpPr txBox="1"/>
          <p:nvPr/>
        </p:nvSpPr>
        <p:spPr>
          <a:xfrm>
            <a:off x="2439422" y="5099124"/>
            <a:ext cx="914400" cy="914400"/>
          </a:xfrm>
          <a:prstGeom prst="rect">
            <a:avLst/>
          </a:prstGeom>
        </p:spPr>
        <p:txBody>
          <a:bodyPr wrap="none" rtlCol="0">
            <a:noAutofit/>
          </a:bodyPr>
          <a:lstStyle/>
          <a:p>
            <a:r>
              <a:rPr lang="en-US" sz="2000" dirty="0" smtClean="0">
                <a:ln w="18415" cmpd="sng">
                  <a:solidFill>
                    <a:srgbClr val="0000FF"/>
                  </a:solidFill>
                  <a:prstDash val="solid"/>
                </a:ln>
                <a:effectLst>
                  <a:outerShdw blurRad="63500" dir="3600000" algn="tl" rotWithShape="0">
                    <a:srgbClr val="000000">
                      <a:alpha val="70000"/>
                    </a:srgbClr>
                  </a:outerShdw>
                </a:effectLst>
                <a:latin typeface="+mj-lt"/>
              </a:rPr>
              <a:t>Oct 13</a:t>
            </a:r>
            <a:r>
              <a:rPr lang="en-US" sz="2000" b="0" cap="none" spc="0" dirty="0" smtClean="0">
                <a:ln w="18415" cmpd="sng">
                  <a:solidFill>
                    <a:srgbClr val="0000FF"/>
                  </a:solidFill>
                  <a:prstDash val="solid"/>
                </a:ln>
                <a:effectLst>
                  <a:outerShdw blurRad="63500" dir="3600000" algn="tl" rotWithShape="0">
                    <a:srgbClr val="000000">
                      <a:alpha val="70000"/>
                    </a:srgbClr>
                  </a:outerShdw>
                </a:effectLst>
                <a:latin typeface="+mj-lt"/>
              </a:rPr>
              <a:t> </a:t>
            </a:r>
          </a:p>
        </p:txBody>
      </p:sp>
      <p:sp>
        <p:nvSpPr>
          <p:cNvPr id="10" name="TextBox 9"/>
          <p:cNvSpPr txBox="1"/>
          <p:nvPr/>
        </p:nvSpPr>
        <p:spPr>
          <a:xfrm>
            <a:off x="8164349" y="5083275"/>
            <a:ext cx="914400" cy="914400"/>
          </a:xfrm>
          <a:prstGeom prst="rect">
            <a:avLst/>
          </a:prstGeom>
        </p:spPr>
        <p:txBody>
          <a:bodyPr wrap="none" rtlCol="0">
            <a:noAutofit/>
          </a:bodyPr>
          <a:lstStyle/>
          <a:p>
            <a:r>
              <a:rPr lang="en-US" sz="2000" dirty="0" smtClean="0">
                <a:ln w="18415" cmpd="sng">
                  <a:solidFill>
                    <a:srgbClr val="0000FF"/>
                  </a:solidFill>
                  <a:prstDash val="solid"/>
                </a:ln>
                <a:effectLst>
                  <a:outerShdw blurRad="63500" dir="3600000" algn="tl" rotWithShape="0">
                    <a:srgbClr val="000000">
                      <a:alpha val="70000"/>
                    </a:srgbClr>
                  </a:outerShdw>
                </a:effectLst>
                <a:latin typeface="+mj-lt"/>
              </a:rPr>
              <a:t>Sep14</a:t>
            </a:r>
            <a:r>
              <a:rPr lang="en-US" sz="2000" b="0" cap="none" spc="0" dirty="0" smtClean="0">
                <a:ln w="18415" cmpd="sng">
                  <a:solidFill>
                    <a:srgbClr val="0000FF"/>
                  </a:solidFill>
                  <a:prstDash val="solid"/>
                </a:ln>
                <a:effectLst>
                  <a:outerShdw blurRad="63500" dir="3600000" algn="tl" rotWithShape="0">
                    <a:srgbClr val="000000">
                      <a:alpha val="70000"/>
                    </a:srgbClr>
                  </a:outerShdw>
                </a:effectLst>
                <a:latin typeface="+mj-lt"/>
              </a:rPr>
              <a:t> </a:t>
            </a:r>
          </a:p>
        </p:txBody>
      </p:sp>
      <p:sp>
        <p:nvSpPr>
          <p:cNvPr id="11" name="TextBox 10"/>
          <p:cNvSpPr txBox="1"/>
          <p:nvPr/>
        </p:nvSpPr>
        <p:spPr>
          <a:xfrm>
            <a:off x="4569667" y="5083275"/>
            <a:ext cx="914400" cy="914400"/>
          </a:xfrm>
          <a:prstGeom prst="rect">
            <a:avLst/>
          </a:prstGeom>
        </p:spPr>
        <p:txBody>
          <a:bodyPr wrap="none" rtlCol="0">
            <a:noAutofit/>
          </a:bodyPr>
          <a:lstStyle/>
          <a:p>
            <a:r>
              <a:rPr lang="en-US" sz="2000" b="0" cap="none" spc="0" dirty="0" smtClean="0">
                <a:ln w="18415" cmpd="sng">
                  <a:solidFill>
                    <a:srgbClr val="0000FF"/>
                  </a:solidFill>
                  <a:prstDash val="solid"/>
                </a:ln>
                <a:effectLst>
                  <a:outerShdw blurRad="63500" dir="3600000" algn="tl" rotWithShape="0">
                    <a:srgbClr val="000000">
                      <a:alpha val="70000"/>
                    </a:srgbClr>
                  </a:outerShdw>
                </a:effectLst>
                <a:latin typeface="+mj-lt"/>
              </a:rPr>
              <a:t>Jan  14</a:t>
            </a:r>
          </a:p>
        </p:txBody>
      </p:sp>
      <p:sp>
        <p:nvSpPr>
          <p:cNvPr id="13"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12"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225360425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Table of contents</a:t>
            </a:r>
            <a:endParaRPr lang="en-US" dirty="0"/>
          </a:p>
        </p:txBody>
      </p:sp>
      <p:sp>
        <p:nvSpPr>
          <p:cNvPr id="3" name="Content Placeholder 2"/>
          <p:cNvSpPr>
            <a:spLocks noGrp="1"/>
          </p:cNvSpPr>
          <p:nvPr>
            <p:ph idx="1"/>
          </p:nvPr>
        </p:nvSpPr>
        <p:spPr/>
        <p:txBody>
          <a:bodyPr/>
          <a:lstStyle/>
          <a:p>
            <a:r>
              <a:rPr lang="en-US" dirty="0" smtClean="0">
                <a:solidFill>
                  <a:schemeClr val="tx1">
                    <a:lumMod val="75000"/>
                    <a:lumOff val="25000"/>
                    <a:alpha val="40000"/>
                  </a:schemeClr>
                </a:solidFill>
              </a:rPr>
              <a:t>WLCG Monitoring consolidation:</a:t>
            </a:r>
          </a:p>
          <a:p>
            <a:pPr lvl="1"/>
            <a:r>
              <a:rPr lang="en-US" dirty="0" smtClean="0">
                <a:solidFill>
                  <a:schemeClr val="tx1">
                    <a:lumMod val="75000"/>
                    <a:lumOff val="25000"/>
                    <a:alpha val="40000"/>
                  </a:schemeClr>
                </a:solidFill>
              </a:rPr>
              <a:t>Definition of the project</a:t>
            </a:r>
          </a:p>
          <a:p>
            <a:pPr lvl="1"/>
            <a:r>
              <a:rPr lang="en-US" dirty="0" smtClean="0"/>
              <a:t>How to do it</a:t>
            </a:r>
          </a:p>
          <a:p>
            <a:pPr lvl="1"/>
            <a:r>
              <a:rPr lang="en-US" dirty="0" smtClean="0">
                <a:solidFill>
                  <a:schemeClr val="tx1">
                    <a:lumMod val="75000"/>
                    <a:lumOff val="25000"/>
                    <a:alpha val="40000"/>
                  </a:schemeClr>
                </a:solidFill>
              </a:rPr>
              <a:t>Current status</a:t>
            </a:r>
          </a:p>
          <a:p>
            <a:pPr lvl="1"/>
            <a:r>
              <a:rPr lang="en-US" dirty="0" smtClean="0">
                <a:solidFill>
                  <a:schemeClr val="tx1">
                    <a:lumMod val="75000"/>
                    <a:lumOff val="25000"/>
                    <a:alpha val="40000"/>
                  </a:schemeClr>
                </a:solidFill>
              </a:rPr>
              <a:t>Impact on the experiments</a:t>
            </a:r>
          </a:p>
          <a:p>
            <a:pPr lvl="1"/>
            <a:r>
              <a:rPr lang="en-US" dirty="0" smtClean="0">
                <a:solidFill>
                  <a:schemeClr val="tx1">
                    <a:lumMod val="75000"/>
                    <a:lumOff val="25000"/>
                    <a:alpha val="40000"/>
                  </a:schemeClr>
                </a:solidFill>
              </a:rPr>
              <a:t>Summary</a:t>
            </a:r>
            <a:endParaRPr lang="en-US" dirty="0">
              <a:solidFill>
                <a:schemeClr val="tx1">
                  <a:lumMod val="75000"/>
                  <a:lumOff val="25000"/>
                  <a:alpha val="40000"/>
                </a:schemeClr>
              </a:solidFill>
            </a:endParaRPr>
          </a:p>
        </p:txBody>
      </p:sp>
      <p:sp>
        <p:nvSpPr>
          <p:cNvPr id="6" name="Slide Number Placeholder 5"/>
          <p:cNvSpPr>
            <a:spLocks noGrp="1"/>
          </p:cNvSpPr>
          <p:nvPr>
            <p:ph type="sldNum" sz="quarter" idx="12"/>
          </p:nvPr>
        </p:nvSpPr>
        <p:spPr/>
        <p:txBody>
          <a:bodyPr/>
          <a:lstStyle/>
          <a:p>
            <a:fld id="{1EF85638-2995-764F-975A-3D74C15A7C7B}" type="slidenum">
              <a:rPr lang="en-US" smtClean="0"/>
              <a:pPr/>
              <a:t>6</a:t>
            </a:fld>
            <a:endParaRPr lang="en-US" dirty="0"/>
          </a:p>
        </p:txBody>
      </p:sp>
      <p:sp>
        <p:nvSpPr>
          <p:cNvPr id="8"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99651266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reduce complexity</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en-US" dirty="0" smtClean="0"/>
              <a:t>Remove applications/functionality</a:t>
            </a:r>
          </a:p>
          <a:p>
            <a:pPr marL="514350" indent="-514350">
              <a:buFont typeface="+mj-lt"/>
              <a:buAutoNum type="arabicPeriod"/>
            </a:pPr>
            <a:r>
              <a:rPr lang="en-US" dirty="0" smtClean="0"/>
              <a:t>Reduce scope</a:t>
            </a:r>
          </a:p>
          <a:p>
            <a:pPr marL="514350" indent="-514350">
              <a:buFont typeface="+mj-lt"/>
              <a:buAutoNum type="arabicPeriod"/>
            </a:pPr>
            <a:r>
              <a:rPr lang="en-US" dirty="0" smtClean="0"/>
              <a:t>Modular design</a:t>
            </a:r>
          </a:p>
          <a:p>
            <a:pPr marL="514350" indent="-514350">
              <a:buFont typeface="+mj-lt"/>
              <a:buAutoNum type="arabicPeriod"/>
            </a:pPr>
            <a:r>
              <a:rPr lang="en-US" dirty="0" smtClean="0"/>
              <a:t>Take existing solutions</a:t>
            </a:r>
          </a:p>
          <a:p>
            <a:pPr marL="514350" indent="-514350">
              <a:buFont typeface="+mj-lt"/>
              <a:buAutoNum type="arabicPeriod"/>
            </a:pPr>
            <a:r>
              <a:rPr lang="en-US" dirty="0" smtClean="0"/>
              <a:t>Merging applications</a:t>
            </a:r>
            <a:endParaRPr lang="en-US" dirty="0"/>
          </a:p>
        </p:txBody>
      </p:sp>
      <p:sp>
        <p:nvSpPr>
          <p:cNvPr id="4" name="Date Placeholder 3"/>
          <p:cNvSpPr>
            <a:spLocks noGrp="1"/>
          </p:cNvSpPr>
          <p:nvPr>
            <p:ph type="dt" sz="half" idx="10"/>
          </p:nvPr>
        </p:nvSpPr>
        <p:spPr/>
        <p:txBody>
          <a:bodyPr/>
          <a:lstStyle/>
          <a:p>
            <a:fld id="{A28927A0-FFA3-4E69-9ACF-96505FAF58CA}" type="datetime1">
              <a:rPr lang="en-US" smtClean="0"/>
              <a:pPr/>
              <a:t>2/27/2014</a:t>
            </a:fld>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7</a:t>
            </a:fld>
            <a:endParaRPr lang="en-US" dirty="0"/>
          </a:p>
        </p:txBody>
      </p:sp>
      <p:sp>
        <p:nvSpPr>
          <p:cNvPr id="7"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76104612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3"/>
          <a:srcRect l="-5890" r="-5890"/>
          <a:stretch>
            <a:fillRect/>
          </a:stretch>
        </p:blipFill>
        <p:spPr>
          <a:xfrm>
            <a:off x="191617" y="1220666"/>
            <a:ext cx="8808569" cy="4777009"/>
          </a:xfrm>
        </p:spPr>
      </p:pic>
      <p:sp>
        <p:nvSpPr>
          <p:cNvPr id="2" name="Title 1"/>
          <p:cNvSpPr>
            <a:spLocks noGrp="1"/>
          </p:cNvSpPr>
          <p:nvPr>
            <p:ph type="title"/>
          </p:nvPr>
        </p:nvSpPr>
        <p:spPr/>
        <p:txBody>
          <a:bodyPr/>
          <a:lstStyle/>
          <a:p>
            <a:r>
              <a:rPr lang="en-US" dirty="0" smtClean="0"/>
              <a:t>1. Identify applications no longer needed</a:t>
            </a:r>
            <a:endParaRPr lang="en-US" dirty="0"/>
          </a:p>
        </p:txBody>
      </p:sp>
      <p:sp>
        <p:nvSpPr>
          <p:cNvPr id="6" name="Slide Number Placeholder 5"/>
          <p:cNvSpPr>
            <a:spLocks noGrp="1"/>
          </p:cNvSpPr>
          <p:nvPr>
            <p:ph type="sldNum" sz="quarter" idx="12"/>
          </p:nvPr>
        </p:nvSpPr>
        <p:spPr/>
        <p:txBody>
          <a:bodyPr/>
          <a:lstStyle/>
          <a:p>
            <a:fld id="{1EF85638-2995-764F-975A-3D74C15A7C7B}" type="slidenum">
              <a:rPr lang="en-US" smtClean="0"/>
              <a:pPr/>
              <a:t>8</a:t>
            </a:fld>
            <a:endParaRPr lang="en-US" dirty="0"/>
          </a:p>
        </p:txBody>
      </p:sp>
      <p:sp>
        <p:nvSpPr>
          <p:cNvPr id="9"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161130818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Reduce scope</a:t>
            </a:r>
            <a:endParaRPr lang="en-US" dirty="0"/>
          </a:p>
        </p:txBody>
      </p:sp>
      <p:sp>
        <p:nvSpPr>
          <p:cNvPr id="3" name="Content Placeholder 2"/>
          <p:cNvSpPr>
            <a:spLocks noGrp="1"/>
          </p:cNvSpPr>
          <p:nvPr>
            <p:ph idx="1"/>
          </p:nvPr>
        </p:nvSpPr>
        <p:spPr/>
        <p:txBody>
          <a:bodyPr>
            <a:normAutofit/>
          </a:bodyPr>
          <a:lstStyle/>
          <a:p>
            <a:r>
              <a:rPr lang="en-US" dirty="0" smtClean="0">
                <a:solidFill>
                  <a:srgbClr val="008000"/>
                </a:solidFill>
              </a:rPr>
              <a:t>Concentrate on WLCG</a:t>
            </a:r>
          </a:p>
          <a:p>
            <a:pPr lvl="1"/>
            <a:r>
              <a:rPr lang="en-US" dirty="0" smtClean="0"/>
              <a:t>From distributed to centralized deployment</a:t>
            </a:r>
          </a:p>
          <a:p>
            <a:pPr lvl="1"/>
            <a:r>
              <a:rPr lang="en-US" dirty="0" smtClean="0"/>
              <a:t>Moving SAM central service to France/Greece/Croatia</a:t>
            </a:r>
          </a:p>
          <a:p>
            <a:r>
              <a:rPr lang="en-US" dirty="0" smtClean="0">
                <a:solidFill>
                  <a:srgbClr val="008000"/>
                </a:solidFill>
              </a:rPr>
              <a:t>Removing ‘OPS’  Virtual Organization</a:t>
            </a:r>
            <a:endParaRPr lang="en-US" dirty="0">
              <a:solidFill>
                <a:srgbClr val="008000"/>
              </a:solidFill>
            </a:endParaRPr>
          </a:p>
          <a:p>
            <a:pPr lvl="1"/>
            <a:r>
              <a:rPr lang="en-US" dirty="0" smtClean="0"/>
              <a:t>From January, WLCG reports based on experiment metrics</a:t>
            </a:r>
          </a:p>
          <a:p>
            <a:pPr lvl="1"/>
            <a:r>
              <a:rPr lang="en-US" dirty="0" smtClean="0"/>
              <a:t>Experiments do not depend on OPS test</a:t>
            </a:r>
          </a:p>
        </p:txBody>
      </p:sp>
      <p:sp>
        <p:nvSpPr>
          <p:cNvPr id="6" name="Slide Number Placeholder 5"/>
          <p:cNvSpPr>
            <a:spLocks noGrp="1"/>
          </p:cNvSpPr>
          <p:nvPr>
            <p:ph type="sldNum" sz="quarter" idx="12"/>
          </p:nvPr>
        </p:nvSpPr>
        <p:spPr/>
        <p:txBody>
          <a:bodyPr/>
          <a:lstStyle/>
          <a:p>
            <a:fld id="{1EF85638-2995-764F-975A-3D74C15A7C7B}" type="slidenum">
              <a:rPr lang="en-US" smtClean="0"/>
              <a:pPr/>
              <a:t>9</a:t>
            </a:fld>
            <a:endParaRPr lang="en-US" dirty="0"/>
          </a:p>
        </p:txBody>
      </p:sp>
      <p:sp>
        <p:nvSpPr>
          <p:cNvPr id="7" name="Date Placeholder 3"/>
          <p:cNvSpPr>
            <a:spLocks noGrp="1"/>
          </p:cNvSpPr>
          <p:nvPr>
            <p:ph type="dt" sz="half" idx="10"/>
          </p:nvPr>
        </p:nvSpPr>
        <p:spPr>
          <a:xfrm>
            <a:off x="6317226" y="6342041"/>
            <a:ext cx="1439606" cy="365125"/>
          </a:xfrm>
        </p:spPr>
        <p:txBody>
          <a:bodyPr/>
          <a:lstStyle/>
          <a:p>
            <a:fld id="{A28927A0-FFA3-4E69-9ACF-96505FAF58CA}" type="datetime1">
              <a:rPr lang="en-US" smtClean="0"/>
              <a:pPr/>
              <a:t>2/27/2014</a:t>
            </a:fld>
            <a:endParaRPr lang="en-US" dirty="0"/>
          </a:p>
        </p:txBody>
      </p:sp>
      <p:sp>
        <p:nvSpPr>
          <p:cNvPr id="8" name="Footer Placeholder 4"/>
          <p:cNvSpPr>
            <a:spLocks noGrp="1"/>
          </p:cNvSpPr>
          <p:nvPr>
            <p:ph type="ftr" sz="quarter" idx="11"/>
          </p:nvPr>
        </p:nvSpPr>
        <p:spPr>
          <a:xfrm>
            <a:off x="1965631" y="6345964"/>
            <a:ext cx="4228692" cy="365125"/>
          </a:xfrm>
        </p:spPr>
        <p:txBody>
          <a:bodyPr/>
          <a:lstStyle/>
          <a:p>
            <a:r>
              <a:rPr lang="en-US" dirty="0" smtClean="0"/>
              <a:t>WLCG Monitoring Consolidation, </a:t>
            </a:r>
            <a:r>
              <a:rPr lang="en-US" dirty="0"/>
              <a:t>Pablo Saiz, </a:t>
            </a:r>
            <a:r>
              <a:rPr lang="en-US" dirty="0" smtClean="0"/>
              <a:t>CERN</a:t>
            </a:r>
            <a:endParaRPr lang="en-US" dirty="0"/>
          </a:p>
        </p:txBody>
      </p:sp>
    </p:spTree>
    <p:extLst>
      <p:ext uri="{BB962C8B-B14F-4D97-AF65-F5344CB8AC3E}">
        <p14:creationId xmlns:p14="http://schemas.microsoft.com/office/powerpoint/2010/main" val="530404249"/>
      </p:ext>
    </p:extLst>
  </p:cSld>
  <p:clrMapOvr>
    <a:masterClrMapping/>
  </p:clrMapOvr>
  <p:timing>
    <p:tnLst>
      <p:par>
        <p:cTn id="1" dur="indefinite" restart="never" nodeType="tmRoot"/>
      </p:par>
    </p:tnLst>
  </p:timing>
</p:sld>
</file>

<file path=ppt/theme/theme1.xml><?xml version="1.0" encoding="utf-8"?>
<a:theme xmlns:a="http://schemas.openxmlformats.org/drawingml/2006/main" name="IT Groups">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a:maj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ln w="38100" cmpd="sng">
          <a:tailEnd type="arrow"/>
        </a:ln>
      </a:spPr>
      <a:bodyPr/>
      <a:lstStyle/>
      <a:style>
        <a:lnRef idx="2">
          <a:schemeClr val="accent1"/>
        </a:lnRef>
        <a:fillRef idx="0">
          <a:schemeClr val="accent1"/>
        </a:fillRef>
        <a:effectRef idx="1">
          <a:schemeClr val="accent1"/>
        </a:effectRef>
        <a:fontRef idx="minor">
          <a:schemeClr val="tx1"/>
        </a:fontRef>
      </a:style>
    </a:lnDef>
    <a:txDef>
      <a:spPr/>
      <a:bodyPr>
        <a:noAutofit/>
      </a:bodyPr>
      <a:lstStyle>
        <a:defPPr>
          <a:defRPr b="0" cap="none" spc="0" dirty="0" smtClean="0">
            <a:ln w="18415" cmpd="sng">
              <a:solidFill>
                <a:srgbClr val="FFFFFF"/>
              </a:solidFill>
              <a:prstDash val="solid"/>
            </a:ln>
            <a:solidFill>
              <a:schemeClr val="bg1">
                <a:lumMod val="85000"/>
              </a:schemeClr>
            </a:solidFill>
            <a:effectLst>
              <a:outerShdw blurRad="63500" dir="3600000" algn="tl" rotWithShape="0">
                <a:srgbClr val="000000">
                  <a:alpha val="70000"/>
                </a:srgbClr>
              </a:outerShdw>
            </a:effectLst>
          </a:defRPr>
        </a:defPPr>
      </a:lstStyle>
    </a:tx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29937</TotalTime>
  <Words>2451</Words>
  <Application>Microsoft Office PowerPoint</Application>
  <PresentationFormat>On-screen Show (4:3)</PresentationFormat>
  <Paragraphs>463</Paragraphs>
  <Slides>33</Slides>
  <Notes>8</Notes>
  <HiddenSlides>0</HiddenSlides>
  <MMClips>0</MMClips>
  <ScaleCrop>false</ScaleCrop>
  <HeadingPairs>
    <vt:vector size="4" baseType="variant">
      <vt:variant>
        <vt:lpstr>Theme</vt:lpstr>
      </vt:variant>
      <vt:variant>
        <vt:i4>1</vt:i4>
      </vt:variant>
      <vt:variant>
        <vt:lpstr>Slide Titles</vt:lpstr>
      </vt:variant>
      <vt:variant>
        <vt:i4>33</vt:i4>
      </vt:variant>
    </vt:vector>
  </HeadingPairs>
  <TitlesOfParts>
    <vt:vector size="34" baseType="lpstr">
      <vt:lpstr>IT Groups</vt:lpstr>
      <vt:lpstr>WLCG Monitoring Consolidation ALICE Physics Analysis and T1-T2 Workshop 6th March 2014</vt:lpstr>
      <vt:lpstr>Table of contents</vt:lpstr>
      <vt:lpstr>WLCG monitoring consolidation group</vt:lpstr>
      <vt:lpstr>Organization of work</vt:lpstr>
      <vt:lpstr>Timeline</vt:lpstr>
      <vt:lpstr>Table of contents</vt:lpstr>
      <vt:lpstr>How to reduce complexity</vt:lpstr>
      <vt:lpstr>1. Identify applications no longer needed</vt:lpstr>
      <vt:lpstr>2. Reduce scope</vt:lpstr>
      <vt:lpstr>3. Modular design</vt:lpstr>
      <vt:lpstr>PowerPoint Presentation</vt:lpstr>
      <vt:lpstr>4b. Storage evaluation: Elasticsearch</vt:lpstr>
      <vt:lpstr>5. Merging applications</vt:lpstr>
      <vt:lpstr>Infrastructure monitoring (Current state)</vt:lpstr>
      <vt:lpstr>Infrastructure monitoring (Goal)</vt:lpstr>
      <vt:lpstr>Table of contents</vt:lpstr>
      <vt:lpstr>Project plan</vt:lpstr>
      <vt:lpstr>Different set of tasks</vt:lpstr>
      <vt:lpstr>1. Application support</vt:lpstr>
      <vt:lpstr>2. Running the services</vt:lpstr>
      <vt:lpstr>3. Merging applications</vt:lpstr>
      <vt:lpstr>4. Technology evaluation</vt:lpstr>
      <vt:lpstr>Table of contents</vt:lpstr>
      <vt:lpstr>Impact on the experiments</vt:lpstr>
      <vt:lpstr>Topology</vt:lpstr>
      <vt:lpstr>Collecting information</vt:lpstr>
      <vt:lpstr>Metric store </vt:lpstr>
      <vt:lpstr>Aggregation of metrics</vt:lpstr>
      <vt:lpstr>More options for aggregation</vt:lpstr>
      <vt:lpstr>Definition of profiles</vt:lpstr>
      <vt:lpstr>Site readiness</vt:lpstr>
      <vt:lpstr>Table of contents</vt:lpstr>
      <vt:lpstr>WLCG Monitoring Consolidation Group</vt:lpstr>
    </vt:vector>
  </TitlesOfParts>
  <Company>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Cath Noble</dc:creator>
  <cp:lastModifiedBy>NN</cp:lastModifiedBy>
  <cp:revision>214</cp:revision>
  <dcterms:created xsi:type="dcterms:W3CDTF">2013-08-28T09:05:04Z</dcterms:created>
  <dcterms:modified xsi:type="dcterms:W3CDTF">2014-02-27T21:22:49Z</dcterms:modified>
</cp:coreProperties>
</file>