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669" r:id="rId2"/>
    <p:sldId id="798" r:id="rId3"/>
    <p:sldId id="819" r:id="rId4"/>
    <p:sldId id="802" r:id="rId5"/>
    <p:sldId id="820" r:id="rId6"/>
    <p:sldId id="821" r:id="rId7"/>
    <p:sldId id="805" r:id="rId8"/>
    <p:sldId id="804" r:id="rId9"/>
    <p:sldId id="803" r:id="rId10"/>
    <p:sldId id="809" r:id="rId11"/>
    <p:sldId id="799" r:id="rId12"/>
    <p:sldId id="822" r:id="rId13"/>
    <p:sldId id="823" r:id="rId14"/>
    <p:sldId id="806" r:id="rId15"/>
    <p:sldId id="810" r:id="rId16"/>
    <p:sldId id="824" r:id="rId17"/>
    <p:sldId id="792" r:id="rId18"/>
    <p:sldId id="825" r:id="rId19"/>
    <p:sldId id="826" r:id="rId20"/>
    <p:sldId id="808" r:id="rId21"/>
    <p:sldId id="834" r:id="rId22"/>
    <p:sldId id="807" r:id="rId23"/>
    <p:sldId id="832" r:id="rId24"/>
    <p:sldId id="814" r:id="rId25"/>
    <p:sldId id="815" r:id="rId26"/>
    <p:sldId id="827" r:id="rId27"/>
    <p:sldId id="830" r:id="rId28"/>
    <p:sldId id="828" r:id="rId29"/>
    <p:sldId id="831" r:id="rId30"/>
    <p:sldId id="801" r:id="rId31"/>
    <p:sldId id="816" r:id="rId32"/>
    <p:sldId id="829" r:id="rId33"/>
    <p:sldId id="817" r:id="rId34"/>
    <p:sldId id="811" r:id="rId35"/>
    <p:sldId id="812" r:id="rId36"/>
    <p:sldId id="813" r:id="rId37"/>
    <p:sldId id="797" r:id="rId38"/>
    <p:sldId id="800" r:id="rId39"/>
    <p:sldId id="833" r:id="rId40"/>
  </p:sldIdLst>
  <p:sldSz cx="9906000" cy="6858000" type="A4"/>
  <p:notesSz cx="6780213" cy="991076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Tahom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Tahom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Tahom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Tahom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rgbClr val="FF0000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0000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0000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0000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0000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CC"/>
    <a:srgbClr val="FF9900"/>
    <a:srgbClr val="0000FF"/>
    <a:srgbClr val="009900"/>
    <a:srgbClr val="00CCFF"/>
    <a:srgbClr val="FFFF00"/>
    <a:srgbClr val="00FF00"/>
    <a:srgbClr val="00FF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3" autoAdjust="0"/>
    <p:restoredTop sz="99747" autoAdjust="0"/>
  </p:normalViewPr>
  <p:slideViewPr>
    <p:cSldViewPr>
      <p:cViewPr>
        <p:scale>
          <a:sx n="100" d="100"/>
          <a:sy n="100" d="100"/>
        </p:scale>
        <p:origin x="-66" y="-138"/>
      </p:cViewPr>
      <p:guideLst>
        <p:guide orient="horz" pos="240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58" y="-96"/>
      </p:cViewPr>
      <p:guideLst>
        <p:guide orient="horz" pos="3121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93663"/>
            <a:ext cx="735013" cy="2778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none" lIns="91350" tIns="47502" rIns="91350" bIns="47502" numCol="1" anchor="ctr" anchorCtr="0" compatLnSpc="1">
            <a:prstTxWarp prst="textNoShape">
              <a:avLst/>
            </a:prstTxWarp>
            <a:spAutoFit/>
          </a:bodyPr>
          <a:lstStyle>
            <a:lvl1pPr algn="l" defTabSz="928688">
              <a:defRPr sz="1200" b="1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59463" y="93663"/>
            <a:ext cx="896937" cy="2778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none" lIns="91350" tIns="47502" rIns="91350" bIns="47502" numCol="1" anchor="ctr" anchorCtr="0" compatLnSpc="1">
            <a:prstTxWarp prst="textNoShape">
              <a:avLst/>
            </a:prstTxWarp>
            <a:spAutoFit/>
          </a:bodyPr>
          <a:lstStyle>
            <a:lvl1pPr algn="r" defTabSz="928688">
              <a:defRPr sz="1200" b="1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48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96438"/>
            <a:ext cx="676275" cy="2778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none" lIns="91350" tIns="47502" rIns="91350" bIns="47502" numCol="1" anchor="b" anchorCtr="0" compatLnSpc="1">
            <a:prstTxWarp prst="textNoShape">
              <a:avLst/>
            </a:prstTxWarp>
            <a:spAutoFit/>
          </a:bodyPr>
          <a:lstStyle>
            <a:lvl1pPr algn="l" defTabSz="928688">
              <a:defRPr sz="1200" b="1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48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394450" y="9596438"/>
            <a:ext cx="361950" cy="2778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none" lIns="91350" tIns="47502" rIns="91350" bIns="47502" numCol="1" anchor="b" anchorCtr="0" compatLnSpc="1">
            <a:prstTxWarp prst="textNoShape">
              <a:avLst/>
            </a:prstTxWarp>
            <a:spAutoFit/>
          </a:bodyPr>
          <a:lstStyle>
            <a:lvl1pPr algn="r" defTabSz="928688">
              <a:defRPr sz="1200" b="1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BBE92DD0-0C79-4E3B-ACA1-9B689862D8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432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68" tIns="46383" rIns="92768" bIns="46383" numCol="1" anchor="t" anchorCtr="0" compatLnSpc="1">
            <a:prstTxWarp prst="textNoShape">
              <a:avLst/>
            </a:prstTxWarp>
          </a:bodyPr>
          <a:lstStyle>
            <a:lvl1pPr algn="l" defTabSz="928688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68" tIns="46383" rIns="92768" bIns="46383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742950"/>
            <a:ext cx="5367338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6938"/>
            <a:ext cx="4970463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68" tIns="46383" rIns="92768" bIns="463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546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68" tIns="46383" rIns="92768" bIns="46383" numCol="1" anchor="b" anchorCtr="0" compatLnSpc="1">
            <a:prstTxWarp prst="textNoShape">
              <a:avLst/>
            </a:prstTxWarp>
          </a:bodyPr>
          <a:lstStyle>
            <a:lvl1pPr algn="l" defTabSz="928688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1546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68" tIns="46383" rIns="92768" bIns="46383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65D5776-8AAB-47C7-BA9B-C5EA2E14A9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88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0400" y="350838"/>
            <a:ext cx="8447088" cy="1279525"/>
          </a:xfrm>
          <a:noFill/>
          <a:ln w="57150"/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2950" y="2057400"/>
            <a:ext cx="4457700" cy="4038600"/>
          </a:xfrm>
        </p:spPr>
        <p:txBody>
          <a:bodyPr/>
          <a:lstStyle>
            <a:lvl1pPr marL="0" indent="0">
              <a:buClr>
                <a:srgbClr val="FF0066"/>
              </a:buClr>
              <a:defRPr sz="2000"/>
            </a:lvl1pPr>
            <a:lvl2pPr marL="457200" lvl="1" indent="0">
              <a:buClr>
                <a:srgbClr val="FF0066"/>
              </a:buClr>
              <a:defRPr sz="1800"/>
            </a:lvl2pPr>
          </a:lstStyle>
          <a:p>
            <a:r>
              <a:rPr lang="en-GB"/>
              <a:t> Click to edit Master subtitle style</a:t>
            </a:r>
          </a:p>
          <a:p>
            <a:pPr lvl="1"/>
            <a:r>
              <a:rPr lang="en-GB"/>
              <a:t> Second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6113" y="3048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304800"/>
            <a:ext cx="610076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RICH meeting, 25.02.2013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143000"/>
            <a:ext cx="4092575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1143000"/>
            <a:ext cx="4092575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304800"/>
            <a:ext cx="8337550" cy="609600"/>
          </a:xfrm>
          <a:prstGeom prst="rect">
            <a:avLst/>
          </a:prstGeom>
          <a:solidFill>
            <a:schemeClr val="hlink">
              <a:alpha val="50000"/>
            </a:schemeClr>
          </a:solidFill>
          <a:ln w="254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 Click to edit Master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143000"/>
            <a:ext cx="83375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9300" y="6248400"/>
            <a:ext cx="344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99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RICH commissioning meeting, 08.08.2007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94138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99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Stephan Eisenhardt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70167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76A64530-6A80-49AB-A490-6EFF179F6DF2}" type="slidenum">
              <a:rPr lang="en-US" sz="1400">
                <a:solidFill>
                  <a:srgbClr val="009900"/>
                </a:solidFill>
                <a:latin typeface="Times New Roman" pitchFamily="18" charset="0"/>
              </a:rPr>
              <a:pPr algn="r">
                <a:defRPr/>
              </a:pPr>
              <a:t>‹#›</a:t>
            </a:fld>
            <a:endParaRPr lang="en-US" sz="1400" dirty="0">
              <a:solidFill>
                <a:srgbClr val="009900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0000"/>
        <a:buFont typeface="Monotype Sorts" pitchFamily="2" charset="2"/>
        <a:buChar char="o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7" Type="http://schemas.openxmlformats.org/officeDocument/2006/relationships/image" Target="../media/image89.emf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4" Type="http://schemas.openxmlformats.org/officeDocument/2006/relationships/image" Target="../media/image8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560" y="-171400"/>
            <a:ext cx="10078720" cy="75590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-87560" y="-171400"/>
            <a:ext cx="10441160" cy="7559040"/>
          </a:xfrm>
          <a:prstGeom prst="rect">
            <a:avLst/>
          </a:prstGeom>
          <a:solidFill>
            <a:schemeClr val="bg1">
              <a:alpha val="75000"/>
            </a:schemeClr>
          </a:solidFill>
          <a:ln w="571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ahoma" pitchFamily="34" charset="0"/>
            </a:endParaRPr>
          </a:p>
        </p:txBody>
      </p:sp>
      <p:sp>
        <p:nvSpPr>
          <p:cNvPr id="10598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15963" y="282575"/>
            <a:ext cx="8377237" cy="1447800"/>
          </a:xfrm>
          <a:solidFill>
            <a:schemeClr val="hlink">
              <a:alpha val="50000"/>
            </a:schemeClr>
          </a:solidFill>
        </p:spPr>
        <p:txBody>
          <a:bodyPr/>
          <a:lstStyle/>
          <a:p>
            <a:pPr>
              <a:defRPr/>
            </a:pP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Edinburgh Hardware Activities</a:t>
            </a:r>
          </a:p>
        </p:txBody>
      </p:sp>
      <p:sp>
        <p:nvSpPr>
          <p:cNvPr id="1059847" name="Text Box 7"/>
          <p:cNvSpPr txBox="1">
            <a:spLocks noChangeArrowheads="1"/>
          </p:cNvSpPr>
          <p:nvPr/>
        </p:nvSpPr>
        <p:spPr bwMode="auto">
          <a:xfrm>
            <a:off x="1286181" y="5972175"/>
            <a:ext cx="3061159" cy="64633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 PPE meeting, 22.10.2013</a:t>
            </a:r>
            <a:endParaRPr lang="en-GB" sz="3600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59848" name="Text Box 8"/>
          <p:cNvSpPr txBox="1">
            <a:spLocks noChangeArrowheads="1"/>
          </p:cNvSpPr>
          <p:nvPr/>
        </p:nvSpPr>
        <p:spPr bwMode="auto">
          <a:xfrm>
            <a:off x="6024570" y="5857892"/>
            <a:ext cx="2558777" cy="64633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Stephan </a:t>
            </a:r>
            <a:r>
              <a:rPr lang="en-GB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Eisenhardt</a:t>
            </a:r>
          </a:p>
          <a:p>
            <a:pPr>
              <a:defRPr/>
            </a:pPr>
            <a:r>
              <a:rPr lang="en-GB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University of Edinburgh</a:t>
            </a:r>
          </a:p>
        </p:txBody>
      </p:sp>
      <p:pic>
        <p:nvPicPr>
          <p:cNvPr id="4101" name="Picture 9" descr="ppe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5200" y="5867400"/>
            <a:ext cx="1001713" cy="5810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0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1238224" y="1829071"/>
            <a:ext cx="6667104" cy="4408241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GB" dirty="0" smtClean="0">
                <a:solidFill>
                  <a:srgbClr val="0000FF"/>
                </a:solidFill>
              </a:rPr>
              <a:t> Projects:</a:t>
            </a:r>
          </a:p>
          <a:p>
            <a:pPr lvl="1">
              <a:buNone/>
            </a:pPr>
            <a:r>
              <a:rPr lang="en-GB" dirty="0" smtClean="0">
                <a:solidFill>
                  <a:srgbClr val="0000FF"/>
                </a:solidFill>
              </a:rPr>
              <a:t>LHCb M&amp;O</a:t>
            </a:r>
            <a:endParaRPr lang="en-GB" dirty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GB" dirty="0" smtClean="0">
                <a:solidFill>
                  <a:srgbClr val="0000FF"/>
                </a:solidFill>
              </a:rPr>
              <a:t>LHCb Upgrade</a:t>
            </a:r>
            <a:endParaRPr lang="en-GB" dirty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GB" dirty="0" smtClean="0">
                <a:solidFill>
                  <a:srgbClr val="0000FF"/>
                </a:solidFill>
              </a:rPr>
              <a:t>ATLAS Upgrade</a:t>
            </a:r>
          </a:p>
          <a:p>
            <a:pPr lvl="1">
              <a:buNone/>
            </a:pPr>
            <a:r>
              <a:rPr lang="en-GB" dirty="0" smtClean="0">
                <a:solidFill>
                  <a:srgbClr val="0000FF"/>
                </a:solidFill>
              </a:rPr>
              <a:t>Sensor Studies</a:t>
            </a:r>
          </a:p>
          <a:p>
            <a:pPr lvl="1">
              <a:buNone/>
            </a:pPr>
            <a:endParaRPr lang="en-GB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GB" dirty="0" smtClean="0">
                <a:solidFill>
                  <a:srgbClr val="0000FF"/>
                </a:solidFill>
              </a:rPr>
              <a:t> Technologies:</a:t>
            </a:r>
            <a:endParaRPr lang="en-GB" sz="2400" dirty="0" smtClean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GB" dirty="0" smtClean="0">
                <a:solidFill>
                  <a:srgbClr val="0000FF"/>
                </a:solidFill>
              </a:rPr>
              <a:t>Photon Detectors</a:t>
            </a:r>
          </a:p>
          <a:p>
            <a:pPr lvl="1">
              <a:buNone/>
            </a:pPr>
            <a:r>
              <a:rPr lang="en-GB" dirty="0" smtClean="0">
                <a:solidFill>
                  <a:srgbClr val="0000FF"/>
                </a:solidFill>
              </a:rPr>
              <a:t>Silicon Pixel Detectors</a:t>
            </a:r>
          </a:p>
          <a:p>
            <a:pPr lvl="1">
              <a:buNone/>
            </a:pPr>
            <a:endParaRPr lang="en-GB" dirty="0" smtClean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Laboratory Infrastructure:</a:t>
            </a:r>
          </a:p>
          <a:p>
            <a:pPr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Manpower:</a:t>
            </a:r>
            <a:endParaRPr lang="en-GB" sz="2400" dirty="0" smtClean="0">
              <a:solidFill>
                <a:srgbClr val="0000FF"/>
              </a:solidFill>
            </a:endParaRPr>
          </a:p>
          <a:p>
            <a:pPr lvl="1">
              <a:buNone/>
            </a:pPr>
            <a:endParaRPr lang="en-GB" dirty="0" smtClean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7016" y="2564904"/>
            <a:ext cx="43332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solidFill>
                  <a:schemeClr val="tx1"/>
                </a:solidFill>
                <a:latin typeface="+mn-lt"/>
              </a:rPr>
              <a:t>I will present mainly in order of projects,</a:t>
            </a:r>
          </a:p>
          <a:p>
            <a:pPr algn="l"/>
            <a:r>
              <a:rPr lang="en-GB" sz="1600" dirty="0" smtClean="0">
                <a:solidFill>
                  <a:schemeClr val="tx1"/>
                </a:solidFill>
                <a:latin typeface="+mn-lt"/>
              </a:rPr>
              <a:t>summarising achievements and plans,</a:t>
            </a:r>
          </a:p>
          <a:p>
            <a:pPr algn="l"/>
            <a:endParaRPr lang="en-GB" sz="1600" dirty="0" smtClean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GB" sz="1600" dirty="0" smtClean="0">
                <a:solidFill>
                  <a:schemeClr val="tx1"/>
                </a:solidFill>
                <a:latin typeface="+mn-lt"/>
              </a:rPr>
              <a:t>interleaved with information on technologies,</a:t>
            </a:r>
          </a:p>
          <a:p>
            <a:pPr algn="l"/>
            <a:r>
              <a:rPr lang="en-GB" sz="1600" dirty="0" smtClean="0">
                <a:solidFill>
                  <a:schemeClr val="tx1"/>
                </a:solidFill>
                <a:latin typeface="+mn-lt"/>
              </a:rPr>
              <a:t>laboratory infrastructure and manpower.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Upgrade – Project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what we are bidding for (only the Edinburgh hardware part)</a:t>
            </a:r>
          </a:p>
          <a:p>
            <a:pPr lvl="1"/>
            <a:r>
              <a:rPr lang="en-GB" sz="1800" dirty="0" smtClean="0"/>
              <a:t>WP 1.2 Photon Detectors</a:t>
            </a:r>
            <a:endParaRPr lang="en-GB" sz="1600" dirty="0" smtClean="0"/>
          </a:p>
          <a:p>
            <a:pPr lvl="1"/>
            <a:r>
              <a:rPr lang="en-GB" sz="1800" dirty="0" smtClean="0"/>
              <a:t>WP 1.2.1 Qualify Photon Detectors</a:t>
            </a:r>
          </a:p>
          <a:p>
            <a:pPr lvl="2"/>
            <a:r>
              <a:rPr lang="en-GB" sz="1600" dirty="0" smtClean="0"/>
              <a:t>finalise R&amp;D on MaPMT R11265</a:t>
            </a:r>
          </a:p>
          <a:p>
            <a:pPr lvl="3"/>
            <a:r>
              <a:rPr lang="en-GB" sz="1400" dirty="0" smtClean="0"/>
              <a:t>basic tube characteristics</a:t>
            </a:r>
          </a:p>
          <a:p>
            <a:pPr lvl="3"/>
            <a:r>
              <a:rPr lang="en-GB" sz="1400" dirty="0" smtClean="0"/>
              <a:t>behaviour in magnetic field</a:t>
            </a:r>
          </a:p>
          <a:p>
            <a:pPr lvl="3"/>
            <a:r>
              <a:rPr lang="en-GB" sz="1400" dirty="0" smtClean="0"/>
              <a:t>QE of new Super </a:t>
            </a:r>
            <a:r>
              <a:rPr lang="en-GB" sz="1400" dirty="0" err="1" smtClean="0"/>
              <a:t>BiAlkali</a:t>
            </a:r>
            <a:r>
              <a:rPr lang="en-GB" sz="1400" dirty="0" smtClean="0"/>
              <a:t> photocathodes (SBA)</a:t>
            </a:r>
          </a:p>
          <a:p>
            <a:pPr lvl="3"/>
            <a:r>
              <a:rPr lang="en-GB" sz="1400" dirty="0" smtClean="0"/>
              <a:t>ageing</a:t>
            </a:r>
          </a:p>
          <a:p>
            <a:pPr lvl="1"/>
            <a:r>
              <a:rPr lang="en-GB" sz="1800" dirty="0" smtClean="0"/>
              <a:t>WP 1.2.2 MaPMT Test Facilities and QA</a:t>
            </a:r>
          </a:p>
          <a:p>
            <a:pPr lvl="2"/>
            <a:r>
              <a:rPr lang="en-GB" sz="1600" dirty="0" smtClean="0"/>
              <a:t>develop, commission and run two test facilities (Edinburgh &amp; Glasgow)</a:t>
            </a:r>
          </a:p>
          <a:p>
            <a:pPr lvl="2"/>
            <a:r>
              <a:rPr lang="en-GB" sz="1600" dirty="0" smtClean="0"/>
              <a:t>custom DAQ and Quality Assurance procedures</a:t>
            </a:r>
          </a:p>
          <a:p>
            <a:pPr lvl="2"/>
            <a:r>
              <a:rPr lang="en-GB" sz="1600" dirty="0" smtClean="0"/>
              <a:t>QE measurements</a:t>
            </a:r>
            <a:endParaRPr lang="en-GB" sz="1600" dirty="0"/>
          </a:p>
          <a:p>
            <a:pPr lvl="2"/>
            <a:r>
              <a:rPr lang="en-GB" sz="1600" dirty="0" smtClean="0"/>
              <a:t>tube selection (to mount groups of similar gain)</a:t>
            </a:r>
          </a:p>
          <a:p>
            <a:pPr lvl="1"/>
            <a:r>
              <a:rPr lang="en-GB" sz="1800" dirty="0" smtClean="0"/>
              <a:t>WP 1.2.3 MaPMT Module Assembly</a:t>
            </a:r>
          </a:p>
          <a:p>
            <a:pPr lvl="2"/>
            <a:r>
              <a:rPr lang="en-GB" sz="1600" dirty="0" smtClean="0"/>
              <a:t>plan and conduct assembly of Elementary Cells at test facilities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WP 1.2.4 MaPMT Monitoring</a:t>
            </a:r>
          </a:p>
          <a:p>
            <a:pPr lvl="1"/>
            <a:r>
              <a:rPr lang="en-GB" sz="1800" dirty="0" smtClean="0"/>
              <a:t>WP 1.3.2 Lenses &amp; Magnetic Shields</a:t>
            </a:r>
          </a:p>
          <a:p>
            <a:pPr lvl="2"/>
            <a:r>
              <a:rPr lang="en-GB" sz="1600" dirty="0" smtClean="0"/>
              <a:t>design lens system and mu-metal shields (fabrication by industry)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76753" y="1340768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S.E.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6753" y="1650286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Matt Needham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76339" y="1002214"/>
            <a:ext cx="788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led by: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80945" y="3356992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S.E. &amp; Paul </a:t>
            </a:r>
            <a:r>
              <a:rPr lang="en-GB" sz="1600" dirty="0" err="1" smtClean="0">
                <a:latin typeface="+mn-lt"/>
              </a:rPr>
              <a:t>Soler</a:t>
            </a:r>
            <a:endParaRPr lang="en-GB" sz="1600" dirty="0" smtClean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76753" y="4869160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Matt Needham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76753" y="5466710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solidFill>
                  <a:srgbClr val="FF9900"/>
                </a:solidFill>
                <a:latin typeface="+mn-lt"/>
              </a:rPr>
              <a:t>Gla</a:t>
            </a:r>
            <a:r>
              <a:rPr lang="en-GB" sz="1600" dirty="0" smtClean="0">
                <a:solidFill>
                  <a:srgbClr val="FF9900"/>
                </a:solidFill>
                <a:latin typeface="+mn-lt"/>
              </a:rPr>
              <a:t> </a:t>
            </a:r>
            <a:r>
              <a:rPr lang="en-GB" sz="1600" dirty="0" smtClean="0">
                <a:latin typeface="+mn-lt"/>
              </a:rPr>
              <a:t>(Edi supports)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84857" y="5826750"/>
            <a:ext cx="1495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Franz </a:t>
            </a:r>
            <a:r>
              <a:rPr lang="en-GB" sz="1600" dirty="0" err="1" smtClean="0">
                <a:latin typeface="+mn-lt"/>
              </a:rPr>
              <a:t>Muheim</a:t>
            </a:r>
            <a:endParaRPr lang="en-GB" sz="1600" dirty="0" smtClean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0" t="5907" r="12286" b="7478"/>
          <a:stretch/>
        </p:blipFill>
        <p:spPr>
          <a:xfrm>
            <a:off x="6228857" y="1819563"/>
            <a:ext cx="1656000" cy="1584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85048" y="1997953"/>
            <a:ext cx="885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R11265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entry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window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7" t="31490" r="17077" b="56604"/>
          <a:stretch/>
        </p:blipFill>
        <p:spPr>
          <a:xfrm>
            <a:off x="6465168" y="3952106"/>
            <a:ext cx="2412000" cy="612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7" t="37724" r="54677" b="50718"/>
          <a:stretch/>
        </p:blipFill>
        <p:spPr>
          <a:xfrm>
            <a:off x="5514011" y="5479767"/>
            <a:ext cx="1182034" cy="6179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09" t="37724" r="7213" b="50718"/>
          <a:stretch/>
        </p:blipFill>
        <p:spPr>
          <a:xfrm>
            <a:off x="6219907" y="4599315"/>
            <a:ext cx="1719329" cy="61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45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Upgrade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Development of reference DAQ system at Edinburgh</a:t>
            </a:r>
          </a:p>
          <a:p>
            <a:pPr marL="0" indent="0">
              <a:buNone/>
            </a:pPr>
            <a:r>
              <a:rPr lang="en-GB" sz="2000" dirty="0" smtClean="0"/>
              <a:t>     to readout MaPMT</a:t>
            </a:r>
          </a:p>
          <a:p>
            <a:pPr lvl="1"/>
            <a:r>
              <a:rPr lang="en-GB" sz="1800" dirty="0" smtClean="0"/>
              <a:t>using commercial components (16-ch readout, limited by available amplifiers)</a:t>
            </a:r>
          </a:p>
          <a:p>
            <a:pPr lvl="2"/>
            <a:r>
              <a:rPr lang="en-GB" sz="1600" dirty="0" smtClean="0"/>
              <a:t>VME based QDCs (CAEN V792), with well understood behaviour</a:t>
            </a:r>
          </a:p>
          <a:p>
            <a:pPr lvl="1"/>
            <a:r>
              <a:rPr lang="en-GB" sz="1800" dirty="0" smtClean="0"/>
              <a:t>developing fast (linear) 64-channel amplifier (prototype works)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6753" y="1240185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Haofei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Luo</a:t>
            </a:r>
            <a:endParaRPr lang="en-GB" sz="160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76753" y="2370366"/>
            <a:ext cx="2054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Yiorgos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Sidiropoulos</a:t>
            </a:r>
            <a:endParaRPr lang="en-GB" sz="160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76339" y="1002214"/>
            <a:ext cx="1645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MPhys</a:t>
            </a:r>
            <a:r>
              <a:rPr lang="en-GB" sz="1600" dirty="0" smtClean="0">
                <a:latin typeface="+mn-lt"/>
              </a:rPr>
              <a:t> students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76753" y="1506270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Matt Needham</a:t>
            </a: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488504" y="2907428"/>
            <a:ext cx="6264696" cy="3545908"/>
            <a:chOff x="8660" y="1219200"/>
            <a:chExt cx="9350288" cy="5292399"/>
          </a:xfrm>
        </p:grpSpPr>
        <p:grpSp>
          <p:nvGrpSpPr>
            <p:cNvPr id="17" name="Group 110"/>
            <p:cNvGrpSpPr>
              <a:grpSpLocks/>
            </p:cNvGrpSpPr>
            <p:nvPr/>
          </p:nvGrpSpPr>
          <p:grpSpPr bwMode="auto">
            <a:xfrm>
              <a:off x="228600" y="4648200"/>
              <a:ext cx="1295400" cy="504825"/>
              <a:chOff x="144" y="2928"/>
              <a:chExt cx="816" cy="318"/>
            </a:xfrm>
          </p:grpSpPr>
          <p:sp>
            <p:nvSpPr>
              <p:cNvPr id="18" name="AutoShape 7"/>
              <p:cNvSpPr>
                <a:spLocks noChangeArrowheads="1"/>
              </p:cNvSpPr>
              <p:nvPr/>
            </p:nvSpPr>
            <p:spPr bwMode="auto">
              <a:xfrm>
                <a:off x="144" y="292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208" y="2928"/>
                <a:ext cx="720" cy="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>
                    <a:solidFill>
                      <a:srgbClr val="FFFF99"/>
                    </a:solidFill>
                  </a:rPr>
                  <a:t>MaPMT on xy-stage</a:t>
                </a:r>
              </a:p>
            </p:txBody>
          </p:sp>
        </p:grpSp>
        <p:grpSp>
          <p:nvGrpSpPr>
            <p:cNvPr id="20" name="Group 29"/>
            <p:cNvGrpSpPr>
              <a:grpSpLocks/>
            </p:cNvGrpSpPr>
            <p:nvPr/>
          </p:nvGrpSpPr>
          <p:grpSpPr bwMode="auto">
            <a:xfrm>
              <a:off x="228600" y="2895600"/>
              <a:ext cx="1295400" cy="504825"/>
              <a:chOff x="144" y="1968"/>
              <a:chExt cx="816" cy="318"/>
            </a:xfrm>
          </p:grpSpPr>
          <p:sp>
            <p:nvSpPr>
              <p:cNvPr id="21" name="AutoShape 11"/>
              <p:cNvSpPr>
                <a:spLocks noChangeArrowheads="1"/>
              </p:cNvSpPr>
              <p:nvPr/>
            </p:nvSpPr>
            <p:spPr bwMode="auto">
              <a:xfrm>
                <a:off x="144" y="196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22" name="Text Box 12"/>
              <p:cNvSpPr txBox="1">
                <a:spLocks noChangeArrowheads="1"/>
              </p:cNvSpPr>
              <p:nvPr/>
            </p:nvSpPr>
            <p:spPr bwMode="auto">
              <a:xfrm>
                <a:off x="244" y="1968"/>
                <a:ext cx="624" cy="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 dirty="0">
                    <a:solidFill>
                      <a:srgbClr val="FFFF99"/>
                    </a:solidFill>
                  </a:rPr>
                  <a:t>LED light source</a:t>
                </a:r>
              </a:p>
            </p:txBody>
          </p:sp>
        </p:grpSp>
        <p:grpSp>
          <p:nvGrpSpPr>
            <p:cNvPr id="23" name="Group 111"/>
            <p:cNvGrpSpPr>
              <a:grpSpLocks/>
            </p:cNvGrpSpPr>
            <p:nvPr/>
          </p:nvGrpSpPr>
          <p:grpSpPr bwMode="auto">
            <a:xfrm>
              <a:off x="82556" y="1981200"/>
              <a:ext cx="1524000" cy="504825"/>
              <a:chOff x="52" y="1248"/>
              <a:chExt cx="960" cy="318"/>
            </a:xfrm>
          </p:grpSpPr>
          <p:sp>
            <p:nvSpPr>
              <p:cNvPr id="24" name="AutoShape 14"/>
              <p:cNvSpPr>
                <a:spLocks noChangeArrowheads="1"/>
              </p:cNvSpPr>
              <p:nvPr/>
            </p:nvSpPr>
            <p:spPr bwMode="auto">
              <a:xfrm>
                <a:off x="144" y="124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25" name="Text Box 15"/>
              <p:cNvSpPr txBox="1">
                <a:spLocks noChangeArrowheads="1"/>
              </p:cNvSpPr>
              <p:nvPr/>
            </p:nvSpPr>
            <p:spPr bwMode="auto">
              <a:xfrm>
                <a:off x="52" y="1248"/>
                <a:ext cx="960" cy="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zh-CN" sz="800" b="1" dirty="0">
                    <a:solidFill>
                      <a:srgbClr val="FFFF99"/>
                    </a:solidFill>
                  </a:rPr>
                  <a:t>2nd pulse generator &amp;delay</a:t>
                </a:r>
              </a:p>
            </p:txBody>
          </p:sp>
        </p:grpSp>
        <p:grpSp>
          <p:nvGrpSpPr>
            <p:cNvPr id="26" name="Group 112"/>
            <p:cNvGrpSpPr>
              <a:grpSpLocks/>
            </p:cNvGrpSpPr>
            <p:nvPr/>
          </p:nvGrpSpPr>
          <p:grpSpPr bwMode="auto">
            <a:xfrm>
              <a:off x="1985963" y="4648212"/>
              <a:ext cx="1676400" cy="547689"/>
              <a:chOff x="1251" y="2928"/>
              <a:chExt cx="1056" cy="345"/>
            </a:xfrm>
          </p:grpSpPr>
          <p:sp>
            <p:nvSpPr>
              <p:cNvPr id="27" name="AutoShape 17"/>
              <p:cNvSpPr>
                <a:spLocks noChangeArrowheads="1"/>
              </p:cNvSpPr>
              <p:nvPr/>
            </p:nvSpPr>
            <p:spPr bwMode="auto">
              <a:xfrm>
                <a:off x="1392" y="292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28" name="Text Box 18"/>
              <p:cNvSpPr txBox="1">
                <a:spLocks noChangeArrowheads="1"/>
              </p:cNvSpPr>
              <p:nvPr/>
            </p:nvSpPr>
            <p:spPr bwMode="auto">
              <a:xfrm>
                <a:off x="1251" y="2955"/>
                <a:ext cx="1056" cy="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 dirty="0">
                    <a:solidFill>
                      <a:srgbClr val="FFFF99"/>
                    </a:solidFill>
                  </a:rPr>
                  <a:t>2 cascaded X10 linear amplifiers</a:t>
                </a:r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228600" y="3803651"/>
              <a:ext cx="1295400" cy="504825"/>
              <a:chOff x="-240" y="2396"/>
              <a:chExt cx="816" cy="318"/>
            </a:xfrm>
          </p:grpSpPr>
          <p:sp>
            <p:nvSpPr>
              <p:cNvPr id="30" name="AutoShape 20"/>
              <p:cNvSpPr>
                <a:spLocks noChangeArrowheads="1"/>
              </p:cNvSpPr>
              <p:nvPr/>
            </p:nvSpPr>
            <p:spPr bwMode="auto">
              <a:xfrm>
                <a:off x="-240" y="2400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31" name="Text Box 21"/>
              <p:cNvSpPr txBox="1">
                <a:spLocks noChangeArrowheads="1"/>
              </p:cNvSpPr>
              <p:nvPr/>
            </p:nvSpPr>
            <p:spPr bwMode="auto">
              <a:xfrm>
                <a:off x="-149" y="2396"/>
                <a:ext cx="624" cy="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 dirty="0">
                    <a:solidFill>
                      <a:srgbClr val="FFFF99"/>
                    </a:solidFill>
                  </a:rPr>
                  <a:t>GRIN lens</a:t>
                </a:r>
              </a:p>
            </p:txBody>
          </p:sp>
        </p:grpSp>
        <p:grpSp>
          <p:nvGrpSpPr>
            <p:cNvPr id="32" name="Group 22"/>
            <p:cNvGrpSpPr>
              <a:grpSpLocks/>
            </p:cNvGrpSpPr>
            <p:nvPr/>
          </p:nvGrpSpPr>
          <p:grpSpPr bwMode="auto">
            <a:xfrm>
              <a:off x="1752600" y="5486400"/>
              <a:ext cx="1371600" cy="457200"/>
              <a:chOff x="240" y="1008"/>
              <a:chExt cx="864" cy="288"/>
            </a:xfrm>
          </p:grpSpPr>
          <p:sp>
            <p:nvSpPr>
              <p:cNvPr id="33" name="AutoShape 23"/>
              <p:cNvSpPr>
                <a:spLocks noChangeArrowheads="1"/>
              </p:cNvSpPr>
              <p:nvPr/>
            </p:nvSpPr>
            <p:spPr bwMode="auto">
              <a:xfrm>
                <a:off x="240" y="100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34" name="Text Box 24"/>
              <p:cNvSpPr txBox="1">
                <a:spLocks noChangeArrowheads="1"/>
              </p:cNvSpPr>
              <p:nvPr/>
            </p:nvSpPr>
            <p:spPr bwMode="auto">
              <a:xfrm>
                <a:off x="240" y="1056"/>
                <a:ext cx="864" cy="2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 dirty="0">
                    <a:solidFill>
                      <a:srgbClr val="FFFF99"/>
                    </a:solidFill>
                  </a:rPr>
                  <a:t>Stepper motor</a:t>
                </a:r>
              </a:p>
            </p:txBody>
          </p:sp>
        </p:grpSp>
        <p:grpSp>
          <p:nvGrpSpPr>
            <p:cNvPr id="35" name="Group 27"/>
            <p:cNvGrpSpPr>
              <a:grpSpLocks/>
            </p:cNvGrpSpPr>
            <p:nvPr/>
          </p:nvGrpSpPr>
          <p:grpSpPr bwMode="auto">
            <a:xfrm>
              <a:off x="1219200" y="1219200"/>
              <a:ext cx="1371600" cy="581025"/>
              <a:chOff x="240" y="1008"/>
              <a:chExt cx="864" cy="366"/>
            </a:xfrm>
          </p:grpSpPr>
          <p:sp>
            <p:nvSpPr>
              <p:cNvPr id="36" name="AutoShape 25"/>
              <p:cNvSpPr>
                <a:spLocks noChangeArrowheads="1"/>
              </p:cNvSpPr>
              <p:nvPr/>
            </p:nvSpPr>
            <p:spPr bwMode="auto">
              <a:xfrm>
                <a:off x="240" y="100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37" name="Text Box 26"/>
              <p:cNvSpPr txBox="1">
                <a:spLocks noChangeArrowheads="1"/>
              </p:cNvSpPr>
              <p:nvPr/>
            </p:nvSpPr>
            <p:spPr bwMode="auto">
              <a:xfrm>
                <a:off x="240" y="1056"/>
                <a:ext cx="864" cy="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 dirty="0">
                    <a:solidFill>
                      <a:srgbClr val="FFFF99"/>
                    </a:solidFill>
                  </a:rPr>
                  <a:t>Pulse generator</a:t>
                </a:r>
              </a:p>
            </p:txBody>
          </p:sp>
        </p:grpSp>
        <p:grpSp>
          <p:nvGrpSpPr>
            <p:cNvPr id="38" name="Group 32"/>
            <p:cNvGrpSpPr>
              <a:grpSpLocks/>
            </p:cNvGrpSpPr>
            <p:nvPr/>
          </p:nvGrpSpPr>
          <p:grpSpPr bwMode="auto">
            <a:xfrm>
              <a:off x="228600" y="5486400"/>
              <a:ext cx="1295400" cy="457200"/>
              <a:chOff x="144" y="2928"/>
              <a:chExt cx="816" cy="288"/>
            </a:xfrm>
          </p:grpSpPr>
          <p:sp>
            <p:nvSpPr>
              <p:cNvPr id="39" name="AutoShape 33"/>
              <p:cNvSpPr>
                <a:spLocks noChangeArrowheads="1"/>
              </p:cNvSpPr>
              <p:nvPr/>
            </p:nvSpPr>
            <p:spPr bwMode="auto">
              <a:xfrm>
                <a:off x="144" y="292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40" name="Text Box 34"/>
              <p:cNvSpPr txBox="1">
                <a:spLocks noChangeArrowheads="1"/>
              </p:cNvSpPr>
              <p:nvPr/>
            </p:nvSpPr>
            <p:spPr bwMode="auto">
              <a:xfrm>
                <a:off x="256" y="2976"/>
                <a:ext cx="576" cy="2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 dirty="0">
                    <a:solidFill>
                      <a:srgbClr val="FFFF99"/>
                    </a:solidFill>
                  </a:rPr>
                  <a:t>HV</a:t>
                </a:r>
              </a:p>
            </p:txBody>
          </p:sp>
        </p:grpSp>
        <p:grpSp>
          <p:nvGrpSpPr>
            <p:cNvPr id="41" name="Group 38"/>
            <p:cNvGrpSpPr>
              <a:grpSpLocks/>
            </p:cNvGrpSpPr>
            <p:nvPr/>
          </p:nvGrpSpPr>
          <p:grpSpPr bwMode="auto">
            <a:xfrm>
              <a:off x="2209800" y="3352800"/>
              <a:ext cx="1371600" cy="581025"/>
              <a:chOff x="240" y="1008"/>
              <a:chExt cx="864" cy="366"/>
            </a:xfrm>
          </p:grpSpPr>
          <p:sp>
            <p:nvSpPr>
              <p:cNvPr id="42" name="AutoShape 39"/>
              <p:cNvSpPr>
                <a:spLocks noChangeArrowheads="1"/>
              </p:cNvSpPr>
              <p:nvPr/>
            </p:nvSpPr>
            <p:spPr bwMode="auto">
              <a:xfrm>
                <a:off x="240" y="100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43" name="Text Box 40"/>
              <p:cNvSpPr txBox="1">
                <a:spLocks noChangeArrowheads="1"/>
              </p:cNvSpPr>
              <p:nvPr/>
            </p:nvSpPr>
            <p:spPr bwMode="auto">
              <a:xfrm>
                <a:off x="240" y="1056"/>
                <a:ext cx="864" cy="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 dirty="0">
                    <a:solidFill>
                      <a:srgbClr val="FFFF99"/>
                    </a:solidFill>
                  </a:rPr>
                  <a:t>VME 32ch QDC</a:t>
                </a:r>
              </a:p>
            </p:txBody>
          </p:sp>
        </p:grpSp>
        <p:grpSp>
          <p:nvGrpSpPr>
            <p:cNvPr id="44" name="Group 44"/>
            <p:cNvGrpSpPr>
              <a:grpSpLocks/>
            </p:cNvGrpSpPr>
            <p:nvPr/>
          </p:nvGrpSpPr>
          <p:grpSpPr bwMode="auto">
            <a:xfrm>
              <a:off x="2209800" y="1981200"/>
              <a:ext cx="1295400" cy="504825"/>
              <a:chOff x="1392" y="1248"/>
              <a:chExt cx="816" cy="318"/>
            </a:xfrm>
          </p:grpSpPr>
          <p:sp>
            <p:nvSpPr>
              <p:cNvPr id="45" name="AutoShape 42"/>
              <p:cNvSpPr>
                <a:spLocks noChangeArrowheads="1"/>
              </p:cNvSpPr>
              <p:nvPr/>
            </p:nvSpPr>
            <p:spPr bwMode="auto">
              <a:xfrm>
                <a:off x="1392" y="124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46" name="Text Box 43"/>
              <p:cNvSpPr txBox="1">
                <a:spLocks noChangeArrowheads="1"/>
              </p:cNvSpPr>
              <p:nvPr/>
            </p:nvSpPr>
            <p:spPr bwMode="auto">
              <a:xfrm>
                <a:off x="1425" y="1248"/>
                <a:ext cx="720" cy="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 dirty="0">
                    <a:solidFill>
                      <a:srgbClr val="FFFF99"/>
                    </a:solidFill>
                  </a:rPr>
                  <a:t>Delay/Gate generator</a:t>
                </a:r>
              </a:p>
            </p:txBody>
          </p:sp>
        </p:grpSp>
        <p:grpSp>
          <p:nvGrpSpPr>
            <p:cNvPr id="47" name="Group 45"/>
            <p:cNvGrpSpPr>
              <a:grpSpLocks/>
            </p:cNvGrpSpPr>
            <p:nvPr/>
          </p:nvGrpSpPr>
          <p:grpSpPr bwMode="auto">
            <a:xfrm>
              <a:off x="3810000" y="5486400"/>
              <a:ext cx="1295400" cy="457200"/>
              <a:chOff x="144" y="2928"/>
              <a:chExt cx="816" cy="288"/>
            </a:xfrm>
          </p:grpSpPr>
          <p:sp>
            <p:nvSpPr>
              <p:cNvPr id="48" name="AutoShape 46"/>
              <p:cNvSpPr>
                <a:spLocks noChangeArrowheads="1"/>
              </p:cNvSpPr>
              <p:nvPr/>
            </p:nvSpPr>
            <p:spPr bwMode="auto">
              <a:xfrm>
                <a:off x="144" y="2928"/>
                <a:ext cx="816" cy="28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0000FF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endParaRPr lang="en-GB" altLang="en-US" sz="800"/>
              </a:p>
            </p:txBody>
          </p:sp>
          <p:sp>
            <p:nvSpPr>
              <p:cNvPr id="49" name="Text Box 47"/>
              <p:cNvSpPr txBox="1">
                <a:spLocks noChangeArrowheads="1"/>
              </p:cNvSpPr>
              <p:nvPr/>
            </p:nvSpPr>
            <p:spPr bwMode="auto">
              <a:xfrm>
                <a:off x="336" y="2976"/>
                <a:ext cx="576" cy="2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SimSun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800" b="1">
                    <a:solidFill>
                      <a:srgbClr val="FFFF99"/>
                    </a:solidFill>
                  </a:rPr>
                  <a:t>PC</a:t>
                </a:r>
              </a:p>
            </p:txBody>
          </p:sp>
        </p:grpSp>
        <p:sp>
          <p:nvSpPr>
            <p:cNvPr id="50" name="AutoShape 49"/>
            <p:cNvSpPr>
              <a:spLocks noChangeArrowheads="1"/>
            </p:cNvSpPr>
            <p:nvPr/>
          </p:nvSpPr>
          <p:spPr bwMode="auto">
            <a:xfrm>
              <a:off x="762000" y="2438400"/>
              <a:ext cx="228600" cy="4572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51" name="AutoShape 50"/>
            <p:cNvSpPr>
              <a:spLocks noChangeArrowheads="1"/>
            </p:cNvSpPr>
            <p:nvPr/>
          </p:nvSpPr>
          <p:spPr bwMode="auto">
            <a:xfrm>
              <a:off x="762000" y="3352800"/>
              <a:ext cx="228600" cy="4572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52" name="AutoShape 51"/>
            <p:cNvSpPr>
              <a:spLocks noChangeArrowheads="1"/>
            </p:cNvSpPr>
            <p:nvPr/>
          </p:nvSpPr>
          <p:spPr bwMode="auto">
            <a:xfrm>
              <a:off x="762000" y="4267200"/>
              <a:ext cx="228600" cy="381000"/>
            </a:xfrm>
            <a:prstGeom prst="downArrow">
              <a:avLst>
                <a:gd name="adj1" fmla="val 50000"/>
                <a:gd name="adj2" fmla="val 41667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53" name="AutoShape 52"/>
            <p:cNvSpPr>
              <a:spLocks noChangeArrowheads="1"/>
            </p:cNvSpPr>
            <p:nvPr/>
          </p:nvSpPr>
          <p:spPr bwMode="auto">
            <a:xfrm flipV="1">
              <a:off x="762000" y="5105400"/>
              <a:ext cx="228600" cy="381000"/>
            </a:xfrm>
            <a:prstGeom prst="downArrow">
              <a:avLst>
                <a:gd name="adj1" fmla="val 50000"/>
                <a:gd name="adj2" fmla="val 41667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54" name="AutoShape 54"/>
            <p:cNvSpPr>
              <a:spLocks noChangeArrowheads="1"/>
            </p:cNvSpPr>
            <p:nvPr/>
          </p:nvSpPr>
          <p:spPr bwMode="auto">
            <a:xfrm rot="18079516" flipV="1">
              <a:off x="1714500" y="4914900"/>
              <a:ext cx="152400" cy="685800"/>
            </a:xfrm>
            <a:prstGeom prst="downArrow">
              <a:avLst>
                <a:gd name="adj1" fmla="val 50000"/>
                <a:gd name="adj2" fmla="val 1125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55" name="AutoShape 55"/>
            <p:cNvSpPr>
              <a:spLocks noChangeArrowheads="1"/>
            </p:cNvSpPr>
            <p:nvPr/>
          </p:nvSpPr>
          <p:spPr bwMode="auto">
            <a:xfrm>
              <a:off x="2743200" y="3810000"/>
              <a:ext cx="228600" cy="838200"/>
            </a:xfrm>
            <a:prstGeom prst="upArrow">
              <a:avLst>
                <a:gd name="adj1" fmla="val 50000"/>
                <a:gd name="adj2" fmla="val 91667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56" name="AutoShape 56"/>
            <p:cNvSpPr>
              <a:spLocks noChangeArrowheads="1"/>
            </p:cNvSpPr>
            <p:nvPr/>
          </p:nvSpPr>
          <p:spPr bwMode="auto">
            <a:xfrm flipV="1">
              <a:off x="2743200" y="2438400"/>
              <a:ext cx="228600" cy="914400"/>
            </a:xfrm>
            <a:prstGeom prst="upArrow">
              <a:avLst>
                <a:gd name="adj1" fmla="val 50000"/>
                <a:gd name="adj2" fmla="val 10000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57" name="Rectangle 59"/>
            <p:cNvSpPr>
              <a:spLocks noChangeArrowheads="1"/>
            </p:cNvSpPr>
            <p:nvPr/>
          </p:nvSpPr>
          <p:spPr bwMode="auto">
            <a:xfrm>
              <a:off x="3505200" y="3505200"/>
              <a:ext cx="9906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58" name="AutoShape 60"/>
            <p:cNvSpPr>
              <a:spLocks noChangeArrowheads="1"/>
            </p:cNvSpPr>
            <p:nvPr/>
          </p:nvSpPr>
          <p:spPr bwMode="auto">
            <a:xfrm>
              <a:off x="4343400" y="3505200"/>
              <a:ext cx="228600" cy="1981200"/>
            </a:xfrm>
            <a:prstGeom prst="downArrow">
              <a:avLst>
                <a:gd name="adj1" fmla="val 50000"/>
                <a:gd name="adj2" fmla="val 216667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59" name="AutoShape 61"/>
            <p:cNvSpPr>
              <a:spLocks noChangeArrowheads="1"/>
            </p:cNvSpPr>
            <p:nvPr/>
          </p:nvSpPr>
          <p:spPr bwMode="auto">
            <a:xfrm>
              <a:off x="3048000" y="5638800"/>
              <a:ext cx="762000" cy="152400"/>
            </a:xfrm>
            <a:prstGeom prst="leftArrow">
              <a:avLst>
                <a:gd name="adj1" fmla="val 50000"/>
                <a:gd name="adj2" fmla="val 125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60" name="Rectangle 62"/>
            <p:cNvSpPr>
              <a:spLocks noChangeArrowheads="1"/>
            </p:cNvSpPr>
            <p:nvPr/>
          </p:nvSpPr>
          <p:spPr bwMode="auto">
            <a:xfrm>
              <a:off x="2514600" y="1371600"/>
              <a:ext cx="3048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61" name="AutoShape 63"/>
            <p:cNvSpPr>
              <a:spLocks noChangeArrowheads="1"/>
            </p:cNvSpPr>
            <p:nvPr/>
          </p:nvSpPr>
          <p:spPr bwMode="auto">
            <a:xfrm>
              <a:off x="2743200" y="1371600"/>
              <a:ext cx="152400" cy="609600"/>
            </a:xfrm>
            <a:prstGeom prst="downArrow">
              <a:avLst>
                <a:gd name="adj1" fmla="val 50000"/>
                <a:gd name="adj2" fmla="val 10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62" name="Rectangle 64"/>
            <p:cNvSpPr>
              <a:spLocks noChangeArrowheads="1"/>
            </p:cNvSpPr>
            <p:nvPr/>
          </p:nvSpPr>
          <p:spPr bwMode="auto">
            <a:xfrm>
              <a:off x="838200" y="1371600"/>
              <a:ext cx="3048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63" name="AutoShape 65"/>
            <p:cNvSpPr>
              <a:spLocks noChangeArrowheads="1"/>
            </p:cNvSpPr>
            <p:nvPr/>
          </p:nvSpPr>
          <p:spPr bwMode="auto">
            <a:xfrm>
              <a:off x="762000" y="1371600"/>
              <a:ext cx="152400" cy="609600"/>
            </a:xfrm>
            <a:prstGeom prst="downArrow">
              <a:avLst>
                <a:gd name="adj1" fmla="val 50000"/>
                <a:gd name="adj2" fmla="val 10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64" name="AutoShape 66"/>
            <p:cNvSpPr>
              <a:spLocks noChangeArrowheads="1"/>
            </p:cNvSpPr>
            <p:nvPr/>
          </p:nvSpPr>
          <p:spPr bwMode="auto">
            <a:xfrm>
              <a:off x="1524000" y="4800600"/>
              <a:ext cx="685800" cy="152400"/>
            </a:xfrm>
            <a:prstGeom prst="rightArrow">
              <a:avLst>
                <a:gd name="adj1" fmla="val 50000"/>
                <a:gd name="adj2" fmla="val 112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800"/>
            </a:p>
          </p:txBody>
        </p:sp>
        <p:sp>
          <p:nvSpPr>
            <p:cNvPr id="65" name="Text Box 67"/>
            <p:cNvSpPr txBox="1">
              <a:spLocks noChangeArrowheads="1"/>
            </p:cNvSpPr>
            <p:nvPr/>
          </p:nvSpPr>
          <p:spPr bwMode="auto">
            <a:xfrm>
              <a:off x="4131915" y="1905002"/>
              <a:ext cx="1143000" cy="505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/>
                <a:t>LED voltage</a:t>
              </a:r>
              <a:r>
                <a:rPr lang="en-US" altLang="zh-CN" sz="800"/>
                <a:t> </a:t>
              </a:r>
            </a:p>
          </p:txBody>
        </p:sp>
        <p:sp>
          <p:nvSpPr>
            <p:cNvPr id="66" name="Text Box 68"/>
            <p:cNvSpPr txBox="1">
              <a:spLocks noChangeArrowheads="1"/>
            </p:cNvSpPr>
            <p:nvPr/>
          </p:nvSpPr>
          <p:spPr bwMode="auto">
            <a:xfrm>
              <a:off x="2819401" y="1477964"/>
              <a:ext cx="609600" cy="505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/>
                <a:t>Pulse</a:t>
              </a:r>
              <a:r>
                <a:rPr lang="en-US" altLang="zh-CN" sz="800"/>
                <a:t> </a:t>
              </a:r>
            </a:p>
          </p:txBody>
        </p:sp>
        <p:sp>
          <p:nvSpPr>
            <p:cNvPr id="67" name="Text Box 69"/>
            <p:cNvSpPr txBox="1">
              <a:spLocks noChangeArrowheads="1"/>
            </p:cNvSpPr>
            <p:nvPr/>
          </p:nvSpPr>
          <p:spPr bwMode="auto">
            <a:xfrm>
              <a:off x="258857" y="2514600"/>
              <a:ext cx="6096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TTL</a:t>
              </a:r>
              <a:r>
                <a:rPr lang="en-US" altLang="zh-CN" sz="800" dirty="0"/>
                <a:t> </a:t>
              </a:r>
            </a:p>
          </p:txBody>
        </p:sp>
        <p:sp>
          <p:nvSpPr>
            <p:cNvPr id="68" name="Text Box 70"/>
            <p:cNvSpPr txBox="1">
              <a:spLocks noChangeArrowheads="1"/>
            </p:cNvSpPr>
            <p:nvPr/>
          </p:nvSpPr>
          <p:spPr bwMode="auto">
            <a:xfrm>
              <a:off x="8660" y="3429000"/>
              <a:ext cx="90574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Optical</a:t>
              </a:r>
              <a:r>
                <a:rPr lang="en-US" altLang="zh-CN" sz="800" dirty="0"/>
                <a:t> </a:t>
              </a:r>
            </a:p>
          </p:txBody>
        </p:sp>
        <p:sp>
          <p:nvSpPr>
            <p:cNvPr id="69" name="Text Box 71"/>
            <p:cNvSpPr txBox="1">
              <a:spLocks noChangeArrowheads="1"/>
            </p:cNvSpPr>
            <p:nvPr/>
          </p:nvSpPr>
          <p:spPr bwMode="auto">
            <a:xfrm>
              <a:off x="914400" y="3429000"/>
              <a:ext cx="6096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 err="1"/>
                <a:t>fibre</a:t>
              </a:r>
              <a:endParaRPr lang="en-US" altLang="zh-CN" sz="800" b="1" dirty="0"/>
            </a:p>
          </p:txBody>
        </p:sp>
        <p:sp>
          <p:nvSpPr>
            <p:cNvPr id="70" name="Text Box 72"/>
            <p:cNvSpPr txBox="1">
              <a:spLocks noChangeArrowheads="1"/>
            </p:cNvSpPr>
            <p:nvPr/>
          </p:nvSpPr>
          <p:spPr bwMode="auto">
            <a:xfrm>
              <a:off x="1405830" y="4528170"/>
              <a:ext cx="8382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Signal</a:t>
              </a:r>
              <a:r>
                <a:rPr lang="en-US" altLang="zh-CN" sz="800" dirty="0"/>
                <a:t> </a:t>
              </a:r>
            </a:p>
          </p:txBody>
        </p:sp>
        <p:sp>
          <p:nvSpPr>
            <p:cNvPr id="71" name="Text Box 73"/>
            <p:cNvSpPr txBox="1">
              <a:spLocks noChangeArrowheads="1"/>
            </p:cNvSpPr>
            <p:nvPr/>
          </p:nvSpPr>
          <p:spPr bwMode="auto">
            <a:xfrm>
              <a:off x="2123232" y="4191000"/>
              <a:ext cx="772367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Signal</a:t>
              </a:r>
              <a:r>
                <a:rPr lang="en-US" altLang="zh-CN" sz="800" dirty="0"/>
                <a:t> </a:t>
              </a:r>
            </a:p>
          </p:txBody>
        </p:sp>
        <p:sp>
          <p:nvSpPr>
            <p:cNvPr id="72" name="Text Box 74"/>
            <p:cNvSpPr txBox="1">
              <a:spLocks noChangeArrowheads="1"/>
            </p:cNvSpPr>
            <p:nvPr/>
          </p:nvSpPr>
          <p:spPr bwMode="auto">
            <a:xfrm>
              <a:off x="2209800" y="2697164"/>
              <a:ext cx="6858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Gate</a:t>
              </a:r>
              <a:r>
                <a:rPr lang="en-US" altLang="zh-CN" sz="800" dirty="0"/>
                <a:t> </a:t>
              </a:r>
            </a:p>
          </p:txBody>
        </p:sp>
        <p:sp>
          <p:nvSpPr>
            <p:cNvPr id="73" name="Text Box 75"/>
            <p:cNvSpPr txBox="1">
              <a:spLocks noChangeArrowheads="1"/>
            </p:cNvSpPr>
            <p:nvPr/>
          </p:nvSpPr>
          <p:spPr bwMode="auto">
            <a:xfrm>
              <a:off x="4522593" y="4191000"/>
              <a:ext cx="609600" cy="505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VME</a:t>
              </a:r>
              <a:r>
                <a:rPr lang="en-US" altLang="zh-CN" sz="800" dirty="0"/>
                <a:t> </a:t>
              </a:r>
              <a:r>
                <a:rPr lang="en-US" altLang="zh-CN" sz="800" b="1" dirty="0"/>
                <a:t>BUS</a:t>
              </a:r>
              <a:r>
                <a:rPr lang="en-US" altLang="zh-CN" sz="800" dirty="0"/>
                <a:t> </a:t>
              </a:r>
            </a:p>
          </p:txBody>
        </p:sp>
        <p:sp>
          <p:nvSpPr>
            <p:cNvPr id="74" name="Text Box 76"/>
            <p:cNvSpPr txBox="1">
              <a:spLocks noChangeArrowheads="1"/>
            </p:cNvSpPr>
            <p:nvPr/>
          </p:nvSpPr>
          <p:spPr bwMode="auto">
            <a:xfrm>
              <a:off x="3001445" y="5410200"/>
              <a:ext cx="8763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Serial</a:t>
              </a:r>
              <a:r>
                <a:rPr lang="en-US" altLang="zh-CN" sz="800" dirty="0"/>
                <a:t> </a:t>
              </a:r>
            </a:p>
          </p:txBody>
        </p:sp>
        <p:sp>
          <p:nvSpPr>
            <p:cNvPr id="75" name="Text Box 77"/>
            <p:cNvSpPr txBox="1">
              <a:spLocks noChangeArrowheads="1"/>
            </p:cNvSpPr>
            <p:nvPr/>
          </p:nvSpPr>
          <p:spPr bwMode="auto">
            <a:xfrm>
              <a:off x="3124201" y="5715000"/>
              <a:ext cx="6096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port</a:t>
              </a:r>
              <a:r>
                <a:rPr lang="en-US" altLang="zh-CN" sz="800" dirty="0"/>
                <a:t> </a:t>
              </a:r>
            </a:p>
          </p:txBody>
        </p:sp>
        <p:pic>
          <p:nvPicPr>
            <p:cNvPr id="76" name="Picture 7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828800"/>
              <a:ext cx="2344738" cy="369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7" name="Text Box 81"/>
            <p:cNvSpPr txBox="1">
              <a:spLocks noChangeArrowheads="1"/>
            </p:cNvSpPr>
            <p:nvPr/>
          </p:nvSpPr>
          <p:spPr bwMode="auto">
            <a:xfrm>
              <a:off x="8660" y="4343400"/>
              <a:ext cx="90574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Light</a:t>
              </a:r>
              <a:r>
                <a:rPr lang="en-US" altLang="zh-CN" sz="800" dirty="0"/>
                <a:t> </a:t>
              </a:r>
            </a:p>
          </p:txBody>
        </p:sp>
        <p:sp>
          <p:nvSpPr>
            <p:cNvPr id="78" name="Line 82"/>
            <p:cNvSpPr>
              <a:spLocks noChangeShapeType="1"/>
            </p:cNvSpPr>
            <p:nvPr/>
          </p:nvSpPr>
          <p:spPr bwMode="auto">
            <a:xfrm flipV="1">
              <a:off x="5029200" y="3581400"/>
              <a:ext cx="685800" cy="762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79" name="Text Box 91"/>
            <p:cNvSpPr txBox="1">
              <a:spLocks noChangeArrowheads="1"/>
            </p:cNvSpPr>
            <p:nvPr/>
          </p:nvSpPr>
          <p:spPr bwMode="auto">
            <a:xfrm>
              <a:off x="152400" y="1524002"/>
              <a:ext cx="6858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Pulse</a:t>
              </a:r>
              <a:r>
                <a:rPr lang="en-US" altLang="zh-CN" sz="800" dirty="0"/>
                <a:t> </a:t>
              </a:r>
            </a:p>
          </p:txBody>
        </p:sp>
        <p:sp>
          <p:nvSpPr>
            <p:cNvPr id="80" name="Text Box 92"/>
            <p:cNvSpPr txBox="1">
              <a:spLocks noChangeArrowheads="1"/>
            </p:cNvSpPr>
            <p:nvPr/>
          </p:nvSpPr>
          <p:spPr bwMode="auto">
            <a:xfrm>
              <a:off x="5274915" y="1262149"/>
              <a:ext cx="11430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/>
                <a:t>LED box</a:t>
              </a:r>
            </a:p>
          </p:txBody>
        </p:sp>
        <p:sp>
          <p:nvSpPr>
            <p:cNvPr id="81" name="Text Box 93"/>
            <p:cNvSpPr txBox="1">
              <a:spLocks noChangeArrowheads="1"/>
            </p:cNvSpPr>
            <p:nvPr/>
          </p:nvSpPr>
          <p:spPr bwMode="auto">
            <a:xfrm>
              <a:off x="6494114" y="1262146"/>
              <a:ext cx="11430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/>
                <a:t>Black box</a:t>
              </a:r>
            </a:p>
          </p:txBody>
        </p:sp>
        <p:sp>
          <p:nvSpPr>
            <p:cNvPr id="82" name="Text Box 94"/>
            <p:cNvSpPr txBox="1">
              <a:spLocks noChangeArrowheads="1"/>
            </p:cNvSpPr>
            <p:nvPr/>
          </p:nvSpPr>
          <p:spPr bwMode="auto">
            <a:xfrm>
              <a:off x="5410200" y="5638800"/>
              <a:ext cx="1447800" cy="505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/>
                <a:t>Stepper motor controller</a:t>
              </a:r>
            </a:p>
          </p:txBody>
        </p:sp>
        <p:sp>
          <p:nvSpPr>
            <p:cNvPr id="83" name="Text Box 95"/>
            <p:cNvSpPr txBox="1">
              <a:spLocks noChangeArrowheads="1"/>
            </p:cNvSpPr>
            <p:nvPr/>
          </p:nvSpPr>
          <p:spPr bwMode="auto">
            <a:xfrm>
              <a:off x="4522593" y="5029200"/>
              <a:ext cx="1143000" cy="32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HV</a:t>
              </a:r>
            </a:p>
          </p:txBody>
        </p:sp>
        <p:sp>
          <p:nvSpPr>
            <p:cNvPr id="84" name="Text Box 96"/>
            <p:cNvSpPr txBox="1">
              <a:spLocks noChangeArrowheads="1"/>
            </p:cNvSpPr>
            <p:nvPr/>
          </p:nvSpPr>
          <p:spPr bwMode="auto">
            <a:xfrm>
              <a:off x="6781799" y="5638800"/>
              <a:ext cx="2362201" cy="8727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/>
                <a:t>X10 amps: x1 PS 776 (16ch)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altLang="zh-CN" sz="800" b="1"/>
                <a:t>&amp; x2 Lecroy 612A (2X12ch)</a:t>
              </a:r>
            </a:p>
            <a:p>
              <a:pPr eaLnBrk="1" hangingPunct="1">
                <a:spcBef>
                  <a:spcPct val="50000"/>
                </a:spcBef>
              </a:pPr>
              <a:endParaRPr lang="en-US" altLang="zh-CN" sz="800" b="1"/>
            </a:p>
          </p:txBody>
        </p:sp>
        <p:sp>
          <p:nvSpPr>
            <p:cNvPr id="85" name="Text Box 97"/>
            <p:cNvSpPr txBox="1">
              <a:spLocks noChangeArrowheads="1"/>
            </p:cNvSpPr>
            <p:nvPr/>
          </p:nvSpPr>
          <p:spPr bwMode="auto">
            <a:xfrm>
              <a:off x="8274686" y="3124200"/>
              <a:ext cx="1084262" cy="6890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Delay/Gate </a:t>
              </a:r>
              <a:r>
                <a:rPr lang="en-US" altLang="zh-CN" sz="800" b="1" dirty="0" err="1"/>
                <a:t>Ortec</a:t>
              </a:r>
              <a:r>
                <a:rPr lang="en-US" altLang="zh-CN" sz="800" b="1" dirty="0"/>
                <a:t> 416A &amp; 934</a:t>
              </a:r>
            </a:p>
          </p:txBody>
        </p:sp>
        <p:sp>
          <p:nvSpPr>
            <p:cNvPr id="86" name="Text Box 98"/>
            <p:cNvSpPr txBox="1">
              <a:spLocks noChangeArrowheads="1"/>
            </p:cNvSpPr>
            <p:nvPr/>
          </p:nvSpPr>
          <p:spPr bwMode="auto">
            <a:xfrm>
              <a:off x="3827115" y="2590799"/>
              <a:ext cx="1447799" cy="505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800" b="1" dirty="0"/>
                <a:t>QDC CAEN V792</a:t>
              </a:r>
            </a:p>
          </p:txBody>
        </p:sp>
        <p:sp>
          <p:nvSpPr>
            <p:cNvPr id="87" name="Line 99"/>
            <p:cNvSpPr>
              <a:spLocks noChangeShapeType="1"/>
            </p:cNvSpPr>
            <p:nvPr/>
          </p:nvSpPr>
          <p:spPr bwMode="auto">
            <a:xfrm>
              <a:off x="5105400" y="2743200"/>
              <a:ext cx="1219200" cy="304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88" name="Line 100"/>
            <p:cNvSpPr>
              <a:spLocks noChangeShapeType="1"/>
            </p:cNvSpPr>
            <p:nvPr/>
          </p:nvSpPr>
          <p:spPr bwMode="auto">
            <a:xfrm>
              <a:off x="5029200" y="2057400"/>
              <a:ext cx="914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89" name="Line 101"/>
            <p:cNvSpPr>
              <a:spLocks noChangeShapeType="1"/>
            </p:cNvSpPr>
            <p:nvPr/>
          </p:nvSpPr>
          <p:spPr bwMode="auto">
            <a:xfrm>
              <a:off x="6019800" y="1524000"/>
              <a:ext cx="1143000" cy="609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90" name="Line 102"/>
            <p:cNvSpPr>
              <a:spLocks noChangeShapeType="1"/>
            </p:cNvSpPr>
            <p:nvPr/>
          </p:nvSpPr>
          <p:spPr bwMode="auto">
            <a:xfrm>
              <a:off x="7315200" y="1524000"/>
              <a:ext cx="609600" cy="838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91" name="Line 103"/>
            <p:cNvSpPr>
              <a:spLocks noChangeShapeType="1"/>
            </p:cNvSpPr>
            <p:nvPr/>
          </p:nvSpPr>
          <p:spPr bwMode="auto">
            <a:xfrm flipV="1">
              <a:off x="6172200" y="5105400"/>
              <a:ext cx="533400" cy="609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92" name="Line 104"/>
            <p:cNvSpPr>
              <a:spLocks noChangeShapeType="1"/>
            </p:cNvSpPr>
            <p:nvPr/>
          </p:nvSpPr>
          <p:spPr bwMode="auto">
            <a:xfrm flipV="1">
              <a:off x="5257800" y="4495800"/>
              <a:ext cx="1447800" cy="609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93" name="Line 105"/>
            <p:cNvSpPr>
              <a:spLocks noChangeShapeType="1"/>
            </p:cNvSpPr>
            <p:nvPr/>
          </p:nvSpPr>
          <p:spPr bwMode="auto">
            <a:xfrm flipH="1" flipV="1">
              <a:off x="6934200" y="4191000"/>
              <a:ext cx="609600" cy="1447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94" name="Line 106"/>
            <p:cNvSpPr>
              <a:spLocks noChangeShapeType="1"/>
            </p:cNvSpPr>
            <p:nvPr/>
          </p:nvSpPr>
          <p:spPr bwMode="auto">
            <a:xfrm flipH="1" flipV="1">
              <a:off x="7239000" y="4267200"/>
              <a:ext cx="304800" cy="1371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95" name="Line 107"/>
            <p:cNvSpPr>
              <a:spLocks noChangeShapeType="1"/>
            </p:cNvSpPr>
            <p:nvPr/>
          </p:nvSpPr>
          <p:spPr bwMode="auto">
            <a:xfrm flipH="1">
              <a:off x="6858000" y="3400425"/>
              <a:ext cx="1447799" cy="71437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  <p:sp>
          <p:nvSpPr>
            <p:cNvPr id="96" name="Line 108"/>
            <p:cNvSpPr>
              <a:spLocks noChangeShapeType="1"/>
            </p:cNvSpPr>
            <p:nvPr/>
          </p:nvSpPr>
          <p:spPr bwMode="auto">
            <a:xfrm flipH="1">
              <a:off x="6324597" y="3429000"/>
              <a:ext cx="1981201" cy="762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800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6" t="40587" r="876" b="13886"/>
          <a:stretch/>
        </p:blipFill>
        <p:spPr>
          <a:xfrm>
            <a:off x="7006488" y="4041216"/>
            <a:ext cx="2772000" cy="1332000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7899972" y="4293096"/>
            <a:ext cx="19495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single photon pulse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amplified x100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673080" y="2946430"/>
            <a:ext cx="1947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MaPMT R&amp;D setup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982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Upgrade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Characterisation </a:t>
            </a:r>
            <a:r>
              <a:rPr lang="en-GB" sz="2000" dirty="0" smtClean="0"/>
              <a:t>of basic MaPMT R11265 and R7600 parameters</a:t>
            </a:r>
          </a:p>
          <a:p>
            <a:pPr lvl="1"/>
            <a:r>
              <a:rPr lang="en-GB" sz="1800" dirty="0" smtClean="0"/>
              <a:t>absolute gain, pixel-to-pixel gain variation, gain dependence on HV</a:t>
            </a:r>
          </a:p>
          <a:p>
            <a:pPr lvl="1"/>
            <a:r>
              <a:rPr lang="en-GB" sz="1800" dirty="0" smtClean="0"/>
              <a:t>cross-talk between pixels</a:t>
            </a:r>
          </a:p>
          <a:p>
            <a:pPr lvl="1"/>
            <a:r>
              <a:rPr lang="en-GB" sz="1800" dirty="0" smtClean="0"/>
              <a:t>fit to signal shape &amp; signal efficiency / signal loss </a:t>
            </a:r>
            <a:r>
              <a:rPr lang="en-GB" sz="1800" dirty="0" smtClean="0"/>
              <a:t>calculations</a:t>
            </a:r>
            <a:endParaRPr lang="en-GB" sz="1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7880945" y="1722294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Haofei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Luo</a:t>
            </a:r>
            <a:endParaRPr lang="en-GB" sz="1600" dirty="0" smtClean="0">
              <a:latin typeface="+mn-lt"/>
            </a:endParaRPr>
          </a:p>
        </p:txBody>
      </p:sp>
      <p:pic>
        <p:nvPicPr>
          <p:cNvPr id="17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9" r="5458" b="2332"/>
          <a:stretch>
            <a:fillRect/>
          </a:stretch>
        </p:blipFill>
        <p:spPr bwMode="auto">
          <a:xfrm>
            <a:off x="504464" y="2987675"/>
            <a:ext cx="1566892" cy="143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" r="4495" b="1080"/>
          <a:stretch>
            <a:fillRect/>
          </a:stretch>
        </p:blipFill>
        <p:spPr bwMode="auto">
          <a:xfrm>
            <a:off x="488504" y="4725144"/>
            <a:ext cx="1582852" cy="1460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67140" y="2348880"/>
            <a:ext cx="1505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pixel gain map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35527" y="2636912"/>
            <a:ext cx="787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R7600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80592" y="4437112"/>
            <a:ext cx="885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R11265</a:t>
            </a: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594595" y="2441544"/>
            <a:ext cx="3438525" cy="1938908"/>
            <a:chOff x="990600" y="2789684"/>
            <a:chExt cx="6877050" cy="3877816"/>
          </a:xfrm>
        </p:grpSpPr>
        <p:pic>
          <p:nvPicPr>
            <p:cNvPr id="24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2895600"/>
              <a:ext cx="6877050" cy="377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 Box 18"/>
            <p:cNvSpPr txBox="1">
              <a:spLocks noChangeArrowheads="1"/>
            </p:cNvSpPr>
            <p:nvPr/>
          </p:nvSpPr>
          <p:spPr bwMode="auto">
            <a:xfrm>
              <a:off x="2438400" y="2789684"/>
              <a:ext cx="4038600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000" dirty="0"/>
                <a:t>Correlation of 1 </a:t>
              </a:r>
              <a:r>
                <a:rPr lang="en-US" altLang="zh-CN" sz="1000" dirty="0" err="1"/>
                <a:t>phe</a:t>
              </a:r>
              <a:r>
                <a:rPr lang="en-US" altLang="zh-CN" sz="1000" dirty="0"/>
                <a:t> Signal Size</a:t>
              </a:r>
            </a:p>
          </p:txBody>
        </p:sp>
        <p:sp>
          <p:nvSpPr>
            <p:cNvPr id="26" name="Line 19"/>
            <p:cNvSpPr>
              <a:spLocks noChangeShapeType="1"/>
            </p:cNvSpPr>
            <p:nvPr/>
          </p:nvSpPr>
          <p:spPr bwMode="auto">
            <a:xfrm>
              <a:off x="2667000" y="3581400"/>
              <a:ext cx="0" cy="220980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000"/>
            </a:p>
          </p:txBody>
        </p:sp>
        <p:sp>
          <p:nvSpPr>
            <p:cNvPr id="27" name="Line 20"/>
            <p:cNvSpPr>
              <a:spLocks noChangeShapeType="1"/>
            </p:cNvSpPr>
            <p:nvPr/>
          </p:nvSpPr>
          <p:spPr bwMode="auto">
            <a:xfrm>
              <a:off x="2768600" y="3886200"/>
              <a:ext cx="0" cy="1905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000"/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2667000" y="3886200"/>
              <a:ext cx="76200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000"/>
            </a:p>
          </p:txBody>
        </p:sp>
        <p:sp>
          <p:nvSpPr>
            <p:cNvPr id="29" name="Text Box 22"/>
            <p:cNvSpPr txBox="1">
              <a:spLocks noChangeArrowheads="1"/>
            </p:cNvSpPr>
            <p:nvPr/>
          </p:nvSpPr>
          <p:spPr bwMode="auto">
            <a:xfrm>
              <a:off x="2857500" y="3295650"/>
              <a:ext cx="1333500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000" dirty="0"/>
                <a:t>5 sigma</a:t>
              </a:r>
            </a:p>
          </p:txBody>
        </p:sp>
        <p:sp>
          <p:nvSpPr>
            <p:cNvPr id="30" name="Line 23"/>
            <p:cNvSpPr>
              <a:spLocks noChangeShapeType="1"/>
            </p:cNvSpPr>
            <p:nvPr/>
          </p:nvSpPr>
          <p:spPr bwMode="auto">
            <a:xfrm flipH="1">
              <a:off x="2743200" y="3581400"/>
              <a:ext cx="228600" cy="30480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000"/>
            </a:p>
          </p:txBody>
        </p:sp>
        <p:sp>
          <p:nvSpPr>
            <p:cNvPr id="31" name="Line 24"/>
            <p:cNvSpPr>
              <a:spLocks noChangeShapeType="1"/>
            </p:cNvSpPr>
            <p:nvPr/>
          </p:nvSpPr>
          <p:spPr bwMode="auto">
            <a:xfrm flipV="1">
              <a:off x="2438400" y="5054600"/>
              <a:ext cx="4191000" cy="457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000"/>
            </a:p>
          </p:txBody>
        </p:sp>
        <p:sp>
          <p:nvSpPr>
            <p:cNvPr id="32" name="AutoShape 25"/>
            <p:cNvSpPr>
              <a:spLocks noChangeArrowheads="1"/>
            </p:cNvSpPr>
            <p:nvPr/>
          </p:nvSpPr>
          <p:spPr bwMode="auto">
            <a:xfrm rot="20493904">
              <a:off x="4038600" y="4343400"/>
              <a:ext cx="1066800" cy="228600"/>
            </a:xfrm>
            <a:prstGeom prst="leftArrow">
              <a:avLst>
                <a:gd name="adj1" fmla="val 50000"/>
                <a:gd name="adj2" fmla="val 116667"/>
              </a:avLst>
            </a:prstGeom>
            <a:solidFill>
              <a:srgbClr val="FF99CC"/>
            </a:solidFill>
            <a:ln w="9525">
              <a:solidFill>
                <a:srgbClr val="FF99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1000"/>
            </a:p>
          </p:txBody>
        </p:sp>
        <p:sp>
          <p:nvSpPr>
            <p:cNvPr id="33" name="Text Box 27"/>
            <p:cNvSpPr txBox="1">
              <a:spLocks noChangeArrowheads="1"/>
            </p:cNvSpPr>
            <p:nvPr/>
          </p:nvSpPr>
          <p:spPr bwMode="auto">
            <a:xfrm>
              <a:off x="4658122" y="3759696"/>
              <a:ext cx="2057400" cy="800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000" dirty="0"/>
                <a:t>Stray light events</a:t>
              </a:r>
            </a:p>
          </p:txBody>
        </p:sp>
        <p:sp>
          <p:nvSpPr>
            <p:cNvPr id="34" name="AutoShape 28"/>
            <p:cNvSpPr>
              <a:spLocks noChangeArrowheads="1"/>
            </p:cNvSpPr>
            <p:nvPr/>
          </p:nvSpPr>
          <p:spPr bwMode="auto">
            <a:xfrm rot="20493904">
              <a:off x="4038600" y="4343400"/>
              <a:ext cx="1066800" cy="228600"/>
            </a:xfrm>
            <a:prstGeom prst="leftArrow">
              <a:avLst>
                <a:gd name="adj1" fmla="val 50000"/>
                <a:gd name="adj2" fmla="val 116667"/>
              </a:avLst>
            </a:prstGeom>
            <a:solidFill>
              <a:srgbClr val="FF99CC"/>
            </a:solidFill>
            <a:ln w="9525">
              <a:solidFill>
                <a:srgbClr val="FF99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endParaRPr lang="en-GB" altLang="en-US" sz="100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253038" y="4437112"/>
            <a:ext cx="10518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R11265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cross talk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study</a:t>
            </a:r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5" t="15834" r="24751" b="15933"/>
          <a:stretch>
            <a:fillRect/>
          </a:stretch>
        </p:blipFill>
        <p:spPr bwMode="auto">
          <a:xfrm>
            <a:off x="4328145" y="4427157"/>
            <a:ext cx="2639810" cy="1810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6969224" y="2496963"/>
            <a:ext cx="2476502" cy="2075021"/>
            <a:chOff x="4191000" y="2514600"/>
            <a:chExt cx="4953000" cy="4150041"/>
          </a:xfrm>
        </p:grpSpPr>
        <p:pic>
          <p:nvPicPr>
            <p:cNvPr id="43" name="Picture 4" descr="pixel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657"/>
            <a:stretch>
              <a:fillRect/>
            </a:stretch>
          </p:blipFill>
          <p:spPr bwMode="auto">
            <a:xfrm>
              <a:off x="4191000" y="2895600"/>
              <a:ext cx="4953000" cy="3233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Line 5"/>
            <p:cNvSpPr>
              <a:spLocks noChangeShapeType="1"/>
            </p:cNvSpPr>
            <p:nvPr/>
          </p:nvSpPr>
          <p:spPr bwMode="auto">
            <a:xfrm flipV="1">
              <a:off x="6426200" y="3352800"/>
              <a:ext cx="0" cy="243840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6"/>
            <p:cNvSpPr>
              <a:spLocks noChangeShapeType="1"/>
            </p:cNvSpPr>
            <p:nvPr/>
          </p:nvSpPr>
          <p:spPr bwMode="auto">
            <a:xfrm flipV="1">
              <a:off x="6553200" y="4038600"/>
              <a:ext cx="0" cy="1752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Text Box 7"/>
            <p:cNvSpPr txBox="1">
              <a:spLocks noChangeArrowheads="1"/>
            </p:cNvSpPr>
            <p:nvPr/>
          </p:nvSpPr>
          <p:spPr bwMode="auto">
            <a:xfrm>
              <a:off x="5055095" y="6172199"/>
              <a:ext cx="1530897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000"/>
                <a:t>Pedestal </a:t>
              </a:r>
            </a:p>
          </p:txBody>
        </p:sp>
        <p:sp>
          <p:nvSpPr>
            <p:cNvPr id="47" name="Line 8"/>
            <p:cNvSpPr>
              <a:spLocks noChangeShapeType="1"/>
            </p:cNvSpPr>
            <p:nvPr/>
          </p:nvSpPr>
          <p:spPr bwMode="auto">
            <a:xfrm flipV="1">
              <a:off x="5943600" y="5638800"/>
              <a:ext cx="457200" cy="68580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10"/>
            <p:cNvSpPr>
              <a:spLocks noChangeShapeType="1"/>
            </p:cNvSpPr>
            <p:nvPr/>
          </p:nvSpPr>
          <p:spPr bwMode="auto">
            <a:xfrm>
              <a:off x="6413500" y="4038600"/>
              <a:ext cx="1524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11"/>
            <p:cNvSpPr>
              <a:spLocks noChangeShapeType="1"/>
            </p:cNvSpPr>
            <p:nvPr/>
          </p:nvSpPr>
          <p:spPr bwMode="auto">
            <a:xfrm flipH="1">
              <a:off x="6553200" y="2819400"/>
              <a:ext cx="1143000" cy="114300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Text Box 12"/>
            <p:cNvSpPr txBox="1">
              <a:spLocks noChangeArrowheads="1"/>
            </p:cNvSpPr>
            <p:nvPr/>
          </p:nvSpPr>
          <p:spPr bwMode="auto">
            <a:xfrm>
              <a:off x="7503365" y="2514600"/>
              <a:ext cx="1530897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000" dirty="0"/>
                <a:t>5 sigma 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8177507" y="4437112"/>
            <a:ext cx="1140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R11265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signal loss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168240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96" y="3614620"/>
            <a:ext cx="2880000" cy="206811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843" y="3581768"/>
            <a:ext cx="2880000" cy="2068114"/>
          </a:xfrm>
          <a:prstGeom prst="rect">
            <a:avLst/>
          </a:prstGeom>
        </p:spPr>
      </p:pic>
      <p:pic>
        <p:nvPicPr>
          <p:cNvPr id="5120" name="Picture 51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128" y="3581768"/>
            <a:ext cx="2880000" cy="20681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Upgrade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MaPMT </a:t>
            </a:r>
            <a:r>
              <a:rPr lang="en-GB" sz="2000" dirty="0" smtClean="0"/>
              <a:t>behaviour in magnetic fields (still </a:t>
            </a:r>
            <a:r>
              <a:rPr lang="en-GB" sz="2000" dirty="0" err="1" smtClean="0"/>
              <a:t>ongoing</a:t>
            </a:r>
            <a:r>
              <a:rPr lang="en-GB" sz="2000" dirty="0" smtClean="0"/>
              <a:t>)</a:t>
            </a:r>
          </a:p>
          <a:p>
            <a:pPr lvl="1"/>
            <a:r>
              <a:rPr lang="en-GB" sz="1800" dirty="0" smtClean="0"/>
              <a:t>revived setup in magnet providing up to 500 Gauss (50mT)</a:t>
            </a:r>
          </a:p>
          <a:p>
            <a:pPr lvl="2"/>
            <a:r>
              <a:rPr lang="en-GB" sz="1600" dirty="0" smtClean="0"/>
              <a:t>tedious fight for stability and reliability: now under control</a:t>
            </a:r>
          </a:p>
          <a:p>
            <a:pPr lvl="1"/>
            <a:r>
              <a:rPr lang="en-GB" sz="1800" dirty="0" smtClean="0"/>
              <a:t>2001 study only for y-axis of </a:t>
            </a:r>
            <a:r>
              <a:rPr lang="en-GB" sz="1800" dirty="0" smtClean="0"/>
              <a:t>MaPMT R5900 and z-axis of R7600</a:t>
            </a:r>
            <a:endParaRPr lang="en-GB" sz="1800" dirty="0" smtClean="0"/>
          </a:p>
          <a:p>
            <a:pPr lvl="2"/>
            <a:r>
              <a:rPr lang="en-GB" sz="1600" dirty="0" smtClean="0"/>
              <a:t>was due to geometrical limitations</a:t>
            </a:r>
          </a:p>
          <a:p>
            <a:pPr lvl="2"/>
            <a:r>
              <a:rPr lang="en-GB" sz="1600" dirty="0" smtClean="0"/>
              <a:t>and oversight that x-direction is different</a:t>
            </a:r>
          </a:p>
          <a:p>
            <a:pPr lvl="1"/>
            <a:r>
              <a:rPr lang="en-GB" sz="1800" dirty="0" smtClean="0"/>
              <a:t>now taking data for x-, y- and z-axis</a:t>
            </a:r>
            <a:endParaRPr lang="en-GB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7876753" y="1247274"/>
            <a:ext cx="1501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>
                <a:latin typeface="+mn-lt"/>
              </a:rPr>
              <a:t>R</a:t>
            </a:r>
            <a:r>
              <a:rPr lang="en-GB" sz="1600" dirty="0" smtClean="0">
                <a:latin typeface="+mn-lt"/>
              </a:rPr>
              <a:t>euben Taylor</a:t>
            </a:r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7884859" y="1772818"/>
            <a:ext cx="428450" cy="13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Josh Neill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6753" y="980728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Matt Needham</a:t>
            </a:r>
          </a:p>
        </p:txBody>
      </p:sp>
      <p:sp>
        <p:nvSpPr>
          <p:cNvPr id="16" name="TextBox 15"/>
          <p:cNvSpPr txBox="1">
            <a:spLocks noChangeAspect="1"/>
          </p:cNvSpPr>
          <p:nvPr/>
        </p:nvSpPr>
        <p:spPr>
          <a:xfrm>
            <a:off x="7876756" y="1506272"/>
            <a:ext cx="539380" cy="13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Adam Morris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96462" y="5682734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x-axis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64803" y="5682734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7030A0"/>
                </a:solidFill>
                <a:latin typeface="+mn-lt"/>
              </a:rPr>
              <a:t>y</a:t>
            </a:r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-axis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33166" y="5682734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z-axis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52435" y="4989076"/>
            <a:ext cx="6799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R11265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2379" y="3980964"/>
            <a:ext cx="9925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2013: R7600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44850" y="4485020"/>
            <a:ext cx="6799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R11265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80730" y="3882534"/>
            <a:ext cx="9925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2013: R7600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12861" y="4989076"/>
            <a:ext cx="6799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R11265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41067" y="3980964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2001: R7600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37380" y="3270202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n-lt"/>
              </a:rPr>
              <a:t>hot of the press!</a:t>
            </a:r>
          </a:p>
        </p:txBody>
      </p:sp>
    </p:spTree>
    <p:extLst>
      <p:ext uri="{BB962C8B-B14F-4D97-AF65-F5344CB8AC3E}">
        <p14:creationId xmlns:p14="http://schemas.microsoft.com/office/powerpoint/2010/main" val="168240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529" y="5085184"/>
            <a:ext cx="6276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Upgrade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Finalise characterisation of MaPMT performance in magnetic fields</a:t>
            </a:r>
          </a:p>
          <a:p>
            <a:pPr lvl="1"/>
            <a:r>
              <a:rPr lang="en-GB" sz="1800" dirty="0" smtClean="0"/>
              <a:t>take reference data with R7600</a:t>
            </a:r>
          </a:p>
          <a:p>
            <a:pPr lvl="2"/>
            <a:r>
              <a:rPr lang="en-GB" sz="1600" dirty="0" smtClean="0"/>
              <a:t>with current setup</a:t>
            </a:r>
          </a:p>
          <a:p>
            <a:pPr lvl="2"/>
            <a:r>
              <a:rPr lang="en-GB" sz="1600" dirty="0" smtClean="0"/>
              <a:t>behaviour in x- and z-axis of MaPMT never been measured</a:t>
            </a:r>
            <a:endParaRPr lang="en-GB" sz="1600" dirty="0"/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test for changes in cross-talk due to magnetic fields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improve analysis: photon counting </a:t>
            </a:r>
            <a:r>
              <a:rPr lang="en-GB" sz="1800" dirty="0" smtClean="0">
                <a:sym typeface="Wingdings 3"/>
              </a:rPr>
              <a:t></a:t>
            </a:r>
            <a:r>
              <a:rPr lang="en-GB" sz="1800" dirty="0" smtClean="0"/>
              <a:t> fits of signal spectra</a:t>
            </a:r>
          </a:p>
          <a:p>
            <a:pPr lvl="2"/>
            <a:r>
              <a:rPr lang="en-GB" sz="1600" dirty="0" smtClean="0"/>
              <a:t>allows to disentangle</a:t>
            </a:r>
          </a:p>
          <a:p>
            <a:pPr lvl="3"/>
            <a:r>
              <a:rPr lang="en-GB" sz="1400" dirty="0" smtClean="0"/>
              <a:t>loss of photoelectrons between photocathode and entry window</a:t>
            </a:r>
          </a:p>
          <a:p>
            <a:pPr lvl="3"/>
            <a:r>
              <a:rPr lang="en-GB" sz="1400" dirty="0" smtClean="0"/>
              <a:t>loss of gain in electron multiplication along the dynode chain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commission 64-ch amplifier</a:t>
            </a:r>
          </a:p>
          <a:p>
            <a:endParaRPr lang="en-GB" sz="2000" dirty="0" smtClean="0"/>
          </a:p>
          <a:p>
            <a:r>
              <a:rPr lang="en-GB" sz="2000" dirty="0" smtClean="0"/>
              <a:t>present results at </a:t>
            </a:r>
          </a:p>
          <a:p>
            <a:pPr lvl="1"/>
            <a:r>
              <a:rPr lang="en-GB" sz="1800" dirty="0" smtClean="0"/>
              <a:t>12/2013</a:t>
            </a:r>
            <a:endParaRPr lang="en-GB" sz="1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84857" y="1340768"/>
            <a:ext cx="1071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Josh Neill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6753" y="3293220"/>
            <a:ext cx="1348446" cy="279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Adam Morris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84857" y="2594283"/>
            <a:ext cx="1071127" cy="279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Josh Neill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76753" y="3522494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Matt Needham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76753" y="4725144"/>
            <a:ext cx="2054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Yiorgos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Sidiropoulos</a:t>
            </a:r>
            <a:endParaRPr lang="en-GB" sz="1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958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Upgrade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Further MaPMT characterisation</a:t>
            </a:r>
          </a:p>
          <a:p>
            <a:pPr lvl="1"/>
            <a:r>
              <a:rPr lang="en-GB" sz="1800" dirty="0" smtClean="0"/>
              <a:t>test </a:t>
            </a:r>
            <a:r>
              <a:rPr lang="en-GB" sz="1800" dirty="0"/>
              <a:t>with mu-metal shield</a:t>
            </a:r>
          </a:p>
          <a:p>
            <a:pPr lvl="2"/>
            <a:r>
              <a:rPr lang="en-GB" sz="1600" dirty="0" smtClean="0"/>
              <a:t>hard</a:t>
            </a:r>
            <a:r>
              <a:rPr lang="en-GB" sz="1600" dirty="0"/>
              <a:t>: adapt current setup to existing mu-metal shield</a:t>
            </a:r>
          </a:p>
          <a:p>
            <a:pPr lvl="2"/>
            <a:r>
              <a:rPr lang="en-GB" sz="1600" dirty="0" smtClean="0"/>
              <a:t>time </a:t>
            </a:r>
            <a:r>
              <a:rPr lang="en-GB" sz="1600" dirty="0"/>
              <a:t>consuming: get new </a:t>
            </a:r>
            <a:r>
              <a:rPr lang="en-GB" sz="1600" dirty="0" smtClean="0"/>
              <a:t>shield</a:t>
            </a:r>
            <a:endParaRPr lang="en-GB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876753" y="1340768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not yet assigned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76753" y="39330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9900"/>
                </a:solidFill>
                <a:latin typeface="+mn-lt"/>
              </a:rPr>
              <a:t>vacancy to fill</a:t>
            </a:r>
          </a:p>
        </p:txBody>
      </p:sp>
      <p:pic>
        <p:nvPicPr>
          <p:cNvPr id="11" name="Picture 2053" descr="C:\My Documents\Talks\mapmt_magtest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5" t="37758" r="25875" b="788"/>
          <a:stretch/>
        </p:blipFill>
        <p:spPr bwMode="auto">
          <a:xfrm>
            <a:off x="4953000" y="1988840"/>
            <a:ext cx="1980000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75" y="2780928"/>
            <a:ext cx="3552381" cy="3961905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224808" y="3933056"/>
            <a:ext cx="6793954" cy="249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Monotype Sorts" pitchFamily="2" charset="2"/>
              <a:buChar char="o"/>
              <a:defRPr sz="24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GB" sz="1800" kern="0" dirty="0" smtClean="0"/>
              <a:t>Quantum Efficiency:</a:t>
            </a:r>
          </a:p>
          <a:p>
            <a:pPr lvl="2"/>
            <a:r>
              <a:rPr lang="en-GB" sz="1600" kern="0" dirty="0" smtClean="0"/>
              <a:t>verify Hamamatsu claim of improved QE of SBA over</a:t>
            </a:r>
          </a:p>
          <a:p>
            <a:pPr marL="914400" lvl="2" indent="0">
              <a:buNone/>
            </a:pPr>
            <a:r>
              <a:rPr lang="en-GB" sz="1600" kern="0" dirty="0"/>
              <a:t> </a:t>
            </a:r>
            <a:r>
              <a:rPr lang="en-GB" sz="1600" kern="0" dirty="0" smtClean="0"/>
              <a:t>   </a:t>
            </a:r>
            <a:r>
              <a:rPr lang="en-GB" sz="1600" kern="0" dirty="0" err="1" smtClean="0"/>
              <a:t>bialkali</a:t>
            </a:r>
            <a:endParaRPr lang="en-GB" sz="1600" kern="0" dirty="0" smtClean="0"/>
          </a:p>
          <a:p>
            <a:pPr lvl="2"/>
            <a:r>
              <a:rPr lang="en-GB" sz="1600" kern="0" dirty="0" smtClean="0"/>
              <a:t>test for stability of QE while ageing</a:t>
            </a:r>
          </a:p>
          <a:p>
            <a:pPr marL="914400" lvl="2" indent="0">
              <a:buFontTx/>
              <a:buNone/>
            </a:pPr>
            <a:r>
              <a:rPr lang="en-GB" sz="1600" kern="0" dirty="0" smtClean="0"/>
              <a:t>    “Is the observed 35% gain loss over 1500hrs</a:t>
            </a:r>
          </a:p>
          <a:p>
            <a:pPr marL="914400" lvl="2" indent="0">
              <a:buFontTx/>
              <a:buNone/>
            </a:pPr>
            <a:r>
              <a:rPr lang="en-GB" sz="1600" kern="0" dirty="0"/>
              <a:t> </a:t>
            </a:r>
            <a:r>
              <a:rPr lang="en-GB" sz="1600" kern="0" dirty="0" smtClean="0"/>
              <a:t>   due to changes in the QE?”</a:t>
            </a:r>
            <a:endParaRPr lang="en-GB" sz="2000" kern="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44488" y="2442374"/>
            <a:ext cx="3130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QE from Hamamatsu data sheet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87355" y="2958043"/>
            <a:ext cx="873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single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-metal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shield</a:t>
            </a:r>
          </a:p>
        </p:txBody>
      </p:sp>
    </p:spTree>
    <p:extLst>
      <p:ext uri="{BB962C8B-B14F-4D97-AF65-F5344CB8AC3E}">
        <p14:creationId xmlns:p14="http://schemas.microsoft.com/office/powerpoint/2010/main" val="166944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Upgrade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Develop MAROC3 based MaPMT readout (for test facilities)</a:t>
            </a:r>
          </a:p>
          <a:p>
            <a:pPr lvl="1"/>
            <a:r>
              <a:rPr lang="en-GB" sz="1800" dirty="0" smtClean="0"/>
              <a:t>MAROC3 </a:t>
            </a:r>
            <a:r>
              <a:rPr lang="en-GB" sz="1800" dirty="0" smtClean="0"/>
              <a:t>characteristics</a:t>
            </a:r>
          </a:p>
          <a:p>
            <a:pPr lvl="2"/>
            <a:r>
              <a:rPr lang="en-GB" sz="1600" dirty="0" smtClean="0"/>
              <a:t>64-ch ASIC, purpose built chip to read out MaPMT</a:t>
            </a:r>
          </a:p>
          <a:p>
            <a:pPr lvl="2"/>
            <a:r>
              <a:rPr lang="en-GB" sz="1600" dirty="0" smtClean="0"/>
              <a:t>pixel-to-pixel gain adjustment up to factor 3</a:t>
            </a:r>
          </a:p>
          <a:p>
            <a:pPr lvl="2"/>
            <a:r>
              <a:rPr lang="en-GB" sz="1600" dirty="0" smtClean="0"/>
              <a:t>slow </a:t>
            </a:r>
            <a:r>
              <a:rPr lang="en-GB" sz="1600" dirty="0" err="1" smtClean="0"/>
              <a:t>analog</a:t>
            </a:r>
            <a:r>
              <a:rPr lang="en-GB" sz="1600" dirty="0" smtClean="0"/>
              <a:t> </a:t>
            </a:r>
            <a:r>
              <a:rPr lang="en-GB" sz="1600" dirty="0" smtClean="0"/>
              <a:t>readout </a:t>
            </a:r>
            <a:r>
              <a:rPr lang="en-GB" sz="1600" dirty="0" smtClean="0"/>
              <a:t>(</a:t>
            </a:r>
            <a:r>
              <a:rPr lang="en-GB" sz="1600" dirty="0" smtClean="0"/>
              <a:t>O(100kHz))</a:t>
            </a:r>
            <a:endParaRPr lang="en-GB" sz="1600" dirty="0" smtClean="0"/>
          </a:p>
          <a:p>
            <a:pPr lvl="2"/>
            <a:r>
              <a:rPr lang="en-GB" sz="1600" dirty="0" smtClean="0"/>
              <a:t>fast (40MHz) binary readout (caveat: 75ns return-to-baseline)</a:t>
            </a:r>
          </a:p>
          <a:p>
            <a:pPr lvl="1"/>
            <a:r>
              <a:rPr lang="en-GB" sz="1800" dirty="0" smtClean="0"/>
              <a:t>get 1-2 MAROC3 boards from Cambridge &amp; commission new DAQ chain(s)</a:t>
            </a:r>
            <a:endParaRPr lang="en-GB" sz="1600" dirty="0" smtClean="0"/>
          </a:p>
          <a:p>
            <a:pPr lvl="2"/>
            <a:r>
              <a:rPr lang="en-GB" sz="1600" dirty="0" smtClean="0"/>
              <a:t>compare </a:t>
            </a:r>
            <a:r>
              <a:rPr lang="en-GB" sz="1600" dirty="0" err="1" smtClean="0"/>
              <a:t>analog</a:t>
            </a:r>
            <a:r>
              <a:rPr lang="en-GB" sz="1600" dirty="0" smtClean="0"/>
              <a:t> readout option with QDC based readout</a:t>
            </a:r>
          </a:p>
          <a:p>
            <a:pPr lvl="2"/>
            <a:r>
              <a:rPr lang="en-GB" sz="1600" dirty="0" smtClean="0"/>
              <a:t>compare digital readout option with </a:t>
            </a:r>
            <a:r>
              <a:rPr lang="en-GB" sz="1600" dirty="0" err="1" smtClean="0"/>
              <a:t>analog</a:t>
            </a:r>
            <a:r>
              <a:rPr lang="en-GB" sz="1600" dirty="0" smtClean="0"/>
              <a:t> readout/QDC based readout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76753" y="1052736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not yet assigned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17" y="3806532"/>
            <a:ext cx="3244523" cy="2430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614330" y="4941168"/>
            <a:ext cx="118654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Cambridge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MAROC3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board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prototype</a:t>
            </a:r>
          </a:p>
        </p:txBody>
      </p:sp>
    </p:spTree>
    <p:extLst>
      <p:ext uri="{BB962C8B-B14F-4D97-AF65-F5344CB8AC3E}">
        <p14:creationId xmlns:p14="http://schemas.microsoft.com/office/powerpoint/2010/main" val="50168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Project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we are part of the Forward Pixel Disk project for the Phase II upgrade of the Inner Tracking (ITK) detectors (to be operational 2022)</a:t>
            </a:r>
          </a:p>
          <a:p>
            <a:pPr lvl="1"/>
            <a:r>
              <a:rPr lang="en-GB" sz="1800" dirty="0" smtClean="0"/>
              <a:t>Forward Pixel Disk detector:</a:t>
            </a:r>
          </a:p>
          <a:p>
            <a:pPr lvl="2"/>
            <a:r>
              <a:rPr lang="en-GB" sz="1600" dirty="0" smtClean="0"/>
              <a:t>O(150M</a:t>
            </a:r>
            <a:r>
              <a:rPr lang="en-GB" sz="1600" dirty="0" smtClean="0"/>
              <a:t>) readout pixels of 250</a:t>
            </a:r>
            <a:r>
              <a:rPr lang="en-GB" sz="1600" dirty="0" smtClean="0">
                <a:latin typeface="Symbol" panose="05050102010706020507" pitchFamily="18" charset="2"/>
              </a:rPr>
              <a:t>m</a:t>
            </a:r>
            <a:r>
              <a:rPr lang="en-GB" sz="1600" dirty="0" smtClean="0"/>
              <a:t>m*50</a:t>
            </a:r>
            <a:r>
              <a:rPr lang="en-GB" sz="1600" dirty="0" smtClean="0">
                <a:latin typeface="Symbol" panose="05050102010706020507" pitchFamily="18" charset="2"/>
              </a:rPr>
              <a:t>m</a:t>
            </a:r>
            <a:r>
              <a:rPr lang="en-GB" sz="1600" dirty="0" smtClean="0"/>
              <a:t>m pixels, O(8m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 silicon</a:t>
            </a:r>
            <a:r>
              <a:rPr lang="en-GB" sz="1600" dirty="0" smtClean="0"/>
              <a:t>)</a:t>
            </a:r>
            <a:endParaRPr lang="en-GB" sz="1600" dirty="0" smtClean="0"/>
          </a:p>
        </p:txBody>
      </p:sp>
      <p:pic>
        <p:nvPicPr>
          <p:cNvPr id="6" name="Content Placeholder 8" descr="Phase2TrackerLayout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03" y="2606096"/>
            <a:ext cx="5526596" cy="3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isk4_MixedSiz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53" y="2636556"/>
            <a:ext cx="2367280" cy="1859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7334" y="3911805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7030A0"/>
                </a:solidFill>
                <a:latin typeface="+mn-lt"/>
              </a:rPr>
              <a:t>LoI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layout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375" y="2390072"/>
            <a:ext cx="2226945" cy="157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374" y="3933056"/>
            <a:ext cx="2226945" cy="157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96816" y="3645024"/>
            <a:ext cx="1040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stepped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geometry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89687" y="5106670"/>
            <a:ext cx="1063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ITK</a:t>
            </a:r>
            <a:r>
              <a:rPr lang="en-GB" sz="1600" dirty="0">
                <a:solidFill>
                  <a:srgbClr val="7030A0"/>
                </a:solidFill>
                <a:latin typeface="+mn-lt"/>
              </a:rPr>
              <a:t> </a:t>
            </a:r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in </a:t>
            </a:r>
            <a:r>
              <a:rPr lang="en-GB" sz="1600" dirty="0" err="1" smtClean="0">
                <a:solidFill>
                  <a:srgbClr val="7030A0"/>
                </a:solidFill>
                <a:latin typeface="+mn-lt"/>
              </a:rPr>
              <a:t>LoI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14" name="Picture 2" descr="C:\Users\burdin\Documents\work\pixels\upgrade\london20130902\livEC0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80992" y="2655912"/>
            <a:ext cx="4953000" cy="3581400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232" y="2636912"/>
            <a:ext cx="2728913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440" y="5001052"/>
            <a:ext cx="2575560" cy="1821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601427" y="4167071"/>
            <a:ext cx="994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diskettes</a:t>
            </a:r>
          </a:p>
        </p:txBody>
      </p:sp>
    </p:spTree>
    <p:extLst>
      <p:ext uri="{BB962C8B-B14F-4D97-AF65-F5344CB8AC3E}">
        <p14:creationId xmlns:p14="http://schemas.microsoft.com/office/powerpoint/2010/main" val="305457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Project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we </a:t>
            </a:r>
            <a:r>
              <a:rPr lang="en-GB" sz="2000" dirty="0" smtClean="0"/>
              <a:t>contribute to the HW R&amp;D (and plan to take part in construction) via</a:t>
            </a:r>
          </a:p>
          <a:p>
            <a:pPr lvl="1"/>
            <a:r>
              <a:rPr lang="en-GB" sz="1800" dirty="0" smtClean="0"/>
              <a:t>WP 1: forward pixel disks module design and building</a:t>
            </a:r>
          </a:p>
          <a:p>
            <a:pPr lvl="2"/>
            <a:r>
              <a:rPr lang="en-GB" sz="1600" dirty="0" smtClean="0"/>
              <a:t>layout and design effort</a:t>
            </a:r>
          </a:p>
          <a:p>
            <a:pPr lvl="2"/>
            <a:r>
              <a:rPr lang="en-GB" sz="1600" dirty="0" smtClean="0"/>
              <a:t>front-end chip testing (FE-Ix)</a:t>
            </a:r>
          </a:p>
          <a:p>
            <a:pPr lvl="2"/>
            <a:r>
              <a:rPr lang="en-GB" sz="1600" dirty="0" smtClean="0"/>
              <a:t>module building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WP 2</a:t>
            </a:r>
            <a:r>
              <a:rPr lang="en-GB" sz="1800" dirty="0" smtClean="0"/>
              <a:t>: forward pixel disks mechanics and services</a:t>
            </a:r>
          </a:p>
          <a:p>
            <a:pPr lvl="2"/>
            <a:r>
              <a:rPr lang="en-GB" sz="1600" dirty="0" smtClean="0"/>
              <a:t>leading </a:t>
            </a:r>
            <a:r>
              <a:rPr lang="en-GB" sz="1600" dirty="0" smtClean="0"/>
              <a:t>pixel disk services</a:t>
            </a:r>
          </a:p>
          <a:p>
            <a:pPr lvl="2"/>
            <a:r>
              <a:rPr lang="en-GB" sz="1600" dirty="0" smtClean="0"/>
              <a:t>layout </a:t>
            </a:r>
            <a:r>
              <a:rPr lang="en-GB" sz="1600" dirty="0" smtClean="0"/>
              <a:t>and design effort</a:t>
            </a:r>
          </a:p>
          <a:p>
            <a:pPr lvl="2"/>
            <a:r>
              <a:rPr lang="en-GB" sz="1600" dirty="0" smtClean="0"/>
              <a:t>module </a:t>
            </a:r>
            <a:r>
              <a:rPr lang="en-GB" sz="1600" dirty="0" smtClean="0"/>
              <a:t>mounting</a:t>
            </a:r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WP 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6: ITK integration (pixel barrels, pixel disks, strip barrels, strip petals)</a:t>
            </a:r>
          </a:p>
          <a:p>
            <a:pPr lvl="2"/>
            <a:r>
              <a:rPr lang="en-GB" sz="1600" dirty="0" smtClean="0"/>
              <a:t>ex officio (WP 2 services): interfaces for pixel disk services</a:t>
            </a:r>
          </a:p>
          <a:p>
            <a:pPr lvl="2"/>
            <a:r>
              <a:rPr lang="en-GB" sz="1600" dirty="0" smtClean="0"/>
              <a:t>ex officio (WP 2 services): common solutions for ITK services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1" t="18357" r="36572" b="17493"/>
          <a:stretch/>
        </p:blipFill>
        <p:spPr>
          <a:xfrm>
            <a:off x="7775888" y="1484784"/>
            <a:ext cx="1569600" cy="15840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16749" y="1916832"/>
            <a:ext cx="14173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Quad Module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Liverpool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prototype flex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3214628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06" b="28256"/>
          <a:stretch/>
        </p:blipFill>
        <p:spPr bwMode="auto">
          <a:xfrm>
            <a:off x="4469552" y="4353128"/>
            <a:ext cx="246888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18330" y="3462099"/>
            <a:ext cx="17828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diskette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Manchester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thermal prototype</a:t>
            </a:r>
          </a:p>
        </p:txBody>
      </p:sp>
    </p:spTree>
    <p:extLst>
      <p:ext uri="{BB962C8B-B14F-4D97-AF65-F5344CB8AC3E}">
        <p14:creationId xmlns:p14="http://schemas.microsoft.com/office/powerpoint/2010/main" val="45588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</a:t>
            </a:r>
            <a:r>
              <a:rPr lang="en-GB" sz="2000" dirty="0" smtClean="0"/>
              <a:t>1: development of FE-I4A wafer probing capabilities</a:t>
            </a:r>
          </a:p>
          <a:p>
            <a:pPr lvl="1"/>
            <a:r>
              <a:rPr lang="en-GB" sz="1800" dirty="0" smtClean="0"/>
              <a:t>commissioning of B1500 </a:t>
            </a:r>
            <a:r>
              <a:rPr lang="en-GB" sz="1800" dirty="0"/>
              <a:t>S</a:t>
            </a:r>
            <a:r>
              <a:rPr lang="en-GB" sz="1800" dirty="0" smtClean="0"/>
              <a:t>i-characterisation system </a:t>
            </a:r>
          </a:p>
          <a:p>
            <a:pPr marL="457200" lvl="1" indent="0">
              <a:buNone/>
            </a:pPr>
            <a:r>
              <a:rPr lang="en-GB" sz="1800" dirty="0" smtClean="0"/>
              <a:t>     and remote control from probing PC</a:t>
            </a:r>
          </a:p>
          <a:p>
            <a:pPr lvl="1"/>
            <a:r>
              <a:rPr lang="en-GB" sz="1800" dirty="0" smtClean="0"/>
              <a:t>commissioning of </a:t>
            </a:r>
            <a:r>
              <a:rPr lang="en-GB" sz="1800" dirty="0" err="1" smtClean="0"/>
              <a:t>USBpix</a:t>
            </a:r>
            <a:r>
              <a:rPr lang="en-GB" sz="1800" dirty="0" smtClean="0"/>
              <a:t> readout on Win7 64-bit architecture</a:t>
            </a:r>
          </a:p>
          <a:p>
            <a:pPr lvl="1"/>
            <a:r>
              <a:rPr lang="en-GB" sz="1800" dirty="0" smtClean="0"/>
              <a:t>commissioning of Wentworth prober operation</a:t>
            </a:r>
          </a:p>
          <a:p>
            <a:pPr lvl="1"/>
            <a:r>
              <a:rPr lang="en-GB" sz="1800" dirty="0" smtClean="0"/>
              <a:t>development of library of functions to remote control Wentworth prober</a:t>
            </a:r>
          </a:p>
          <a:p>
            <a:pPr lvl="1"/>
            <a:r>
              <a:rPr lang="en-GB" sz="1800" dirty="0" smtClean="0"/>
              <a:t>integration of Wentworth prober control into </a:t>
            </a:r>
            <a:r>
              <a:rPr lang="en-GB" sz="1800" dirty="0" err="1" smtClean="0"/>
              <a:t>STcontrol</a:t>
            </a:r>
            <a:endParaRPr lang="en-GB" sz="1800" dirty="0" smtClean="0"/>
          </a:p>
          <a:p>
            <a:pPr lvl="1"/>
            <a:r>
              <a:rPr lang="en-GB" sz="1800" dirty="0" smtClean="0"/>
              <a:t>optimising probing procedures and quality of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6753" y="1967354"/>
            <a:ext cx="16044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/>
              <a:t>Francisca </a:t>
            </a:r>
            <a:r>
              <a:rPr lang="en-GB" sz="1600" dirty="0" err="1" smtClean="0"/>
              <a:t>Garay</a:t>
            </a:r>
            <a:endParaRPr lang="en-GB" sz="160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76753" y="1700808"/>
            <a:ext cx="1471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Paul </a:t>
            </a:r>
            <a:r>
              <a:rPr lang="en-GB" sz="1600" dirty="0" err="1" smtClean="0">
                <a:latin typeface="+mn-lt"/>
              </a:rPr>
              <a:t>Glaysher</a:t>
            </a:r>
            <a:endParaRPr lang="en-GB" sz="1600" dirty="0" smtClean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76753" y="2226350"/>
            <a:ext cx="13930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/>
              <a:t>Andreas </a:t>
            </a:r>
            <a:r>
              <a:rPr lang="en-GB" sz="1600" dirty="0" err="1" smtClean="0"/>
              <a:t>Korn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876753" y="3378478"/>
            <a:ext cx="13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Jon Webster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76753" y="3111932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Corrinne</a:t>
            </a:r>
            <a:r>
              <a:rPr lang="en-GB" sz="1600" dirty="0" smtClean="0">
                <a:latin typeface="+mn-lt"/>
              </a:rPr>
              <a:t> Mills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28" y="3765376"/>
            <a:ext cx="4064000" cy="3048000"/>
          </a:xfrm>
          <a:prstGeom prst="rect">
            <a:avLst/>
          </a:prstGeom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944" y="3704054"/>
            <a:ext cx="2650455" cy="3131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791" y="4365104"/>
            <a:ext cx="2011429" cy="15085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56656" y="3789040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probe station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48944" y="5697592"/>
            <a:ext cx="2657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FE-I4A chip with 3D sensor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89325" y="5826750"/>
            <a:ext cx="2797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probe marks on FE-I4A pads</a:t>
            </a:r>
          </a:p>
        </p:txBody>
      </p:sp>
    </p:spTree>
    <p:extLst>
      <p:ext uri="{BB962C8B-B14F-4D97-AF65-F5344CB8AC3E}">
        <p14:creationId xmlns:p14="http://schemas.microsoft.com/office/powerpoint/2010/main" val="245905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M&amp;O – Project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Edinburgh committed to maintain the RICH photon detectors (HPD)</a:t>
            </a:r>
          </a:p>
          <a:p>
            <a:pPr lvl="1"/>
            <a:r>
              <a:rPr lang="en-GB" sz="1800" dirty="0" smtClean="0"/>
              <a:t>until LS2 when the RICH photon detectors need to be upgraded to 40MHz </a:t>
            </a:r>
            <a:r>
              <a:rPr lang="en-GB" sz="1800" dirty="0" smtClean="0"/>
              <a:t>readout</a:t>
            </a:r>
            <a:endParaRPr lang="en-GB" sz="18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272480" y="2051556"/>
            <a:ext cx="3888432" cy="2385556"/>
            <a:chOff x="5148064" y="980728"/>
            <a:chExt cx="3888432" cy="238555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8401" y="980728"/>
              <a:ext cx="3808095" cy="22498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7337270" y="1412776"/>
              <a:ext cx="446514" cy="1233309"/>
            </a:xfrm>
            <a:prstGeom prst="rect">
              <a:avLst/>
            </a:prstGeom>
            <a:solidFill>
              <a:srgbClr val="0000FF">
                <a:alpha val="49804"/>
              </a:srgbClr>
            </a:solidFill>
            <a:ln w="127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709842" y="1772816"/>
              <a:ext cx="129727" cy="576064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5536679" y="2420888"/>
              <a:ext cx="259457" cy="4320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6933977" y="1484784"/>
              <a:ext cx="302319" cy="108012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6832823" y="2636912"/>
              <a:ext cx="259457" cy="4320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Subtitle 5"/>
            <p:cNvSpPr txBox="1">
              <a:spLocks/>
            </p:cNvSpPr>
            <p:nvPr/>
          </p:nvSpPr>
          <p:spPr bwMode="auto">
            <a:xfrm>
              <a:off x="5148064" y="2843644"/>
              <a:ext cx="752129" cy="36933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Monotype Sorts" pitchFamily="2" charset="2"/>
                <a:buChar char="o"/>
                <a:defRPr sz="24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sz="1800" dirty="0" smtClean="0">
                  <a:solidFill>
                    <a:srgbClr val="FF0000"/>
                  </a:solidFill>
                </a:rPr>
                <a:t>RICH1</a:t>
              </a:r>
            </a:p>
          </p:txBody>
        </p:sp>
        <p:sp>
          <p:nvSpPr>
            <p:cNvPr id="16" name="Subtitle 5"/>
            <p:cNvSpPr txBox="1">
              <a:spLocks/>
            </p:cNvSpPr>
            <p:nvPr/>
          </p:nvSpPr>
          <p:spPr bwMode="auto">
            <a:xfrm>
              <a:off x="6124127" y="2996952"/>
              <a:ext cx="752129" cy="36933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Monotype Sorts" pitchFamily="2" charset="2"/>
                <a:buChar char="o"/>
                <a:defRPr sz="24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sz="1800" dirty="0" smtClean="0">
                  <a:solidFill>
                    <a:srgbClr val="FF0000"/>
                  </a:solidFill>
                </a:rPr>
                <a:t>RICH2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" b="32441"/>
          <a:stretch/>
        </p:blipFill>
        <p:spPr bwMode="auto">
          <a:xfrm>
            <a:off x="3728864" y="2276872"/>
            <a:ext cx="6062663" cy="320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9617" y="4640312"/>
            <a:ext cx="1625600" cy="121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143" y="4725144"/>
            <a:ext cx="1625600" cy="12192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22616" y="5466710"/>
            <a:ext cx="4076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RICH 1    photon detector panels    RICH 2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68624" y="5970766"/>
            <a:ext cx="2943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Hybrid Photon Detector (HPD)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96616" y="2010326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LHCb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943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1: FE-I4A wafer probing</a:t>
            </a:r>
          </a:p>
          <a:p>
            <a:pPr lvl="1"/>
            <a:r>
              <a:rPr lang="en-GB" sz="1800" dirty="0" smtClean="0"/>
              <a:t>finalise commissioning and vetting of our test procedures</a:t>
            </a:r>
          </a:p>
          <a:p>
            <a:pPr lvl="2"/>
            <a:r>
              <a:rPr lang="en-GB" sz="1600" dirty="0" smtClean="0"/>
              <a:t>test first wafer and let experts (Glasgow/RAL) check our results</a:t>
            </a:r>
          </a:p>
          <a:p>
            <a:pPr lvl="2"/>
            <a:r>
              <a:rPr lang="en-GB" sz="1600" dirty="0" smtClean="0"/>
              <a:t>test Glasgow wafer and compare with Glasgow results</a:t>
            </a:r>
            <a:endParaRPr lang="en-GB" sz="1600" dirty="0"/>
          </a:p>
          <a:p>
            <a:pPr lvl="1"/>
            <a:r>
              <a:rPr lang="en-GB" sz="1800" dirty="0" smtClean="0"/>
              <a:t>put Edinburgh capabilities on international agenda (Bonn/LBL)</a:t>
            </a:r>
          </a:p>
          <a:p>
            <a:pPr lvl="2"/>
            <a:r>
              <a:rPr lang="en-GB" sz="1600" dirty="0" smtClean="0"/>
              <a:t>private chats at AUW</a:t>
            </a:r>
            <a:endParaRPr lang="en-GB" sz="1600" dirty="0"/>
          </a:p>
          <a:p>
            <a:pPr lvl="1"/>
            <a:r>
              <a:rPr lang="en-GB" sz="1800" dirty="0" smtClean="0"/>
              <a:t>test remaining FE-I4A wafers, as service for the UK pixel project</a:t>
            </a:r>
          </a:p>
          <a:p>
            <a:pPr lvl="2"/>
            <a:r>
              <a:rPr lang="en-GB" sz="1600" dirty="0" smtClean="0"/>
              <a:t>&lt;=10 wafers will arrive in UK ~November, need to be tested </a:t>
            </a:r>
            <a:r>
              <a:rPr lang="en-GB" sz="1600" dirty="0" smtClean="0"/>
              <a:t>asap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876753" y="1052736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Corrinne</a:t>
            </a:r>
            <a:r>
              <a:rPr lang="en-GB" sz="1600" dirty="0" smtClean="0">
                <a:latin typeface="+mn-lt"/>
              </a:rPr>
              <a:t> Mills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76753" y="1340768"/>
            <a:ext cx="13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Jon Webster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032" y="3599114"/>
            <a:ext cx="2187702" cy="258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271" y="3573016"/>
            <a:ext cx="2208713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-87560" y="3041199"/>
            <a:ext cx="1370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FE-I4A wafer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V8KMKT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91294" y="6042774"/>
            <a:ext cx="1721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good digital scan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89304" y="6042774"/>
            <a:ext cx="1802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good </a:t>
            </a:r>
            <a:r>
              <a:rPr lang="en-GB" sz="1600" dirty="0" err="1" smtClean="0">
                <a:solidFill>
                  <a:srgbClr val="7030A0"/>
                </a:solidFill>
                <a:latin typeface="+mn-lt"/>
              </a:rPr>
              <a:t>analog</a:t>
            </a:r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 scan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83460" y="6309320"/>
            <a:ext cx="2657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FE-I4A chip with 3D sensor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1" y="3563466"/>
            <a:ext cx="2438400" cy="1828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36" y="3563491"/>
            <a:ext cx="2438400" cy="18288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37" b="22656"/>
          <a:stretch/>
        </p:blipFill>
        <p:spPr>
          <a:xfrm>
            <a:off x="103701" y="5489549"/>
            <a:ext cx="4876800" cy="13535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496616" y="6309320"/>
            <a:ext cx="1984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FE-I4A chip probing</a:t>
            </a:r>
          </a:p>
        </p:txBody>
      </p:sp>
    </p:spTree>
    <p:extLst>
      <p:ext uri="{BB962C8B-B14F-4D97-AF65-F5344CB8AC3E}">
        <p14:creationId xmlns:p14="http://schemas.microsoft.com/office/powerpoint/2010/main" val="173523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</a:t>
            </a:r>
            <a:r>
              <a:rPr lang="en-GB" dirty="0" smtClean="0"/>
              <a:t>Hot of the Press!</a:t>
            </a:r>
            <a:endParaRPr lang="en-GB" dirty="0" smtClean="0"/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1: FE-I4A wafer </a:t>
            </a:r>
            <a:r>
              <a:rPr lang="en-GB" sz="2000" dirty="0" smtClean="0"/>
              <a:t>probing</a:t>
            </a:r>
            <a:endParaRPr lang="en-GB" sz="2000" dirty="0" smtClean="0"/>
          </a:p>
          <a:p>
            <a:pPr lvl="1"/>
            <a:r>
              <a:rPr lang="en-GB" sz="1800" dirty="0" smtClean="0"/>
              <a:t>22.10.2013: first excellent probing results from wafer</a:t>
            </a:r>
          </a:p>
          <a:p>
            <a:pPr lvl="2"/>
            <a:r>
              <a:rPr lang="en-GB" sz="1600" dirty="0" smtClean="0"/>
              <a:t>V8KMKT -  chip 8&lt;=</a:t>
            </a:r>
            <a:r>
              <a:rPr lang="en-GB" sz="1600" dirty="0" smtClean="0"/>
              <a:t>10 wafers will arrive in UK ~November, need to be tested </a:t>
            </a:r>
            <a:r>
              <a:rPr lang="en-GB" sz="1600" dirty="0" smtClean="0"/>
              <a:t>asap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876753" y="1052736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Corrinne</a:t>
            </a:r>
            <a:r>
              <a:rPr lang="en-GB" sz="1600" dirty="0" smtClean="0">
                <a:latin typeface="+mn-lt"/>
              </a:rPr>
              <a:t> Mills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76753" y="1340768"/>
            <a:ext cx="13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Jon Webster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76753" y="1988840"/>
            <a:ext cx="13930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/>
              <a:t>Andreas </a:t>
            </a:r>
            <a:r>
              <a:rPr lang="en-GB" sz="1600" dirty="0" err="1" smtClean="0"/>
              <a:t>Korn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3" y="2276873"/>
            <a:ext cx="3314700" cy="391477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96808" y="5897727"/>
            <a:ext cx="1208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digital scan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407" y="2276873"/>
            <a:ext cx="3314700" cy="391477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269102" y="5897727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7030A0"/>
                </a:solidFill>
                <a:latin typeface="+mn-lt"/>
              </a:rPr>
              <a:t>analog</a:t>
            </a:r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 scan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852" y="2276872"/>
            <a:ext cx="3314700" cy="391477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149651" y="5898758"/>
            <a:ext cx="15183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threshold scan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(with tuning for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another chip!)</a:t>
            </a:r>
          </a:p>
        </p:txBody>
      </p:sp>
    </p:spTree>
    <p:extLst>
      <p:ext uri="{BB962C8B-B14F-4D97-AF65-F5344CB8AC3E}">
        <p14:creationId xmlns:p14="http://schemas.microsoft.com/office/powerpoint/2010/main" val="87123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1: PCB design adaptations for UK front-end chip probing </a:t>
            </a:r>
          </a:p>
          <a:p>
            <a:pPr lvl="1"/>
            <a:r>
              <a:rPr lang="en-GB" sz="1800" dirty="0" smtClean="0"/>
              <a:t>Single Chip Card (SCC) used for FE-I4B chips</a:t>
            </a:r>
          </a:p>
          <a:p>
            <a:pPr lvl="1"/>
            <a:r>
              <a:rPr lang="en-GB" sz="1800" dirty="0" smtClean="0"/>
              <a:t>probe card for FE-I4B </a:t>
            </a:r>
            <a:r>
              <a:rPr lang="en-GB" sz="1800" dirty="0" smtClean="0"/>
              <a:t>chips</a:t>
            </a:r>
            <a:endParaRPr lang="en-GB" sz="1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76753" y="1556792"/>
            <a:ext cx="2054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Yiorgos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Sidiropoulos</a:t>
            </a:r>
            <a:endParaRPr lang="en-GB" sz="1600" dirty="0" smtClean="0">
              <a:latin typeface="+mn-lt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4" t="9292" r="32787" b="12026"/>
          <a:stretch/>
        </p:blipFill>
        <p:spPr bwMode="auto">
          <a:xfrm>
            <a:off x="4987777" y="2204864"/>
            <a:ext cx="3952860" cy="3867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2" t="8721" r="24896" b="7752"/>
          <a:stretch/>
        </p:blipFill>
        <p:spPr bwMode="auto">
          <a:xfrm>
            <a:off x="1312017" y="2168454"/>
            <a:ext cx="2128815" cy="205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4" t="11434" r="24792" b="7558"/>
          <a:stretch/>
        </p:blipFill>
        <p:spPr bwMode="auto">
          <a:xfrm>
            <a:off x="1297753" y="4246581"/>
            <a:ext cx="2143079" cy="199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4" t="28181" r="26324" b="15458"/>
          <a:stretch/>
        </p:blipFill>
        <p:spPr>
          <a:xfrm>
            <a:off x="7833480" y="3573016"/>
            <a:ext cx="1440000" cy="1224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2089" y="3933056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FE-I4B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SSC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67496" y="3789040"/>
            <a:ext cx="8226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FE-I4B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probe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card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761312" y="4581128"/>
            <a:ext cx="4603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RAL</a:t>
            </a:r>
          </a:p>
        </p:txBody>
      </p:sp>
    </p:spTree>
    <p:extLst>
      <p:ext uri="{BB962C8B-B14F-4D97-AF65-F5344CB8AC3E}">
        <p14:creationId xmlns:p14="http://schemas.microsoft.com/office/powerpoint/2010/main" val="173523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</a:t>
            </a:r>
            <a:r>
              <a:rPr lang="en-GB" sz="2000" dirty="0" smtClean="0"/>
              <a:t>1</a:t>
            </a:r>
            <a:r>
              <a:rPr lang="en-GB" sz="2000" dirty="0" smtClean="0"/>
              <a:t>: FE-I4B wafer probing</a:t>
            </a:r>
          </a:p>
          <a:p>
            <a:pPr lvl="1"/>
            <a:r>
              <a:rPr lang="en-GB" sz="1800" dirty="0" smtClean="0"/>
              <a:t>join the Glasgow/RAL effort on testing O(60) FE-I4B wafers</a:t>
            </a:r>
          </a:p>
          <a:p>
            <a:pPr lvl="2"/>
            <a:r>
              <a:rPr lang="en-GB" sz="1600" dirty="0" smtClean="0"/>
              <a:t>additional functionality and I/O </a:t>
            </a:r>
            <a:r>
              <a:rPr lang="en-GB" sz="1600" dirty="0" smtClean="0">
                <a:sym typeface="Wingdings 3"/>
              </a:rPr>
              <a:t> additional test electronics</a:t>
            </a:r>
          </a:p>
          <a:p>
            <a:pPr lvl="2"/>
            <a:r>
              <a:rPr lang="en-GB" sz="1600" dirty="0" smtClean="0">
                <a:sym typeface="Wingdings 3"/>
              </a:rPr>
              <a:t>minimise additional commissioning effort: use same HW setup as other labs</a:t>
            </a:r>
            <a:endParaRPr lang="en-GB" sz="1600" dirty="0"/>
          </a:p>
          <a:p>
            <a:pPr lvl="1"/>
            <a:endParaRPr lang="en-GB" sz="1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76753" y="1311732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Corrinne</a:t>
            </a:r>
            <a:r>
              <a:rPr lang="en-GB" sz="1600" dirty="0" smtClean="0">
                <a:latin typeface="+mn-lt"/>
              </a:rPr>
              <a:t> Mills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6753" y="1045186"/>
            <a:ext cx="13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Jon Webster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76753" y="1578278"/>
            <a:ext cx="1761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/>
              <a:t>(Francisca </a:t>
            </a:r>
            <a:r>
              <a:rPr lang="en-GB" sz="1600" dirty="0" err="1" smtClean="0"/>
              <a:t>Garay</a:t>
            </a:r>
            <a:r>
              <a:rPr lang="en-GB" sz="1600" dirty="0" smtClean="0"/>
              <a:t>)</a:t>
            </a:r>
            <a:endParaRPr lang="en-GB" sz="1600" dirty="0" smtClean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80" y="2261866"/>
            <a:ext cx="6126068" cy="45961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65368" y="3861048"/>
            <a:ext cx="8226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Bonn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FE-I4B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setup</a:t>
            </a:r>
          </a:p>
        </p:txBody>
      </p:sp>
    </p:spTree>
    <p:extLst>
      <p:ext uri="{BB962C8B-B14F-4D97-AF65-F5344CB8AC3E}">
        <p14:creationId xmlns:p14="http://schemas.microsoft.com/office/powerpoint/2010/main" val="319235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2: design flex tapes for pixel disk prototypes </a:t>
            </a:r>
          </a:p>
          <a:p>
            <a:pPr lvl="1"/>
            <a:r>
              <a:rPr lang="en-GB" sz="1800" dirty="0" smtClean="0"/>
              <a:t>half-crescent tape to serve 9(7) Quad modules</a:t>
            </a:r>
          </a:p>
          <a:p>
            <a:pPr marL="457200" lvl="1" indent="0">
              <a:buNone/>
            </a:pPr>
            <a:r>
              <a:rPr lang="en-GB" sz="1800" dirty="0" smtClean="0"/>
              <a:t>    on ‘thermal’ </a:t>
            </a:r>
            <a:r>
              <a:rPr lang="en-GB" sz="1800" dirty="0" smtClean="0"/>
              <a:t>prototype</a:t>
            </a:r>
          </a:p>
          <a:p>
            <a:pPr marL="457200" lvl="1" indent="0">
              <a:buNone/>
            </a:pPr>
            <a:r>
              <a:rPr lang="en-GB" sz="1800" dirty="0"/>
              <a:t> </a:t>
            </a:r>
            <a:r>
              <a:rPr lang="en-GB" sz="1800" dirty="0" smtClean="0"/>
              <a:t>   </a:t>
            </a:r>
            <a:r>
              <a:rPr lang="en-GB" sz="1800" dirty="0" smtClean="0"/>
              <a:t>and </a:t>
            </a:r>
            <a:r>
              <a:rPr lang="en-GB" sz="1800" dirty="0" smtClean="0"/>
              <a:t>in lab setups</a:t>
            </a:r>
            <a:endParaRPr lang="en-GB" sz="1800" dirty="0"/>
          </a:p>
          <a:p>
            <a:pPr lvl="1"/>
            <a:r>
              <a:rPr lang="en-GB" sz="1800" dirty="0" smtClean="0"/>
              <a:t>high-speed prototype series</a:t>
            </a:r>
          </a:p>
          <a:p>
            <a:pPr lvl="2"/>
            <a:r>
              <a:rPr lang="en-GB" sz="1600" dirty="0" smtClean="0"/>
              <a:t>various layouts, </a:t>
            </a:r>
            <a:r>
              <a:rPr lang="en-GB" sz="1600" dirty="0" smtClean="0"/>
              <a:t>thicknesses,</a:t>
            </a:r>
          </a:p>
          <a:p>
            <a:pPr marL="914400" lvl="2" indent="0">
              <a:buNone/>
            </a:pPr>
            <a:r>
              <a:rPr lang="en-GB" sz="1600" dirty="0"/>
              <a:t> </a:t>
            </a:r>
            <a:r>
              <a:rPr lang="en-GB" sz="1600" dirty="0" smtClean="0"/>
              <a:t>   </a:t>
            </a:r>
            <a:r>
              <a:rPr lang="en-GB" sz="1600" dirty="0" smtClean="0"/>
              <a:t>lengths</a:t>
            </a:r>
            <a:endParaRPr lang="en-GB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76753" y="1002214"/>
            <a:ext cx="2054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Yiorgos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Sidiropoulos</a:t>
            </a:r>
            <a:endParaRPr lang="en-GB" sz="1600" dirty="0" smtClean="0">
              <a:latin typeface="+mn-lt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9" t="32019" r="3574" b="31165"/>
          <a:stretch/>
        </p:blipFill>
        <p:spPr bwMode="auto">
          <a:xfrm>
            <a:off x="709833" y="3465148"/>
            <a:ext cx="3667103" cy="88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23" t="27945" r="27401" b="32740"/>
          <a:stretch/>
        </p:blipFill>
        <p:spPr bwMode="auto">
          <a:xfrm>
            <a:off x="5385048" y="4525102"/>
            <a:ext cx="1851625" cy="1640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4" t="8877" r="16786" b="46520"/>
          <a:stretch/>
        </p:blipFill>
        <p:spPr bwMode="auto">
          <a:xfrm>
            <a:off x="128464" y="4401304"/>
            <a:ext cx="5148000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184" y="1772816"/>
            <a:ext cx="4951360" cy="2317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21" name="TextBox 20"/>
          <p:cNvSpPr txBox="1"/>
          <p:nvPr/>
        </p:nvSpPr>
        <p:spPr>
          <a:xfrm>
            <a:off x="8481392" y="1772816"/>
            <a:ext cx="1359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half-crescent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flex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87560" y="3140968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high-speed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flex</a:t>
            </a: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53"/>
          <a:stretch/>
        </p:blipFill>
        <p:spPr bwMode="auto">
          <a:xfrm>
            <a:off x="7634378" y="4149080"/>
            <a:ext cx="2071150" cy="10801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24" name="TextBox 23"/>
          <p:cNvSpPr txBox="1"/>
          <p:nvPr/>
        </p:nvSpPr>
        <p:spPr>
          <a:xfrm>
            <a:off x="7702296" y="5229200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tap to serve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quad &amp; hex modules</a:t>
            </a:r>
          </a:p>
        </p:txBody>
      </p:sp>
    </p:spTree>
    <p:extLst>
      <p:ext uri="{BB962C8B-B14F-4D97-AF65-F5344CB8AC3E}">
        <p14:creationId xmlns:p14="http://schemas.microsoft.com/office/powerpoint/2010/main" val="196598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2: flex tape studies</a:t>
            </a:r>
          </a:p>
          <a:p>
            <a:pPr lvl="1"/>
            <a:r>
              <a:rPr lang="en-GB" sz="1800" dirty="0" smtClean="0"/>
              <a:t>study signal transmission up to 4.8Gb/s and 9.6Gb/s</a:t>
            </a:r>
          </a:p>
          <a:p>
            <a:pPr lvl="1"/>
            <a:r>
              <a:rPr lang="en-GB" sz="1800" dirty="0" smtClean="0"/>
              <a:t>study limits due to tape length and bending</a:t>
            </a:r>
          </a:p>
          <a:p>
            <a:pPr lvl="1"/>
            <a:r>
              <a:rPr lang="en-GB" sz="1800" dirty="0" smtClean="0"/>
              <a:t>study serendipitous capacities </a:t>
            </a:r>
            <a:r>
              <a:rPr lang="en-GB" sz="1800" dirty="0" smtClean="0"/>
              <a:t>idea</a:t>
            </a:r>
            <a:endParaRPr lang="en-GB" sz="1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876753" y="208233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9900"/>
                </a:solidFill>
                <a:latin typeface="+mn-lt"/>
              </a:rPr>
              <a:t>vacancy to fill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76753" y="1340768"/>
            <a:ext cx="2054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Yiorgos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Sidiropoulos</a:t>
            </a:r>
            <a:endParaRPr lang="en-GB" sz="1600" dirty="0" smtClean="0">
              <a:latin typeface="+mn-lt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048" y="4869160"/>
            <a:ext cx="4253251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104" y="5445224"/>
            <a:ext cx="2304201" cy="74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5" t="27177" r="22100" b="22252"/>
          <a:stretch/>
        </p:blipFill>
        <p:spPr bwMode="auto">
          <a:xfrm>
            <a:off x="1568624" y="4578856"/>
            <a:ext cx="2742212" cy="158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4" t="11012" r="11723" b="13090"/>
          <a:stretch/>
        </p:blipFill>
        <p:spPr bwMode="auto">
          <a:xfrm>
            <a:off x="1496616" y="2420888"/>
            <a:ext cx="2769905" cy="193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502" y="2535213"/>
            <a:ext cx="2607236" cy="183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321152" y="6021288"/>
            <a:ext cx="24432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serendipitous capacities: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using Kapton of flex tape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as dielectric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8755" y="2780928"/>
            <a:ext cx="148630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6MHz, 10Gs/s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arbitrary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waveform</a:t>
            </a:r>
            <a:endParaRPr lang="en-GB" sz="1600" dirty="0">
              <a:solidFill>
                <a:srgbClr val="7030A0"/>
              </a:solidFill>
              <a:latin typeface="+mn-lt"/>
            </a:endParaRP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generator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83120" y="2852936"/>
            <a:ext cx="1486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6MHz, 25Gs/s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oscilloscope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350" y="4872062"/>
            <a:ext cx="13805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option: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FPGA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evaluation kit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76753" y="1722294"/>
            <a:ext cx="1757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9900"/>
                </a:solidFill>
                <a:latin typeface="+mn-lt"/>
              </a:rPr>
              <a:t>support desirable</a:t>
            </a:r>
            <a:endParaRPr lang="en-GB" sz="1600" dirty="0" smtClean="0">
              <a:solidFill>
                <a:srgbClr val="0099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755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</a:t>
            </a:r>
            <a:r>
              <a:rPr lang="en-GB" sz="2000" dirty="0" smtClean="0"/>
              <a:t>2: forward pixel services</a:t>
            </a:r>
          </a:p>
          <a:p>
            <a:pPr lvl="1"/>
            <a:r>
              <a:rPr lang="en-GB" sz="1800" dirty="0" smtClean="0"/>
              <a:t>overview of internal services on disk</a:t>
            </a:r>
          </a:p>
          <a:p>
            <a:pPr lvl="1"/>
            <a:r>
              <a:rPr lang="en-GB" sz="1800" dirty="0" smtClean="0"/>
              <a:t>understand requirements for external services and DCS proposals</a:t>
            </a:r>
          </a:p>
          <a:p>
            <a:pPr lvl="1"/>
            <a:r>
              <a:rPr lang="en-GB" sz="1800" dirty="0" smtClean="0"/>
              <a:t>identification of open issues and links to other projects</a:t>
            </a:r>
          </a:p>
          <a:p>
            <a:pPr lvl="1"/>
            <a:r>
              <a:rPr lang="en-GB" sz="1800" dirty="0" smtClean="0"/>
              <a:t>review of </a:t>
            </a:r>
            <a:r>
              <a:rPr lang="en-GB" sz="1800" dirty="0" err="1" smtClean="0"/>
              <a:t>GBTx</a:t>
            </a:r>
            <a:r>
              <a:rPr lang="en-GB" sz="1800" dirty="0" smtClean="0"/>
              <a:t> capabilities and </a:t>
            </a:r>
            <a:r>
              <a:rPr lang="en-GB" sz="1800" dirty="0" smtClean="0"/>
              <a:t>plans</a:t>
            </a:r>
            <a:endParaRPr lang="en-GB" sz="1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76753" y="2420888"/>
            <a:ext cx="2054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Yiorgos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Sidiropoulos</a:t>
            </a:r>
            <a:endParaRPr lang="en-GB" sz="1600" dirty="0" smtClean="0">
              <a:latin typeface="+mn-lt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176" y="3185099"/>
            <a:ext cx="3334243" cy="226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825208" y="5445224"/>
            <a:ext cx="2929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7030A0"/>
                </a:solidFill>
                <a:latin typeface="+mn-lt"/>
              </a:rPr>
              <a:t>GBTx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radiation tolerant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bi-directional Gigabit </a:t>
            </a:r>
            <a:r>
              <a:rPr lang="en-GB" sz="1600" dirty="0" err="1" smtClean="0">
                <a:solidFill>
                  <a:srgbClr val="7030A0"/>
                </a:solidFill>
                <a:latin typeface="+mn-lt"/>
              </a:rPr>
              <a:t>serialiser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-87560" y="2636912"/>
            <a:ext cx="2681691" cy="141461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Quad Module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with DCS infrastructure: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regulator, I2C slave, ADC,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Shunt, NTC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(humidity sensor?)</a:t>
            </a:r>
          </a:p>
        </p:txBody>
      </p:sp>
      <p:grpSp>
        <p:nvGrpSpPr>
          <p:cNvPr id="331" name="Group 330"/>
          <p:cNvGrpSpPr/>
          <p:nvPr/>
        </p:nvGrpSpPr>
        <p:grpSpPr>
          <a:xfrm>
            <a:off x="2144688" y="2935919"/>
            <a:ext cx="3990724" cy="3104240"/>
            <a:chOff x="2841240" y="2557008"/>
            <a:chExt cx="3990724" cy="3104240"/>
          </a:xfrm>
        </p:grpSpPr>
        <p:sp>
          <p:nvSpPr>
            <p:cNvPr id="332" name="Rectangle 331"/>
            <p:cNvSpPr/>
            <p:nvPr/>
          </p:nvSpPr>
          <p:spPr bwMode="auto">
            <a:xfrm>
              <a:off x="2841240" y="3071272"/>
              <a:ext cx="3990724" cy="258997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3" name="Rectangle 332"/>
            <p:cNvSpPr/>
            <p:nvPr/>
          </p:nvSpPr>
          <p:spPr bwMode="auto">
            <a:xfrm>
              <a:off x="3879634" y="2711474"/>
              <a:ext cx="1896018" cy="538452"/>
            </a:xfrm>
            <a:prstGeom prst="rect">
              <a:avLst/>
            </a:prstGeom>
            <a:pattFill prst="pct5">
              <a:fgClr>
                <a:srgbClr val="009900"/>
              </a:fgClr>
              <a:bgClr>
                <a:schemeClr val="bg1"/>
              </a:bgClr>
            </a:pattFill>
            <a:ln w="127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336" name="Straight Connector 335"/>
            <p:cNvCxnSpPr/>
            <p:nvPr/>
          </p:nvCxnSpPr>
          <p:spPr bwMode="auto">
            <a:xfrm>
              <a:off x="5543352" y="2564046"/>
              <a:ext cx="0" cy="685880"/>
            </a:xfrm>
            <a:prstGeom prst="line">
              <a:avLst/>
            </a:prstGeom>
            <a:noFill/>
            <a:ln w="1016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7" name="Straight Connector 336"/>
            <p:cNvCxnSpPr/>
            <p:nvPr/>
          </p:nvCxnSpPr>
          <p:spPr bwMode="auto">
            <a:xfrm>
              <a:off x="4098430" y="2557008"/>
              <a:ext cx="0" cy="692920"/>
            </a:xfrm>
            <a:prstGeom prst="line">
              <a:avLst/>
            </a:prstGeom>
            <a:noFill/>
            <a:ln w="1016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1" name="Rectangle 350"/>
            <p:cNvSpPr/>
            <p:nvPr/>
          </p:nvSpPr>
          <p:spPr bwMode="auto">
            <a:xfrm>
              <a:off x="2914380" y="4743614"/>
              <a:ext cx="848476" cy="84501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FE-I4</a:t>
              </a:r>
            </a:p>
          </p:txBody>
        </p:sp>
        <p:sp>
          <p:nvSpPr>
            <p:cNvPr id="352" name="Rectangle 351"/>
            <p:cNvSpPr/>
            <p:nvPr/>
          </p:nvSpPr>
          <p:spPr bwMode="auto">
            <a:xfrm>
              <a:off x="2914380" y="3831930"/>
              <a:ext cx="848476" cy="84501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FE-I4</a:t>
              </a:r>
            </a:p>
          </p:txBody>
        </p:sp>
        <p:sp>
          <p:nvSpPr>
            <p:cNvPr id="353" name="Rectangle 352"/>
            <p:cNvSpPr/>
            <p:nvPr/>
          </p:nvSpPr>
          <p:spPr bwMode="auto">
            <a:xfrm>
              <a:off x="5911478" y="4743646"/>
              <a:ext cx="848476" cy="84501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FE-I4</a:t>
              </a:r>
            </a:p>
          </p:txBody>
        </p:sp>
        <p:sp>
          <p:nvSpPr>
            <p:cNvPr id="354" name="Rectangle 353"/>
            <p:cNvSpPr/>
            <p:nvPr/>
          </p:nvSpPr>
          <p:spPr bwMode="auto">
            <a:xfrm>
              <a:off x="5911478" y="3831962"/>
              <a:ext cx="848476" cy="84501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FE-I4</a:t>
              </a:r>
            </a:p>
          </p:txBody>
        </p:sp>
        <p:cxnSp>
          <p:nvCxnSpPr>
            <p:cNvPr id="355" name="Straight Connector 354"/>
            <p:cNvCxnSpPr/>
            <p:nvPr/>
          </p:nvCxnSpPr>
          <p:spPr bwMode="auto">
            <a:xfrm>
              <a:off x="5543688" y="3249926"/>
              <a:ext cx="0" cy="685880"/>
            </a:xfrm>
            <a:prstGeom prst="line">
              <a:avLst/>
            </a:prstGeom>
            <a:noFill/>
            <a:ln w="1016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6" name="Straight Connector 355"/>
            <p:cNvCxnSpPr/>
            <p:nvPr/>
          </p:nvCxnSpPr>
          <p:spPr bwMode="auto">
            <a:xfrm flipH="1" flipV="1">
              <a:off x="5488858" y="3933058"/>
              <a:ext cx="422620" cy="2748"/>
            </a:xfrm>
            <a:prstGeom prst="line">
              <a:avLst/>
            </a:prstGeom>
            <a:noFill/>
            <a:ln w="1016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7" name="Straight Connector 356"/>
            <p:cNvCxnSpPr/>
            <p:nvPr/>
          </p:nvCxnSpPr>
          <p:spPr bwMode="auto">
            <a:xfrm flipH="1" flipV="1">
              <a:off x="3762856" y="5517232"/>
              <a:ext cx="2146038" cy="2748"/>
            </a:xfrm>
            <a:prstGeom prst="line">
              <a:avLst/>
            </a:prstGeom>
            <a:noFill/>
            <a:ln w="1016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8" name="Straight Connector 357"/>
            <p:cNvCxnSpPr/>
            <p:nvPr/>
          </p:nvCxnSpPr>
          <p:spPr bwMode="auto">
            <a:xfrm>
              <a:off x="6615938" y="4676978"/>
              <a:ext cx="0" cy="66668"/>
            </a:xfrm>
            <a:prstGeom prst="line">
              <a:avLst/>
            </a:prstGeom>
            <a:noFill/>
            <a:ln w="1016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9" name="Straight Connector 358"/>
            <p:cNvCxnSpPr/>
            <p:nvPr/>
          </p:nvCxnSpPr>
          <p:spPr bwMode="auto">
            <a:xfrm>
              <a:off x="3055702" y="4684544"/>
              <a:ext cx="0" cy="66668"/>
            </a:xfrm>
            <a:prstGeom prst="line">
              <a:avLst/>
            </a:prstGeom>
            <a:noFill/>
            <a:ln w="1016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0" name="Straight Connector 359"/>
            <p:cNvCxnSpPr/>
            <p:nvPr/>
          </p:nvCxnSpPr>
          <p:spPr bwMode="auto">
            <a:xfrm>
              <a:off x="4099566" y="3212976"/>
              <a:ext cx="0" cy="685880"/>
            </a:xfrm>
            <a:prstGeom prst="line">
              <a:avLst/>
            </a:prstGeom>
            <a:noFill/>
            <a:ln w="1016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1" name="Straight Connector 360"/>
            <p:cNvCxnSpPr/>
            <p:nvPr/>
          </p:nvCxnSpPr>
          <p:spPr bwMode="auto">
            <a:xfrm flipH="1" flipV="1">
              <a:off x="3740284" y="3896108"/>
              <a:ext cx="422620" cy="2748"/>
            </a:xfrm>
            <a:prstGeom prst="line">
              <a:avLst/>
            </a:prstGeom>
            <a:noFill/>
            <a:ln w="1016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2" name="Straight Connector 361"/>
            <p:cNvCxnSpPr/>
            <p:nvPr/>
          </p:nvCxnSpPr>
          <p:spPr bwMode="auto">
            <a:xfrm flipH="1" flipV="1">
              <a:off x="5300730" y="3246314"/>
              <a:ext cx="14" cy="461426"/>
            </a:xfrm>
            <a:prstGeom prst="line">
              <a:avLst/>
            </a:prstGeom>
            <a:noFill/>
            <a:ln w="12700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3" name="Straight Connector 362"/>
            <p:cNvCxnSpPr/>
            <p:nvPr/>
          </p:nvCxnSpPr>
          <p:spPr bwMode="auto">
            <a:xfrm flipH="1" flipV="1">
              <a:off x="5242448" y="3246314"/>
              <a:ext cx="18" cy="518918"/>
            </a:xfrm>
            <a:prstGeom prst="line">
              <a:avLst/>
            </a:prstGeom>
            <a:noFill/>
            <a:ln w="12700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4" name="Straight Connector 363"/>
            <p:cNvCxnSpPr/>
            <p:nvPr/>
          </p:nvCxnSpPr>
          <p:spPr bwMode="auto">
            <a:xfrm flipH="1" flipV="1">
              <a:off x="5156714" y="3246310"/>
              <a:ext cx="14" cy="830764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5" name="Straight Connector 364"/>
            <p:cNvCxnSpPr/>
            <p:nvPr/>
          </p:nvCxnSpPr>
          <p:spPr bwMode="auto">
            <a:xfrm flipH="1" flipV="1">
              <a:off x="5098432" y="3246314"/>
              <a:ext cx="18" cy="889044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6" name="Straight Connector 365"/>
            <p:cNvCxnSpPr/>
            <p:nvPr/>
          </p:nvCxnSpPr>
          <p:spPr bwMode="auto">
            <a:xfrm flipV="1">
              <a:off x="4993648" y="3246310"/>
              <a:ext cx="0" cy="1550844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7" name="Straight Connector 366"/>
            <p:cNvCxnSpPr/>
            <p:nvPr/>
          </p:nvCxnSpPr>
          <p:spPr bwMode="auto">
            <a:xfrm flipH="1" flipV="1">
              <a:off x="4935364" y="3246310"/>
              <a:ext cx="14" cy="160913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8" name="Straight Connector 367"/>
            <p:cNvCxnSpPr/>
            <p:nvPr/>
          </p:nvCxnSpPr>
          <p:spPr bwMode="auto">
            <a:xfrm flipH="1" flipV="1">
              <a:off x="4849068" y="3246316"/>
              <a:ext cx="12" cy="2007836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9" name="Straight Connector 368"/>
            <p:cNvCxnSpPr/>
            <p:nvPr/>
          </p:nvCxnSpPr>
          <p:spPr bwMode="auto">
            <a:xfrm flipH="1" flipV="1">
              <a:off x="4781824" y="3246312"/>
              <a:ext cx="12" cy="1945052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0" name="Straight Connector 369"/>
            <p:cNvCxnSpPr/>
            <p:nvPr/>
          </p:nvCxnSpPr>
          <p:spPr bwMode="auto">
            <a:xfrm flipH="1" flipV="1">
              <a:off x="4677036" y="3246314"/>
              <a:ext cx="12" cy="1868876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1" name="Straight Connector 370"/>
            <p:cNvCxnSpPr/>
            <p:nvPr/>
          </p:nvCxnSpPr>
          <p:spPr bwMode="auto">
            <a:xfrm flipV="1">
              <a:off x="4618752" y="3246316"/>
              <a:ext cx="0" cy="1800760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2" name="Straight Connector 371"/>
            <p:cNvCxnSpPr/>
            <p:nvPr/>
          </p:nvCxnSpPr>
          <p:spPr bwMode="auto">
            <a:xfrm flipH="1" flipV="1">
              <a:off x="4523494" y="3246312"/>
              <a:ext cx="12" cy="1609128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3" name="Straight Connector 372"/>
            <p:cNvCxnSpPr/>
            <p:nvPr/>
          </p:nvCxnSpPr>
          <p:spPr bwMode="auto">
            <a:xfrm flipH="1" flipV="1">
              <a:off x="4469974" y="3246314"/>
              <a:ext cx="14" cy="155084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4" name="Straight Connector 373"/>
            <p:cNvCxnSpPr/>
            <p:nvPr/>
          </p:nvCxnSpPr>
          <p:spPr bwMode="auto">
            <a:xfrm flipV="1">
              <a:off x="4379476" y="3246314"/>
              <a:ext cx="0" cy="889044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5" name="Straight Connector 374"/>
            <p:cNvCxnSpPr/>
            <p:nvPr/>
          </p:nvCxnSpPr>
          <p:spPr bwMode="auto">
            <a:xfrm flipH="1" flipV="1">
              <a:off x="4321196" y="3246314"/>
              <a:ext cx="12" cy="83076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6" name="Straight Connector 375"/>
            <p:cNvCxnSpPr/>
            <p:nvPr/>
          </p:nvCxnSpPr>
          <p:spPr bwMode="auto">
            <a:xfrm flipH="1" flipV="1">
              <a:off x="4239662" y="3246312"/>
              <a:ext cx="12" cy="2087654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7" name="Straight Connector 376"/>
            <p:cNvCxnSpPr/>
            <p:nvPr/>
          </p:nvCxnSpPr>
          <p:spPr bwMode="auto">
            <a:xfrm>
              <a:off x="5156714" y="4077074"/>
              <a:ext cx="763048" cy="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8" name="Straight Connector 377"/>
            <p:cNvCxnSpPr/>
            <p:nvPr/>
          </p:nvCxnSpPr>
          <p:spPr bwMode="auto">
            <a:xfrm>
              <a:off x="5098450" y="4131078"/>
              <a:ext cx="821310" cy="428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9" name="Straight Connector 378"/>
            <p:cNvCxnSpPr/>
            <p:nvPr/>
          </p:nvCxnSpPr>
          <p:spPr bwMode="auto">
            <a:xfrm>
              <a:off x="4993660" y="4797154"/>
              <a:ext cx="902198" cy="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0" name="Straight Connector 379"/>
            <p:cNvCxnSpPr/>
            <p:nvPr/>
          </p:nvCxnSpPr>
          <p:spPr bwMode="auto">
            <a:xfrm>
              <a:off x="4935378" y="4855436"/>
              <a:ext cx="960478" cy="4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1" name="Straight Connector 380"/>
            <p:cNvCxnSpPr/>
            <p:nvPr/>
          </p:nvCxnSpPr>
          <p:spPr bwMode="auto">
            <a:xfrm flipH="1" flipV="1">
              <a:off x="3754498" y="4077072"/>
              <a:ext cx="566710" cy="2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2" name="Straight Connector 381"/>
            <p:cNvCxnSpPr/>
            <p:nvPr/>
          </p:nvCxnSpPr>
          <p:spPr bwMode="auto">
            <a:xfrm flipH="1" flipV="1">
              <a:off x="3754502" y="4135356"/>
              <a:ext cx="624974" cy="2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3" name="Straight Connector 382"/>
            <p:cNvCxnSpPr/>
            <p:nvPr/>
          </p:nvCxnSpPr>
          <p:spPr bwMode="auto">
            <a:xfrm flipH="1" flipV="1">
              <a:off x="3778402" y="4797152"/>
              <a:ext cx="691586" cy="2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4" name="Straight Connector 383"/>
            <p:cNvCxnSpPr/>
            <p:nvPr/>
          </p:nvCxnSpPr>
          <p:spPr bwMode="auto">
            <a:xfrm flipH="1">
              <a:off x="3778406" y="4855436"/>
              <a:ext cx="745100" cy="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5" name="Straight Connector 384"/>
            <p:cNvCxnSpPr/>
            <p:nvPr/>
          </p:nvCxnSpPr>
          <p:spPr bwMode="auto">
            <a:xfrm flipH="1">
              <a:off x="3778424" y="5047074"/>
              <a:ext cx="840328" cy="2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6" name="Straight Connector 385"/>
            <p:cNvCxnSpPr/>
            <p:nvPr/>
          </p:nvCxnSpPr>
          <p:spPr bwMode="auto">
            <a:xfrm flipH="1">
              <a:off x="3779808" y="5115188"/>
              <a:ext cx="897240" cy="2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7" name="Straight Connector 386"/>
            <p:cNvCxnSpPr/>
            <p:nvPr/>
          </p:nvCxnSpPr>
          <p:spPr bwMode="auto">
            <a:xfrm flipH="1">
              <a:off x="3774388" y="5191364"/>
              <a:ext cx="1007448" cy="2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8" name="Straight Connector 387"/>
            <p:cNvCxnSpPr/>
            <p:nvPr/>
          </p:nvCxnSpPr>
          <p:spPr bwMode="auto">
            <a:xfrm flipH="1">
              <a:off x="3778424" y="5254150"/>
              <a:ext cx="1070656" cy="2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9" name="Straight Connector 388"/>
            <p:cNvCxnSpPr/>
            <p:nvPr/>
          </p:nvCxnSpPr>
          <p:spPr bwMode="auto">
            <a:xfrm flipH="1">
              <a:off x="3772280" y="4349664"/>
              <a:ext cx="846472" cy="0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0" name="Straight Connector 389"/>
            <p:cNvCxnSpPr/>
            <p:nvPr/>
          </p:nvCxnSpPr>
          <p:spPr bwMode="auto">
            <a:xfrm flipH="1">
              <a:off x="3773664" y="4417778"/>
              <a:ext cx="903384" cy="0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1" name="Straight Connector 390"/>
            <p:cNvCxnSpPr/>
            <p:nvPr/>
          </p:nvCxnSpPr>
          <p:spPr bwMode="auto">
            <a:xfrm flipH="1">
              <a:off x="3768244" y="4493954"/>
              <a:ext cx="1013592" cy="0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2" name="Straight Connector 391"/>
            <p:cNvCxnSpPr/>
            <p:nvPr/>
          </p:nvCxnSpPr>
          <p:spPr bwMode="auto">
            <a:xfrm flipH="1">
              <a:off x="3772280" y="4556740"/>
              <a:ext cx="1076800" cy="0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3" name="Straight Connector 392"/>
            <p:cNvCxnSpPr/>
            <p:nvPr/>
          </p:nvCxnSpPr>
          <p:spPr bwMode="auto">
            <a:xfrm flipH="1">
              <a:off x="3777156" y="4653136"/>
              <a:ext cx="2117434" cy="2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4" name="Straight Connector 393"/>
            <p:cNvCxnSpPr/>
            <p:nvPr/>
          </p:nvCxnSpPr>
          <p:spPr bwMode="auto">
            <a:xfrm flipH="1">
              <a:off x="3781904" y="5333964"/>
              <a:ext cx="2117434" cy="2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5" name="Rectangle 394"/>
            <p:cNvSpPr/>
            <p:nvPr/>
          </p:nvSpPr>
          <p:spPr bwMode="auto">
            <a:xfrm>
              <a:off x="5857756" y="3323658"/>
              <a:ext cx="326134" cy="276158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3600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900" dirty="0" smtClean="0">
                  <a:solidFill>
                    <a:schemeClr val="tx1"/>
                  </a:solidFill>
                </a:rPr>
                <a:t>ADC</a:t>
              </a:r>
              <a:endPara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6" name="Rectangle 395"/>
            <p:cNvSpPr/>
            <p:nvPr/>
          </p:nvSpPr>
          <p:spPr bwMode="auto">
            <a:xfrm>
              <a:off x="6251714" y="3212976"/>
              <a:ext cx="144016" cy="276158"/>
            </a:xfrm>
            <a:prstGeom prst="rect">
              <a:avLst/>
            </a:prstGeom>
            <a:solidFill>
              <a:srgbClr val="FF99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800" dirty="0" smtClean="0">
                  <a:solidFill>
                    <a:schemeClr val="tx1"/>
                  </a:solidFill>
                </a:rPr>
                <a:t>NTC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7" name="Rectangle 396"/>
            <p:cNvSpPr/>
            <p:nvPr/>
          </p:nvSpPr>
          <p:spPr bwMode="auto">
            <a:xfrm>
              <a:off x="6443344" y="3503358"/>
              <a:ext cx="326134" cy="276158"/>
            </a:xfrm>
            <a:prstGeom prst="rect">
              <a:avLst/>
            </a:prstGeom>
            <a:solidFill>
              <a:srgbClr val="CC00CC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3600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900" dirty="0" smtClean="0">
                  <a:solidFill>
                    <a:schemeClr val="tx1"/>
                  </a:solidFill>
                </a:rPr>
                <a:t>I2C</a:t>
              </a:r>
              <a:endPara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8" name="Rectangle 397"/>
            <p:cNvSpPr/>
            <p:nvPr/>
          </p:nvSpPr>
          <p:spPr bwMode="auto">
            <a:xfrm>
              <a:off x="5857756" y="3114168"/>
              <a:ext cx="326134" cy="138078"/>
            </a:xfrm>
            <a:prstGeom prst="rect">
              <a:avLst/>
            </a:prstGeom>
            <a:solidFill>
              <a:srgbClr val="CC00CC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900" dirty="0" err="1" smtClean="0">
                  <a:solidFill>
                    <a:schemeClr val="tx1"/>
                  </a:solidFill>
                </a:rPr>
                <a:t>Vreg</a:t>
              </a:r>
              <a:endPara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9" name="Rectangle 398"/>
            <p:cNvSpPr/>
            <p:nvPr/>
          </p:nvSpPr>
          <p:spPr bwMode="auto">
            <a:xfrm>
              <a:off x="4169544" y="3510534"/>
              <a:ext cx="1316728" cy="160710"/>
            </a:xfrm>
            <a:prstGeom prst="rect">
              <a:avLst/>
            </a:prstGeom>
            <a:solidFill>
              <a:srgbClr val="009900">
                <a:alpha val="50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900" dirty="0" smtClean="0">
                  <a:solidFill>
                    <a:schemeClr val="tx1"/>
                  </a:solidFill>
                </a:rPr>
                <a:t>LV Shunt</a:t>
              </a:r>
              <a:endPara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400" name="Straight Connector 399"/>
            <p:cNvCxnSpPr/>
            <p:nvPr/>
          </p:nvCxnSpPr>
          <p:spPr bwMode="auto">
            <a:xfrm flipV="1">
              <a:off x="5924430" y="3252246"/>
              <a:ext cx="0" cy="71414"/>
            </a:xfrm>
            <a:prstGeom prst="line">
              <a:avLst/>
            </a:prstGeom>
            <a:noFill/>
            <a:ln w="38100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1" name="Straight Connector 400"/>
            <p:cNvCxnSpPr/>
            <p:nvPr/>
          </p:nvCxnSpPr>
          <p:spPr bwMode="auto">
            <a:xfrm flipV="1">
              <a:off x="6615938" y="3112364"/>
              <a:ext cx="0" cy="388644"/>
            </a:xfrm>
            <a:prstGeom prst="line">
              <a:avLst/>
            </a:prstGeom>
            <a:noFill/>
            <a:ln w="38100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2" name="Straight Connector 401"/>
            <p:cNvCxnSpPr/>
            <p:nvPr/>
          </p:nvCxnSpPr>
          <p:spPr bwMode="auto">
            <a:xfrm>
              <a:off x="5300744" y="3706950"/>
              <a:ext cx="1142604" cy="0"/>
            </a:xfrm>
            <a:prstGeom prst="line">
              <a:avLst/>
            </a:prstGeom>
            <a:noFill/>
            <a:ln w="12700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3" name="Straight Connector 402"/>
            <p:cNvCxnSpPr/>
            <p:nvPr/>
          </p:nvCxnSpPr>
          <p:spPr bwMode="auto">
            <a:xfrm>
              <a:off x="5242466" y="3765232"/>
              <a:ext cx="1200882" cy="0"/>
            </a:xfrm>
            <a:prstGeom prst="line">
              <a:avLst/>
            </a:prstGeom>
            <a:noFill/>
            <a:ln w="12700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4" name="Straight Connector 403"/>
            <p:cNvCxnSpPr>
              <a:endCxn id="397" idx="1"/>
            </p:cNvCxnSpPr>
            <p:nvPr/>
          </p:nvCxnSpPr>
          <p:spPr bwMode="auto">
            <a:xfrm>
              <a:off x="5509104" y="3641436"/>
              <a:ext cx="934240" cy="2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triangle" w="sm" len="med"/>
              <a:tailEnd type="none" w="med" len="med"/>
            </a:ln>
            <a:effectLst/>
          </p:spPr>
        </p:cxnSp>
        <p:cxnSp>
          <p:nvCxnSpPr>
            <p:cNvPr id="405" name="Straight Connector 404"/>
            <p:cNvCxnSpPr/>
            <p:nvPr/>
          </p:nvCxnSpPr>
          <p:spPr bwMode="auto">
            <a:xfrm>
              <a:off x="4076512" y="3390326"/>
              <a:ext cx="1775918" cy="0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6" name="Straight Connector 405"/>
            <p:cNvCxnSpPr/>
            <p:nvPr/>
          </p:nvCxnSpPr>
          <p:spPr bwMode="auto">
            <a:xfrm>
              <a:off x="5593664" y="3434340"/>
              <a:ext cx="268860" cy="0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7" name="Straight Connector 406"/>
            <p:cNvCxnSpPr/>
            <p:nvPr/>
          </p:nvCxnSpPr>
          <p:spPr bwMode="auto">
            <a:xfrm>
              <a:off x="6183890" y="3356992"/>
              <a:ext cx="66168" cy="0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8" name="Straight Connector 407"/>
            <p:cNvCxnSpPr/>
            <p:nvPr/>
          </p:nvCxnSpPr>
          <p:spPr bwMode="auto">
            <a:xfrm>
              <a:off x="6183890" y="3443864"/>
              <a:ext cx="66168" cy="0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9" name="Straight Connector 408"/>
            <p:cNvCxnSpPr/>
            <p:nvPr/>
          </p:nvCxnSpPr>
          <p:spPr bwMode="auto">
            <a:xfrm flipH="1">
              <a:off x="6189648" y="3565438"/>
              <a:ext cx="252028" cy="2"/>
            </a:xfrm>
            <a:prstGeom prst="line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triangle" w="sm" len="med"/>
              <a:tailEnd type="none" w="med" len="med"/>
            </a:ln>
            <a:effectLst/>
          </p:spPr>
        </p:cxnSp>
        <p:cxnSp>
          <p:nvCxnSpPr>
            <p:cNvPr id="410" name="Straight Connector 409"/>
            <p:cNvCxnSpPr/>
            <p:nvPr/>
          </p:nvCxnSpPr>
          <p:spPr bwMode="auto">
            <a:xfrm>
              <a:off x="4844598" y="4467416"/>
              <a:ext cx="1066272" cy="0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1" name="Straight Connector 410"/>
            <p:cNvCxnSpPr/>
            <p:nvPr/>
          </p:nvCxnSpPr>
          <p:spPr bwMode="auto">
            <a:xfrm>
              <a:off x="4781836" y="4399302"/>
              <a:ext cx="1127650" cy="0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2" name="Straight Connector 411"/>
            <p:cNvCxnSpPr/>
            <p:nvPr/>
          </p:nvCxnSpPr>
          <p:spPr bwMode="auto">
            <a:xfrm>
              <a:off x="4677048" y="4323126"/>
              <a:ext cx="1237858" cy="0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3" name="Straight Connector 412"/>
            <p:cNvCxnSpPr/>
            <p:nvPr/>
          </p:nvCxnSpPr>
          <p:spPr bwMode="auto">
            <a:xfrm>
              <a:off x="4618766" y="4260340"/>
              <a:ext cx="1292104" cy="0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4" name="Straight Connector 413"/>
            <p:cNvCxnSpPr/>
            <p:nvPr/>
          </p:nvCxnSpPr>
          <p:spPr bwMode="auto">
            <a:xfrm>
              <a:off x="4830308" y="5153008"/>
              <a:ext cx="1066272" cy="0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5" name="Straight Connector 414"/>
            <p:cNvCxnSpPr/>
            <p:nvPr/>
          </p:nvCxnSpPr>
          <p:spPr bwMode="auto">
            <a:xfrm>
              <a:off x="4767546" y="5084894"/>
              <a:ext cx="1127650" cy="0"/>
            </a:xfrm>
            <a:prstGeom prst="line">
              <a:avLst/>
            </a:prstGeom>
            <a:noFill/>
            <a:ln w="127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6" name="Straight Connector 415"/>
            <p:cNvCxnSpPr/>
            <p:nvPr/>
          </p:nvCxnSpPr>
          <p:spPr bwMode="auto">
            <a:xfrm>
              <a:off x="4662758" y="5008718"/>
              <a:ext cx="1237858" cy="0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7" name="Straight Connector 416"/>
            <p:cNvCxnSpPr/>
            <p:nvPr/>
          </p:nvCxnSpPr>
          <p:spPr bwMode="auto">
            <a:xfrm>
              <a:off x="4604476" y="4945932"/>
              <a:ext cx="1292104" cy="0"/>
            </a:xfrm>
            <a:prstGeom prst="line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2171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76753" y="162880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9900"/>
                </a:solidFill>
                <a:latin typeface="+mn-lt"/>
              </a:rPr>
              <a:t>vacancy to fill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</a:t>
            </a:r>
            <a:r>
              <a:rPr lang="en-GB" sz="2000" dirty="0" smtClean="0"/>
              <a:t>2: develop plan for external pixel disk services</a:t>
            </a:r>
            <a:endParaRPr lang="en-GB" sz="2000" dirty="0"/>
          </a:p>
          <a:p>
            <a:pPr lvl="1"/>
            <a:r>
              <a:rPr lang="en-GB" sz="1800" dirty="0" smtClean="0"/>
              <a:t>understand requirements on cable diameters</a:t>
            </a:r>
          </a:p>
          <a:p>
            <a:pPr lvl="1"/>
            <a:r>
              <a:rPr lang="en-GB" sz="1800" dirty="0" smtClean="0"/>
              <a:t>understand Twin-</a:t>
            </a:r>
            <a:r>
              <a:rPr lang="en-GB" sz="1800" dirty="0" err="1" smtClean="0"/>
              <a:t>Ax</a:t>
            </a:r>
            <a:r>
              <a:rPr lang="en-GB" sz="1800" dirty="0" smtClean="0"/>
              <a:t> cables</a:t>
            </a:r>
          </a:p>
          <a:p>
            <a:pPr lvl="1"/>
            <a:r>
              <a:rPr lang="en-GB" sz="1800" dirty="0" smtClean="0"/>
              <a:t>prepare detailed options (default, worst case)</a:t>
            </a:r>
            <a:endParaRPr lang="en-GB" sz="1800" dirty="0"/>
          </a:p>
          <a:p>
            <a:pPr lvl="1"/>
            <a:r>
              <a:rPr lang="en-GB" sz="1800" dirty="0" smtClean="0"/>
              <a:t>work out multiplexing options</a:t>
            </a:r>
          </a:p>
          <a:p>
            <a:pPr lvl="1"/>
            <a:r>
              <a:rPr lang="en-GB" sz="1800" dirty="0" smtClean="0"/>
              <a:t>initiate int. working group on pixel </a:t>
            </a:r>
            <a:r>
              <a:rPr lang="en-GB" sz="1800" dirty="0" smtClean="0"/>
              <a:t>services</a:t>
            </a:r>
            <a:endParaRPr lang="en-GB" sz="18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876753" y="1362254"/>
            <a:ext cx="1471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Paul </a:t>
            </a:r>
            <a:r>
              <a:rPr lang="en-GB" sz="1600" dirty="0" err="1" smtClean="0">
                <a:latin typeface="+mn-lt"/>
              </a:rPr>
              <a:t>Glaysher</a:t>
            </a:r>
            <a:endParaRPr lang="en-GB" sz="1600" dirty="0" smtClean="0">
              <a:latin typeface="+mn-lt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3068960"/>
            <a:ext cx="3581711" cy="2164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2" t="6192" r="52701" b="2101"/>
          <a:stretch/>
        </p:blipFill>
        <p:spPr bwMode="auto">
          <a:xfrm>
            <a:off x="4017072" y="3429000"/>
            <a:ext cx="1224000" cy="258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9" t="1247" r="1607" b="2614"/>
          <a:stretch/>
        </p:blipFill>
        <p:spPr bwMode="auto">
          <a:xfrm>
            <a:off x="5313216" y="3499278"/>
            <a:ext cx="1584000" cy="24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076" y="2187010"/>
            <a:ext cx="2465436" cy="174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9" t="4209" r="10300" b="2488"/>
          <a:stretch/>
        </p:blipFill>
        <p:spPr bwMode="auto">
          <a:xfrm>
            <a:off x="7545288" y="4293096"/>
            <a:ext cx="1944000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61476" y="5292497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clam-shell mounting of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Forward Pixel Disks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48944" y="6021288"/>
            <a:ext cx="1665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half-disk options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65337" y="3861048"/>
            <a:ext cx="2406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diskettes: exploded view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276530" y="5898758"/>
            <a:ext cx="2501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diskettes: mounting study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44255" y="3176672"/>
            <a:ext cx="5918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QMUL</a:t>
            </a:r>
          </a:p>
        </p:txBody>
      </p:sp>
    </p:spTree>
    <p:extLst>
      <p:ext uri="{BB962C8B-B14F-4D97-AF65-F5344CB8AC3E}">
        <p14:creationId xmlns:p14="http://schemas.microsoft.com/office/powerpoint/2010/main" val="350679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</a:t>
            </a:r>
            <a:r>
              <a:rPr lang="en-GB" sz="2000" dirty="0" smtClean="0"/>
              <a:t>2: commissioning of </a:t>
            </a:r>
            <a:r>
              <a:rPr lang="en-GB" sz="2000" dirty="0" err="1" smtClean="0"/>
              <a:t>Finetech</a:t>
            </a:r>
            <a:r>
              <a:rPr lang="en-GB" sz="2000" dirty="0" smtClean="0"/>
              <a:t> Si-placement system</a:t>
            </a:r>
          </a:p>
          <a:p>
            <a:pPr lvl="1"/>
            <a:r>
              <a:rPr lang="en-GB" sz="1800" dirty="0" smtClean="0"/>
              <a:t>commissioning of basic functionality</a:t>
            </a:r>
          </a:p>
          <a:p>
            <a:pPr marL="457200" lvl="1" indent="0">
              <a:buNone/>
            </a:pPr>
            <a:r>
              <a:rPr lang="en-GB" sz="1800" dirty="0" smtClean="0"/>
              <a:t>     (placement, heating, glue dispensing)</a:t>
            </a:r>
          </a:p>
          <a:p>
            <a:pPr lvl="1"/>
            <a:r>
              <a:rPr lang="en-GB" sz="1800" dirty="0" smtClean="0"/>
              <a:t>addition of ultrasonic bonding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76753" y="1282696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Corrinne</a:t>
            </a:r>
            <a:r>
              <a:rPr lang="en-GB" sz="1600" dirty="0" smtClean="0">
                <a:latin typeface="+mn-lt"/>
              </a:rPr>
              <a:t> Mills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76753" y="1016150"/>
            <a:ext cx="13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Jon Webster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6753" y="1527756"/>
            <a:ext cx="21920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(</a:t>
            </a:r>
            <a:r>
              <a:rPr lang="en-GB" sz="1600" dirty="0" err="1" smtClean="0">
                <a:latin typeface="+mn-lt"/>
              </a:rPr>
              <a:t>Yiorgos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Sidiropoulos</a:t>
            </a:r>
            <a:r>
              <a:rPr lang="en-GB" sz="1600" dirty="0" smtClean="0">
                <a:latin typeface="+mn-lt"/>
              </a:rPr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76753" y="1794302"/>
            <a:ext cx="1609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(Paul </a:t>
            </a:r>
            <a:r>
              <a:rPr lang="en-GB" sz="1600" dirty="0" err="1" smtClean="0">
                <a:latin typeface="+mn-lt"/>
              </a:rPr>
              <a:t>Glaysher</a:t>
            </a:r>
            <a:r>
              <a:rPr lang="en-GB" sz="1600" dirty="0" smtClean="0">
                <a:latin typeface="+mn-lt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144" y="2592288"/>
            <a:ext cx="4572000" cy="3429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15948" y="2601376"/>
            <a:ext cx="1693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  <a:sym typeface="Symbol"/>
              </a:rPr>
              <a:t>10</a:t>
            </a:r>
            <a:r>
              <a:rPr lang="en-GB" sz="1600" dirty="0" smtClean="0">
                <a:solidFill>
                  <a:srgbClr val="7030A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m accuracy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Si-placement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2173312"/>
            <a:ext cx="3048000" cy="4064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134167" y="6253504"/>
            <a:ext cx="1563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  <a:sym typeface="Symbol"/>
              </a:rPr>
              <a:t>3D-microscope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51" t="24162" r="32621" b="42729"/>
          <a:stretch/>
        </p:blipFill>
        <p:spPr>
          <a:xfrm>
            <a:off x="164598" y="4689288"/>
            <a:ext cx="1332000" cy="1332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6456" y="4365104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  <a:sym typeface="Symbol"/>
              </a:rPr>
              <a:t>ultrasonic arm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171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ATLAS Upgrade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WP </a:t>
            </a:r>
            <a:r>
              <a:rPr lang="en-GB" sz="2000" dirty="0" smtClean="0"/>
              <a:t>2: gain experience in </a:t>
            </a:r>
            <a:r>
              <a:rPr lang="en-GB" sz="2000" dirty="0" smtClean="0"/>
              <a:t>micro-placement and bonding</a:t>
            </a:r>
            <a:endParaRPr lang="en-GB" sz="2000" dirty="0" smtClean="0"/>
          </a:p>
          <a:p>
            <a:pPr lvl="1"/>
            <a:r>
              <a:rPr lang="en-GB" sz="1800" dirty="0" smtClean="0"/>
              <a:t>run trials &amp; gain security in operations</a:t>
            </a:r>
          </a:p>
          <a:p>
            <a:pPr lvl="1"/>
            <a:r>
              <a:rPr lang="en-GB" sz="1800" dirty="0" smtClean="0"/>
              <a:t>iron out issues with SW of setup</a:t>
            </a:r>
          </a:p>
          <a:p>
            <a:pPr lvl="1"/>
            <a:r>
              <a:rPr lang="en-GB" sz="1800" dirty="0" smtClean="0"/>
              <a:t>learn about glues and bonding techniques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76753" y="1311732"/>
            <a:ext cx="1574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(</a:t>
            </a:r>
            <a:r>
              <a:rPr lang="en-GB" sz="1600" dirty="0" err="1" smtClean="0">
                <a:latin typeface="+mn-lt"/>
              </a:rPr>
              <a:t>Corrinne</a:t>
            </a:r>
            <a:r>
              <a:rPr lang="en-GB" sz="1600" dirty="0" smtClean="0">
                <a:latin typeface="+mn-lt"/>
              </a:rPr>
              <a:t> Mills)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6753" y="1045186"/>
            <a:ext cx="13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Jon Webster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76753" y="201032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9900"/>
                </a:solidFill>
                <a:latin typeface="+mn-lt"/>
              </a:rPr>
              <a:t>vacancy to fill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343" y="3314945"/>
            <a:ext cx="4272177" cy="28503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03047" y="3314945"/>
            <a:ext cx="18245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150</a:t>
            </a:r>
            <a:r>
              <a:rPr lang="en-GB" sz="120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m R/O chip</a:t>
            </a:r>
          </a:p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  20</a:t>
            </a:r>
            <a:r>
              <a:rPr lang="en-GB" sz="120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m bumps</a:t>
            </a:r>
          </a:p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150</a:t>
            </a:r>
            <a:r>
              <a:rPr lang="en-GB" sz="120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m sensor</a:t>
            </a:r>
          </a:p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100</a:t>
            </a:r>
            <a:r>
              <a:rPr lang="en-GB" sz="120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m TPG</a:t>
            </a:r>
          </a:p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200</a:t>
            </a:r>
            <a:r>
              <a:rPr lang="en-GB" sz="120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m glue</a:t>
            </a:r>
          </a:p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200</a:t>
            </a:r>
            <a:r>
              <a:rPr lang="en-GB" sz="120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m carbon fibre skin</a:t>
            </a:r>
          </a:p>
          <a:p>
            <a:pPr algn="l"/>
            <a:r>
              <a:rPr lang="en-GB" sz="1200" dirty="0" smtClean="0">
                <a:solidFill>
                  <a:schemeClr val="tx1"/>
                </a:solidFill>
                <a:latin typeface="+mn-lt"/>
              </a:rPr>
              <a:t>            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Allcom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 Foam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52910" y="2772217"/>
            <a:ext cx="1827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stepped geometry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module building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2608312"/>
            <a:ext cx="243720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4437112"/>
            <a:ext cx="243720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2398" y="1777315"/>
            <a:ext cx="10615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ultrasonic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Cu-Al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bonding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84" b="28252"/>
          <a:stretch/>
        </p:blipFill>
        <p:spPr bwMode="auto">
          <a:xfrm>
            <a:off x="2677691" y="2653526"/>
            <a:ext cx="253875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744" y="3808774"/>
            <a:ext cx="25387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00" b="47564"/>
          <a:stretch/>
        </p:blipFill>
        <p:spPr bwMode="auto">
          <a:xfrm>
            <a:off x="2648744" y="6001870"/>
            <a:ext cx="2538750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728932" y="2348880"/>
            <a:ext cx="24400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manual dispensing trials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01703" y="3517622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UV curing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65501" y="5706437"/>
            <a:ext cx="2156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glue thickness control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6814" y="2674114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LBL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20752" y="3599438"/>
            <a:ext cx="5469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Berlin</a:t>
            </a:r>
          </a:p>
        </p:txBody>
      </p:sp>
    </p:spTree>
    <p:extLst>
      <p:ext uri="{BB962C8B-B14F-4D97-AF65-F5344CB8AC3E}">
        <p14:creationId xmlns:p14="http://schemas.microsoft.com/office/powerpoint/2010/main" val="350679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23" grpId="0"/>
      <p:bldP spid="24" grpId="0"/>
      <p:bldP spid="25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M&amp;O – Project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HPDs </a:t>
            </a:r>
            <a:r>
              <a:rPr lang="en-GB" sz="2000" dirty="0" smtClean="0"/>
              <a:t>do an excellent job (high photon efficiency, low noise), but suffer from degradation of vacuum</a:t>
            </a:r>
          </a:p>
          <a:p>
            <a:pPr lvl="1"/>
            <a:r>
              <a:rPr lang="en-GB" sz="1800" dirty="0" smtClean="0"/>
              <a:t>visible in increase of Ion Feedback:</a:t>
            </a:r>
          </a:p>
          <a:p>
            <a:pPr lvl="2"/>
            <a:r>
              <a:rPr lang="en-GB" sz="1600" dirty="0" smtClean="0"/>
              <a:t>ionisation of residual gas atoms</a:t>
            </a:r>
          </a:p>
          <a:p>
            <a:pPr lvl="2"/>
            <a:r>
              <a:rPr lang="en-GB" sz="1600" dirty="0" smtClean="0"/>
              <a:t>drift of ions to photocathode: O(200-300ns)</a:t>
            </a:r>
          </a:p>
          <a:p>
            <a:pPr lvl="2"/>
            <a:r>
              <a:rPr lang="en-GB" sz="1600" dirty="0" smtClean="0"/>
              <a:t>secondary electron production: O(10-40 e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)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ranging</a:t>
            </a:r>
            <a:r>
              <a:rPr lang="en-GB" sz="1800" dirty="0" smtClean="0"/>
              <a:t>: 0.01%/</a:t>
            </a:r>
            <a:r>
              <a:rPr lang="en-GB" sz="1800" dirty="0" err="1" smtClean="0"/>
              <a:t>yr</a:t>
            </a:r>
            <a:r>
              <a:rPr lang="en-GB" sz="1800" dirty="0" smtClean="0"/>
              <a:t> &lt;= </a:t>
            </a:r>
            <a:r>
              <a:rPr lang="en-GB" sz="1800" dirty="0" smtClean="0">
                <a:latin typeface="Symbol" panose="05050102010706020507" pitchFamily="18" charset="2"/>
              </a:rPr>
              <a:t>D</a:t>
            </a:r>
            <a:r>
              <a:rPr lang="en-GB" sz="1800" dirty="0" smtClean="0"/>
              <a:t>IFB &lt;= 2.0%/</a:t>
            </a:r>
            <a:r>
              <a:rPr lang="en-GB" sz="1800" dirty="0" err="1" smtClean="0"/>
              <a:t>yr</a:t>
            </a:r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HPDs </a:t>
            </a:r>
            <a:r>
              <a:rPr lang="en-GB" sz="1800" dirty="0" smtClean="0"/>
              <a:t>become unusable when: P(IFB)*(e</a:t>
            </a:r>
            <a:r>
              <a:rPr lang="en-GB" sz="1800" baseline="30000" dirty="0" smtClean="0"/>
              <a:t>-</a:t>
            </a:r>
            <a:r>
              <a:rPr lang="en-GB" sz="1800" dirty="0" smtClean="0"/>
              <a:t> multiplicity)&gt;=1  (typically @ 5%*20e</a:t>
            </a:r>
            <a:r>
              <a:rPr lang="en-GB" sz="1800" baseline="30000" dirty="0" smtClean="0"/>
              <a:t>-</a:t>
            </a:r>
            <a:r>
              <a:rPr lang="en-GB" sz="1800" dirty="0" smtClean="0"/>
              <a:t>)</a:t>
            </a:r>
          </a:p>
          <a:p>
            <a:endParaRPr lang="en-GB" sz="2000" dirty="0" smtClean="0"/>
          </a:p>
          <a:p>
            <a:r>
              <a:rPr lang="en-GB" sz="2000" dirty="0" smtClean="0"/>
              <a:t>this made </a:t>
            </a:r>
            <a:r>
              <a:rPr lang="en-GB" sz="2000" dirty="0" smtClean="0"/>
              <a:t>a continuous repair programme </a:t>
            </a:r>
            <a:r>
              <a:rPr lang="en-GB" sz="2000" dirty="0" smtClean="0"/>
              <a:t>necessary </a:t>
            </a:r>
            <a:r>
              <a:rPr lang="en-GB" sz="2000" dirty="0" smtClean="0">
                <a:solidFill>
                  <a:srgbClr val="009900"/>
                </a:solidFill>
                <a:sym typeface="Wingdings 3"/>
              </a:rPr>
              <a:t> vital for RICH</a:t>
            </a:r>
            <a:endParaRPr lang="en-GB" sz="2000" dirty="0" smtClean="0">
              <a:solidFill>
                <a:srgbClr val="009900"/>
              </a:solidFill>
            </a:endParaRPr>
          </a:p>
          <a:p>
            <a:pPr lvl="1"/>
            <a:r>
              <a:rPr lang="en-GB" sz="1800" dirty="0" smtClean="0"/>
              <a:t>monitor IFB of RICH HPDs in situ</a:t>
            </a:r>
          </a:p>
          <a:p>
            <a:pPr lvl="1"/>
            <a:r>
              <a:rPr lang="en-GB" sz="1800" dirty="0" smtClean="0"/>
              <a:t>schedule exchange when they approach the critical point</a:t>
            </a:r>
          </a:p>
          <a:p>
            <a:pPr lvl="1"/>
            <a:r>
              <a:rPr lang="en-GB" sz="1800" dirty="0" smtClean="0"/>
              <a:t>refurbish (rebuild) HPDs at </a:t>
            </a:r>
            <a:r>
              <a:rPr lang="en-GB" sz="1800" dirty="0" err="1" smtClean="0"/>
              <a:t>Photonis</a:t>
            </a:r>
            <a:r>
              <a:rPr lang="en-GB" sz="1800" dirty="0"/>
              <a:t> </a:t>
            </a:r>
            <a:r>
              <a:rPr lang="en-GB" sz="1800" dirty="0" smtClean="0"/>
              <a:t>&amp; retest at Edinburgh</a:t>
            </a:r>
          </a:p>
          <a:p>
            <a:pPr lvl="1"/>
            <a:r>
              <a:rPr lang="en-GB" sz="1800" dirty="0" smtClean="0"/>
              <a:t>plan exchange campaigns and HPD placement</a:t>
            </a: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6414831" y="1357285"/>
            <a:ext cx="2930657" cy="2450981"/>
            <a:chOff x="3208338" y="908720"/>
            <a:chExt cx="5861313" cy="4901962"/>
          </a:xfrm>
        </p:grpSpPr>
        <p:pic>
          <p:nvPicPr>
            <p:cNvPr id="40" name="Picture 6" descr="schemep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" b="31172"/>
            <a:stretch/>
          </p:blipFill>
          <p:spPr bwMode="auto">
            <a:xfrm>
              <a:off x="3208338" y="908720"/>
              <a:ext cx="5749925" cy="41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 Box 9"/>
            <p:cNvSpPr txBox="1">
              <a:spLocks noChangeArrowheads="1"/>
            </p:cNvSpPr>
            <p:nvPr/>
          </p:nvSpPr>
          <p:spPr bwMode="auto">
            <a:xfrm>
              <a:off x="7742363" y="1451750"/>
              <a:ext cx="1327288" cy="616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>
              <a:spAutoFit/>
            </a:bodyPr>
            <a:lstStyle>
              <a:lvl1pPr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400" dirty="0">
                  <a:solidFill>
                    <a:srgbClr val="FF0000"/>
                  </a:solidFill>
                  <a:latin typeface="Calibri" pitchFamily="34" charset="0"/>
                </a:rPr>
                <a:t>Anode</a:t>
              </a:r>
            </a:p>
          </p:txBody>
        </p:sp>
        <p:sp>
          <p:nvSpPr>
            <p:cNvPr id="42" name="Oval 10"/>
            <p:cNvSpPr>
              <a:spLocks noChangeArrowheads="1"/>
            </p:cNvSpPr>
            <p:nvPr/>
          </p:nvSpPr>
          <p:spPr bwMode="auto">
            <a:xfrm>
              <a:off x="7331928" y="1773253"/>
              <a:ext cx="540469" cy="1862732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2075" tIns="46038" rIns="92075" bIns="46038" anchor="ctr">
              <a:spAutoFit/>
            </a:bodyPr>
            <a:lstStyle>
              <a:lvl1pPr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GB" altLang="en-US">
                <a:latin typeface="Calibri" pitchFamily="34" charset="0"/>
              </a:endParaRPr>
            </a:p>
          </p:txBody>
        </p:sp>
        <p:sp>
          <p:nvSpPr>
            <p:cNvPr id="43" name="Text Box 11"/>
            <p:cNvSpPr txBox="1">
              <a:spLocks noChangeArrowheads="1"/>
            </p:cNvSpPr>
            <p:nvPr/>
          </p:nvSpPr>
          <p:spPr bwMode="auto">
            <a:xfrm>
              <a:off x="5401678" y="4332070"/>
              <a:ext cx="1651750" cy="1478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>
              <a:lvl1pPr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solidFill>
                    <a:srgbClr val="CC0099"/>
                  </a:solidFill>
                  <a:latin typeface="Calibri" pitchFamily="34" charset="0"/>
                </a:rPr>
                <a:t>Vacuum</a:t>
              </a:r>
            </a:p>
            <a:p>
              <a:pPr algn="ctr" eaLnBrk="1" hangingPunct="1"/>
              <a:r>
                <a:rPr lang="en-US" altLang="en-US" sz="1400" dirty="0">
                  <a:solidFill>
                    <a:srgbClr val="CC0099"/>
                  </a:solidFill>
                  <a:latin typeface="Calibri" pitchFamily="34" charset="0"/>
                </a:rPr>
                <a:t>photon detector</a:t>
              </a:r>
            </a:p>
          </p:txBody>
        </p:sp>
        <p:sp>
          <p:nvSpPr>
            <p:cNvPr id="44" name="AutoShape 12"/>
            <p:cNvSpPr>
              <a:spLocks/>
            </p:cNvSpPr>
            <p:nvPr/>
          </p:nvSpPr>
          <p:spPr bwMode="auto">
            <a:xfrm rot="5400000">
              <a:off x="5749935" y="2711407"/>
              <a:ext cx="279509" cy="3161815"/>
            </a:xfrm>
            <a:prstGeom prst="rightBrace">
              <a:avLst>
                <a:gd name="adj1" fmla="val 53897"/>
                <a:gd name="adj2" fmla="val 50000"/>
              </a:avLst>
            </a:prstGeom>
            <a:noFill/>
            <a:ln w="31750">
              <a:solidFill>
                <a:srgbClr val="CC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3290888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GB" altLang="en-US">
                <a:latin typeface="Calibri" pitchFamily="34" charset="0"/>
              </a:endParaRPr>
            </a:p>
          </p:txBody>
        </p:sp>
        <p:sp>
          <p:nvSpPr>
            <p:cNvPr id="45" name="Rectangle 52"/>
            <p:cNvSpPr>
              <a:spLocks noChangeArrowheads="1"/>
            </p:cNvSpPr>
            <p:nvPr/>
          </p:nvSpPr>
          <p:spPr bwMode="auto">
            <a:xfrm>
              <a:off x="4882372" y="2272395"/>
              <a:ext cx="1028558" cy="2837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defTabSz="893763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93763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93763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93763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93763" eaLnBrk="0" hangingPunct="0">
                <a:defRPr sz="65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93763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93763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93763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93763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GB" altLang="en-US">
                <a:latin typeface="Calibri" pitchFamily="34" charset="0"/>
              </a:endParaRPr>
            </a:p>
          </p:txBody>
        </p:sp>
        <p:grpSp>
          <p:nvGrpSpPr>
            <p:cNvPr id="30" name="Group 56"/>
            <p:cNvGrpSpPr>
              <a:grpSpLocks/>
            </p:cNvGrpSpPr>
            <p:nvPr/>
          </p:nvGrpSpPr>
          <p:grpSpPr bwMode="auto">
            <a:xfrm>
              <a:off x="3456799" y="2027811"/>
              <a:ext cx="3095975" cy="834695"/>
              <a:chOff x="7652879" y="16968666"/>
              <a:chExt cx="4128537" cy="1112928"/>
            </a:xfrm>
          </p:grpSpPr>
          <p:cxnSp>
            <p:nvCxnSpPr>
              <p:cNvPr id="31" name="Straight Arrow Connector 28"/>
              <p:cNvCxnSpPr>
                <a:cxnSpLocks noChangeShapeType="1"/>
              </p:cNvCxnSpPr>
              <p:nvPr/>
            </p:nvCxnSpPr>
            <p:spPr bwMode="auto">
              <a:xfrm rot="10800000" flipV="1">
                <a:off x="8946968" y="17843085"/>
                <a:ext cx="2492470" cy="40028"/>
              </a:xfrm>
              <a:prstGeom prst="straightConnector1">
                <a:avLst/>
              </a:prstGeom>
              <a:noFill/>
              <a:ln w="25400" algn="ctr">
                <a:solidFill>
                  <a:srgbClr val="FF0000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2" name="Oval 27"/>
              <p:cNvSpPr>
                <a:spLocks noChangeArrowheads="1"/>
              </p:cNvSpPr>
              <p:nvPr/>
            </p:nvSpPr>
            <p:spPr bwMode="auto">
              <a:xfrm rot="-5400000">
                <a:off x="11431243" y="17817207"/>
                <a:ext cx="68579" cy="68579"/>
              </a:xfrm>
              <a:prstGeom prst="ellipse">
                <a:avLst/>
              </a:prstGeom>
              <a:solidFill>
                <a:srgbClr val="FF0000"/>
              </a:solidFill>
              <a:ln w="571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3290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3290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3290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3290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/>
                <a:endParaRPr lang="en-GB" altLang="en-US" sz="1800">
                  <a:solidFill>
                    <a:srgbClr val="FF0000"/>
                  </a:solidFill>
                  <a:latin typeface="Tahoma" pitchFamily="34" charset="0"/>
                </a:endParaRPr>
              </a:p>
            </p:txBody>
          </p:sp>
          <p:cxnSp>
            <p:nvCxnSpPr>
              <p:cNvPr id="33" name="Straight Arrow Connector 29"/>
              <p:cNvCxnSpPr>
                <a:cxnSpLocks noChangeShapeType="1"/>
              </p:cNvCxnSpPr>
              <p:nvPr/>
            </p:nvCxnSpPr>
            <p:spPr bwMode="auto">
              <a:xfrm rot="10800000" flipH="1">
                <a:off x="8899466" y="17638679"/>
                <a:ext cx="228600" cy="228600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Straight Arrow Connector 30"/>
              <p:cNvCxnSpPr>
                <a:cxnSpLocks noChangeShapeType="1"/>
              </p:cNvCxnSpPr>
              <p:nvPr/>
            </p:nvCxnSpPr>
            <p:spPr bwMode="auto">
              <a:xfrm rot="5400000" flipV="1">
                <a:off x="8845888" y="17920858"/>
                <a:ext cx="214314" cy="107157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Straight Arrow Connector 31"/>
              <p:cNvCxnSpPr>
                <a:cxnSpLocks noChangeShapeType="1"/>
              </p:cNvCxnSpPr>
              <p:nvPr/>
            </p:nvCxnSpPr>
            <p:spPr bwMode="auto">
              <a:xfrm>
                <a:off x="8899467" y="17867280"/>
                <a:ext cx="321471" cy="214314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" name="Straight Arrow Connector 32"/>
              <p:cNvCxnSpPr>
                <a:cxnSpLocks noChangeShapeType="1"/>
              </p:cNvCxnSpPr>
              <p:nvPr/>
            </p:nvCxnSpPr>
            <p:spPr bwMode="auto">
              <a:xfrm rot="10800000" flipH="1">
                <a:off x="8899466" y="17652965"/>
                <a:ext cx="428628" cy="214314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Straight Arrow Connector 33"/>
              <p:cNvCxnSpPr>
                <a:cxnSpLocks noChangeShapeType="1"/>
              </p:cNvCxnSpPr>
              <p:nvPr/>
            </p:nvCxnSpPr>
            <p:spPr bwMode="auto">
              <a:xfrm rot="-5400000">
                <a:off x="8792309" y="17652965"/>
                <a:ext cx="321471" cy="107157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8" name="Freeform 34"/>
              <p:cNvSpPr>
                <a:spLocks noChangeArrowheads="1"/>
              </p:cNvSpPr>
              <p:nvPr/>
            </p:nvSpPr>
            <p:spPr bwMode="auto">
              <a:xfrm rot="-5400000">
                <a:off x="8088648" y="17236283"/>
                <a:ext cx="342900" cy="1214438"/>
              </a:xfrm>
              <a:custGeom>
                <a:avLst/>
                <a:gdLst>
                  <a:gd name="T0" fmla="*/ 66213606 w 228600"/>
                  <a:gd name="T1" fmla="*/ 531796471 h 809625"/>
                  <a:gd name="T2" fmla="*/ 119392431 w 228600"/>
                  <a:gd name="T3" fmla="*/ 456719087 h 809625"/>
                  <a:gd name="T4" fmla="*/ 64649766 w 228600"/>
                  <a:gd name="T5" fmla="*/ 383205831 h 809625"/>
                  <a:gd name="T6" fmla="*/ 2085831 w 228600"/>
                  <a:gd name="T7" fmla="*/ 317513601 h 809625"/>
                  <a:gd name="T8" fmla="*/ 77162115 w 228600"/>
                  <a:gd name="T9" fmla="*/ 242436601 h 809625"/>
                  <a:gd name="T10" fmla="*/ 149110375 w 228600"/>
                  <a:gd name="T11" fmla="*/ 184564771 h 809625"/>
                  <a:gd name="T12" fmla="*/ 70906085 w 228600"/>
                  <a:gd name="T13" fmla="*/ 95410402 h 809625"/>
                  <a:gd name="T14" fmla="*/ 56828504 w 228600"/>
                  <a:gd name="T15" fmla="*/ 0 h 8096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28600"/>
                  <a:gd name="T25" fmla="*/ 0 h 809625"/>
                  <a:gd name="T26" fmla="*/ 228600 w 228600"/>
                  <a:gd name="T27" fmla="*/ 809625 h 8096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28600" h="809625">
                    <a:moveTo>
                      <a:pt x="100806" y="809625"/>
                    </a:moveTo>
                    <a:cubicBezTo>
                      <a:pt x="141485" y="771326"/>
                      <a:pt x="182165" y="733028"/>
                      <a:pt x="181768" y="695325"/>
                    </a:cubicBezTo>
                    <a:cubicBezTo>
                      <a:pt x="181371" y="657622"/>
                      <a:pt x="128190" y="618728"/>
                      <a:pt x="98425" y="583406"/>
                    </a:cubicBezTo>
                    <a:cubicBezTo>
                      <a:pt x="68660" y="548084"/>
                      <a:pt x="0" y="519113"/>
                      <a:pt x="3175" y="483394"/>
                    </a:cubicBezTo>
                    <a:cubicBezTo>
                      <a:pt x="6350" y="447675"/>
                      <a:pt x="80169" y="402828"/>
                      <a:pt x="117475" y="369094"/>
                    </a:cubicBezTo>
                    <a:cubicBezTo>
                      <a:pt x="154781" y="335360"/>
                      <a:pt x="228600" y="318294"/>
                      <a:pt x="227012" y="280988"/>
                    </a:cubicBezTo>
                    <a:cubicBezTo>
                      <a:pt x="225425" y="243682"/>
                      <a:pt x="131366" y="192087"/>
                      <a:pt x="107950" y="145256"/>
                    </a:cubicBezTo>
                    <a:cubicBezTo>
                      <a:pt x="84534" y="98425"/>
                      <a:pt x="85526" y="49212"/>
                      <a:pt x="86518" y="0"/>
                    </a:cubicBezTo>
                  </a:path>
                </a:pathLst>
              </a:custGeom>
              <a:noFill/>
              <a:ln w="25400" algn="ctr">
                <a:solidFill>
                  <a:srgbClr val="0000FF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9" name="TextBox 16"/>
              <p:cNvSpPr txBox="1">
                <a:spLocks noChangeArrowheads="1"/>
              </p:cNvSpPr>
              <p:nvPr/>
            </p:nvSpPr>
            <p:spPr bwMode="auto">
              <a:xfrm>
                <a:off x="10673266" y="16968666"/>
                <a:ext cx="1108150" cy="820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3290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3290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3290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3290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65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GB" altLang="en-US" sz="1400" dirty="0">
                    <a:solidFill>
                      <a:srgbClr val="FF0000"/>
                    </a:solidFill>
                    <a:latin typeface="Calibri" pitchFamily="34" charset="0"/>
                  </a:rPr>
                  <a:t>ion</a:t>
                </a:r>
                <a:endParaRPr lang="en-GB" altLang="en-US" sz="4800" dirty="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757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Sensor Studies – Project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Transient Current Technique (TCT) measurements on new diode materials</a:t>
            </a:r>
          </a:p>
          <a:p>
            <a:pPr lvl="1"/>
            <a:r>
              <a:rPr lang="en-GB" sz="1800" dirty="0" smtClean="0"/>
              <a:t>study n-type magnetic </a:t>
            </a:r>
            <a:r>
              <a:rPr lang="en-GB" sz="1800" dirty="0" err="1" smtClean="0"/>
              <a:t>Czochralski</a:t>
            </a:r>
            <a:r>
              <a:rPr lang="en-GB" sz="1800" dirty="0" smtClean="0"/>
              <a:t> diodes for irradiation up to 10</a:t>
            </a:r>
            <a:r>
              <a:rPr lang="en-GB" sz="1800" baseline="30000" dirty="0" smtClean="0"/>
              <a:t>16</a:t>
            </a:r>
            <a:r>
              <a:rPr lang="en-GB" sz="1800" dirty="0" smtClean="0"/>
              <a:t>/cm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 </a:t>
            </a:r>
            <a:r>
              <a:rPr lang="en-GB" sz="1800" dirty="0" err="1" smtClean="0"/>
              <a:t>n</a:t>
            </a:r>
            <a:r>
              <a:rPr lang="en-GB" sz="1800" baseline="-25000" dirty="0" err="1" smtClean="0"/>
              <a:t>eq</a:t>
            </a:r>
            <a:r>
              <a:rPr lang="en-GB" sz="1800" dirty="0" smtClean="0"/>
              <a:t> &amp; p </a:t>
            </a:r>
            <a:endParaRPr lang="en-GB" sz="1800" baseline="-25000" dirty="0" smtClean="0"/>
          </a:p>
          <a:p>
            <a:pPr lvl="1"/>
            <a:r>
              <a:rPr lang="en-GB" sz="1800" dirty="0" smtClean="0"/>
              <a:t>compare to standard Float Zone (FZ) diodes</a:t>
            </a:r>
          </a:p>
          <a:p>
            <a:pPr lvl="1"/>
            <a:r>
              <a:rPr lang="en-GB" sz="1800" dirty="0" smtClean="0"/>
              <a:t>deduct if the </a:t>
            </a:r>
            <a:r>
              <a:rPr lang="en-GB" sz="1800" dirty="0" err="1" smtClean="0"/>
              <a:t>mag.Cz</a:t>
            </a:r>
            <a:r>
              <a:rPr lang="en-GB" sz="1800" dirty="0" smtClean="0"/>
              <a:t> indeed show compensating of ageing under mixed irradiation</a:t>
            </a:r>
          </a:p>
          <a:p>
            <a:pPr lvl="2"/>
            <a:r>
              <a:rPr lang="en-GB" sz="1600" dirty="0" smtClean="0"/>
              <a:t>expected not to type inverting under p irradiation</a:t>
            </a:r>
          </a:p>
          <a:p>
            <a:pPr lvl="2"/>
            <a:r>
              <a:rPr lang="en-GB" sz="1600" dirty="0" smtClean="0"/>
              <a:t>expected to type invert under n </a:t>
            </a:r>
            <a:r>
              <a:rPr lang="en-GB" sz="1600" dirty="0" smtClean="0"/>
              <a:t>irradiation</a:t>
            </a:r>
          </a:p>
          <a:p>
            <a:pPr lvl="2"/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Option </a:t>
            </a:r>
            <a:r>
              <a:rPr lang="en-GB" sz="2000" dirty="0" smtClean="0"/>
              <a:t>on joining the 3D sensor development</a:t>
            </a:r>
          </a:p>
          <a:p>
            <a:pPr lvl="1"/>
            <a:r>
              <a:rPr lang="en-GB" sz="1800" dirty="0" smtClean="0"/>
              <a:t>study sensor efficiencies across area</a:t>
            </a:r>
          </a:p>
          <a:p>
            <a:pPr lvl="2"/>
            <a:r>
              <a:rPr lang="en-GB" sz="1600" dirty="0" smtClean="0"/>
              <a:t>using our through-the-lens </a:t>
            </a:r>
            <a:r>
              <a:rPr lang="en-GB" sz="1600" dirty="0" err="1" smtClean="0"/>
              <a:t>ps</a:t>
            </a:r>
            <a:r>
              <a:rPr lang="en-GB" sz="1600" dirty="0" smtClean="0"/>
              <a:t>-laser pulser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76753" y="2348880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MPhys</a:t>
            </a:r>
            <a:endParaRPr lang="en-GB" sz="1600" dirty="0" smtClean="0">
              <a:latin typeface="+mn-lt"/>
            </a:endParaRPr>
          </a:p>
          <a:p>
            <a:pPr algn="l"/>
            <a:r>
              <a:rPr lang="en-GB" sz="1600" dirty="0" smtClean="0">
                <a:latin typeface="+mn-lt"/>
              </a:rPr>
              <a:t>Rebecca Carney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09184" y="4005064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change of doping in silicon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due to irradiation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364" y="3414930"/>
            <a:ext cx="2847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610436" y="3661162"/>
            <a:ext cx="20890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solidFill>
                  <a:schemeClr val="tx1"/>
                </a:solidFill>
                <a:latin typeface="+mn-lt"/>
              </a:rPr>
              <a:t>other Si: </a:t>
            </a:r>
            <a:r>
              <a:rPr lang="en-GB" sz="1600" dirty="0" smtClean="0">
                <a:solidFill>
                  <a:srgbClr val="FF9900"/>
                </a:solidFill>
                <a:latin typeface="+mn-lt"/>
              </a:rPr>
              <a:t>n-irradiation</a:t>
            </a:r>
          </a:p>
          <a:p>
            <a:pPr algn="l"/>
            <a:r>
              <a:rPr lang="en-GB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600" dirty="0" smtClean="0">
                <a:solidFill>
                  <a:schemeClr val="tx1"/>
                </a:solidFill>
                <a:latin typeface="+mn-lt"/>
              </a:rPr>
              <a:t>             </a:t>
            </a:r>
            <a:r>
              <a:rPr lang="en-GB" sz="1600" dirty="0" smtClean="0">
                <a:solidFill>
                  <a:srgbClr val="0000FF"/>
                </a:solidFill>
                <a:latin typeface="+mn-lt"/>
              </a:rPr>
              <a:t>p-irradiation</a:t>
            </a:r>
          </a:p>
          <a:p>
            <a:pPr algn="l"/>
            <a:endParaRPr lang="en-GB" sz="160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GB" sz="1600" dirty="0" err="1" smtClean="0">
                <a:solidFill>
                  <a:schemeClr val="tx1"/>
                </a:solidFill>
                <a:latin typeface="+mn-lt"/>
              </a:rPr>
              <a:t>mag.Cz</a:t>
            </a:r>
            <a:r>
              <a:rPr lang="en-GB" sz="1600" dirty="0" smtClean="0">
                <a:solidFill>
                  <a:schemeClr val="tx1"/>
                </a:solidFill>
                <a:latin typeface="+mn-lt"/>
              </a:rPr>
              <a:t>: </a:t>
            </a:r>
            <a:r>
              <a:rPr lang="en-GB" sz="1600" dirty="0" smtClean="0">
                <a:solidFill>
                  <a:srgbClr val="FF9900"/>
                </a:solidFill>
                <a:latin typeface="+mn-lt"/>
              </a:rPr>
              <a:t>n-irradiation</a:t>
            </a:r>
          </a:p>
          <a:p>
            <a:pPr algn="l"/>
            <a:r>
              <a:rPr lang="en-GB" sz="1600" dirty="0" smtClean="0">
                <a:solidFill>
                  <a:schemeClr val="tx1"/>
                </a:solidFill>
                <a:latin typeface="+mn-lt"/>
              </a:rPr>
              <a:t>              </a:t>
            </a:r>
            <a:r>
              <a:rPr lang="en-GB" sz="1600" dirty="0" smtClean="0">
                <a:solidFill>
                  <a:srgbClr val="0000FF"/>
                </a:solidFill>
                <a:latin typeface="+mn-lt"/>
              </a:rPr>
              <a:t>p-irradiation</a:t>
            </a:r>
          </a:p>
        </p:txBody>
      </p:sp>
      <p:sp>
        <p:nvSpPr>
          <p:cNvPr id="14" name="Line 82"/>
          <p:cNvSpPr>
            <a:spLocks noChangeShapeType="1"/>
          </p:cNvSpPr>
          <p:nvPr/>
        </p:nvSpPr>
        <p:spPr bwMode="auto">
          <a:xfrm flipV="1">
            <a:off x="4507556" y="3798565"/>
            <a:ext cx="668685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800"/>
          </a:p>
        </p:txBody>
      </p:sp>
      <p:sp>
        <p:nvSpPr>
          <p:cNvPr id="15" name="Line 82"/>
          <p:cNvSpPr>
            <a:spLocks noChangeShapeType="1"/>
          </p:cNvSpPr>
          <p:nvPr/>
        </p:nvSpPr>
        <p:spPr bwMode="auto">
          <a:xfrm flipV="1">
            <a:off x="4499594" y="4499595"/>
            <a:ext cx="668685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800"/>
          </a:p>
        </p:txBody>
      </p:sp>
      <p:sp>
        <p:nvSpPr>
          <p:cNvPr id="16" name="Line 82"/>
          <p:cNvSpPr>
            <a:spLocks noChangeShapeType="1"/>
          </p:cNvSpPr>
          <p:nvPr/>
        </p:nvSpPr>
        <p:spPr bwMode="auto">
          <a:xfrm flipV="1">
            <a:off x="4498031" y="4019922"/>
            <a:ext cx="66868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800"/>
          </a:p>
        </p:txBody>
      </p:sp>
      <p:sp>
        <p:nvSpPr>
          <p:cNvPr id="17" name="Line 82"/>
          <p:cNvSpPr>
            <a:spLocks noChangeShapeType="1"/>
          </p:cNvSpPr>
          <p:nvPr/>
        </p:nvSpPr>
        <p:spPr bwMode="auto">
          <a:xfrm flipH="1" flipV="1">
            <a:off x="4490069" y="4720952"/>
            <a:ext cx="66868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800"/>
          </a:p>
        </p:txBody>
      </p:sp>
      <p:sp>
        <p:nvSpPr>
          <p:cNvPr id="18" name="TextBox 17"/>
          <p:cNvSpPr txBox="1"/>
          <p:nvPr/>
        </p:nvSpPr>
        <p:spPr>
          <a:xfrm>
            <a:off x="6612478" y="4870321"/>
            <a:ext cx="15808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RD48 irradiation study</a:t>
            </a:r>
          </a:p>
          <a:p>
            <a:r>
              <a:rPr lang="en-GB" sz="1100" dirty="0" smtClean="0">
                <a:solidFill>
                  <a:schemeClr val="tx1"/>
                </a:solidFill>
                <a:latin typeface="+mn-lt"/>
              </a:rPr>
              <a:t>Hamburg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76753" y="546671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solidFill>
                  <a:srgbClr val="009900"/>
                </a:solidFill>
                <a:latin typeface="+mn-lt"/>
              </a:rPr>
              <a:t>vacancy to fill</a:t>
            </a:r>
          </a:p>
        </p:txBody>
      </p:sp>
    </p:spTree>
    <p:extLst>
      <p:ext uri="{BB962C8B-B14F-4D97-AF65-F5344CB8AC3E}">
        <p14:creationId xmlns:p14="http://schemas.microsoft.com/office/powerpoint/2010/main" val="342467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Sensor Studies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Lab Developments</a:t>
            </a:r>
            <a:endParaRPr lang="en-GB" sz="2000" dirty="0"/>
          </a:p>
          <a:p>
            <a:pPr lvl="1"/>
            <a:r>
              <a:rPr lang="en-GB" sz="1800" dirty="0" smtClean="0"/>
              <a:t>commissioned </a:t>
            </a:r>
            <a:r>
              <a:rPr lang="en-GB" sz="1800" dirty="0" err="1" smtClean="0"/>
              <a:t>ps</a:t>
            </a:r>
            <a:r>
              <a:rPr lang="en-GB" sz="1800" dirty="0" smtClean="0"/>
              <a:t>-laser pulser on probe station</a:t>
            </a:r>
          </a:p>
          <a:p>
            <a:pPr lvl="2"/>
            <a:r>
              <a:rPr lang="en-GB" sz="1600" dirty="0" smtClean="0"/>
              <a:t>three laser heads (473nm, 655nm, 980nm)</a:t>
            </a:r>
          </a:p>
          <a:p>
            <a:pPr lvl="2"/>
            <a:r>
              <a:rPr lang="en-GB" sz="1600" dirty="0" smtClean="0"/>
              <a:t>through the microscope lens focusing (diameter not yet </a:t>
            </a:r>
            <a:r>
              <a:rPr lang="en-GB" sz="1600" dirty="0" err="1" smtClean="0"/>
              <a:t>optinised</a:t>
            </a:r>
            <a:r>
              <a:rPr lang="en-GB" sz="1600" dirty="0" smtClean="0"/>
              <a:t>)</a:t>
            </a:r>
          </a:p>
          <a:p>
            <a:pPr lvl="2"/>
            <a:r>
              <a:rPr lang="en-GB" sz="1600" dirty="0" smtClean="0"/>
              <a:t>interlock</a:t>
            </a:r>
            <a:endParaRPr lang="en-GB" sz="1600" dirty="0"/>
          </a:p>
          <a:p>
            <a:pPr lvl="1"/>
            <a:r>
              <a:rPr lang="en-GB" sz="1800" dirty="0" smtClean="0"/>
              <a:t>commissioned HV SMU (</a:t>
            </a:r>
            <a:r>
              <a:rPr lang="en-GB" sz="1800" dirty="0" err="1" smtClean="0"/>
              <a:t>Keithley</a:t>
            </a:r>
            <a:r>
              <a:rPr lang="en-GB" sz="1800" dirty="0" smtClean="0"/>
              <a:t> 237)</a:t>
            </a:r>
          </a:p>
          <a:p>
            <a:pPr lvl="1"/>
            <a:r>
              <a:rPr lang="en-GB" sz="1800" dirty="0" smtClean="0"/>
              <a:t>established dry-air supply to probe chamber</a:t>
            </a:r>
          </a:p>
          <a:p>
            <a:pPr lvl="2"/>
            <a:r>
              <a:rPr lang="en-GB" sz="1600" dirty="0" smtClean="0"/>
              <a:t>to facilitate measurements at -10…-15°C for irradiated </a:t>
            </a:r>
            <a:r>
              <a:rPr lang="en-GB" sz="1600" dirty="0" smtClean="0"/>
              <a:t>diodes</a:t>
            </a:r>
            <a:endParaRPr lang="en-GB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876753" y="1052736"/>
            <a:ext cx="1710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Rebecca Carney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76753" y="1340768"/>
            <a:ext cx="147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(Jon Webster)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4568" y="5898758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7030A0"/>
                </a:solidFill>
                <a:latin typeface="+mn-lt"/>
              </a:rPr>
              <a:t>ps</a:t>
            </a:r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-laser pulser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00872" y="5898758"/>
            <a:ext cx="2911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laser light feed at microscope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57468" y="4283224"/>
            <a:ext cx="1611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air dryer &amp;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vacuum system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3783524"/>
            <a:ext cx="3271266" cy="21657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736" y="1844824"/>
            <a:ext cx="18288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24" y="3507854"/>
            <a:ext cx="32512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718" y="4881255"/>
            <a:ext cx="1625600" cy="1219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624" y="4875203"/>
            <a:ext cx="1625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5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Sensor Studies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TCT </a:t>
            </a:r>
            <a:r>
              <a:rPr lang="en-GB" sz="2000" dirty="0" smtClean="0"/>
              <a:t>study</a:t>
            </a:r>
          </a:p>
          <a:p>
            <a:pPr lvl="1"/>
            <a:r>
              <a:rPr lang="en-GB" sz="1800" dirty="0" smtClean="0"/>
              <a:t>support by Daniel M</a:t>
            </a:r>
            <a:r>
              <a:rPr lang="de-DE" sz="1800" dirty="0" smtClean="0"/>
              <a:t>ü</a:t>
            </a:r>
            <a:r>
              <a:rPr lang="en-GB" sz="1800" dirty="0" err="1" smtClean="0"/>
              <a:t>nstermann</a:t>
            </a:r>
            <a:r>
              <a:rPr lang="en-GB" sz="1800" dirty="0" smtClean="0"/>
              <a:t> (RD50) &amp; </a:t>
            </a:r>
            <a:r>
              <a:rPr lang="en-GB" sz="1800" dirty="0" err="1" smtClean="0"/>
              <a:t>Uni</a:t>
            </a:r>
            <a:r>
              <a:rPr lang="en-GB" sz="1800" dirty="0" smtClean="0"/>
              <a:t> </a:t>
            </a:r>
            <a:r>
              <a:rPr lang="en-GB" sz="1800" dirty="0" err="1" smtClean="0"/>
              <a:t>Dordmund</a:t>
            </a:r>
            <a:endParaRPr lang="en-GB" sz="1800" dirty="0" smtClean="0"/>
          </a:p>
          <a:p>
            <a:pPr lvl="1"/>
            <a:r>
              <a:rPr lang="en-GB" sz="1800" dirty="0" smtClean="0"/>
              <a:t>FZ diode samples diced up and send to KEK for irradiation</a:t>
            </a:r>
          </a:p>
          <a:p>
            <a:pPr lvl="1"/>
            <a:r>
              <a:rPr lang="en-GB" sz="1800" dirty="0" smtClean="0"/>
              <a:t>review of techniques and previous studies</a:t>
            </a:r>
          </a:p>
          <a:p>
            <a:pPr lvl="1"/>
            <a:r>
              <a:rPr lang="en-GB" sz="1800" dirty="0" smtClean="0"/>
              <a:t>planned PCB design to mount diodes (need further info)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76753" y="1052736"/>
            <a:ext cx="1710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Rebecca Carney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76753" y="2255386"/>
            <a:ext cx="2054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Yiorgos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Sidiropoulos</a:t>
            </a:r>
            <a:endParaRPr lang="en-GB" sz="1600" dirty="0" smtClean="0"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1696" y="2502477"/>
            <a:ext cx="2153651" cy="344381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37639" y="5436513"/>
            <a:ext cx="1119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shard with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FZ diodes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080" y="3104382"/>
            <a:ext cx="2107937" cy="21968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13111" y="5373216"/>
            <a:ext cx="16321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FZ diode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with guard rings</a:t>
            </a:r>
          </a:p>
        </p:txBody>
      </p:sp>
    </p:spTree>
    <p:extLst>
      <p:ext uri="{BB962C8B-B14F-4D97-AF65-F5344CB8AC3E}">
        <p14:creationId xmlns:p14="http://schemas.microsoft.com/office/powerpoint/2010/main" val="36641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Sensor Studies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TCT study</a:t>
            </a:r>
          </a:p>
          <a:p>
            <a:pPr lvl="1"/>
            <a:r>
              <a:rPr lang="en-GB" sz="1800" dirty="0" smtClean="0"/>
              <a:t>commission cold operation of chuck</a:t>
            </a:r>
          </a:p>
          <a:p>
            <a:pPr lvl="1"/>
            <a:r>
              <a:rPr lang="en-GB" sz="1800" dirty="0" smtClean="0"/>
              <a:t>optimise operation of </a:t>
            </a:r>
            <a:r>
              <a:rPr lang="en-GB" sz="1800" dirty="0" err="1" smtClean="0"/>
              <a:t>ps</a:t>
            </a:r>
            <a:r>
              <a:rPr lang="en-GB" sz="1800" dirty="0" smtClean="0"/>
              <a:t>-laser (focus size)</a:t>
            </a:r>
          </a:p>
          <a:p>
            <a:pPr lvl="1"/>
            <a:r>
              <a:rPr lang="en-GB" sz="1800" dirty="0" smtClean="0"/>
              <a:t>solve diode </a:t>
            </a:r>
            <a:r>
              <a:rPr lang="en-GB" sz="1800" dirty="0" smtClean="0"/>
              <a:t>PCB mounting </a:t>
            </a:r>
            <a:r>
              <a:rPr lang="en-GB" sz="1800" dirty="0" smtClean="0"/>
              <a:t>and storage (deep freezer) questions</a:t>
            </a:r>
          </a:p>
          <a:p>
            <a:pPr lvl="1"/>
            <a:r>
              <a:rPr lang="en-GB" sz="1800" dirty="0" smtClean="0"/>
              <a:t>establish TCT measurement with FZ diodes (known behaviour)</a:t>
            </a:r>
          </a:p>
          <a:p>
            <a:pPr lvl="1"/>
            <a:r>
              <a:rPr lang="en-GB" sz="1800" dirty="0" smtClean="0"/>
              <a:t>possibly arrange for a TCT training session at Dortmund</a:t>
            </a:r>
            <a:r>
              <a:rPr lang="en-GB" sz="1600" dirty="0" smtClean="0"/>
              <a:t> </a:t>
            </a:r>
          </a:p>
          <a:p>
            <a:pPr lvl="1"/>
            <a:r>
              <a:rPr lang="en-GB" sz="1800" dirty="0" smtClean="0"/>
              <a:t>irradiate </a:t>
            </a:r>
            <a:r>
              <a:rPr lang="en-GB" sz="1800" dirty="0" err="1" smtClean="0"/>
              <a:t>mag.Cz</a:t>
            </a:r>
            <a:r>
              <a:rPr lang="en-GB" sz="1800" dirty="0" smtClean="0"/>
              <a:t> diodes with p and n beams</a:t>
            </a:r>
          </a:p>
          <a:p>
            <a:pPr lvl="2"/>
            <a:r>
              <a:rPr lang="en-GB" sz="1600" dirty="0" smtClean="0"/>
              <a:t>options: Ljubljana, KEK, Karlsruhe, Birmingham (to be organised)</a:t>
            </a:r>
          </a:p>
          <a:p>
            <a:pPr lvl="2"/>
            <a:r>
              <a:rPr lang="en-GB" sz="1600" dirty="0" smtClean="0"/>
              <a:t>irradiation cost: covered by RD50</a:t>
            </a:r>
          </a:p>
          <a:p>
            <a:pPr lvl="1"/>
            <a:r>
              <a:rPr lang="en-GB" sz="1800" dirty="0" smtClean="0"/>
              <a:t>differential study of different irradiations of </a:t>
            </a:r>
            <a:r>
              <a:rPr lang="en-GB" sz="1800" dirty="0" err="1" smtClean="0"/>
              <a:t>mag.Cz</a:t>
            </a:r>
            <a:r>
              <a:rPr lang="en-GB" sz="1800" dirty="0" smtClean="0"/>
              <a:t> diodes</a:t>
            </a:r>
          </a:p>
          <a:p>
            <a:pPr lvl="1"/>
            <a:r>
              <a:rPr lang="en-GB" sz="1800" dirty="0" smtClean="0"/>
              <a:t>on time scale until 04/2014</a:t>
            </a:r>
            <a:r>
              <a:rPr lang="en-GB" sz="1800" dirty="0"/>
              <a:t> </a:t>
            </a:r>
            <a:r>
              <a:rPr lang="en-GB" sz="1800" dirty="0" smtClean="0"/>
              <a:t>(</a:t>
            </a:r>
            <a:r>
              <a:rPr lang="en-GB" sz="1800" dirty="0" err="1" smtClean="0"/>
              <a:t>MPhys</a:t>
            </a:r>
            <a:r>
              <a:rPr lang="en-GB" sz="1800" dirty="0" smtClean="0"/>
              <a:t> limit)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76753" y="1052736"/>
            <a:ext cx="1710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Rebecca Carney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812" y="4509108"/>
            <a:ext cx="2967644" cy="1664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43816" y="5588957"/>
            <a:ext cx="2484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ball &amp; wedge wire bonder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pull &amp; shear tester</a:t>
            </a:r>
          </a:p>
        </p:txBody>
      </p:sp>
    </p:spTree>
    <p:extLst>
      <p:ext uri="{BB962C8B-B14F-4D97-AF65-F5344CB8AC3E}">
        <p14:creationId xmlns:p14="http://schemas.microsoft.com/office/powerpoint/2010/main" val="223813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Further Lab Development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Next investments</a:t>
            </a:r>
          </a:p>
          <a:p>
            <a:pPr lvl="1"/>
            <a:r>
              <a:rPr lang="en-GB" sz="1800" dirty="0"/>
              <a:t>planned purchase</a:t>
            </a:r>
            <a:r>
              <a:rPr lang="en-GB" sz="1800" dirty="0" smtClean="0"/>
              <a:t>: test </a:t>
            </a:r>
            <a:r>
              <a:rPr lang="en-GB" sz="1800" dirty="0"/>
              <a:t>electronics for FE-I4B tests</a:t>
            </a:r>
          </a:p>
          <a:p>
            <a:pPr lvl="2"/>
            <a:r>
              <a:rPr lang="en-GB" sz="1600" dirty="0" err="1" smtClean="0"/>
              <a:t>Keithley</a:t>
            </a:r>
            <a:r>
              <a:rPr lang="en-GB" sz="1600" dirty="0" smtClean="0"/>
              <a:t> 2614B (2-ch SMU)</a:t>
            </a:r>
          </a:p>
          <a:p>
            <a:pPr lvl="2"/>
            <a:r>
              <a:rPr lang="en-GB" sz="1600" dirty="0" err="1" smtClean="0"/>
              <a:t>Keithley</a:t>
            </a:r>
            <a:r>
              <a:rPr lang="en-GB" sz="1600" dirty="0" smtClean="0"/>
              <a:t> 2001 DMM</a:t>
            </a:r>
          </a:p>
          <a:p>
            <a:pPr lvl="2"/>
            <a:r>
              <a:rPr lang="en-GB" sz="1600" dirty="0" err="1" smtClean="0"/>
              <a:t>TTi</a:t>
            </a:r>
            <a:r>
              <a:rPr lang="en-GB" sz="1600" dirty="0" smtClean="0"/>
              <a:t> QL335TP power supply</a:t>
            </a:r>
          </a:p>
          <a:p>
            <a:pPr lvl="1"/>
            <a:r>
              <a:rPr lang="en-GB" sz="1800" dirty="0" smtClean="0"/>
              <a:t>bid for:</a:t>
            </a:r>
          </a:p>
          <a:p>
            <a:pPr lvl="2"/>
            <a:r>
              <a:rPr lang="en-GB" sz="1600" dirty="0" smtClean="0"/>
              <a:t>Atmospheric plasma cleaning system</a:t>
            </a:r>
          </a:p>
          <a:p>
            <a:pPr lvl="2"/>
            <a:r>
              <a:rPr lang="en-GB" sz="1600" dirty="0" smtClean="0"/>
              <a:t>Si-placement upgrades:</a:t>
            </a:r>
          </a:p>
          <a:p>
            <a:pPr lvl="3"/>
            <a:r>
              <a:rPr lang="en-GB" sz="1400" dirty="0" smtClean="0"/>
              <a:t>die pick-up and flipping modules</a:t>
            </a:r>
          </a:p>
          <a:p>
            <a:pPr lvl="3"/>
            <a:r>
              <a:rPr lang="en-GB" sz="1400" dirty="0" smtClean="0"/>
              <a:t>formic acid module</a:t>
            </a:r>
          </a:p>
          <a:p>
            <a:pPr lvl="3"/>
            <a:r>
              <a:rPr lang="en-GB" sz="1400" dirty="0" smtClean="0"/>
              <a:t>3</a:t>
            </a:r>
            <a:r>
              <a:rPr lang="en-GB" sz="1400" dirty="0" smtClean="0">
                <a:latin typeface="Symbol" panose="05050102010706020507" pitchFamily="18" charset="2"/>
              </a:rPr>
              <a:t>m</a:t>
            </a:r>
            <a:r>
              <a:rPr lang="en-GB" sz="1400" dirty="0" smtClean="0"/>
              <a:t>m adjustment set</a:t>
            </a:r>
          </a:p>
          <a:p>
            <a:pPr lvl="2"/>
            <a:r>
              <a:rPr lang="en-GB" sz="1600" dirty="0" smtClean="0"/>
              <a:t>Low leakage switching matrix</a:t>
            </a:r>
          </a:p>
          <a:p>
            <a:r>
              <a:rPr lang="en-GB" sz="2000" dirty="0" smtClean="0"/>
              <a:t>On the to-do list</a:t>
            </a:r>
          </a:p>
          <a:p>
            <a:pPr lvl="1"/>
            <a:r>
              <a:rPr lang="en-GB" sz="1800" dirty="0" smtClean="0"/>
              <a:t>lab fixes (doors &amp; over-pressure in 5203b, water and drain at vent)</a:t>
            </a:r>
          </a:p>
          <a:p>
            <a:pPr lvl="1"/>
            <a:r>
              <a:rPr lang="en-GB" sz="1800" dirty="0" smtClean="0"/>
              <a:t>improve clean room standards</a:t>
            </a:r>
          </a:p>
          <a:p>
            <a:pPr lvl="1"/>
            <a:r>
              <a:rPr lang="en-GB" sz="1800" dirty="0" smtClean="0"/>
              <a:t>finalise commissioning (QE setup, Win7 DAQ for PDTF)</a:t>
            </a:r>
          </a:p>
          <a:p>
            <a:pPr lvl="1"/>
            <a:r>
              <a:rPr lang="en-GB" sz="1800" dirty="0" smtClean="0"/>
              <a:t>commission climate chamber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004" y="1988840"/>
            <a:ext cx="2635810" cy="15996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510" y="3641429"/>
            <a:ext cx="2896953" cy="12889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4754" y="3068960"/>
            <a:ext cx="1574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atmospheric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plasma cleaner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264" y="5331745"/>
            <a:ext cx="1484445" cy="8335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29591" y="6093296"/>
            <a:ext cx="18838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climate chamber &amp;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fume extraction</a:t>
            </a:r>
          </a:p>
        </p:txBody>
      </p:sp>
    </p:spTree>
    <p:extLst>
      <p:ext uri="{BB962C8B-B14F-4D97-AF65-F5344CB8AC3E}">
        <p14:creationId xmlns:p14="http://schemas.microsoft.com/office/powerpoint/2010/main" val="62398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Further Lab Development</a:t>
            </a:r>
            <a:endParaRPr lang="en-GB" dirty="0" smtClean="0"/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Long-term plans: </a:t>
            </a:r>
            <a:r>
              <a:rPr lang="en-GB" sz="2000" dirty="0"/>
              <a:t>d</a:t>
            </a:r>
            <a:r>
              <a:rPr lang="en-GB" sz="2000" dirty="0" smtClean="0"/>
              <a:t>ream on…</a:t>
            </a:r>
          </a:p>
          <a:p>
            <a:pPr lvl="1"/>
            <a:r>
              <a:rPr lang="en-GB" sz="1800" dirty="0" smtClean="0"/>
              <a:t>upgrade lab space</a:t>
            </a:r>
          </a:p>
          <a:p>
            <a:pPr lvl="2"/>
            <a:r>
              <a:rPr lang="en-GB" sz="1600" dirty="0" smtClean="0"/>
              <a:t>more clean room space</a:t>
            </a:r>
            <a:endParaRPr lang="en-GB" sz="1600" dirty="0"/>
          </a:p>
          <a:p>
            <a:pPr lvl="1"/>
            <a:r>
              <a:rPr lang="en-GB" sz="1800" dirty="0" smtClean="0"/>
              <a:t>upgrade workforce</a:t>
            </a:r>
          </a:p>
          <a:p>
            <a:pPr lvl="2"/>
            <a:r>
              <a:rPr lang="en-GB" sz="1600" dirty="0" smtClean="0"/>
              <a:t>mech. engineer</a:t>
            </a:r>
          </a:p>
          <a:p>
            <a:pPr lvl="2"/>
            <a:r>
              <a:rPr lang="en-GB" sz="1600" dirty="0" smtClean="0"/>
              <a:t>technician</a:t>
            </a:r>
            <a:endParaRPr lang="en-GB" sz="1600" dirty="0"/>
          </a:p>
          <a:p>
            <a:pPr lvl="1"/>
            <a:r>
              <a:rPr lang="en-GB" sz="1800" dirty="0" smtClean="0"/>
              <a:t>upgrade capabilities</a:t>
            </a:r>
          </a:p>
          <a:p>
            <a:pPr lvl="2"/>
            <a:r>
              <a:rPr lang="en-GB" sz="1600" dirty="0" smtClean="0"/>
              <a:t>Metrology: Coordinate Measuring Machine (CMM)</a:t>
            </a:r>
          </a:p>
          <a:p>
            <a:pPr lvl="1"/>
            <a:r>
              <a:rPr lang="en-GB" sz="1800" dirty="0" smtClean="0"/>
              <a:t>upgrade </a:t>
            </a:r>
            <a:r>
              <a:rPr lang="en-GB" sz="1800" dirty="0" smtClean="0"/>
              <a:t>capacities</a:t>
            </a:r>
          </a:p>
          <a:p>
            <a:pPr lvl="2"/>
            <a:r>
              <a:rPr lang="en-GB" sz="1600" dirty="0" smtClean="0"/>
              <a:t>Probing:</a:t>
            </a:r>
            <a:endParaRPr lang="en-GB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clone myself and get more sleep…</a:t>
            </a:r>
            <a:endParaRPr lang="en-GB" sz="18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make the day 48 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hours…</a:t>
            </a:r>
          </a:p>
          <a:p>
            <a:pPr lvl="1"/>
            <a:endParaRPr lang="en-GB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and did I already say that I am bad in multi-tasking…</a:t>
            </a:r>
            <a:endParaRPr lang="en-GB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… yep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, I do have too many dinners on my 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plate</a:t>
            </a:r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177" y="1124744"/>
            <a:ext cx="300037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://www.us.all.biz/img/us/catalog/7654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363" y="3441536"/>
            <a:ext cx="2926080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61731" y="4365104"/>
            <a:ext cx="8354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CMM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system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5160" y="1700808"/>
            <a:ext cx="11993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typical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clean room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floor space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utilisation</a:t>
            </a:r>
          </a:p>
        </p:txBody>
      </p:sp>
    </p:spTree>
    <p:extLst>
      <p:ext uri="{BB962C8B-B14F-4D97-AF65-F5344CB8AC3E}">
        <p14:creationId xmlns:p14="http://schemas.microsoft.com/office/powerpoint/2010/main" val="303760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Conclusions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6698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Spare Slides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9596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GB" dirty="0" smtClean="0"/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9326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776178" y="-4995936"/>
            <a:ext cx="48320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n-lt"/>
              </a:rPr>
              <a:t>End Of Structure card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6208240" y="-4131840"/>
            <a:ext cx="113128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n-lt"/>
              </a:rPr>
              <a:t>Pixel Bus 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T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ape: 5x quad shown, 5x hex will be default</a:t>
            </a:r>
          </a:p>
        </p:txBody>
      </p:sp>
    </p:spTree>
    <p:extLst>
      <p:ext uri="{BB962C8B-B14F-4D97-AF65-F5344CB8AC3E}">
        <p14:creationId xmlns:p14="http://schemas.microsoft.com/office/powerpoint/2010/main" val="40001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M&amp;O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Developed and qualified new HPD production procedure</a:t>
            </a:r>
          </a:p>
          <a:p>
            <a:pPr lvl="1"/>
            <a:r>
              <a:rPr lang="en-GB" sz="1800" dirty="0" smtClean="0"/>
              <a:t>old bake-out profile:    </a:t>
            </a:r>
            <a:r>
              <a:rPr lang="en-GB" sz="1800" dirty="0" smtClean="0">
                <a:solidFill>
                  <a:srgbClr val="0000FF"/>
                </a:solidFill>
              </a:rPr>
              <a:t>300°C, 3hrs dwell time</a:t>
            </a:r>
          </a:p>
          <a:p>
            <a:pPr lvl="1"/>
            <a:r>
              <a:rPr lang="en-GB" sz="1800" dirty="0" smtClean="0"/>
              <a:t>new bake-out profile:  </a:t>
            </a:r>
            <a:r>
              <a:rPr lang="en-GB" sz="1800" dirty="0" smtClean="0">
                <a:solidFill>
                  <a:srgbClr val="7030A0"/>
                </a:solidFill>
              </a:rPr>
              <a:t>310°C, 7hrs dwell time,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009900"/>
                </a:solidFill>
              </a:rPr>
              <a:t>12 getter strips</a:t>
            </a:r>
          </a:p>
          <a:p>
            <a:pPr lvl="1"/>
            <a:r>
              <a:rPr lang="en-GB" sz="1800" dirty="0" smtClean="0"/>
              <a:t>at the very limit of profile parameters (</a:t>
            </a:r>
            <a:r>
              <a:rPr lang="en-GB" sz="1800" dirty="0" smtClean="0">
                <a:solidFill>
                  <a:srgbClr val="7030A0"/>
                </a:solidFill>
              </a:rPr>
              <a:t>increased risk of high leakage current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introduction of getters very successful: </a:t>
            </a:r>
            <a:r>
              <a:rPr lang="en-GB" sz="1800" dirty="0" smtClean="0">
                <a:solidFill>
                  <a:srgbClr val="009900"/>
                </a:solidFill>
              </a:rPr>
              <a:t>IFB ~ 0.01, </a:t>
            </a:r>
            <a:r>
              <a:rPr lang="en-GB" sz="1800" dirty="0" smtClean="0">
                <a:solidFill>
                  <a:srgbClr val="009900"/>
                </a:solidFill>
                <a:latin typeface="Symbol" panose="05050102010706020507" pitchFamily="18" charset="2"/>
              </a:rPr>
              <a:t>D</a:t>
            </a:r>
            <a:r>
              <a:rPr lang="en-GB" sz="1800" dirty="0" smtClean="0">
                <a:solidFill>
                  <a:srgbClr val="009900"/>
                </a:solidFill>
              </a:rPr>
              <a:t>IFB &lt; 0.01</a:t>
            </a:r>
            <a:r>
              <a:rPr lang="en-GB" sz="1800" dirty="0">
                <a:solidFill>
                  <a:srgbClr val="009900"/>
                </a:solidFill>
              </a:rPr>
              <a:t>%/</a:t>
            </a:r>
            <a:r>
              <a:rPr lang="en-GB" sz="1800" dirty="0" err="1" smtClean="0">
                <a:solidFill>
                  <a:srgbClr val="009900"/>
                </a:solidFill>
              </a:rPr>
              <a:t>yr</a:t>
            </a:r>
            <a:endParaRPr lang="en-GB" sz="2000" dirty="0" smtClean="0">
              <a:solidFill>
                <a:srgbClr val="0099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76753" y="1052736"/>
            <a:ext cx="1245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Thierry </a:t>
            </a:r>
            <a:r>
              <a:rPr lang="en-GB" sz="1600" dirty="0" err="1" smtClean="0">
                <a:latin typeface="+mn-lt"/>
              </a:rPr>
              <a:t>Gys</a:t>
            </a:r>
            <a:endParaRPr lang="en-GB" sz="1600" dirty="0" smtClean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76753" y="1340768"/>
            <a:ext cx="981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Photonis</a:t>
            </a:r>
            <a:endParaRPr lang="en-GB" sz="1600" dirty="0" smtClean="0">
              <a:latin typeface="+mn-lt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54820"/>
            <a:ext cx="4886977" cy="323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7345529" y="4002071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l"/>
            <a:r>
              <a:rPr lang="en-GB" sz="1400" dirty="0" smtClean="0"/>
              <a:t>0.5%/</a:t>
            </a:r>
            <a:r>
              <a:rPr lang="en-GB" sz="1400" dirty="0" err="1" smtClean="0"/>
              <a:t>yr</a:t>
            </a:r>
            <a:endParaRPr lang="en-GB" sz="140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09625" y="4918430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l"/>
            <a:r>
              <a:rPr lang="en-GB" sz="1400" dirty="0" smtClean="0">
                <a:solidFill>
                  <a:srgbClr val="009900"/>
                </a:solidFill>
              </a:rPr>
              <a:t>0.2%/</a:t>
            </a:r>
            <a:r>
              <a:rPr lang="en-GB" sz="1400" dirty="0" err="1" smtClean="0">
                <a:solidFill>
                  <a:srgbClr val="009900"/>
                </a:solidFill>
              </a:rPr>
              <a:t>yr</a:t>
            </a:r>
            <a:endParaRPr lang="en-GB" sz="1400" dirty="0" smtClean="0">
              <a:solidFill>
                <a:srgbClr val="009900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6" y="2708920"/>
            <a:ext cx="2023015" cy="3044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36" y="2708920"/>
            <a:ext cx="2023015" cy="3044095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 bwMode="auto">
          <a:xfrm>
            <a:off x="2072680" y="4046220"/>
            <a:ext cx="432048" cy="212584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8065" y="5782786"/>
            <a:ext cx="3688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bias current can change after back-out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49182" y="6042774"/>
            <a:ext cx="3220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the getter strips are very effective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6006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5" grpId="0" animBg="1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M&amp;O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Had </a:t>
            </a:r>
            <a:r>
              <a:rPr lang="en-GB" sz="2000" dirty="0" smtClean="0"/>
              <a:t>to overcome significant HW problems at PDTF</a:t>
            </a:r>
          </a:p>
          <a:p>
            <a:pPr lvl="1"/>
            <a:r>
              <a:rPr lang="en-GB" sz="1800" dirty="0" smtClean="0"/>
              <a:t>triggered by badly discharging HPD</a:t>
            </a:r>
          </a:p>
          <a:p>
            <a:pPr lvl="2"/>
            <a:r>
              <a:rPr lang="en-GB" sz="1600" dirty="0" smtClean="0"/>
              <a:t>EMP damaged HW &amp; spoiled SW</a:t>
            </a:r>
            <a:r>
              <a:rPr lang="en-GB" sz="1600" dirty="0"/>
              <a:t> </a:t>
            </a:r>
            <a:r>
              <a:rPr lang="en-GB" sz="1600" dirty="0" smtClean="0"/>
              <a:t>configuration</a:t>
            </a:r>
          </a:p>
          <a:p>
            <a:endParaRPr lang="en-GB" sz="20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882897" y="1002214"/>
            <a:ext cx="1333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Jon Webster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603" y="2587426"/>
            <a:ext cx="2943225" cy="37218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2" t="26251" r="35239" b="37531"/>
          <a:stretch/>
        </p:blipFill>
        <p:spPr>
          <a:xfrm>
            <a:off x="992560" y="2645871"/>
            <a:ext cx="3600512" cy="36050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04528" y="2226350"/>
            <a:ext cx="8243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discharges visible as noise in the HV current </a:t>
            </a:r>
            <a:r>
              <a:rPr lang="en-GB" sz="1600" dirty="0">
                <a:solidFill>
                  <a:srgbClr val="7030A0"/>
                </a:solidFill>
              </a:rPr>
              <a:t>and in the current sources for the T sensors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2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984" y="3501008"/>
            <a:ext cx="4948151" cy="27785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655" y="1686957"/>
            <a:ext cx="3968750" cy="1428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M&amp;O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Redeveloped </a:t>
            </a:r>
            <a:r>
              <a:rPr lang="en-GB" sz="2000" dirty="0" smtClean="0"/>
              <a:t>PDTF DAQ on new Win7(64-bit) platform</a:t>
            </a:r>
          </a:p>
          <a:p>
            <a:pPr lvl="1"/>
            <a:r>
              <a:rPr lang="en-GB" sz="1800" dirty="0" smtClean="0"/>
              <a:t>95% done, still needs:</a:t>
            </a:r>
          </a:p>
          <a:p>
            <a:pPr lvl="2"/>
            <a:r>
              <a:rPr lang="en-GB" sz="1600" dirty="0" smtClean="0"/>
              <a:t>another SW component from CERN (</a:t>
            </a:r>
            <a:r>
              <a:rPr lang="en-GB" sz="1600" dirty="0" err="1" smtClean="0"/>
              <a:t>Win</a:t>
            </a:r>
            <a:r>
              <a:rPr lang="en-GB" sz="1600" dirty="0" err="1" smtClean="0">
                <a:solidFill>
                  <a:schemeClr val="bg1"/>
                </a:solidFill>
              </a:rPr>
              <a:t>Driver</a:t>
            </a:r>
            <a:r>
              <a:rPr lang="en-GB" sz="1600" dirty="0" smtClean="0">
                <a:solidFill>
                  <a:schemeClr val="bg1"/>
                </a:solidFill>
              </a:rPr>
              <a:t>)</a:t>
            </a:r>
          </a:p>
          <a:p>
            <a:pPr lvl="2"/>
            <a:r>
              <a:rPr lang="en-GB" sz="1600" dirty="0" smtClean="0"/>
              <a:t>final cross check of first station</a:t>
            </a:r>
          </a:p>
          <a:p>
            <a:pPr lvl="2"/>
            <a:r>
              <a:rPr lang="en-GB" sz="1600" dirty="0" smtClean="0"/>
              <a:t>setup of second station from </a:t>
            </a:r>
            <a:r>
              <a:rPr lang="en-GB" sz="1600" dirty="0" smtClean="0"/>
              <a:t>documented</a:t>
            </a:r>
          </a:p>
          <a:p>
            <a:pPr marL="914400" lvl="2" indent="0">
              <a:buNone/>
            </a:pPr>
            <a:r>
              <a:rPr lang="en-GB" sz="1600" dirty="0" smtClean="0"/>
              <a:t>    recipe</a:t>
            </a:r>
            <a:endParaRPr lang="en-GB" sz="1600" dirty="0" smtClean="0"/>
          </a:p>
          <a:p>
            <a:pPr lvl="1"/>
            <a:endParaRPr lang="en-GB" sz="1600" dirty="0" smtClean="0"/>
          </a:p>
          <a:p>
            <a:r>
              <a:rPr lang="en-GB" sz="2000" dirty="0" smtClean="0"/>
              <a:t>Automation </a:t>
            </a:r>
            <a:r>
              <a:rPr lang="en-GB" sz="2000" dirty="0" smtClean="0"/>
              <a:t>of QE measurement</a:t>
            </a:r>
          </a:p>
          <a:p>
            <a:pPr lvl="1"/>
            <a:r>
              <a:rPr lang="en-GB" sz="1800" dirty="0" smtClean="0"/>
              <a:t>90% done, still needs:</a:t>
            </a:r>
          </a:p>
          <a:p>
            <a:pPr lvl="2"/>
            <a:r>
              <a:rPr lang="en-GB" sz="1600" dirty="0" smtClean="0"/>
              <a:t>setup of test </a:t>
            </a:r>
            <a:r>
              <a:rPr lang="en-GB" sz="1600" dirty="0" smtClean="0"/>
              <a:t>recipes</a:t>
            </a:r>
          </a:p>
          <a:p>
            <a:pPr lvl="2"/>
            <a:r>
              <a:rPr lang="en-GB" sz="1600" dirty="0" smtClean="0"/>
              <a:t>tuning </a:t>
            </a:r>
            <a:r>
              <a:rPr lang="en-GB" sz="1600" dirty="0" smtClean="0"/>
              <a:t>of steering </a:t>
            </a:r>
            <a:r>
              <a:rPr lang="en-GB" sz="1600" dirty="0" smtClean="0"/>
              <a:t>parameters</a:t>
            </a:r>
          </a:p>
          <a:p>
            <a:pPr lvl="2"/>
            <a:r>
              <a:rPr lang="en-GB" sz="1600" dirty="0" smtClean="0"/>
              <a:t>cross-calibration </a:t>
            </a:r>
            <a:r>
              <a:rPr lang="en-GB" sz="1600" dirty="0" smtClean="0"/>
              <a:t>with old setup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76934" y="1052736"/>
            <a:ext cx="1574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Cameron Dean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6753" y="3193926"/>
            <a:ext cx="1608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Ross McKenzie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76753" y="1340768"/>
            <a:ext cx="1619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needs follow-up</a:t>
            </a:r>
            <a:endParaRPr lang="en-GB" sz="1600" dirty="0" smtClean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76753" y="3460472"/>
            <a:ext cx="1619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needs follow-up</a:t>
            </a:r>
            <a:endParaRPr lang="en-GB" sz="1600" dirty="0" smtClean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5504" y="5898758"/>
            <a:ext cx="1473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new QE setup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69390" y="2780928"/>
            <a:ext cx="1277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PDTF setup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621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M&amp;O – Recent Developments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Developed new strategy to judge IFB status of HPDs</a:t>
            </a:r>
          </a:p>
          <a:p>
            <a:pPr lvl="1"/>
            <a:r>
              <a:rPr lang="en-GB" sz="1800" dirty="0" smtClean="0"/>
              <a:t>needed due to different operation conditions to hibernate HPDs during LS1</a:t>
            </a:r>
          </a:p>
          <a:p>
            <a:pPr lvl="1"/>
            <a:r>
              <a:rPr lang="en-GB" sz="1800" dirty="0" smtClean="0"/>
              <a:t>moved from linear extrapolation of </a:t>
            </a:r>
            <a:r>
              <a:rPr lang="en-GB" sz="1800" dirty="0" smtClean="0">
                <a:latin typeface="Symbol" panose="05050102010706020507" pitchFamily="18" charset="2"/>
              </a:rPr>
              <a:t>D</a:t>
            </a:r>
            <a:r>
              <a:rPr lang="en-GB" sz="1800" dirty="0" smtClean="0"/>
              <a:t>IFB to 2-dim method: </a:t>
            </a:r>
            <a:r>
              <a:rPr lang="en-GB" sz="1800" dirty="0" smtClean="0">
                <a:latin typeface="Symbol" panose="05050102010706020507" pitchFamily="18" charset="2"/>
              </a:rPr>
              <a:t>D</a:t>
            </a:r>
            <a:r>
              <a:rPr lang="en-GB" sz="1800" dirty="0" smtClean="0"/>
              <a:t>IFB vs. IFB</a:t>
            </a:r>
          </a:p>
          <a:p>
            <a:pPr lvl="1"/>
            <a:endParaRPr lang="en-GB" sz="1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32520" y="2132856"/>
            <a:ext cx="2089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extrapolation by year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up to LS1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49142" y="306024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breakdown of extrapolation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during LS1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58115" y="3204265"/>
            <a:ext cx="1471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new approach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Symbol" panose="05050102010706020507" pitchFamily="18" charset="2"/>
              </a:rPr>
              <a:t>D</a:t>
            </a:r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IFB vs. IFB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6753" y="980728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Haofei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Luo</a:t>
            </a:r>
            <a:endParaRPr lang="en-GB" sz="1600" dirty="0" smtClean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2" y="2708920"/>
            <a:ext cx="3413760" cy="17983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280" y="3637912"/>
            <a:ext cx="3430829" cy="180731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47573" y="3861048"/>
            <a:ext cx="1197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CC00CC"/>
                </a:solidFill>
                <a:latin typeface="+mn-lt"/>
              </a:rPr>
              <a:t>H525004 </a:t>
            </a:r>
            <a:r>
              <a:rPr lang="en-GB" sz="1200" dirty="0" smtClean="0">
                <a:solidFill>
                  <a:srgbClr val="CC00CC"/>
                </a:solidFill>
                <a:latin typeface="+mn-lt"/>
              </a:rPr>
              <a:t>A0_6</a:t>
            </a:r>
          </a:p>
          <a:p>
            <a:pPr algn="l"/>
            <a:r>
              <a:rPr lang="en-GB" sz="1200" dirty="0">
                <a:solidFill>
                  <a:srgbClr val="CC00CC"/>
                </a:solidFill>
                <a:latin typeface="+mn-lt"/>
              </a:rPr>
              <a:t> </a:t>
            </a:r>
            <a:r>
              <a:rPr lang="en-GB" sz="1200" dirty="0" smtClean="0">
                <a:solidFill>
                  <a:srgbClr val="CC00CC"/>
                </a:solidFill>
                <a:latin typeface="+mn-lt"/>
              </a:rPr>
              <a:t>   07/2013</a:t>
            </a:r>
            <a:endParaRPr lang="en-GB" sz="1200" dirty="0" smtClean="0">
              <a:solidFill>
                <a:srgbClr val="CC00CC"/>
              </a:solidFill>
              <a:latin typeface="+mn-lt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H="1" flipV="1">
            <a:off x="5303515" y="4876907"/>
            <a:ext cx="263648" cy="392489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5576688" y="5046914"/>
            <a:ext cx="456432" cy="241532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55692" y="2913509"/>
            <a:ext cx="1197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CC00CC"/>
                </a:solidFill>
                <a:latin typeface="+mn-lt"/>
              </a:rPr>
              <a:t>H525004 </a:t>
            </a:r>
            <a:r>
              <a:rPr lang="en-GB" sz="1200" dirty="0" smtClean="0">
                <a:solidFill>
                  <a:srgbClr val="CC00CC"/>
                </a:solidFill>
                <a:latin typeface="+mn-lt"/>
              </a:rPr>
              <a:t>A0_6</a:t>
            </a:r>
          </a:p>
          <a:p>
            <a:pPr algn="l"/>
            <a:r>
              <a:rPr lang="en-GB" sz="1200" dirty="0" smtClean="0">
                <a:solidFill>
                  <a:srgbClr val="CC00CC"/>
                </a:solidFill>
                <a:latin typeface="+mn-lt"/>
              </a:rPr>
              <a:t>    12/2012</a:t>
            </a:r>
            <a:endParaRPr lang="en-GB" sz="1200" dirty="0" smtClean="0">
              <a:solidFill>
                <a:srgbClr val="CC00CC"/>
              </a:solidFill>
              <a:latin typeface="+mn-lt"/>
            </a:endParaRP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5435339" y="3827485"/>
            <a:ext cx="4413652" cy="2438857"/>
            <a:chOff x="0" y="1431606"/>
            <a:chExt cx="8827303" cy="4877714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4608" y="1431606"/>
              <a:ext cx="7200000" cy="4877714"/>
            </a:xfrm>
            <a:prstGeom prst="rect">
              <a:avLst/>
            </a:prstGeom>
          </p:spPr>
        </p:pic>
        <p:sp>
          <p:nvSpPr>
            <p:cNvPr id="41" name="Chord 40"/>
            <p:cNvSpPr/>
            <p:nvPr/>
          </p:nvSpPr>
          <p:spPr bwMode="auto">
            <a:xfrm flipH="1">
              <a:off x="0" y="3256518"/>
              <a:ext cx="4880992" cy="657487"/>
            </a:xfrm>
            <a:prstGeom prst="chord">
              <a:avLst>
                <a:gd name="adj1" fmla="val 5429408"/>
                <a:gd name="adj2" fmla="val 16200000"/>
              </a:avLst>
            </a:prstGeom>
            <a:solidFill>
              <a:srgbClr val="009900">
                <a:alpha val="25000"/>
              </a:srgbClr>
            </a:solidFill>
            <a:ln w="254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2440496" y="1988840"/>
              <a:ext cx="4240696" cy="1152128"/>
            </a:xfrm>
            <a:prstGeom prst="ellipse">
              <a:avLst/>
            </a:prstGeom>
            <a:solidFill>
              <a:schemeClr val="accent1">
                <a:alpha val="25000"/>
              </a:schemeClr>
            </a:solidFill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4086225" y="3038475"/>
              <a:ext cx="4171950" cy="2495550"/>
            </a:xfrm>
            <a:custGeom>
              <a:avLst/>
              <a:gdLst>
                <a:gd name="connsiteX0" fmla="*/ 0 w 4171950"/>
                <a:gd name="connsiteY0" fmla="*/ 2505075 h 2505075"/>
                <a:gd name="connsiteX1" fmla="*/ 9525 w 4171950"/>
                <a:gd name="connsiteY1" fmla="*/ 1876425 h 2505075"/>
                <a:gd name="connsiteX2" fmla="*/ 1962150 w 4171950"/>
                <a:gd name="connsiteY2" fmla="*/ 0 h 2505075"/>
                <a:gd name="connsiteX3" fmla="*/ 4171950 w 4171950"/>
                <a:gd name="connsiteY3" fmla="*/ 0 h 2505075"/>
                <a:gd name="connsiteX4" fmla="*/ 4171950 w 4171950"/>
                <a:gd name="connsiteY4" fmla="*/ 2505075 h 2505075"/>
                <a:gd name="connsiteX5" fmla="*/ 0 w 4171950"/>
                <a:gd name="connsiteY5" fmla="*/ 2505075 h 2505075"/>
                <a:gd name="connsiteX0" fmla="*/ 19050 w 4191000"/>
                <a:gd name="connsiteY0" fmla="*/ 2505075 h 2505075"/>
                <a:gd name="connsiteX1" fmla="*/ 0 w 4191000"/>
                <a:gd name="connsiteY1" fmla="*/ 1885950 h 2505075"/>
                <a:gd name="connsiteX2" fmla="*/ 1981200 w 4191000"/>
                <a:gd name="connsiteY2" fmla="*/ 0 h 2505075"/>
                <a:gd name="connsiteX3" fmla="*/ 4191000 w 4191000"/>
                <a:gd name="connsiteY3" fmla="*/ 0 h 2505075"/>
                <a:gd name="connsiteX4" fmla="*/ 4191000 w 4191000"/>
                <a:gd name="connsiteY4" fmla="*/ 2505075 h 2505075"/>
                <a:gd name="connsiteX5" fmla="*/ 19050 w 4191000"/>
                <a:gd name="connsiteY5" fmla="*/ 2505075 h 2505075"/>
                <a:gd name="connsiteX0" fmla="*/ 0 w 4171950"/>
                <a:gd name="connsiteY0" fmla="*/ 2505075 h 2505075"/>
                <a:gd name="connsiteX1" fmla="*/ 19050 w 4171950"/>
                <a:gd name="connsiteY1" fmla="*/ 1885950 h 2505075"/>
                <a:gd name="connsiteX2" fmla="*/ 1962150 w 4171950"/>
                <a:gd name="connsiteY2" fmla="*/ 0 h 2505075"/>
                <a:gd name="connsiteX3" fmla="*/ 4171950 w 4171950"/>
                <a:gd name="connsiteY3" fmla="*/ 0 h 2505075"/>
                <a:gd name="connsiteX4" fmla="*/ 4171950 w 4171950"/>
                <a:gd name="connsiteY4" fmla="*/ 2505075 h 2505075"/>
                <a:gd name="connsiteX5" fmla="*/ 0 w 4171950"/>
                <a:gd name="connsiteY5" fmla="*/ 2505075 h 2505075"/>
                <a:gd name="connsiteX0" fmla="*/ 0 w 4171950"/>
                <a:gd name="connsiteY0" fmla="*/ 2505075 h 2505075"/>
                <a:gd name="connsiteX1" fmla="*/ 0 w 4171950"/>
                <a:gd name="connsiteY1" fmla="*/ 1876425 h 2505075"/>
                <a:gd name="connsiteX2" fmla="*/ 1962150 w 4171950"/>
                <a:gd name="connsiteY2" fmla="*/ 0 h 2505075"/>
                <a:gd name="connsiteX3" fmla="*/ 4171950 w 4171950"/>
                <a:gd name="connsiteY3" fmla="*/ 0 h 2505075"/>
                <a:gd name="connsiteX4" fmla="*/ 4171950 w 4171950"/>
                <a:gd name="connsiteY4" fmla="*/ 2505075 h 2505075"/>
                <a:gd name="connsiteX5" fmla="*/ 0 w 4171950"/>
                <a:gd name="connsiteY5" fmla="*/ 2505075 h 2505075"/>
                <a:gd name="connsiteX0" fmla="*/ 0 w 4171950"/>
                <a:gd name="connsiteY0" fmla="*/ 2505075 h 2505075"/>
                <a:gd name="connsiteX1" fmla="*/ 0 w 4171950"/>
                <a:gd name="connsiteY1" fmla="*/ 1838325 h 2505075"/>
                <a:gd name="connsiteX2" fmla="*/ 1962150 w 4171950"/>
                <a:gd name="connsiteY2" fmla="*/ 0 h 2505075"/>
                <a:gd name="connsiteX3" fmla="*/ 4171950 w 4171950"/>
                <a:gd name="connsiteY3" fmla="*/ 0 h 2505075"/>
                <a:gd name="connsiteX4" fmla="*/ 4171950 w 4171950"/>
                <a:gd name="connsiteY4" fmla="*/ 2505075 h 2505075"/>
                <a:gd name="connsiteX5" fmla="*/ 0 w 4171950"/>
                <a:gd name="connsiteY5" fmla="*/ 2505075 h 2505075"/>
                <a:gd name="connsiteX0" fmla="*/ 0 w 4171950"/>
                <a:gd name="connsiteY0" fmla="*/ 2505075 h 2505075"/>
                <a:gd name="connsiteX1" fmla="*/ 0 w 4171950"/>
                <a:gd name="connsiteY1" fmla="*/ 1838325 h 2505075"/>
                <a:gd name="connsiteX2" fmla="*/ 1924050 w 4171950"/>
                <a:gd name="connsiteY2" fmla="*/ 19050 h 2505075"/>
                <a:gd name="connsiteX3" fmla="*/ 4171950 w 4171950"/>
                <a:gd name="connsiteY3" fmla="*/ 0 h 2505075"/>
                <a:gd name="connsiteX4" fmla="*/ 4171950 w 4171950"/>
                <a:gd name="connsiteY4" fmla="*/ 2505075 h 2505075"/>
                <a:gd name="connsiteX5" fmla="*/ 0 w 4171950"/>
                <a:gd name="connsiteY5" fmla="*/ 2505075 h 2505075"/>
                <a:gd name="connsiteX0" fmla="*/ 0 w 4171950"/>
                <a:gd name="connsiteY0" fmla="*/ 2486025 h 2486025"/>
                <a:gd name="connsiteX1" fmla="*/ 0 w 4171950"/>
                <a:gd name="connsiteY1" fmla="*/ 1819275 h 2486025"/>
                <a:gd name="connsiteX2" fmla="*/ 1924050 w 4171950"/>
                <a:gd name="connsiteY2" fmla="*/ 0 h 2486025"/>
                <a:gd name="connsiteX3" fmla="*/ 4171950 w 4171950"/>
                <a:gd name="connsiteY3" fmla="*/ 19050 h 2486025"/>
                <a:gd name="connsiteX4" fmla="*/ 4171950 w 4171950"/>
                <a:gd name="connsiteY4" fmla="*/ 2486025 h 2486025"/>
                <a:gd name="connsiteX5" fmla="*/ 0 w 4171950"/>
                <a:gd name="connsiteY5" fmla="*/ 2486025 h 2486025"/>
                <a:gd name="connsiteX0" fmla="*/ 0 w 4171950"/>
                <a:gd name="connsiteY0" fmla="*/ 2495550 h 2495550"/>
                <a:gd name="connsiteX1" fmla="*/ 0 w 4171950"/>
                <a:gd name="connsiteY1" fmla="*/ 1828800 h 2495550"/>
                <a:gd name="connsiteX2" fmla="*/ 1924050 w 4171950"/>
                <a:gd name="connsiteY2" fmla="*/ 9525 h 2495550"/>
                <a:gd name="connsiteX3" fmla="*/ 4171950 w 4171950"/>
                <a:gd name="connsiteY3" fmla="*/ 0 h 2495550"/>
                <a:gd name="connsiteX4" fmla="*/ 4171950 w 4171950"/>
                <a:gd name="connsiteY4" fmla="*/ 2495550 h 2495550"/>
                <a:gd name="connsiteX5" fmla="*/ 0 w 4171950"/>
                <a:gd name="connsiteY5" fmla="*/ 2495550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1950" h="2495550">
                  <a:moveTo>
                    <a:pt x="0" y="2495550"/>
                  </a:moveTo>
                  <a:lnTo>
                    <a:pt x="0" y="1828800"/>
                  </a:lnTo>
                  <a:lnTo>
                    <a:pt x="1924050" y="9525"/>
                  </a:lnTo>
                  <a:lnTo>
                    <a:pt x="4171950" y="0"/>
                  </a:lnTo>
                  <a:lnTo>
                    <a:pt x="4171950" y="2495550"/>
                  </a:lnTo>
                  <a:lnTo>
                    <a:pt x="0" y="2495550"/>
                  </a:lnTo>
                  <a:close/>
                </a:path>
              </a:pathLst>
            </a:custGeom>
            <a:solidFill>
              <a:srgbClr val="FF0000">
                <a:alpha val="25000"/>
              </a:srgbClr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 flipV="1">
              <a:off x="4088904" y="4077072"/>
              <a:ext cx="0" cy="1512168"/>
            </a:xfrm>
            <a:prstGeom prst="line">
              <a:avLst/>
            </a:prstGeom>
            <a:noFill/>
            <a:ln w="127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rot="5400000" flipV="1">
              <a:off x="3476836" y="4113076"/>
              <a:ext cx="0" cy="1512168"/>
            </a:xfrm>
            <a:prstGeom prst="line">
              <a:avLst/>
            </a:prstGeom>
            <a:noFill/>
            <a:ln w="127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rot="5400000" flipV="1">
              <a:off x="5205028" y="2528899"/>
              <a:ext cx="0" cy="1512168"/>
            </a:xfrm>
            <a:prstGeom prst="line">
              <a:avLst/>
            </a:prstGeom>
            <a:noFill/>
            <a:ln w="127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 flipV="1">
              <a:off x="5764138" y="3140968"/>
              <a:ext cx="0" cy="1512168"/>
            </a:xfrm>
            <a:prstGeom prst="line">
              <a:avLst/>
            </a:prstGeom>
            <a:noFill/>
            <a:ln w="12700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8089279" y="5637096"/>
              <a:ext cx="738024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000" dirty="0" smtClean="0">
                  <a:solidFill>
                    <a:schemeClr val="tx1"/>
                  </a:solidFill>
                  <a:latin typeface="+mn-lt"/>
                </a:rPr>
                <a:t>[%]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1599448" y="1748944"/>
              <a:ext cx="1023358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000" dirty="0" smtClean="0">
                  <a:solidFill>
                    <a:schemeClr val="tx1"/>
                  </a:solidFill>
                  <a:latin typeface="+mn-lt"/>
                </a:rPr>
                <a:t>[%/</a:t>
              </a:r>
              <a:r>
                <a:rPr lang="en-GB" sz="1000" dirty="0" err="1" smtClean="0">
                  <a:solidFill>
                    <a:schemeClr val="tx1"/>
                  </a:solidFill>
                  <a:latin typeface="+mn-lt"/>
                </a:rPr>
                <a:t>yr</a:t>
              </a:r>
              <a:r>
                <a:rPr lang="en-GB" sz="1000" dirty="0" smtClean="0">
                  <a:solidFill>
                    <a:schemeClr val="tx1"/>
                  </a:solidFill>
                  <a:latin typeface="+mn-lt"/>
                </a:rPr>
                <a:t>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272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M&amp;O – Plans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Laurence to be trained up to lead this effort</a:t>
            </a:r>
          </a:p>
          <a:p>
            <a:pPr lvl="1"/>
            <a:r>
              <a:rPr lang="en-GB" sz="1800" dirty="0" smtClean="0"/>
              <a:t>topic-by-topic take over</a:t>
            </a:r>
          </a:p>
          <a:p>
            <a:pPr lvl="2"/>
            <a:r>
              <a:rPr lang="en-GB" sz="1600" dirty="0" smtClean="0"/>
              <a:t>oversee online IFB monitoring &amp; HPD life-time prediction</a:t>
            </a:r>
          </a:p>
          <a:p>
            <a:pPr lvl="2"/>
            <a:r>
              <a:rPr lang="en-GB" sz="1600" dirty="0" smtClean="0"/>
              <a:t>run the test facility (planning, trouble shooting)</a:t>
            </a:r>
          </a:p>
          <a:p>
            <a:pPr lvl="2"/>
            <a:r>
              <a:rPr lang="en-GB" sz="1600" dirty="0" smtClean="0"/>
              <a:t>compile &amp; judge test results (incl. bookkeeping &amp; presenting)</a:t>
            </a:r>
          </a:p>
          <a:p>
            <a:pPr lvl="2"/>
            <a:r>
              <a:rPr lang="en-GB" sz="1600" dirty="0" smtClean="0"/>
              <a:t>plan HPD placement in RICH</a:t>
            </a:r>
          </a:p>
          <a:p>
            <a:pPr lvl="2"/>
            <a:r>
              <a:rPr lang="en-GB" sz="1600" dirty="0" smtClean="0"/>
              <a:t>develop test facilities (finalise WinXP</a:t>
            </a:r>
            <a:r>
              <a:rPr lang="en-GB" sz="1600" dirty="0" smtClean="0">
                <a:sym typeface="Wingdings 3"/>
              </a:rPr>
              <a:t>Win7 transition, QE automation &amp; analysis SW)</a:t>
            </a:r>
            <a:endParaRPr lang="en-GB" sz="1600" dirty="0" smtClean="0"/>
          </a:p>
          <a:p>
            <a:r>
              <a:rPr lang="en-GB" sz="2000" dirty="0" smtClean="0"/>
              <a:t>2014 exchange campaign – big push to get to 2017/18</a:t>
            </a:r>
          </a:p>
          <a:p>
            <a:pPr lvl="1"/>
            <a:r>
              <a:rPr lang="en-GB" sz="1800" dirty="0" smtClean="0"/>
              <a:t>provisional planning:</a:t>
            </a:r>
          </a:p>
          <a:p>
            <a:pPr lvl="2"/>
            <a:r>
              <a:rPr lang="en-GB" sz="1600" dirty="0" smtClean="0"/>
              <a:t>02/2014: RICH2 A-side, exchange ~20 HPD</a:t>
            </a:r>
          </a:p>
          <a:p>
            <a:pPr lvl="2"/>
            <a:r>
              <a:rPr lang="en-GB" sz="1600" dirty="0" smtClean="0"/>
              <a:t>04/2014: RICH2 A-side, exchange ~20 HPD</a:t>
            </a:r>
          </a:p>
          <a:p>
            <a:pPr lvl="2"/>
            <a:r>
              <a:rPr lang="en-GB" sz="1600" dirty="0" smtClean="0"/>
              <a:t>06/2014: RICH2 C-side, exchange ~20 HPD</a:t>
            </a:r>
          </a:p>
          <a:p>
            <a:pPr lvl="2"/>
            <a:r>
              <a:rPr lang="en-GB" sz="1600" dirty="0" smtClean="0"/>
              <a:t>10/2014: RICH1 U &amp; D,  exchange ~15 HPD</a:t>
            </a:r>
          </a:p>
          <a:p>
            <a:pPr lvl="1"/>
            <a:r>
              <a:rPr lang="en-GB" sz="1800" dirty="0" smtClean="0"/>
              <a:t>currently have: 12+2 HPDs in hand, 4+4 at </a:t>
            </a:r>
            <a:r>
              <a:rPr lang="en-GB" sz="1800" dirty="0" err="1" smtClean="0"/>
              <a:t>Photonis</a:t>
            </a:r>
            <a:r>
              <a:rPr lang="en-GB" sz="1800" dirty="0" smtClean="0"/>
              <a:t>, ~20 old HPD @ </a:t>
            </a:r>
            <a:r>
              <a:rPr lang="en-GB" sz="1800" dirty="0" err="1" smtClean="0"/>
              <a:t>Photonis</a:t>
            </a:r>
            <a:endParaRPr lang="en-GB" sz="1800" dirty="0" smtClean="0"/>
          </a:p>
          <a:p>
            <a:pPr lvl="1"/>
            <a:r>
              <a:rPr lang="en-GB" sz="1800" dirty="0" smtClean="0"/>
              <a:t>this is a tight schedule, almost half of the 2005/07 production pace, but now only one test centre</a:t>
            </a:r>
          </a:p>
          <a:p>
            <a:r>
              <a:rPr lang="en-GB" sz="2000" dirty="0" smtClean="0"/>
              <a:t>Present RICH &amp; HPD performance at RICH2013 (talk)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82897" y="1052736"/>
            <a:ext cx="17572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people:</a:t>
            </a:r>
          </a:p>
          <a:p>
            <a:pPr algn="l"/>
            <a:r>
              <a:rPr lang="en-GB" sz="1600" dirty="0" smtClean="0">
                <a:latin typeface="+mn-lt"/>
              </a:rPr>
              <a:t>Laurence Carson</a:t>
            </a:r>
          </a:p>
          <a:p>
            <a:pPr algn="l"/>
            <a:r>
              <a:rPr lang="en-GB" sz="1600" dirty="0" smtClean="0">
                <a:latin typeface="+mn-lt"/>
              </a:rPr>
              <a:t>Jon Webster</a:t>
            </a:r>
          </a:p>
          <a:p>
            <a:pPr algn="l"/>
            <a:r>
              <a:rPr lang="en-GB" sz="1600" dirty="0" err="1" smtClean="0">
                <a:latin typeface="+mn-lt"/>
              </a:rPr>
              <a:t>Haofei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Luo</a:t>
            </a:r>
            <a:endParaRPr lang="en-GB" sz="1600" dirty="0" smtClean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2948"/>
          <a:stretch/>
        </p:blipFill>
        <p:spPr bwMode="auto">
          <a:xfrm>
            <a:off x="6654021" y="3501008"/>
            <a:ext cx="2986088" cy="1568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81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LHCb Upgrade – Project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all PPE meeting, 22.10.2013</a:t>
            </a:r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Stephan Eisenhardt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2950" y="1000108"/>
            <a:ext cx="9163050" cy="5357850"/>
          </a:xfrm>
        </p:spPr>
        <p:txBody>
          <a:bodyPr/>
          <a:lstStyle/>
          <a:p>
            <a:r>
              <a:rPr lang="en-GB" sz="2000" dirty="0" smtClean="0"/>
              <a:t>we contribute to the upgrade of the photon detectors of the RICH</a:t>
            </a:r>
          </a:p>
          <a:p>
            <a:pPr lvl="1"/>
            <a:r>
              <a:rPr lang="en-GB" sz="1800" dirty="0" smtClean="0"/>
              <a:t>need to be replaced to upgrade readout: 1MHz </a:t>
            </a:r>
            <a:r>
              <a:rPr lang="en-GB" sz="1800" dirty="0" smtClean="0">
                <a:sym typeface="Wingdings 3"/>
              </a:rPr>
              <a:t> 40MHz</a:t>
            </a:r>
            <a:r>
              <a:rPr lang="en-GB" sz="1600" dirty="0" smtClean="0"/>
              <a:t> </a:t>
            </a:r>
          </a:p>
          <a:p>
            <a:r>
              <a:rPr lang="en-GB" sz="2000" dirty="0" smtClean="0"/>
              <a:t>all efforts so far (since ~2008) w/o funding</a:t>
            </a:r>
          </a:p>
          <a:p>
            <a:pPr lvl="1"/>
            <a:r>
              <a:rPr lang="en-GB" sz="1800" dirty="0" smtClean="0"/>
              <a:t>‘on the side’ in our spare </a:t>
            </a:r>
            <a:r>
              <a:rPr lang="en-GB" sz="1800" dirty="0" smtClean="0"/>
              <a:t>time, cooking on small flame…</a:t>
            </a:r>
            <a:endParaRPr lang="en-GB" sz="1800" dirty="0" smtClean="0"/>
          </a:p>
          <a:p>
            <a:pPr lvl="1"/>
            <a:r>
              <a:rPr lang="en-GB" sz="1800" dirty="0" smtClean="0"/>
              <a:t>and employing students (PhD, </a:t>
            </a:r>
            <a:r>
              <a:rPr lang="en-GB" sz="1800" dirty="0" err="1" smtClean="0"/>
              <a:t>MPhys</a:t>
            </a:r>
            <a:r>
              <a:rPr lang="en-GB" sz="1800" dirty="0" smtClean="0"/>
              <a:t>, summer students)</a:t>
            </a:r>
          </a:p>
          <a:p>
            <a:r>
              <a:rPr lang="en-GB" sz="2000" dirty="0" smtClean="0"/>
              <a:t>currently we are bidding (again) for proper funding</a:t>
            </a:r>
          </a:p>
          <a:p>
            <a:pPr lvl="1"/>
            <a:r>
              <a:rPr lang="en-GB" sz="1800" dirty="0" smtClean="0"/>
              <a:t>2008 no bid submitted due to STFC funding crisis</a:t>
            </a:r>
          </a:p>
          <a:p>
            <a:pPr lvl="1"/>
            <a:r>
              <a:rPr lang="en-GB" sz="1800" dirty="0" smtClean="0"/>
              <a:t>2011 bid was ‘shelved’, i.e. not looked at, due to funding problems</a:t>
            </a:r>
          </a:p>
          <a:p>
            <a:pPr lvl="1"/>
            <a:r>
              <a:rPr lang="en-GB" sz="1800" dirty="0" smtClean="0"/>
              <a:t>2013 bid was encouraged and LHCb Upgrade case is rated in highest category</a:t>
            </a:r>
          </a:p>
          <a:p>
            <a:pPr lvl="2"/>
            <a:r>
              <a:rPr lang="en-GB" sz="1600" dirty="0" smtClean="0"/>
              <a:t>but is treated badly:</a:t>
            </a:r>
          </a:p>
          <a:p>
            <a:pPr lvl="2"/>
            <a:r>
              <a:rPr lang="en-GB" sz="1600" dirty="0" err="1" smtClean="0"/>
              <a:t>LoI</a:t>
            </a:r>
            <a:r>
              <a:rPr lang="en-GB" sz="1600" dirty="0" smtClean="0"/>
              <a:t> plans were asked to ‘cut to the bone’ with the indication that this would be funded</a:t>
            </a:r>
          </a:p>
          <a:p>
            <a:pPr lvl="2"/>
            <a:r>
              <a:rPr lang="en-GB" sz="1600" dirty="0" smtClean="0"/>
              <a:t>so we did cut </a:t>
            </a:r>
            <a:r>
              <a:rPr lang="en-GB" sz="1600" dirty="0" smtClean="0">
                <a:solidFill>
                  <a:srgbClr val="CC00CC"/>
                </a:solidFill>
              </a:rPr>
              <a:t>O(40%)</a:t>
            </a:r>
            <a:r>
              <a:rPr lang="en-GB" sz="1600" dirty="0" smtClean="0"/>
              <a:t> and submitted</a:t>
            </a:r>
          </a:p>
          <a:p>
            <a:pPr lvl="2"/>
            <a:r>
              <a:rPr lang="en-GB" sz="1600" dirty="0" smtClean="0"/>
              <a:t>now we are asked to develop further cut options to </a:t>
            </a:r>
            <a:r>
              <a:rPr lang="en-GB" sz="1600" dirty="0" smtClean="0">
                <a:solidFill>
                  <a:srgbClr val="FF0000"/>
                </a:solidFill>
              </a:rPr>
              <a:t>70%</a:t>
            </a:r>
            <a:r>
              <a:rPr lang="en-GB" sz="1600" dirty="0" smtClean="0"/>
              <a:t> and </a:t>
            </a:r>
            <a:r>
              <a:rPr lang="en-GB" sz="1600" dirty="0" smtClean="0">
                <a:solidFill>
                  <a:srgbClr val="FF0000"/>
                </a:solidFill>
              </a:rPr>
              <a:t>50%</a:t>
            </a:r>
            <a:r>
              <a:rPr lang="en-GB" sz="1600" dirty="0" smtClean="0"/>
              <a:t> level of submission</a:t>
            </a:r>
          </a:p>
          <a:p>
            <a:pPr lvl="2"/>
            <a:r>
              <a:rPr lang="en-GB" sz="1600" dirty="0" smtClean="0"/>
              <a:t>we are fighting this, but don’t know what will happen …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4" r="12091" b="12262"/>
          <a:stretch/>
        </p:blipFill>
        <p:spPr bwMode="auto">
          <a:xfrm>
            <a:off x="7358096" y="1826774"/>
            <a:ext cx="475224" cy="61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9" y="3205993"/>
            <a:ext cx="1078577" cy="151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" r="46600"/>
          <a:stretch/>
        </p:blipFill>
        <p:spPr bwMode="auto">
          <a:xfrm>
            <a:off x="1064568" y="4790169"/>
            <a:ext cx="576000" cy="151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16320" r="46601" b="36284"/>
          <a:stretch/>
        </p:blipFill>
        <p:spPr bwMode="auto">
          <a:xfrm>
            <a:off x="7358096" y="5517232"/>
            <a:ext cx="57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12524" r="46601" b="16381"/>
          <a:stretch/>
        </p:blipFill>
        <p:spPr bwMode="auto">
          <a:xfrm>
            <a:off x="6465168" y="5517232"/>
            <a:ext cx="576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6535" y="4674622"/>
            <a:ext cx="470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7030A0"/>
                </a:solidFill>
                <a:latin typeface="+mn-lt"/>
              </a:rPr>
              <a:t>LoI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46419" y="589875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submitted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41235" y="6258798"/>
            <a:ext cx="1734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PPRP</a:t>
            </a:r>
          </a:p>
          <a:p>
            <a:r>
              <a:rPr lang="en-GB" sz="1600" dirty="0" smtClean="0">
                <a:solidFill>
                  <a:srgbClr val="7030A0"/>
                </a:solidFill>
                <a:latin typeface="+mn-lt"/>
              </a:rPr>
              <a:t>requested scales</a:t>
            </a:r>
            <a:endParaRPr lang="en-GB" sz="1600" dirty="0" smtClean="0">
              <a:solidFill>
                <a:srgbClr val="7030A0"/>
              </a:solidFill>
              <a:latin typeface="+mn-lt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H="1">
            <a:off x="7376889" y="5517232"/>
            <a:ext cx="576000" cy="79208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376889" y="5517232"/>
            <a:ext cx="576000" cy="79208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6465232" y="5517232"/>
            <a:ext cx="576000" cy="10800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>
            <a:endCxn id="15" idx="1"/>
          </p:cNvCxnSpPr>
          <p:nvPr/>
        </p:nvCxnSpPr>
        <p:spPr bwMode="auto">
          <a:xfrm>
            <a:off x="6465232" y="5517232"/>
            <a:ext cx="576003" cy="103395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96006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71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71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Designs\ANGLES.POT</Template>
  <TotalTime>141400</TotalTime>
  <Words>3270</Words>
  <Application>Microsoft Office PowerPoint</Application>
  <PresentationFormat>A4 Paper (210x297 mm)</PresentationFormat>
  <Paragraphs>720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Blank Presentation</vt:lpstr>
      <vt:lpstr>Edinburgh Hardware Activities</vt:lpstr>
      <vt:lpstr>LHCb M&amp;O – Project</vt:lpstr>
      <vt:lpstr>LHCb M&amp;O – Project</vt:lpstr>
      <vt:lpstr>LHCb M&amp;O – Recent Developments</vt:lpstr>
      <vt:lpstr>LHCb M&amp;O – Recent Developments</vt:lpstr>
      <vt:lpstr>LHCb M&amp;O – Recent Developments</vt:lpstr>
      <vt:lpstr>LHCb M&amp;O – Recent Developments</vt:lpstr>
      <vt:lpstr>LHCb M&amp;O – Plans</vt:lpstr>
      <vt:lpstr>LHCb Upgrade – Project</vt:lpstr>
      <vt:lpstr>LHCb Upgrade – Project</vt:lpstr>
      <vt:lpstr>LHCb Upgrade – Recent Developments</vt:lpstr>
      <vt:lpstr>LHCb Upgrade – Recent Developments</vt:lpstr>
      <vt:lpstr>LHCb Upgrade – Recent Developments</vt:lpstr>
      <vt:lpstr>LHCb Upgrade – Plans</vt:lpstr>
      <vt:lpstr>LHCb Upgrade – Plans</vt:lpstr>
      <vt:lpstr>LHCb Upgrade – Plans</vt:lpstr>
      <vt:lpstr>ATLAS Upgrade – Project</vt:lpstr>
      <vt:lpstr>ATLAS Upgrade – Project</vt:lpstr>
      <vt:lpstr>ATLAS Upgrade – Recent Developments</vt:lpstr>
      <vt:lpstr>ATLAS Upgrade – Plans</vt:lpstr>
      <vt:lpstr>ATLAS Upgrade – Hot of the Press!</vt:lpstr>
      <vt:lpstr>ATLAS Upgrade – Recent Developments</vt:lpstr>
      <vt:lpstr>ATLAS Upgrade – Plans</vt:lpstr>
      <vt:lpstr>ATLAS Upgrade – Recent Developments</vt:lpstr>
      <vt:lpstr>ATLAS Upgrade – Plans</vt:lpstr>
      <vt:lpstr>ATLAS Upgrade – Recent Developments</vt:lpstr>
      <vt:lpstr>ATLAS Upgrade – Plans</vt:lpstr>
      <vt:lpstr>ATLAS Upgrade – Recent Developments</vt:lpstr>
      <vt:lpstr>ATLAS Upgrade – Plans</vt:lpstr>
      <vt:lpstr>Sensor Studies – Project</vt:lpstr>
      <vt:lpstr>Sensor Studies – Recent Developments</vt:lpstr>
      <vt:lpstr>Sensor Studies – Recent Developments</vt:lpstr>
      <vt:lpstr>Sensor Studies – Plans</vt:lpstr>
      <vt:lpstr>Further Lab Development</vt:lpstr>
      <vt:lpstr>Further Lab Development</vt:lpstr>
      <vt:lpstr>Conclusions</vt:lpstr>
      <vt:lpstr>Spare Slides</vt:lpstr>
      <vt:lpstr>PowerPoint Presentation</vt:lpstr>
      <vt:lpstr>PowerPoint Presentation</vt:lpstr>
    </vt:vector>
  </TitlesOfParts>
  <Company>University of Edinburgh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LHCb-RICH</dc:title>
  <dc:creator>Stephan Eisenhardt</dc:creator>
  <cp:lastModifiedBy>Stephan Eisenhardt</cp:lastModifiedBy>
  <cp:revision>4183</cp:revision>
  <cp:lastPrinted>2003-02-12T10:11:40Z</cp:lastPrinted>
  <dcterms:created xsi:type="dcterms:W3CDTF">1999-10-27T05:09:31Z</dcterms:created>
  <dcterms:modified xsi:type="dcterms:W3CDTF">2013-10-22T14:02:50Z</dcterms:modified>
</cp:coreProperties>
</file>