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theme/theme6.xml" ContentType="application/vnd.openxmlformats-officedocument.theme+xml"/>
  <Override PartName="/ppt/slideLayouts/slideLayout8.xml" ContentType="application/vnd.openxmlformats-officedocument.presentationml.slideLayout+xml"/>
  <Override PartName="/ppt/theme/theme7.xml" ContentType="application/vnd.openxmlformats-officedocument.theme+xml"/>
  <Override PartName="/ppt/slideLayouts/slideLayout9.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80" r:id="rId2"/>
    <p:sldMasterId id="2147483782" r:id="rId3"/>
    <p:sldMasterId id="2147483792" r:id="rId4"/>
    <p:sldMasterId id="2147483812" r:id="rId5"/>
    <p:sldMasterId id="2147483842" r:id="rId6"/>
    <p:sldMasterId id="2147483844" r:id="rId7"/>
    <p:sldMasterId id="2147483846" r:id="rId8"/>
  </p:sldMasterIdLst>
  <p:notesMasterIdLst>
    <p:notesMasterId r:id="rId35"/>
  </p:notesMasterIdLst>
  <p:handoutMasterIdLst>
    <p:handoutMasterId r:id="rId36"/>
  </p:handoutMasterIdLst>
  <p:sldIdLst>
    <p:sldId id="256" r:id="rId9"/>
    <p:sldId id="313" r:id="rId10"/>
    <p:sldId id="314" r:id="rId11"/>
    <p:sldId id="270" r:id="rId12"/>
    <p:sldId id="271" r:id="rId13"/>
    <p:sldId id="272" r:id="rId14"/>
    <p:sldId id="273" r:id="rId15"/>
    <p:sldId id="298" r:id="rId16"/>
    <p:sldId id="274" r:id="rId17"/>
    <p:sldId id="277" r:id="rId18"/>
    <p:sldId id="301" r:id="rId19"/>
    <p:sldId id="302" r:id="rId20"/>
    <p:sldId id="303" r:id="rId21"/>
    <p:sldId id="295" r:id="rId22"/>
    <p:sldId id="310" r:id="rId23"/>
    <p:sldId id="300" r:id="rId24"/>
    <p:sldId id="299" r:id="rId25"/>
    <p:sldId id="311" r:id="rId26"/>
    <p:sldId id="312" r:id="rId27"/>
    <p:sldId id="306" r:id="rId28"/>
    <p:sldId id="315" r:id="rId29"/>
    <p:sldId id="316" r:id="rId30"/>
    <p:sldId id="317" r:id="rId31"/>
    <p:sldId id="304" r:id="rId32"/>
    <p:sldId id="305" r:id="rId33"/>
    <p:sldId id="278" r:id="rId34"/>
  </p:sldIdLst>
  <p:sldSz cx="9144000" cy="6858000" type="screen4x3"/>
  <p:notesSz cx="6669088" cy="9926638"/>
  <p:defaultTex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353" autoAdjust="0"/>
    <p:restoredTop sz="93196" autoAdjust="0"/>
  </p:normalViewPr>
  <p:slideViewPr>
    <p:cSldViewPr snapToGrid="0">
      <p:cViewPr varScale="1">
        <p:scale>
          <a:sx n="86" d="100"/>
          <a:sy n="86" d="100"/>
        </p:scale>
        <p:origin x="-136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91" d="100"/>
          <a:sy n="91" d="100"/>
        </p:scale>
        <p:origin x="-972" y="-102"/>
      </p:cViewPr>
      <p:guideLst>
        <p:guide orient="horz" pos="3126"/>
        <p:guide pos="210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handoutMaster" Target="handoutMasters/handout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Date Placeholder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D6862F0-53F4-4B9A-9631-721648B9BF94}" type="datetimeFigureOut">
              <a:rPr lang="fr-FR"/>
              <a:pPr>
                <a:defRPr/>
              </a:pPr>
              <a:t>01/10/2013</a:t>
            </a:fld>
            <a:endParaRPr lang="fr-FR" dirty="0"/>
          </a:p>
        </p:txBody>
      </p:sp>
      <p:sp>
        <p:nvSpPr>
          <p:cNvPr id="4" name="Footer Placeholder 3"/>
          <p:cNvSpPr>
            <a:spLocks noGrp="1"/>
          </p:cNvSpPr>
          <p:nvPr>
            <p:ph type="ftr" sz="quarter" idx="2"/>
          </p:nvPr>
        </p:nvSpPr>
        <p:spPr>
          <a:xfrm>
            <a:off x="0" y="9428163"/>
            <a:ext cx="2889250" cy="4968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5" name="Slide Number Placeholder 4"/>
          <p:cNvSpPr>
            <a:spLocks noGrp="1"/>
          </p:cNvSpPr>
          <p:nvPr>
            <p:ph type="sldNum" sz="quarter" idx="3"/>
          </p:nvPr>
        </p:nvSpPr>
        <p:spPr>
          <a:xfrm>
            <a:off x="3778250" y="9428163"/>
            <a:ext cx="2889250" cy="4968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DFDEB3F-B6DD-46F3-B56A-4C2ACE6002B9}" type="slidenum">
              <a:rPr lang="fr-FR"/>
              <a:pPr>
                <a:defRPr/>
              </a:pPr>
              <a:t>‹#›</a:t>
            </a:fld>
            <a:endParaRPr lang="fr-FR" dirty="0"/>
          </a:p>
        </p:txBody>
      </p:sp>
    </p:spTree>
    <p:extLst>
      <p:ext uri="{BB962C8B-B14F-4D97-AF65-F5344CB8AC3E}">
        <p14:creationId xmlns:p14="http://schemas.microsoft.com/office/powerpoint/2010/main" val="9719153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fr-FR"/>
          </a:p>
        </p:txBody>
      </p:sp>
      <p:sp>
        <p:nvSpPr>
          <p:cNvPr id="3" name="Date Placeholder 2"/>
          <p:cNvSpPr>
            <a:spLocks noGrp="1"/>
          </p:cNvSpPr>
          <p:nvPr>
            <p:ph type="dt" idx="1"/>
          </p:nvPr>
        </p:nvSpPr>
        <p:spPr>
          <a:xfrm>
            <a:off x="3778250" y="0"/>
            <a:ext cx="2889250" cy="496888"/>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D022759F-BA61-4148-BF9B-2EF74A5A1324}" type="datetimeFigureOut">
              <a:rPr lang="fr-FR"/>
              <a:pPr>
                <a:defRPr/>
              </a:pPr>
              <a:t>01/10/2013</a:t>
            </a:fld>
            <a:endParaRPr lang="fr-FR" dirty="0"/>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6661" tIns="48331" rIns="96661" bIns="48331" rtlCol="0" anchor="ctr"/>
          <a:lstStyle/>
          <a:p>
            <a:pPr lvl="0"/>
            <a:endParaRPr lang="fr-FR" noProof="0" dirty="0"/>
          </a:p>
        </p:txBody>
      </p:sp>
      <p:sp>
        <p:nvSpPr>
          <p:cNvPr id="5" name="Notes Placeholder 4"/>
          <p:cNvSpPr>
            <a:spLocks noGrp="1"/>
          </p:cNvSpPr>
          <p:nvPr>
            <p:ph type="body" sz="quarter" idx="3"/>
          </p:nvPr>
        </p:nvSpPr>
        <p:spPr>
          <a:xfrm>
            <a:off x="666750" y="4714875"/>
            <a:ext cx="5335588" cy="4467225"/>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fr-FR" noProof="0"/>
          </a:p>
        </p:txBody>
      </p:sp>
      <p:sp>
        <p:nvSpPr>
          <p:cNvPr id="6" name="Footer Placeholder 5"/>
          <p:cNvSpPr>
            <a:spLocks noGrp="1"/>
          </p:cNvSpPr>
          <p:nvPr>
            <p:ph type="ftr" sz="quarter" idx="4"/>
          </p:nvPr>
        </p:nvSpPr>
        <p:spPr>
          <a:xfrm>
            <a:off x="0" y="9428163"/>
            <a:ext cx="2889250" cy="496887"/>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fr-FR"/>
          </a:p>
        </p:txBody>
      </p:sp>
      <p:sp>
        <p:nvSpPr>
          <p:cNvPr id="7" name="Slide Number Placeholder 6"/>
          <p:cNvSpPr>
            <a:spLocks noGrp="1"/>
          </p:cNvSpPr>
          <p:nvPr>
            <p:ph type="sldNum" sz="quarter" idx="5"/>
          </p:nvPr>
        </p:nvSpPr>
        <p:spPr>
          <a:xfrm>
            <a:off x="3778250" y="9428163"/>
            <a:ext cx="2889250" cy="496887"/>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15AF13BD-656B-4D89-B122-C5B8DCCF37CB}" type="slidenum">
              <a:rPr lang="fr-FR"/>
              <a:pPr>
                <a:defRPr/>
              </a:pPr>
              <a:t>‹#›</a:t>
            </a:fld>
            <a:endParaRPr lang="fr-FR" dirty="0"/>
          </a:p>
        </p:txBody>
      </p:sp>
    </p:spTree>
    <p:extLst>
      <p:ext uri="{BB962C8B-B14F-4D97-AF65-F5344CB8AC3E}">
        <p14:creationId xmlns:p14="http://schemas.microsoft.com/office/powerpoint/2010/main" val="278826184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B8CF591-F8E9-45B3-B006-883893ED42FF}" type="slidenum">
              <a:rPr lang="fr-FR" smtClean="0"/>
              <a:pPr fontAlgn="base">
                <a:spcBef>
                  <a:spcPct val="0"/>
                </a:spcBef>
                <a:spcAft>
                  <a:spcPct val="0"/>
                </a:spcAft>
                <a:defRPr/>
              </a:pPr>
              <a:t>1</a:t>
            </a:fld>
            <a:endParaRPr lang="fr-FR"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C571E41-389B-45D1-9288-24A162CD6937}" type="slidenum">
              <a:rPr lang="fr-FR" smtClean="0">
                <a:solidFill>
                  <a:prstClr val="black"/>
                </a:solidFill>
              </a:rPr>
              <a:pPr fontAlgn="base">
                <a:spcBef>
                  <a:spcPct val="0"/>
                </a:spcBef>
                <a:spcAft>
                  <a:spcPct val="0"/>
                </a:spcAft>
                <a:defRPr/>
              </a:pPr>
              <a:t>10</a:t>
            </a:fld>
            <a:endParaRPr lang="fr-FR" smtClean="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3B572D-BAC8-4C54-A57D-DAD3CF1F30CE}" type="slidenum">
              <a:rPr lang="fr-FR" smtClean="0">
                <a:solidFill>
                  <a:prstClr val="black"/>
                </a:solidFill>
              </a:rPr>
              <a:pPr fontAlgn="base">
                <a:spcBef>
                  <a:spcPct val="0"/>
                </a:spcBef>
                <a:spcAft>
                  <a:spcPct val="0"/>
                </a:spcAft>
                <a:defRPr/>
              </a:pPr>
              <a:t>14</a:t>
            </a:fld>
            <a:endParaRPr lang="fr-FR" smtClean="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F6030F8-A76F-4FF0-9FD7-A71C6C29F588}" type="slidenum">
              <a:rPr lang="fr-FR" smtClean="0">
                <a:solidFill>
                  <a:prstClr val="black"/>
                </a:solidFill>
              </a:rPr>
              <a:pPr fontAlgn="base">
                <a:spcBef>
                  <a:spcPct val="0"/>
                </a:spcBef>
                <a:spcAft>
                  <a:spcPct val="0"/>
                </a:spcAft>
                <a:defRPr/>
              </a:pPr>
              <a:t>15</a:t>
            </a:fld>
            <a:endParaRPr lang="fr-FR" dirty="0" smtClean="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9EB997-A7A7-46BC-B236-DB17EBFA9402}" type="slidenum">
              <a:rPr lang="fr-FR" smtClean="0">
                <a:solidFill>
                  <a:prstClr val="black"/>
                </a:solidFill>
              </a:rPr>
              <a:pPr fontAlgn="base">
                <a:spcBef>
                  <a:spcPct val="0"/>
                </a:spcBef>
                <a:spcAft>
                  <a:spcPct val="0"/>
                </a:spcAft>
                <a:defRPr/>
              </a:pPr>
              <a:t>16</a:t>
            </a:fld>
            <a:endParaRPr lang="fr-FR" smtClean="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40BF458-9ABE-4428-87D8-BDABF13A9BBB}" type="slidenum">
              <a:rPr lang="fr-FR" smtClean="0">
                <a:solidFill>
                  <a:prstClr val="black"/>
                </a:solidFill>
              </a:rPr>
              <a:pPr fontAlgn="base">
                <a:spcBef>
                  <a:spcPct val="0"/>
                </a:spcBef>
                <a:spcAft>
                  <a:spcPct val="0"/>
                </a:spcAft>
                <a:defRPr/>
              </a:pPr>
              <a:t>17</a:t>
            </a:fld>
            <a:endParaRPr lang="fr-FR" smtClean="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34862C5-9C39-4D35-AD44-E10555BC4F6E}" type="slidenum">
              <a:rPr lang="fr-FR" smtClean="0">
                <a:solidFill>
                  <a:prstClr val="black"/>
                </a:solidFill>
              </a:rPr>
              <a:pPr fontAlgn="base">
                <a:spcBef>
                  <a:spcPct val="0"/>
                </a:spcBef>
                <a:spcAft>
                  <a:spcPct val="0"/>
                </a:spcAft>
                <a:defRPr/>
              </a:pPr>
              <a:t>24</a:t>
            </a:fld>
            <a:endParaRPr lang="fr-FR" dirty="0" smtClean="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8CEF95-86C1-4388-947E-4039003EE36D}" type="slidenum">
              <a:rPr lang="fr-FR" smtClean="0">
                <a:solidFill>
                  <a:prstClr val="black"/>
                </a:solidFill>
              </a:rPr>
              <a:pPr fontAlgn="base">
                <a:spcBef>
                  <a:spcPct val="0"/>
                </a:spcBef>
                <a:spcAft>
                  <a:spcPct val="0"/>
                </a:spcAft>
                <a:defRPr/>
              </a:pPr>
              <a:t>25</a:t>
            </a:fld>
            <a:endParaRPr lang="fr-FR" dirty="0" smtClean="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806E50C-9773-42AD-A22B-451F17D0DE35}" type="slidenum">
              <a:rPr lang="fr-FR" smtClean="0"/>
              <a:pPr fontAlgn="base">
                <a:spcBef>
                  <a:spcPct val="0"/>
                </a:spcBef>
                <a:spcAft>
                  <a:spcPct val="0"/>
                </a:spcAft>
                <a:defRPr/>
              </a:pPr>
              <a:t>26</a:t>
            </a:fld>
            <a:endParaRPr lang="fr-FR"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BAE2781-8D7A-4A3F-A2AC-F87CEBFFDB8C}" type="slidenum">
              <a:rPr lang="fr-FR" smtClean="0"/>
              <a:pPr fontAlgn="base">
                <a:spcBef>
                  <a:spcPct val="0"/>
                </a:spcBef>
                <a:spcAft>
                  <a:spcPct val="0"/>
                </a:spcAft>
                <a:defRPr/>
              </a:pPr>
              <a:t>2</a:t>
            </a:fld>
            <a:endParaRPr lang="fr-FR"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BAE2781-8D7A-4A3F-A2AC-F87CEBFFDB8C}" type="slidenum">
              <a:rPr lang="fr-FR" smtClean="0"/>
              <a:pPr fontAlgn="base">
                <a:spcBef>
                  <a:spcPct val="0"/>
                </a:spcBef>
                <a:spcAft>
                  <a:spcPct val="0"/>
                </a:spcAft>
                <a:defRPr/>
              </a:pPr>
              <a:t>3</a:t>
            </a:fld>
            <a:endParaRPr lang="fr-FR"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BAE2781-8D7A-4A3F-A2AC-F87CEBFFDB8C}" type="slidenum">
              <a:rPr lang="fr-FR" smtClean="0"/>
              <a:pPr fontAlgn="base">
                <a:spcBef>
                  <a:spcPct val="0"/>
                </a:spcBef>
                <a:spcAft>
                  <a:spcPct val="0"/>
                </a:spcAft>
                <a:defRPr/>
              </a:pPr>
              <a:t>4</a:t>
            </a:fld>
            <a:endParaRPr lang="fr-FR"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F4AF10-B77A-4C84-8A9C-E707F0D82614}" type="slidenum">
              <a:rPr lang="fr-FR" smtClean="0"/>
              <a:pPr fontAlgn="base">
                <a:spcBef>
                  <a:spcPct val="0"/>
                </a:spcBef>
                <a:spcAft>
                  <a:spcPct val="0"/>
                </a:spcAft>
                <a:defRPr/>
              </a:pPr>
              <a:t>5</a:t>
            </a:fld>
            <a:endParaRPr lang="fr-FR"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82DB8C3-E018-4C96-B785-37615130CA92}" type="slidenum">
              <a:rPr lang="fr-FR" smtClean="0">
                <a:solidFill>
                  <a:prstClr val="black"/>
                </a:solidFill>
              </a:rPr>
              <a:pPr fontAlgn="base">
                <a:spcBef>
                  <a:spcPct val="0"/>
                </a:spcBef>
                <a:spcAft>
                  <a:spcPct val="0"/>
                </a:spcAft>
                <a:defRPr/>
              </a:pPr>
              <a:t>6</a:t>
            </a:fld>
            <a:endParaRPr lang="fr-FR" dirty="0" smtClean="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78F8938-38E5-4B5B-880E-C33D817F10E6}" type="slidenum">
              <a:rPr lang="fr-FR" smtClean="0">
                <a:solidFill>
                  <a:prstClr val="black"/>
                </a:solidFill>
              </a:rPr>
              <a:pPr fontAlgn="base">
                <a:spcBef>
                  <a:spcPct val="0"/>
                </a:spcBef>
                <a:spcAft>
                  <a:spcPct val="0"/>
                </a:spcAft>
                <a:defRPr/>
              </a:pPr>
              <a:t>7</a:t>
            </a:fld>
            <a:endParaRPr lang="fr-FR" smtClean="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E0A707E-EB76-4C6B-B567-C0C485D386AC}" type="slidenum">
              <a:rPr lang="fr-FR" smtClean="0">
                <a:solidFill>
                  <a:prstClr val="black"/>
                </a:solidFill>
              </a:rPr>
              <a:pPr fontAlgn="base">
                <a:spcBef>
                  <a:spcPct val="0"/>
                </a:spcBef>
                <a:spcAft>
                  <a:spcPct val="0"/>
                </a:spcAft>
                <a:defRPr/>
              </a:pPr>
              <a:t>8</a:t>
            </a:fld>
            <a:endParaRPr lang="fr-FR" dirty="0" smtClean="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E599FAD-F733-4B3F-A8C0-69EF9E906E48}" type="slidenum">
              <a:rPr lang="fr-FR" smtClean="0">
                <a:solidFill>
                  <a:prstClr val="black"/>
                </a:solidFill>
              </a:rPr>
              <a:pPr fontAlgn="base">
                <a:spcBef>
                  <a:spcPct val="0"/>
                </a:spcBef>
                <a:spcAft>
                  <a:spcPct val="0"/>
                </a:spcAft>
                <a:defRPr/>
              </a:pPr>
              <a:t>9</a:t>
            </a:fld>
            <a:endParaRPr lang="fr-FR" smtClean="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Footer Placeholder 4"/>
          <p:cNvSpPr>
            <a:spLocks noGrp="1"/>
          </p:cNvSpPr>
          <p:nvPr>
            <p:ph type="ftr" sz="quarter" idx="10"/>
          </p:nvPr>
        </p:nvSpPr>
        <p:spPr>
          <a:xfrm>
            <a:off x="2303463" y="6345238"/>
            <a:ext cx="446405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fr-FR"/>
              <a:t>nom prenom – EN-MME/MM – Nom pièce – EDMS</a:t>
            </a:r>
          </a:p>
        </p:txBody>
      </p:sp>
    </p:spTree>
    <p:extLst>
      <p:ext uri="{BB962C8B-B14F-4D97-AF65-F5344CB8AC3E}">
        <p14:creationId xmlns:p14="http://schemas.microsoft.com/office/powerpoint/2010/main" val="1464491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4" name="Date Placeholder 3"/>
          <p:cNvSpPr>
            <a:spLocks noGrp="1"/>
          </p:cNvSpPr>
          <p:nvPr>
            <p:ph type="dt" sz="half" idx="10"/>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r>
              <a:rPr lang="fr-FR"/>
              <a:t>18.10.2011</a:t>
            </a:r>
          </a:p>
        </p:txBody>
      </p:sp>
      <p:sp>
        <p:nvSpPr>
          <p:cNvPr id="5" name="Footer Placeholder 4"/>
          <p:cNvSpPr>
            <a:spLocks noGrp="1"/>
          </p:cNvSpPr>
          <p:nvPr>
            <p:ph type="ftr" sz="quarter" idx="11"/>
          </p:nvPr>
        </p:nvSpPr>
        <p:spPr>
          <a:xfrm>
            <a:off x="2627313" y="6356350"/>
            <a:ext cx="3889375"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fr-FR"/>
              <a:t>nom prénom – EN-MME/MM – Nom pièce - EDMS</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r>
              <a:rPr lang="fr-FR"/>
              <a:t>Page </a:t>
            </a:r>
            <a:fld id="{6D95C649-AE10-4261-B7ED-90A60E8570E8}" type="slidenum">
              <a:rPr lang="fr-FR"/>
              <a:pPr>
                <a:defRPr/>
              </a:pPr>
              <a:t>‹#›</a:t>
            </a:fld>
            <a:r>
              <a:rPr lang="fr-FR"/>
              <a:t>/7</a:t>
            </a:r>
          </a:p>
        </p:txBody>
      </p:sp>
    </p:spTree>
    <p:extLst>
      <p:ext uri="{BB962C8B-B14F-4D97-AF65-F5344CB8AC3E}">
        <p14:creationId xmlns:p14="http://schemas.microsoft.com/office/powerpoint/2010/main" val="190026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Footer Placeholder 4"/>
          <p:cNvSpPr>
            <a:spLocks noGrp="1"/>
          </p:cNvSpPr>
          <p:nvPr>
            <p:ph type="ftr" sz="quarter" idx="10"/>
          </p:nvPr>
        </p:nvSpPr>
        <p:spPr>
          <a:xfrm>
            <a:off x="2303463" y="6345238"/>
            <a:ext cx="446405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r>
              <a:rPr lang="fr-FR"/>
              <a:t>nom prenom – EN-MME/MM – Nom pièce – EDMS</a:t>
            </a:r>
          </a:p>
        </p:txBody>
      </p:sp>
    </p:spTree>
    <p:extLst>
      <p:ext uri="{BB962C8B-B14F-4D97-AF65-F5344CB8AC3E}">
        <p14:creationId xmlns:p14="http://schemas.microsoft.com/office/powerpoint/2010/main" val="556006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Footer Placeholder 4"/>
          <p:cNvSpPr>
            <a:spLocks noGrp="1"/>
          </p:cNvSpPr>
          <p:nvPr>
            <p:ph type="ftr" sz="quarter" idx="10"/>
          </p:nvPr>
        </p:nvSpPr>
        <p:spPr>
          <a:xfrm>
            <a:off x="2303463" y="6345238"/>
            <a:ext cx="446405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r>
              <a:rPr lang="fr-FR"/>
              <a:t>nom prenom – EN-MME/MM – Nom pièce – EDMS</a:t>
            </a:r>
          </a:p>
        </p:txBody>
      </p:sp>
    </p:spTree>
    <p:extLst>
      <p:ext uri="{BB962C8B-B14F-4D97-AF65-F5344CB8AC3E}">
        <p14:creationId xmlns:p14="http://schemas.microsoft.com/office/powerpoint/2010/main" val="376999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4813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9690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sz="half" idx="10"/>
          </p:nvPr>
        </p:nvSpPr>
        <p:spPr>
          <a:ln/>
        </p:spPr>
        <p:txBody>
          <a:bodyPr/>
          <a:lstStyle>
            <a:lvl1pPr>
              <a:defRPr/>
            </a:lvl1pPr>
          </a:lstStyle>
          <a:p>
            <a:pPr>
              <a:defRPr/>
            </a:pPr>
            <a:fld id="{ADEA52C1-14BE-4DB0-AFA5-DC2C8A9A1F6A}" type="datetime4">
              <a:rPr lang="en-GB"/>
              <a:pPr>
                <a:defRPr/>
              </a:pPr>
              <a:t>01 October 2013</a:t>
            </a:fld>
            <a:endParaRPr lang="en-US"/>
          </a:p>
        </p:txBody>
      </p:sp>
      <p:sp>
        <p:nvSpPr>
          <p:cNvPr id="5" name="Rectangle 4"/>
          <p:cNvSpPr>
            <a:spLocks noGrp="1" noChangeArrowheads="1"/>
          </p:cNvSpPr>
          <p:nvPr>
            <p:ph type="ftr" sz="quarter" idx="11"/>
          </p:nvPr>
        </p:nvSpPr>
        <p:spPr>
          <a:ln/>
        </p:spPr>
        <p:txBody>
          <a:bodyPr/>
          <a:lstStyle>
            <a:lvl1pPr>
              <a:defRPr/>
            </a:lvl1pPr>
          </a:lstStyle>
          <a:p>
            <a:pPr>
              <a:defRPr/>
            </a:pPr>
            <a:r>
              <a:rPr lang="fr-CH"/>
              <a:t>Special CERN Accelerator School</a:t>
            </a:r>
            <a:endParaRPr lang="en-US"/>
          </a:p>
        </p:txBody>
      </p:sp>
      <p:sp>
        <p:nvSpPr>
          <p:cNvPr id="6" name="Rectangle 5"/>
          <p:cNvSpPr>
            <a:spLocks noGrp="1" noChangeArrowheads="1"/>
          </p:cNvSpPr>
          <p:nvPr>
            <p:ph type="sldNum" sz="quarter" idx="12"/>
          </p:nvPr>
        </p:nvSpPr>
        <p:spPr>
          <a:ln/>
        </p:spPr>
        <p:txBody>
          <a:bodyPr/>
          <a:lstStyle>
            <a:lvl1pPr>
              <a:defRPr/>
            </a:lvl1pPr>
          </a:lstStyle>
          <a:p>
            <a:pPr>
              <a:defRPr/>
            </a:pPr>
            <a:fld id="{7F24819D-FC04-45C5-9913-773669D52269}" type="slidenum">
              <a:rPr lang="en-US"/>
              <a:pPr>
                <a:defRPr/>
              </a:pPr>
              <a:t>‹#›</a:t>
            </a:fld>
            <a:endParaRPr lang="en-US"/>
          </a:p>
        </p:txBody>
      </p:sp>
    </p:spTree>
    <p:extLst>
      <p:ext uri="{BB962C8B-B14F-4D97-AF65-F5344CB8AC3E}">
        <p14:creationId xmlns:p14="http://schemas.microsoft.com/office/powerpoint/2010/main" val="4227130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sz="half" idx="10"/>
          </p:nvPr>
        </p:nvSpPr>
        <p:spPr>
          <a:ln/>
        </p:spPr>
        <p:txBody>
          <a:bodyPr/>
          <a:lstStyle>
            <a:lvl1pPr>
              <a:defRPr/>
            </a:lvl1pPr>
          </a:lstStyle>
          <a:p>
            <a:pPr>
              <a:defRPr/>
            </a:pPr>
            <a:fld id="{ADEA52C1-14BE-4DB0-AFA5-DC2C8A9A1F6A}" type="datetime4">
              <a:rPr lang="en-GB"/>
              <a:pPr>
                <a:defRPr/>
              </a:pPr>
              <a:t>01 October 2013</a:t>
            </a:fld>
            <a:endParaRPr lang="en-US"/>
          </a:p>
        </p:txBody>
      </p:sp>
      <p:sp>
        <p:nvSpPr>
          <p:cNvPr id="5" name="Rectangle 4"/>
          <p:cNvSpPr>
            <a:spLocks noGrp="1" noChangeArrowheads="1"/>
          </p:cNvSpPr>
          <p:nvPr>
            <p:ph type="ftr" sz="quarter" idx="11"/>
          </p:nvPr>
        </p:nvSpPr>
        <p:spPr>
          <a:ln/>
        </p:spPr>
        <p:txBody>
          <a:bodyPr/>
          <a:lstStyle>
            <a:lvl1pPr>
              <a:defRPr/>
            </a:lvl1pPr>
          </a:lstStyle>
          <a:p>
            <a:pPr>
              <a:defRPr/>
            </a:pPr>
            <a:r>
              <a:rPr lang="fr-CH"/>
              <a:t>Special CERN Accelerator School</a:t>
            </a:r>
            <a:endParaRPr lang="en-US"/>
          </a:p>
        </p:txBody>
      </p:sp>
      <p:sp>
        <p:nvSpPr>
          <p:cNvPr id="6" name="Rectangle 5"/>
          <p:cNvSpPr>
            <a:spLocks noGrp="1" noChangeArrowheads="1"/>
          </p:cNvSpPr>
          <p:nvPr>
            <p:ph type="sldNum" sz="quarter" idx="12"/>
          </p:nvPr>
        </p:nvSpPr>
        <p:spPr>
          <a:ln/>
        </p:spPr>
        <p:txBody>
          <a:bodyPr/>
          <a:lstStyle>
            <a:lvl1pPr>
              <a:defRPr/>
            </a:lvl1pPr>
          </a:lstStyle>
          <a:p>
            <a:pPr>
              <a:defRPr/>
            </a:pPr>
            <a:fld id="{7F24819D-FC04-45C5-9913-773669D52269}" type="slidenum">
              <a:rPr lang="en-US"/>
              <a:pPr>
                <a:defRPr/>
              </a:pPr>
              <a:t>‹#›</a:t>
            </a:fld>
            <a:endParaRPr lang="en-US"/>
          </a:p>
        </p:txBody>
      </p:sp>
    </p:spTree>
    <p:extLst>
      <p:ext uri="{BB962C8B-B14F-4D97-AF65-F5344CB8AC3E}">
        <p14:creationId xmlns:p14="http://schemas.microsoft.com/office/powerpoint/2010/main" val="4227130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sz="half" idx="10"/>
          </p:nvPr>
        </p:nvSpPr>
        <p:spPr>
          <a:ln/>
        </p:spPr>
        <p:txBody>
          <a:bodyPr/>
          <a:lstStyle>
            <a:lvl1pPr>
              <a:defRPr/>
            </a:lvl1pPr>
          </a:lstStyle>
          <a:p>
            <a:pPr>
              <a:defRPr/>
            </a:pPr>
            <a:fld id="{ADEA52C1-14BE-4DB0-AFA5-DC2C8A9A1F6A}" type="datetime4">
              <a:rPr lang="en-GB"/>
              <a:pPr>
                <a:defRPr/>
              </a:pPr>
              <a:t>01 October 2013</a:t>
            </a:fld>
            <a:endParaRPr lang="en-US"/>
          </a:p>
        </p:txBody>
      </p:sp>
      <p:sp>
        <p:nvSpPr>
          <p:cNvPr id="5" name="Rectangle 4"/>
          <p:cNvSpPr>
            <a:spLocks noGrp="1" noChangeArrowheads="1"/>
          </p:cNvSpPr>
          <p:nvPr>
            <p:ph type="ftr" sz="quarter" idx="11"/>
          </p:nvPr>
        </p:nvSpPr>
        <p:spPr>
          <a:ln/>
        </p:spPr>
        <p:txBody>
          <a:bodyPr/>
          <a:lstStyle>
            <a:lvl1pPr>
              <a:defRPr/>
            </a:lvl1pPr>
          </a:lstStyle>
          <a:p>
            <a:pPr>
              <a:defRPr/>
            </a:pPr>
            <a:r>
              <a:rPr lang="fr-CH"/>
              <a:t>Special CERN Accelerator School</a:t>
            </a:r>
            <a:endParaRPr lang="en-US"/>
          </a:p>
        </p:txBody>
      </p:sp>
      <p:sp>
        <p:nvSpPr>
          <p:cNvPr id="6" name="Rectangle 5"/>
          <p:cNvSpPr>
            <a:spLocks noGrp="1" noChangeArrowheads="1"/>
          </p:cNvSpPr>
          <p:nvPr>
            <p:ph type="sldNum" sz="quarter" idx="12"/>
          </p:nvPr>
        </p:nvSpPr>
        <p:spPr>
          <a:ln/>
        </p:spPr>
        <p:txBody>
          <a:bodyPr/>
          <a:lstStyle>
            <a:lvl1pPr>
              <a:defRPr/>
            </a:lvl1pPr>
          </a:lstStyle>
          <a:p>
            <a:pPr>
              <a:defRPr/>
            </a:pPr>
            <a:fld id="{7F24819D-FC04-45C5-9913-773669D52269}" type="slidenum">
              <a:rPr lang="en-US"/>
              <a:pPr>
                <a:defRPr/>
              </a:pPr>
              <a:t>‹#›</a:t>
            </a:fld>
            <a:endParaRPr lang="en-US"/>
          </a:p>
        </p:txBody>
      </p:sp>
    </p:spTree>
    <p:extLst>
      <p:ext uri="{BB962C8B-B14F-4D97-AF65-F5344CB8AC3E}">
        <p14:creationId xmlns:p14="http://schemas.microsoft.com/office/powerpoint/2010/main" val="42271300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4.xml"/><Relationship Id="rId1" Type="http://schemas.openxmlformats.org/officeDocument/2006/relationships/slideLayout" Target="../slideLayouts/slideLayout5.xml"/><Relationship Id="rId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5.xml"/><Relationship Id="rId1" Type="http://schemas.openxmlformats.org/officeDocument/2006/relationships/slideLayout" Target="../slideLayouts/slideLayout6.xml"/><Relationship Id="rId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6.xml"/><Relationship Id="rId1" Type="http://schemas.openxmlformats.org/officeDocument/2006/relationships/slideLayout" Target="../slideLayouts/slideLayout7.xml"/><Relationship Id="rId4" Type="http://schemas.openxmlformats.org/officeDocument/2006/relationships/image" Target="../media/image4.gif"/></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7.xml"/><Relationship Id="rId1" Type="http://schemas.openxmlformats.org/officeDocument/2006/relationships/slideLayout" Target="../slideLayouts/slideLayout8.xml"/><Relationship Id="rId4" Type="http://schemas.openxmlformats.org/officeDocument/2006/relationships/image" Target="../media/image4.gif"/></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8.xml"/><Relationship Id="rId1" Type="http://schemas.openxmlformats.org/officeDocument/2006/relationships/slideLayout" Target="../slideLayouts/slideLayout9.xml"/><Relationship Id="rId4" Type="http://schemas.openxmlformats.org/officeDocument/2006/relationships/image" Target="../media/image4.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fr-FR" smtClean="0"/>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smtClean="0"/>
          </a:p>
        </p:txBody>
      </p:sp>
    </p:spTree>
  </p:cSld>
  <p:clrMap bg1="lt1" tx1="dk1" bg2="lt2" tx2="dk2" accent1="accent1" accent2="accent2" accent3="accent3" accent4="accent4" accent5="accent5" accent6="accent6" hlink="hlink" folHlink="folHlink"/>
  <p:sldLayoutIdLst>
    <p:sldLayoutId id="2147483835" r:id="rId1"/>
    <p:sldLayoutId id="2147483836" r:id="rId2"/>
  </p:sldLayoutIdLst>
  <p:timing>
    <p:tnLst>
      <p:par>
        <p:cTn id="1" dur="indefinite" restart="never" nodeType="tmRoot"/>
      </p:par>
    </p:tnLst>
  </p:timing>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fr-FR" smtClean="0"/>
          </a:p>
        </p:txBody>
      </p:sp>
      <p:sp>
        <p:nvSpPr>
          <p:cNvPr id="409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smtClean="0"/>
          </a:p>
        </p:txBody>
      </p:sp>
    </p:spTree>
  </p:cSld>
  <p:clrMap bg1="lt1" tx1="dk1" bg2="lt2" tx2="dk2" accent1="accent1" accent2="accent2" accent3="accent3" accent4="accent4" accent5="accent5" accent6="accent6" hlink="hlink" folHlink="folHlink"/>
  <p:sldLayoutIdLst>
    <p:sldLayoutId id="2147483837" r:id="rId1"/>
  </p:sldLayoutIdLst>
  <p:timing>
    <p:tnLst>
      <p:par>
        <p:cTn id="1" dur="indefinite" restart="never" nodeType="tmRoot"/>
      </p:par>
    </p:tnLst>
  </p:timing>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fr-FR" smtClean="0"/>
          </a:p>
        </p:txBody>
      </p:sp>
      <p:sp>
        <p:nvSpPr>
          <p:cNvPr id="512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smtClean="0"/>
          </a:p>
        </p:txBody>
      </p:sp>
    </p:spTree>
  </p:cSld>
  <p:clrMap bg1="lt1" tx1="dk1" bg2="lt2" tx2="dk2" accent1="accent1" accent2="accent2" accent3="accent3" accent4="accent4" accent5="accent5" accent6="accent6" hlink="hlink" folHlink="folHlink"/>
  <p:sldLayoutIdLst>
    <p:sldLayoutId id="2147483838" r:id="rId1"/>
  </p:sldLayoutIdLst>
  <p:timing>
    <p:tnLst>
      <p:par>
        <p:cTn id="1" dur="indefinite" restart="never" nodeType="tmRoot"/>
      </p:par>
    </p:tnLst>
  </p:timing>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Freeform 2"/>
          <p:cNvSpPr>
            <a:spLocks/>
          </p:cNvSpPr>
          <p:nvPr/>
        </p:nvSpPr>
        <p:spPr bwMode="hidden">
          <a:xfrm>
            <a:off x="885825" y="1079500"/>
            <a:ext cx="8255000" cy="5794375"/>
          </a:xfrm>
          <a:custGeom>
            <a:avLst/>
            <a:gdLst>
              <a:gd name="T0" fmla="*/ 0 w 5184"/>
              <a:gd name="T1" fmla="*/ 2147483647 h 3159"/>
              <a:gd name="T2" fmla="*/ 2147483647 w 5184"/>
              <a:gd name="T3" fmla="*/ 2147483647 h 3159"/>
              <a:gd name="T4" fmla="*/ 2147483647 w 5184"/>
              <a:gd name="T5" fmla="*/ 0 h 3159"/>
              <a:gd name="T6" fmla="*/ 0 w 5184"/>
              <a:gd name="T7" fmla="*/ 0 h 3159"/>
              <a:gd name="T8" fmla="*/ 0 w 5184"/>
              <a:gd name="T9" fmla="*/ 2147483647 h 3159"/>
              <a:gd name="T10" fmla="*/ 0 w 5184"/>
              <a:gd name="T11" fmla="*/ 2147483647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pPr>
              <a:defRPr/>
            </a:pPr>
            <a:endParaRPr lang="en-US">
              <a:solidFill>
                <a:srgbClr val="FFFFFF"/>
              </a:solidFill>
              <a:latin typeface="Arial" charset="0"/>
              <a:cs typeface="+mn-cs"/>
            </a:endParaRPr>
          </a:p>
        </p:txBody>
      </p:sp>
      <p:sp>
        <p:nvSpPr>
          <p:cNvPr id="1027" name="Freeform 6"/>
          <p:cNvSpPr>
            <a:spLocks/>
          </p:cNvSpPr>
          <p:nvPr/>
        </p:nvSpPr>
        <p:spPr bwMode="hidden">
          <a:xfrm>
            <a:off x="0" y="1079500"/>
            <a:ext cx="885825" cy="5794375"/>
          </a:xfrm>
          <a:custGeom>
            <a:avLst/>
            <a:gdLst>
              <a:gd name="T0" fmla="*/ 0 w 556"/>
              <a:gd name="T1" fmla="*/ 0 h 3159"/>
              <a:gd name="T2" fmla="*/ 0 w 556"/>
              <a:gd name="T3" fmla="*/ 2147483647 h 3159"/>
              <a:gd name="T4" fmla="*/ 1411305631 w 556"/>
              <a:gd name="T5" fmla="*/ 2147483647 h 3159"/>
              <a:gd name="T6" fmla="*/ 1411305631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n-US">
              <a:solidFill>
                <a:srgbClr val="FFFFFF"/>
              </a:solidFill>
              <a:latin typeface="Arial" charset="0"/>
              <a:cs typeface="+mn-cs"/>
            </a:endParaRPr>
          </a:p>
        </p:txBody>
      </p:sp>
      <p:sp>
        <p:nvSpPr>
          <p:cNvPr id="3079" name="Freeform 7"/>
          <p:cNvSpPr>
            <a:spLocks/>
          </p:cNvSpPr>
          <p:nvPr/>
        </p:nvSpPr>
        <p:spPr bwMode="ltGray">
          <a:xfrm>
            <a:off x="876300" y="750888"/>
            <a:ext cx="19050" cy="66675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a:defRPr/>
            </a:pPr>
            <a:endParaRPr lang="en-US" dirty="0">
              <a:solidFill>
                <a:srgbClr val="FFFFFF"/>
              </a:solidFill>
              <a:latin typeface="Arial" charset="0"/>
              <a:cs typeface="+mn-cs"/>
            </a:endParaRPr>
          </a:p>
        </p:txBody>
      </p:sp>
      <p:sp>
        <p:nvSpPr>
          <p:cNvPr id="1029" name="Freeform 8"/>
          <p:cNvSpPr>
            <a:spLocks/>
          </p:cNvSpPr>
          <p:nvPr/>
        </p:nvSpPr>
        <p:spPr bwMode="ltGray">
          <a:xfrm>
            <a:off x="1217613" y="1074738"/>
            <a:ext cx="400050" cy="19050"/>
          </a:xfrm>
          <a:custGeom>
            <a:avLst/>
            <a:gdLst>
              <a:gd name="T0" fmla="*/ 637609572 w 251"/>
              <a:gd name="T1" fmla="*/ 0 h 12"/>
              <a:gd name="T2" fmla="*/ 0 w 251"/>
              <a:gd name="T3" fmla="*/ 0 h 12"/>
              <a:gd name="T4" fmla="*/ 0 w 251"/>
              <a:gd name="T5" fmla="*/ 30241875 h 12"/>
              <a:gd name="T6" fmla="*/ 637609572 w 251"/>
              <a:gd name="T7" fmla="*/ 30241875 h 12"/>
              <a:gd name="T8" fmla="*/ 637609572 w 251"/>
              <a:gd name="T9" fmla="*/ 0 h 12"/>
              <a:gd name="T10" fmla="*/ 637609572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pPr>
              <a:defRPr/>
            </a:pPr>
            <a:endParaRPr lang="en-US">
              <a:solidFill>
                <a:srgbClr val="FFFFFF"/>
              </a:solidFill>
              <a:latin typeface="Arial" charset="0"/>
              <a:cs typeface="+mn-cs"/>
            </a:endParaRPr>
          </a:p>
        </p:txBody>
      </p:sp>
      <p:sp>
        <p:nvSpPr>
          <p:cNvPr id="1030" name="Freeform 9"/>
          <p:cNvSpPr>
            <a:spLocks/>
          </p:cNvSpPr>
          <p:nvPr/>
        </p:nvSpPr>
        <p:spPr bwMode="ltGray">
          <a:xfrm>
            <a:off x="0" y="1074738"/>
            <a:ext cx="557213" cy="19050"/>
          </a:xfrm>
          <a:custGeom>
            <a:avLst/>
            <a:gdLst>
              <a:gd name="T0" fmla="*/ 0 w 251"/>
              <a:gd name="T1" fmla="*/ 0 h 12"/>
              <a:gd name="T2" fmla="*/ 0 w 251"/>
              <a:gd name="T3" fmla="*/ 30241875 h 12"/>
              <a:gd name="T4" fmla="*/ 1236997320 w 251"/>
              <a:gd name="T5" fmla="*/ 30241875 h 12"/>
              <a:gd name="T6" fmla="*/ 1236997320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pPr>
              <a:defRPr/>
            </a:pPr>
            <a:endParaRPr lang="en-US">
              <a:solidFill>
                <a:srgbClr val="FFFFFF"/>
              </a:solidFill>
              <a:latin typeface="Arial" charset="0"/>
              <a:cs typeface="+mn-cs"/>
            </a:endParaRPr>
          </a:p>
        </p:txBody>
      </p:sp>
      <p:sp>
        <p:nvSpPr>
          <p:cNvPr id="1031" name="Freeform 10"/>
          <p:cNvSpPr>
            <a:spLocks/>
          </p:cNvSpPr>
          <p:nvPr/>
        </p:nvSpPr>
        <p:spPr bwMode="ltGray">
          <a:xfrm>
            <a:off x="876300" y="1820863"/>
            <a:ext cx="19050" cy="4281487"/>
          </a:xfrm>
          <a:custGeom>
            <a:avLst/>
            <a:gdLst>
              <a:gd name="T0" fmla="*/ 0 w 12"/>
              <a:gd name="T1" fmla="*/ 2147483647 h 2697"/>
              <a:gd name="T2" fmla="*/ 30241875 w 12"/>
              <a:gd name="T3" fmla="*/ 2147483647 h 2697"/>
              <a:gd name="T4" fmla="*/ 30241875 w 12"/>
              <a:gd name="T5" fmla="*/ 0 h 2697"/>
              <a:gd name="T6" fmla="*/ 0 w 12"/>
              <a:gd name="T7" fmla="*/ 0 h 2697"/>
              <a:gd name="T8" fmla="*/ 0 w 12"/>
              <a:gd name="T9" fmla="*/ 2147483647 h 2697"/>
              <a:gd name="T10" fmla="*/ 0 w 12"/>
              <a:gd name="T11" fmla="*/ 214748364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solidFill>
                <a:srgbClr val="FFFFFF"/>
              </a:solidFill>
              <a:latin typeface="Arial" charset="0"/>
              <a:cs typeface="+mn-cs"/>
            </a:endParaRPr>
          </a:p>
        </p:txBody>
      </p:sp>
      <p:sp>
        <p:nvSpPr>
          <p:cNvPr id="1032" name="Freeform 11"/>
          <p:cNvSpPr>
            <a:spLocks/>
          </p:cNvSpPr>
          <p:nvPr/>
        </p:nvSpPr>
        <p:spPr bwMode="ltGray">
          <a:xfrm>
            <a:off x="1617663" y="1074738"/>
            <a:ext cx="7523162" cy="19050"/>
          </a:xfrm>
          <a:custGeom>
            <a:avLst/>
            <a:gdLst>
              <a:gd name="T0" fmla="*/ 2147483647 w 4724"/>
              <a:gd name="T1" fmla="*/ 0 h 12"/>
              <a:gd name="T2" fmla="*/ 0 w 4724"/>
              <a:gd name="T3" fmla="*/ 0 h 12"/>
              <a:gd name="T4" fmla="*/ 0 w 4724"/>
              <a:gd name="T5" fmla="*/ 30241875 h 12"/>
              <a:gd name="T6" fmla="*/ 2147483647 w 4724"/>
              <a:gd name="T7" fmla="*/ 30241875 h 12"/>
              <a:gd name="T8" fmla="*/ 2147483647 w 4724"/>
              <a:gd name="T9" fmla="*/ 0 h 12"/>
              <a:gd name="T10" fmla="*/ 2147483647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solidFill>
                <a:srgbClr val="FFFFFF"/>
              </a:solidFill>
              <a:latin typeface="Arial" charset="0"/>
              <a:cs typeface="+mn-cs"/>
            </a:endParaRPr>
          </a:p>
        </p:txBody>
      </p:sp>
      <p:sp>
        <p:nvSpPr>
          <p:cNvPr id="1033" name="Freeform 12"/>
          <p:cNvSpPr>
            <a:spLocks/>
          </p:cNvSpPr>
          <p:nvPr/>
        </p:nvSpPr>
        <p:spPr bwMode="ltGray">
          <a:xfrm>
            <a:off x="876300" y="1420813"/>
            <a:ext cx="19050" cy="400050"/>
          </a:xfrm>
          <a:custGeom>
            <a:avLst/>
            <a:gdLst>
              <a:gd name="T0" fmla="*/ 0 w 12"/>
              <a:gd name="T1" fmla="*/ 635079375 h 252"/>
              <a:gd name="T2" fmla="*/ 30241875 w 12"/>
              <a:gd name="T3" fmla="*/ 635079375 h 252"/>
              <a:gd name="T4" fmla="*/ 30241875 w 12"/>
              <a:gd name="T5" fmla="*/ 0 h 252"/>
              <a:gd name="T6" fmla="*/ 0 w 12"/>
              <a:gd name="T7" fmla="*/ 0 h 252"/>
              <a:gd name="T8" fmla="*/ 0 w 12"/>
              <a:gd name="T9" fmla="*/ 635079375 h 252"/>
              <a:gd name="T10" fmla="*/ 0 w 12"/>
              <a:gd name="T11" fmla="*/ 635079375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pPr>
              <a:defRPr/>
            </a:pPr>
            <a:endParaRPr lang="en-US">
              <a:solidFill>
                <a:srgbClr val="FFFFFF"/>
              </a:solidFill>
              <a:latin typeface="Arial" charset="0"/>
              <a:cs typeface="+mn-cs"/>
            </a:endParaRPr>
          </a:p>
        </p:txBody>
      </p:sp>
      <p:sp>
        <p:nvSpPr>
          <p:cNvPr id="1034" name="Freeform 13"/>
          <p:cNvSpPr>
            <a:spLocks/>
          </p:cNvSpPr>
          <p:nvPr/>
        </p:nvSpPr>
        <p:spPr bwMode="ltGray">
          <a:xfrm>
            <a:off x="876300" y="100013"/>
            <a:ext cx="19050" cy="650875"/>
          </a:xfrm>
          <a:custGeom>
            <a:avLst/>
            <a:gdLst>
              <a:gd name="T0" fmla="*/ 30241875 w 12"/>
              <a:gd name="T1" fmla="*/ 0 h 252"/>
              <a:gd name="T2" fmla="*/ 0 w 12"/>
              <a:gd name="T3" fmla="*/ 0 h 252"/>
              <a:gd name="T4" fmla="*/ 0 w 12"/>
              <a:gd name="T5" fmla="*/ 1681104229 h 252"/>
              <a:gd name="T6" fmla="*/ 30241875 w 12"/>
              <a:gd name="T7" fmla="*/ 1681104229 h 252"/>
              <a:gd name="T8" fmla="*/ 30241875 w 12"/>
              <a:gd name="T9" fmla="*/ 0 h 252"/>
              <a:gd name="T10" fmla="*/ 30241875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pPr>
              <a:defRPr/>
            </a:pPr>
            <a:endParaRPr lang="en-US">
              <a:solidFill>
                <a:srgbClr val="FFFFFF"/>
              </a:solidFill>
              <a:latin typeface="Arial" charset="0"/>
              <a:cs typeface="+mn-cs"/>
            </a:endParaRPr>
          </a:p>
        </p:txBody>
      </p:sp>
      <p:sp>
        <p:nvSpPr>
          <p:cNvPr id="3086" name="Freeform 14"/>
          <p:cNvSpPr>
            <a:spLocks/>
          </p:cNvSpPr>
          <p:nvPr/>
        </p:nvSpPr>
        <p:spPr bwMode="ltGray">
          <a:xfrm>
            <a:off x="552450" y="1074738"/>
            <a:ext cx="665163" cy="19050"/>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a:defRPr/>
            </a:pPr>
            <a:endParaRPr lang="en-US" dirty="0">
              <a:solidFill>
                <a:srgbClr val="FFFFFF"/>
              </a:solidFill>
              <a:latin typeface="Arial" charset="0"/>
              <a:cs typeface="+mn-cs"/>
            </a:endParaRPr>
          </a:p>
        </p:txBody>
      </p:sp>
      <p:pic>
        <p:nvPicPr>
          <p:cNvPr id="6156" name="Picture 18"/>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543675" y="346075"/>
            <a:ext cx="25019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7" name="Picture 20" descr="EN_60"/>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65100" y="346075"/>
            <a:ext cx="29511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Slide Number Placeholder 7"/>
          <p:cNvSpPr>
            <a:spLocks noGrp="1"/>
          </p:cNvSpPr>
          <p:nvPr>
            <p:ph type="sldNum" sz="quarter" idx="4"/>
          </p:nvPr>
        </p:nvSpPr>
        <p:spPr>
          <a:xfrm>
            <a:off x="7016750" y="6248400"/>
            <a:ext cx="1905000" cy="457200"/>
          </a:xfrm>
          <a:prstGeom prst="rect">
            <a:avLst/>
          </a:prstGeom>
        </p:spPr>
        <p:txBody>
          <a:bodyPr/>
          <a:lstStyle>
            <a:lvl1pPr algn="r">
              <a:defRPr>
                <a:solidFill>
                  <a:srgbClr val="FFFFFF"/>
                </a:solidFill>
                <a:latin typeface="Arial" charset="0"/>
                <a:cs typeface="+mn-cs"/>
              </a:defRPr>
            </a:lvl1pPr>
          </a:lstStyle>
          <a:p>
            <a:pPr>
              <a:defRPr/>
            </a:pPr>
            <a:fld id="{0A3E788B-1155-4302-B388-0F580E2E81F9}" type="slidenum">
              <a:rPr lang="en-US"/>
              <a:pPr>
                <a:defRPr/>
              </a:pPr>
              <a:t>‹#›</a:t>
            </a:fld>
            <a:endParaRPr lang="en-US" dirty="0"/>
          </a:p>
        </p:txBody>
      </p:sp>
    </p:spTree>
  </p:cSld>
  <p:clrMap bg1="dk2" tx1="lt1" bg2="dk1" tx2="lt2" accent1="accent1" accent2="accent2" accent3="accent3" accent4="accent4" accent5="accent5" accent6="accent6" hlink="hlink" folHlink="folHlink"/>
  <p:sldLayoutIdLst>
    <p:sldLayoutId id="2147483839" r:id="rId1"/>
  </p:sldLayoutIdLst>
  <p:timing>
    <p:tnLst>
      <p:par>
        <p:cTn id="1" dur="indefinite" restart="never" nodeType="tmRoot"/>
      </p:par>
    </p:tnLst>
  </p:timing>
  <p:hf hdr="0" ftr="0" dt="0"/>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Freeform 2"/>
          <p:cNvSpPr>
            <a:spLocks/>
          </p:cNvSpPr>
          <p:nvPr/>
        </p:nvSpPr>
        <p:spPr bwMode="hidden">
          <a:xfrm>
            <a:off x="885825" y="1079500"/>
            <a:ext cx="8255000" cy="5794375"/>
          </a:xfrm>
          <a:custGeom>
            <a:avLst/>
            <a:gdLst>
              <a:gd name="T0" fmla="*/ 0 w 5184"/>
              <a:gd name="T1" fmla="*/ 2147483647 h 3159"/>
              <a:gd name="T2" fmla="*/ 2147483647 w 5184"/>
              <a:gd name="T3" fmla="*/ 2147483647 h 3159"/>
              <a:gd name="T4" fmla="*/ 2147483647 w 5184"/>
              <a:gd name="T5" fmla="*/ 0 h 3159"/>
              <a:gd name="T6" fmla="*/ 0 w 5184"/>
              <a:gd name="T7" fmla="*/ 0 h 3159"/>
              <a:gd name="T8" fmla="*/ 0 w 5184"/>
              <a:gd name="T9" fmla="*/ 2147483647 h 3159"/>
              <a:gd name="T10" fmla="*/ 0 w 5184"/>
              <a:gd name="T11" fmla="*/ 2147483647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pPr>
              <a:defRPr/>
            </a:pPr>
            <a:endParaRPr lang="en-US">
              <a:solidFill>
                <a:srgbClr val="FFFFFF"/>
              </a:solidFill>
            </a:endParaRPr>
          </a:p>
        </p:txBody>
      </p:sp>
      <p:sp>
        <p:nvSpPr>
          <p:cNvPr id="6147" name="Freeform 6"/>
          <p:cNvSpPr>
            <a:spLocks/>
          </p:cNvSpPr>
          <p:nvPr/>
        </p:nvSpPr>
        <p:spPr bwMode="hidden">
          <a:xfrm>
            <a:off x="0" y="1079500"/>
            <a:ext cx="885825" cy="5794375"/>
          </a:xfrm>
          <a:custGeom>
            <a:avLst/>
            <a:gdLst>
              <a:gd name="T0" fmla="*/ 0 w 556"/>
              <a:gd name="T1" fmla="*/ 0 h 3159"/>
              <a:gd name="T2" fmla="*/ 0 w 556"/>
              <a:gd name="T3" fmla="*/ 2147483647 h 3159"/>
              <a:gd name="T4" fmla="*/ 2147483647 w 556"/>
              <a:gd name="T5" fmla="*/ 2147483647 h 3159"/>
              <a:gd name="T6" fmla="*/ 2147483647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n-US">
              <a:solidFill>
                <a:srgbClr val="FFFFFF"/>
              </a:solidFill>
            </a:endParaRPr>
          </a:p>
        </p:txBody>
      </p:sp>
      <p:sp>
        <p:nvSpPr>
          <p:cNvPr id="3079" name="Freeform 7"/>
          <p:cNvSpPr>
            <a:spLocks/>
          </p:cNvSpPr>
          <p:nvPr/>
        </p:nvSpPr>
        <p:spPr bwMode="ltGray">
          <a:xfrm>
            <a:off x="876300" y="750888"/>
            <a:ext cx="19050" cy="66675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a:defRPr/>
            </a:pPr>
            <a:endParaRPr lang="en-US" dirty="0">
              <a:solidFill>
                <a:srgbClr val="FFFFFF"/>
              </a:solidFill>
              <a:latin typeface="Arial" charset="0"/>
            </a:endParaRPr>
          </a:p>
        </p:txBody>
      </p:sp>
      <p:sp>
        <p:nvSpPr>
          <p:cNvPr id="6149" name="Freeform 8"/>
          <p:cNvSpPr>
            <a:spLocks/>
          </p:cNvSpPr>
          <p:nvPr/>
        </p:nvSpPr>
        <p:spPr bwMode="ltGray">
          <a:xfrm>
            <a:off x="1217613" y="1074738"/>
            <a:ext cx="400050" cy="19050"/>
          </a:xfrm>
          <a:custGeom>
            <a:avLst/>
            <a:gdLst>
              <a:gd name="T0" fmla="*/ 2147483647 w 251"/>
              <a:gd name="T1" fmla="*/ 0 h 12"/>
              <a:gd name="T2" fmla="*/ 0 w 251"/>
              <a:gd name="T3" fmla="*/ 0 h 12"/>
              <a:gd name="T4" fmla="*/ 0 w 251"/>
              <a:gd name="T5" fmla="*/ 2147483647 h 12"/>
              <a:gd name="T6" fmla="*/ 2147483647 w 251"/>
              <a:gd name="T7" fmla="*/ 2147483647 h 12"/>
              <a:gd name="T8" fmla="*/ 2147483647 w 251"/>
              <a:gd name="T9" fmla="*/ 0 h 12"/>
              <a:gd name="T10" fmla="*/ 2147483647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pPr>
              <a:defRPr/>
            </a:pPr>
            <a:endParaRPr lang="en-US">
              <a:solidFill>
                <a:srgbClr val="FFFFFF"/>
              </a:solidFill>
            </a:endParaRPr>
          </a:p>
        </p:txBody>
      </p:sp>
      <p:sp>
        <p:nvSpPr>
          <p:cNvPr id="6150" name="Freeform 9"/>
          <p:cNvSpPr>
            <a:spLocks/>
          </p:cNvSpPr>
          <p:nvPr/>
        </p:nvSpPr>
        <p:spPr bwMode="ltGray">
          <a:xfrm>
            <a:off x="0" y="1074738"/>
            <a:ext cx="557213" cy="19050"/>
          </a:xfrm>
          <a:custGeom>
            <a:avLst/>
            <a:gdLst>
              <a:gd name="T0" fmla="*/ 0 w 251"/>
              <a:gd name="T1" fmla="*/ 0 h 12"/>
              <a:gd name="T2" fmla="*/ 0 w 251"/>
              <a:gd name="T3" fmla="*/ 2147483647 h 12"/>
              <a:gd name="T4" fmla="*/ 2147483647 w 251"/>
              <a:gd name="T5" fmla="*/ 2147483647 h 12"/>
              <a:gd name="T6" fmla="*/ 2147483647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pPr>
              <a:defRPr/>
            </a:pPr>
            <a:endParaRPr lang="en-US">
              <a:solidFill>
                <a:srgbClr val="FFFFFF"/>
              </a:solidFill>
            </a:endParaRPr>
          </a:p>
        </p:txBody>
      </p:sp>
      <p:sp>
        <p:nvSpPr>
          <p:cNvPr id="6151" name="Freeform 10"/>
          <p:cNvSpPr>
            <a:spLocks/>
          </p:cNvSpPr>
          <p:nvPr/>
        </p:nvSpPr>
        <p:spPr bwMode="ltGray">
          <a:xfrm>
            <a:off x="876300" y="1820863"/>
            <a:ext cx="19050" cy="4281487"/>
          </a:xfrm>
          <a:custGeom>
            <a:avLst/>
            <a:gdLst>
              <a:gd name="T0" fmla="*/ 0 w 12"/>
              <a:gd name="T1" fmla="*/ 2147483647 h 2697"/>
              <a:gd name="T2" fmla="*/ 2147483647 w 12"/>
              <a:gd name="T3" fmla="*/ 2147483647 h 2697"/>
              <a:gd name="T4" fmla="*/ 2147483647 w 12"/>
              <a:gd name="T5" fmla="*/ 0 h 2697"/>
              <a:gd name="T6" fmla="*/ 0 w 12"/>
              <a:gd name="T7" fmla="*/ 0 h 2697"/>
              <a:gd name="T8" fmla="*/ 0 w 12"/>
              <a:gd name="T9" fmla="*/ 2147483647 h 2697"/>
              <a:gd name="T10" fmla="*/ 0 w 12"/>
              <a:gd name="T11" fmla="*/ 214748364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solidFill>
                <a:srgbClr val="FFFFFF"/>
              </a:solidFill>
            </a:endParaRPr>
          </a:p>
        </p:txBody>
      </p:sp>
      <p:sp>
        <p:nvSpPr>
          <p:cNvPr id="6152" name="Freeform 11"/>
          <p:cNvSpPr>
            <a:spLocks/>
          </p:cNvSpPr>
          <p:nvPr/>
        </p:nvSpPr>
        <p:spPr bwMode="ltGray">
          <a:xfrm>
            <a:off x="1617663" y="1074738"/>
            <a:ext cx="7523162" cy="19050"/>
          </a:xfrm>
          <a:custGeom>
            <a:avLst/>
            <a:gdLst>
              <a:gd name="T0" fmla="*/ 2147483647 w 4724"/>
              <a:gd name="T1" fmla="*/ 0 h 12"/>
              <a:gd name="T2" fmla="*/ 0 w 4724"/>
              <a:gd name="T3" fmla="*/ 0 h 12"/>
              <a:gd name="T4" fmla="*/ 0 w 4724"/>
              <a:gd name="T5" fmla="*/ 2147483647 h 12"/>
              <a:gd name="T6" fmla="*/ 2147483647 w 4724"/>
              <a:gd name="T7" fmla="*/ 2147483647 h 12"/>
              <a:gd name="T8" fmla="*/ 2147483647 w 4724"/>
              <a:gd name="T9" fmla="*/ 0 h 12"/>
              <a:gd name="T10" fmla="*/ 2147483647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solidFill>
                <a:srgbClr val="FFFFFF"/>
              </a:solidFill>
            </a:endParaRPr>
          </a:p>
        </p:txBody>
      </p:sp>
      <p:sp>
        <p:nvSpPr>
          <p:cNvPr id="6153" name="Freeform 12"/>
          <p:cNvSpPr>
            <a:spLocks/>
          </p:cNvSpPr>
          <p:nvPr/>
        </p:nvSpPr>
        <p:spPr bwMode="ltGray">
          <a:xfrm>
            <a:off x="876300" y="1420813"/>
            <a:ext cx="19050" cy="400050"/>
          </a:xfrm>
          <a:custGeom>
            <a:avLst/>
            <a:gdLst>
              <a:gd name="T0" fmla="*/ 0 w 12"/>
              <a:gd name="T1" fmla="*/ 2147483647 h 252"/>
              <a:gd name="T2" fmla="*/ 2147483647 w 12"/>
              <a:gd name="T3" fmla="*/ 2147483647 h 252"/>
              <a:gd name="T4" fmla="*/ 2147483647 w 12"/>
              <a:gd name="T5" fmla="*/ 0 h 252"/>
              <a:gd name="T6" fmla="*/ 0 w 12"/>
              <a:gd name="T7" fmla="*/ 0 h 252"/>
              <a:gd name="T8" fmla="*/ 0 w 12"/>
              <a:gd name="T9" fmla="*/ 2147483647 h 252"/>
              <a:gd name="T10" fmla="*/ 0 w 12"/>
              <a:gd name="T11" fmla="*/ 2147483647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pPr>
              <a:defRPr/>
            </a:pPr>
            <a:endParaRPr lang="en-US">
              <a:solidFill>
                <a:srgbClr val="FFFFFF"/>
              </a:solidFill>
            </a:endParaRPr>
          </a:p>
        </p:txBody>
      </p:sp>
      <p:sp>
        <p:nvSpPr>
          <p:cNvPr id="6154" name="Freeform 13"/>
          <p:cNvSpPr>
            <a:spLocks/>
          </p:cNvSpPr>
          <p:nvPr/>
        </p:nvSpPr>
        <p:spPr bwMode="ltGray">
          <a:xfrm>
            <a:off x="876300" y="100013"/>
            <a:ext cx="19050" cy="650875"/>
          </a:xfrm>
          <a:custGeom>
            <a:avLst/>
            <a:gdLst>
              <a:gd name="T0" fmla="*/ 2147483647 w 12"/>
              <a:gd name="T1" fmla="*/ 0 h 252"/>
              <a:gd name="T2" fmla="*/ 0 w 12"/>
              <a:gd name="T3" fmla="*/ 0 h 252"/>
              <a:gd name="T4" fmla="*/ 0 w 12"/>
              <a:gd name="T5" fmla="*/ 2147483647 h 252"/>
              <a:gd name="T6" fmla="*/ 2147483647 w 12"/>
              <a:gd name="T7" fmla="*/ 2147483647 h 252"/>
              <a:gd name="T8" fmla="*/ 2147483647 w 12"/>
              <a:gd name="T9" fmla="*/ 0 h 252"/>
              <a:gd name="T10" fmla="*/ 2147483647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pPr>
              <a:defRPr/>
            </a:pPr>
            <a:endParaRPr lang="en-US">
              <a:solidFill>
                <a:srgbClr val="FFFFFF"/>
              </a:solidFill>
            </a:endParaRPr>
          </a:p>
        </p:txBody>
      </p:sp>
      <p:sp>
        <p:nvSpPr>
          <p:cNvPr id="3086" name="Freeform 14"/>
          <p:cNvSpPr>
            <a:spLocks/>
          </p:cNvSpPr>
          <p:nvPr/>
        </p:nvSpPr>
        <p:spPr bwMode="ltGray">
          <a:xfrm>
            <a:off x="552450" y="1074738"/>
            <a:ext cx="665163" cy="19050"/>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a:defRPr/>
            </a:pPr>
            <a:endParaRPr lang="en-US" dirty="0">
              <a:solidFill>
                <a:srgbClr val="FFFFFF"/>
              </a:solidFill>
              <a:latin typeface="Arial" charset="0"/>
            </a:endParaRPr>
          </a:p>
        </p:txBody>
      </p:sp>
      <p:pic>
        <p:nvPicPr>
          <p:cNvPr id="8204" name="Picture 18"/>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543675" y="346075"/>
            <a:ext cx="25019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5" name="Picture 20" descr="EN_60"/>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65100" y="346075"/>
            <a:ext cx="29511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Slide Number Placeholder 7"/>
          <p:cNvSpPr>
            <a:spLocks noGrp="1"/>
          </p:cNvSpPr>
          <p:nvPr>
            <p:ph type="sldNum" sz="quarter" idx="4"/>
          </p:nvPr>
        </p:nvSpPr>
        <p:spPr>
          <a:xfrm>
            <a:off x="7016750" y="6248400"/>
            <a:ext cx="1905000" cy="457200"/>
          </a:xfrm>
          <a:prstGeom prst="rect">
            <a:avLst/>
          </a:prstGeom>
        </p:spPr>
        <p:txBody>
          <a:bodyPr/>
          <a:lstStyle>
            <a:lvl1pPr algn="r">
              <a:defRPr>
                <a:solidFill>
                  <a:srgbClr val="FFFFFF"/>
                </a:solidFill>
                <a:latin typeface="Arial" charset="0"/>
                <a:cs typeface="+mn-cs"/>
              </a:defRPr>
            </a:lvl1pPr>
          </a:lstStyle>
          <a:p>
            <a:pPr>
              <a:defRPr/>
            </a:pPr>
            <a:fld id="{C4005B81-E9C5-4A16-9A37-3D81626D4F31}" type="slidenum">
              <a:rPr lang="en-US"/>
              <a:pPr>
                <a:defRPr/>
              </a:pPr>
              <a:t>‹#›</a:t>
            </a:fld>
            <a:endParaRPr lang="en-US" dirty="0"/>
          </a:p>
        </p:txBody>
      </p:sp>
    </p:spTree>
  </p:cSld>
  <p:clrMap bg1="dk2" tx1="lt1" bg2="dk1" tx2="lt2" accent1="accent1" accent2="accent2" accent3="accent3" accent4="accent4" accent5="accent5" accent6="accent6" hlink="hlink" folHlink="folHlink"/>
  <p:sldLayoutIdLst>
    <p:sldLayoutId id="2147483841" r:id="rId1"/>
  </p:sldLayoutIdLst>
  <p:timing>
    <p:tnLst>
      <p:par>
        <p:cTn id="1" dur="indefinite" restart="never" nodeType="tmRoot"/>
      </p:par>
    </p:tnLst>
  </p:timing>
  <p:hf hdr="0" ftr="0" dt="0"/>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4850" name="Freeform 2"/>
          <p:cNvSpPr>
            <a:spLocks/>
          </p:cNvSpPr>
          <p:nvPr/>
        </p:nvSpPr>
        <p:spPr bwMode="hidden">
          <a:xfrm>
            <a:off x="885825" y="1079500"/>
            <a:ext cx="8255000" cy="5794375"/>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1" name="Rectangle 3"/>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sz="1000">
                <a:solidFill>
                  <a:srgbClr val="FFFFFF"/>
                </a:solidFill>
                <a:effectLst>
                  <a:outerShdw blurRad="38100" dist="38100" dir="2700000" algn="tl">
                    <a:srgbClr val="000000"/>
                  </a:outerShdw>
                </a:effectLst>
              </a:defRPr>
            </a:lvl1pPr>
          </a:lstStyle>
          <a:p>
            <a:pPr>
              <a:defRPr/>
            </a:pPr>
            <a:fld id="{88F5A87A-FE8C-4900-A5BF-63C04EAEB5E7}" type="datetime4">
              <a:rPr lang="en-GB">
                <a:latin typeface="Tahoma" pitchFamily="34" charset="0"/>
              </a:rPr>
              <a:pPr>
                <a:defRPr/>
              </a:pPr>
              <a:t>01 October 2013</a:t>
            </a:fld>
            <a:endParaRPr lang="en-US">
              <a:latin typeface="Tahoma" pitchFamily="34" charset="0"/>
            </a:endParaRPr>
          </a:p>
        </p:txBody>
      </p:sp>
      <p:sp>
        <p:nvSpPr>
          <p:cNvPr id="334852" name="Rectangle 4"/>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000">
                <a:solidFill>
                  <a:srgbClr val="FFFFFF"/>
                </a:solidFill>
                <a:effectLst>
                  <a:outerShdw blurRad="38100" dist="38100" dir="2700000" algn="tl">
                    <a:srgbClr val="000000"/>
                  </a:outerShdw>
                </a:effectLst>
              </a:defRPr>
            </a:lvl1pPr>
          </a:lstStyle>
          <a:p>
            <a:pPr>
              <a:defRPr/>
            </a:pPr>
            <a:r>
              <a:rPr lang="fr-CH">
                <a:latin typeface="Tahoma" pitchFamily="34" charset="0"/>
              </a:rPr>
              <a:t>Special CERN Accelerator School</a:t>
            </a:r>
            <a:endParaRPr lang="en-US">
              <a:latin typeface="Tahoma" pitchFamily="34" charset="0"/>
            </a:endParaRPr>
          </a:p>
        </p:txBody>
      </p:sp>
      <p:sp>
        <p:nvSpPr>
          <p:cNvPr id="334853" name="Rectangle 5"/>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000">
                <a:solidFill>
                  <a:srgbClr val="FFFFFF"/>
                </a:solidFill>
                <a:effectLst>
                  <a:outerShdw blurRad="38100" dist="38100" dir="2700000" algn="tl">
                    <a:srgbClr val="000000"/>
                  </a:outerShdw>
                </a:effectLst>
              </a:defRPr>
            </a:lvl1pPr>
          </a:lstStyle>
          <a:p>
            <a:pPr>
              <a:defRPr/>
            </a:pPr>
            <a:fld id="{FA4D7F8F-CAE4-42A8-ADDC-527AFEAC9747}" type="slidenum">
              <a:rPr lang="en-US">
                <a:latin typeface="Tahoma" pitchFamily="34" charset="0"/>
              </a:rPr>
              <a:pPr>
                <a:defRPr/>
              </a:pPr>
              <a:t>‹#›</a:t>
            </a:fld>
            <a:endParaRPr lang="en-US">
              <a:latin typeface="Tahoma" pitchFamily="34" charset="0"/>
            </a:endParaRPr>
          </a:p>
        </p:txBody>
      </p:sp>
      <p:sp>
        <p:nvSpPr>
          <p:cNvPr id="334854" name="Freeform 6"/>
          <p:cNvSpPr>
            <a:spLocks/>
          </p:cNvSpPr>
          <p:nvPr/>
        </p:nvSpPr>
        <p:spPr bwMode="hidden">
          <a:xfrm>
            <a:off x="0" y="1079500"/>
            <a:ext cx="885825" cy="5794375"/>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5" name="Freeform 7"/>
          <p:cNvSpPr>
            <a:spLocks/>
          </p:cNvSpPr>
          <p:nvPr/>
        </p:nvSpPr>
        <p:spPr bwMode="ltGray">
          <a:xfrm>
            <a:off x="876300" y="750888"/>
            <a:ext cx="19050" cy="66675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6" name="Freeform 8"/>
          <p:cNvSpPr>
            <a:spLocks/>
          </p:cNvSpPr>
          <p:nvPr/>
        </p:nvSpPr>
        <p:spPr bwMode="ltGray">
          <a:xfrm>
            <a:off x="1217613" y="1074738"/>
            <a:ext cx="400050" cy="19050"/>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7" name="Freeform 9"/>
          <p:cNvSpPr>
            <a:spLocks/>
          </p:cNvSpPr>
          <p:nvPr/>
        </p:nvSpPr>
        <p:spPr bwMode="ltGray">
          <a:xfrm>
            <a:off x="0" y="1074738"/>
            <a:ext cx="557213" cy="19050"/>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8" name="Freeform 10"/>
          <p:cNvSpPr>
            <a:spLocks/>
          </p:cNvSpPr>
          <p:nvPr/>
        </p:nvSpPr>
        <p:spPr bwMode="ltGray">
          <a:xfrm>
            <a:off x="876300" y="1820863"/>
            <a:ext cx="19050" cy="428148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9" name="Freeform 11"/>
          <p:cNvSpPr>
            <a:spLocks/>
          </p:cNvSpPr>
          <p:nvPr/>
        </p:nvSpPr>
        <p:spPr bwMode="ltGray">
          <a:xfrm>
            <a:off x="1617663" y="1074738"/>
            <a:ext cx="7523162" cy="19050"/>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60" name="Freeform 12"/>
          <p:cNvSpPr>
            <a:spLocks/>
          </p:cNvSpPr>
          <p:nvPr/>
        </p:nvSpPr>
        <p:spPr bwMode="ltGray">
          <a:xfrm>
            <a:off x="876300" y="1420813"/>
            <a:ext cx="19050" cy="400050"/>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61" name="Freeform 13"/>
          <p:cNvSpPr>
            <a:spLocks/>
          </p:cNvSpPr>
          <p:nvPr/>
        </p:nvSpPr>
        <p:spPr bwMode="ltGray">
          <a:xfrm>
            <a:off x="876300" y="100013"/>
            <a:ext cx="19050" cy="650875"/>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62" name="Freeform 14"/>
          <p:cNvSpPr>
            <a:spLocks/>
          </p:cNvSpPr>
          <p:nvPr/>
        </p:nvSpPr>
        <p:spPr bwMode="ltGray">
          <a:xfrm>
            <a:off x="552450" y="1074738"/>
            <a:ext cx="665163" cy="19050"/>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pic>
        <p:nvPicPr>
          <p:cNvPr id="2063" name="Picture 19"/>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242888"/>
            <a:ext cx="644525"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descr="MME-1.bmp"/>
          <p:cNvPicPr>
            <a:picLocks noChangeAspect="1"/>
          </p:cNvPicPr>
          <p:nvPr/>
        </p:nvPicPr>
        <p:blipFill>
          <a:blip r:embed="rId4" cstate="print"/>
          <a:stretch>
            <a:fillRect/>
          </a:stretch>
        </p:blipFill>
        <p:spPr bwMode="auto">
          <a:xfrm>
            <a:off x="8204995" y="242597"/>
            <a:ext cx="822257" cy="644400"/>
          </a:xfrm>
          <a:prstGeom prst="roundRect">
            <a:avLst>
              <a:gd name="adj" fmla="val 8594"/>
            </a:avLst>
          </a:prstGeom>
          <a:solidFill>
            <a:schemeClr val="tx1">
              <a:alpha val="84000"/>
            </a:schemeClr>
          </a:solidFill>
          <a:ln>
            <a:noFill/>
          </a:ln>
          <a:effectLst>
            <a:reflection blurRad="12700" stA="38000" endPos="28000" dist="5000" dir="5400000" sy="-100000" algn="bl" rotWithShape="0"/>
          </a:effectLst>
        </p:spPr>
      </p:pic>
    </p:spTree>
  </p:cSld>
  <p:clrMap bg1="dk2" tx1="lt1" bg2="dk1" tx2="lt2" accent1="accent1" accent2="accent2" accent3="accent3" accent4="accent4" accent5="accent5" accent6="accent6" hlink="hlink" folHlink="folHlink"/>
  <p:sldLayoutIdLst>
    <p:sldLayoutId id="2147483843" r:id="rId1"/>
  </p:sldLayoutIdLst>
  <p:hf hdr="0"/>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4850" name="Freeform 2"/>
          <p:cNvSpPr>
            <a:spLocks/>
          </p:cNvSpPr>
          <p:nvPr/>
        </p:nvSpPr>
        <p:spPr bwMode="hidden">
          <a:xfrm>
            <a:off x="885825" y="1079500"/>
            <a:ext cx="8255000" cy="5794375"/>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1" name="Rectangle 3"/>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sz="1000">
                <a:solidFill>
                  <a:srgbClr val="FFFFFF"/>
                </a:solidFill>
                <a:effectLst>
                  <a:outerShdw blurRad="38100" dist="38100" dir="2700000" algn="tl">
                    <a:srgbClr val="000000"/>
                  </a:outerShdw>
                </a:effectLst>
              </a:defRPr>
            </a:lvl1pPr>
          </a:lstStyle>
          <a:p>
            <a:pPr>
              <a:defRPr/>
            </a:pPr>
            <a:fld id="{88F5A87A-FE8C-4900-A5BF-63C04EAEB5E7}" type="datetime4">
              <a:rPr lang="en-GB">
                <a:latin typeface="Tahoma" pitchFamily="34" charset="0"/>
              </a:rPr>
              <a:pPr>
                <a:defRPr/>
              </a:pPr>
              <a:t>01 October 2013</a:t>
            </a:fld>
            <a:endParaRPr lang="en-US">
              <a:latin typeface="Tahoma" pitchFamily="34" charset="0"/>
            </a:endParaRPr>
          </a:p>
        </p:txBody>
      </p:sp>
      <p:sp>
        <p:nvSpPr>
          <p:cNvPr id="334852" name="Rectangle 4"/>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000">
                <a:solidFill>
                  <a:srgbClr val="FFFFFF"/>
                </a:solidFill>
                <a:effectLst>
                  <a:outerShdw blurRad="38100" dist="38100" dir="2700000" algn="tl">
                    <a:srgbClr val="000000"/>
                  </a:outerShdw>
                </a:effectLst>
              </a:defRPr>
            </a:lvl1pPr>
          </a:lstStyle>
          <a:p>
            <a:pPr>
              <a:defRPr/>
            </a:pPr>
            <a:r>
              <a:rPr lang="fr-CH">
                <a:latin typeface="Tahoma" pitchFamily="34" charset="0"/>
              </a:rPr>
              <a:t>Special CERN Accelerator School</a:t>
            </a:r>
            <a:endParaRPr lang="en-US">
              <a:latin typeface="Tahoma" pitchFamily="34" charset="0"/>
            </a:endParaRPr>
          </a:p>
        </p:txBody>
      </p:sp>
      <p:sp>
        <p:nvSpPr>
          <p:cNvPr id="334853" name="Rectangle 5"/>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000">
                <a:solidFill>
                  <a:srgbClr val="FFFFFF"/>
                </a:solidFill>
                <a:effectLst>
                  <a:outerShdw blurRad="38100" dist="38100" dir="2700000" algn="tl">
                    <a:srgbClr val="000000"/>
                  </a:outerShdw>
                </a:effectLst>
              </a:defRPr>
            </a:lvl1pPr>
          </a:lstStyle>
          <a:p>
            <a:pPr>
              <a:defRPr/>
            </a:pPr>
            <a:fld id="{FA4D7F8F-CAE4-42A8-ADDC-527AFEAC9747}" type="slidenum">
              <a:rPr lang="en-US">
                <a:latin typeface="Tahoma" pitchFamily="34" charset="0"/>
              </a:rPr>
              <a:pPr>
                <a:defRPr/>
              </a:pPr>
              <a:t>‹#›</a:t>
            </a:fld>
            <a:endParaRPr lang="en-US">
              <a:latin typeface="Tahoma" pitchFamily="34" charset="0"/>
            </a:endParaRPr>
          </a:p>
        </p:txBody>
      </p:sp>
      <p:sp>
        <p:nvSpPr>
          <p:cNvPr id="334854" name="Freeform 6"/>
          <p:cNvSpPr>
            <a:spLocks/>
          </p:cNvSpPr>
          <p:nvPr/>
        </p:nvSpPr>
        <p:spPr bwMode="hidden">
          <a:xfrm>
            <a:off x="0" y="1079500"/>
            <a:ext cx="885825" cy="5794375"/>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5" name="Freeform 7"/>
          <p:cNvSpPr>
            <a:spLocks/>
          </p:cNvSpPr>
          <p:nvPr/>
        </p:nvSpPr>
        <p:spPr bwMode="ltGray">
          <a:xfrm>
            <a:off x="876300" y="750888"/>
            <a:ext cx="19050" cy="66675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6" name="Freeform 8"/>
          <p:cNvSpPr>
            <a:spLocks/>
          </p:cNvSpPr>
          <p:nvPr/>
        </p:nvSpPr>
        <p:spPr bwMode="ltGray">
          <a:xfrm>
            <a:off x="1217613" y="1074738"/>
            <a:ext cx="400050" cy="19050"/>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7" name="Freeform 9"/>
          <p:cNvSpPr>
            <a:spLocks/>
          </p:cNvSpPr>
          <p:nvPr/>
        </p:nvSpPr>
        <p:spPr bwMode="ltGray">
          <a:xfrm>
            <a:off x="0" y="1074738"/>
            <a:ext cx="557213" cy="19050"/>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8" name="Freeform 10"/>
          <p:cNvSpPr>
            <a:spLocks/>
          </p:cNvSpPr>
          <p:nvPr/>
        </p:nvSpPr>
        <p:spPr bwMode="ltGray">
          <a:xfrm>
            <a:off x="876300" y="1820863"/>
            <a:ext cx="19050" cy="428148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9" name="Freeform 11"/>
          <p:cNvSpPr>
            <a:spLocks/>
          </p:cNvSpPr>
          <p:nvPr/>
        </p:nvSpPr>
        <p:spPr bwMode="ltGray">
          <a:xfrm>
            <a:off x="1617663" y="1074738"/>
            <a:ext cx="7523162" cy="19050"/>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60" name="Freeform 12"/>
          <p:cNvSpPr>
            <a:spLocks/>
          </p:cNvSpPr>
          <p:nvPr/>
        </p:nvSpPr>
        <p:spPr bwMode="ltGray">
          <a:xfrm>
            <a:off x="876300" y="1420813"/>
            <a:ext cx="19050" cy="400050"/>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61" name="Freeform 13"/>
          <p:cNvSpPr>
            <a:spLocks/>
          </p:cNvSpPr>
          <p:nvPr/>
        </p:nvSpPr>
        <p:spPr bwMode="ltGray">
          <a:xfrm>
            <a:off x="876300" y="100013"/>
            <a:ext cx="19050" cy="650875"/>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62" name="Freeform 14"/>
          <p:cNvSpPr>
            <a:spLocks/>
          </p:cNvSpPr>
          <p:nvPr/>
        </p:nvSpPr>
        <p:spPr bwMode="ltGray">
          <a:xfrm>
            <a:off x="552450" y="1074738"/>
            <a:ext cx="665163" cy="19050"/>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pic>
        <p:nvPicPr>
          <p:cNvPr id="2063" name="Picture 19"/>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242888"/>
            <a:ext cx="644525"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descr="MME-1.bmp"/>
          <p:cNvPicPr>
            <a:picLocks noChangeAspect="1"/>
          </p:cNvPicPr>
          <p:nvPr/>
        </p:nvPicPr>
        <p:blipFill>
          <a:blip r:embed="rId4" cstate="print"/>
          <a:stretch>
            <a:fillRect/>
          </a:stretch>
        </p:blipFill>
        <p:spPr bwMode="auto">
          <a:xfrm>
            <a:off x="8204995" y="242597"/>
            <a:ext cx="822257" cy="644400"/>
          </a:xfrm>
          <a:prstGeom prst="roundRect">
            <a:avLst>
              <a:gd name="adj" fmla="val 8594"/>
            </a:avLst>
          </a:prstGeom>
          <a:solidFill>
            <a:schemeClr val="tx1">
              <a:alpha val="84000"/>
            </a:schemeClr>
          </a:solidFill>
          <a:ln>
            <a:noFill/>
          </a:ln>
          <a:effectLst>
            <a:reflection blurRad="12700" stA="38000" endPos="28000" dist="5000" dir="5400000" sy="-100000" algn="bl" rotWithShape="0"/>
          </a:effectLst>
        </p:spPr>
      </p:pic>
    </p:spTree>
  </p:cSld>
  <p:clrMap bg1="dk2" tx1="lt1" bg2="dk1" tx2="lt2" accent1="accent1" accent2="accent2" accent3="accent3" accent4="accent4" accent5="accent5" accent6="accent6" hlink="hlink" folHlink="folHlink"/>
  <p:sldLayoutIdLst>
    <p:sldLayoutId id="2147483845" r:id="rId1"/>
  </p:sldLayoutIdLst>
  <p:hf hdr="0"/>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4850" name="Freeform 2"/>
          <p:cNvSpPr>
            <a:spLocks/>
          </p:cNvSpPr>
          <p:nvPr/>
        </p:nvSpPr>
        <p:spPr bwMode="hidden">
          <a:xfrm>
            <a:off x="885825" y="1079500"/>
            <a:ext cx="8255000" cy="5794375"/>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1" name="Rectangle 3"/>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sz="1000">
                <a:solidFill>
                  <a:srgbClr val="FFFFFF"/>
                </a:solidFill>
                <a:effectLst>
                  <a:outerShdw blurRad="38100" dist="38100" dir="2700000" algn="tl">
                    <a:srgbClr val="000000"/>
                  </a:outerShdw>
                </a:effectLst>
              </a:defRPr>
            </a:lvl1pPr>
          </a:lstStyle>
          <a:p>
            <a:pPr>
              <a:defRPr/>
            </a:pPr>
            <a:fld id="{88F5A87A-FE8C-4900-A5BF-63C04EAEB5E7}" type="datetime4">
              <a:rPr lang="en-GB">
                <a:latin typeface="Tahoma" pitchFamily="34" charset="0"/>
              </a:rPr>
              <a:pPr>
                <a:defRPr/>
              </a:pPr>
              <a:t>01 October 2013</a:t>
            </a:fld>
            <a:endParaRPr lang="en-US">
              <a:latin typeface="Tahoma" pitchFamily="34" charset="0"/>
            </a:endParaRPr>
          </a:p>
        </p:txBody>
      </p:sp>
      <p:sp>
        <p:nvSpPr>
          <p:cNvPr id="334852" name="Rectangle 4"/>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000">
                <a:solidFill>
                  <a:srgbClr val="FFFFFF"/>
                </a:solidFill>
                <a:effectLst>
                  <a:outerShdw blurRad="38100" dist="38100" dir="2700000" algn="tl">
                    <a:srgbClr val="000000"/>
                  </a:outerShdw>
                </a:effectLst>
              </a:defRPr>
            </a:lvl1pPr>
          </a:lstStyle>
          <a:p>
            <a:pPr>
              <a:defRPr/>
            </a:pPr>
            <a:r>
              <a:rPr lang="fr-CH">
                <a:latin typeface="Tahoma" pitchFamily="34" charset="0"/>
              </a:rPr>
              <a:t>Special CERN Accelerator School</a:t>
            </a:r>
            <a:endParaRPr lang="en-US">
              <a:latin typeface="Tahoma" pitchFamily="34" charset="0"/>
            </a:endParaRPr>
          </a:p>
        </p:txBody>
      </p:sp>
      <p:sp>
        <p:nvSpPr>
          <p:cNvPr id="334853" name="Rectangle 5"/>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000">
                <a:solidFill>
                  <a:srgbClr val="FFFFFF"/>
                </a:solidFill>
                <a:effectLst>
                  <a:outerShdw blurRad="38100" dist="38100" dir="2700000" algn="tl">
                    <a:srgbClr val="000000"/>
                  </a:outerShdw>
                </a:effectLst>
              </a:defRPr>
            </a:lvl1pPr>
          </a:lstStyle>
          <a:p>
            <a:pPr>
              <a:defRPr/>
            </a:pPr>
            <a:fld id="{FA4D7F8F-CAE4-42A8-ADDC-527AFEAC9747}" type="slidenum">
              <a:rPr lang="en-US">
                <a:latin typeface="Tahoma" pitchFamily="34" charset="0"/>
              </a:rPr>
              <a:pPr>
                <a:defRPr/>
              </a:pPr>
              <a:t>‹#›</a:t>
            </a:fld>
            <a:endParaRPr lang="en-US">
              <a:latin typeface="Tahoma" pitchFamily="34" charset="0"/>
            </a:endParaRPr>
          </a:p>
        </p:txBody>
      </p:sp>
      <p:sp>
        <p:nvSpPr>
          <p:cNvPr id="334854" name="Freeform 6"/>
          <p:cNvSpPr>
            <a:spLocks/>
          </p:cNvSpPr>
          <p:nvPr/>
        </p:nvSpPr>
        <p:spPr bwMode="hidden">
          <a:xfrm>
            <a:off x="0" y="1079500"/>
            <a:ext cx="885825" cy="5794375"/>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5" name="Freeform 7"/>
          <p:cNvSpPr>
            <a:spLocks/>
          </p:cNvSpPr>
          <p:nvPr/>
        </p:nvSpPr>
        <p:spPr bwMode="ltGray">
          <a:xfrm>
            <a:off x="876300" y="750888"/>
            <a:ext cx="19050" cy="66675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6" name="Freeform 8"/>
          <p:cNvSpPr>
            <a:spLocks/>
          </p:cNvSpPr>
          <p:nvPr/>
        </p:nvSpPr>
        <p:spPr bwMode="ltGray">
          <a:xfrm>
            <a:off x="1217613" y="1074738"/>
            <a:ext cx="400050" cy="19050"/>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7" name="Freeform 9"/>
          <p:cNvSpPr>
            <a:spLocks/>
          </p:cNvSpPr>
          <p:nvPr/>
        </p:nvSpPr>
        <p:spPr bwMode="ltGray">
          <a:xfrm>
            <a:off x="0" y="1074738"/>
            <a:ext cx="557213" cy="19050"/>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8" name="Freeform 10"/>
          <p:cNvSpPr>
            <a:spLocks/>
          </p:cNvSpPr>
          <p:nvPr/>
        </p:nvSpPr>
        <p:spPr bwMode="ltGray">
          <a:xfrm>
            <a:off x="876300" y="1820863"/>
            <a:ext cx="19050" cy="428148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59" name="Freeform 11"/>
          <p:cNvSpPr>
            <a:spLocks/>
          </p:cNvSpPr>
          <p:nvPr/>
        </p:nvSpPr>
        <p:spPr bwMode="ltGray">
          <a:xfrm>
            <a:off x="1617663" y="1074738"/>
            <a:ext cx="7523162" cy="19050"/>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60" name="Freeform 12"/>
          <p:cNvSpPr>
            <a:spLocks/>
          </p:cNvSpPr>
          <p:nvPr/>
        </p:nvSpPr>
        <p:spPr bwMode="ltGray">
          <a:xfrm>
            <a:off x="876300" y="1420813"/>
            <a:ext cx="19050" cy="400050"/>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61" name="Freeform 13"/>
          <p:cNvSpPr>
            <a:spLocks/>
          </p:cNvSpPr>
          <p:nvPr/>
        </p:nvSpPr>
        <p:spPr bwMode="ltGray">
          <a:xfrm>
            <a:off x="876300" y="100013"/>
            <a:ext cx="19050" cy="650875"/>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sp>
        <p:nvSpPr>
          <p:cNvPr id="334862" name="Freeform 14"/>
          <p:cNvSpPr>
            <a:spLocks/>
          </p:cNvSpPr>
          <p:nvPr/>
        </p:nvSpPr>
        <p:spPr bwMode="ltGray">
          <a:xfrm>
            <a:off x="552450" y="1074738"/>
            <a:ext cx="665163" cy="19050"/>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a:lnSpc>
                <a:spcPct val="90000"/>
              </a:lnSpc>
              <a:spcBef>
                <a:spcPct val="20000"/>
              </a:spcBef>
              <a:buClr>
                <a:srgbClr val="FFFFCC"/>
              </a:buClr>
              <a:buSzPct val="70000"/>
              <a:buFont typeface="Wingdings" pitchFamily="2" charset="2"/>
              <a:buNone/>
              <a:defRPr/>
            </a:pPr>
            <a:endParaRPr lang="en-US" sz="3200">
              <a:solidFill>
                <a:srgbClr val="FFFFFF"/>
              </a:solidFill>
              <a:effectLst>
                <a:outerShdw blurRad="38100" dist="38100" dir="2700000" algn="tl">
                  <a:srgbClr val="000000">
                    <a:alpha val="43137"/>
                  </a:srgbClr>
                </a:outerShdw>
              </a:effectLst>
              <a:latin typeface="Tahoma" pitchFamily="34" charset="0"/>
            </a:endParaRPr>
          </a:p>
        </p:txBody>
      </p:sp>
      <p:pic>
        <p:nvPicPr>
          <p:cNvPr id="2063" name="Picture 19"/>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242888"/>
            <a:ext cx="644525"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descr="MME-1.bmp"/>
          <p:cNvPicPr>
            <a:picLocks noChangeAspect="1"/>
          </p:cNvPicPr>
          <p:nvPr/>
        </p:nvPicPr>
        <p:blipFill>
          <a:blip r:embed="rId4" cstate="print"/>
          <a:stretch>
            <a:fillRect/>
          </a:stretch>
        </p:blipFill>
        <p:spPr bwMode="auto">
          <a:xfrm>
            <a:off x="8204995" y="242597"/>
            <a:ext cx="822257" cy="644400"/>
          </a:xfrm>
          <a:prstGeom prst="roundRect">
            <a:avLst>
              <a:gd name="adj" fmla="val 8594"/>
            </a:avLst>
          </a:prstGeom>
          <a:solidFill>
            <a:schemeClr val="tx1">
              <a:alpha val="84000"/>
            </a:schemeClr>
          </a:solidFill>
          <a:ln>
            <a:noFill/>
          </a:ln>
          <a:effectLst>
            <a:reflection blurRad="12700" stA="38000" endPos="28000" dist="5000" dir="5400000" sy="-100000" algn="bl" rotWithShape="0"/>
          </a:effectLst>
        </p:spPr>
      </p:pic>
    </p:spTree>
  </p:cSld>
  <p:clrMap bg1="dk2" tx1="lt1" bg2="dk1" tx2="lt2" accent1="accent1" accent2="accent2" accent3="accent3" accent4="accent4" accent5="accent5" accent6="accent6" hlink="hlink" folHlink="folHlink"/>
  <p:sldLayoutIdLst>
    <p:sldLayoutId id="2147483847" r:id="rId1"/>
  </p:sldLayoutIdLst>
  <p:hf hdr="0"/>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10.xml"/><Relationship Id="rId7" Type="http://schemas.openxmlformats.org/officeDocument/2006/relationships/image" Target="../media/image46.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5.emf"/><Relationship Id="rId5" Type="http://schemas.openxmlformats.org/officeDocument/2006/relationships/image" Target="../media/image5.jpeg"/><Relationship Id="rId4" Type="http://schemas.openxmlformats.org/officeDocument/2006/relationships/image" Target="../media/image4.gif"/><Relationship Id="rId9" Type="http://schemas.openxmlformats.org/officeDocument/2006/relationships/image" Target="../media/image44.pn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49.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8.emf"/><Relationship Id="rId5" Type="http://schemas.openxmlformats.org/officeDocument/2006/relationships/image" Target="../media/image47.jpeg"/><Relationship Id="rId4" Type="http://schemas.openxmlformats.org/officeDocument/2006/relationships/image" Target="../media/image44.png"/></Relationships>
</file>

<file path=ppt/slides/_rels/slide1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1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14.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4.gif"/><Relationship Id="rId7" Type="http://schemas.openxmlformats.org/officeDocument/2006/relationships/image" Target="../media/image58.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7.png"/><Relationship Id="rId5" Type="http://schemas.openxmlformats.org/officeDocument/2006/relationships/image" Target="../media/image56.jpeg"/><Relationship Id="rId4" Type="http://schemas.openxmlformats.org/officeDocument/2006/relationships/image" Target="../media/image5.jpeg"/><Relationship Id="rId9" Type="http://schemas.openxmlformats.org/officeDocument/2006/relationships/image" Target="../media/image60.png"/></Relationships>
</file>

<file path=ppt/slides/_rels/slide15.xml.rels><?xml version="1.0" encoding="UTF-8" standalone="yes"?>
<Relationships xmlns="http://schemas.openxmlformats.org/package/2006/relationships"><Relationship Id="rId8" Type="http://schemas.openxmlformats.org/officeDocument/2006/relationships/hyperlink" Target="file:///F:\sgobba%20backup\Articles%20et%20notes\PRES\SSAC\Support_material\IMG_0286.MOV" TargetMode="External"/><Relationship Id="rId3" Type="http://schemas.openxmlformats.org/officeDocument/2006/relationships/image" Target="../media/image61.png"/><Relationship Id="rId7" Type="http://schemas.openxmlformats.org/officeDocument/2006/relationships/image" Target="../media/image1.emf"/><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65.jpeg"/><Relationship Id="rId5" Type="http://schemas.openxmlformats.org/officeDocument/2006/relationships/image" Target="../media/image4.gif"/><Relationship Id="rId10" Type="http://schemas.openxmlformats.org/officeDocument/2006/relationships/image" Target="../media/image64.jpeg"/><Relationship Id="rId4" Type="http://schemas.openxmlformats.org/officeDocument/2006/relationships/image" Target="../media/image62.jpeg"/><Relationship Id="rId9" Type="http://schemas.openxmlformats.org/officeDocument/2006/relationships/image" Target="../media/image63.jpeg"/></Relationships>
</file>

<file path=ppt/slides/_rels/slide16.xml.rels><?xml version="1.0" encoding="UTF-8" standalone="yes"?>
<Relationships xmlns="http://schemas.openxmlformats.org/package/2006/relationships"><Relationship Id="rId8" Type="http://schemas.openxmlformats.org/officeDocument/2006/relationships/image" Target="../media/image69.jpeg"/><Relationship Id="rId3" Type="http://schemas.openxmlformats.org/officeDocument/2006/relationships/image" Target="../media/image66.jpeg"/><Relationship Id="rId7" Type="http://schemas.openxmlformats.org/officeDocument/2006/relationships/image" Target="../media/image68.emf"/><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67.emf"/><Relationship Id="rId5" Type="http://schemas.openxmlformats.org/officeDocument/2006/relationships/image" Target="../media/image5.jpeg"/><Relationship Id="rId10" Type="http://schemas.openxmlformats.org/officeDocument/2006/relationships/image" Target="../media/image71.jpeg"/><Relationship Id="rId4" Type="http://schemas.openxmlformats.org/officeDocument/2006/relationships/image" Target="../media/image4.gif"/><Relationship Id="rId9" Type="http://schemas.openxmlformats.org/officeDocument/2006/relationships/image" Target="../media/image70.jpeg"/></Relationships>
</file>

<file path=ppt/slides/_rels/slide17.xml.rels><?xml version="1.0" encoding="UTF-8" standalone="yes"?>
<Relationships xmlns="http://schemas.openxmlformats.org/package/2006/relationships"><Relationship Id="rId8" Type="http://schemas.openxmlformats.org/officeDocument/2006/relationships/image" Target="../media/image75.jpeg"/><Relationship Id="rId13" Type="http://schemas.openxmlformats.org/officeDocument/2006/relationships/image" Target="../media/image80.jpeg"/><Relationship Id="rId3" Type="http://schemas.openxmlformats.org/officeDocument/2006/relationships/image" Target="../media/image4.gif"/><Relationship Id="rId7" Type="http://schemas.openxmlformats.org/officeDocument/2006/relationships/image" Target="../media/image74.jpeg"/><Relationship Id="rId12" Type="http://schemas.openxmlformats.org/officeDocument/2006/relationships/image" Target="../media/image79.emf"/><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73.jpeg"/><Relationship Id="rId11" Type="http://schemas.openxmlformats.org/officeDocument/2006/relationships/image" Target="../media/image78.jpeg"/><Relationship Id="rId5" Type="http://schemas.openxmlformats.org/officeDocument/2006/relationships/image" Target="../media/image72.jpeg"/><Relationship Id="rId10" Type="http://schemas.openxmlformats.org/officeDocument/2006/relationships/image" Target="../media/image77.jpeg"/><Relationship Id="rId4" Type="http://schemas.openxmlformats.org/officeDocument/2006/relationships/image" Target="../media/image5.jpeg"/><Relationship Id="rId9" Type="http://schemas.openxmlformats.org/officeDocument/2006/relationships/image" Target="../media/image76.jpeg"/></Relationships>
</file>

<file path=ppt/slides/_rels/slide1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jpeg"/><Relationship Id="rId1" Type="http://schemas.openxmlformats.org/officeDocument/2006/relationships/slideLayout" Target="../slideLayouts/slideLayout6.xml"/><Relationship Id="rId5" Type="http://schemas.openxmlformats.org/officeDocument/2006/relationships/hyperlink" Target="Sample_WB-S.avi" TargetMode="External"/><Relationship Id="rId4" Type="http://schemas.openxmlformats.org/officeDocument/2006/relationships/image" Target="../media/image83.jpeg"/></Relationships>
</file>

<file path=ppt/slides/_rels/slide1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slideLayout" Target="../slideLayouts/slideLayout6.xml"/><Relationship Id="rId1" Type="http://schemas.openxmlformats.org/officeDocument/2006/relationships/video" Target="https://dfs.cern.ch/dfs/Workspaces/s/sgobba%20backup/Articles%20et%20notes/PRES/Mar/Sample_WB-S.avi"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slideLayout" Target="../slideLayouts/slideLayout5.xml"/><Relationship Id="rId5" Type="http://schemas.openxmlformats.org/officeDocument/2006/relationships/image" Target="../media/image88.png"/><Relationship Id="rId4" Type="http://schemas.openxmlformats.org/officeDocument/2006/relationships/image" Target="../media/image87.png"/></Relationships>
</file>

<file path=ppt/slides/_rels/slide21.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89.jpeg"/><Relationship Id="rId1" Type="http://schemas.openxmlformats.org/officeDocument/2006/relationships/slideLayout" Target="../slideLayouts/slideLayout7.xml"/><Relationship Id="rId6" Type="http://schemas.openxmlformats.org/officeDocument/2006/relationships/image" Target="../media/image93.jpeg"/><Relationship Id="rId5" Type="http://schemas.openxmlformats.org/officeDocument/2006/relationships/image" Target="../media/image92.jpeg"/><Relationship Id="rId4" Type="http://schemas.openxmlformats.org/officeDocument/2006/relationships/image" Target="../media/image91.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94.png"/></Relationships>
</file>

<file path=ppt/slides/_rels/slide23.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eg"/><Relationship Id="rId1" Type="http://schemas.openxmlformats.org/officeDocument/2006/relationships/slideLayout" Target="../slideLayouts/slideLayout9.xml"/><Relationship Id="rId5" Type="http://schemas.openxmlformats.org/officeDocument/2006/relationships/image" Target="../media/image98.emf"/><Relationship Id="rId4" Type="http://schemas.openxmlformats.org/officeDocument/2006/relationships/image" Target="../media/image97.emf"/></Relationships>
</file>

<file path=ppt/slides/_rels/slide24.xml.rels><?xml version="1.0" encoding="UTF-8" standalone="yes"?>
<Relationships xmlns="http://schemas.openxmlformats.org/package/2006/relationships"><Relationship Id="rId8" Type="http://schemas.openxmlformats.org/officeDocument/2006/relationships/image" Target="../media/image102.jpeg"/><Relationship Id="rId13" Type="http://schemas.openxmlformats.org/officeDocument/2006/relationships/image" Target="../media/image107.jpeg"/><Relationship Id="rId3" Type="http://schemas.openxmlformats.org/officeDocument/2006/relationships/image" Target="../media/image4.gif"/><Relationship Id="rId7" Type="http://schemas.openxmlformats.org/officeDocument/2006/relationships/image" Target="../media/image101.jpeg"/><Relationship Id="rId12" Type="http://schemas.openxmlformats.org/officeDocument/2006/relationships/image" Target="../media/image106.png"/><Relationship Id="rId2" Type="http://schemas.openxmlformats.org/officeDocument/2006/relationships/notesSlide" Target="../notesSlides/notesSlide15.xml"/><Relationship Id="rId16" Type="http://schemas.openxmlformats.org/officeDocument/2006/relationships/image" Target="../media/image110.jpeg"/><Relationship Id="rId1" Type="http://schemas.openxmlformats.org/officeDocument/2006/relationships/slideLayout" Target="../slideLayouts/slideLayout3.xml"/><Relationship Id="rId6" Type="http://schemas.openxmlformats.org/officeDocument/2006/relationships/image" Target="../media/image100.png"/><Relationship Id="rId11" Type="http://schemas.openxmlformats.org/officeDocument/2006/relationships/image" Target="../media/image105.png"/><Relationship Id="rId5" Type="http://schemas.openxmlformats.org/officeDocument/2006/relationships/image" Target="../media/image99.png"/><Relationship Id="rId15" Type="http://schemas.openxmlformats.org/officeDocument/2006/relationships/image" Target="../media/image109.jpeg"/><Relationship Id="rId10" Type="http://schemas.openxmlformats.org/officeDocument/2006/relationships/image" Target="../media/image104.emf"/><Relationship Id="rId4" Type="http://schemas.openxmlformats.org/officeDocument/2006/relationships/image" Target="../media/image5.jpeg"/><Relationship Id="rId9" Type="http://schemas.openxmlformats.org/officeDocument/2006/relationships/image" Target="../media/image103.png"/><Relationship Id="rId14" Type="http://schemas.openxmlformats.org/officeDocument/2006/relationships/image" Target="../media/image108.jpeg"/></Relationships>
</file>

<file path=ppt/slides/_rels/slide25.xml.rels><?xml version="1.0" encoding="UTF-8" standalone="yes"?>
<Relationships xmlns="http://schemas.openxmlformats.org/package/2006/relationships"><Relationship Id="rId8" Type="http://schemas.openxmlformats.org/officeDocument/2006/relationships/image" Target="../media/image114.emf"/><Relationship Id="rId3" Type="http://schemas.openxmlformats.org/officeDocument/2006/relationships/image" Target="../media/image4.gif"/><Relationship Id="rId7" Type="http://schemas.openxmlformats.org/officeDocument/2006/relationships/image" Target="../media/image113.jpe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12.emf"/><Relationship Id="rId11" Type="http://schemas.openxmlformats.org/officeDocument/2006/relationships/image" Target="../media/image117.png"/><Relationship Id="rId5" Type="http://schemas.openxmlformats.org/officeDocument/2006/relationships/image" Target="../media/image111.png"/><Relationship Id="rId10" Type="http://schemas.openxmlformats.org/officeDocument/2006/relationships/image" Target="../media/image116.emf"/><Relationship Id="rId4" Type="http://schemas.openxmlformats.org/officeDocument/2006/relationships/image" Target="../media/image5.jpeg"/><Relationship Id="rId9" Type="http://schemas.openxmlformats.org/officeDocument/2006/relationships/image" Target="../media/image115.emf"/></Relationships>
</file>

<file path=ppt/slides/_rels/slide2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4.gif"/><Relationship Id="rId7" Type="http://schemas.openxmlformats.org/officeDocument/2006/relationships/image" Target="../media/image9.jpeg"/><Relationship Id="rId12" Type="http://schemas.openxmlformats.org/officeDocument/2006/relationships/image" Target="../media/image14.emf"/><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3.jpeg"/><Relationship Id="rId5" Type="http://schemas.openxmlformats.org/officeDocument/2006/relationships/image" Target="../media/image7.png"/><Relationship Id="rId10" Type="http://schemas.openxmlformats.org/officeDocument/2006/relationships/image" Target="../media/image12.jpeg"/><Relationship Id="rId4" Type="http://schemas.openxmlformats.org/officeDocument/2006/relationships/image" Target="../media/image5.jpeg"/><Relationship Id="rId9" Type="http://schemas.openxmlformats.org/officeDocument/2006/relationships/image" Target="../media/image11.jpeg"/></Relationships>
</file>

<file path=ppt/slides/_rels/slide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4.gif"/><Relationship Id="rId7"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9.jpeg"/><Relationship Id="rId7"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25.png"/><Relationship Id="rId5" Type="http://schemas.openxmlformats.org/officeDocument/2006/relationships/image" Target="../media/image4.gif"/><Relationship Id="rId10" Type="http://schemas.openxmlformats.org/officeDocument/2006/relationships/image" Target="../media/image24.png"/><Relationship Id="rId4" Type="http://schemas.openxmlformats.org/officeDocument/2006/relationships/image" Target="../media/image20.jpeg"/><Relationship Id="rId9" Type="http://schemas.openxmlformats.org/officeDocument/2006/relationships/image" Target="../media/image23.jpeg"/></Relationships>
</file>

<file path=ppt/slides/_rels/slide8.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3" Type="http://schemas.openxmlformats.org/officeDocument/2006/relationships/image" Target="../media/image4.gif"/><Relationship Id="rId7" Type="http://schemas.openxmlformats.org/officeDocument/2006/relationships/image" Target="../media/image28.png"/><Relationship Id="rId12" Type="http://schemas.openxmlformats.org/officeDocument/2006/relationships/image" Target="../media/image33.png"/><Relationship Id="rId2" Type="http://schemas.openxmlformats.org/officeDocument/2006/relationships/notesSlide" Target="../notesSlides/notesSlide8.xml"/><Relationship Id="rId16" Type="http://schemas.openxmlformats.org/officeDocument/2006/relationships/image" Target="../media/image37.png"/><Relationship Id="rId1" Type="http://schemas.openxmlformats.org/officeDocument/2006/relationships/slideLayout" Target="../slideLayouts/slideLayout1.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5" Type="http://schemas.openxmlformats.org/officeDocument/2006/relationships/image" Target="../media/image36.png"/><Relationship Id="rId10" Type="http://schemas.openxmlformats.org/officeDocument/2006/relationships/image" Target="../media/image31.jpeg"/><Relationship Id="rId4" Type="http://schemas.openxmlformats.org/officeDocument/2006/relationships/image" Target="../media/image5.jpeg"/><Relationship Id="rId9" Type="http://schemas.openxmlformats.org/officeDocument/2006/relationships/image" Target="../media/image30.png"/><Relationship Id="rId14" Type="http://schemas.openxmlformats.org/officeDocument/2006/relationships/image" Target="../media/image35.png"/></Relationships>
</file>

<file path=ppt/slides/_rels/slide9.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4.gif"/><Relationship Id="rId7" Type="http://schemas.openxmlformats.org/officeDocument/2006/relationships/image" Target="../media/image40.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39.jpeg"/><Relationship Id="rId5" Type="http://schemas.openxmlformats.org/officeDocument/2006/relationships/image" Target="../media/image38.jpeg"/><Relationship Id="rId10" Type="http://schemas.openxmlformats.org/officeDocument/2006/relationships/image" Target="../media/image43.jpeg"/><Relationship Id="rId4" Type="http://schemas.openxmlformats.org/officeDocument/2006/relationships/image" Target="../media/image5.jpeg"/><Relationship Id="rId9" Type="http://schemas.openxmlformats.org/officeDocument/2006/relationships/image" Target="../media/image4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15"/>
          <p:cNvGrpSpPr>
            <a:grpSpLocks/>
          </p:cNvGrpSpPr>
          <p:nvPr/>
        </p:nvGrpSpPr>
        <p:grpSpPr bwMode="auto">
          <a:xfrm>
            <a:off x="228600" y="304800"/>
            <a:ext cx="8686800" cy="747713"/>
            <a:chOff x="228600" y="304801"/>
            <a:chExt cx="8686800" cy="747688"/>
          </a:xfrm>
        </p:grpSpPr>
        <p:sp>
          <p:nvSpPr>
            <p:cNvPr id="15" name="Rectangle 14"/>
            <p:cNvSpPr/>
            <p:nvPr/>
          </p:nvSpPr>
          <p:spPr>
            <a:xfrm>
              <a:off x="228600" y="685788"/>
              <a:ext cx="8686800" cy="11429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9" name="Picture 8" descr="MME-1.bmp"/>
            <p:cNvPicPr>
              <a:picLocks noChangeAspect="1"/>
            </p:cNvPicPr>
            <p:nvPr/>
          </p:nvPicPr>
          <p:blipFill>
            <a:blip r:embed="rId3" cstate="print"/>
            <a:stretch>
              <a:fillRect/>
            </a:stretch>
          </p:blipFill>
          <p:spPr>
            <a:xfrm>
              <a:off x="7869435" y="411945"/>
              <a:ext cx="817364" cy="640544"/>
            </a:xfrm>
            <a:prstGeom prst="roundRect">
              <a:avLst>
                <a:gd name="adj" fmla="val 8594"/>
              </a:avLst>
            </a:prstGeom>
            <a:noFill/>
            <a:ln>
              <a:noFill/>
            </a:ln>
            <a:effectLst>
              <a:reflection blurRad="12700" stA="38000" endPos="28000" dist="5000" dir="5400000" sy="-100000" algn="bl" rotWithShape="0"/>
            </a:effectLst>
          </p:spPr>
        </p:pic>
        <p:pic>
          <p:nvPicPr>
            <p:cNvPr id="12" name="Picture 11" descr="CERN LOGO.JPG"/>
            <p:cNvPicPr>
              <a:picLocks noChangeAspect="1"/>
            </p:cNvPicPr>
            <p:nvPr/>
          </p:nvPicPr>
          <p:blipFill>
            <a:blip r:embed="rId4" cstate="print"/>
            <a:stretch>
              <a:fillRect/>
            </a:stretch>
          </p:blipFill>
          <p:spPr>
            <a:xfrm>
              <a:off x="418432" y="304801"/>
              <a:ext cx="724732" cy="747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16387" name="Rectangle 2"/>
          <p:cNvSpPr>
            <a:spLocks noGrp="1" noChangeArrowheads="1"/>
          </p:cNvSpPr>
          <p:nvPr>
            <p:ph type="ctrTitle"/>
          </p:nvPr>
        </p:nvSpPr>
        <p:spPr>
          <a:xfrm>
            <a:off x="947738" y="2513224"/>
            <a:ext cx="7989887" cy="995362"/>
          </a:xfrm>
        </p:spPr>
        <p:txBody>
          <a:bodyPr/>
          <a:lstStyle/>
          <a:p>
            <a:pPr algn="l"/>
            <a:r>
              <a:rPr lang="fr-FR" sz="3200" b="1" dirty="0" smtClean="0"/>
              <a:t>Etudes </a:t>
            </a:r>
            <a:r>
              <a:rPr lang="fr-FR" sz="3200" b="1" dirty="0"/>
              <a:t>et essais de matériaux: présentation de la section Matériaux et Métrologie dans le contexte du groupe </a:t>
            </a:r>
            <a:r>
              <a:rPr lang="fr-FR" sz="3200" b="1" dirty="0" smtClean="0"/>
              <a:t>EN-MME</a:t>
            </a:r>
            <a:r>
              <a:rPr lang="en-US" sz="3200" b="1" dirty="0" smtClean="0"/>
              <a:t> </a:t>
            </a:r>
            <a:endParaRPr lang="en-US" sz="2000" b="1" dirty="0" smtClean="0">
              <a:solidFill>
                <a:srgbClr val="FFFFCC"/>
              </a:solidFill>
            </a:endParaRPr>
          </a:p>
        </p:txBody>
      </p:sp>
      <p:sp>
        <p:nvSpPr>
          <p:cNvPr id="11" name="Rectangle 3"/>
          <p:cNvSpPr>
            <a:spLocks noGrp="1" noChangeArrowheads="1"/>
          </p:cNvSpPr>
          <p:nvPr>
            <p:ph type="subTitle" idx="1"/>
          </p:nvPr>
        </p:nvSpPr>
        <p:spPr>
          <a:xfrm>
            <a:off x="947738" y="6054725"/>
            <a:ext cx="7851775" cy="469900"/>
          </a:xfrm>
        </p:spPr>
        <p:txBody>
          <a:bodyPr/>
          <a:lstStyle/>
          <a:p>
            <a:pPr algn="l">
              <a:lnSpc>
                <a:spcPct val="80000"/>
              </a:lnSpc>
              <a:defRPr/>
            </a:pPr>
            <a:r>
              <a:rPr lang="en-US" sz="1800" dirty="0" smtClean="0">
                <a:solidFill>
                  <a:schemeClr val="accent1">
                    <a:lumMod val="50000"/>
                  </a:schemeClr>
                </a:solidFill>
              </a:rPr>
              <a:t>Stefano Sgobba</a:t>
            </a:r>
          </a:p>
          <a:p>
            <a:pPr algn="l">
              <a:lnSpc>
                <a:spcPct val="80000"/>
              </a:lnSpc>
              <a:defRPr/>
            </a:pPr>
            <a:r>
              <a:rPr lang="en-US" sz="1600" dirty="0" smtClean="0">
                <a:solidFill>
                  <a:schemeClr val="accent1">
                    <a:lumMod val="50000"/>
                  </a:schemeClr>
                </a:solidFill>
              </a:rPr>
              <a:t>EN-MME-MM</a:t>
            </a:r>
            <a:endParaRPr lang="en-US" sz="1800" dirty="0" smtClean="0">
              <a:solidFill>
                <a:schemeClr val="accent1">
                  <a:lumMod val="50000"/>
                </a:schemeClr>
              </a:solidFill>
            </a:endParaRPr>
          </a:p>
        </p:txBody>
      </p:sp>
      <p:sp>
        <p:nvSpPr>
          <p:cNvPr id="13" name="Rectangle 4"/>
          <p:cNvSpPr>
            <a:spLocks noChangeArrowheads="1"/>
          </p:cNvSpPr>
          <p:nvPr/>
        </p:nvSpPr>
        <p:spPr bwMode="auto">
          <a:xfrm>
            <a:off x="947738" y="1345854"/>
            <a:ext cx="7345362" cy="506412"/>
          </a:xfrm>
          <a:prstGeom prst="rect">
            <a:avLst/>
          </a:prstGeom>
          <a:noFill/>
          <a:ln w="9525">
            <a:noFill/>
            <a:miter lim="800000"/>
            <a:headEnd/>
            <a:tailEnd/>
          </a:ln>
          <a:effectLst/>
        </p:spPr>
        <p:txBody>
          <a:bodyPr anchor="b"/>
          <a:lstStyle/>
          <a:p>
            <a:pPr>
              <a:defRPr/>
            </a:pPr>
            <a:r>
              <a:rPr lang="fr-FR" dirty="0" smtClean="0">
                <a:solidFill>
                  <a:srgbClr val="FFFFCC"/>
                </a:solidFill>
                <a:effectLst>
                  <a:outerShdw blurRad="38100" dist="38100" dir="2700000" algn="tl">
                    <a:srgbClr val="000000"/>
                  </a:outerShdw>
                </a:effectLst>
                <a:latin typeface="Arial" charset="0"/>
                <a:cs typeface="+mn-cs"/>
              </a:rPr>
              <a:t/>
            </a:r>
            <a:br>
              <a:rPr lang="fr-FR" dirty="0" smtClean="0">
                <a:solidFill>
                  <a:srgbClr val="FFFFCC"/>
                </a:solidFill>
                <a:effectLst>
                  <a:outerShdw blurRad="38100" dist="38100" dir="2700000" algn="tl">
                    <a:srgbClr val="000000"/>
                  </a:outerShdw>
                </a:effectLst>
                <a:latin typeface="Arial" charset="0"/>
                <a:cs typeface="+mn-cs"/>
              </a:rPr>
            </a:br>
            <a:r>
              <a:rPr lang="en-US" dirty="0">
                <a:effectLst>
                  <a:outerShdw blurRad="38100" dist="38100" dir="2700000" algn="tl">
                    <a:srgbClr val="000000"/>
                  </a:outerShdw>
                </a:effectLst>
                <a:latin typeface="Arial" charset="0"/>
                <a:cs typeface="+mn-cs"/>
              </a:rPr>
              <a:t>DT Training </a:t>
            </a:r>
            <a:r>
              <a:rPr lang="en-US" dirty="0" smtClean="0">
                <a:effectLst>
                  <a:outerShdw blurRad="38100" dist="38100" dir="2700000" algn="tl">
                    <a:srgbClr val="000000"/>
                  </a:outerShdw>
                </a:effectLst>
                <a:latin typeface="Arial" charset="0"/>
                <a:cs typeface="+mn-cs"/>
              </a:rPr>
              <a:t>Seminar, </a:t>
            </a:r>
            <a:r>
              <a:rPr lang="en-GB" dirty="0" smtClean="0">
                <a:effectLst>
                  <a:outerShdw blurRad="38100" dist="38100" dir="2700000" algn="tl">
                    <a:srgbClr val="000000"/>
                  </a:outerShdw>
                </a:effectLst>
                <a:latin typeface="Arial" charset="0"/>
                <a:cs typeface="+mn-cs"/>
              </a:rPr>
              <a:t>3 Oct. 2013</a:t>
            </a:r>
            <a:endParaRPr lang="en-US" dirty="0">
              <a:effectLst>
                <a:outerShdw blurRad="38100" dist="38100" dir="2700000" algn="tl">
                  <a:srgbClr val="000000"/>
                </a:outerShdw>
              </a:effectLst>
              <a:latin typeface="Arial" charset="0"/>
              <a:cs typeface="+mn-cs"/>
            </a:endParaRPr>
          </a:p>
        </p:txBody>
      </p:sp>
      <p:sp>
        <p:nvSpPr>
          <p:cNvPr id="16" name="Rectangle 4"/>
          <p:cNvSpPr>
            <a:spLocks noChangeArrowheads="1"/>
          </p:cNvSpPr>
          <p:nvPr/>
        </p:nvSpPr>
        <p:spPr bwMode="auto">
          <a:xfrm>
            <a:off x="947738" y="4169545"/>
            <a:ext cx="7959725" cy="1477328"/>
          </a:xfrm>
          <a:prstGeom prst="rect">
            <a:avLst/>
          </a:prstGeom>
          <a:noFill/>
          <a:ln w="9525">
            <a:noFill/>
            <a:miter lim="800000"/>
            <a:headEnd/>
            <a:tailEnd/>
          </a:ln>
        </p:spPr>
        <p:txBody>
          <a:bodyPr>
            <a:spAutoFit/>
          </a:bodyPr>
          <a:lstStyle/>
          <a:p>
            <a:pPr marL="285750" indent="-285750">
              <a:buFontTx/>
              <a:buChar char="-"/>
              <a:defRPr/>
            </a:pPr>
            <a:r>
              <a:rPr lang="en-US" dirty="0" smtClean="0">
                <a:latin typeface="Arial" charset="0"/>
                <a:cs typeface="+mn-cs"/>
              </a:rPr>
              <a:t>Introduction to EN-MME group</a:t>
            </a:r>
          </a:p>
          <a:p>
            <a:pPr marL="285750" indent="-285750">
              <a:buFontTx/>
              <a:buChar char="-"/>
              <a:defRPr/>
            </a:pPr>
            <a:r>
              <a:rPr lang="en-US" dirty="0" smtClean="0">
                <a:latin typeface="Arial" charset="0"/>
                <a:cs typeface="+mn-cs"/>
              </a:rPr>
              <a:t>Mandate </a:t>
            </a:r>
            <a:r>
              <a:rPr lang="en-US" dirty="0">
                <a:latin typeface="Arial" charset="0"/>
                <a:cs typeface="+mn-cs"/>
              </a:rPr>
              <a:t>and </a:t>
            </a:r>
            <a:r>
              <a:rPr lang="en-US" dirty="0" smtClean="0">
                <a:latin typeface="Arial" charset="0"/>
                <a:cs typeface="+mn-cs"/>
              </a:rPr>
              <a:t>expertise</a:t>
            </a:r>
          </a:p>
          <a:p>
            <a:pPr marL="285750" indent="-285750">
              <a:buFontTx/>
              <a:buChar char="-"/>
              <a:defRPr/>
            </a:pPr>
            <a:r>
              <a:rPr lang="en-US" dirty="0" smtClean="0">
                <a:latin typeface="Arial" charset="0"/>
                <a:cs typeface="+mn-cs"/>
              </a:rPr>
              <a:t>Equipment</a:t>
            </a:r>
            <a:endParaRPr lang="en-US" dirty="0">
              <a:latin typeface="Arial" charset="0"/>
              <a:cs typeface="+mn-cs"/>
            </a:endParaRPr>
          </a:p>
          <a:p>
            <a:pPr marL="285750" indent="-285750">
              <a:buFontTx/>
              <a:buChar char="-"/>
              <a:defRPr/>
            </a:pPr>
            <a:r>
              <a:rPr lang="en-US" dirty="0" smtClean="0">
                <a:latin typeface="Arial" charset="0"/>
                <a:cs typeface="+mn-cs"/>
              </a:rPr>
              <a:t>Examples </a:t>
            </a:r>
            <a:r>
              <a:rPr lang="en-US" dirty="0">
                <a:latin typeface="Arial" charset="0"/>
                <a:cs typeface="+mn-cs"/>
              </a:rPr>
              <a:t>of material studies and tests</a:t>
            </a:r>
          </a:p>
          <a:p>
            <a:pPr marL="285750" indent="-285750">
              <a:buFontTx/>
              <a:buChar char="-"/>
              <a:defRPr/>
            </a:pPr>
            <a:r>
              <a:rPr lang="en-US" dirty="0" smtClean="0">
                <a:latin typeface="Arial" charset="0"/>
                <a:cs typeface="+mn-cs"/>
              </a:rPr>
              <a:t>Perspectives</a:t>
            </a:r>
            <a:endParaRPr lang="en-US" dirty="0">
              <a:latin typeface="Arial" charset="0"/>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7"/>
          <p:cNvSpPr txBox="1">
            <a:spLocks/>
          </p:cNvSpPr>
          <p:nvPr/>
        </p:nvSpPr>
        <p:spPr>
          <a:xfrm>
            <a:off x="6386513" y="6321425"/>
            <a:ext cx="1905000" cy="457200"/>
          </a:xfrm>
          <a:prstGeom prst="rect">
            <a:avLst/>
          </a:prstGeom>
        </p:spPr>
        <p:txBody>
          <a:bodyPr/>
          <a:lstStyle/>
          <a:p>
            <a:pPr algn="r">
              <a:defRPr/>
            </a:pPr>
            <a:fld id="{20DA5244-AEBC-4A9D-B455-BBF40D44FAD8}" type="slidenum">
              <a:rPr lang="en-US" sz="1400" smtClean="0">
                <a:effectLst>
                  <a:outerShdw blurRad="38100" dist="38100" dir="2700000" algn="tl">
                    <a:srgbClr val="000000"/>
                  </a:outerShdw>
                </a:effectLst>
                <a:latin typeface="Tahoma" pitchFamily="34" charset="0"/>
              </a:rPr>
              <a:pPr algn="r">
                <a:defRPr/>
              </a:pPr>
              <a:t>10</a:t>
            </a:fld>
            <a:r>
              <a:rPr lang="en-US" sz="1400" dirty="0" smtClean="0">
                <a:effectLst>
                  <a:outerShdw blurRad="38100" dist="38100" dir="2700000" algn="tl">
                    <a:srgbClr val="000000"/>
                  </a:outerShdw>
                </a:effectLst>
                <a:latin typeface="Tahoma" pitchFamily="34" charset="0"/>
              </a:rPr>
              <a:t>/26</a:t>
            </a:r>
            <a:endParaRPr lang="en-US" sz="1400" dirty="0">
              <a:effectLst>
                <a:outerShdw blurRad="38100" dist="38100" dir="2700000" algn="tl">
                  <a:srgbClr val="000000"/>
                </a:outerShdw>
              </a:effectLst>
              <a:latin typeface="Tahoma" pitchFamily="34" charset="0"/>
            </a:endParaRPr>
          </a:p>
        </p:txBody>
      </p:sp>
      <p:sp>
        <p:nvSpPr>
          <p:cNvPr id="51" name="Rectangle 50"/>
          <p:cNvSpPr/>
          <p:nvPr/>
        </p:nvSpPr>
        <p:spPr>
          <a:xfrm>
            <a:off x="287338" y="2192338"/>
            <a:ext cx="8461375" cy="3997325"/>
          </a:xfrm>
          <a:prstGeom prst="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029" name="Group 15"/>
          <p:cNvGrpSpPr>
            <a:grpSpLocks/>
          </p:cNvGrpSpPr>
          <p:nvPr/>
        </p:nvGrpSpPr>
        <p:grpSpPr bwMode="auto">
          <a:xfrm>
            <a:off x="228600" y="304800"/>
            <a:ext cx="8686800" cy="747713"/>
            <a:chOff x="228600" y="304801"/>
            <a:chExt cx="8686800" cy="747688"/>
          </a:xfrm>
        </p:grpSpPr>
        <p:sp>
          <p:nvSpPr>
            <p:cNvPr id="15" name="Rectangle 14"/>
            <p:cNvSpPr/>
            <p:nvPr/>
          </p:nvSpPr>
          <p:spPr>
            <a:xfrm>
              <a:off x="228600" y="685788"/>
              <a:ext cx="8686800" cy="11429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9" name="Picture 8" descr="MME-1.bmp"/>
            <p:cNvPicPr>
              <a:picLocks noChangeAspect="1"/>
            </p:cNvPicPr>
            <p:nvPr/>
          </p:nvPicPr>
          <p:blipFill>
            <a:blip r:embed="rId4" cstate="print"/>
            <a:stretch>
              <a:fillRect/>
            </a:stretch>
          </p:blipFill>
          <p:spPr>
            <a:xfrm>
              <a:off x="7869435" y="411945"/>
              <a:ext cx="817364" cy="640544"/>
            </a:xfrm>
            <a:prstGeom prst="roundRect">
              <a:avLst>
                <a:gd name="adj" fmla="val 8594"/>
              </a:avLst>
            </a:prstGeom>
            <a:noFill/>
            <a:ln>
              <a:noFill/>
            </a:ln>
            <a:effectLst>
              <a:reflection blurRad="12700" stA="38000" endPos="28000" dist="5000" dir="5400000" sy="-100000" algn="bl" rotWithShape="0"/>
            </a:effectLst>
          </p:spPr>
        </p:pic>
        <p:pic>
          <p:nvPicPr>
            <p:cNvPr id="12" name="Picture 11" descr="CERN LOGO.JPG"/>
            <p:cNvPicPr>
              <a:picLocks noChangeAspect="1"/>
            </p:cNvPicPr>
            <p:nvPr/>
          </p:nvPicPr>
          <p:blipFill>
            <a:blip r:embed="rId5" cstate="print"/>
            <a:stretch>
              <a:fillRect/>
            </a:stretch>
          </p:blipFill>
          <p:spPr>
            <a:xfrm>
              <a:off x="418432" y="304801"/>
              <a:ext cx="724732" cy="747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1030" name="TextBox 17"/>
          <p:cNvSpPr txBox="1">
            <a:spLocks noChangeArrowheads="1"/>
          </p:cNvSpPr>
          <p:nvPr/>
        </p:nvSpPr>
        <p:spPr bwMode="auto">
          <a:xfrm>
            <a:off x="395288" y="1160463"/>
            <a:ext cx="19812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2000" b="1">
                <a:solidFill>
                  <a:srgbClr val="000000"/>
                </a:solidFill>
              </a:rPr>
              <a:t>Mechanical testing at 4.2 K, the past…</a:t>
            </a:r>
            <a:endParaRPr lang="en-GB" sz="2000" b="1">
              <a:solidFill>
                <a:srgbClr val="000000"/>
              </a:solidFill>
            </a:endParaRPr>
          </a:p>
        </p:txBody>
      </p:sp>
      <p:pic>
        <p:nvPicPr>
          <p:cNvPr id="1031"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8313" y="2490788"/>
            <a:ext cx="8050212" cy="3563937"/>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032" name="Picture 86"/>
          <p:cNvPicPr>
            <a:picLocks noChangeAspect="1" noChangeArrowheads="1"/>
          </p:cNvPicPr>
          <p:nvPr/>
        </p:nvPicPr>
        <p:blipFill>
          <a:blip r:embed="rId7">
            <a:extLst>
              <a:ext uri="{28A0092B-C50C-407E-A947-70E740481C1C}">
                <a14:useLocalDpi xmlns:a14="http://schemas.microsoft.com/office/drawing/2010/main" val="0"/>
              </a:ext>
            </a:extLst>
          </a:blip>
          <a:srcRect r="22546"/>
          <a:stretch>
            <a:fillRect/>
          </a:stretch>
        </p:blipFill>
        <p:spPr bwMode="auto">
          <a:xfrm>
            <a:off x="5248275" y="144463"/>
            <a:ext cx="3497263" cy="306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26" name="Object 3"/>
          <p:cNvGraphicFramePr>
            <a:graphicFrameLocks noChangeAspect="1"/>
          </p:cNvGraphicFramePr>
          <p:nvPr/>
        </p:nvGraphicFramePr>
        <p:xfrm>
          <a:off x="2303463" y="144463"/>
          <a:ext cx="2844800" cy="1700212"/>
        </p:xfrm>
        <a:graphic>
          <a:graphicData uri="http://schemas.openxmlformats.org/presentationml/2006/ole">
            <mc:AlternateContent xmlns:mc="http://schemas.openxmlformats.org/markup-compatibility/2006">
              <mc:Choice xmlns:v="urn:schemas-microsoft-com:vml" Requires="v">
                <p:oleObj spid="_x0000_s1050" name="Photo Editor Photo" r:id="rId8" imgW="10161905" imgH="6980952" progId="">
                  <p:embed/>
                </p:oleObj>
              </mc:Choice>
              <mc:Fallback>
                <p:oleObj name="Photo Editor Photo" r:id="rId8" imgW="10161905" imgH="6980952" progId="">
                  <p:embed/>
                  <p:pic>
                    <p:nvPicPr>
                      <p:cNvPr id="0" name="Object 3"/>
                      <p:cNvPicPr>
                        <a:picLocks noChangeAspect="1" noChangeArrowheads="1"/>
                      </p:cNvPicPr>
                      <p:nvPr/>
                    </p:nvPicPr>
                    <p:blipFill>
                      <a:blip r:embed="rId9">
                        <a:lum bright="18000" contrast="24000"/>
                        <a:extLst>
                          <a:ext uri="{28A0092B-C50C-407E-A947-70E740481C1C}">
                            <a14:useLocalDpi xmlns:a14="http://schemas.microsoft.com/office/drawing/2010/main" val="0"/>
                          </a:ext>
                        </a:extLst>
                      </a:blip>
                      <a:srcRect/>
                      <a:stretch>
                        <a:fillRect/>
                      </a:stretch>
                    </p:blipFill>
                    <p:spPr bwMode="auto">
                      <a:xfrm>
                        <a:off x="2303463" y="144463"/>
                        <a:ext cx="2844800" cy="1700212"/>
                      </a:xfrm>
                      <a:prstGeom prst="rect">
                        <a:avLst/>
                      </a:prstGeom>
                      <a:solidFill>
                        <a:schemeClr val="tx1"/>
                      </a:solidFill>
                    </p:spPr>
                  </p:pic>
                </p:oleObj>
              </mc:Fallback>
            </mc:AlternateContent>
          </a:graphicData>
        </a:graphic>
      </p:graphicFrame>
      <p:sp>
        <p:nvSpPr>
          <p:cNvPr id="13" name="Rectangle 12"/>
          <p:cNvSpPr/>
          <p:nvPr/>
        </p:nvSpPr>
        <p:spPr>
          <a:xfrm>
            <a:off x="833438" y="2544763"/>
            <a:ext cx="406400" cy="2984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Rectangle 13"/>
          <p:cNvSpPr/>
          <p:nvPr/>
        </p:nvSpPr>
        <p:spPr>
          <a:xfrm>
            <a:off x="5384800" y="3357563"/>
            <a:ext cx="373063" cy="2730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Rectangle 15"/>
          <p:cNvSpPr/>
          <p:nvPr/>
        </p:nvSpPr>
        <p:spPr>
          <a:xfrm>
            <a:off x="2824163" y="2635250"/>
            <a:ext cx="914400" cy="1619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ate Placeholder 3"/>
          <p:cNvSpPr>
            <a:spLocks noGrp="1"/>
          </p:cNvSpPr>
          <p:nvPr>
            <p:ph type="dt" sz="quarter" idx="10"/>
          </p:nvPr>
        </p:nvSpPr>
        <p:spPr>
          <a:xfrm>
            <a:off x="1066800" y="6356350"/>
            <a:ext cx="1905000" cy="457200"/>
          </a:xfrm>
        </p:spPr>
        <p:txBody>
          <a:bodyPr/>
          <a:lstStyle/>
          <a:p>
            <a:pPr>
              <a:defRPr/>
            </a:pPr>
            <a:r>
              <a:rPr lang="en-GB" dirty="0" smtClean="0"/>
              <a:t>June 9-10, 2011</a:t>
            </a:r>
            <a:endParaRPr lang="en-US" dirty="0"/>
          </a:p>
        </p:txBody>
      </p:sp>
      <p:sp>
        <p:nvSpPr>
          <p:cNvPr id="2052" name="Rectangle 4"/>
          <p:cNvSpPr>
            <a:spLocks noChangeArrowheads="1"/>
          </p:cNvSpPr>
          <p:nvPr/>
        </p:nvSpPr>
        <p:spPr bwMode="auto">
          <a:xfrm>
            <a:off x="4400550" y="254000"/>
            <a:ext cx="3100388"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000" tIns="46800" rIns="90000" bIns="46800">
            <a:spAutoFit/>
          </a:bodyPr>
          <a:lstStyle/>
          <a:p>
            <a:pPr eaLnBrk="0" hangingPunct="0"/>
            <a:r>
              <a:rPr lang="en-US" sz="2000" b="1">
                <a:solidFill>
                  <a:srgbClr val="000000"/>
                </a:solidFill>
              </a:rPr>
              <a:t>Evolution of the equipment</a:t>
            </a:r>
          </a:p>
        </p:txBody>
      </p:sp>
      <p:graphicFrame>
        <p:nvGraphicFramePr>
          <p:cNvPr id="55" name="Object 4"/>
          <p:cNvGraphicFramePr>
            <a:graphicFrameLocks noChangeAspect="1"/>
          </p:cNvGraphicFramePr>
          <p:nvPr/>
        </p:nvGraphicFramePr>
        <p:xfrm>
          <a:off x="203200" y="4060825"/>
          <a:ext cx="4540250" cy="2716213"/>
        </p:xfrm>
        <a:graphic>
          <a:graphicData uri="http://schemas.openxmlformats.org/presentationml/2006/ole">
            <mc:AlternateContent xmlns:mc="http://schemas.openxmlformats.org/markup-compatibility/2006">
              <mc:Choice xmlns:v="urn:schemas-microsoft-com:vml" Requires="v">
                <p:oleObj spid="_x0000_s2076" name="Photo Editor Photo" r:id="rId3" imgW="10161905" imgH="6980952" progId="">
                  <p:embed/>
                </p:oleObj>
              </mc:Choice>
              <mc:Fallback>
                <p:oleObj name="Photo Editor Photo" r:id="rId3" imgW="10161905" imgH="6980952" progId="">
                  <p:embed/>
                  <p:pic>
                    <p:nvPicPr>
                      <p:cNvPr id="0" name="Object 4"/>
                      <p:cNvPicPr>
                        <a:picLocks noChangeAspect="1" noChangeArrowheads="1"/>
                      </p:cNvPicPr>
                      <p:nvPr/>
                    </p:nvPicPr>
                    <p:blipFill>
                      <a:blip r:embed="rId4">
                        <a:lum bright="18000" contrast="24000"/>
                        <a:extLst>
                          <a:ext uri="{28A0092B-C50C-407E-A947-70E740481C1C}">
                            <a14:useLocalDpi xmlns:a14="http://schemas.microsoft.com/office/drawing/2010/main" val="0"/>
                          </a:ext>
                        </a:extLst>
                      </a:blip>
                      <a:srcRect/>
                      <a:stretch>
                        <a:fillRect/>
                      </a:stretch>
                    </p:blipFill>
                    <p:spPr bwMode="auto">
                      <a:xfrm>
                        <a:off x="203200" y="4060825"/>
                        <a:ext cx="4540250" cy="2716213"/>
                      </a:xfrm>
                      <a:prstGeom prst="rect">
                        <a:avLst/>
                      </a:prstGeom>
                      <a:solidFill>
                        <a:schemeClr val="tx1"/>
                      </a:solidFill>
                    </p:spPr>
                  </p:pic>
                </p:oleObj>
              </mc:Fallback>
            </mc:AlternateContent>
          </a:graphicData>
        </a:graphic>
      </p:graphicFrame>
      <p:sp>
        <p:nvSpPr>
          <p:cNvPr id="56" name="Text Box 132"/>
          <p:cNvSpPr txBox="1">
            <a:spLocks noChangeAspect="1" noChangeArrowheads="1"/>
          </p:cNvSpPr>
          <p:nvPr/>
        </p:nvSpPr>
        <p:spPr bwMode="auto">
          <a:xfrm>
            <a:off x="3584575" y="6142038"/>
            <a:ext cx="2901950" cy="630237"/>
          </a:xfrm>
          <a:prstGeom prst="rect">
            <a:avLst/>
          </a:prstGeom>
          <a:solidFill>
            <a:schemeClr val="bg1">
              <a:lumMod val="75000"/>
            </a:schemeClr>
          </a:solidFill>
          <a:ln w="9525">
            <a:solidFill>
              <a:schemeClr val="tx1"/>
            </a:solidFill>
            <a:miter lim="800000"/>
            <a:headEnd/>
            <a:tailEnd/>
          </a:ln>
        </p:spPr>
        <p:txBody>
          <a:bodyPr lIns="92775" tIns="46388" rIns="92775" bIns="46388"/>
          <a:lstStyle/>
          <a:p>
            <a:pPr defTabSz="927100" eaLnBrk="0" hangingPunct="0">
              <a:defRPr/>
            </a:pPr>
            <a:r>
              <a:rPr lang="en-US" sz="1600" b="1" dirty="0"/>
              <a:t>Carbon potentiometer:</a:t>
            </a:r>
            <a:r>
              <a:rPr lang="en-US" sz="1600" dirty="0"/>
              <a:t> </a:t>
            </a:r>
            <a:r>
              <a:rPr lang="en-US" sz="1600" i="1" dirty="0"/>
              <a:t>range:</a:t>
            </a:r>
            <a:r>
              <a:rPr lang="en-US" sz="1600" dirty="0"/>
              <a:t> up to 50 mm </a:t>
            </a:r>
            <a:r>
              <a:rPr lang="en-US" sz="1600" i="1" dirty="0"/>
              <a:t>resolution:</a:t>
            </a:r>
            <a:r>
              <a:rPr lang="en-US" sz="1600" dirty="0"/>
              <a:t> 0.1 mm</a:t>
            </a:r>
          </a:p>
        </p:txBody>
      </p:sp>
      <p:pic>
        <p:nvPicPr>
          <p:cNvPr id="57" name="Picture 109" descr="P1010108"/>
          <p:cNvPicPr>
            <a:picLocks noChangeAspect="1" noChangeArrowheads="1"/>
          </p:cNvPicPr>
          <p:nvPr/>
        </p:nvPicPr>
        <p:blipFill>
          <a:blip r:embed="rId5">
            <a:lum bright="18000" contrast="18000"/>
            <a:extLst>
              <a:ext uri="{28A0092B-C50C-407E-A947-70E740481C1C}">
                <a14:useLocalDpi xmlns:a14="http://schemas.microsoft.com/office/drawing/2010/main" val="0"/>
              </a:ext>
            </a:extLst>
          </a:blip>
          <a:srcRect l="3767" t="25105" r="2040" b="24686"/>
          <a:stretch>
            <a:fillRect/>
          </a:stretch>
        </p:blipFill>
        <p:spPr bwMode="auto">
          <a:xfrm>
            <a:off x="203200" y="2678113"/>
            <a:ext cx="238125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Text Box 112"/>
          <p:cNvSpPr txBox="1">
            <a:spLocks noChangeArrowheads="1"/>
          </p:cNvSpPr>
          <p:nvPr/>
        </p:nvSpPr>
        <p:spPr bwMode="auto">
          <a:xfrm>
            <a:off x="1431925" y="3455988"/>
            <a:ext cx="7620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75" tIns="46388" rIns="92775" bIns="46388">
            <a:spAutoFit/>
          </a:bodyPr>
          <a:lstStyle>
            <a:lvl1pPr defTabSz="927100" eaLnBrk="0" hangingPunct="0">
              <a:defRPr>
                <a:solidFill>
                  <a:schemeClr val="tx1"/>
                </a:solidFill>
                <a:latin typeface="Calibri" pitchFamily="34" charset="0"/>
                <a:cs typeface="Arial" charset="0"/>
              </a:defRPr>
            </a:lvl1pPr>
            <a:lvl2pPr marL="742950" indent="-285750" defTabSz="927100" eaLnBrk="0" hangingPunct="0">
              <a:defRPr>
                <a:solidFill>
                  <a:schemeClr val="tx1"/>
                </a:solidFill>
                <a:latin typeface="Calibri" pitchFamily="34" charset="0"/>
                <a:cs typeface="Arial" charset="0"/>
              </a:defRPr>
            </a:lvl2pPr>
            <a:lvl3pPr marL="1143000" indent="-228600" defTabSz="927100" eaLnBrk="0" hangingPunct="0">
              <a:defRPr>
                <a:solidFill>
                  <a:schemeClr val="tx1"/>
                </a:solidFill>
                <a:latin typeface="Calibri" pitchFamily="34" charset="0"/>
                <a:cs typeface="Arial" charset="0"/>
              </a:defRPr>
            </a:lvl3pPr>
            <a:lvl4pPr marL="1600200" indent="-228600" defTabSz="927100" eaLnBrk="0" hangingPunct="0">
              <a:defRPr>
                <a:solidFill>
                  <a:schemeClr val="tx1"/>
                </a:solidFill>
                <a:latin typeface="Calibri" pitchFamily="34" charset="0"/>
                <a:cs typeface="Arial" charset="0"/>
              </a:defRPr>
            </a:lvl4pPr>
            <a:lvl5pPr marL="2057400" indent="-228600" defTabSz="927100" eaLnBrk="0" hangingPunct="0">
              <a:defRPr>
                <a:solidFill>
                  <a:schemeClr val="tx1"/>
                </a:solidFill>
                <a:latin typeface="Calibri" pitchFamily="34" charset="0"/>
                <a:cs typeface="Arial" charset="0"/>
              </a:defRPr>
            </a:lvl5pPr>
            <a:lvl6pPr marL="2514600" indent="-228600" defTabSz="927100" eaLnBrk="0" fontAlgn="base" hangingPunct="0">
              <a:spcBef>
                <a:spcPct val="0"/>
              </a:spcBef>
              <a:spcAft>
                <a:spcPct val="0"/>
              </a:spcAft>
              <a:defRPr>
                <a:solidFill>
                  <a:schemeClr val="tx1"/>
                </a:solidFill>
                <a:latin typeface="Calibri" pitchFamily="34" charset="0"/>
                <a:cs typeface="Arial" charset="0"/>
              </a:defRPr>
            </a:lvl6pPr>
            <a:lvl7pPr marL="2971800" indent="-228600" defTabSz="927100" eaLnBrk="0" fontAlgn="base" hangingPunct="0">
              <a:spcBef>
                <a:spcPct val="0"/>
              </a:spcBef>
              <a:spcAft>
                <a:spcPct val="0"/>
              </a:spcAft>
              <a:defRPr>
                <a:solidFill>
                  <a:schemeClr val="tx1"/>
                </a:solidFill>
                <a:latin typeface="Calibri" pitchFamily="34" charset="0"/>
                <a:cs typeface="Arial" charset="0"/>
              </a:defRPr>
            </a:lvl7pPr>
            <a:lvl8pPr marL="3429000" indent="-228600" defTabSz="927100" eaLnBrk="0" fontAlgn="base" hangingPunct="0">
              <a:spcBef>
                <a:spcPct val="0"/>
              </a:spcBef>
              <a:spcAft>
                <a:spcPct val="0"/>
              </a:spcAft>
              <a:defRPr>
                <a:solidFill>
                  <a:schemeClr val="tx1"/>
                </a:solidFill>
                <a:latin typeface="Calibri" pitchFamily="34" charset="0"/>
                <a:cs typeface="Arial" charset="0"/>
              </a:defRPr>
            </a:lvl8pPr>
            <a:lvl9pPr marL="3886200" indent="-228600" defTabSz="9271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fr-FR">
                <a:solidFill>
                  <a:schemeClr val="bg1"/>
                </a:solidFill>
              </a:rPr>
              <a:t>core</a:t>
            </a:r>
          </a:p>
        </p:txBody>
      </p:sp>
      <p:sp>
        <p:nvSpPr>
          <p:cNvPr id="59" name="Line 113"/>
          <p:cNvSpPr>
            <a:spLocks noChangeShapeType="1"/>
          </p:cNvSpPr>
          <p:nvPr/>
        </p:nvSpPr>
        <p:spPr bwMode="auto">
          <a:xfrm flipH="1">
            <a:off x="1997075" y="3141663"/>
            <a:ext cx="433388" cy="4762"/>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60" name="Line 278"/>
          <p:cNvSpPr>
            <a:spLocks noChangeShapeType="1"/>
          </p:cNvSpPr>
          <p:nvPr/>
        </p:nvSpPr>
        <p:spPr bwMode="auto">
          <a:xfrm flipH="1" flipV="1">
            <a:off x="1233488" y="3435350"/>
            <a:ext cx="233362" cy="222250"/>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61" name="Text Box 445"/>
          <p:cNvSpPr txBox="1">
            <a:spLocks noChangeArrowheads="1"/>
          </p:cNvSpPr>
          <p:nvPr/>
        </p:nvSpPr>
        <p:spPr bwMode="auto">
          <a:xfrm>
            <a:off x="1987550" y="2767013"/>
            <a:ext cx="6699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775" tIns="46388" rIns="92775" bIns="46388">
            <a:spAutoFit/>
          </a:bodyPr>
          <a:lstStyle>
            <a:lvl1pPr defTabSz="927100" eaLnBrk="0" hangingPunct="0">
              <a:defRPr>
                <a:solidFill>
                  <a:schemeClr val="tx1"/>
                </a:solidFill>
                <a:latin typeface="Calibri" pitchFamily="34" charset="0"/>
                <a:cs typeface="Arial" charset="0"/>
              </a:defRPr>
            </a:lvl1pPr>
            <a:lvl2pPr marL="742950" indent="-285750" defTabSz="927100" eaLnBrk="0" hangingPunct="0">
              <a:defRPr>
                <a:solidFill>
                  <a:schemeClr val="tx1"/>
                </a:solidFill>
                <a:latin typeface="Calibri" pitchFamily="34" charset="0"/>
                <a:cs typeface="Arial" charset="0"/>
              </a:defRPr>
            </a:lvl2pPr>
            <a:lvl3pPr marL="1143000" indent="-228600" defTabSz="927100" eaLnBrk="0" hangingPunct="0">
              <a:defRPr>
                <a:solidFill>
                  <a:schemeClr val="tx1"/>
                </a:solidFill>
                <a:latin typeface="Calibri" pitchFamily="34" charset="0"/>
                <a:cs typeface="Arial" charset="0"/>
              </a:defRPr>
            </a:lvl3pPr>
            <a:lvl4pPr marL="1600200" indent="-228600" defTabSz="927100" eaLnBrk="0" hangingPunct="0">
              <a:defRPr>
                <a:solidFill>
                  <a:schemeClr val="tx1"/>
                </a:solidFill>
                <a:latin typeface="Calibri" pitchFamily="34" charset="0"/>
                <a:cs typeface="Arial" charset="0"/>
              </a:defRPr>
            </a:lvl4pPr>
            <a:lvl5pPr marL="2057400" indent="-228600" defTabSz="927100" eaLnBrk="0" hangingPunct="0">
              <a:defRPr>
                <a:solidFill>
                  <a:schemeClr val="tx1"/>
                </a:solidFill>
                <a:latin typeface="Calibri" pitchFamily="34" charset="0"/>
                <a:cs typeface="Arial" charset="0"/>
              </a:defRPr>
            </a:lvl5pPr>
            <a:lvl6pPr marL="2514600" indent="-228600" defTabSz="927100" eaLnBrk="0" fontAlgn="base" hangingPunct="0">
              <a:spcBef>
                <a:spcPct val="0"/>
              </a:spcBef>
              <a:spcAft>
                <a:spcPct val="0"/>
              </a:spcAft>
              <a:defRPr>
                <a:solidFill>
                  <a:schemeClr val="tx1"/>
                </a:solidFill>
                <a:latin typeface="Calibri" pitchFamily="34" charset="0"/>
                <a:cs typeface="Arial" charset="0"/>
              </a:defRPr>
            </a:lvl6pPr>
            <a:lvl7pPr marL="2971800" indent="-228600" defTabSz="927100" eaLnBrk="0" fontAlgn="base" hangingPunct="0">
              <a:spcBef>
                <a:spcPct val="0"/>
              </a:spcBef>
              <a:spcAft>
                <a:spcPct val="0"/>
              </a:spcAft>
              <a:defRPr>
                <a:solidFill>
                  <a:schemeClr val="tx1"/>
                </a:solidFill>
                <a:latin typeface="Calibri" pitchFamily="34" charset="0"/>
                <a:cs typeface="Arial" charset="0"/>
              </a:defRPr>
            </a:lvl7pPr>
            <a:lvl8pPr marL="3429000" indent="-228600" defTabSz="927100" eaLnBrk="0" fontAlgn="base" hangingPunct="0">
              <a:spcBef>
                <a:spcPct val="0"/>
              </a:spcBef>
              <a:spcAft>
                <a:spcPct val="0"/>
              </a:spcAft>
              <a:defRPr>
                <a:solidFill>
                  <a:schemeClr val="tx1"/>
                </a:solidFill>
                <a:latin typeface="Calibri" pitchFamily="34" charset="0"/>
                <a:cs typeface="Arial" charset="0"/>
              </a:defRPr>
            </a:lvl8pPr>
            <a:lvl9pPr marL="3886200" indent="-228600" defTabSz="9271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fr-FR">
                <a:solidFill>
                  <a:schemeClr val="bg1"/>
                </a:solidFill>
              </a:rPr>
              <a:t>coil</a:t>
            </a:r>
          </a:p>
        </p:txBody>
      </p:sp>
      <p:sp>
        <p:nvSpPr>
          <p:cNvPr id="63" name="Text Box 167"/>
          <p:cNvSpPr txBox="1">
            <a:spLocks noChangeArrowheads="1"/>
          </p:cNvSpPr>
          <p:nvPr/>
        </p:nvSpPr>
        <p:spPr bwMode="auto">
          <a:xfrm>
            <a:off x="2662238" y="2678113"/>
            <a:ext cx="2243137" cy="841375"/>
          </a:xfrm>
          <a:prstGeom prst="rect">
            <a:avLst/>
          </a:prstGeom>
          <a:solidFill>
            <a:schemeClr val="bg1">
              <a:lumMod val="75000"/>
            </a:schemeClr>
          </a:solidFill>
          <a:ln w="9525">
            <a:solidFill>
              <a:schemeClr val="tx1"/>
            </a:solidFill>
            <a:miter lim="800000"/>
            <a:headEnd/>
            <a:tailEnd/>
          </a:ln>
          <a:effectLst/>
        </p:spPr>
        <p:txBody>
          <a:bodyPr lIns="92775" tIns="46388" rIns="92775" bIns="46388">
            <a:spAutoFit/>
          </a:bodyPr>
          <a:lstStyle/>
          <a:p>
            <a:pPr defTabSz="927100">
              <a:spcBef>
                <a:spcPts val="0"/>
              </a:spcBef>
              <a:defRPr/>
            </a:pPr>
            <a:r>
              <a:rPr lang="en-US" sz="1600" b="1" dirty="0"/>
              <a:t>LVDT:</a:t>
            </a:r>
          </a:p>
          <a:p>
            <a:pPr defTabSz="927100">
              <a:spcBef>
                <a:spcPts val="0"/>
              </a:spcBef>
              <a:defRPr/>
            </a:pPr>
            <a:r>
              <a:rPr lang="en-US" sz="1600" i="1" dirty="0"/>
              <a:t>range: </a:t>
            </a:r>
            <a:r>
              <a:rPr lang="en-US" sz="1600" dirty="0"/>
              <a:t>up to </a:t>
            </a:r>
            <a:r>
              <a:rPr lang="it-IT" sz="1600" dirty="0"/>
              <a:t>3 mm</a:t>
            </a:r>
          </a:p>
          <a:p>
            <a:pPr defTabSz="927100">
              <a:spcBef>
                <a:spcPts val="0"/>
              </a:spcBef>
              <a:defRPr/>
            </a:pPr>
            <a:r>
              <a:rPr lang="en-US" sz="1600" i="1" dirty="0"/>
              <a:t>resolution: </a:t>
            </a:r>
            <a:r>
              <a:rPr lang="it-IT" sz="1600" dirty="0"/>
              <a:t>0.5 </a:t>
            </a:r>
            <a:r>
              <a:rPr lang="en-US" sz="1600" dirty="0"/>
              <a:t>µm</a:t>
            </a:r>
          </a:p>
        </p:txBody>
      </p:sp>
      <p:pic>
        <p:nvPicPr>
          <p:cNvPr id="13107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70463" y="2668588"/>
            <a:ext cx="4173537" cy="229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94" name="Text Box 167"/>
          <p:cNvSpPr txBox="1">
            <a:spLocks noChangeArrowheads="1"/>
          </p:cNvSpPr>
          <p:nvPr/>
        </p:nvSpPr>
        <p:spPr bwMode="auto">
          <a:xfrm>
            <a:off x="4970463" y="4713288"/>
            <a:ext cx="4044950" cy="1090612"/>
          </a:xfrm>
          <a:prstGeom prst="rect">
            <a:avLst/>
          </a:prstGeom>
          <a:solidFill>
            <a:schemeClr val="bg1">
              <a:lumMod val="75000"/>
            </a:schemeClr>
          </a:solidFill>
          <a:ln w="9525">
            <a:solidFill>
              <a:schemeClr val="tx1"/>
            </a:solidFill>
            <a:miter lim="800000"/>
            <a:headEnd/>
            <a:tailEnd/>
          </a:ln>
          <a:effectLst/>
        </p:spPr>
        <p:txBody>
          <a:bodyPr lIns="92775" tIns="46388" rIns="92775" bIns="46388">
            <a:spAutoFit/>
          </a:bodyPr>
          <a:lstStyle/>
          <a:p>
            <a:pPr defTabSz="927100">
              <a:spcBef>
                <a:spcPts val="0"/>
              </a:spcBef>
              <a:defRPr/>
            </a:pPr>
            <a:r>
              <a:rPr lang="en-US" sz="1600" b="1" dirty="0"/>
              <a:t>Temperature probe, </a:t>
            </a:r>
            <a:r>
              <a:rPr lang="en-US" sz="1600" dirty="0"/>
              <a:t>CERNOX CX-1050-SD-30 (Lakeshore </a:t>
            </a:r>
            <a:r>
              <a:rPr lang="en-US" sz="1600" dirty="0" err="1"/>
              <a:t>Cryotronics</a:t>
            </a:r>
            <a:r>
              <a:rPr lang="en-US" sz="1600" dirty="0"/>
              <a:t>)</a:t>
            </a:r>
            <a:r>
              <a:rPr lang="en-US" sz="1600" b="1" dirty="0"/>
              <a:t>:</a:t>
            </a:r>
          </a:p>
          <a:p>
            <a:pPr defTabSz="927100">
              <a:spcBef>
                <a:spcPts val="0"/>
              </a:spcBef>
              <a:defRPr/>
            </a:pPr>
            <a:r>
              <a:rPr lang="en-US" sz="1600" i="1" dirty="0"/>
              <a:t>thermal response time:</a:t>
            </a:r>
            <a:r>
              <a:rPr lang="en-US" sz="1600" dirty="0"/>
              <a:t> 15 ms at 4 K</a:t>
            </a:r>
          </a:p>
          <a:p>
            <a:pPr defTabSz="927100">
              <a:spcBef>
                <a:spcPts val="0"/>
              </a:spcBef>
              <a:defRPr/>
            </a:pPr>
            <a:r>
              <a:rPr lang="en-US" sz="1600" i="1" dirty="0"/>
              <a:t>resolution: </a:t>
            </a:r>
            <a:r>
              <a:rPr lang="it-IT" sz="1600" dirty="0"/>
              <a:t>± 15 mK</a:t>
            </a:r>
            <a:endParaRPr lang="en-US" sz="1600" dirty="0"/>
          </a:p>
        </p:txBody>
      </p:sp>
      <p:sp>
        <p:nvSpPr>
          <p:cNvPr id="100" name="Text Box 167"/>
          <p:cNvSpPr txBox="1">
            <a:spLocks noChangeArrowheads="1"/>
          </p:cNvSpPr>
          <p:nvPr/>
        </p:nvSpPr>
        <p:spPr bwMode="auto">
          <a:xfrm>
            <a:off x="4014788" y="1273175"/>
            <a:ext cx="4044950" cy="1077913"/>
          </a:xfrm>
          <a:prstGeom prst="rect">
            <a:avLst/>
          </a:prstGeom>
          <a:solidFill>
            <a:schemeClr val="bg1">
              <a:lumMod val="75000"/>
            </a:schemeClr>
          </a:solidFill>
          <a:ln w="9525">
            <a:solidFill>
              <a:schemeClr val="tx1"/>
            </a:solidFill>
            <a:miter lim="800000"/>
            <a:headEnd/>
            <a:tailEnd/>
          </a:ln>
          <a:effectLst/>
        </p:spPr>
        <p:txBody>
          <a:bodyPr lIns="92775" tIns="46388" rIns="92775" bIns="46388">
            <a:spAutoFit/>
          </a:bodyPr>
          <a:lstStyle/>
          <a:p>
            <a:pPr defTabSz="927100">
              <a:spcBef>
                <a:spcPts val="0"/>
              </a:spcBef>
              <a:defRPr/>
            </a:pPr>
            <a:r>
              <a:rPr lang="en-US" sz="1600" b="1" dirty="0"/>
              <a:t>Internal load cell:</a:t>
            </a:r>
          </a:p>
          <a:p>
            <a:pPr defTabSz="927100">
              <a:spcBef>
                <a:spcPts val="0"/>
              </a:spcBef>
              <a:defRPr/>
            </a:pPr>
            <a:r>
              <a:rPr lang="en-US" sz="1600" dirty="0"/>
              <a:t>immersed in liquid He, based on a deformable 316LN ring equipped by strain gauges</a:t>
            </a:r>
          </a:p>
          <a:p>
            <a:pPr defTabSz="927100">
              <a:spcBef>
                <a:spcPts val="0"/>
              </a:spcBef>
              <a:defRPr/>
            </a:pPr>
            <a:r>
              <a:rPr lang="en-US" sz="1600" i="1" dirty="0"/>
              <a:t>conditioner: </a:t>
            </a:r>
            <a:r>
              <a:rPr lang="it-IT" sz="1600" dirty="0"/>
              <a:t>MVD2555 of HMB</a:t>
            </a:r>
            <a:endParaRPr lang="en-US" sz="1600" dirty="0"/>
          </a:p>
        </p:txBody>
      </p:sp>
      <p:pic>
        <p:nvPicPr>
          <p:cNvPr id="131079" name="Picture 7"/>
          <p:cNvPicPr>
            <a:picLocks noChangeAspect="1" noChangeArrowheads="1"/>
          </p:cNvPicPr>
          <p:nvPr/>
        </p:nvPicPr>
        <p:blipFill>
          <a:blip r:embed="rId7">
            <a:extLst>
              <a:ext uri="{28A0092B-C50C-407E-A947-70E740481C1C}">
                <a14:useLocalDpi xmlns:a14="http://schemas.microsoft.com/office/drawing/2010/main" val="0"/>
              </a:ext>
            </a:extLst>
          </a:blip>
          <a:srcRect l="3198" t="5603"/>
          <a:stretch>
            <a:fillRect/>
          </a:stretch>
        </p:blipFill>
        <p:spPr bwMode="auto">
          <a:xfrm>
            <a:off x="203200" y="65088"/>
            <a:ext cx="3763963" cy="253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8" name="Slide Number Placeholder 7"/>
          <p:cNvSpPr txBox="1">
            <a:spLocks/>
          </p:cNvSpPr>
          <p:nvPr/>
        </p:nvSpPr>
        <p:spPr>
          <a:xfrm>
            <a:off x="6386513" y="6321425"/>
            <a:ext cx="1905000" cy="457200"/>
          </a:xfrm>
          <a:prstGeom prst="rect">
            <a:avLst/>
          </a:prstGeom>
        </p:spPr>
        <p:txBody>
          <a:bodyPr/>
          <a:lstStyle/>
          <a:p>
            <a:pPr algn="r">
              <a:defRPr/>
            </a:pPr>
            <a:fld id="{D129ACCB-2C75-4711-A12A-6480524B8C29}" type="slidenum">
              <a:rPr lang="en-US" sz="1400" smtClean="0">
                <a:effectLst>
                  <a:outerShdw blurRad="38100" dist="38100" dir="2700000" algn="tl">
                    <a:srgbClr val="000000"/>
                  </a:outerShdw>
                </a:effectLst>
                <a:latin typeface="Tahoma" pitchFamily="34" charset="0"/>
              </a:rPr>
              <a:pPr algn="r">
                <a:defRPr/>
              </a:pPr>
              <a:t>11</a:t>
            </a:fld>
            <a:r>
              <a:rPr lang="en-US" sz="1400" dirty="0" smtClean="0">
                <a:effectLst>
                  <a:outerShdw blurRad="38100" dist="38100" dir="2700000" algn="tl">
                    <a:srgbClr val="000000"/>
                  </a:outerShdw>
                </a:effectLst>
                <a:latin typeface="Tahoma" pitchFamily="34" charset="0"/>
              </a:rPr>
              <a:t>/26</a:t>
            </a:r>
            <a:endParaRPr lang="en-US" sz="1400" dirty="0">
              <a:effectLst>
                <a:outerShdw blurRad="38100" dist="38100" dir="2700000" algn="tl">
                  <a:srgbClr val="000000"/>
                </a:outerShdw>
              </a:effectLst>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blinds(horizontal)">
                                      <p:cBhvr>
                                        <p:cTn id="7" dur="500"/>
                                        <p:tgtEl>
                                          <p:spTgt spid="5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blinds(horizontal)">
                                      <p:cBhvr>
                                        <p:cTn id="10" dur="500"/>
                                        <p:tgtEl>
                                          <p:spTgt spid="56"/>
                                        </p:tgtEl>
                                      </p:cBhvr>
                                    </p:animEffect>
                                  </p:childTnLst>
                                </p:cTn>
                              </p:par>
                              <p:par>
                                <p:cTn id="11" presetID="3" presetClass="entr" presetSubtype="10" fill="hold" nodeType="with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blinds(horizontal)">
                                      <p:cBhvr>
                                        <p:cTn id="13" dur="500"/>
                                        <p:tgtEl>
                                          <p:spTgt spid="5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blinds(horizontal)">
                                      <p:cBhvr>
                                        <p:cTn id="16" dur="500"/>
                                        <p:tgtEl>
                                          <p:spTgt spid="5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blinds(horizontal)">
                                      <p:cBhvr>
                                        <p:cTn id="19" dur="500"/>
                                        <p:tgtEl>
                                          <p:spTgt spid="5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blinds(horizontal)">
                                      <p:cBhvr>
                                        <p:cTn id="22" dur="500"/>
                                        <p:tgtEl>
                                          <p:spTgt spid="6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blinds(horizontal)">
                                      <p:cBhvr>
                                        <p:cTn id="25" dur="500"/>
                                        <p:tgtEl>
                                          <p:spTgt spid="61"/>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blinds(horizontal)">
                                      <p:cBhvr>
                                        <p:cTn id="28" dur="500"/>
                                        <p:tgtEl>
                                          <p:spTgt spid="63"/>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94"/>
                                        </p:tgtEl>
                                        <p:attrNameLst>
                                          <p:attrName>style.visibility</p:attrName>
                                        </p:attrNameLst>
                                      </p:cBhvr>
                                      <p:to>
                                        <p:strVal val="visible"/>
                                      </p:to>
                                    </p:set>
                                    <p:animEffect transition="in" filter="blinds(horizontal)">
                                      <p:cBhvr>
                                        <p:cTn id="33" dur="500"/>
                                        <p:tgtEl>
                                          <p:spTgt spid="94"/>
                                        </p:tgtEl>
                                      </p:cBhvr>
                                    </p:animEffect>
                                  </p:childTnLst>
                                </p:cTn>
                              </p:par>
                              <p:par>
                                <p:cTn id="34" presetID="3" presetClass="entr" presetSubtype="10" fill="hold" nodeType="withEffect">
                                  <p:stCondLst>
                                    <p:cond delay="0"/>
                                  </p:stCondLst>
                                  <p:childTnLst>
                                    <p:set>
                                      <p:cBhvr>
                                        <p:cTn id="35" dur="1" fill="hold">
                                          <p:stCondLst>
                                            <p:cond delay="0"/>
                                          </p:stCondLst>
                                        </p:cTn>
                                        <p:tgtEl>
                                          <p:spTgt spid="131078"/>
                                        </p:tgtEl>
                                        <p:attrNameLst>
                                          <p:attrName>style.visibility</p:attrName>
                                        </p:attrNameLst>
                                      </p:cBhvr>
                                      <p:to>
                                        <p:strVal val="visible"/>
                                      </p:to>
                                    </p:set>
                                    <p:animEffect transition="in" filter="blinds(horizontal)">
                                      <p:cBhvr>
                                        <p:cTn id="36" dur="500"/>
                                        <p:tgtEl>
                                          <p:spTgt spid="131078"/>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3" presetClass="entr" presetSubtype="10" fill="hold" nodeType="clickEffect">
                                  <p:stCondLst>
                                    <p:cond delay="0"/>
                                  </p:stCondLst>
                                  <p:childTnLst>
                                    <p:set>
                                      <p:cBhvr>
                                        <p:cTn id="40" dur="1" fill="hold">
                                          <p:stCondLst>
                                            <p:cond delay="0"/>
                                          </p:stCondLst>
                                        </p:cTn>
                                        <p:tgtEl>
                                          <p:spTgt spid="131079"/>
                                        </p:tgtEl>
                                        <p:attrNameLst>
                                          <p:attrName>style.visibility</p:attrName>
                                        </p:attrNameLst>
                                      </p:cBhvr>
                                      <p:to>
                                        <p:strVal val="visible"/>
                                      </p:to>
                                    </p:set>
                                    <p:animEffect transition="in" filter="blinds(horizontal)">
                                      <p:cBhvr>
                                        <p:cTn id="41" dur="500"/>
                                        <p:tgtEl>
                                          <p:spTgt spid="131079"/>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100"/>
                                        </p:tgtEl>
                                        <p:attrNameLst>
                                          <p:attrName>style.visibility</p:attrName>
                                        </p:attrNameLst>
                                      </p:cBhvr>
                                      <p:to>
                                        <p:strVal val="visible"/>
                                      </p:to>
                                    </p:set>
                                    <p:animEffect transition="in" filter="blinds(horizontal)">
                                      <p:cBhvr>
                                        <p:cTn id="44"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8" grpId="0"/>
      <p:bldP spid="59" grpId="0" animBg="1"/>
      <p:bldP spid="60" grpId="0" animBg="1"/>
      <p:bldP spid="61" grpId="0"/>
      <p:bldP spid="63" grpId="0" animBg="1"/>
      <p:bldP spid="94" grpId="0" animBg="1"/>
      <p:bldP spid="10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Group 24"/>
          <p:cNvGrpSpPr>
            <a:grpSpLocks/>
          </p:cNvGrpSpPr>
          <p:nvPr/>
        </p:nvGrpSpPr>
        <p:grpSpPr bwMode="auto">
          <a:xfrm>
            <a:off x="161925" y="774700"/>
            <a:ext cx="6437313" cy="5194300"/>
            <a:chOff x="882127" y="1054249"/>
            <a:chExt cx="6438570" cy="5194713"/>
          </a:xfrm>
        </p:grpSpPr>
        <p:grpSp>
          <p:nvGrpSpPr>
            <p:cNvPr id="23565" name="Group 18"/>
            <p:cNvGrpSpPr>
              <a:grpSpLocks/>
            </p:cNvGrpSpPr>
            <p:nvPr/>
          </p:nvGrpSpPr>
          <p:grpSpPr bwMode="auto">
            <a:xfrm>
              <a:off x="882127" y="1054249"/>
              <a:ext cx="5841402" cy="5192919"/>
              <a:chOff x="882127" y="1054249"/>
              <a:chExt cx="5841402" cy="5192919"/>
            </a:xfrm>
          </p:grpSpPr>
          <p:pic>
            <p:nvPicPr>
              <p:cNvPr id="23568" name="Picture 3"/>
              <p:cNvPicPr>
                <a:picLocks noChangeAspect="1" noChangeArrowheads="1"/>
              </p:cNvPicPr>
              <p:nvPr/>
            </p:nvPicPr>
            <p:blipFill>
              <a:blip r:embed="rId2">
                <a:extLst>
                  <a:ext uri="{28A0092B-C50C-407E-A947-70E740481C1C}">
                    <a14:useLocalDpi xmlns:a14="http://schemas.microsoft.com/office/drawing/2010/main" val="0"/>
                  </a:ext>
                </a:extLst>
              </a:blip>
              <a:srcRect t="-626" r="19833"/>
              <a:stretch>
                <a:fillRect/>
              </a:stretch>
            </p:blipFill>
            <p:spPr bwMode="auto">
              <a:xfrm>
                <a:off x="882127" y="1054249"/>
                <a:ext cx="5841402" cy="5192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3569" name="Rectangle 16"/>
              <p:cNvSpPr>
                <a:spLocks noChangeArrowheads="1"/>
              </p:cNvSpPr>
              <p:nvPr/>
            </p:nvSpPr>
            <p:spPr bwMode="auto">
              <a:xfrm>
                <a:off x="5497891" y="2387855"/>
                <a:ext cx="473167" cy="1333606"/>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marL="609600" indent="-609600">
                  <a:buClr>
                    <a:srgbClr val="FFFFCC"/>
                  </a:buClr>
                </a:pPr>
                <a:endParaRPr lang="en-US">
                  <a:solidFill>
                    <a:srgbClr val="FFFFFF"/>
                  </a:solidFill>
                </a:endParaRPr>
              </a:p>
            </p:txBody>
          </p:sp>
          <p:sp>
            <p:nvSpPr>
              <p:cNvPr id="23570" name="Rectangle 17"/>
              <p:cNvSpPr>
                <a:spLocks noChangeArrowheads="1"/>
              </p:cNvSpPr>
              <p:nvPr/>
            </p:nvSpPr>
            <p:spPr bwMode="auto">
              <a:xfrm>
                <a:off x="5123168" y="3669070"/>
                <a:ext cx="589077" cy="1817832"/>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marL="609600" indent="-609600">
                  <a:buClr>
                    <a:srgbClr val="FFFFCC"/>
                  </a:buClr>
                </a:pPr>
                <a:endParaRPr lang="en-US">
                  <a:solidFill>
                    <a:srgbClr val="FFFFFF"/>
                  </a:solidFill>
                </a:endParaRPr>
              </a:p>
            </p:txBody>
          </p:sp>
        </p:grpSp>
        <p:pic>
          <p:nvPicPr>
            <p:cNvPr id="23566" name="Picture 3"/>
            <p:cNvPicPr>
              <a:picLocks noChangeAspect="1" noChangeArrowheads="1"/>
            </p:cNvPicPr>
            <p:nvPr/>
          </p:nvPicPr>
          <p:blipFill>
            <a:blip r:embed="rId2">
              <a:extLst>
                <a:ext uri="{28A0092B-C50C-407E-A947-70E740481C1C}">
                  <a14:useLocalDpi xmlns:a14="http://schemas.microsoft.com/office/drawing/2010/main" val="0"/>
                </a:ext>
              </a:extLst>
            </a:blip>
            <a:srcRect l="91656" t="-244"/>
            <a:stretch>
              <a:fillRect/>
            </a:stretch>
          </p:blipFill>
          <p:spPr bwMode="auto">
            <a:xfrm>
              <a:off x="6712771" y="1075765"/>
              <a:ext cx="607926" cy="5173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356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9868" y="3324843"/>
              <a:ext cx="1273661" cy="688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sp>
        <p:nvSpPr>
          <p:cNvPr id="22" name="Slide Number Placeholder 7"/>
          <p:cNvSpPr txBox="1">
            <a:spLocks/>
          </p:cNvSpPr>
          <p:nvPr/>
        </p:nvSpPr>
        <p:spPr>
          <a:xfrm>
            <a:off x="6386513" y="6321425"/>
            <a:ext cx="1905000" cy="457200"/>
          </a:xfrm>
          <a:prstGeom prst="rect">
            <a:avLst/>
          </a:prstGeom>
        </p:spPr>
        <p:txBody>
          <a:bodyPr/>
          <a:lstStyle/>
          <a:p>
            <a:pPr algn="r">
              <a:defRPr/>
            </a:pPr>
            <a:fld id="{DBA91CFE-B631-4607-A29A-4843D08CF04F}" type="slidenum">
              <a:rPr lang="en-US" sz="1400" smtClean="0">
                <a:effectLst>
                  <a:outerShdw blurRad="38100" dist="38100" dir="2700000" algn="tl">
                    <a:srgbClr val="000000"/>
                  </a:outerShdw>
                </a:effectLst>
                <a:latin typeface="Tahoma" pitchFamily="34" charset="0"/>
              </a:rPr>
              <a:pPr algn="r">
                <a:defRPr/>
              </a:pPr>
              <a:t>12</a:t>
            </a:fld>
            <a:r>
              <a:rPr lang="en-US" sz="1400" dirty="0" smtClean="0">
                <a:effectLst>
                  <a:outerShdw blurRad="38100" dist="38100" dir="2700000" algn="tl">
                    <a:srgbClr val="000000"/>
                  </a:outerShdw>
                </a:effectLst>
                <a:latin typeface="Tahoma" pitchFamily="34" charset="0"/>
              </a:rPr>
              <a:t>/26</a:t>
            </a:r>
            <a:endParaRPr lang="en-US" sz="1400" dirty="0">
              <a:effectLst>
                <a:outerShdw blurRad="38100" dist="38100" dir="2700000" algn="tl">
                  <a:srgbClr val="000000"/>
                </a:outerShdw>
              </a:effectLst>
              <a:latin typeface="Tahoma" pitchFamily="34" charset="0"/>
            </a:endParaRPr>
          </a:p>
        </p:txBody>
      </p:sp>
      <p:sp>
        <p:nvSpPr>
          <p:cNvPr id="21" name="Slide Number Placeholder 5"/>
          <p:cNvSpPr>
            <a:spLocks noGrp="1"/>
          </p:cNvSpPr>
          <p:nvPr>
            <p:ph type="sldNum" sz="quarter" idx="12"/>
          </p:nvPr>
        </p:nvSpPr>
        <p:spPr>
          <a:xfrm>
            <a:off x="6705600" y="6356350"/>
            <a:ext cx="1905000" cy="457200"/>
          </a:xfrm>
        </p:spPr>
        <p:txBody>
          <a:bodyPr/>
          <a:lstStyle/>
          <a:p>
            <a:pPr>
              <a:defRPr/>
            </a:pPr>
            <a:fld id="{B8BD84EB-3E2A-4A58-B51C-AE68C5D88A6C}" type="slidenum">
              <a:rPr lang="en-US">
                <a:solidFill>
                  <a:schemeClr val="tx1"/>
                </a:solidFill>
              </a:rPr>
              <a:pPr>
                <a:defRPr/>
              </a:pPr>
              <a:t>12</a:t>
            </a:fld>
            <a:endParaRPr lang="en-US" dirty="0">
              <a:solidFill>
                <a:schemeClr val="tx1"/>
              </a:solidFill>
            </a:endParaRPr>
          </a:p>
        </p:txBody>
      </p:sp>
      <p:sp>
        <p:nvSpPr>
          <p:cNvPr id="23557" name="Rectangle 4"/>
          <p:cNvSpPr>
            <a:spLocks noChangeArrowheads="1"/>
          </p:cNvSpPr>
          <p:nvPr/>
        </p:nvSpPr>
        <p:spPr bwMode="auto">
          <a:xfrm>
            <a:off x="914400" y="244475"/>
            <a:ext cx="3100388"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000" tIns="46800" rIns="90000" bIns="46800">
            <a:spAutoFit/>
          </a:bodyPr>
          <a:lstStyle/>
          <a:p>
            <a:pPr eaLnBrk="0" hangingPunct="0"/>
            <a:r>
              <a:rPr lang="en-US" sz="2000" b="1">
                <a:solidFill>
                  <a:srgbClr val="000000"/>
                </a:solidFill>
              </a:rPr>
              <a:t>Evolution of the equipment</a:t>
            </a:r>
          </a:p>
        </p:txBody>
      </p:sp>
      <p:grpSp>
        <p:nvGrpSpPr>
          <p:cNvPr id="4" name="Group 30"/>
          <p:cNvGrpSpPr>
            <a:grpSpLocks/>
          </p:cNvGrpSpPr>
          <p:nvPr/>
        </p:nvGrpSpPr>
        <p:grpSpPr bwMode="auto">
          <a:xfrm>
            <a:off x="3335338" y="1603375"/>
            <a:ext cx="5754687" cy="5092700"/>
            <a:chOff x="3334872" y="1721224"/>
            <a:chExt cx="5755338" cy="5093744"/>
          </a:xfrm>
        </p:grpSpPr>
        <p:pic>
          <p:nvPicPr>
            <p:cNvPr id="81931" name="Picture 6"/>
            <p:cNvPicPr>
              <a:picLocks noChangeAspect="1" noChangeArrowheads="1"/>
            </p:cNvPicPr>
            <p:nvPr/>
          </p:nvPicPr>
          <p:blipFill>
            <a:blip r:embed="rId4"/>
            <a:srcRect/>
            <a:stretch>
              <a:fillRect/>
            </a:stretch>
          </p:blipFill>
          <p:spPr bwMode="auto">
            <a:xfrm>
              <a:off x="4077906" y="3243949"/>
              <a:ext cx="5012304" cy="3571019"/>
            </a:xfrm>
            <a:prstGeom prst="rect">
              <a:avLst/>
            </a:prstGeom>
            <a:noFill/>
            <a:ln w="34925" algn="ctr">
              <a:solidFill>
                <a:schemeClr val="tx1">
                  <a:lumMod val="95000"/>
                  <a:lumOff val="5000"/>
                </a:schemeClr>
              </a:solidFill>
              <a:miter lim="800000"/>
              <a:headEnd/>
              <a:tailEnd/>
            </a:ln>
          </p:spPr>
        </p:pic>
        <p:sp>
          <p:nvSpPr>
            <p:cNvPr id="81932" name="Rectangle 9"/>
            <p:cNvSpPr>
              <a:spLocks noChangeArrowheads="1"/>
            </p:cNvSpPr>
            <p:nvPr/>
          </p:nvSpPr>
          <p:spPr bwMode="auto">
            <a:xfrm>
              <a:off x="3334872" y="1721224"/>
              <a:ext cx="365166" cy="3840950"/>
            </a:xfrm>
            <a:prstGeom prst="rect">
              <a:avLst/>
            </a:prstGeom>
            <a:noFill/>
            <a:ln w="34925">
              <a:solidFill>
                <a:schemeClr val="tx1">
                  <a:lumMod val="95000"/>
                  <a:lumOff val="5000"/>
                </a:schemeClr>
              </a:solidFill>
              <a:miter lim="800000"/>
              <a:headEnd/>
              <a:tailEnd/>
            </a:ln>
          </p:spPr>
          <p:txBody>
            <a:bodyPr wrap="none" anchor="ctr"/>
            <a:lstStyle/>
            <a:p>
              <a:pPr>
                <a:defRPr/>
              </a:pPr>
              <a:endParaRPr lang="en-US">
                <a:solidFill>
                  <a:srgbClr val="FFFFFF"/>
                </a:solidFill>
                <a:latin typeface="Arial" pitchFamily="34" charset="0"/>
              </a:endParaRPr>
            </a:p>
          </p:txBody>
        </p:sp>
        <p:cxnSp>
          <p:nvCxnSpPr>
            <p:cNvPr id="29" name="Straight Arrow Connector 28"/>
            <p:cNvCxnSpPr/>
            <p:nvPr/>
          </p:nvCxnSpPr>
          <p:spPr bwMode="auto">
            <a:xfrm rot="10800000" flipV="1">
              <a:off x="3688924" y="3240773"/>
              <a:ext cx="409621" cy="0"/>
            </a:xfrm>
            <a:prstGeom prst="straightConnector1">
              <a:avLst/>
            </a:prstGeom>
            <a:ln w="34925">
              <a:solidFill>
                <a:schemeClr val="tx1">
                  <a:lumMod val="95000"/>
                  <a:lumOff val="5000"/>
                </a:schemeClr>
              </a:solidFill>
              <a:headEnd type="arrow"/>
              <a:tailEnd type="none"/>
            </a:ln>
          </p:spPr>
          <p:style>
            <a:lnRef idx="1">
              <a:schemeClr val="accent1"/>
            </a:lnRef>
            <a:fillRef idx="0">
              <a:schemeClr val="accent1"/>
            </a:fillRef>
            <a:effectRef idx="0">
              <a:schemeClr val="accent1"/>
            </a:effectRef>
            <a:fontRef idx="minor">
              <a:schemeClr val="tx1"/>
            </a:fontRef>
          </p:style>
        </p:cxnSp>
      </p:grpSp>
      <p:sp>
        <p:nvSpPr>
          <p:cNvPr id="32" name="Rectangle 31"/>
          <p:cNvSpPr>
            <a:spLocks noChangeArrowheads="1"/>
          </p:cNvSpPr>
          <p:nvPr/>
        </p:nvSpPr>
        <p:spPr bwMode="auto">
          <a:xfrm>
            <a:off x="6562725" y="1266825"/>
            <a:ext cx="25812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Clr>
                <a:srgbClr val="FFFFCC"/>
              </a:buClr>
            </a:pPr>
            <a:r>
              <a:rPr lang="en-US" sz="1200"/>
              <a:t>D. J. Marcinek, </a:t>
            </a:r>
            <a:r>
              <a:rPr lang="en-US" sz="1200" i="1"/>
              <a:t>Experimental Study of Discontinuous Plastic Flow, Phase Transformation and Micro-damage Evolution in Ductile Materials at Cryogenic Temperatures, </a:t>
            </a:r>
            <a:r>
              <a:rPr lang="en-US" sz="1200"/>
              <a:t>Master of Science Thesis, CERN and CUT, 2009</a:t>
            </a:r>
          </a:p>
        </p:txBody>
      </p:sp>
      <p:sp>
        <p:nvSpPr>
          <p:cNvPr id="33" name="Rectangle 32"/>
          <p:cNvSpPr>
            <a:spLocks noChangeArrowheads="1"/>
          </p:cNvSpPr>
          <p:nvPr/>
        </p:nvSpPr>
        <p:spPr bwMode="auto">
          <a:xfrm>
            <a:off x="144463" y="5799138"/>
            <a:ext cx="3394075" cy="8302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Clr>
                <a:srgbClr val="FFFFCC"/>
              </a:buClr>
            </a:pPr>
            <a:r>
              <a:rPr lang="pl-PL" sz="1200"/>
              <a:t>B. Skoczen</a:t>
            </a:r>
            <a:r>
              <a:rPr lang="fr-CH" sz="1200"/>
              <a:t>, J. </a:t>
            </a:r>
            <a:r>
              <a:rPr lang="pl-PL" sz="1200"/>
              <a:t>Bielski </a:t>
            </a:r>
            <a:r>
              <a:rPr lang="fr-CH" sz="1200"/>
              <a:t>, S. </a:t>
            </a:r>
            <a:r>
              <a:rPr lang="pl-PL" sz="1200"/>
              <a:t>Sgobba </a:t>
            </a:r>
            <a:r>
              <a:rPr lang="fr-CH" sz="1200"/>
              <a:t>, D. </a:t>
            </a:r>
            <a:r>
              <a:rPr lang="pl-PL" sz="1200"/>
              <a:t>Marcinek </a:t>
            </a:r>
            <a:r>
              <a:rPr lang="fr-CH" sz="1200"/>
              <a:t>,</a:t>
            </a:r>
            <a:r>
              <a:rPr lang="en-US" sz="1200"/>
              <a:t> </a:t>
            </a:r>
            <a:r>
              <a:rPr lang="en-US" sz="1200" i="1"/>
              <a:t>Constitutive model of discontinuous plastic flow at cryogenic temperatures</a:t>
            </a:r>
            <a:r>
              <a:rPr lang="fr-CH" sz="1200" i="1"/>
              <a:t>, </a:t>
            </a:r>
            <a:r>
              <a:rPr lang="en-US" sz="1200"/>
              <a:t>International journal of plasticity, 26 (2010) 1659-1679</a:t>
            </a:r>
          </a:p>
        </p:txBody>
      </p:sp>
      <p:sp>
        <p:nvSpPr>
          <p:cNvPr id="34" name="Rectangle 33"/>
          <p:cNvSpPr>
            <a:spLocks noChangeArrowheads="1"/>
          </p:cNvSpPr>
          <p:nvPr/>
        </p:nvSpPr>
        <p:spPr bwMode="auto">
          <a:xfrm>
            <a:off x="6616700" y="2797175"/>
            <a:ext cx="2493963" cy="646113"/>
          </a:xfrm>
          <a:prstGeom prst="rect">
            <a:avLst/>
          </a:prstGeom>
          <a:solidFill>
            <a:srgbClr val="FFFFCC">
              <a:alpha val="7686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Clr>
                <a:srgbClr val="FFFFCC"/>
              </a:buClr>
            </a:pPr>
            <a:r>
              <a:rPr lang="en-US" sz="2000">
                <a:solidFill>
                  <a:srgbClr val="000066"/>
                </a:solidFill>
              </a:rPr>
              <a:t>Sampling frequency up to 20 kHz!</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blinds(horizontal)">
                                      <p:cBhvr>
                                        <p:cTn id="10" dur="500"/>
                                        <p:tgtEl>
                                          <p:spTgt spid="34"/>
                                        </p:tgtEl>
                                      </p:cBhvr>
                                    </p:animEffect>
                                  </p:childTnLst>
                                </p:cTn>
                              </p:par>
                              <p:par>
                                <p:cTn id="11" presetID="3" presetClass="entr" presetSubtype="10" fill="hold" grpId="0" nodeType="withEffect">
                                  <p:stCondLst>
                                    <p:cond delay="1000"/>
                                  </p:stCondLst>
                                  <p:childTnLst>
                                    <p:set>
                                      <p:cBhvr>
                                        <p:cTn id="12" dur="1" fill="hold">
                                          <p:stCondLst>
                                            <p:cond delay="0"/>
                                          </p:stCondLst>
                                        </p:cTn>
                                        <p:tgtEl>
                                          <p:spTgt spid="32"/>
                                        </p:tgtEl>
                                        <p:attrNameLst>
                                          <p:attrName>style.visibility</p:attrName>
                                        </p:attrNameLst>
                                      </p:cBhvr>
                                      <p:to>
                                        <p:strVal val="visible"/>
                                      </p:to>
                                    </p:set>
                                    <p:animEffect transition="in" filter="blinds(horizontal)">
                                      <p:cBhvr>
                                        <p:cTn id="13" dur="500"/>
                                        <p:tgtEl>
                                          <p:spTgt spid="32"/>
                                        </p:tgtEl>
                                      </p:cBhvr>
                                    </p:animEffect>
                                  </p:childTnLst>
                                </p:cTn>
                              </p:par>
                              <p:par>
                                <p:cTn id="14" presetID="3" presetClass="entr" presetSubtype="10" fill="hold" grpId="0" nodeType="withEffect">
                                  <p:stCondLst>
                                    <p:cond delay="1000"/>
                                  </p:stCondLst>
                                  <p:childTnLst>
                                    <p:set>
                                      <p:cBhvr>
                                        <p:cTn id="15" dur="1" fill="hold">
                                          <p:stCondLst>
                                            <p:cond delay="0"/>
                                          </p:stCondLst>
                                        </p:cTn>
                                        <p:tgtEl>
                                          <p:spTgt spid="33"/>
                                        </p:tgtEl>
                                        <p:attrNameLst>
                                          <p:attrName>style.visibility</p:attrName>
                                        </p:attrNameLst>
                                      </p:cBhvr>
                                      <p:to>
                                        <p:strVal val="visible"/>
                                      </p:to>
                                    </p:set>
                                    <p:animEffect transition="in" filter="blinds(horizontal)">
                                      <p:cBhvr>
                                        <p:cTn id="1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animBg="1"/>
      <p:bldP spid="3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13" y="161925"/>
            <a:ext cx="4691062" cy="327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13" y="3495675"/>
            <a:ext cx="4689475" cy="328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nvGrpSpPr>
          <p:cNvPr id="2" name="Group 24"/>
          <p:cNvGrpSpPr>
            <a:grpSpLocks/>
          </p:cNvGrpSpPr>
          <p:nvPr/>
        </p:nvGrpSpPr>
        <p:grpSpPr bwMode="auto">
          <a:xfrm>
            <a:off x="2420938" y="1995488"/>
            <a:ext cx="6626225" cy="4437062"/>
            <a:chOff x="2420470" y="1996152"/>
            <a:chExt cx="6626710" cy="4436923"/>
          </a:xfrm>
        </p:grpSpPr>
        <p:pic>
          <p:nvPicPr>
            <p:cNvPr id="82957" name="Picture 4"/>
            <p:cNvPicPr>
              <a:picLocks noChangeAspect="1" noChangeArrowheads="1"/>
            </p:cNvPicPr>
            <p:nvPr/>
          </p:nvPicPr>
          <p:blipFill>
            <a:blip r:embed="rId4"/>
            <a:srcRect/>
            <a:stretch>
              <a:fillRect/>
            </a:stretch>
          </p:blipFill>
          <p:spPr bwMode="auto">
            <a:xfrm>
              <a:off x="4841584" y="1996152"/>
              <a:ext cx="4205596" cy="2943133"/>
            </a:xfrm>
            <a:prstGeom prst="rect">
              <a:avLst/>
            </a:prstGeom>
            <a:noFill/>
            <a:ln w="9525" algn="ctr">
              <a:solidFill>
                <a:schemeClr val="tx1">
                  <a:lumMod val="95000"/>
                  <a:lumOff val="5000"/>
                </a:schemeClr>
              </a:solidFill>
              <a:miter lim="800000"/>
              <a:headEnd/>
              <a:tailEnd/>
            </a:ln>
          </p:spPr>
        </p:pic>
        <p:sp>
          <p:nvSpPr>
            <p:cNvPr id="82958" name="Rectangle 9"/>
            <p:cNvSpPr>
              <a:spLocks noChangeArrowheads="1"/>
            </p:cNvSpPr>
            <p:nvPr/>
          </p:nvSpPr>
          <p:spPr bwMode="auto">
            <a:xfrm>
              <a:off x="2420470" y="3818545"/>
              <a:ext cx="376265" cy="2614530"/>
            </a:xfrm>
            <a:prstGeom prst="rect">
              <a:avLst/>
            </a:prstGeom>
            <a:noFill/>
            <a:ln w="34925">
              <a:solidFill>
                <a:schemeClr val="tx1">
                  <a:lumMod val="95000"/>
                  <a:lumOff val="5000"/>
                </a:schemeClr>
              </a:solidFill>
              <a:miter lim="800000"/>
              <a:headEnd/>
              <a:tailEnd/>
            </a:ln>
          </p:spPr>
          <p:txBody>
            <a:bodyPr wrap="none" anchor="ctr"/>
            <a:lstStyle/>
            <a:p>
              <a:pPr>
                <a:defRPr/>
              </a:pPr>
              <a:endParaRPr lang="en-US">
                <a:solidFill>
                  <a:srgbClr val="FFFFFF"/>
                </a:solidFill>
                <a:latin typeface="Arial" pitchFamily="34" charset="0"/>
              </a:endParaRPr>
            </a:p>
          </p:txBody>
        </p:sp>
        <p:cxnSp>
          <p:nvCxnSpPr>
            <p:cNvPr id="23" name="Straight Arrow Connector 22"/>
            <p:cNvCxnSpPr/>
            <p:nvPr/>
          </p:nvCxnSpPr>
          <p:spPr bwMode="auto">
            <a:xfrm rot="10800000" flipV="1">
              <a:off x="2796735" y="3821720"/>
              <a:ext cx="2194086" cy="0"/>
            </a:xfrm>
            <a:prstGeom prst="straightConnector1">
              <a:avLst/>
            </a:prstGeom>
            <a:ln w="34925">
              <a:solidFill>
                <a:schemeClr val="tx1">
                  <a:lumMod val="95000"/>
                  <a:lumOff val="5000"/>
                </a:schemeClr>
              </a:solidFill>
              <a:headEnd type="arrow"/>
              <a:tailEnd type="none"/>
            </a:ln>
          </p:spPr>
          <p:style>
            <a:lnRef idx="1">
              <a:schemeClr val="accent1"/>
            </a:lnRef>
            <a:fillRef idx="0">
              <a:schemeClr val="accent1"/>
            </a:fillRef>
            <a:effectRef idx="0">
              <a:schemeClr val="accent1"/>
            </a:effectRef>
            <a:fontRef idx="minor">
              <a:schemeClr val="tx1"/>
            </a:fontRef>
          </p:style>
        </p:cxnSp>
      </p:grpSp>
      <p:sp>
        <p:nvSpPr>
          <p:cNvPr id="26" name="Rectangle 25"/>
          <p:cNvSpPr>
            <a:spLocks noChangeArrowheads="1"/>
          </p:cNvSpPr>
          <p:nvPr/>
        </p:nvSpPr>
        <p:spPr bwMode="auto">
          <a:xfrm>
            <a:off x="6465888" y="5056188"/>
            <a:ext cx="25812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Clr>
                <a:srgbClr val="FFFFCC"/>
              </a:buClr>
            </a:pPr>
            <a:r>
              <a:rPr lang="en-US" sz="1200"/>
              <a:t>D. J. Marcinek, </a:t>
            </a:r>
            <a:r>
              <a:rPr lang="en-US" sz="1200" i="1"/>
              <a:t>Experimental Study of Discontinuous Plastic Flow, Phase Transformation and Micro-damage Evolution in Ductile Materials at Cryogenic Temperatures, </a:t>
            </a:r>
            <a:r>
              <a:rPr lang="en-US" sz="1200"/>
              <a:t>Master of Science Thesis, CERN and CUT, 2009</a:t>
            </a:r>
          </a:p>
        </p:txBody>
      </p:sp>
      <p:sp>
        <p:nvSpPr>
          <p:cNvPr id="24582" name="Rectangle 26"/>
          <p:cNvSpPr>
            <a:spLocks noChangeArrowheads="1"/>
          </p:cNvSpPr>
          <p:nvPr/>
        </p:nvSpPr>
        <p:spPr bwMode="auto">
          <a:xfrm>
            <a:off x="4843463" y="998538"/>
            <a:ext cx="41608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Clr>
                <a:srgbClr val="FFFFCC"/>
              </a:buClr>
            </a:pPr>
            <a:r>
              <a:rPr lang="en-US"/>
              <a:t>OFE Cu, serrated yielding recorded during necking (engineering stress-engineering strain plot) </a:t>
            </a:r>
          </a:p>
        </p:txBody>
      </p:sp>
      <p:cxnSp>
        <p:nvCxnSpPr>
          <p:cNvPr id="15" name="Straight Connector 14"/>
          <p:cNvCxnSpPr>
            <a:cxnSpLocks noChangeShapeType="1"/>
          </p:cNvCxnSpPr>
          <p:nvPr/>
        </p:nvCxnSpPr>
        <p:spPr bwMode="auto">
          <a:xfrm rot="5400000">
            <a:off x="4749006" y="3494882"/>
            <a:ext cx="2528887" cy="0"/>
          </a:xfrm>
          <a:prstGeom prst="line">
            <a:avLst/>
          </a:prstGeom>
          <a:noFill/>
          <a:ln w="15875" algn="ctr">
            <a:solidFill>
              <a:schemeClr val="tx1">
                <a:lumMod val="95000"/>
                <a:lumOff val="5000"/>
              </a:schemeClr>
            </a:solidFill>
            <a:prstDash val="dash"/>
            <a:round/>
            <a:headEnd/>
            <a:tailEnd/>
          </a:ln>
        </p:spPr>
      </p:cxnSp>
      <p:cxnSp>
        <p:nvCxnSpPr>
          <p:cNvPr id="17" name="Straight Connector 16"/>
          <p:cNvCxnSpPr>
            <a:cxnSpLocks noChangeShapeType="1"/>
          </p:cNvCxnSpPr>
          <p:nvPr/>
        </p:nvCxnSpPr>
        <p:spPr bwMode="auto">
          <a:xfrm rot="5400000">
            <a:off x="2089150" y="1776413"/>
            <a:ext cx="2801937" cy="1588"/>
          </a:xfrm>
          <a:prstGeom prst="line">
            <a:avLst/>
          </a:prstGeom>
          <a:noFill/>
          <a:ln w="15875" algn="ctr">
            <a:solidFill>
              <a:schemeClr val="tx1">
                <a:lumMod val="95000"/>
                <a:lumOff val="5000"/>
              </a:schemeClr>
            </a:solidFill>
            <a:prstDash val="dash"/>
            <a:round/>
            <a:headEnd/>
            <a:tailEnd/>
          </a:ln>
        </p:spPr>
      </p:cxnSp>
      <p:sp>
        <p:nvSpPr>
          <p:cNvPr id="18" name="Slide Number Placeholder 7"/>
          <p:cNvSpPr txBox="1">
            <a:spLocks/>
          </p:cNvSpPr>
          <p:nvPr/>
        </p:nvSpPr>
        <p:spPr>
          <a:xfrm>
            <a:off x="6386513" y="6321425"/>
            <a:ext cx="1905000" cy="457200"/>
          </a:xfrm>
          <a:prstGeom prst="rect">
            <a:avLst/>
          </a:prstGeom>
        </p:spPr>
        <p:txBody>
          <a:bodyPr/>
          <a:lstStyle/>
          <a:p>
            <a:pPr algn="r">
              <a:defRPr/>
            </a:pPr>
            <a:fld id="{ACBB7F61-284A-426A-BC99-23087EBA1563}" type="slidenum">
              <a:rPr lang="en-US" sz="1400" smtClean="0">
                <a:effectLst>
                  <a:outerShdw blurRad="38100" dist="38100" dir="2700000" algn="tl">
                    <a:srgbClr val="000000"/>
                  </a:outerShdw>
                </a:effectLst>
                <a:latin typeface="Tahoma" pitchFamily="34" charset="0"/>
              </a:rPr>
              <a:pPr algn="r">
                <a:defRPr/>
              </a:pPr>
              <a:t>13</a:t>
            </a:fld>
            <a:r>
              <a:rPr lang="en-US" sz="1400" dirty="0" smtClean="0">
                <a:effectLst>
                  <a:outerShdw blurRad="38100" dist="38100" dir="2700000" algn="tl">
                    <a:srgbClr val="000000"/>
                  </a:outerShdw>
                </a:effectLst>
                <a:latin typeface="Tahoma" pitchFamily="34" charset="0"/>
              </a:rPr>
              <a:t>/26</a:t>
            </a:r>
            <a:endParaRPr lang="en-US" sz="1400" dirty="0">
              <a:effectLst>
                <a:outerShdw blurRad="38100" dist="38100" dir="2700000" algn="tl">
                  <a:srgbClr val="000000"/>
                </a:outerShdw>
              </a:effectLst>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1000"/>
                                  </p:stCondLst>
                                  <p:childTnLst>
                                    <p:set>
                                      <p:cBhvr>
                                        <p:cTn id="9" dur="1" fill="hold">
                                          <p:stCondLst>
                                            <p:cond delay="0"/>
                                          </p:stCondLst>
                                        </p:cTn>
                                        <p:tgtEl>
                                          <p:spTgt spid="26"/>
                                        </p:tgtEl>
                                        <p:attrNameLst>
                                          <p:attrName>style.visibility</p:attrName>
                                        </p:attrNameLst>
                                      </p:cBhvr>
                                      <p:to>
                                        <p:strVal val="visible"/>
                                      </p:to>
                                    </p:set>
                                    <p:animEffect transition="in" filter="blinds(horizontal)">
                                      <p:cBhvr>
                                        <p:cTn id="10" dur="500"/>
                                        <p:tgtEl>
                                          <p:spTgt spid="2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linds(horizontal)">
                                      <p:cBhvr>
                                        <p:cTn id="15" dur="500"/>
                                        <p:tgtEl>
                                          <p:spTgt spid="15"/>
                                        </p:tgtEl>
                                      </p:cBhvr>
                                    </p:animEffect>
                                  </p:childTnLst>
                                </p:cTn>
                              </p:par>
                              <p:par>
                                <p:cTn id="16" presetID="3" presetClass="entr" presetSubtype="1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linds(horizontal)">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15"/>
          <p:cNvGrpSpPr>
            <a:grpSpLocks/>
          </p:cNvGrpSpPr>
          <p:nvPr/>
        </p:nvGrpSpPr>
        <p:grpSpPr bwMode="auto">
          <a:xfrm>
            <a:off x="228600" y="304800"/>
            <a:ext cx="8686800" cy="747713"/>
            <a:chOff x="228600" y="304801"/>
            <a:chExt cx="8686800" cy="747688"/>
          </a:xfrm>
        </p:grpSpPr>
        <p:sp>
          <p:nvSpPr>
            <p:cNvPr id="15" name="Rectangle 14"/>
            <p:cNvSpPr/>
            <p:nvPr/>
          </p:nvSpPr>
          <p:spPr>
            <a:xfrm>
              <a:off x="228600" y="685788"/>
              <a:ext cx="8686800" cy="11429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9" name="Picture 8" descr="MME-1.bmp"/>
            <p:cNvPicPr>
              <a:picLocks noChangeAspect="1"/>
            </p:cNvPicPr>
            <p:nvPr/>
          </p:nvPicPr>
          <p:blipFill>
            <a:blip r:embed="rId3" cstate="print"/>
            <a:stretch>
              <a:fillRect/>
            </a:stretch>
          </p:blipFill>
          <p:spPr>
            <a:xfrm>
              <a:off x="7869435" y="411945"/>
              <a:ext cx="817364" cy="640544"/>
            </a:xfrm>
            <a:prstGeom prst="roundRect">
              <a:avLst>
                <a:gd name="adj" fmla="val 8594"/>
              </a:avLst>
            </a:prstGeom>
            <a:noFill/>
            <a:ln>
              <a:noFill/>
            </a:ln>
            <a:effectLst>
              <a:reflection blurRad="12700" stA="38000" endPos="28000" dist="5000" dir="5400000" sy="-100000" algn="bl" rotWithShape="0"/>
            </a:effectLst>
          </p:spPr>
        </p:pic>
        <p:pic>
          <p:nvPicPr>
            <p:cNvPr id="12" name="Picture 11" descr="CERN LOGO.JPG"/>
            <p:cNvPicPr>
              <a:picLocks noChangeAspect="1"/>
            </p:cNvPicPr>
            <p:nvPr/>
          </p:nvPicPr>
          <p:blipFill>
            <a:blip r:embed="rId4" cstate="print"/>
            <a:stretch>
              <a:fillRect/>
            </a:stretch>
          </p:blipFill>
          <p:spPr>
            <a:xfrm>
              <a:off x="418432" y="304801"/>
              <a:ext cx="724732" cy="747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grpSp>
        <p:nvGrpSpPr>
          <p:cNvPr id="3" name="Group 31"/>
          <p:cNvGrpSpPr>
            <a:grpSpLocks/>
          </p:cNvGrpSpPr>
          <p:nvPr/>
        </p:nvGrpSpPr>
        <p:grpSpPr bwMode="auto">
          <a:xfrm>
            <a:off x="2205038" y="-47625"/>
            <a:ext cx="4249737" cy="2522538"/>
            <a:chOff x="2204523" y="-47314"/>
            <a:chExt cx="4250598" cy="2521834"/>
          </a:xfrm>
        </p:grpSpPr>
        <p:grpSp>
          <p:nvGrpSpPr>
            <p:cNvPr id="25611" name="Group 27"/>
            <p:cNvGrpSpPr>
              <a:grpSpLocks/>
            </p:cNvGrpSpPr>
            <p:nvPr/>
          </p:nvGrpSpPr>
          <p:grpSpPr bwMode="auto">
            <a:xfrm>
              <a:off x="2245259" y="0"/>
              <a:ext cx="4209862" cy="2474520"/>
              <a:chOff x="2245259" y="0"/>
              <a:chExt cx="4209862" cy="2474520"/>
            </a:xfrm>
          </p:grpSpPr>
          <p:pic>
            <p:nvPicPr>
              <p:cNvPr id="25613" name="Picture 5"/>
              <p:cNvPicPr>
                <a:picLocks noChangeAspect="1" noChangeArrowheads="1"/>
              </p:cNvPicPr>
              <p:nvPr/>
            </p:nvPicPr>
            <p:blipFill>
              <a:blip r:embed="rId5">
                <a:extLst>
                  <a:ext uri="{28A0092B-C50C-407E-A947-70E740481C1C}">
                    <a14:useLocalDpi xmlns:a14="http://schemas.microsoft.com/office/drawing/2010/main" val="0"/>
                  </a:ext>
                </a:extLst>
              </a:blip>
              <a:srcRect l="11066" t="44370" r="19806"/>
              <a:stretch>
                <a:fillRect/>
              </a:stretch>
            </p:blipFill>
            <p:spPr bwMode="auto">
              <a:xfrm>
                <a:off x="2245259" y="0"/>
                <a:ext cx="4128380" cy="2474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614" name="Group 26"/>
              <p:cNvGrpSpPr>
                <a:grpSpLocks/>
              </p:cNvGrpSpPr>
              <p:nvPr/>
            </p:nvGrpSpPr>
            <p:grpSpPr bwMode="auto">
              <a:xfrm>
                <a:off x="3965417" y="1122348"/>
                <a:ext cx="2489704" cy="516264"/>
                <a:chOff x="3965417" y="1122348"/>
                <a:chExt cx="2489704" cy="516264"/>
              </a:xfrm>
            </p:grpSpPr>
            <p:sp>
              <p:nvSpPr>
                <p:cNvPr id="24" name="Rectangle 23"/>
                <p:cNvSpPr/>
                <p:nvPr/>
              </p:nvSpPr>
              <p:spPr>
                <a:xfrm>
                  <a:off x="3965417" y="1122348"/>
                  <a:ext cx="325504" cy="49833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6" name="Straight Arrow Connector 25"/>
                <p:cNvCxnSpPr/>
                <p:nvPr/>
              </p:nvCxnSpPr>
              <p:spPr>
                <a:xfrm>
                  <a:off x="4290921" y="1620684"/>
                  <a:ext cx="2164200" cy="1745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sp>
          <p:nvSpPr>
            <p:cNvPr id="25612" name="Rectangle 30"/>
            <p:cNvSpPr>
              <a:spLocks noChangeArrowheads="1"/>
            </p:cNvSpPr>
            <p:nvPr/>
          </p:nvSpPr>
          <p:spPr bwMode="auto">
            <a:xfrm>
              <a:off x="2204523" y="-47314"/>
              <a:ext cx="4087640" cy="923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chemeClr val="bg1"/>
                  </a:solidFill>
                </a:rPr>
                <a:t>Major Tool and Machines, 11/04/2012, Indianapolis, IN (USA). ITER CS magnets,, precompression structure</a:t>
              </a:r>
            </a:p>
          </p:txBody>
        </p:sp>
      </p:grpSp>
      <p:pic>
        <p:nvPicPr>
          <p:cNvPr id="25604"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46838" y="0"/>
            <a:ext cx="2697162" cy="686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Picture 6"/>
          <p:cNvPicPr>
            <a:picLocks noChangeAspect="1" noChangeArrowheads="1"/>
          </p:cNvPicPr>
          <p:nvPr/>
        </p:nvPicPr>
        <p:blipFill>
          <a:blip r:embed="rId7">
            <a:extLst>
              <a:ext uri="{28A0092B-C50C-407E-A947-70E740481C1C}">
                <a14:useLocalDpi xmlns:a14="http://schemas.microsoft.com/office/drawing/2010/main" val="0"/>
              </a:ext>
            </a:extLst>
          </a:blip>
          <a:srcRect r="1106"/>
          <a:stretch>
            <a:fillRect/>
          </a:stretch>
        </p:blipFill>
        <p:spPr bwMode="auto">
          <a:xfrm>
            <a:off x="0" y="0"/>
            <a:ext cx="4879975" cy="367506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5606" name="TextBox 17"/>
          <p:cNvSpPr txBox="1">
            <a:spLocks noChangeArrowheads="1"/>
          </p:cNvSpPr>
          <p:nvPr/>
        </p:nvSpPr>
        <p:spPr bwMode="auto">
          <a:xfrm>
            <a:off x="6424613" y="0"/>
            <a:ext cx="19812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2000" b="1">
                <a:solidFill>
                  <a:schemeClr val="bg1"/>
                </a:solidFill>
              </a:rPr>
              <a:t>Mechanical testing at 4.2 K, the present and future</a:t>
            </a:r>
            <a:endParaRPr lang="en-GB" sz="2000" b="1">
              <a:solidFill>
                <a:schemeClr val="bg1"/>
              </a:solidFill>
            </a:endParaRPr>
          </a:p>
        </p:txBody>
      </p:sp>
      <p:pic>
        <p:nvPicPr>
          <p:cNvPr id="29703" name="Picture 7"/>
          <p:cNvPicPr>
            <a:picLocks noChangeAspect="1" noChangeArrowheads="1"/>
          </p:cNvPicPr>
          <p:nvPr/>
        </p:nvPicPr>
        <p:blipFill>
          <a:blip r:embed="rId8"/>
          <a:srcRect/>
          <a:stretch>
            <a:fillRect/>
          </a:stretch>
        </p:blipFill>
        <p:spPr bwMode="auto">
          <a:xfrm>
            <a:off x="0" y="3676650"/>
            <a:ext cx="4875213" cy="3181350"/>
          </a:xfrm>
          <a:prstGeom prst="rect">
            <a:avLst/>
          </a:prstGeom>
          <a:noFill/>
          <a:ln w="25400">
            <a:solidFill>
              <a:schemeClr val="tx2">
                <a:lumMod val="50000"/>
              </a:schemeClr>
            </a:solidFill>
            <a:miter lim="800000"/>
            <a:headEnd/>
            <a:tailEnd/>
          </a:ln>
        </p:spPr>
      </p:pic>
      <p:sp>
        <p:nvSpPr>
          <p:cNvPr id="20" name="TextBox 17"/>
          <p:cNvSpPr txBox="1">
            <a:spLocks noChangeArrowheads="1"/>
          </p:cNvSpPr>
          <p:nvPr/>
        </p:nvSpPr>
        <p:spPr bwMode="auto">
          <a:xfrm>
            <a:off x="4892675" y="0"/>
            <a:ext cx="836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2000" b="1">
                <a:solidFill>
                  <a:srgbClr val="000000"/>
                </a:solidFill>
              </a:rPr>
              <a:t>CERN</a:t>
            </a:r>
            <a:endParaRPr lang="en-GB" sz="2000" b="1">
              <a:solidFill>
                <a:srgbClr val="000000"/>
              </a:solidFill>
            </a:endParaRPr>
          </a:p>
        </p:txBody>
      </p:sp>
      <p:sp>
        <p:nvSpPr>
          <p:cNvPr id="21" name="TextBox 17"/>
          <p:cNvSpPr txBox="1">
            <a:spLocks noChangeArrowheads="1"/>
          </p:cNvSpPr>
          <p:nvPr/>
        </p:nvSpPr>
        <p:spPr bwMode="auto">
          <a:xfrm>
            <a:off x="4892675" y="3257550"/>
            <a:ext cx="1689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2000" b="1">
                <a:solidFill>
                  <a:srgbClr val="000000"/>
                </a:solidFill>
              </a:rPr>
              <a:t>CERN + CEME</a:t>
            </a:r>
            <a:endParaRPr lang="en-GB" sz="2000" b="1">
              <a:solidFill>
                <a:srgbClr val="000000"/>
              </a:solidFill>
            </a:endParaRPr>
          </a:p>
        </p:txBody>
      </p:sp>
      <p:pic>
        <p:nvPicPr>
          <p:cNvPr id="29704" name="Picture 8"/>
          <p:cNvPicPr>
            <a:picLocks noChangeAspect="1" noChangeArrowheads="1"/>
          </p:cNvPicPr>
          <p:nvPr/>
        </p:nvPicPr>
        <p:blipFill>
          <a:blip r:embed="rId9"/>
          <a:srcRect/>
          <a:stretch>
            <a:fillRect/>
          </a:stretch>
        </p:blipFill>
        <p:spPr bwMode="auto">
          <a:xfrm>
            <a:off x="3829050" y="3670300"/>
            <a:ext cx="4359275" cy="3187700"/>
          </a:xfrm>
          <a:prstGeom prst="rect">
            <a:avLst/>
          </a:prstGeom>
          <a:noFill/>
          <a:ln w="25400">
            <a:solidFill>
              <a:schemeClr val="tx2">
                <a:lumMod val="50000"/>
              </a:schemeClr>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9702"/>
                                        </p:tgtEl>
                                        <p:attrNameLst>
                                          <p:attrName>style.visibility</p:attrName>
                                        </p:attrNameLst>
                                      </p:cBhvr>
                                      <p:to>
                                        <p:strVal val="visible"/>
                                      </p:to>
                                    </p:set>
                                    <p:animEffect transition="in" filter="blinds(horizontal)">
                                      <p:cBhvr>
                                        <p:cTn id="7" dur="500"/>
                                        <p:tgtEl>
                                          <p:spTgt spid="2970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linds(horizontal)">
                                      <p:cBhvr>
                                        <p:cTn id="10" dur="500"/>
                                        <p:tgtEl>
                                          <p:spTgt spid="20"/>
                                        </p:tgtEl>
                                      </p:cBhvr>
                                    </p:animEffect>
                                  </p:childTnLst>
                                </p:cTn>
                              </p:par>
                              <p:par>
                                <p:cTn id="11" presetID="3" presetClass="exit" presetSubtype="10" fill="hold" nodeType="withEffect">
                                  <p:stCondLst>
                                    <p:cond delay="0"/>
                                  </p:stCondLst>
                                  <p:childTnLst>
                                    <p:animEffect transition="out" filter="blinds(horizontal)">
                                      <p:cBhvr>
                                        <p:cTn id="12" dur="500"/>
                                        <p:tgtEl>
                                          <p:spTgt spid="3"/>
                                        </p:tgtEl>
                                      </p:cBhvr>
                                    </p:animEffect>
                                    <p:set>
                                      <p:cBhvr>
                                        <p:cTn id="13" dur="1" fill="hold">
                                          <p:stCondLst>
                                            <p:cond delay="499"/>
                                          </p:stCondLst>
                                        </p:cTn>
                                        <p:tgtEl>
                                          <p:spTgt spid="3"/>
                                        </p:tgtEl>
                                        <p:attrNameLst>
                                          <p:attrName>style.visibility</p:attrName>
                                        </p:attrNameLst>
                                      </p:cBhvr>
                                      <p:to>
                                        <p:strVal val="hidden"/>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29703"/>
                                        </p:tgtEl>
                                        <p:attrNameLst>
                                          <p:attrName>style.visibility</p:attrName>
                                        </p:attrNameLst>
                                      </p:cBhvr>
                                      <p:to>
                                        <p:strVal val="visible"/>
                                      </p:to>
                                    </p:set>
                                    <p:animEffect transition="in" filter="blinds(horizontal)">
                                      <p:cBhvr>
                                        <p:cTn id="18" dur="500"/>
                                        <p:tgtEl>
                                          <p:spTgt spid="29703"/>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blinds(horizontal)">
                                      <p:cBhvr>
                                        <p:cTn id="21" dur="500"/>
                                        <p:tgtEl>
                                          <p:spTgt spid="21"/>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nodeType="clickEffect">
                                  <p:stCondLst>
                                    <p:cond delay="0"/>
                                  </p:stCondLst>
                                  <p:childTnLst>
                                    <p:set>
                                      <p:cBhvr>
                                        <p:cTn id="25" dur="1" fill="hold">
                                          <p:stCondLst>
                                            <p:cond delay="0"/>
                                          </p:stCondLst>
                                        </p:cTn>
                                        <p:tgtEl>
                                          <p:spTgt spid="29704"/>
                                        </p:tgtEl>
                                        <p:attrNameLst>
                                          <p:attrName>style.visibility</p:attrName>
                                        </p:attrNameLst>
                                      </p:cBhvr>
                                      <p:to>
                                        <p:strVal val="visible"/>
                                      </p:to>
                                    </p:set>
                                    <p:animEffect transition="in" filter="blinds(horizontal)">
                                      <p:cBhvr>
                                        <p:cTn id="26" dur="500"/>
                                        <p:tgtEl>
                                          <p:spTgt spid="297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602038"/>
            <a:ext cx="5168900" cy="284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627" name="Group 73"/>
          <p:cNvGrpSpPr>
            <a:grpSpLocks/>
          </p:cNvGrpSpPr>
          <p:nvPr/>
        </p:nvGrpSpPr>
        <p:grpSpPr bwMode="auto">
          <a:xfrm>
            <a:off x="2651125" y="3762375"/>
            <a:ext cx="6492875" cy="2684463"/>
            <a:chOff x="2651161" y="3762034"/>
            <a:chExt cx="6492839" cy="2684838"/>
          </a:xfrm>
        </p:grpSpPr>
        <p:pic>
          <p:nvPicPr>
            <p:cNvPr id="26640" name="Picture 27" descr="F:\sgobba backup\Projets\Projets hors groupe\ITER\IO_&amp;_F4E\IO\CS\CS_precompression_structure\Nitronic_50\2nd_visit_US\US_Jan_2013\Photos\DSC_048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3315" y="3762034"/>
              <a:ext cx="4010685" cy="268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2" name="Straight Arrow Connector 71"/>
            <p:cNvCxnSpPr/>
            <p:nvPr/>
          </p:nvCxnSpPr>
          <p:spPr bwMode="auto">
            <a:xfrm>
              <a:off x="2651161" y="4868677"/>
              <a:ext cx="2482836"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6628" name="Group 15"/>
          <p:cNvGrpSpPr>
            <a:grpSpLocks/>
          </p:cNvGrpSpPr>
          <p:nvPr/>
        </p:nvGrpSpPr>
        <p:grpSpPr bwMode="auto">
          <a:xfrm>
            <a:off x="228600" y="304800"/>
            <a:ext cx="8686800" cy="747713"/>
            <a:chOff x="228600" y="304801"/>
            <a:chExt cx="8686800" cy="747688"/>
          </a:xfrm>
        </p:grpSpPr>
        <p:sp>
          <p:nvSpPr>
            <p:cNvPr id="15" name="Rectangle 14"/>
            <p:cNvSpPr/>
            <p:nvPr/>
          </p:nvSpPr>
          <p:spPr>
            <a:xfrm>
              <a:off x="228600" y="685788"/>
              <a:ext cx="8686800" cy="11429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9" name="Picture 8" descr="MME-1.bmp"/>
            <p:cNvPicPr>
              <a:picLocks noChangeAspect="1"/>
            </p:cNvPicPr>
            <p:nvPr/>
          </p:nvPicPr>
          <p:blipFill>
            <a:blip r:embed="rId5" cstate="print"/>
            <a:stretch>
              <a:fillRect/>
            </a:stretch>
          </p:blipFill>
          <p:spPr>
            <a:xfrm>
              <a:off x="7869435" y="411945"/>
              <a:ext cx="817364" cy="640544"/>
            </a:xfrm>
            <a:prstGeom prst="roundRect">
              <a:avLst>
                <a:gd name="adj" fmla="val 8594"/>
              </a:avLst>
            </a:prstGeom>
            <a:noFill/>
            <a:ln>
              <a:noFill/>
            </a:ln>
            <a:effectLst>
              <a:reflection blurRad="12700" stA="38000" endPos="28000" dist="5000" dir="5400000" sy="-100000" algn="bl" rotWithShape="0"/>
            </a:effectLst>
          </p:spPr>
        </p:pic>
        <p:pic>
          <p:nvPicPr>
            <p:cNvPr id="12" name="Picture 11" descr="CERN LOGO.JPG"/>
            <p:cNvPicPr>
              <a:picLocks noChangeAspect="1"/>
            </p:cNvPicPr>
            <p:nvPr/>
          </p:nvPicPr>
          <p:blipFill>
            <a:blip r:embed="rId6" cstate="print"/>
            <a:stretch>
              <a:fillRect/>
            </a:stretch>
          </p:blipFill>
          <p:spPr>
            <a:xfrm>
              <a:off x="418432" y="304801"/>
              <a:ext cx="724732" cy="747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pic>
        <p:nvPicPr>
          <p:cNvPr id="26629" name="Picture 1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321050" y="544513"/>
            <a:ext cx="25019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Slide Number Placeholder 7"/>
          <p:cNvSpPr txBox="1">
            <a:spLocks/>
          </p:cNvSpPr>
          <p:nvPr/>
        </p:nvSpPr>
        <p:spPr>
          <a:xfrm>
            <a:off x="400050" y="6481763"/>
            <a:ext cx="3511550" cy="457200"/>
          </a:xfrm>
          <a:prstGeom prst="rect">
            <a:avLst/>
          </a:prstGeom>
        </p:spPr>
        <p:txBody>
          <a:bodyPr/>
          <a:lstStyle/>
          <a:p>
            <a:pPr>
              <a:defRPr/>
            </a:pPr>
            <a:r>
              <a:rPr lang="en-US" sz="1400" dirty="0">
                <a:solidFill>
                  <a:prstClr val="black"/>
                </a:solidFill>
                <a:effectLst>
                  <a:outerShdw blurRad="38100" dist="38100" dir="2700000" algn="tl">
                    <a:srgbClr val="000000"/>
                  </a:outerShdw>
                </a:effectLst>
                <a:latin typeface="Tahoma" pitchFamily="34" charset="0"/>
              </a:rPr>
              <a:t>Present involvements</a:t>
            </a:r>
          </a:p>
        </p:txBody>
      </p:sp>
      <p:sp>
        <p:nvSpPr>
          <p:cNvPr id="26" name="Slide Number Placeholder 7"/>
          <p:cNvSpPr txBox="1">
            <a:spLocks/>
          </p:cNvSpPr>
          <p:nvPr/>
        </p:nvSpPr>
        <p:spPr>
          <a:xfrm>
            <a:off x="6386513" y="6481763"/>
            <a:ext cx="1905000" cy="457200"/>
          </a:xfrm>
          <a:prstGeom prst="rect">
            <a:avLst/>
          </a:prstGeom>
        </p:spPr>
        <p:txBody>
          <a:bodyPr/>
          <a:lstStyle/>
          <a:p>
            <a:pPr algn="r">
              <a:defRPr/>
            </a:pPr>
            <a:fld id="{D1CE9A79-2687-4775-8271-E24B5B5EA16A}" type="slidenum">
              <a:rPr lang="en-US" sz="1400" smtClean="0">
                <a:solidFill>
                  <a:prstClr val="black"/>
                </a:solidFill>
                <a:effectLst>
                  <a:outerShdw blurRad="38100" dist="38100" dir="2700000" algn="tl">
                    <a:srgbClr val="000000"/>
                  </a:outerShdw>
                </a:effectLst>
                <a:latin typeface="Tahoma" pitchFamily="34" charset="0"/>
              </a:rPr>
              <a:pPr algn="r">
                <a:defRPr/>
              </a:pPr>
              <a:t>15</a:t>
            </a:fld>
            <a:r>
              <a:rPr lang="en-US" sz="1400" dirty="0" smtClean="0">
                <a:solidFill>
                  <a:prstClr val="black"/>
                </a:solidFill>
                <a:effectLst>
                  <a:outerShdw blurRad="38100" dist="38100" dir="2700000" algn="tl">
                    <a:srgbClr val="000000"/>
                  </a:outerShdw>
                </a:effectLst>
                <a:latin typeface="Tahoma" pitchFamily="34" charset="0"/>
              </a:rPr>
              <a:t>/26</a:t>
            </a:r>
            <a:endParaRPr lang="en-US" sz="1400" dirty="0">
              <a:solidFill>
                <a:prstClr val="black"/>
              </a:solidFill>
              <a:effectLst>
                <a:outerShdw blurRad="38100" dist="38100" dir="2700000" algn="tl">
                  <a:srgbClr val="000000"/>
                </a:outerShdw>
              </a:effectLst>
              <a:latin typeface="Tahoma" pitchFamily="34" charset="0"/>
            </a:endParaRPr>
          </a:p>
        </p:txBody>
      </p:sp>
      <p:sp>
        <p:nvSpPr>
          <p:cNvPr id="26632" name="Rectangle 97"/>
          <p:cNvSpPr>
            <a:spLocks noChangeArrowheads="1"/>
          </p:cNvSpPr>
          <p:nvPr/>
        </p:nvSpPr>
        <p:spPr bwMode="auto">
          <a:xfrm>
            <a:off x="5122863" y="5981700"/>
            <a:ext cx="4021137" cy="461963"/>
          </a:xfrm>
          <a:prstGeom prst="rect">
            <a:avLst/>
          </a:prstGeom>
          <a:solidFill>
            <a:schemeClr val="bg1">
              <a:alpha val="4196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FFFFFF"/>
                </a:solidFill>
                <a:latin typeface="Cambria" pitchFamily="18" charset="0"/>
              </a:rPr>
              <a:t>CS Nitronic 50 </a:t>
            </a:r>
            <a:r>
              <a:rPr lang="en-US" sz="1200">
                <a:solidFill>
                  <a:srgbClr val="FFFFFF"/>
                </a:solidFill>
                <a:latin typeface="Cambria" pitchFamily="18" charset="0"/>
                <a:hlinkClick r:id="rId8" action="ppaction://hlinkfile"/>
              </a:rPr>
              <a:t>single piece</a:t>
            </a:r>
            <a:r>
              <a:rPr lang="en-US" sz="1200">
                <a:solidFill>
                  <a:srgbClr val="FFFFFF"/>
                </a:solidFill>
                <a:latin typeface="Cambria" pitchFamily="18" charset="0"/>
              </a:rPr>
              <a:t>, 15 m forged precompression tie plate,  G &amp; G Steel Inc., Russellville, AL /US</a:t>
            </a:r>
          </a:p>
        </p:txBody>
      </p:sp>
      <p:pic>
        <p:nvPicPr>
          <p:cNvPr id="26633" name="Picture 42" descr="P1030069.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749800" y="0"/>
            <a:ext cx="4394200" cy="329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4" name="Picture 43" descr="P1030057.JP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0"/>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5" name="Picture 44" descr="P1030075.JP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733675" y="1541463"/>
            <a:ext cx="2838450" cy="2128837"/>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46" name="Slide Number Placeholder 7"/>
          <p:cNvSpPr txBox="1">
            <a:spLocks/>
          </p:cNvSpPr>
          <p:nvPr/>
        </p:nvSpPr>
        <p:spPr>
          <a:xfrm>
            <a:off x="117475" y="2443163"/>
            <a:ext cx="3511550" cy="457200"/>
          </a:xfrm>
          <a:prstGeom prst="rect">
            <a:avLst/>
          </a:prstGeom>
        </p:spPr>
        <p:txBody>
          <a:bodyPr/>
          <a:lstStyle/>
          <a:p>
            <a:pPr>
              <a:defRPr/>
            </a:pPr>
            <a:r>
              <a:rPr lang="en-US" sz="1400" dirty="0">
                <a:solidFill>
                  <a:prstClr val="black"/>
                </a:solidFill>
                <a:effectLst>
                  <a:outerShdw blurRad="38100" dist="38100" dir="2700000" algn="tl">
                    <a:srgbClr val="000000"/>
                  </a:outerShdw>
                </a:effectLst>
                <a:latin typeface="Tahoma" pitchFamily="34" charset="0"/>
              </a:rPr>
              <a:t>Courtesy of Kind</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7"/>
          <p:cNvSpPr txBox="1">
            <a:spLocks/>
          </p:cNvSpPr>
          <p:nvPr/>
        </p:nvSpPr>
        <p:spPr>
          <a:xfrm>
            <a:off x="6386513" y="6321425"/>
            <a:ext cx="1905000" cy="457200"/>
          </a:xfrm>
          <a:prstGeom prst="rect">
            <a:avLst/>
          </a:prstGeom>
        </p:spPr>
        <p:txBody>
          <a:bodyPr/>
          <a:lstStyle/>
          <a:p>
            <a:pPr algn="r">
              <a:defRPr/>
            </a:pPr>
            <a:fld id="{6DFEDD52-6ACC-4F12-A82A-4C93561A9BB9}" type="slidenum">
              <a:rPr lang="en-US" sz="1400" smtClean="0">
                <a:effectLst>
                  <a:outerShdw blurRad="38100" dist="38100" dir="2700000" algn="tl">
                    <a:srgbClr val="000000"/>
                  </a:outerShdw>
                </a:effectLst>
                <a:latin typeface="Tahoma" pitchFamily="34" charset="0"/>
              </a:rPr>
              <a:pPr algn="r">
                <a:defRPr/>
              </a:pPr>
              <a:t>16</a:t>
            </a:fld>
            <a:r>
              <a:rPr lang="en-US" sz="1400" dirty="0" smtClean="0">
                <a:effectLst>
                  <a:outerShdw blurRad="38100" dist="38100" dir="2700000" algn="tl">
                    <a:srgbClr val="000000"/>
                  </a:outerShdw>
                </a:effectLst>
                <a:latin typeface="Tahoma" pitchFamily="34" charset="0"/>
              </a:rPr>
              <a:t>/26</a:t>
            </a:r>
            <a:endParaRPr lang="en-US" sz="1400" dirty="0">
              <a:effectLst>
                <a:outerShdw blurRad="38100" dist="38100" dir="2700000" algn="tl">
                  <a:srgbClr val="000000"/>
                </a:outerShdw>
              </a:effectLst>
              <a:latin typeface="Tahoma" pitchFamily="34" charset="0"/>
            </a:endParaRPr>
          </a:p>
        </p:txBody>
      </p:sp>
      <p:sp>
        <p:nvSpPr>
          <p:cNvPr id="27651" name="TextBox 16"/>
          <p:cNvSpPr txBox="1">
            <a:spLocks noChangeArrowheads="1"/>
          </p:cNvSpPr>
          <p:nvPr/>
        </p:nvSpPr>
        <p:spPr bwMode="auto">
          <a:xfrm>
            <a:off x="3159125" y="4545013"/>
            <a:ext cx="5545138"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r>
              <a:rPr lang="en-GB" sz="1200" b="1">
                <a:solidFill>
                  <a:srgbClr val="000000"/>
                </a:solidFill>
              </a:rPr>
              <a:t>Radiographic testing, RT</a:t>
            </a:r>
          </a:p>
          <a:p>
            <a:r>
              <a:rPr lang="en-GB" sz="1200"/>
              <a:t>Mobile X-ray computed tomography system. </a:t>
            </a:r>
            <a:r>
              <a:rPr lang="en-GB" sz="1200" i="1"/>
              <a:t>RayScan Mobile</a:t>
            </a:r>
          </a:p>
          <a:p>
            <a:r>
              <a:rPr lang="en-GB" sz="1200"/>
              <a:t>	Mini-focus x-ray source focal spot size 0.4/1.0 mm, 225 kV, 3.6 – 8 mA, </a:t>
            </a:r>
          </a:p>
          <a:p>
            <a:r>
              <a:rPr lang="en-GB" sz="1200" i="1"/>
              <a:t>	</a:t>
            </a:r>
            <a:r>
              <a:rPr lang="en-GB" sz="1200"/>
              <a:t>Flat panel detector, active area 410x410 mm, 4 MPixel</a:t>
            </a:r>
          </a:p>
          <a:p>
            <a:r>
              <a:rPr lang="en-GB" sz="1200"/>
              <a:t>	Software for 3D reconstruction and visualization</a:t>
            </a:r>
          </a:p>
          <a:p>
            <a:r>
              <a:rPr lang="en-GB" sz="1200"/>
              <a:t>X-ray sources. </a:t>
            </a:r>
            <a:r>
              <a:rPr lang="en-GB" sz="1200" i="1"/>
              <a:t>Philips 160 kV</a:t>
            </a:r>
            <a:r>
              <a:rPr lang="en-GB" sz="1200"/>
              <a:t>, 0. 10 – 160 kV, 4 and 10 mA </a:t>
            </a:r>
          </a:p>
          <a:p>
            <a:r>
              <a:rPr lang="en-GB" sz="1200"/>
              <a:t>                          Sieffert isovolt 160 kV, 1 to 10 mA (mobile device)</a:t>
            </a:r>
          </a:p>
          <a:p>
            <a:r>
              <a:rPr lang="en-GB" sz="1200"/>
              <a:t>Computer radiography system</a:t>
            </a:r>
          </a:p>
          <a:p>
            <a:r>
              <a:rPr lang="en-GB" sz="1200"/>
              <a:t>	High definition scanner D</a:t>
            </a:r>
            <a:r>
              <a:rPr lang="en-US" sz="1200" i="1"/>
              <a:t>uerr HD-CR35NDT, spatial resolution 40 µm</a:t>
            </a:r>
          </a:p>
          <a:p>
            <a:r>
              <a:rPr lang="en-US" sz="1200" i="1"/>
              <a:t>	</a:t>
            </a:r>
            <a:r>
              <a:rPr lang="en-US" sz="1200"/>
              <a:t>High resolution monitor 3 MP</a:t>
            </a:r>
          </a:p>
          <a:p>
            <a:r>
              <a:rPr lang="en-GB" sz="1200"/>
              <a:t>Controlled area (bunker) of 30 m</a:t>
            </a:r>
            <a:r>
              <a:rPr lang="en-GB" sz="1200" baseline="30000"/>
              <a:t>2</a:t>
            </a:r>
            <a:r>
              <a:rPr lang="en-GB" sz="1200"/>
              <a:t>	</a:t>
            </a:r>
          </a:p>
          <a:p>
            <a:r>
              <a:rPr lang="en-GB" sz="1200"/>
              <a:t>Level 2 certified operators</a:t>
            </a:r>
            <a:endParaRPr lang="en-GB" sz="1200">
              <a:solidFill>
                <a:srgbClr val="000000"/>
              </a:solidFill>
            </a:endParaRPr>
          </a:p>
        </p:txBody>
      </p:sp>
      <p:pic>
        <p:nvPicPr>
          <p:cNvPr id="40962"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6050" y="3752850"/>
            <a:ext cx="3846513" cy="309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653" name="Group 15"/>
          <p:cNvGrpSpPr>
            <a:grpSpLocks/>
          </p:cNvGrpSpPr>
          <p:nvPr/>
        </p:nvGrpSpPr>
        <p:grpSpPr bwMode="auto">
          <a:xfrm>
            <a:off x="228600" y="304800"/>
            <a:ext cx="8686800" cy="747713"/>
            <a:chOff x="228600" y="304801"/>
            <a:chExt cx="8686800" cy="747688"/>
          </a:xfrm>
        </p:grpSpPr>
        <p:sp>
          <p:nvSpPr>
            <p:cNvPr id="15" name="Rectangle 14"/>
            <p:cNvSpPr/>
            <p:nvPr/>
          </p:nvSpPr>
          <p:spPr>
            <a:xfrm>
              <a:off x="228600" y="685788"/>
              <a:ext cx="8686800" cy="11429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9" name="Picture 8" descr="MME-1.bmp"/>
            <p:cNvPicPr>
              <a:picLocks noChangeAspect="1"/>
            </p:cNvPicPr>
            <p:nvPr/>
          </p:nvPicPr>
          <p:blipFill>
            <a:blip r:embed="rId4" cstate="print"/>
            <a:stretch>
              <a:fillRect/>
            </a:stretch>
          </p:blipFill>
          <p:spPr>
            <a:xfrm>
              <a:off x="7869435" y="411945"/>
              <a:ext cx="817364" cy="640544"/>
            </a:xfrm>
            <a:prstGeom prst="roundRect">
              <a:avLst>
                <a:gd name="adj" fmla="val 8594"/>
              </a:avLst>
            </a:prstGeom>
            <a:noFill/>
            <a:ln>
              <a:noFill/>
            </a:ln>
            <a:effectLst>
              <a:reflection blurRad="12700" stA="38000" endPos="28000" dist="5000" dir="5400000" sy="-100000" algn="bl" rotWithShape="0"/>
            </a:effectLst>
          </p:spPr>
        </p:pic>
        <p:pic>
          <p:nvPicPr>
            <p:cNvPr id="12" name="Picture 11" descr="CERN LOGO.JPG"/>
            <p:cNvPicPr>
              <a:picLocks noChangeAspect="1"/>
            </p:cNvPicPr>
            <p:nvPr/>
          </p:nvPicPr>
          <p:blipFill>
            <a:blip r:embed="rId5" cstate="print"/>
            <a:stretch>
              <a:fillRect/>
            </a:stretch>
          </p:blipFill>
          <p:spPr>
            <a:xfrm>
              <a:off x="418432" y="304801"/>
              <a:ext cx="724732" cy="747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27654" name="TextBox 17"/>
          <p:cNvSpPr txBox="1">
            <a:spLocks noChangeArrowheads="1"/>
          </p:cNvSpPr>
          <p:nvPr/>
        </p:nvSpPr>
        <p:spPr bwMode="auto">
          <a:xfrm>
            <a:off x="1395413" y="273050"/>
            <a:ext cx="6473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2000" b="1">
                <a:solidFill>
                  <a:srgbClr val="000000"/>
                </a:solidFill>
              </a:rPr>
              <a:t>Non destructive testing</a:t>
            </a:r>
            <a:endParaRPr lang="en-GB" sz="2000" b="1">
              <a:solidFill>
                <a:srgbClr val="000000"/>
              </a:solidFill>
            </a:endParaRPr>
          </a:p>
        </p:txBody>
      </p:sp>
      <p:pic>
        <p:nvPicPr>
          <p:cNvPr id="27655"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95850" y="2324100"/>
            <a:ext cx="2003425"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6"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1325" y="4864100"/>
            <a:ext cx="2474913"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7" name="TextBox 16"/>
          <p:cNvSpPr txBox="1">
            <a:spLocks noChangeArrowheads="1"/>
          </p:cNvSpPr>
          <p:nvPr/>
        </p:nvSpPr>
        <p:spPr bwMode="auto">
          <a:xfrm>
            <a:off x="323850" y="1089025"/>
            <a:ext cx="6516688"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r>
              <a:rPr lang="en-GB" sz="1200" b="1">
                <a:solidFill>
                  <a:srgbClr val="000000"/>
                </a:solidFill>
              </a:rPr>
              <a:t>Ultrasonic testing, UT</a:t>
            </a:r>
          </a:p>
          <a:p>
            <a:r>
              <a:rPr lang="en-GB" sz="1200">
                <a:solidFill>
                  <a:srgbClr val="000000"/>
                </a:solidFill>
              </a:rPr>
              <a:t>Portable flaw detectors. </a:t>
            </a:r>
            <a:r>
              <a:rPr lang="en-GB" sz="1200" i="1">
                <a:solidFill>
                  <a:srgbClr val="000000"/>
                </a:solidFill>
              </a:rPr>
              <a:t>Krautkramer USN 60</a:t>
            </a:r>
          </a:p>
          <a:p>
            <a:pPr lvl="2"/>
            <a:r>
              <a:rPr lang="en-US" sz="1200"/>
              <a:t>Gain 0 dB to 110 dB, probe from 0.25 MHz to 25 MHz,</a:t>
            </a:r>
          </a:p>
          <a:p>
            <a:r>
              <a:rPr lang="en-US" sz="1200"/>
              <a:t>Portable flaw detector with Phased Array mode. GE Phasor XS</a:t>
            </a:r>
          </a:p>
          <a:p>
            <a:pPr lvl="2"/>
            <a:r>
              <a:rPr lang="en-US" sz="1200"/>
              <a:t>Gain 0 dB to 40 dB, probe from 0.5 MHz to 10 MHz, </a:t>
            </a:r>
          </a:p>
          <a:p>
            <a:pPr lvl="2"/>
            <a:r>
              <a:rPr lang="en-US" sz="1200"/>
              <a:t>Various sectorial or linear transducers</a:t>
            </a:r>
          </a:p>
          <a:p>
            <a:r>
              <a:rPr lang="en-US" sz="1200"/>
              <a:t>Immersion tank scanner</a:t>
            </a:r>
          </a:p>
          <a:p>
            <a:pPr lvl="2"/>
            <a:r>
              <a:rPr lang="en-US" sz="1200"/>
              <a:t>Scan-surface: 500 mm x 500 mm, 0.1 MHz to 150 MHz</a:t>
            </a:r>
          </a:p>
          <a:p>
            <a:r>
              <a:rPr lang="en-US" sz="1200"/>
              <a:t>Level 3 and 2 certified operators</a:t>
            </a:r>
          </a:p>
        </p:txBody>
      </p:sp>
      <p:pic>
        <p:nvPicPr>
          <p:cNvPr id="27658" name="Picture 2" descr="D:\RayScan Technologies\Vorträge\Cern Abnahme\Scanposition\AmPlatz_09_6147.jpg"/>
          <p:cNvPicPr>
            <a:picLocks noChangeAspect="1" noChangeArrowheads="1"/>
          </p:cNvPicPr>
          <p:nvPr/>
        </p:nvPicPr>
        <p:blipFill>
          <a:blip r:embed="rId8">
            <a:extLst>
              <a:ext uri="{28A0092B-C50C-407E-A947-70E740481C1C}">
                <a14:useLocalDpi xmlns:a14="http://schemas.microsoft.com/office/drawing/2010/main" val="0"/>
              </a:ext>
            </a:extLst>
          </a:blip>
          <a:srcRect l="12077" t="12260"/>
          <a:stretch>
            <a:fillRect/>
          </a:stretch>
        </p:blipFill>
        <p:spPr bwMode="auto">
          <a:xfrm>
            <a:off x="441325" y="2905125"/>
            <a:ext cx="2474913"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9" name="Picture 11" descr="G:\Departments\EN\Groups\MME\MM\Metallurgy\Autres\Photos equipement\US.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02450" y="1246188"/>
            <a:ext cx="1825625" cy="243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0" name="Picture 3" descr="D:\RayScan Technologies\K72\K72021\CERN\CERN results\Meersburg\PIM-defect-3D.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87675" y="2905125"/>
            <a:ext cx="164465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p:cNvSpPr/>
          <p:nvPr/>
        </p:nvSpPr>
        <p:spPr>
          <a:xfrm>
            <a:off x="5219700" y="6326188"/>
            <a:ext cx="3024188" cy="523875"/>
          </a:xfrm>
          <a:prstGeom prst="rect">
            <a:avLst/>
          </a:prstGeom>
          <a:solidFill>
            <a:schemeClr val="bg1">
              <a:lumMod val="75000"/>
              <a:alpha val="61000"/>
            </a:schemeClr>
          </a:solidFill>
        </p:spPr>
        <p:txBody>
          <a:bodyPr>
            <a:spAutoFit/>
          </a:bodyPr>
          <a:lstStyle/>
          <a:p>
            <a:pPr>
              <a:defRPr/>
            </a:pPr>
            <a:r>
              <a:rPr lang="en-GB" sz="1400" b="1" dirty="0">
                <a:cs typeface="Arial" pitchFamily="34" charset="0"/>
              </a:rPr>
              <a:t>LHC warm modules, spring of the module VMTSA-4L2-3259-left side</a:t>
            </a:r>
            <a:endParaRPr lang="en-US" sz="1400" b="1" dirty="0">
              <a:cs typeface="Arial" pitchFamily="34" charset="0"/>
            </a:endParaRPr>
          </a:p>
        </p:txBody>
      </p:sp>
      <p:sp>
        <p:nvSpPr>
          <p:cNvPr id="19471" name="Rectangle 17"/>
          <p:cNvSpPr>
            <a:spLocks noChangeArrowheads="1"/>
          </p:cNvSpPr>
          <p:nvPr/>
        </p:nvSpPr>
        <p:spPr bwMode="auto">
          <a:xfrm>
            <a:off x="4467225" y="646113"/>
            <a:ext cx="2654300" cy="276225"/>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GB" sz="1200" b="1">
                <a:solidFill>
                  <a:srgbClr val="000000"/>
                </a:solidFill>
              </a:rPr>
              <a:t>Visual testing, VT, two level 2 certified </a:t>
            </a:r>
          </a:p>
        </p:txBody>
      </p:sp>
      <p:sp>
        <p:nvSpPr>
          <p:cNvPr id="19" name="Rectangle 17"/>
          <p:cNvSpPr>
            <a:spLocks noChangeArrowheads="1"/>
          </p:cNvSpPr>
          <p:nvPr/>
        </p:nvSpPr>
        <p:spPr bwMode="auto">
          <a:xfrm>
            <a:off x="4467225" y="915988"/>
            <a:ext cx="2886075" cy="277812"/>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en-GB" sz="1200" b="1">
                <a:solidFill>
                  <a:srgbClr val="000000"/>
                </a:solidFill>
              </a:rPr>
              <a:t>Penetrant testing, PT, two level 2 certified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blinds(horizontal)">
                                      <p:cBhvr>
                                        <p:cTn id="7" dur="500"/>
                                        <p:tgtEl>
                                          <p:spTgt spid="4096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blinds(horizontal)">
                                      <p:cBhvr>
                                        <p:cTn id="10" dur="500"/>
                                        <p:tgtEl>
                                          <p:spTgt spid="1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9471"/>
                                        </p:tgtEl>
                                        <p:attrNameLst>
                                          <p:attrName>style.visibility</p:attrName>
                                        </p:attrNameLst>
                                      </p:cBhvr>
                                      <p:to>
                                        <p:strVal val="visible"/>
                                      </p:to>
                                    </p:set>
                                    <p:animEffect transition="in" filter="blinds(horizontal)">
                                      <p:cBhvr>
                                        <p:cTn id="15" dur="500"/>
                                        <p:tgtEl>
                                          <p:spTgt spid="19471"/>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blinds(horizontal)">
                                      <p:cBhvr>
                                        <p:cTn id="1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471" grpId="0" animBg="1"/>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Group 15"/>
          <p:cNvGrpSpPr>
            <a:grpSpLocks/>
          </p:cNvGrpSpPr>
          <p:nvPr/>
        </p:nvGrpSpPr>
        <p:grpSpPr bwMode="auto">
          <a:xfrm>
            <a:off x="228600" y="304800"/>
            <a:ext cx="8686800" cy="747713"/>
            <a:chOff x="228600" y="304801"/>
            <a:chExt cx="8686800" cy="747688"/>
          </a:xfrm>
        </p:grpSpPr>
        <p:sp>
          <p:nvSpPr>
            <p:cNvPr id="15" name="Rectangle 14"/>
            <p:cNvSpPr/>
            <p:nvPr/>
          </p:nvSpPr>
          <p:spPr>
            <a:xfrm>
              <a:off x="228600" y="685788"/>
              <a:ext cx="8686800" cy="11429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9" name="Picture 8" descr="MME-1.bmp"/>
            <p:cNvPicPr>
              <a:picLocks noChangeAspect="1"/>
            </p:cNvPicPr>
            <p:nvPr/>
          </p:nvPicPr>
          <p:blipFill>
            <a:blip r:embed="rId3" cstate="print"/>
            <a:stretch>
              <a:fillRect/>
            </a:stretch>
          </p:blipFill>
          <p:spPr>
            <a:xfrm>
              <a:off x="7869435" y="411945"/>
              <a:ext cx="817364" cy="640544"/>
            </a:xfrm>
            <a:prstGeom prst="roundRect">
              <a:avLst>
                <a:gd name="adj" fmla="val 8594"/>
              </a:avLst>
            </a:prstGeom>
            <a:noFill/>
            <a:ln>
              <a:noFill/>
            </a:ln>
            <a:effectLst>
              <a:reflection blurRad="12700" stA="38000" endPos="28000" dist="5000" dir="5400000" sy="-100000" algn="bl" rotWithShape="0"/>
            </a:effectLst>
          </p:spPr>
        </p:pic>
        <p:pic>
          <p:nvPicPr>
            <p:cNvPr id="12" name="Picture 11" descr="CERN LOGO.JPG"/>
            <p:cNvPicPr>
              <a:picLocks noChangeAspect="1"/>
            </p:cNvPicPr>
            <p:nvPr/>
          </p:nvPicPr>
          <p:blipFill>
            <a:blip r:embed="rId4" cstate="print"/>
            <a:stretch>
              <a:fillRect/>
            </a:stretch>
          </p:blipFill>
          <p:spPr>
            <a:xfrm>
              <a:off x="418432" y="304801"/>
              <a:ext cx="724732" cy="747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28675" name="TextBox 17"/>
          <p:cNvSpPr txBox="1">
            <a:spLocks noChangeArrowheads="1"/>
          </p:cNvSpPr>
          <p:nvPr/>
        </p:nvSpPr>
        <p:spPr bwMode="auto">
          <a:xfrm>
            <a:off x="1395413" y="273050"/>
            <a:ext cx="6473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2000" b="1">
                <a:solidFill>
                  <a:srgbClr val="000000"/>
                </a:solidFill>
              </a:rPr>
              <a:t>Non destructive testing</a:t>
            </a:r>
            <a:endParaRPr lang="en-GB" sz="2000" b="1">
              <a:solidFill>
                <a:srgbClr val="000000"/>
              </a:solidFill>
            </a:endParaRPr>
          </a:p>
        </p:txBody>
      </p:sp>
      <p:sp>
        <p:nvSpPr>
          <p:cNvPr id="28676" name="TextBox 50"/>
          <p:cNvSpPr txBox="1">
            <a:spLocks noChangeArrowheads="1"/>
          </p:cNvSpPr>
          <p:nvPr/>
        </p:nvSpPr>
        <p:spPr bwMode="auto">
          <a:xfrm>
            <a:off x="2771775" y="1042988"/>
            <a:ext cx="62547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sz="1200">
                <a:latin typeface="Cambria" pitchFamily="18" charset="0"/>
                <a:sym typeface="Symbol" pitchFamily="18" charset="2"/>
              </a:rPr>
              <a:t> Computed Radiography Testing (RT) of </a:t>
            </a:r>
            <a:r>
              <a:rPr lang="en-US" sz="1200">
                <a:latin typeface="Cambria" pitchFamily="18" charset="0"/>
              </a:rPr>
              <a:t>LSS warm modules. Completion of the radiography campaigns during LHC technical stops. 1767 modules examined, 107 non-conformities identified to be repaired during LS_1, 46 nights.</a:t>
            </a:r>
          </a:p>
        </p:txBody>
      </p:sp>
      <p:sp>
        <p:nvSpPr>
          <p:cNvPr id="28677" name="TextBox 54"/>
          <p:cNvSpPr txBox="1">
            <a:spLocks noChangeArrowheads="1"/>
          </p:cNvSpPr>
          <p:nvPr/>
        </p:nvSpPr>
        <p:spPr bwMode="auto">
          <a:xfrm>
            <a:off x="5278438" y="1739900"/>
            <a:ext cx="24971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CH" sz="1200">
                <a:latin typeface="Cambria" pitchFamily="18" charset="0"/>
                <a:sym typeface="Symbol" pitchFamily="18" charset="2"/>
              </a:rPr>
              <a:t> </a:t>
            </a:r>
            <a:r>
              <a:rPr lang="fr-CH" sz="1200">
                <a:latin typeface="Cambria" pitchFamily="18" charset="0"/>
              </a:rPr>
              <a:t>Computed RT of CMS RF modules</a:t>
            </a:r>
            <a:endParaRPr lang="en-US" sz="1200">
              <a:latin typeface="Cambria" pitchFamily="18" charset="0"/>
            </a:endParaRPr>
          </a:p>
        </p:txBody>
      </p:sp>
      <p:pic>
        <p:nvPicPr>
          <p:cNvPr id="28678" name="Picture 6" descr="DSCN615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8688" y="3663950"/>
            <a:ext cx="2597150" cy="259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9" name="TextBox 60"/>
          <p:cNvSpPr txBox="1">
            <a:spLocks noChangeArrowheads="1"/>
          </p:cNvSpPr>
          <p:nvPr/>
        </p:nvSpPr>
        <p:spPr bwMode="auto">
          <a:xfrm>
            <a:off x="3538538" y="5973763"/>
            <a:ext cx="28321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CH" sz="1200">
                <a:latin typeface="Cambria" pitchFamily="18" charset="0"/>
              </a:rPr>
              <a:t> </a:t>
            </a:r>
            <a:r>
              <a:rPr lang="en-US" sz="1200">
                <a:latin typeface="Cambria" pitchFamily="18" charset="0"/>
                <a:sym typeface="Symbol" pitchFamily="18" charset="2"/>
              </a:rPr>
              <a:t> </a:t>
            </a:r>
            <a:r>
              <a:rPr lang="fr-CH" sz="1200">
                <a:latin typeface="Cambria" pitchFamily="18" charset="0"/>
              </a:rPr>
              <a:t>Computed RT of ATLAS RF modules</a:t>
            </a:r>
            <a:endParaRPr lang="en-US" sz="1200">
              <a:latin typeface="Cambria" pitchFamily="18" charset="0"/>
            </a:endParaRPr>
          </a:p>
        </p:txBody>
      </p:sp>
      <p:grpSp>
        <p:nvGrpSpPr>
          <p:cNvPr id="28680" name="Group 71"/>
          <p:cNvGrpSpPr>
            <a:grpSpLocks/>
          </p:cNvGrpSpPr>
          <p:nvPr/>
        </p:nvGrpSpPr>
        <p:grpSpPr bwMode="auto">
          <a:xfrm>
            <a:off x="2711450" y="1885950"/>
            <a:ext cx="2181225" cy="1636713"/>
            <a:chOff x="2711261" y="1841653"/>
            <a:chExt cx="2181528" cy="1636146"/>
          </a:xfrm>
        </p:grpSpPr>
        <p:pic>
          <p:nvPicPr>
            <p:cNvPr id="28702" name="Picture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11261" y="1841653"/>
              <a:ext cx="2181528" cy="1636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03" name="TextBox 69"/>
            <p:cNvSpPr txBox="1">
              <a:spLocks noChangeArrowheads="1"/>
            </p:cNvSpPr>
            <p:nvPr/>
          </p:nvSpPr>
          <p:spPr bwMode="auto">
            <a:xfrm>
              <a:off x="3403286" y="1841653"/>
              <a:ext cx="147829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CH" sz="1200">
                  <a:solidFill>
                    <a:schemeClr val="bg1"/>
                  </a:solidFill>
                  <a:latin typeface="Cambria" pitchFamily="18" charset="0"/>
                </a:rPr>
                <a:t>set-up in the tunnel</a:t>
              </a:r>
              <a:endParaRPr lang="en-US" sz="1200">
                <a:solidFill>
                  <a:schemeClr val="bg1"/>
                </a:solidFill>
                <a:latin typeface="Cambria" pitchFamily="18" charset="0"/>
              </a:endParaRPr>
            </a:p>
          </p:txBody>
        </p:sp>
      </p:grpSp>
      <p:pic>
        <p:nvPicPr>
          <p:cNvPr id="28681" name="Obraz 10" descr="C:\Users\PC\Dysk Google\CERN\1244255 He Inlet weld -4-\Presentation\sample 5\2\slicejpg00196.jpg"/>
          <p:cNvPicPr>
            <a:picLocks noChangeAspect="1" noChangeArrowheads="1"/>
          </p:cNvPicPr>
          <p:nvPr/>
        </p:nvPicPr>
        <p:blipFill>
          <a:blip r:embed="rId7">
            <a:extLst>
              <a:ext uri="{28A0092B-C50C-407E-A947-70E740481C1C}">
                <a14:useLocalDpi xmlns:a14="http://schemas.microsoft.com/office/drawing/2010/main" val="0"/>
              </a:ext>
            </a:extLst>
          </a:blip>
          <a:srcRect t="28720" b="-2"/>
          <a:stretch>
            <a:fillRect/>
          </a:stretch>
        </p:blipFill>
        <p:spPr bwMode="auto">
          <a:xfrm>
            <a:off x="3692525" y="3865563"/>
            <a:ext cx="2547938"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2" name="Picture 10" descr="5topb_measured_040x"/>
          <p:cNvPicPr>
            <a:picLocks noChangeAspect="1" noChangeArrowheads="1"/>
          </p:cNvPicPr>
          <p:nvPr/>
        </p:nvPicPr>
        <p:blipFill>
          <a:blip r:embed="rId8">
            <a:extLst>
              <a:ext uri="{28A0092B-C50C-407E-A947-70E740481C1C}">
                <a14:useLocalDpi xmlns:a14="http://schemas.microsoft.com/office/drawing/2010/main" val="0"/>
              </a:ext>
            </a:extLst>
          </a:blip>
          <a:srcRect t="36531"/>
          <a:stretch>
            <a:fillRect/>
          </a:stretch>
        </p:blipFill>
        <p:spPr bwMode="auto">
          <a:xfrm>
            <a:off x="3692525" y="4883150"/>
            <a:ext cx="2551113" cy="96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3" name="Picture 21" descr="02_5topb_050x"/>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80150" y="4883150"/>
            <a:ext cx="183515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4" name="Picture 20" descr="04_5topb_050x_v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81738" y="3865563"/>
            <a:ext cx="1306512"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85" name="Group 86"/>
          <p:cNvGrpSpPr>
            <a:grpSpLocks/>
          </p:cNvGrpSpPr>
          <p:nvPr/>
        </p:nvGrpSpPr>
        <p:grpSpPr bwMode="auto">
          <a:xfrm rot="16200000" flipH="1">
            <a:off x="5566569" y="4742657"/>
            <a:ext cx="1044575" cy="1690687"/>
            <a:chOff x="-156445" y="3449638"/>
            <a:chExt cx="1043640" cy="1395282"/>
          </a:xfrm>
        </p:grpSpPr>
        <p:sp>
          <p:nvSpPr>
            <p:cNvPr id="28700" name="Oval 16"/>
            <p:cNvSpPr>
              <a:spLocks noChangeArrowheads="1"/>
            </p:cNvSpPr>
            <p:nvPr/>
          </p:nvSpPr>
          <p:spPr bwMode="auto">
            <a:xfrm>
              <a:off x="293523" y="3449638"/>
              <a:ext cx="262974" cy="247056"/>
            </a:xfrm>
            <a:prstGeom prst="ellipse">
              <a:avLst/>
            </a:prstGeom>
            <a:noFill/>
            <a:ln w="127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mbria" pitchFamily="18" charset="0"/>
              </a:endParaRPr>
            </a:p>
          </p:txBody>
        </p:sp>
        <p:sp>
          <p:nvSpPr>
            <p:cNvPr id="28701" name="Arc 18"/>
            <p:cNvSpPr>
              <a:spLocks/>
            </p:cNvSpPr>
            <p:nvPr/>
          </p:nvSpPr>
          <p:spPr bwMode="auto">
            <a:xfrm rot="8177598" flipV="1">
              <a:off x="-156445" y="3802078"/>
              <a:ext cx="1043640" cy="104284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8686" name="Group 87"/>
          <p:cNvGrpSpPr>
            <a:grpSpLocks/>
          </p:cNvGrpSpPr>
          <p:nvPr/>
        </p:nvGrpSpPr>
        <p:grpSpPr bwMode="auto">
          <a:xfrm>
            <a:off x="5330825" y="4319588"/>
            <a:ext cx="1978025" cy="792162"/>
            <a:chOff x="3723625" y="3696694"/>
            <a:chExt cx="1978398" cy="791922"/>
          </a:xfrm>
        </p:grpSpPr>
        <p:sp>
          <p:nvSpPr>
            <p:cNvPr id="28698" name="Oval 17"/>
            <p:cNvSpPr>
              <a:spLocks noChangeArrowheads="1"/>
            </p:cNvSpPr>
            <p:nvPr/>
          </p:nvSpPr>
          <p:spPr bwMode="auto">
            <a:xfrm>
              <a:off x="3723625" y="3696694"/>
              <a:ext cx="351903" cy="342956"/>
            </a:xfrm>
            <a:prstGeom prst="ellipse">
              <a:avLst/>
            </a:prstGeom>
            <a:noFill/>
            <a:ln w="127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mbria" pitchFamily="18" charset="0"/>
              </a:endParaRPr>
            </a:p>
          </p:txBody>
        </p:sp>
        <p:sp>
          <p:nvSpPr>
            <p:cNvPr id="28699" name="Arc 19"/>
            <p:cNvSpPr>
              <a:spLocks/>
            </p:cNvSpPr>
            <p:nvPr/>
          </p:nvSpPr>
          <p:spPr bwMode="auto">
            <a:xfrm rot="-8731234" flipH="1" flipV="1">
              <a:off x="3890512" y="4442897"/>
              <a:ext cx="1811511" cy="45719"/>
            </a:xfrm>
            <a:custGeom>
              <a:avLst/>
              <a:gdLst>
                <a:gd name="T0" fmla="*/ 0 w 19895"/>
                <a:gd name="T1" fmla="*/ 0 h 21600"/>
                <a:gd name="T2" fmla="*/ 0 w 19895"/>
                <a:gd name="T3" fmla="*/ 0 h 21600"/>
                <a:gd name="T4" fmla="*/ 0 w 19895"/>
                <a:gd name="T5" fmla="*/ 0 h 21600"/>
                <a:gd name="T6" fmla="*/ 0 60000 65536"/>
                <a:gd name="T7" fmla="*/ 0 60000 65536"/>
                <a:gd name="T8" fmla="*/ 0 60000 65536"/>
                <a:gd name="T9" fmla="*/ 0 w 19895"/>
                <a:gd name="T10" fmla="*/ 0 h 21600"/>
                <a:gd name="T11" fmla="*/ 19895 w 19895"/>
                <a:gd name="T12" fmla="*/ 21600 h 21600"/>
              </a:gdLst>
              <a:ahLst/>
              <a:cxnLst>
                <a:cxn ang="T6">
                  <a:pos x="T0" y="T1"/>
                </a:cxn>
                <a:cxn ang="T7">
                  <a:pos x="T2" y="T3"/>
                </a:cxn>
                <a:cxn ang="T8">
                  <a:pos x="T4" y="T5"/>
                </a:cxn>
              </a:cxnLst>
              <a:rect l="T9" t="T10" r="T11" b="T12"/>
              <a:pathLst>
                <a:path w="19895" h="21600" fill="none" extrusionOk="0">
                  <a:moveTo>
                    <a:pt x="0" y="33"/>
                  </a:moveTo>
                  <a:cubicBezTo>
                    <a:pt x="398" y="11"/>
                    <a:pt x="798" y="-1"/>
                    <a:pt x="1198" y="0"/>
                  </a:cubicBezTo>
                  <a:cubicBezTo>
                    <a:pt x="8908" y="0"/>
                    <a:pt x="16034" y="4110"/>
                    <a:pt x="19895" y="10784"/>
                  </a:cubicBezTo>
                </a:path>
                <a:path w="19895" h="21600" stroke="0" extrusionOk="0">
                  <a:moveTo>
                    <a:pt x="0" y="33"/>
                  </a:moveTo>
                  <a:cubicBezTo>
                    <a:pt x="398" y="11"/>
                    <a:pt x="798" y="-1"/>
                    <a:pt x="1198" y="0"/>
                  </a:cubicBezTo>
                  <a:cubicBezTo>
                    <a:pt x="8908" y="0"/>
                    <a:pt x="16034" y="4110"/>
                    <a:pt x="19895" y="10784"/>
                  </a:cubicBezTo>
                  <a:lnTo>
                    <a:pt x="1198" y="21600"/>
                  </a:lnTo>
                  <a:lnTo>
                    <a:pt x="0" y="33"/>
                  </a:lnTo>
                  <a:close/>
                </a:path>
              </a:pathLst>
            </a:custGeom>
            <a:noFill/>
            <a:ln w="12700">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8687" name="Oval 17"/>
          <p:cNvSpPr>
            <a:spLocks noChangeArrowheads="1"/>
          </p:cNvSpPr>
          <p:nvPr/>
        </p:nvSpPr>
        <p:spPr bwMode="auto">
          <a:xfrm>
            <a:off x="3841750" y="4237038"/>
            <a:ext cx="350838" cy="342900"/>
          </a:xfrm>
          <a:prstGeom prst="ellipse">
            <a:avLst/>
          </a:prstGeom>
          <a:noFill/>
          <a:ln w="127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mbria" pitchFamily="18" charset="0"/>
            </a:endParaRPr>
          </a:p>
        </p:txBody>
      </p:sp>
      <p:sp>
        <p:nvSpPr>
          <p:cNvPr id="28688" name="Arc 19"/>
          <p:cNvSpPr>
            <a:spLocks/>
          </p:cNvSpPr>
          <p:nvPr/>
        </p:nvSpPr>
        <p:spPr bwMode="auto">
          <a:xfrm rot="3331234" flipV="1">
            <a:off x="5827713" y="1228725"/>
            <a:ext cx="1624012" cy="4859338"/>
          </a:xfrm>
          <a:custGeom>
            <a:avLst/>
            <a:gdLst>
              <a:gd name="T0" fmla="*/ 0 w 19895"/>
              <a:gd name="T1" fmla="*/ 0 h 21600"/>
              <a:gd name="T2" fmla="*/ 0 w 19895"/>
              <a:gd name="T3" fmla="*/ 0 h 21600"/>
              <a:gd name="T4" fmla="*/ 0 w 19895"/>
              <a:gd name="T5" fmla="*/ 0 h 21600"/>
              <a:gd name="T6" fmla="*/ 0 60000 65536"/>
              <a:gd name="T7" fmla="*/ 0 60000 65536"/>
              <a:gd name="T8" fmla="*/ 0 60000 65536"/>
              <a:gd name="T9" fmla="*/ 0 w 19895"/>
              <a:gd name="T10" fmla="*/ 0 h 21600"/>
              <a:gd name="T11" fmla="*/ 19895 w 19895"/>
              <a:gd name="T12" fmla="*/ 21600 h 21600"/>
            </a:gdLst>
            <a:ahLst/>
            <a:cxnLst>
              <a:cxn ang="T6">
                <a:pos x="T0" y="T1"/>
              </a:cxn>
              <a:cxn ang="T7">
                <a:pos x="T2" y="T3"/>
              </a:cxn>
              <a:cxn ang="T8">
                <a:pos x="T4" y="T5"/>
              </a:cxn>
            </a:cxnLst>
            <a:rect l="T9" t="T10" r="T11" b="T12"/>
            <a:pathLst>
              <a:path w="19895" h="21600" fill="none" extrusionOk="0">
                <a:moveTo>
                  <a:pt x="0" y="33"/>
                </a:moveTo>
                <a:cubicBezTo>
                  <a:pt x="398" y="11"/>
                  <a:pt x="798" y="-1"/>
                  <a:pt x="1198" y="0"/>
                </a:cubicBezTo>
                <a:cubicBezTo>
                  <a:pt x="8908" y="0"/>
                  <a:pt x="16034" y="4110"/>
                  <a:pt x="19895" y="10784"/>
                </a:cubicBezTo>
              </a:path>
              <a:path w="19895" h="21600" stroke="0" extrusionOk="0">
                <a:moveTo>
                  <a:pt x="0" y="33"/>
                </a:moveTo>
                <a:cubicBezTo>
                  <a:pt x="398" y="11"/>
                  <a:pt x="798" y="-1"/>
                  <a:pt x="1198" y="0"/>
                </a:cubicBezTo>
                <a:cubicBezTo>
                  <a:pt x="8908" y="0"/>
                  <a:pt x="16034" y="4110"/>
                  <a:pt x="19895" y="10784"/>
                </a:cubicBezTo>
                <a:lnTo>
                  <a:pt x="1198" y="21600"/>
                </a:lnTo>
                <a:lnTo>
                  <a:pt x="0" y="33"/>
                </a:lnTo>
                <a:close/>
              </a:path>
            </a:pathLst>
          </a:custGeom>
          <a:noFill/>
          <a:ln w="12700">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8689" name="Oval 17"/>
          <p:cNvSpPr>
            <a:spLocks noChangeArrowheads="1"/>
          </p:cNvSpPr>
          <p:nvPr/>
        </p:nvSpPr>
        <p:spPr bwMode="auto">
          <a:xfrm>
            <a:off x="3757613" y="5394325"/>
            <a:ext cx="352425" cy="342900"/>
          </a:xfrm>
          <a:prstGeom prst="ellipse">
            <a:avLst/>
          </a:prstGeom>
          <a:noFill/>
          <a:ln w="127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latin typeface="Cambria" pitchFamily="18" charset="0"/>
            </a:endParaRPr>
          </a:p>
        </p:txBody>
      </p:sp>
      <p:sp>
        <p:nvSpPr>
          <p:cNvPr id="28690" name="TextBox 93"/>
          <p:cNvSpPr txBox="1">
            <a:spLocks noChangeArrowheads="1"/>
          </p:cNvSpPr>
          <p:nvPr/>
        </p:nvSpPr>
        <p:spPr bwMode="auto">
          <a:xfrm>
            <a:off x="7599363" y="3790950"/>
            <a:ext cx="140335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CH" sz="1100">
                <a:latin typeface="Cambria" pitchFamily="18" charset="0"/>
              </a:rPr>
              <a:t>X-Ray tomography of ITER CC He-inlets: thin defects precisely identified and confirmed by metallography</a:t>
            </a:r>
            <a:endParaRPr lang="en-US" sz="1100">
              <a:latin typeface="Cambria" pitchFamily="18" charset="0"/>
            </a:endParaRPr>
          </a:p>
        </p:txBody>
      </p:sp>
      <p:grpSp>
        <p:nvGrpSpPr>
          <p:cNvPr id="28691" name="Group 96"/>
          <p:cNvGrpSpPr>
            <a:grpSpLocks noChangeAspect="1"/>
          </p:cNvGrpSpPr>
          <p:nvPr/>
        </p:nvGrpSpPr>
        <p:grpSpPr bwMode="auto">
          <a:xfrm>
            <a:off x="8139113" y="4911725"/>
            <a:ext cx="877887" cy="1446213"/>
            <a:chOff x="152400" y="4315691"/>
            <a:chExt cx="1316182" cy="2168236"/>
          </a:xfrm>
        </p:grpSpPr>
        <p:pic>
          <p:nvPicPr>
            <p:cNvPr id="44" name="Picture 3" descr="G:\Departments\EN\Groups\MME\MM\Metallurgy\Doctorants\Marcinek\ITER\Correction Coils\1244246 Terminal Joint -2-\Photos\As deliverd\Photo as delivered.JPG"/>
            <p:cNvPicPr>
              <a:picLocks noChangeAspect="1" noChangeArrowheads="1"/>
            </p:cNvPicPr>
            <p:nvPr/>
          </p:nvPicPr>
          <p:blipFill>
            <a:blip r:embed="rId11" cstate="print">
              <a:extLst/>
            </a:blip>
            <a:srcRect l="1909" t="53686" r="54580" b="3293"/>
            <a:stretch>
              <a:fillRect/>
            </a:stretch>
          </p:blipFill>
          <p:spPr bwMode="auto">
            <a:xfrm>
              <a:off x="152400" y="4315691"/>
              <a:ext cx="1316182" cy="2168236"/>
            </a:xfrm>
            <a:prstGeom prst="rect">
              <a:avLst/>
            </a:prstGeom>
            <a:ln>
              <a:noFill/>
            </a:ln>
            <a:effectLst>
              <a:softEdge rad="112500"/>
            </a:effectLst>
            <a:extLst/>
          </p:spPr>
        </p:pic>
        <p:sp>
          <p:nvSpPr>
            <p:cNvPr id="45" name="Content Placeholder 9"/>
            <p:cNvSpPr txBox="1">
              <a:spLocks/>
            </p:cNvSpPr>
            <p:nvPr/>
          </p:nvSpPr>
          <p:spPr>
            <a:xfrm>
              <a:off x="197621" y="4658420"/>
              <a:ext cx="1135298" cy="1761245"/>
            </a:xfrm>
            <a:prstGeom prst="rect">
              <a:avLst/>
            </a:prstGeom>
            <a:noFill/>
            <a:ln w="28575">
              <a:solidFill>
                <a:srgbClr val="FF0000"/>
              </a:solidFill>
            </a:ln>
          </p:spPr>
          <p:txBody>
            <a:bodyPr>
              <a:normAutofit fontScale="6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endParaRPr lang="pl-PL" sz="1600" dirty="0" smtClean="0">
                <a:solidFill>
                  <a:srgbClr val="FF0000"/>
                </a:solidFill>
                <a:effectLst>
                  <a:outerShdw blurRad="38100" dist="38100" dir="2700000" algn="tl">
                    <a:srgbClr val="000000">
                      <a:alpha val="43137"/>
                    </a:srgbClr>
                  </a:outerShdw>
                </a:effectLst>
              </a:endParaRPr>
            </a:p>
            <a:p>
              <a:pPr marL="0" indent="0" fontAlgn="auto">
                <a:spcAft>
                  <a:spcPts val="0"/>
                </a:spcAft>
                <a:buFont typeface="Arial" pitchFamily="34" charset="0"/>
                <a:buNone/>
                <a:defRPr/>
              </a:pPr>
              <a:endParaRPr lang="pl-PL" sz="1600" dirty="0" smtClean="0">
                <a:solidFill>
                  <a:srgbClr val="FF0000"/>
                </a:solidFill>
                <a:effectLst>
                  <a:outerShdw blurRad="38100" dist="38100" dir="2700000" algn="tl">
                    <a:srgbClr val="000000">
                      <a:alpha val="43137"/>
                    </a:srgbClr>
                  </a:outerShdw>
                </a:effectLst>
              </a:endParaRPr>
            </a:p>
            <a:p>
              <a:pPr marL="0" indent="0" fontAlgn="auto">
                <a:spcAft>
                  <a:spcPts val="0"/>
                </a:spcAft>
                <a:buFont typeface="Arial" pitchFamily="34" charset="0"/>
                <a:buNone/>
                <a:defRPr/>
              </a:pPr>
              <a:endParaRPr lang="pl-PL" sz="1600" dirty="0" smtClean="0">
                <a:solidFill>
                  <a:srgbClr val="FF0000"/>
                </a:solidFill>
                <a:effectLst>
                  <a:outerShdw blurRad="38100" dist="38100" dir="2700000" algn="tl">
                    <a:srgbClr val="000000">
                      <a:alpha val="43137"/>
                    </a:srgbClr>
                  </a:outerShdw>
                </a:effectLst>
              </a:endParaRPr>
            </a:p>
            <a:p>
              <a:pPr marL="0" indent="0" fontAlgn="auto">
                <a:spcAft>
                  <a:spcPts val="0"/>
                </a:spcAft>
                <a:buFont typeface="Arial" pitchFamily="34" charset="0"/>
                <a:buNone/>
                <a:defRPr/>
              </a:pPr>
              <a:endParaRPr lang="pl-PL" sz="1600" dirty="0">
                <a:solidFill>
                  <a:srgbClr val="FF0000"/>
                </a:solidFill>
                <a:effectLst>
                  <a:outerShdw blurRad="38100" dist="38100" dir="2700000" algn="tl">
                    <a:srgbClr val="000000">
                      <a:alpha val="43137"/>
                    </a:srgbClr>
                  </a:outerShdw>
                </a:effectLst>
              </a:endParaRPr>
            </a:p>
            <a:p>
              <a:pPr marL="0" indent="0" fontAlgn="auto">
                <a:spcAft>
                  <a:spcPts val="0"/>
                </a:spcAft>
                <a:buFont typeface="Arial" pitchFamily="34" charset="0"/>
                <a:buNone/>
                <a:defRPr/>
              </a:pPr>
              <a:r>
                <a:rPr lang="pl-PL" sz="1600" dirty="0" smtClean="0">
                  <a:solidFill>
                    <a:srgbClr val="FF0000"/>
                  </a:solidFill>
                  <a:effectLst>
                    <a:outerShdw blurRad="38100" dist="38100" dir="2700000" algn="tl">
                      <a:srgbClr val="000000">
                        <a:alpha val="43137"/>
                      </a:srgbClr>
                    </a:outerShdw>
                  </a:effectLst>
                </a:rPr>
                <a:t>7           5</a:t>
              </a:r>
            </a:p>
            <a:p>
              <a:pPr marL="0" indent="0" fontAlgn="auto">
                <a:spcAft>
                  <a:spcPts val="0"/>
                </a:spcAft>
                <a:buFont typeface="Arial" pitchFamily="34" charset="0"/>
                <a:buNone/>
                <a:defRPr/>
              </a:pPr>
              <a:endParaRPr lang="pl-PL" sz="1600" dirty="0" smtClean="0">
                <a:solidFill>
                  <a:srgbClr val="FF0000"/>
                </a:solidFill>
                <a:effectLst>
                  <a:outerShdw blurRad="38100" dist="38100" dir="2700000" algn="tl">
                    <a:srgbClr val="000000">
                      <a:alpha val="43137"/>
                    </a:srgbClr>
                  </a:outerShdw>
                </a:effectLst>
              </a:endParaRPr>
            </a:p>
            <a:p>
              <a:pPr marL="0" indent="0" algn="ctr" fontAlgn="auto">
                <a:spcAft>
                  <a:spcPts val="0"/>
                </a:spcAft>
                <a:buFont typeface="Arial" pitchFamily="34" charset="0"/>
                <a:buNone/>
                <a:defRPr/>
              </a:pPr>
              <a:r>
                <a:rPr lang="pl-PL" sz="1600" dirty="0" smtClean="0">
                  <a:solidFill>
                    <a:srgbClr val="FF0000"/>
                  </a:solidFill>
                  <a:effectLst>
                    <a:outerShdw blurRad="38100" dist="38100" dir="2700000" algn="tl">
                      <a:srgbClr val="000000">
                        <a:alpha val="43137"/>
                      </a:srgbClr>
                    </a:outerShdw>
                  </a:effectLst>
                </a:rPr>
                <a:t>He</a:t>
              </a:r>
              <a:r>
                <a:rPr lang="fr-CH" sz="1600" dirty="0" smtClean="0">
                  <a:solidFill>
                    <a:srgbClr val="FF0000"/>
                  </a:solidFill>
                  <a:effectLst>
                    <a:outerShdw blurRad="38100" dist="38100" dir="2700000" algn="tl">
                      <a:srgbClr val="000000">
                        <a:alpha val="43137"/>
                      </a:srgbClr>
                    </a:outerShdw>
                  </a:effectLst>
                </a:rPr>
                <a:t>-i</a:t>
              </a:r>
              <a:r>
                <a:rPr lang="pl-PL" sz="1600" dirty="0" smtClean="0">
                  <a:solidFill>
                    <a:srgbClr val="FF0000"/>
                  </a:solidFill>
                  <a:effectLst>
                    <a:outerShdw blurRad="38100" dist="38100" dir="2700000" algn="tl">
                      <a:srgbClr val="000000">
                        <a:alpha val="43137"/>
                      </a:srgbClr>
                    </a:outerShdw>
                  </a:effectLst>
                </a:rPr>
                <a:t>nlet</a:t>
              </a:r>
              <a:r>
                <a:rPr lang="fr-CH" sz="1600" dirty="0" smtClean="0">
                  <a:solidFill>
                    <a:srgbClr val="FF0000"/>
                  </a:solidFill>
                  <a:effectLst>
                    <a:outerShdw blurRad="38100" dist="38100" dir="2700000" algn="tl">
                      <a:srgbClr val="000000">
                        <a:alpha val="43137"/>
                      </a:srgbClr>
                    </a:outerShdw>
                  </a:effectLst>
                </a:rPr>
                <a:t>s</a:t>
              </a:r>
              <a:endParaRPr lang="en-US" sz="1600" dirty="0">
                <a:solidFill>
                  <a:srgbClr val="FF0000"/>
                </a:solidFill>
                <a:effectLst>
                  <a:outerShdw blurRad="38100" dist="38100" dir="2700000" algn="tl">
                    <a:srgbClr val="000000">
                      <a:alpha val="43137"/>
                    </a:srgbClr>
                  </a:outerShdw>
                </a:effectLst>
              </a:endParaRPr>
            </a:p>
          </p:txBody>
        </p:sp>
      </p:grpSp>
      <p:sp>
        <p:nvSpPr>
          <p:cNvPr id="28692" name="Rectangle 97"/>
          <p:cNvSpPr>
            <a:spLocks noChangeArrowheads="1"/>
          </p:cNvSpPr>
          <p:nvPr/>
        </p:nvSpPr>
        <p:spPr bwMode="auto">
          <a:xfrm>
            <a:off x="3692525" y="3848100"/>
            <a:ext cx="21399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chemeClr val="bg1"/>
                </a:solidFill>
                <a:latin typeface="Cambria" pitchFamily="18" charset="0"/>
              </a:rPr>
              <a:t>courtesy of RX-Solutions</a:t>
            </a:r>
          </a:p>
        </p:txBody>
      </p:sp>
      <p:pic>
        <p:nvPicPr>
          <p:cNvPr id="28693" name="Picture 38"/>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25450" y="1171575"/>
            <a:ext cx="2197100" cy="236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94" name="Picture 3"/>
          <p:cNvPicPr>
            <a:picLocks noChangeAspect="1" noChangeArrowheads="1"/>
          </p:cNvPicPr>
          <p:nvPr/>
        </p:nvPicPr>
        <p:blipFill>
          <a:blip r:embed="rId13">
            <a:extLst>
              <a:ext uri="{28A0092B-C50C-407E-A947-70E740481C1C}">
                <a14:useLocalDpi xmlns:a14="http://schemas.microsoft.com/office/drawing/2010/main" val="0"/>
              </a:ext>
            </a:extLst>
          </a:blip>
          <a:srcRect t="12334" r="665"/>
          <a:stretch>
            <a:fillRect/>
          </a:stretch>
        </p:blipFill>
        <p:spPr bwMode="auto">
          <a:xfrm>
            <a:off x="5183188" y="2000250"/>
            <a:ext cx="3798887" cy="153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Slide Number Placeholder 7"/>
          <p:cNvSpPr txBox="1">
            <a:spLocks/>
          </p:cNvSpPr>
          <p:nvPr/>
        </p:nvSpPr>
        <p:spPr>
          <a:xfrm>
            <a:off x="6386513" y="6321425"/>
            <a:ext cx="1905000" cy="457200"/>
          </a:xfrm>
          <a:prstGeom prst="rect">
            <a:avLst/>
          </a:prstGeom>
        </p:spPr>
        <p:txBody>
          <a:bodyPr/>
          <a:lstStyle/>
          <a:p>
            <a:pPr algn="r">
              <a:defRPr/>
            </a:pPr>
            <a:fld id="{BFBD960A-5368-4AAB-887A-BB14A7361775}" type="slidenum">
              <a:rPr lang="en-US" sz="1400" smtClean="0">
                <a:effectLst>
                  <a:outerShdw blurRad="38100" dist="38100" dir="2700000" algn="tl">
                    <a:srgbClr val="000000"/>
                  </a:outerShdw>
                </a:effectLst>
                <a:latin typeface="Tahoma" pitchFamily="34" charset="0"/>
              </a:rPr>
              <a:pPr algn="r">
                <a:defRPr/>
              </a:pPr>
              <a:t>17</a:t>
            </a:fld>
            <a:r>
              <a:rPr lang="en-US" sz="1400" dirty="0" smtClean="0">
                <a:effectLst>
                  <a:outerShdw blurRad="38100" dist="38100" dir="2700000" algn="tl">
                    <a:srgbClr val="000000"/>
                  </a:outerShdw>
                </a:effectLst>
                <a:latin typeface="Tahoma" pitchFamily="34" charset="0"/>
              </a:rPr>
              <a:t>/26</a:t>
            </a:r>
            <a:endParaRPr lang="en-US" sz="1400" dirty="0">
              <a:effectLst>
                <a:outerShdw blurRad="38100" dist="38100" dir="2700000" algn="tl">
                  <a:srgbClr val="000000"/>
                </a:outerShdw>
              </a:effectLst>
              <a:latin typeface="Tahoma"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10"/>
          <p:cNvSpPr txBox="1">
            <a:spLocks noChangeArrowheads="1"/>
          </p:cNvSpPr>
          <p:nvPr/>
        </p:nvSpPr>
        <p:spPr bwMode="auto">
          <a:xfrm>
            <a:off x="0" y="0"/>
            <a:ext cx="9144000" cy="1016000"/>
          </a:xfrm>
          <a:prstGeom prst="rect">
            <a:avLst/>
          </a:prstGeom>
          <a:noFill/>
          <a:ln>
            <a:noFill/>
          </a:ln>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pl-PL" sz="2000" b="1" dirty="0" smtClean="0">
              <a:solidFill>
                <a:srgbClr val="FFFFCC"/>
              </a:solidFill>
              <a:effectLst>
                <a:outerShdw blurRad="38100" dist="38100" dir="2700000" algn="tl">
                  <a:srgbClr val="000000">
                    <a:alpha val="43137"/>
                  </a:srgbClr>
                </a:outerShdw>
              </a:effectLst>
              <a:latin typeface="Tahoma"/>
            </a:endParaRPr>
          </a:p>
          <a:p>
            <a:pPr algn="ctr" eaLnBrk="1" hangingPunct="1">
              <a:defRPr/>
            </a:pPr>
            <a:r>
              <a:rPr lang="pl-PL" sz="2000" b="1" dirty="0" smtClean="0">
                <a:solidFill>
                  <a:srgbClr val="FFFFCC"/>
                </a:solidFill>
                <a:effectLst>
                  <a:outerShdw blurRad="38100" dist="38100" dir="2700000" algn="tl">
                    <a:srgbClr val="000000">
                      <a:alpha val="43137"/>
                    </a:srgbClr>
                  </a:outerShdw>
                </a:effectLst>
                <a:latin typeface="Tahoma"/>
              </a:rPr>
              <a:t>Delivery and</a:t>
            </a:r>
          </a:p>
          <a:p>
            <a:pPr algn="ctr" eaLnBrk="1" hangingPunct="1">
              <a:defRPr/>
            </a:pPr>
            <a:r>
              <a:rPr lang="en-US" sz="2000" b="1" dirty="0">
                <a:solidFill>
                  <a:srgbClr val="FFFFCC"/>
                </a:solidFill>
                <a:effectLst>
                  <a:outerShdw blurRad="38100" dist="38100" dir="2700000" algn="tl">
                    <a:srgbClr val="000000">
                      <a:alpha val="43137"/>
                    </a:srgbClr>
                  </a:outerShdw>
                </a:effectLst>
                <a:latin typeface="Tahoma"/>
              </a:rPr>
              <a:t>test description</a:t>
            </a:r>
            <a:endParaRPr lang="en-US" sz="2000" b="1" dirty="0" smtClean="0">
              <a:solidFill>
                <a:srgbClr val="FFFFCC"/>
              </a:solidFill>
              <a:effectLst>
                <a:outerShdw blurRad="38100" dist="38100" dir="2700000" algn="tl">
                  <a:srgbClr val="000000">
                    <a:alpha val="43137"/>
                  </a:srgbClr>
                </a:outerShdw>
              </a:effectLst>
              <a:latin typeface="Tahoma"/>
            </a:endParaRPr>
          </a:p>
        </p:txBody>
      </p:sp>
      <p:sp>
        <p:nvSpPr>
          <p:cNvPr id="10" name="TextBox 9"/>
          <p:cNvSpPr txBox="1"/>
          <p:nvPr/>
        </p:nvSpPr>
        <p:spPr>
          <a:xfrm>
            <a:off x="865188" y="1117600"/>
            <a:ext cx="8278812" cy="1570038"/>
          </a:xfrm>
          <a:prstGeom prst="rect">
            <a:avLst/>
          </a:prstGeom>
          <a:noFill/>
        </p:spPr>
        <p:txBody>
          <a:bodyPr>
            <a:spAutoFit/>
          </a:bodyPr>
          <a:lstStyle/>
          <a:p>
            <a:pPr marL="285750" indent="-285750" algn="just">
              <a:buFont typeface="Arial" pitchFamily="34" charset="0"/>
              <a:buChar char="•"/>
              <a:defRPr/>
            </a:pPr>
            <a:r>
              <a:rPr lang="pl-PL" sz="1600" dirty="0">
                <a:solidFill>
                  <a:srgbClr val="FFFFFF"/>
                </a:solidFill>
                <a:effectLst>
                  <a:outerShdw blurRad="38100" dist="38100" dir="2700000" algn="tl">
                    <a:srgbClr val="000000">
                      <a:alpha val="43137"/>
                    </a:srgbClr>
                  </a:outerShdw>
                </a:effectLst>
                <a:latin typeface="Tahoma"/>
              </a:rPr>
              <a:t>ITER CC </a:t>
            </a:r>
            <a:r>
              <a:rPr lang="en-GB" sz="1600" dirty="0">
                <a:solidFill>
                  <a:srgbClr val="FFFFFF"/>
                </a:solidFill>
                <a:effectLst>
                  <a:outerShdw blurRad="38100" dist="38100" dir="2700000" algn="tl">
                    <a:srgbClr val="000000">
                      <a:alpha val="43137"/>
                    </a:srgbClr>
                  </a:outerShdw>
                </a:effectLst>
                <a:latin typeface="Tahoma"/>
              </a:rPr>
              <a:t>He Inlet</a:t>
            </a:r>
            <a:r>
              <a:rPr lang="pl-PL" sz="1600" dirty="0">
                <a:solidFill>
                  <a:srgbClr val="FFFFFF"/>
                </a:solidFill>
                <a:effectLst>
                  <a:outerShdw blurRad="38100" dist="38100" dir="2700000" algn="tl">
                    <a:srgbClr val="000000">
                      <a:alpha val="43137"/>
                    </a:srgbClr>
                  </a:outerShdw>
                </a:effectLst>
                <a:latin typeface="Tahoma"/>
              </a:rPr>
              <a:t>s samples </a:t>
            </a:r>
            <a:r>
              <a:rPr lang="en-GB" sz="1600" dirty="0">
                <a:solidFill>
                  <a:srgbClr val="FFFFFF"/>
                </a:solidFill>
                <a:effectLst>
                  <a:outerShdw blurRad="38100" dist="38100" dir="2700000" algn="tl">
                    <a:srgbClr val="000000">
                      <a:alpha val="43137"/>
                    </a:srgbClr>
                  </a:outerShdw>
                </a:effectLst>
                <a:latin typeface="Arial" charset="0"/>
              </a:rPr>
              <a:t>delivered to CERN by ASIPP in </a:t>
            </a:r>
            <a:r>
              <a:rPr lang="pl-PL" sz="1600" dirty="0">
                <a:solidFill>
                  <a:srgbClr val="FFFFFF"/>
                </a:solidFill>
                <a:effectLst>
                  <a:outerShdw blurRad="38100" dist="38100" dir="2700000" algn="tl">
                    <a:srgbClr val="000000">
                      <a:alpha val="43137"/>
                    </a:srgbClr>
                  </a:outerShdw>
                </a:effectLst>
                <a:latin typeface="Arial" charset="0"/>
              </a:rPr>
              <a:t>March</a:t>
            </a:r>
            <a:r>
              <a:rPr lang="en-GB" sz="1600" dirty="0">
                <a:solidFill>
                  <a:srgbClr val="FFFFFF"/>
                </a:solidFill>
                <a:effectLst>
                  <a:outerShdw blurRad="38100" dist="38100" dir="2700000" algn="tl">
                    <a:srgbClr val="000000">
                      <a:alpha val="43137"/>
                    </a:srgbClr>
                  </a:outerShdw>
                </a:effectLst>
                <a:latin typeface="Arial" charset="0"/>
              </a:rPr>
              <a:t> 201</a:t>
            </a:r>
            <a:r>
              <a:rPr lang="pl-PL" sz="1600" dirty="0">
                <a:solidFill>
                  <a:srgbClr val="FFFFFF"/>
                </a:solidFill>
                <a:effectLst>
                  <a:outerShdw blurRad="38100" dist="38100" dir="2700000" algn="tl">
                    <a:srgbClr val="000000">
                      <a:alpha val="43137"/>
                    </a:srgbClr>
                  </a:outerShdw>
                </a:effectLst>
                <a:latin typeface="Arial" charset="0"/>
              </a:rPr>
              <a:t>3</a:t>
            </a:r>
            <a:endParaRPr lang="pl-PL" sz="1600" dirty="0">
              <a:solidFill>
                <a:srgbClr val="FFFFFF"/>
              </a:solidFill>
              <a:effectLst>
                <a:outerShdw blurRad="38100" dist="38100" dir="2700000" algn="tl">
                  <a:srgbClr val="000000">
                    <a:alpha val="43137"/>
                  </a:srgbClr>
                </a:outerShdw>
              </a:effectLst>
              <a:latin typeface="Tahoma"/>
            </a:endParaRPr>
          </a:p>
          <a:p>
            <a:pPr marL="285750" indent="-285750" algn="just">
              <a:buFont typeface="Arial" pitchFamily="34" charset="0"/>
              <a:buChar char="•"/>
              <a:defRPr/>
            </a:pPr>
            <a:r>
              <a:rPr lang="pl-PL" sz="1600" dirty="0">
                <a:solidFill>
                  <a:srgbClr val="FFFFFF"/>
                </a:solidFill>
                <a:effectLst>
                  <a:outerShdw blurRad="38100" dist="38100" dir="2700000" algn="tl">
                    <a:srgbClr val="000000">
                      <a:alpha val="43137"/>
                    </a:srgbClr>
                  </a:outerShdw>
                </a:effectLst>
                <a:latin typeface="Tahoma"/>
              </a:rPr>
              <a:t>T</a:t>
            </a:r>
            <a:r>
              <a:rPr lang="en-GB" sz="1600" dirty="0" err="1">
                <a:solidFill>
                  <a:srgbClr val="FFFFFF"/>
                </a:solidFill>
                <a:effectLst>
                  <a:outerShdw blurRad="38100" dist="38100" dir="2700000" algn="tl">
                    <a:srgbClr val="000000">
                      <a:alpha val="43137"/>
                    </a:srgbClr>
                  </a:outerShdw>
                </a:effectLst>
                <a:latin typeface="Tahoma"/>
              </a:rPr>
              <a:t>wo</a:t>
            </a:r>
            <a:r>
              <a:rPr lang="en-GB" sz="1600" dirty="0">
                <a:solidFill>
                  <a:srgbClr val="FFFFFF"/>
                </a:solidFill>
                <a:effectLst>
                  <a:outerShdw blurRad="38100" dist="38100" dir="2700000" algn="tl">
                    <a:srgbClr val="000000">
                      <a:alpha val="43137"/>
                    </a:srgbClr>
                  </a:outerShdw>
                </a:effectLst>
                <a:latin typeface="Tahoma"/>
              </a:rPr>
              <a:t> welded with buttering (</a:t>
            </a:r>
            <a:r>
              <a:rPr lang="en-GB" sz="1600" dirty="0">
                <a:solidFill>
                  <a:srgbClr val="FF0000"/>
                </a:solidFill>
                <a:effectLst>
                  <a:outerShdw blurRad="38100" dist="38100" dir="2700000" algn="tl">
                    <a:srgbClr val="000000">
                      <a:alpha val="43137"/>
                    </a:srgbClr>
                  </a:outerShdw>
                </a:effectLst>
                <a:latin typeface="Tahoma"/>
              </a:rPr>
              <a:t>B</a:t>
            </a:r>
            <a:r>
              <a:rPr lang="pl-PL" sz="1600" dirty="0">
                <a:solidFill>
                  <a:srgbClr val="FF0000"/>
                </a:solidFill>
                <a:effectLst>
                  <a:outerShdw blurRad="38100" dist="38100" dir="2700000" algn="tl">
                    <a:srgbClr val="000000">
                      <a:alpha val="43137"/>
                    </a:srgbClr>
                  </a:outerShdw>
                </a:effectLst>
                <a:latin typeface="Tahoma"/>
              </a:rPr>
              <a:t>-L</a:t>
            </a:r>
            <a:r>
              <a:rPr lang="en-GB" sz="1600" dirty="0">
                <a:solidFill>
                  <a:srgbClr val="FFFFFF"/>
                </a:solidFill>
                <a:effectLst>
                  <a:outerShdw blurRad="38100" dist="38100" dir="2700000" algn="tl">
                    <a:srgbClr val="000000">
                      <a:alpha val="43137"/>
                    </a:srgbClr>
                  </a:outerShdw>
                </a:effectLst>
                <a:latin typeface="Tahoma"/>
              </a:rPr>
              <a:t> and </a:t>
            </a:r>
            <a:r>
              <a:rPr lang="en-GB" sz="1600" dirty="0">
                <a:solidFill>
                  <a:srgbClr val="FF0000"/>
                </a:solidFill>
                <a:effectLst>
                  <a:outerShdw blurRad="38100" dist="38100" dir="2700000" algn="tl">
                    <a:srgbClr val="000000">
                      <a:alpha val="43137"/>
                    </a:srgbClr>
                  </a:outerShdw>
                </a:effectLst>
                <a:latin typeface="Tahoma"/>
              </a:rPr>
              <a:t>B</a:t>
            </a:r>
            <a:r>
              <a:rPr lang="pl-PL" sz="1600" dirty="0">
                <a:solidFill>
                  <a:srgbClr val="FF0000"/>
                </a:solidFill>
                <a:effectLst>
                  <a:outerShdw blurRad="38100" dist="38100" dir="2700000" algn="tl">
                    <a:srgbClr val="000000">
                      <a:alpha val="43137"/>
                    </a:srgbClr>
                  </a:outerShdw>
                </a:effectLst>
                <a:latin typeface="Tahoma"/>
              </a:rPr>
              <a:t>-S</a:t>
            </a:r>
            <a:r>
              <a:rPr lang="en-GB" sz="1600" dirty="0">
                <a:solidFill>
                  <a:srgbClr val="FFFFFF"/>
                </a:solidFill>
                <a:effectLst>
                  <a:outerShdw blurRad="38100" dist="38100" dir="2700000" algn="tl">
                    <a:srgbClr val="000000">
                      <a:alpha val="43137"/>
                    </a:srgbClr>
                  </a:outerShdw>
                </a:effectLst>
                <a:latin typeface="Tahoma"/>
              </a:rPr>
              <a:t>) and two without buttering (</a:t>
            </a:r>
            <a:r>
              <a:rPr lang="en-GB" sz="1600" dirty="0">
                <a:solidFill>
                  <a:srgbClr val="FF0000"/>
                </a:solidFill>
                <a:effectLst>
                  <a:outerShdw blurRad="38100" dist="38100" dir="2700000" algn="tl">
                    <a:srgbClr val="000000">
                      <a:alpha val="43137"/>
                    </a:srgbClr>
                  </a:outerShdw>
                </a:effectLst>
                <a:latin typeface="Tahoma"/>
              </a:rPr>
              <a:t>WB</a:t>
            </a:r>
            <a:r>
              <a:rPr lang="pl-PL" sz="1600" dirty="0">
                <a:solidFill>
                  <a:srgbClr val="FF0000"/>
                </a:solidFill>
                <a:effectLst>
                  <a:outerShdw blurRad="38100" dist="38100" dir="2700000" algn="tl">
                    <a:srgbClr val="000000">
                      <a:alpha val="43137"/>
                    </a:srgbClr>
                  </a:outerShdw>
                </a:effectLst>
                <a:latin typeface="Tahoma"/>
              </a:rPr>
              <a:t>-L</a:t>
            </a:r>
            <a:r>
              <a:rPr lang="en-GB" sz="1600" dirty="0">
                <a:solidFill>
                  <a:srgbClr val="FFFFFF"/>
                </a:solidFill>
                <a:effectLst>
                  <a:outerShdw blurRad="38100" dist="38100" dir="2700000" algn="tl">
                    <a:srgbClr val="000000">
                      <a:alpha val="43137"/>
                    </a:srgbClr>
                  </a:outerShdw>
                </a:effectLst>
                <a:latin typeface="Tahoma"/>
              </a:rPr>
              <a:t> and </a:t>
            </a:r>
            <a:r>
              <a:rPr lang="en-GB" sz="1600" dirty="0">
                <a:solidFill>
                  <a:srgbClr val="FF0000"/>
                </a:solidFill>
                <a:effectLst>
                  <a:outerShdw blurRad="38100" dist="38100" dir="2700000" algn="tl">
                    <a:srgbClr val="000000">
                      <a:alpha val="43137"/>
                    </a:srgbClr>
                  </a:outerShdw>
                </a:effectLst>
                <a:latin typeface="Tahoma"/>
              </a:rPr>
              <a:t>WB</a:t>
            </a:r>
            <a:r>
              <a:rPr lang="pl-PL" sz="1600" dirty="0">
                <a:solidFill>
                  <a:srgbClr val="FF0000"/>
                </a:solidFill>
                <a:effectLst>
                  <a:outerShdw blurRad="38100" dist="38100" dir="2700000" algn="tl">
                    <a:srgbClr val="000000">
                      <a:alpha val="43137"/>
                    </a:srgbClr>
                  </a:outerShdw>
                </a:effectLst>
                <a:latin typeface="Tahoma"/>
              </a:rPr>
              <a:t>-S</a:t>
            </a:r>
            <a:r>
              <a:rPr lang="en-GB" sz="1600" dirty="0">
                <a:solidFill>
                  <a:srgbClr val="FFFFFF"/>
                </a:solidFill>
                <a:effectLst>
                  <a:outerShdw blurRad="38100" dist="38100" dir="2700000" algn="tl">
                    <a:srgbClr val="000000">
                      <a:alpha val="43137"/>
                    </a:srgbClr>
                  </a:outerShdw>
                </a:effectLst>
                <a:latin typeface="Tahoma"/>
              </a:rPr>
              <a:t>)</a:t>
            </a:r>
            <a:endParaRPr lang="pl-PL" sz="1600" dirty="0">
              <a:solidFill>
                <a:srgbClr val="FFFFFF"/>
              </a:solidFill>
              <a:effectLst>
                <a:outerShdw blurRad="38100" dist="38100" dir="2700000" algn="tl">
                  <a:srgbClr val="000000">
                    <a:alpha val="43137"/>
                  </a:srgbClr>
                </a:outerShdw>
              </a:effectLst>
              <a:latin typeface="Tahoma"/>
            </a:endParaRPr>
          </a:p>
          <a:p>
            <a:pPr marL="285750" indent="-285750" algn="just">
              <a:buFont typeface="Arial" pitchFamily="34" charset="0"/>
              <a:buChar char="•"/>
              <a:defRPr/>
            </a:pPr>
            <a:r>
              <a:rPr lang="pl-PL" sz="1600" dirty="0">
                <a:solidFill>
                  <a:srgbClr val="FFFFFF"/>
                </a:solidFill>
                <a:effectLst>
                  <a:outerShdw blurRad="38100" dist="38100" dir="2700000" algn="tl">
                    <a:srgbClr val="000000">
                      <a:alpha val="43137"/>
                    </a:srgbClr>
                  </a:outerShdw>
                </a:effectLst>
                <a:latin typeface="Tahoma"/>
              </a:rPr>
              <a:t>Laminography (planar tomography) of all four samples performed by</a:t>
            </a:r>
            <a:r>
              <a:rPr lang="en-GB" sz="1600" dirty="0">
                <a:solidFill>
                  <a:srgbClr val="FFFFFF"/>
                </a:solidFill>
                <a:effectLst>
                  <a:outerShdw blurRad="38100" dist="38100" dir="2700000" algn="tl">
                    <a:srgbClr val="000000">
                      <a:alpha val="43137"/>
                    </a:srgbClr>
                  </a:outerShdw>
                </a:effectLst>
                <a:latin typeface="Tahoma"/>
              </a:rPr>
              <a:t> RX Solutions /FR</a:t>
            </a:r>
            <a:r>
              <a:rPr lang="pl-PL" sz="1600" dirty="0">
                <a:solidFill>
                  <a:srgbClr val="FFFFFF"/>
                </a:solidFill>
                <a:effectLst>
                  <a:outerShdw blurRad="38100" dist="38100" dir="2700000" algn="tl">
                    <a:srgbClr val="000000">
                      <a:alpha val="43137"/>
                    </a:srgbClr>
                  </a:outerShdw>
                </a:effectLst>
                <a:latin typeface="Tahoma"/>
              </a:rPr>
              <a:t>, </a:t>
            </a:r>
            <a:r>
              <a:rPr lang="en-GB" sz="1600" dirty="0">
                <a:solidFill>
                  <a:srgbClr val="FFFFFF"/>
                </a:solidFill>
                <a:effectLst>
                  <a:outerShdw blurRad="38100" dist="38100" dir="2700000" algn="tl">
                    <a:srgbClr val="000000">
                      <a:alpha val="43137"/>
                    </a:srgbClr>
                  </a:outerShdw>
                </a:effectLst>
                <a:latin typeface="Tahoma"/>
              </a:rPr>
              <a:t>allowing to access defects in the whole weld volume with higher resolution than through computed RT</a:t>
            </a:r>
            <a:endParaRPr lang="pl-PL" sz="1600" dirty="0">
              <a:solidFill>
                <a:srgbClr val="FFFFFF"/>
              </a:solidFill>
              <a:effectLst>
                <a:outerShdw blurRad="38100" dist="38100" dir="2700000" algn="tl">
                  <a:srgbClr val="000000">
                    <a:alpha val="43137"/>
                  </a:srgbClr>
                </a:outerShdw>
              </a:effectLst>
              <a:latin typeface="Tahoma"/>
            </a:endParaRPr>
          </a:p>
          <a:p>
            <a:pPr marL="285750" indent="-285750" algn="just">
              <a:buFont typeface="Arial" pitchFamily="34" charset="0"/>
              <a:buChar char="•"/>
              <a:defRPr/>
            </a:pPr>
            <a:r>
              <a:rPr lang="pl-PL" sz="1600" dirty="0" err="1">
                <a:solidFill>
                  <a:srgbClr val="FFFFFF"/>
                </a:solidFill>
                <a:effectLst>
                  <a:outerShdw blurRad="38100" dist="38100" dir="2700000" algn="tl">
                    <a:srgbClr val="000000">
                      <a:alpha val="43137"/>
                    </a:srgbClr>
                  </a:outerShdw>
                </a:effectLst>
                <a:latin typeface="Tahoma"/>
              </a:rPr>
              <a:t>C</a:t>
            </a:r>
            <a:r>
              <a:rPr lang="en-GB" sz="1600" dirty="0" err="1">
                <a:solidFill>
                  <a:srgbClr val="FFFFFF"/>
                </a:solidFill>
                <a:effectLst>
                  <a:outerShdw blurRad="38100" dist="38100" dir="2700000" algn="tl">
                    <a:srgbClr val="000000">
                      <a:alpha val="43137"/>
                    </a:srgbClr>
                  </a:outerShdw>
                </a:effectLst>
                <a:latin typeface="Tahoma"/>
              </a:rPr>
              <a:t>lassifi</a:t>
            </a:r>
            <a:r>
              <a:rPr lang="pl-PL" sz="1600" dirty="0">
                <a:solidFill>
                  <a:srgbClr val="FFFFFF"/>
                </a:solidFill>
                <a:effectLst>
                  <a:outerShdw blurRad="38100" dist="38100" dir="2700000" algn="tl">
                    <a:srgbClr val="000000">
                      <a:alpha val="43137"/>
                    </a:srgbClr>
                  </a:outerShdw>
                </a:effectLst>
                <a:latin typeface="Tahoma"/>
              </a:rPr>
              <a:t>cation</a:t>
            </a:r>
            <a:r>
              <a:rPr lang="en-GB" sz="1600" dirty="0">
                <a:solidFill>
                  <a:srgbClr val="FFFFFF"/>
                </a:solidFill>
                <a:effectLst>
                  <a:outerShdw blurRad="38100" dist="38100" dir="2700000" algn="tl">
                    <a:srgbClr val="000000">
                      <a:alpha val="43137"/>
                    </a:srgbClr>
                  </a:outerShdw>
                </a:effectLst>
                <a:latin typeface="Tahoma"/>
              </a:rPr>
              <a:t> following ISO 6520-1 and judged with respect to EN ISO 5817 - level B</a:t>
            </a:r>
          </a:p>
        </p:txBody>
      </p:sp>
      <p:grpSp>
        <p:nvGrpSpPr>
          <p:cNvPr id="2" name="Group 3"/>
          <p:cNvGrpSpPr>
            <a:grpSpLocks noChangeAspect="1"/>
          </p:cNvGrpSpPr>
          <p:nvPr/>
        </p:nvGrpSpPr>
        <p:grpSpPr bwMode="auto">
          <a:xfrm>
            <a:off x="4173538" y="3230563"/>
            <a:ext cx="4911725" cy="3082925"/>
            <a:chOff x="5889304" y="1590533"/>
            <a:chExt cx="5721140" cy="3591844"/>
          </a:xfrm>
        </p:grpSpPr>
        <p:grpSp>
          <p:nvGrpSpPr>
            <p:cNvPr id="29704" name="Group 4"/>
            <p:cNvGrpSpPr>
              <a:grpSpLocks noChangeAspect="1"/>
            </p:cNvGrpSpPr>
            <p:nvPr/>
          </p:nvGrpSpPr>
          <p:grpSpPr bwMode="auto">
            <a:xfrm>
              <a:off x="5889304" y="1590533"/>
              <a:ext cx="5721140" cy="3591844"/>
              <a:chOff x="5084391" y="1231106"/>
              <a:chExt cx="3929433" cy="2466975"/>
            </a:xfrm>
          </p:grpSpPr>
          <p:pic>
            <p:nvPicPr>
              <p:cNvPr id="13" name="Picture 2" descr="http://upload.wikimedia.org/wikipedia/commons/1/17/Tomografia_planarna-schemat.jpg"/>
              <p:cNvPicPr>
                <a:picLocks noChangeAspect="1" noChangeArrowheads="1"/>
              </p:cNvPicPr>
              <p:nvPr/>
            </p:nvPicPr>
            <p:blipFill>
              <a:blip r:embed="rId2"/>
              <a:srcRect/>
              <a:stretch>
                <a:fillRect/>
              </a:stretch>
            </p:blipFill>
            <p:spPr bwMode="auto">
              <a:xfrm>
                <a:off x="5084391" y="1231106"/>
                <a:ext cx="3929433" cy="2466975"/>
              </a:xfrm>
              <a:prstGeom prst="rect">
                <a:avLst/>
              </a:prstGeom>
              <a:ln>
                <a:noFill/>
              </a:ln>
              <a:effectLst>
                <a:outerShdw blurRad="292100" dist="139700" dir="2700000" algn="tl" rotWithShape="0">
                  <a:srgbClr val="333333">
                    <a:alpha val="65000"/>
                  </a:srgbClr>
                </a:outerShdw>
              </a:effectLst>
              <a:extLst/>
            </p:spPr>
          </p:pic>
          <p:sp>
            <p:nvSpPr>
              <p:cNvPr id="14" name="Rectangle 13"/>
              <p:cNvSpPr/>
              <p:nvPr/>
            </p:nvSpPr>
            <p:spPr>
              <a:xfrm>
                <a:off x="7792068" y="1781157"/>
                <a:ext cx="1221756" cy="37093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endParaRPr>
              </a:p>
            </p:txBody>
          </p:sp>
          <p:sp>
            <p:nvSpPr>
              <p:cNvPr id="15" name="Rectangle 14"/>
              <p:cNvSpPr/>
              <p:nvPr/>
            </p:nvSpPr>
            <p:spPr>
              <a:xfrm>
                <a:off x="5210122" y="1347976"/>
                <a:ext cx="1223027" cy="37093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endParaRPr>
              </a:p>
            </p:txBody>
          </p:sp>
          <p:sp>
            <p:nvSpPr>
              <p:cNvPr id="16" name="Rectangle 15"/>
              <p:cNvSpPr/>
              <p:nvPr/>
            </p:nvSpPr>
            <p:spPr>
              <a:xfrm>
                <a:off x="5210122" y="3305550"/>
                <a:ext cx="906792" cy="18546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endParaRPr>
              </a:p>
            </p:txBody>
          </p:sp>
        </p:grpSp>
        <p:pic>
          <p:nvPicPr>
            <p:cNvPr id="2970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8292022" y="2100403"/>
              <a:ext cx="915704" cy="1930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reeform 6"/>
            <p:cNvSpPr/>
            <p:nvPr/>
          </p:nvSpPr>
          <p:spPr>
            <a:xfrm>
              <a:off x="7758752" y="2483870"/>
              <a:ext cx="81361" cy="1037603"/>
            </a:xfrm>
            <a:custGeom>
              <a:avLst/>
              <a:gdLst>
                <a:gd name="connsiteX0" fmla="*/ 123325 w 164490"/>
                <a:gd name="connsiteY0" fmla="*/ 0 h 1037229"/>
                <a:gd name="connsiteX1" fmla="*/ 495 w 164490"/>
                <a:gd name="connsiteY1" fmla="*/ 307074 h 1037229"/>
                <a:gd name="connsiteX2" fmla="*/ 164268 w 164490"/>
                <a:gd name="connsiteY2" fmla="*/ 730155 h 1037229"/>
                <a:gd name="connsiteX3" fmla="*/ 27790 w 164490"/>
                <a:gd name="connsiteY3" fmla="*/ 1037229 h 1037229"/>
              </a:gdLst>
              <a:ahLst/>
              <a:cxnLst>
                <a:cxn ang="0">
                  <a:pos x="connsiteX0" y="connsiteY0"/>
                </a:cxn>
                <a:cxn ang="0">
                  <a:pos x="connsiteX1" y="connsiteY1"/>
                </a:cxn>
                <a:cxn ang="0">
                  <a:pos x="connsiteX2" y="connsiteY2"/>
                </a:cxn>
                <a:cxn ang="0">
                  <a:pos x="connsiteX3" y="connsiteY3"/>
                </a:cxn>
              </a:cxnLst>
              <a:rect l="l" t="t" r="r" b="b"/>
              <a:pathLst>
                <a:path w="164490" h="1037229">
                  <a:moveTo>
                    <a:pt x="123325" y="0"/>
                  </a:moveTo>
                  <a:cubicBezTo>
                    <a:pt x="58498" y="92691"/>
                    <a:pt x="-6329" y="185382"/>
                    <a:pt x="495" y="307074"/>
                  </a:cubicBezTo>
                  <a:cubicBezTo>
                    <a:pt x="7319" y="428767"/>
                    <a:pt x="159719" y="608463"/>
                    <a:pt x="164268" y="730155"/>
                  </a:cubicBezTo>
                  <a:cubicBezTo>
                    <a:pt x="168817" y="851847"/>
                    <a:pt x="102853" y="953068"/>
                    <a:pt x="27790" y="1037229"/>
                  </a:cubicBezTo>
                </a:path>
              </a:pathLst>
            </a:custGeom>
            <a:no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n>
                  <a:solidFill>
                    <a:srgbClr val="000066"/>
                  </a:solidFill>
                </a:ln>
                <a:solidFill>
                  <a:srgbClr val="FFFFFF"/>
                </a:solidFill>
              </a:endParaRPr>
            </a:p>
          </p:txBody>
        </p:sp>
        <p:sp>
          <p:nvSpPr>
            <p:cNvPr id="8" name="Freeform 7"/>
            <p:cNvSpPr/>
            <p:nvPr/>
          </p:nvSpPr>
          <p:spPr>
            <a:xfrm>
              <a:off x="9674427" y="2485720"/>
              <a:ext cx="81361" cy="1037602"/>
            </a:xfrm>
            <a:custGeom>
              <a:avLst/>
              <a:gdLst>
                <a:gd name="connsiteX0" fmla="*/ 123325 w 164490"/>
                <a:gd name="connsiteY0" fmla="*/ 0 h 1037229"/>
                <a:gd name="connsiteX1" fmla="*/ 495 w 164490"/>
                <a:gd name="connsiteY1" fmla="*/ 307074 h 1037229"/>
                <a:gd name="connsiteX2" fmla="*/ 164268 w 164490"/>
                <a:gd name="connsiteY2" fmla="*/ 730155 h 1037229"/>
                <a:gd name="connsiteX3" fmla="*/ 27790 w 164490"/>
                <a:gd name="connsiteY3" fmla="*/ 1037229 h 1037229"/>
              </a:gdLst>
              <a:ahLst/>
              <a:cxnLst>
                <a:cxn ang="0">
                  <a:pos x="connsiteX0" y="connsiteY0"/>
                </a:cxn>
                <a:cxn ang="0">
                  <a:pos x="connsiteX1" y="connsiteY1"/>
                </a:cxn>
                <a:cxn ang="0">
                  <a:pos x="connsiteX2" y="connsiteY2"/>
                </a:cxn>
                <a:cxn ang="0">
                  <a:pos x="connsiteX3" y="connsiteY3"/>
                </a:cxn>
              </a:cxnLst>
              <a:rect l="l" t="t" r="r" b="b"/>
              <a:pathLst>
                <a:path w="164490" h="1037229">
                  <a:moveTo>
                    <a:pt x="123325" y="0"/>
                  </a:moveTo>
                  <a:cubicBezTo>
                    <a:pt x="58498" y="92691"/>
                    <a:pt x="-6329" y="185382"/>
                    <a:pt x="495" y="307074"/>
                  </a:cubicBezTo>
                  <a:cubicBezTo>
                    <a:pt x="7319" y="428767"/>
                    <a:pt x="159719" y="608463"/>
                    <a:pt x="164268" y="730155"/>
                  </a:cubicBezTo>
                  <a:cubicBezTo>
                    <a:pt x="168817" y="851847"/>
                    <a:pt x="102853" y="953068"/>
                    <a:pt x="27790" y="1037229"/>
                  </a:cubicBezTo>
                </a:path>
              </a:pathLst>
            </a:custGeom>
            <a:no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n>
                  <a:solidFill>
                    <a:srgbClr val="000066"/>
                  </a:solidFill>
                </a:ln>
                <a:solidFill>
                  <a:srgbClr val="FFFFFF"/>
                </a:solidFill>
              </a:endParaRPr>
            </a:p>
          </p:txBody>
        </p:sp>
        <p:sp>
          <p:nvSpPr>
            <p:cNvPr id="29708" name="TextBox 8"/>
            <p:cNvSpPr txBox="1">
              <a:spLocks noChangeArrowheads="1"/>
            </p:cNvSpPr>
            <p:nvPr/>
          </p:nvSpPr>
          <p:spPr bwMode="auto">
            <a:xfrm>
              <a:off x="10672946" y="3643544"/>
              <a:ext cx="739643" cy="277434"/>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pl-PL" sz="1200">
                  <a:solidFill>
                    <a:srgbClr val="000000"/>
                  </a:solidFill>
                  <a:latin typeface="Arial" charset="0"/>
                </a:rPr>
                <a:t>detector</a:t>
              </a:r>
              <a:endParaRPr lang="en-GB" sz="1200">
                <a:solidFill>
                  <a:srgbClr val="000000"/>
                </a:solidFill>
                <a:latin typeface="Arial" charset="0"/>
              </a:endParaRPr>
            </a:p>
          </p:txBody>
        </p:sp>
        <p:sp>
          <p:nvSpPr>
            <p:cNvPr id="29709" name="TextBox 10"/>
            <p:cNvSpPr txBox="1">
              <a:spLocks noChangeArrowheads="1"/>
            </p:cNvSpPr>
            <p:nvPr/>
          </p:nvSpPr>
          <p:spPr bwMode="auto">
            <a:xfrm>
              <a:off x="9604161" y="1867967"/>
              <a:ext cx="1053992" cy="277434"/>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pl-PL" sz="1200">
                  <a:solidFill>
                    <a:srgbClr val="000000"/>
                  </a:solidFill>
                  <a:latin typeface="Arial" charset="0"/>
                </a:rPr>
                <a:t>X-ray source</a:t>
              </a:r>
              <a:endParaRPr lang="en-GB" sz="1200">
                <a:solidFill>
                  <a:srgbClr val="000000"/>
                </a:solidFill>
                <a:latin typeface="Arial" charset="0"/>
              </a:endParaRPr>
            </a:p>
          </p:txBody>
        </p:sp>
        <p:sp>
          <p:nvSpPr>
            <p:cNvPr id="29710" name="TextBox 11"/>
            <p:cNvSpPr txBox="1">
              <a:spLocks noChangeArrowheads="1"/>
            </p:cNvSpPr>
            <p:nvPr/>
          </p:nvSpPr>
          <p:spPr bwMode="auto">
            <a:xfrm>
              <a:off x="9831602" y="2655879"/>
              <a:ext cx="1240751" cy="275584"/>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pl-PL" sz="1200">
                  <a:solidFill>
                    <a:srgbClr val="000000"/>
                  </a:solidFill>
                  <a:latin typeface="Arial" charset="0"/>
                </a:rPr>
                <a:t>He inlet sample</a:t>
              </a:r>
              <a:endParaRPr lang="en-GB" sz="1200">
                <a:solidFill>
                  <a:srgbClr val="000000"/>
                </a:solidFill>
                <a:latin typeface="Arial" charset="0"/>
              </a:endParaRPr>
            </a:p>
          </p:txBody>
        </p:sp>
      </p:grpSp>
      <p:pic>
        <p:nvPicPr>
          <p:cNvPr id="29701" name="Picture 2" descr="G:\Departments\EN\Groups\MME\MM\Metallurgy\Doctorants\Marcinek\ITER\Correction Coils\XXXXXX He Inlet weld -7-\As delivered\IMG_2992.JPG"/>
          <p:cNvPicPr>
            <a:picLocks noChangeAspect="1" noChangeArrowheads="1"/>
          </p:cNvPicPr>
          <p:nvPr/>
        </p:nvPicPr>
        <p:blipFill>
          <a:blip r:embed="rId4">
            <a:extLst>
              <a:ext uri="{28A0092B-C50C-407E-A947-70E740481C1C}">
                <a14:useLocalDpi xmlns:a14="http://schemas.microsoft.com/office/drawing/2010/main" val="0"/>
              </a:ext>
            </a:extLst>
          </a:blip>
          <a:srcRect l="11861" t="4416" r="8359" b="4416"/>
          <a:stretch>
            <a:fillRect/>
          </a:stretch>
        </p:blipFill>
        <p:spPr bwMode="auto">
          <a:xfrm>
            <a:off x="58738" y="3230563"/>
            <a:ext cx="4048125" cy="308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TextBox 1"/>
          <p:cNvSpPr txBox="1">
            <a:spLocks noChangeArrowheads="1"/>
          </p:cNvSpPr>
          <p:nvPr/>
        </p:nvSpPr>
        <p:spPr bwMode="auto">
          <a:xfrm>
            <a:off x="261938" y="3535363"/>
            <a:ext cx="2608262" cy="1354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pl-PL" sz="1600">
                <a:solidFill>
                  <a:srgbClr val="FF0000"/>
                </a:solidFill>
                <a:latin typeface="Arial" charset="0"/>
              </a:rPr>
              <a:t>B-S		B-L</a:t>
            </a:r>
          </a:p>
          <a:p>
            <a:pPr eaLnBrk="1" hangingPunct="1"/>
            <a:endParaRPr lang="pl-PL" sz="1600">
              <a:solidFill>
                <a:srgbClr val="FF0000"/>
              </a:solidFill>
              <a:latin typeface="Arial" charset="0"/>
            </a:endParaRPr>
          </a:p>
          <a:p>
            <a:pPr eaLnBrk="1" hangingPunct="1"/>
            <a:endParaRPr lang="pl-PL" sz="1600">
              <a:solidFill>
                <a:srgbClr val="FF0000"/>
              </a:solidFill>
              <a:latin typeface="Arial" charset="0"/>
            </a:endParaRPr>
          </a:p>
          <a:p>
            <a:pPr eaLnBrk="1" hangingPunct="1"/>
            <a:endParaRPr lang="pl-PL" sz="1600">
              <a:solidFill>
                <a:srgbClr val="FF0000"/>
              </a:solidFill>
              <a:latin typeface="Arial" charset="0"/>
            </a:endParaRPr>
          </a:p>
          <a:p>
            <a:pPr eaLnBrk="1" hangingPunct="1"/>
            <a:r>
              <a:rPr lang="pl-PL" sz="1600">
                <a:solidFill>
                  <a:srgbClr val="FF0000"/>
                </a:solidFill>
                <a:latin typeface="Arial" charset="0"/>
              </a:rPr>
              <a:t>WB-S		WB-L</a:t>
            </a:r>
            <a:endParaRPr lang="en-US" sz="1600">
              <a:solidFill>
                <a:srgbClr val="FF0000"/>
              </a:solidFill>
              <a:latin typeface="Arial" charset="0"/>
            </a:endParaRPr>
          </a:p>
        </p:txBody>
      </p:sp>
      <p:sp>
        <p:nvSpPr>
          <p:cNvPr id="29703" name="TextBox 3">
            <a:hlinkClick r:id="rId5" action="ppaction://hlinkfile"/>
          </p:cNvPr>
          <p:cNvSpPr txBox="1">
            <a:spLocks noChangeArrowheads="1"/>
          </p:cNvSpPr>
          <p:nvPr/>
        </p:nvSpPr>
        <p:spPr bwMode="auto">
          <a:xfrm>
            <a:off x="1062038" y="6430963"/>
            <a:ext cx="3044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pl-PL" u="sng">
                <a:solidFill>
                  <a:srgbClr val="0066FF"/>
                </a:solidFill>
              </a:rPr>
              <a:t>Laminography of WB-S sample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ample_WB-S.avi">
            <a:hlinkClick r:id="" action="ppaction://media"/>
          </p:cNvPr>
          <p:cNvPicPr>
            <a:picLocks noRot="1" noChangeAspect="1"/>
          </p:cNvPicPr>
          <p:nvPr>
            <a:videoFile r:link="rId1"/>
          </p:nvPr>
        </p:nvPicPr>
        <p:blipFill>
          <a:blip r:embed="rId3"/>
          <a:stretch>
            <a:fillRect/>
          </a:stretch>
        </p:blipFill>
        <p:spPr>
          <a:xfrm>
            <a:off x="0" y="1756278"/>
            <a:ext cx="9144000" cy="3933825"/>
          </a:xfrm>
          <a:prstGeom prst="rect">
            <a:avLst/>
          </a:prstGeom>
        </p:spPr>
      </p:pic>
    </p:spTree>
    <p:extLst>
      <p:ext uri="{BB962C8B-B14F-4D97-AF65-F5344CB8AC3E}">
        <p14:creationId xmlns:p14="http://schemas.microsoft.com/office/powerpoint/2010/main" val="3086931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42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p:cNvSpPr txBox="1">
            <a:spLocks/>
          </p:cNvSpPr>
          <p:nvPr/>
        </p:nvSpPr>
        <p:spPr>
          <a:xfrm>
            <a:off x="851629" y="224158"/>
            <a:ext cx="7599422" cy="707747"/>
          </a:xfrm>
          <a:prstGeom prst="rect">
            <a:avLst/>
          </a:prstGeom>
        </p:spPr>
        <p:txBody>
          <a:bodyPr vert="horz" lIns="91440" tIns="45720" rIns="91440" bIns="45720" rtlCol="0" anchor="ctr">
            <a:noAutofit/>
          </a:bodyPr>
          <a:lstStyle>
            <a:lvl1pPr algn="r"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CH" sz="3600" b="0" i="0" u="none" strike="noStrike" kern="1200" cap="none" spc="0" normalizeH="0" baseline="0" noProof="0" dirty="0" smtClean="0">
                <a:ln>
                  <a:noFill/>
                </a:ln>
                <a:solidFill>
                  <a:sysClr val="windowText" lastClr="000000">
                    <a:lumMod val="85000"/>
                    <a:lumOff val="15000"/>
                  </a:sysClr>
                </a:solidFill>
                <a:effectLst/>
                <a:uLnTx/>
                <a:uFillTx/>
                <a:latin typeface="Cambria"/>
              </a:rPr>
              <a:t>Mandate of the EN-MME group</a:t>
            </a:r>
            <a:endParaRPr kumimoji="0" lang="en-US" sz="3600" b="0" i="0" u="none" strike="noStrike" kern="1200" cap="none" spc="0" normalizeH="0" baseline="0" noProof="0" dirty="0">
              <a:ln>
                <a:noFill/>
              </a:ln>
              <a:solidFill>
                <a:sysClr val="windowText" lastClr="000000">
                  <a:lumMod val="85000"/>
                  <a:lumOff val="15000"/>
                </a:sysClr>
              </a:solidFill>
              <a:effectLst/>
              <a:uLnTx/>
              <a:uFillTx/>
              <a:latin typeface="Cambria"/>
            </a:endParaRPr>
          </a:p>
        </p:txBody>
      </p:sp>
      <p:sp>
        <p:nvSpPr>
          <p:cNvPr id="31" name="Slide Number Placeholder 7"/>
          <p:cNvSpPr txBox="1">
            <a:spLocks/>
          </p:cNvSpPr>
          <p:nvPr/>
        </p:nvSpPr>
        <p:spPr>
          <a:xfrm>
            <a:off x="6386513" y="6321425"/>
            <a:ext cx="1905000" cy="457200"/>
          </a:xfrm>
          <a:prstGeom prst="rect">
            <a:avLst/>
          </a:prstGeom>
        </p:spPr>
        <p:txBody>
          <a:bodyPr/>
          <a:lstStyle/>
          <a:p>
            <a:pPr algn="r">
              <a:defRPr/>
            </a:pPr>
            <a:fld id="{C02CA9F3-CE75-4CC3-88D7-A374A6A4DCEB}" type="slidenum">
              <a:rPr lang="en-US" sz="1400" smtClean="0">
                <a:effectLst>
                  <a:outerShdw blurRad="38100" dist="38100" dir="2700000" algn="tl">
                    <a:srgbClr val="000000"/>
                  </a:outerShdw>
                </a:effectLst>
                <a:latin typeface="Tahoma" pitchFamily="34" charset="0"/>
              </a:rPr>
              <a:pPr algn="r">
                <a:defRPr/>
              </a:pPr>
              <a:t>2</a:t>
            </a:fld>
            <a:r>
              <a:rPr lang="en-US" sz="1400" dirty="0" smtClean="0">
                <a:effectLst>
                  <a:outerShdw blurRad="38100" dist="38100" dir="2700000" algn="tl">
                    <a:srgbClr val="000000"/>
                  </a:outerShdw>
                </a:effectLst>
                <a:latin typeface="Tahoma" pitchFamily="34" charset="0"/>
              </a:rPr>
              <a:t>/26</a:t>
            </a:r>
            <a:endParaRPr lang="en-US" sz="1400" dirty="0">
              <a:effectLst>
                <a:outerShdw blurRad="38100" dist="38100" dir="2700000" algn="tl">
                  <a:srgbClr val="000000"/>
                </a:outerShdw>
              </a:effectLst>
              <a:latin typeface="Tahoma" pitchFamily="34" charset="0"/>
            </a:endParaRPr>
          </a:p>
        </p:txBody>
      </p:sp>
      <p:sp>
        <p:nvSpPr>
          <p:cNvPr id="38" name="Slide Number Placeholder 7"/>
          <p:cNvSpPr txBox="1">
            <a:spLocks/>
          </p:cNvSpPr>
          <p:nvPr/>
        </p:nvSpPr>
        <p:spPr>
          <a:xfrm>
            <a:off x="315913" y="6321425"/>
            <a:ext cx="3511550" cy="457200"/>
          </a:xfrm>
          <a:prstGeom prst="rect">
            <a:avLst/>
          </a:prstGeom>
        </p:spPr>
        <p:txBody>
          <a:bodyPr/>
          <a:lstStyle/>
          <a:p>
            <a:pPr>
              <a:defRPr/>
            </a:pPr>
            <a:r>
              <a:rPr lang="en-US" sz="1400" dirty="0">
                <a:solidFill>
                  <a:prstClr val="black"/>
                </a:solidFill>
                <a:effectLst>
                  <a:outerShdw blurRad="38100" dist="38100" dir="2700000" algn="tl">
                    <a:srgbClr val="000000"/>
                  </a:outerShdw>
                </a:effectLst>
                <a:latin typeface="Tahoma" pitchFamily="34" charset="0"/>
              </a:rPr>
              <a:t>Courtesy </a:t>
            </a:r>
            <a:r>
              <a:rPr lang="en-US" sz="1400" dirty="0" smtClean="0">
                <a:solidFill>
                  <a:prstClr val="black"/>
                </a:solidFill>
                <a:effectLst>
                  <a:outerShdw blurRad="38100" dist="38100" dir="2700000" algn="tl">
                    <a:srgbClr val="000000"/>
                  </a:outerShdw>
                </a:effectLst>
                <a:latin typeface="Tahoma" pitchFamily="34" charset="0"/>
              </a:rPr>
              <a:t>F. </a:t>
            </a:r>
            <a:r>
              <a:rPr lang="en-US" sz="1400" dirty="0" err="1" smtClean="0">
                <a:solidFill>
                  <a:prstClr val="black"/>
                </a:solidFill>
                <a:effectLst>
                  <a:outerShdw blurRad="38100" dist="38100" dir="2700000" algn="tl">
                    <a:srgbClr val="000000"/>
                  </a:outerShdw>
                </a:effectLst>
                <a:latin typeface="Tahoma" pitchFamily="34" charset="0"/>
              </a:rPr>
              <a:t>Bertinelli</a:t>
            </a:r>
            <a:endParaRPr lang="en-US" sz="1400" dirty="0">
              <a:solidFill>
                <a:prstClr val="black"/>
              </a:solidFill>
              <a:effectLst>
                <a:outerShdw blurRad="38100" dist="38100" dir="2700000" algn="tl">
                  <a:srgbClr val="000000"/>
                </a:outerShdw>
              </a:effectLst>
              <a:latin typeface="Tahoma" pitchFamily="34" charset="0"/>
            </a:endParaRPr>
          </a:p>
        </p:txBody>
      </p:sp>
      <p:sp>
        <p:nvSpPr>
          <p:cNvPr id="36" name="Rectangle 35"/>
          <p:cNvSpPr/>
          <p:nvPr/>
        </p:nvSpPr>
        <p:spPr>
          <a:xfrm>
            <a:off x="413057" y="952785"/>
            <a:ext cx="8282762" cy="5032147"/>
          </a:xfrm>
          <a:prstGeom prst="rect">
            <a:avLst/>
          </a:prstGeom>
        </p:spPr>
        <p:txBody>
          <a:bodyPr wrap="square">
            <a:spAutoFit/>
          </a:bodyPr>
          <a:lstStyle/>
          <a:p>
            <a:pPr marL="285750" indent="-285750">
              <a:spcAft>
                <a:spcPts val="600"/>
              </a:spcAft>
              <a:buSzPct val="80000"/>
              <a:buFont typeface="Wingdings" pitchFamily="2" charset="2"/>
              <a:buChar char="q"/>
            </a:pPr>
            <a:r>
              <a:rPr lang="en-GB" dirty="0" smtClean="0"/>
              <a:t>Provide </a:t>
            </a:r>
            <a:r>
              <a:rPr lang="en-GB" dirty="0"/>
              <a:t>to the CERN </a:t>
            </a:r>
            <a:r>
              <a:rPr lang="en-GB" dirty="0">
                <a:solidFill>
                  <a:srgbClr val="C00000"/>
                </a:solidFill>
              </a:rPr>
              <a:t>community </a:t>
            </a:r>
            <a:r>
              <a:rPr lang="en-GB" dirty="0"/>
              <a:t>specific engineering solutions </a:t>
            </a:r>
            <a:r>
              <a:rPr lang="en-GB" dirty="0">
                <a:solidFill>
                  <a:srgbClr val="C00000"/>
                </a:solidFill>
              </a:rPr>
              <a:t>combining mechanical design, production facilities and material sciences. </a:t>
            </a:r>
            <a:r>
              <a:rPr lang="en-GB" dirty="0"/>
              <a:t>This group owns, maintains and develops the 30 years old know-how on the mechanical construction of beam accelerators and physics detectors.</a:t>
            </a:r>
          </a:p>
          <a:p>
            <a:pPr marL="285750" indent="-285750">
              <a:spcAft>
                <a:spcPts val="600"/>
              </a:spcAft>
              <a:buSzPct val="80000"/>
              <a:buFont typeface="Wingdings" pitchFamily="2" charset="2"/>
              <a:buChar char="q"/>
            </a:pPr>
            <a:r>
              <a:rPr lang="en-GB" dirty="0"/>
              <a:t>MME involves </a:t>
            </a:r>
            <a:r>
              <a:rPr lang="en-GB" dirty="0">
                <a:solidFill>
                  <a:srgbClr val="C00000"/>
                </a:solidFill>
              </a:rPr>
              <a:t>a large spectrum of highly specialized activities</a:t>
            </a:r>
            <a:r>
              <a:rPr lang="en-GB" dirty="0">
                <a:solidFill>
                  <a:schemeClr val="tx2">
                    <a:lumMod val="75000"/>
                    <a:lumOff val="25000"/>
                  </a:schemeClr>
                </a:solidFill>
              </a:rPr>
              <a:t> </a:t>
            </a:r>
            <a:r>
              <a:rPr lang="en-GB" dirty="0"/>
              <a:t>like : mechanical calculations, metallurgical analysis, destructive and non destructive material testing, micrometric 3D metrology, mechanical dynamic and static measurements, precision CNC machining, all welding and vacuum brazing techniques and sheet metal forming.</a:t>
            </a:r>
          </a:p>
          <a:p>
            <a:pPr marL="285750" indent="-285750">
              <a:spcAft>
                <a:spcPts val="600"/>
              </a:spcAft>
              <a:buClr>
                <a:schemeClr val="tx1"/>
              </a:buClr>
              <a:buSzPct val="80000"/>
              <a:buFont typeface="Wingdings" pitchFamily="2" charset="2"/>
              <a:buChar char="q"/>
            </a:pPr>
            <a:r>
              <a:rPr lang="en-GB" dirty="0">
                <a:solidFill>
                  <a:srgbClr val="C00000"/>
                </a:solidFill>
              </a:rPr>
              <a:t>Prototyping and feasibility developments </a:t>
            </a:r>
            <a:r>
              <a:rPr lang="en-GB" dirty="0"/>
              <a:t>are the main role of the MME group. For less demanding work or for larger scale mechanical production, </a:t>
            </a:r>
            <a:r>
              <a:rPr lang="en-GB" dirty="0">
                <a:solidFill>
                  <a:srgbClr val="C00000"/>
                </a:solidFill>
              </a:rPr>
              <a:t>subcontracting </a:t>
            </a:r>
            <a:r>
              <a:rPr lang="en-GB" dirty="0"/>
              <a:t>in the Member States is always preferred. And to adapt to the changing volume of demands, flexible industrial contracts are placed to support the mechanical workshop and the design office.</a:t>
            </a:r>
          </a:p>
          <a:p>
            <a:pPr marL="285750" indent="-285750">
              <a:buClr>
                <a:schemeClr val="tx1"/>
              </a:buClr>
              <a:buSzPct val="80000"/>
              <a:buFont typeface="Wingdings" pitchFamily="2" charset="2"/>
              <a:buChar char="q"/>
            </a:pPr>
            <a:r>
              <a:rPr lang="en-GB" dirty="0" smtClean="0"/>
              <a:t>MME </a:t>
            </a:r>
            <a:r>
              <a:rPr lang="en-GB" dirty="0"/>
              <a:t>is a unique reference capable of responding rapidly with professionalism to the complex demands from other CERN groups, and </a:t>
            </a:r>
            <a:r>
              <a:rPr lang="en-GB" dirty="0">
                <a:solidFill>
                  <a:srgbClr val="C00000"/>
                </a:solidFill>
              </a:rPr>
              <a:t>managing the process from the start to the end, in close collaboration with the project engineers.</a:t>
            </a:r>
            <a:endParaRPr lang="en-GB" dirty="0">
              <a:solidFill>
                <a:srgbClr val="C00000"/>
              </a:solidFill>
              <a:effectLst/>
            </a:endParaRPr>
          </a:p>
        </p:txBody>
      </p:sp>
      <p:grpSp>
        <p:nvGrpSpPr>
          <p:cNvPr id="9" name="Group 8"/>
          <p:cNvGrpSpPr/>
          <p:nvPr/>
        </p:nvGrpSpPr>
        <p:grpSpPr>
          <a:xfrm>
            <a:off x="712554" y="1293541"/>
            <a:ext cx="7829281" cy="4643712"/>
            <a:chOff x="712554" y="1293541"/>
            <a:chExt cx="7829281" cy="4643712"/>
          </a:xfrm>
        </p:grpSpPr>
        <p:sp>
          <p:nvSpPr>
            <p:cNvPr id="6" name="Rectangle 5"/>
            <p:cNvSpPr/>
            <p:nvPr/>
          </p:nvSpPr>
          <p:spPr>
            <a:xfrm>
              <a:off x="4895386" y="1293541"/>
              <a:ext cx="1694985" cy="267630"/>
            </a:xfrm>
            <a:prstGeom prst="rect">
              <a:avLst/>
            </a:prstGeom>
            <a:solidFill>
              <a:srgbClr val="00B05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p:nvSpPr>
          <p:spPr>
            <a:xfrm>
              <a:off x="2020968" y="2464419"/>
              <a:ext cx="2026925" cy="266400"/>
            </a:xfrm>
            <a:prstGeom prst="rect">
              <a:avLst/>
            </a:prstGeom>
            <a:solidFill>
              <a:srgbClr val="00B05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p:cNvSpPr/>
            <p:nvPr/>
          </p:nvSpPr>
          <p:spPr>
            <a:xfrm>
              <a:off x="4092499" y="2464419"/>
              <a:ext cx="4449336" cy="266400"/>
            </a:xfrm>
            <a:prstGeom prst="rect">
              <a:avLst/>
            </a:prstGeom>
            <a:solidFill>
              <a:srgbClr val="00B05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p:cNvSpPr/>
            <p:nvPr/>
          </p:nvSpPr>
          <p:spPr>
            <a:xfrm>
              <a:off x="712554" y="2741970"/>
              <a:ext cx="2621661" cy="280653"/>
            </a:xfrm>
            <a:prstGeom prst="rect">
              <a:avLst/>
            </a:prstGeom>
            <a:solidFill>
              <a:srgbClr val="00B05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5653668" y="2741970"/>
              <a:ext cx="2002211" cy="280653"/>
            </a:xfrm>
            <a:prstGeom prst="rect">
              <a:avLst/>
            </a:prstGeom>
            <a:solidFill>
              <a:srgbClr val="00B05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p:nvPr/>
          </p:nvSpPr>
          <p:spPr>
            <a:xfrm>
              <a:off x="769436" y="5656600"/>
              <a:ext cx="1516564" cy="280653"/>
            </a:xfrm>
            <a:prstGeom prst="rect">
              <a:avLst/>
            </a:prstGeom>
            <a:solidFill>
              <a:srgbClr val="00B05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4" name="Rectangle 43"/>
          <p:cNvSpPr/>
          <p:nvPr/>
        </p:nvSpPr>
        <p:spPr>
          <a:xfrm>
            <a:off x="2558817" y="3022623"/>
            <a:ext cx="2715709" cy="278945"/>
          </a:xfrm>
          <a:prstGeom prst="rect">
            <a:avLst/>
          </a:prstGeom>
          <a:solidFill>
            <a:srgbClr val="00B05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a:off x="794333" y="3632223"/>
            <a:ext cx="3855726" cy="278945"/>
          </a:xfrm>
          <a:prstGeom prst="rect">
            <a:avLst/>
          </a:prstGeom>
          <a:solidFill>
            <a:srgbClr val="00B05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Box 17"/>
          <p:cNvSpPr txBox="1">
            <a:spLocks noChangeArrowheads="1"/>
          </p:cNvSpPr>
          <p:nvPr/>
        </p:nvSpPr>
        <p:spPr bwMode="auto">
          <a:xfrm>
            <a:off x="5351866" y="2793962"/>
            <a:ext cx="3389673" cy="707886"/>
          </a:xfrm>
          <a:prstGeom prst="rect">
            <a:avLst/>
          </a:prstGeom>
          <a:solidFill>
            <a:schemeClr val="accent5">
              <a:lumMod val="20000"/>
              <a:lumOff val="80000"/>
              <a:alpha val="74000"/>
            </a:schemeClr>
          </a:solidFill>
          <a:ln w="9525">
            <a:noFill/>
            <a:miter lim="800000"/>
            <a:headEnd/>
            <a:tailEnd/>
          </a:ln>
        </p:spPr>
        <p:txBody>
          <a:bodyPr wrap="square">
            <a:spAutoFit/>
          </a:bodyPr>
          <a:lstStyle/>
          <a:p>
            <a:pPr>
              <a:defRPr/>
            </a:pPr>
            <a:r>
              <a:rPr lang="fr-CH" sz="2000" b="1" dirty="0" smtClean="0">
                <a:solidFill>
                  <a:srgbClr val="FF0000"/>
                </a:solidFill>
                <a:sym typeface="Symbol"/>
              </a:rPr>
              <a:t>  qualifications, </a:t>
            </a:r>
            <a:r>
              <a:rPr lang="fr-CH" sz="2000" b="1" dirty="0" smtClean="0">
                <a:solidFill>
                  <a:srgbClr val="FF0000"/>
                </a:solidFill>
              </a:rPr>
              <a:t>destructive tests and NDT </a:t>
            </a:r>
            <a:r>
              <a:rPr lang="fr-CH" sz="2000" b="1" dirty="0" err="1" smtClean="0">
                <a:solidFill>
                  <a:srgbClr val="FF0000"/>
                </a:solidFill>
              </a:rPr>
              <a:t>involved</a:t>
            </a:r>
            <a:endParaRPr lang="en-GB" sz="2000" b="1" dirty="0">
              <a:solidFill>
                <a:srgbClr val="FF0000"/>
              </a:solidFill>
            </a:endParaRPr>
          </a:p>
        </p:txBody>
      </p:sp>
      <p:sp>
        <p:nvSpPr>
          <p:cNvPr id="47" name="TextBox 17"/>
          <p:cNvSpPr txBox="1">
            <a:spLocks noChangeArrowheads="1"/>
          </p:cNvSpPr>
          <p:nvPr/>
        </p:nvSpPr>
        <p:spPr bwMode="auto">
          <a:xfrm>
            <a:off x="3435436" y="3922598"/>
            <a:ext cx="3389673" cy="707886"/>
          </a:xfrm>
          <a:prstGeom prst="rect">
            <a:avLst/>
          </a:prstGeom>
          <a:solidFill>
            <a:schemeClr val="accent5">
              <a:lumMod val="20000"/>
              <a:lumOff val="80000"/>
              <a:alpha val="74000"/>
            </a:schemeClr>
          </a:solidFill>
          <a:ln w="9525">
            <a:noFill/>
            <a:miter lim="800000"/>
            <a:headEnd/>
            <a:tailEnd/>
          </a:ln>
        </p:spPr>
        <p:txBody>
          <a:bodyPr wrap="square">
            <a:spAutoFit/>
          </a:bodyPr>
          <a:lstStyle/>
          <a:p>
            <a:pPr>
              <a:defRPr/>
            </a:pPr>
            <a:r>
              <a:rPr lang="fr-CH" sz="2000" b="1" dirty="0" smtClean="0">
                <a:solidFill>
                  <a:srgbClr val="FF0000"/>
                </a:solidFill>
                <a:sym typeface="Symbol"/>
              </a:rPr>
              <a:t> </a:t>
            </a:r>
            <a:r>
              <a:rPr lang="fr-CH" sz="2000" b="1" dirty="0" err="1">
                <a:solidFill>
                  <a:srgbClr val="FF0000"/>
                </a:solidFill>
                <a:sym typeface="Symbol"/>
              </a:rPr>
              <a:t>m</a:t>
            </a:r>
            <a:r>
              <a:rPr lang="fr-CH" sz="2000" b="1" dirty="0" err="1" smtClean="0">
                <a:solidFill>
                  <a:srgbClr val="FF0000"/>
                </a:solidFill>
                <a:sym typeface="Symbol"/>
              </a:rPr>
              <a:t>aterial</a:t>
            </a:r>
            <a:r>
              <a:rPr lang="fr-CH" sz="2000" b="1" dirty="0" smtClean="0">
                <a:solidFill>
                  <a:srgbClr val="FF0000"/>
                </a:solidFill>
                <a:sym typeface="Symbol"/>
              </a:rPr>
              <a:t> </a:t>
            </a:r>
            <a:r>
              <a:rPr lang="fr-CH" sz="2000" b="1" dirty="0" err="1" smtClean="0">
                <a:solidFill>
                  <a:srgbClr val="FF0000"/>
                </a:solidFill>
                <a:sym typeface="Symbol"/>
              </a:rPr>
              <a:t>selection</a:t>
            </a:r>
            <a:r>
              <a:rPr lang="fr-CH" sz="2000" b="1" dirty="0" smtClean="0">
                <a:solidFill>
                  <a:srgbClr val="FF0000"/>
                </a:solidFill>
                <a:sym typeface="Symbol"/>
              </a:rPr>
              <a:t> and </a:t>
            </a:r>
            <a:r>
              <a:rPr lang="fr-CH" sz="2000" b="1" dirty="0" err="1" smtClean="0">
                <a:solidFill>
                  <a:srgbClr val="FF0000"/>
                </a:solidFill>
                <a:sym typeface="Symbol"/>
              </a:rPr>
              <a:t>characterization</a:t>
            </a:r>
            <a:endParaRPr lang="en-GB" sz="2000" b="1" dirty="0">
              <a:solidFill>
                <a:srgbClr val="FF0000"/>
              </a:solidFill>
            </a:endParaRPr>
          </a:p>
        </p:txBody>
      </p:sp>
      <p:sp>
        <p:nvSpPr>
          <p:cNvPr id="48" name="TextBox 17"/>
          <p:cNvSpPr txBox="1">
            <a:spLocks noChangeArrowheads="1"/>
          </p:cNvSpPr>
          <p:nvPr/>
        </p:nvSpPr>
        <p:spPr bwMode="auto">
          <a:xfrm>
            <a:off x="4268000" y="502103"/>
            <a:ext cx="3389673" cy="1015663"/>
          </a:xfrm>
          <a:prstGeom prst="rect">
            <a:avLst/>
          </a:prstGeom>
          <a:solidFill>
            <a:schemeClr val="accent5">
              <a:lumMod val="20000"/>
              <a:lumOff val="80000"/>
              <a:alpha val="74000"/>
            </a:schemeClr>
          </a:solidFill>
          <a:ln w="9525">
            <a:noFill/>
            <a:miter lim="800000"/>
            <a:headEnd/>
            <a:tailEnd/>
          </a:ln>
        </p:spPr>
        <p:txBody>
          <a:bodyPr wrap="square">
            <a:spAutoFit/>
          </a:bodyPr>
          <a:lstStyle/>
          <a:p>
            <a:pPr>
              <a:defRPr/>
            </a:pPr>
            <a:r>
              <a:rPr lang="fr-CH" sz="2000" b="1" dirty="0" smtClean="0">
                <a:solidFill>
                  <a:srgbClr val="FF0000"/>
                </a:solidFill>
                <a:sym typeface="Symbol"/>
              </a:rPr>
              <a:t>know-how on </a:t>
            </a:r>
            <a:r>
              <a:rPr lang="fr-CH" sz="2000" b="1" dirty="0" err="1" smtClean="0">
                <a:solidFill>
                  <a:srgbClr val="FF0000"/>
                </a:solidFill>
                <a:sym typeface="Symbol"/>
              </a:rPr>
              <a:t>specific</a:t>
            </a:r>
            <a:r>
              <a:rPr lang="fr-CH" sz="2000" b="1" dirty="0" smtClean="0">
                <a:solidFill>
                  <a:srgbClr val="FF0000"/>
                </a:solidFill>
                <a:sym typeface="Symbol"/>
              </a:rPr>
              <a:t> </a:t>
            </a:r>
            <a:r>
              <a:rPr lang="fr-CH" sz="2000" b="1" dirty="0" err="1" smtClean="0">
                <a:solidFill>
                  <a:srgbClr val="FF0000"/>
                </a:solidFill>
                <a:sym typeface="Symbol"/>
              </a:rPr>
              <a:t>material</a:t>
            </a:r>
            <a:r>
              <a:rPr lang="fr-CH" sz="2000" b="1" dirty="0" smtClean="0">
                <a:solidFill>
                  <a:srgbClr val="FF0000"/>
                </a:solidFill>
                <a:sym typeface="Symbol"/>
              </a:rPr>
              <a:t> for </a:t>
            </a:r>
            <a:r>
              <a:rPr lang="fr-CH" sz="2000" b="1" dirty="0" err="1" smtClean="0">
                <a:solidFill>
                  <a:srgbClr val="FF0000"/>
                </a:solidFill>
                <a:sym typeface="Symbol"/>
              </a:rPr>
              <a:t>accelerator</a:t>
            </a:r>
            <a:r>
              <a:rPr lang="fr-CH" sz="2000" b="1" dirty="0" smtClean="0">
                <a:solidFill>
                  <a:srgbClr val="FF0000"/>
                </a:solidFill>
                <a:sym typeface="Symbol"/>
              </a:rPr>
              <a:t> construction </a:t>
            </a:r>
            <a:endParaRPr lang="en-GB" sz="2000" b="1" dirty="0">
              <a:solidFill>
                <a:srgbClr val="FF0000"/>
              </a:solidFill>
            </a:endParaRPr>
          </a:p>
        </p:txBody>
      </p:sp>
      <p:sp>
        <p:nvSpPr>
          <p:cNvPr id="49" name="Rectangle 48"/>
          <p:cNvSpPr/>
          <p:nvPr/>
        </p:nvSpPr>
        <p:spPr>
          <a:xfrm>
            <a:off x="3317511" y="1561171"/>
            <a:ext cx="2317479" cy="278945"/>
          </a:xfrm>
          <a:prstGeom prst="rect">
            <a:avLst/>
          </a:prstGeom>
          <a:solidFill>
            <a:srgbClr val="00B05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82397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blinds(horizontal)">
                                      <p:cBhvr>
                                        <p:cTn id="17" dur="500"/>
                                        <p:tgtEl>
                                          <p:spTgt spid="46"/>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blinds(horizontal)">
                                      <p:cBhvr>
                                        <p:cTn id="20" dur="500"/>
                                        <p:tgtEl>
                                          <p:spTgt spid="47"/>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linds(horizontal)">
                                      <p:cBhvr>
                                        <p:cTn id="25" dur="500"/>
                                        <p:tgtEl>
                                          <p:spTgt spid="48"/>
                                        </p:tgtEl>
                                      </p:cBhvr>
                                    </p:animEffect>
                                  </p:childTnLst>
                                </p:cTn>
                              </p:par>
                              <p:par>
                                <p:cTn id="26" presetID="1" presetClass="entr" presetSubtype="0"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0"/>
          <p:cNvSpPr txBox="1">
            <a:spLocks noChangeArrowheads="1"/>
          </p:cNvSpPr>
          <p:nvPr/>
        </p:nvSpPr>
        <p:spPr bwMode="auto">
          <a:xfrm>
            <a:off x="0" y="0"/>
            <a:ext cx="9144000" cy="1016000"/>
          </a:xfrm>
          <a:prstGeom prst="rect">
            <a:avLst/>
          </a:prstGeom>
          <a:noFill/>
          <a:ln>
            <a:noFill/>
          </a:ln>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pl-PL" sz="2000" b="1" dirty="0" smtClean="0">
                <a:solidFill>
                  <a:srgbClr val="FFFFCC"/>
                </a:solidFill>
                <a:effectLst>
                  <a:outerShdw blurRad="38100" dist="38100" dir="2700000" algn="tl">
                    <a:srgbClr val="000000">
                      <a:alpha val="43137"/>
                    </a:srgbClr>
                  </a:outerShdw>
                </a:effectLst>
                <a:latin typeface="Tahoma"/>
                <a:cs typeface="+mn-cs"/>
              </a:rPr>
              <a:t>3D tomography</a:t>
            </a:r>
          </a:p>
          <a:p>
            <a:pPr algn="ctr" eaLnBrk="1" hangingPunct="1">
              <a:defRPr/>
            </a:pPr>
            <a:r>
              <a:rPr lang="pl-PL" sz="2000" b="1" dirty="0" smtClean="0">
                <a:solidFill>
                  <a:srgbClr val="FFFFCC"/>
                </a:solidFill>
                <a:effectLst>
                  <a:outerShdw blurRad="38100" dist="38100" dir="2700000" algn="tl">
                    <a:srgbClr val="000000">
                      <a:alpha val="43137"/>
                    </a:srgbClr>
                  </a:outerShdw>
                </a:effectLst>
                <a:latin typeface="Tahoma"/>
                <a:cs typeface="+mn-cs"/>
              </a:rPr>
              <a:t>Technique description</a:t>
            </a:r>
            <a:endParaRPr lang="pl-PL" sz="2000" b="1" dirty="0">
              <a:solidFill>
                <a:srgbClr val="FFFFCC"/>
              </a:solidFill>
              <a:effectLst>
                <a:outerShdw blurRad="38100" dist="38100" dir="2700000" algn="tl">
                  <a:srgbClr val="000000">
                    <a:alpha val="43137"/>
                  </a:srgbClr>
                </a:outerShdw>
              </a:effectLst>
              <a:latin typeface="Tahoma"/>
              <a:cs typeface="+mn-cs"/>
            </a:endParaRPr>
          </a:p>
          <a:p>
            <a:pPr algn="ctr" eaLnBrk="1" hangingPunct="1">
              <a:defRPr/>
            </a:pPr>
            <a:endParaRPr lang="pl-PL" sz="2000" b="1" dirty="0" smtClean="0">
              <a:solidFill>
                <a:srgbClr val="FFFFCC"/>
              </a:solidFill>
              <a:effectLst>
                <a:outerShdw blurRad="38100" dist="38100" dir="2700000" algn="tl">
                  <a:srgbClr val="000000">
                    <a:alpha val="43137"/>
                  </a:srgbClr>
                </a:outerShdw>
              </a:effectLst>
              <a:latin typeface="Tahoma"/>
              <a:cs typeface="+mn-cs"/>
            </a:endParaRPr>
          </a:p>
        </p:txBody>
      </p:sp>
      <p:pic>
        <p:nvPicPr>
          <p:cNvPr id="30723" name="Picture 5" descr="http://www.rxsolutions.fr/images/tomo/schto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750" y="4152900"/>
            <a:ext cx="3600450" cy="265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descr="G:\Departments\EN\Groups\MME\MM\Metallurgy\Doctorants\Marcinek\ITER\Correction Coils\1258209 VPI mock-up -2-\Photos\IMG_230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5950" y="3155950"/>
            <a:ext cx="3386138" cy="366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750" y="954088"/>
            <a:ext cx="3149600" cy="309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2825" y="954088"/>
            <a:ext cx="1025525"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3563938" y="1235075"/>
            <a:ext cx="5275262" cy="2062163"/>
          </a:xfrm>
          <a:prstGeom prst="rect">
            <a:avLst/>
          </a:prstGeom>
        </p:spPr>
        <p:txBody>
          <a:bodyPr>
            <a:spAutoFit/>
          </a:bodyPr>
          <a:lstStyle/>
          <a:p>
            <a:pPr marL="285750" indent="-285750">
              <a:buFont typeface="Arial" pitchFamily="34" charset="0"/>
              <a:buChar char="•"/>
              <a:defRPr/>
            </a:pPr>
            <a:r>
              <a:rPr lang="en-GB" sz="1600" dirty="0">
                <a:solidFill>
                  <a:srgbClr val="FFFFFF"/>
                </a:solidFill>
                <a:latin typeface="Arial" charset="0"/>
                <a:cs typeface="+mn-cs"/>
              </a:rPr>
              <a:t>Specimens placed on a mobile and rotatable stage</a:t>
            </a:r>
          </a:p>
          <a:p>
            <a:pPr marL="285750" indent="-285750">
              <a:buFont typeface="Arial" pitchFamily="34" charset="0"/>
              <a:buChar char="•"/>
              <a:defRPr/>
            </a:pPr>
            <a:r>
              <a:rPr lang="en-GB" sz="1600" dirty="0">
                <a:solidFill>
                  <a:srgbClr val="FFFFFF"/>
                </a:solidFill>
                <a:latin typeface="Arial" charset="0"/>
                <a:cs typeface="+mn-cs"/>
              </a:rPr>
              <a:t>Motorized zoom</a:t>
            </a:r>
          </a:p>
          <a:p>
            <a:pPr marL="285750" indent="-285750">
              <a:buFont typeface="Arial" pitchFamily="34" charset="0"/>
              <a:buChar char="•"/>
              <a:defRPr/>
            </a:pPr>
            <a:r>
              <a:rPr lang="en-GB" sz="1600" dirty="0">
                <a:solidFill>
                  <a:srgbClr val="FFFFFF"/>
                </a:solidFill>
                <a:latin typeface="Arial" charset="0"/>
                <a:cs typeface="+mn-cs"/>
              </a:rPr>
              <a:t>Full inspection of samples up to 240 mm length</a:t>
            </a:r>
          </a:p>
          <a:p>
            <a:pPr marL="285750" indent="-285750">
              <a:buFont typeface="Arial" pitchFamily="34" charset="0"/>
              <a:buChar char="•"/>
              <a:defRPr/>
            </a:pPr>
            <a:r>
              <a:rPr lang="en-GB" sz="1600" dirty="0">
                <a:solidFill>
                  <a:srgbClr val="FFFFFF"/>
                </a:solidFill>
                <a:latin typeface="Arial" charset="0"/>
                <a:cs typeface="+mn-cs"/>
              </a:rPr>
              <a:t>Sealed </a:t>
            </a:r>
            <a:r>
              <a:rPr lang="en-GB" sz="1600" dirty="0" err="1">
                <a:solidFill>
                  <a:srgbClr val="FFFFFF"/>
                </a:solidFill>
                <a:latin typeface="Arial" charset="0"/>
                <a:cs typeface="+mn-cs"/>
              </a:rPr>
              <a:t>microfocus</a:t>
            </a:r>
            <a:r>
              <a:rPr lang="en-GB" sz="1600" dirty="0">
                <a:solidFill>
                  <a:srgbClr val="FFFFFF"/>
                </a:solidFill>
                <a:latin typeface="Arial" charset="0"/>
                <a:cs typeface="+mn-cs"/>
              </a:rPr>
              <a:t> source, max. </a:t>
            </a:r>
            <a:r>
              <a:rPr lang="pl-PL" sz="1600" dirty="0">
                <a:solidFill>
                  <a:srgbClr val="FFFFFF"/>
                </a:solidFill>
                <a:latin typeface="Arial" charset="0"/>
                <a:cs typeface="+mn-cs"/>
              </a:rPr>
              <a:t>t</a:t>
            </a:r>
            <a:r>
              <a:rPr lang="en-GB" sz="1600" dirty="0" err="1">
                <a:solidFill>
                  <a:srgbClr val="FFFFFF"/>
                </a:solidFill>
                <a:latin typeface="Arial" charset="0"/>
                <a:cs typeface="+mn-cs"/>
              </a:rPr>
              <a:t>ension</a:t>
            </a:r>
            <a:r>
              <a:rPr lang="pl-PL" sz="1600" dirty="0">
                <a:solidFill>
                  <a:srgbClr val="FFFFFF"/>
                </a:solidFill>
                <a:latin typeface="Arial" charset="0"/>
                <a:cs typeface="+mn-cs"/>
              </a:rPr>
              <a:t> </a:t>
            </a:r>
            <a:r>
              <a:rPr lang="en-GB" sz="1600" dirty="0">
                <a:solidFill>
                  <a:srgbClr val="FFFFFF"/>
                </a:solidFill>
                <a:latin typeface="Arial" charset="0"/>
                <a:cs typeface="+mn-cs"/>
              </a:rPr>
              <a:t>150 kV</a:t>
            </a:r>
          </a:p>
          <a:p>
            <a:pPr marL="285750" indent="-285750">
              <a:buFont typeface="Arial" pitchFamily="34" charset="0"/>
              <a:buChar char="•"/>
              <a:defRPr/>
            </a:pPr>
            <a:r>
              <a:rPr lang="en-GB" sz="1600" dirty="0">
                <a:solidFill>
                  <a:srgbClr val="FFFFFF"/>
                </a:solidFill>
                <a:latin typeface="Arial" charset="0"/>
                <a:cs typeface="+mn-cs"/>
              </a:rPr>
              <a:t>HR area image sensor, 1920 pixels x 1536 pixels</a:t>
            </a:r>
          </a:p>
          <a:p>
            <a:pPr marL="285750" indent="-285750">
              <a:buFont typeface="Arial" pitchFamily="34" charset="0"/>
              <a:buChar char="•"/>
              <a:defRPr/>
            </a:pPr>
            <a:r>
              <a:rPr lang="en-GB" sz="1600" dirty="0">
                <a:solidFill>
                  <a:srgbClr val="FFFFFF"/>
                </a:solidFill>
                <a:latin typeface="Arial" charset="0"/>
                <a:cs typeface="+mn-cs"/>
              </a:rPr>
              <a:t>Detection surface: 200 mm x 250 mm</a:t>
            </a:r>
          </a:p>
          <a:p>
            <a:pPr marL="285750" indent="-285750">
              <a:buFont typeface="Arial" pitchFamily="34" charset="0"/>
              <a:buChar char="•"/>
              <a:defRPr/>
            </a:pPr>
            <a:r>
              <a:rPr lang="en-GB" sz="1600" dirty="0">
                <a:solidFill>
                  <a:srgbClr val="FFFFFF"/>
                </a:solidFill>
                <a:latin typeface="Arial" charset="0"/>
                <a:cs typeface="+mn-cs"/>
              </a:rPr>
              <a:t>14 bits – 16000 </a:t>
            </a:r>
            <a:r>
              <a:rPr lang="en-GB" sz="1600" dirty="0" err="1">
                <a:solidFill>
                  <a:srgbClr val="FFFFFF"/>
                </a:solidFill>
                <a:latin typeface="Arial" charset="0"/>
                <a:cs typeface="+mn-cs"/>
              </a:rPr>
              <a:t>gray</a:t>
            </a:r>
            <a:r>
              <a:rPr lang="en-GB" sz="1600" dirty="0">
                <a:solidFill>
                  <a:srgbClr val="FFFFFF"/>
                </a:solidFill>
                <a:latin typeface="Arial" charset="0"/>
                <a:cs typeface="+mn-cs"/>
              </a:rPr>
              <a:t> levels</a:t>
            </a:r>
          </a:p>
          <a:p>
            <a:pPr marL="285750" indent="-285750">
              <a:buFont typeface="Arial" pitchFamily="34" charset="0"/>
              <a:buChar char="•"/>
              <a:defRPr/>
            </a:pPr>
            <a:r>
              <a:rPr lang="en-GB" sz="1600" dirty="0">
                <a:solidFill>
                  <a:srgbClr val="FFFFFF"/>
                </a:solidFill>
                <a:latin typeface="Arial" charset="0"/>
                <a:cs typeface="+mn-cs"/>
              </a:rPr>
              <a:t>1-30 images /s</a:t>
            </a:r>
          </a:p>
        </p:txBody>
      </p:sp>
      <p:sp>
        <p:nvSpPr>
          <p:cNvPr id="21" name="Rectangle 20"/>
          <p:cNvSpPr/>
          <p:nvPr/>
        </p:nvSpPr>
        <p:spPr>
          <a:xfrm>
            <a:off x="3835400" y="5008563"/>
            <a:ext cx="2422525" cy="1816100"/>
          </a:xfrm>
          <a:prstGeom prst="rect">
            <a:avLst/>
          </a:prstGeom>
          <a:solidFill>
            <a:schemeClr val="tx1"/>
          </a:solidFill>
        </p:spPr>
        <p:txBody>
          <a:bodyPr>
            <a:spAutoFit/>
          </a:bodyPr>
          <a:lstStyle/>
          <a:p>
            <a:pPr>
              <a:defRPr/>
            </a:pPr>
            <a:r>
              <a:rPr lang="pl-PL" sz="1400" dirty="0">
                <a:solidFill>
                  <a:srgbClr val="FF0000"/>
                </a:solidFill>
                <a:latin typeface="Arial" charset="0"/>
                <a:cs typeface="+mn-cs"/>
              </a:rPr>
              <a:t>2nd</a:t>
            </a:r>
            <a:r>
              <a:rPr lang="en-US" sz="1400" dirty="0">
                <a:solidFill>
                  <a:srgbClr val="FF0000"/>
                </a:solidFill>
                <a:latin typeface="Arial" charset="0"/>
                <a:cs typeface="+mn-cs"/>
              </a:rPr>
              <a:t> sample of </a:t>
            </a:r>
            <a:r>
              <a:rPr lang="pl-PL" sz="1400" dirty="0">
                <a:solidFill>
                  <a:srgbClr val="FF0000"/>
                </a:solidFill>
                <a:latin typeface="Arial" charset="0"/>
                <a:cs typeface="+mn-cs"/>
              </a:rPr>
              <a:t>the </a:t>
            </a:r>
            <a:r>
              <a:rPr lang="en-US" sz="1400" dirty="0">
                <a:solidFill>
                  <a:srgbClr val="FF0000"/>
                </a:solidFill>
                <a:latin typeface="Arial" charset="0"/>
                <a:cs typeface="+mn-cs"/>
              </a:rPr>
              <a:t>VPI</a:t>
            </a:r>
            <a:endParaRPr lang="pl-PL" sz="1400" dirty="0">
              <a:solidFill>
                <a:srgbClr val="FF0000"/>
              </a:solidFill>
              <a:latin typeface="Arial" charset="0"/>
              <a:cs typeface="+mn-cs"/>
            </a:endParaRPr>
          </a:p>
          <a:p>
            <a:pPr>
              <a:defRPr/>
            </a:pPr>
            <a:endParaRPr lang="pl-PL" sz="1400" dirty="0">
              <a:solidFill>
                <a:srgbClr val="FF0000"/>
              </a:solidFill>
              <a:latin typeface="Arial" charset="0"/>
              <a:cs typeface="+mn-cs"/>
            </a:endParaRPr>
          </a:p>
          <a:p>
            <a:pPr>
              <a:defRPr/>
            </a:pPr>
            <a:r>
              <a:rPr lang="pl-PL" sz="1400" dirty="0">
                <a:solidFill>
                  <a:srgbClr val="FF0000"/>
                </a:solidFill>
                <a:latin typeface="Arial" charset="0"/>
                <a:cs typeface="+mn-cs"/>
              </a:rPr>
              <a:t>11 separate </a:t>
            </a:r>
            <a:r>
              <a:rPr lang="fr-CH" sz="1400" dirty="0">
                <a:solidFill>
                  <a:srgbClr val="FF0000"/>
                </a:solidFill>
                <a:latin typeface="Arial" charset="0"/>
                <a:cs typeface="+mn-cs"/>
              </a:rPr>
              <a:t>360°</a:t>
            </a:r>
            <a:r>
              <a:rPr lang="pl-PL" sz="1400" dirty="0">
                <a:solidFill>
                  <a:srgbClr val="FF0000"/>
                </a:solidFill>
                <a:latin typeface="Arial" charset="0"/>
                <a:cs typeface="+mn-cs"/>
              </a:rPr>
              <a:t> scans</a:t>
            </a:r>
          </a:p>
          <a:p>
            <a:pPr>
              <a:defRPr/>
            </a:pPr>
            <a:r>
              <a:rPr lang="pl-PL" sz="1400" dirty="0">
                <a:solidFill>
                  <a:srgbClr val="FF0000"/>
                </a:solidFill>
                <a:latin typeface="Arial" charset="0"/>
                <a:cs typeface="+mn-cs"/>
              </a:rPr>
              <a:t>were </a:t>
            </a:r>
            <a:r>
              <a:rPr lang="fr-CH" sz="1400" dirty="0" err="1">
                <a:solidFill>
                  <a:srgbClr val="FF0000"/>
                </a:solidFill>
                <a:latin typeface="Arial" charset="0"/>
                <a:cs typeface="+mn-cs"/>
              </a:rPr>
              <a:t>combined</a:t>
            </a:r>
            <a:r>
              <a:rPr lang="pl-PL" sz="1400" dirty="0">
                <a:solidFill>
                  <a:srgbClr val="FF0000"/>
                </a:solidFill>
                <a:latin typeface="Arial" charset="0"/>
                <a:cs typeface="+mn-cs"/>
              </a:rPr>
              <a:t> to compile</a:t>
            </a:r>
            <a:r>
              <a:rPr lang="fr-CH" sz="1400" dirty="0">
                <a:solidFill>
                  <a:srgbClr val="FF0000"/>
                </a:solidFill>
                <a:latin typeface="Arial" charset="0"/>
                <a:cs typeface="+mn-cs"/>
              </a:rPr>
              <a:t> a final</a:t>
            </a:r>
            <a:r>
              <a:rPr lang="pl-PL" sz="1400" dirty="0">
                <a:solidFill>
                  <a:srgbClr val="FF0000"/>
                </a:solidFill>
                <a:latin typeface="Arial" charset="0"/>
                <a:cs typeface="+mn-cs"/>
              </a:rPr>
              <a:t> single</a:t>
            </a:r>
            <a:r>
              <a:rPr lang="fr-CH" sz="1400" dirty="0">
                <a:solidFill>
                  <a:srgbClr val="FF0000"/>
                </a:solidFill>
                <a:latin typeface="Arial" charset="0"/>
                <a:cs typeface="+mn-cs"/>
              </a:rPr>
              <a:t> </a:t>
            </a:r>
            <a:r>
              <a:rPr lang="pl-PL" sz="1400" dirty="0">
                <a:solidFill>
                  <a:srgbClr val="FF0000"/>
                </a:solidFill>
                <a:latin typeface="Arial" charset="0"/>
                <a:cs typeface="+mn-cs"/>
              </a:rPr>
              <a:t>3D object</a:t>
            </a:r>
            <a:r>
              <a:rPr lang="fr-CH" sz="1400" dirty="0">
                <a:solidFill>
                  <a:srgbClr val="FF0000"/>
                </a:solidFill>
                <a:latin typeface="Arial" charset="0"/>
                <a:cs typeface="+mn-cs"/>
              </a:rPr>
              <a:t> reconstruction</a:t>
            </a:r>
            <a:r>
              <a:rPr lang="pl-PL" sz="1400" dirty="0">
                <a:solidFill>
                  <a:srgbClr val="FF0000"/>
                </a:solidFill>
                <a:latin typeface="Arial" charset="0"/>
                <a:cs typeface="+mn-cs"/>
              </a:rPr>
              <a:t> </a:t>
            </a:r>
            <a:r>
              <a:rPr lang="fr-CH" sz="1400" dirty="0" err="1">
                <a:solidFill>
                  <a:srgbClr val="FF0000"/>
                </a:solidFill>
                <a:latin typeface="Arial" charset="0"/>
                <a:cs typeface="+mn-cs"/>
              </a:rPr>
              <a:t>while</a:t>
            </a:r>
            <a:r>
              <a:rPr lang="fr-CH" sz="1400" dirty="0">
                <a:solidFill>
                  <a:srgbClr val="FF0000"/>
                </a:solidFill>
                <a:latin typeface="Arial" charset="0"/>
                <a:cs typeface="+mn-cs"/>
              </a:rPr>
              <a:t> </a:t>
            </a:r>
            <a:r>
              <a:rPr lang="pl-PL" sz="1400" dirty="0">
                <a:solidFill>
                  <a:srgbClr val="FF0000"/>
                </a:solidFill>
                <a:latin typeface="Arial" charset="0"/>
                <a:cs typeface="+mn-cs"/>
              </a:rPr>
              <a:t>avoiding shadows</a:t>
            </a:r>
            <a:r>
              <a:rPr lang="fr-CH" sz="1400" dirty="0">
                <a:solidFill>
                  <a:srgbClr val="FF0000"/>
                </a:solidFill>
                <a:latin typeface="Arial" charset="0"/>
                <a:cs typeface="+mn-cs"/>
              </a:rPr>
              <a:t> due to</a:t>
            </a:r>
            <a:r>
              <a:rPr lang="pl-PL" sz="1400" dirty="0">
                <a:solidFill>
                  <a:srgbClr val="FF0000"/>
                </a:solidFill>
                <a:latin typeface="Arial" charset="0"/>
                <a:cs typeface="+mn-cs"/>
              </a:rPr>
              <a:t> steel conduits</a:t>
            </a:r>
            <a:endParaRPr lang="en-US" sz="1400" dirty="0">
              <a:solidFill>
                <a:srgbClr val="FF0000"/>
              </a:solidFill>
              <a:latin typeface="Arial" charset="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linds(horizontal)">
                                      <p:cBhvr>
                                        <p:cTn id="7" dur="500"/>
                                        <p:tgtEl>
                                          <p:spTgt spid="21"/>
                                        </p:tgtEl>
                                      </p:cBhvr>
                                    </p:animEffect>
                                  </p:childTnLst>
                                </p:cTn>
                              </p:par>
                              <p:par>
                                <p:cTn id="8" presetID="3" presetClass="entr" presetSubtype="1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blinds(horizontal)">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5"/>
          <p:cNvSpPr>
            <a:spLocks noGrp="1"/>
          </p:cNvSpPr>
          <p:nvPr>
            <p:ph type="sldNum" sz="quarter" idx="12"/>
          </p:nvPr>
        </p:nvSpPr>
        <p:spPr>
          <a:xfrm>
            <a:off x="6705600" y="6311900"/>
            <a:ext cx="1905000" cy="457200"/>
          </a:xfrm>
        </p:spPr>
        <p:txBody>
          <a:bodyPr/>
          <a:lstStyle/>
          <a:p>
            <a:pPr>
              <a:defRPr/>
            </a:pPr>
            <a:fld id="{BF7BDF9A-674C-4383-B8A5-93DC1A15E480}" type="slidenum">
              <a:rPr lang="en-US"/>
              <a:pPr>
                <a:defRPr/>
              </a:pPr>
              <a:t>21</a:t>
            </a:fld>
            <a:endParaRPr lang="en-US" dirty="0"/>
          </a:p>
        </p:txBody>
      </p:sp>
      <p:sp>
        <p:nvSpPr>
          <p:cNvPr id="62" name="Date Placeholder 3"/>
          <p:cNvSpPr>
            <a:spLocks noGrp="1"/>
          </p:cNvSpPr>
          <p:nvPr>
            <p:ph type="dt" sz="quarter" idx="10"/>
          </p:nvPr>
        </p:nvSpPr>
        <p:spPr>
          <a:xfrm>
            <a:off x="1219200" y="6350000"/>
            <a:ext cx="1905000" cy="457200"/>
          </a:xfrm>
        </p:spPr>
        <p:txBody>
          <a:bodyPr/>
          <a:lstStyle/>
          <a:p>
            <a:pPr>
              <a:defRPr/>
            </a:pPr>
            <a:r>
              <a:rPr lang="fr-FR" dirty="0" smtClean="0">
                <a:solidFill>
                  <a:srgbClr val="FFFFCC"/>
                </a:solidFill>
              </a:rPr>
              <a:t>MT-23, July 14 – 19, 2013, Boston, MA USA</a:t>
            </a:r>
            <a:endParaRPr lang="en-US" dirty="0" smtClean="0">
              <a:solidFill>
                <a:srgbClr val="FFFFCC"/>
              </a:solidFill>
            </a:endParaRPr>
          </a:p>
        </p:txBody>
      </p:sp>
      <p:sp>
        <p:nvSpPr>
          <p:cNvPr id="72" name="Footer Placeholder 4"/>
          <p:cNvSpPr>
            <a:spLocks noGrp="1"/>
          </p:cNvSpPr>
          <p:nvPr>
            <p:ph type="ftr" sz="quarter" idx="11"/>
          </p:nvPr>
        </p:nvSpPr>
        <p:spPr>
          <a:xfrm>
            <a:off x="3467100" y="6350000"/>
            <a:ext cx="2895600" cy="457200"/>
          </a:xfrm>
        </p:spPr>
        <p:txBody>
          <a:bodyPr/>
          <a:lstStyle/>
          <a:p>
            <a:pPr>
              <a:defRPr/>
            </a:pPr>
            <a:r>
              <a:rPr lang="en-US" dirty="0" smtClean="0">
                <a:solidFill>
                  <a:srgbClr val="FFFFCC"/>
                </a:solidFill>
              </a:rPr>
              <a:t>Advanced examination techniques applied to the assessment…</a:t>
            </a:r>
          </a:p>
        </p:txBody>
      </p:sp>
      <p:sp>
        <p:nvSpPr>
          <p:cNvPr id="3" name="Rectangle 2"/>
          <p:cNvSpPr/>
          <p:nvPr/>
        </p:nvSpPr>
        <p:spPr>
          <a:xfrm>
            <a:off x="781050" y="180975"/>
            <a:ext cx="7923213" cy="460375"/>
          </a:xfrm>
          <a:prstGeom prst="rect">
            <a:avLst/>
          </a:prstGeom>
        </p:spPr>
        <p:txBody>
          <a:bodyPr>
            <a:spAutoFit/>
          </a:bodyPr>
          <a:lstStyle/>
          <a:p>
            <a:pPr>
              <a:spcBef>
                <a:spcPts val="600"/>
              </a:spcBef>
              <a:defRPr/>
            </a:pPr>
            <a:r>
              <a:rPr lang="en-US" sz="2400" b="1" dirty="0">
                <a:solidFill>
                  <a:srgbClr val="EAEAEA"/>
                </a:solidFill>
                <a:effectLst>
                  <a:outerShdw blurRad="38100" dist="38100" dir="2700000" algn="tl">
                    <a:srgbClr val="000000"/>
                  </a:outerShdw>
                </a:effectLst>
                <a:latin typeface="Tahoma" pitchFamily="34" charset="0"/>
              </a:rPr>
              <a:t>Microstructural and dimensional investigations</a:t>
            </a:r>
          </a:p>
        </p:txBody>
      </p:sp>
      <p:pic>
        <p:nvPicPr>
          <p:cNvPr id="14342" name="Picture 2" descr="VPI__cc50x_defect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7800" y="666750"/>
            <a:ext cx="5035550" cy="375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3" name="Picture 3" descr="VPI__cc50x_defect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800" y="4489450"/>
            <a:ext cx="3097213" cy="234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4" name="Rectangle 1"/>
          <p:cNvSpPr>
            <a:spLocks noChangeArrowheads="1"/>
          </p:cNvSpPr>
          <p:nvPr/>
        </p:nvSpPr>
        <p:spPr bwMode="auto">
          <a:xfrm>
            <a:off x="3275013" y="4489450"/>
            <a:ext cx="19383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2000">
                <a:solidFill>
                  <a:srgbClr val="FFFFFF"/>
                </a:solidFill>
                <a:latin typeface="Tahoma" pitchFamily="34" charset="0"/>
                <a:sym typeface="Symbol" pitchFamily="18" charset="2"/>
              </a:rPr>
              <a:t> l</a:t>
            </a:r>
            <a:r>
              <a:rPr lang="en-GB" sz="2000">
                <a:solidFill>
                  <a:srgbClr val="FFFFFF"/>
                </a:solidFill>
                <a:latin typeface="Tahoma" pitchFamily="34" charset="0"/>
              </a:rPr>
              <a:t>ack of resin in the cross-section</a:t>
            </a:r>
            <a:endParaRPr lang="en-GB" sz="3200">
              <a:solidFill>
                <a:srgbClr val="FFFFFF"/>
              </a:solidFill>
              <a:latin typeface="Tahoma" pitchFamily="34" charset="0"/>
            </a:endParaRPr>
          </a:p>
        </p:txBody>
      </p:sp>
      <p:pic>
        <p:nvPicPr>
          <p:cNvPr id="14345" name="Picture 4" descr="VPI_50xresine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1150" y="4078288"/>
            <a:ext cx="3752850" cy="279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27"/>
          <p:cNvSpPr/>
          <p:nvPr/>
        </p:nvSpPr>
        <p:spPr>
          <a:xfrm>
            <a:off x="3406775" y="6149975"/>
            <a:ext cx="1936750" cy="708025"/>
          </a:xfrm>
          <a:prstGeom prst="rect">
            <a:avLst/>
          </a:prstGeom>
          <a:solidFill>
            <a:schemeClr val="accent6">
              <a:lumMod val="50000"/>
            </a:schemeClr>
          </a:solidFill>
        </p:spPr>
        <p:txBody>
          <a:bodyPr>
            <a:spAutoFit/>
          </a:bodyPr>
          <a:lstStyle/>
          <a:p>
            <a:pPr algn="r">
              <a:defRPr/>
            </a:pPr>
            <a:r>
              <a:rPr lang="en-GB" sz="2000" dirty="0">
                <a:solidFill>
                  <a:srgbClr val="FFFFFF"/>
                </a:solidFill>
                <a:latin typeface="Tahoma" pitchFamily="34" charset="0"/>
                <a:sym typeface="Symbol"/>
              </a:rPr>
              <a:t>areas of pure resin </a:t>
            </a:r>
            <a:endParaRPr lang="en-GB" sz="3200" dirty="0">
              <a:solidFill>
                <a:srgbClr val="FFFFFF"/>
              </a:solidFill>
              <a:latin typeface="Tahoma" pitchFamily="34" charset="0"/>
            </a:endParaRPr>
          </a:p>
        </p:txBody>
      </p:sp>
      <p:sp>
        <p:nvSpPr>
          <p:cNvPr id="14347" name="Oval 5"/>
          <p:cNvSpPr>
            <a:spLocks noChangeAspect="1" noChangeArrowheads="1"/>
          </p:cNvSpPr>
          <p:nvPr/>
        </p:nvSpPr>
        <p:spPr bwMode="auto">
          <a:xfrm>
            <a:off x="7688263" y="5251450"/>
            <a:ext cx="252412" cy="279400"/>
          </a:xfrm>
          <a:prstGeom prst="ellipse">
            <a:avLst/>
          </a:prstGeom>
          <a:noFill/>
          <a:ln w="38100" algn="ctr">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sz="3200">
              <a:solidFill>
                <a:srgbClr val="FFFFFF"/>
              </a:solidFill>
              <a:latin typeface="Tahoma" pitchFamily="34" charset="0"/>
            </a:endParaRPr>
          </a:p>
        </p:txBody>
      </p:sp>
      <p:sp>
        <p:nvSpPr>
          <p:cNvPr id="14348" name="Rectangle 29"/>
          <p:cNvSpPr>
            <a:spLocks noChangeArrowheads="1"/>
          </p:cNvSpPr>
          <p:nvPr/>
        </p:nvSpPr>
        <p:spPr bwMode="auto">
          <a:xfrm>
            <a:off x="7280275" y="4808538"/>
            <a:ext cx="1187450" cy="400050"/>
          </a:xfrm>
          <a:prstGeom prst="rect">
            <a:avLst/>
          </a:prstGeom>
          <a:solidFill>
            <a:schemeClr val="tx1">
              <a:alpha val="6901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GB" sz="2000" b="1">
                <a:solidFill>
                  <a:srgbClr val="FF0000"/>
                </a:solidFill>
                <a:latin typeface="Tahoma" pitchFamily="34" charset="0"/>
                <a:sym typeface="Symbol" pitchFamily="18" charset="2"/>
              </a:rPr>
              <a:t>300 m</a:t>
            </a:r>
            <a:endParaRPr lang="en-GB" sz="3200" b="1">
              <a:solidFill>
                <a:srgbClr val="FF0000"/>
              </a:solidFill>
              <a:latin typeface="Tahoma" pitchFamily="34" charset="0"/>
            </a:endParaRP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033713" y="25400"/>
            <a:ext cx="37592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10"/>
          <p:cNvGrpSpPr>
            <a:grpSpLocks/>
          </p:cNvGrpSpPr>
          <p:nvPr/>
        </p:nvGrpSpPr>
        <p:grpSpPr bwMode="auto">
          <a:xfrm>
            <a:off x="4197350" y="0"/>
            <a:ext cx="4922838" cy="5251450"/>
            <a:chOff x="4196977" y="0"/>
            <a:chExt cx="4923273" cy="5250669"/>
          </a:xfrm>
        </p:grpSpPr>
        <p:pic>
          <p:nvPicPr>
            <p:cNvPr id="14355" name="Picture 4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75814" y="0"/>
              <a:ext cx="2244436" cy="5250669"/>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 name="Rectangle 6"/>
            <p:cNvSpPr/>
            <p:nvPr/>
          </p:nvSpPr>
          <p:spPr bwMode="auto">
            <a:xfrm>
              <a:off x="4196977" y="411102"/>
              <a:ext cx="968461" cy="1868209"/>
            </a:xfrm>
            <a:prstGeom prst="rect">
              <a:avLst/>
            </a:prstGeom>
            <a:noFill/>
            <a:ln w="19050" cap="flat" cmpd="sng" algn="ctr">
              <a:solidFill>
                <a:schemeClr val="tx1"/>
              </a:solidFill>
              <a:prstDash val="solid"/>
              <a:round/>
              <a:headEnd type="none" w="med" len="med"/>
              <a:tailEnd type="none" w="med" len="med"/>
            </a:ln>
            <a:effectLst/>
          </p:spPr>
          <p:txBody>
            <a:bodyPr/>
            <a:lstStyle/>
            <a:p>
              <a:pPr marL="609600" indent="-609600">
                <a:lnSpc>
                  <a:spcPct val="90000"/>
                </a:lnSpc>
                <a:spcBef>
                  <a:spcPct val="20000"/>
                </a:spcBef>
                <a:buClr>
                  <a:srgbClr val="FFFFCC"/>
                </a:buClr>
                <a:buSzPct val="70000"/>
                <a:buFont typeface="Wingdings" pitchFamily="2" charset="2"/>
                <a:buNone/>
                <a:defRPr/>
              </a:pPr>
              <a:endParaRPr lang="en-GB" sz="3200">
                <a:solidFill>
                  <a:srgbClr val="FFFFFF"/>
                </a:solidFill>
                <a:effectLst>
                  <a:outerShdw blurRad="38100" dist="38100" dir="2700000" algn="tl">
                    <a:srgbClr val="000000">
                      <a:alpha val="43137"/>
                    </a:srgbClr>
                  </a:outerShdw>
                </a:effectLst>
                <a:latin typeface="Tahoma" pitchFamily="34" charset="0"/>
              </a:endParaRPr>
            </a:p>
          </p:txBody>
        </p:sp>
        <p:cxnSp>
          <p:nvCxnSpPr>
            <p:cNvPr id="14357" name="Straight Arrow Connector 8"/>
            <p:cNvCxnSpPr>
              <a:cxnSpLocks noChangeShapeType="1"/>
              <a:stCxn id="7" idx="3"/>
            </p:cNvCxnSpPr>
            <p:nvPr/>
          </p:nvCxnSpPr>
          <p:spPr bwMode="auto">
            <a:xfrm flipV="1">
              <a:off x="5165768" y="1345635"/>
              <a:ext cx="1686296" cy="1"/>
            </a:xfrm>
            <a:prstGeom prst="straightConnector1">
              <a:avLst/>
            </a:prstGeom>
            <a:noFill/>
            <a:ln w="19050" algn="ctr">
              <a:solidFill>
                <a:schemeClr val="tx1"/>
              </a:solidFill>
              <a:round/>
              <a:headEnd/>
              <a:tailEnd type="triangle" w="med" len="med"/>
            </a:ln>
            <a:extLst>
              <a:ext uri="{909E8E84-426E-40DD-AFC4-6F175D3DCCD1}">
                <a14:hiddenFill xmlns:a14="http://schemas.microsoft.com/office/drawing/2010/main">
                  <a:noFill/>
                </a14:hiddenFill>
              </a:ext>
            </a:extLst>
          </p:spPr>
        </p:cxnSp>
      </p:grpSp>
      <p:grpSp>
        <p:nvGrpSpPr>
          <p:cNvPr id="16" name="Group 15"/>
          <p:cNvGrpSpPr>
            <a:grpSpLocks/>
          </p:cNvGrpSpPr>
          <p:nvPr/>
        </p:nvGrpSpPr>
        <p:grpSpPr bwMode="auto">
          <a:xfrm>
            <a:off x="8097838" y="1247775"/>
            <a:ext cx="892175" cy="2041525"/>
            <a:chOff x="8097988" y="1248207"/>
            <a:chExt cx="891631" cy="2041259"/>
          </a:xfrm>
        </p:grpSpPr>
        <p:cxnSp>
          <p:nvCxnSpPr>
            <p:cNvPr id="14352" name="Straight Arrow Connector 47"/>
            <p:cNvCxnSpPr>
              <a:cxnSpLocks noChangeShapeType="1"/>
            </p:cNvCxnSpPr>
            <p:nvPr/>
          </p:nvCxnSpPr>
          <p:spPr bwMode="auto">
            <a:xfrm flipH="1">
              <a:off x="8097988" y="1248207"/>
              <a:ext cx="879756" cy="705688"/>
            </a:xfrm>
            <a:prstGeom prst="straightConnector1">
              <a:avLst/>
            </a:prstGeom>
            <a:noFill/>
            <a:ln w="1905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4353" name="Straight Arrow Connector 49"/>
            <p:cNvCxnSpPr>
              <a:cxnSpLocks noChangeShapeType="1"/>
            </p:cNvCxnSpPr>
            <p:nvPr/>
          </p:nvCxnSpPr>
          <p:spPr bwMode="auto">
            <a:xfrm flipH="1" flipV="1">
              <a:off x="8109863" y="2589709"/>
              <a:ext cx="879756" cy="699757"/>
            </a:xfrm>
            <a:prstGeom prst="straightConnector1">
              <a:avLst/>
            </a:prstGeom>
            <a:noFill/>
            <a:ln w="19050"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4354" name="Rectangle 50"/>
            <p:cNvSpPr>
              <a:spLocks noChangeArrowheads="1"/>
            </p:cNvSpPr>
            <p:nvPr/>
          </p:nvSpPr>
          <p:spPr bwMode="auto">
            <a:xfrm>
              <a:off x="8572517" y="1953895"/>
              <a:ext cx="41710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3200" b="1">
                  <a:solidFill>
                    <a:srgbClr val="FFFFFF"/>
                  </a:solidFill>
                  <a:latin typeface="Tahoma" pitchFamily="34" charset="0"/>
                </a:rPr>
                <a:t>?</a:t>
              </a:r>
              <a:endParaRPr lang="en-GB" sz="3200">
                <a:solidFill>
                  <a:srgbClr val="FFFFFF"/>
                </a:solidFill>
                <a:latin typeface="Tahoma"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50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5"/>
          <p:cNvSpPr>
            <a:spLocks noGrp="1"/>
          </p:cNvSpPr>
          <p:nvPr>
            <p:ph type="sldNum" sz="quarter" idx="12"/>
          </p:nvPr>
        </p:nvSpPr>
        <p:spPr>
          <a:xfrm>
            <a:off x="6705600" y="6311900"/>
            <a:ext cx="1905000" cy="457200"/>
          </a:xfrm>
        </p:spPr>
        <p:txBody>
          <a:bodyPr/>
          <a:lstStyle/>
          <a:p>
            <a:pPr>
              <a:defRPr/>
            </a:pPr>
            <a:fld id="{3F701050-E36D-4BC9-B032-09944FF746CF}" type="slidenum">
              <a:rPr lang="en-US"/>
              <a:pPr>
                <a:defRPr/>
              </a:pPr>
              <a:t>22</a:t>
            </a:fld>
            <a:endParaRPr lang="en-US" dirty="0"/>
          </a:p>
        </p:txBody>
      </p:sp>
      <p:sp>
        <p:nvSpPr>
          <p:cNvPr id="62" name="Date Placeholder 3"/>
          <p:cNvSpPr>
            <a:spLocks noGrp="1"/>
          </p:cNvSpPr>
          <p:nvPr>
            <p:ph type="dt" sz="quarter" idx="10"/>
          </p:nvPr>
        </p:nvSpPr>
        <p:spPr>
          <a:xfrm>
            <a:off x="1219200" y="6350000"/>
            <a:ext cx="1905000" cy="457200"/>
          </a:xfrm>
        </p:spPr>
        <p:txBody>
          <a:bodyPr/>
          <a:lstStyle/>
          <a:p>
            <a:pPr>
              <a:defRPr/>
            </a:pPr>
            <a:r>
              <a:rPr lang="fr-FR" dirty="0" smtClean="0">
                <a:solidFill>
                  <a:srgbClr val="FFFFCC"/>
                </a:solidFill>
              </a:rPr>
              <a:t>MT-23, July 14 – 19, 2013, Boston, MA USA</a:t>
            </a:r>
            <a:endParaRPr lang="en-US" dirty="0" smtClean="0">
              <a:solidFill>
                <a:srgbClr val="FFFFCC"/>
              </a:solidFill>
            </a:endParaRPr>
          </a:p>
        </p:txBody>
      </p:sp>
      <p:sp>
        <p:nvSpPr>
          <p:cNvPr id="72" name="Footer Placeholder 4"/>
          <p:cNvSpPr>
            <a:spLocks noGrp="1"/>
          </p:cNvSpPr>
          <p:nvPr>
            <p:ph type="ftr" sz="quarter" idx="11"/>
          </p:nvPr>
        </p:nvSpPr>
        <p:spPr>
          <a:xfrm>
            <a:off x="3467100" y="6350000"/>
            <a:ext cx="2895600" cy="457200"/>
          </a:xfrm>
        </p:spPr>
        <p:txBody>
          <a:bodyPr/>
          <a:lstStyle/>
          <a:p>
            <a:pPr>
              <a:defRPr/>
            </a:pPr>
            <a:r>
              <a:rPr lang="en-US" dirty="0" smtClean="0">
                <a:solidFill>
                  <a:srgbClr val="FFFFCC"/>
                </a:solidFill>
              </a:rPr>
              <a:t>Advanced examination techniques applied to the assessment…</a:t>
            </a:r>
          </a:p>
        </p:txBody>
      </p:sp>
      <p:sp>
        <p:nvSpPr>
          <p:cNvPr id="3" name="Rectangle 2"/>
          <p:cNvSpPr/>
          <p:nvPr/>
        </p:nvSpPr>
        <p:spPr>
          <a:xfrm>
            <a:off x="982663" y="180975"/>
            <a:ext cx="4814887" cy="830263"/>
          </a:xfrm>
          <a:prstGeom prst="rect">
            <a:avLst/>
          </a:prstGeom>
        </p:spPr>
        <p:txBody>
          <a:bodyPr>
            <a:spAutoFit/>
          </a:bodyPr>
          <a:lstStyle/>
          <a:p>
            <a:pPr>
              <a:spcBef>
                <a:spcPts val="0"/>
              </a:spcBef>
              <a:defRPr/>
            </a:pPr>
            <a:r>
              <a:rPr lang="en-US" sz="2400" b="1" dirty="0">
                <a:solidFill>
                  <a:srgbClr val="EAEAEA"/>
                </a:solidFill>
                <a:effectLst>
                  <a:outerShdw blurRad="38100" dist="38100" dir="2700000" algn="tl">
                    <a:srgbClr val="000000"/>
                  </a:outerShdw>
                </a:effectLst>
                <a:latin typeface="Tahoma" pitchFamily="34" charset="0"/>
              </a:rPr>
              <a:t>X-Ray</a:t>
            </a:r>
          </a:p>
          <a:p>
            <a:pPr>
              <a:spcBef>
                <a:spcPts val="0"/>
              </a:spcBef>
              <a:defRPr/>
            </a:pPr>
            <a:r>
              <a:rPr lang="en-US" sz="2400" b="1" dirty="0">
                <a:solidFill>
                  <a:srgbClr val="EAEAEA"/>
                </a:solidFill>
                <a:effectLst>
                  <a:outerShdw blurRad="38100" dist="38100" dir="2700000" algn="tl">
                    <a:srgbClr val="000000"/>
                  </a:outerShdw>
                </a:effectLst>
                <a:latin typeface="Tahoma" pitchFamily="34" charset="0"/>
              </a:rPr>
              <a:t>Computed Tomography (CT)</a:t>
            </a:r>
          </a:p>
        </p:txBody>
      </p:sp>
      <p:pic>
        <p:nvPicPr>
          <p:cNvPr id="4" name="VGL video.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1116013"/>
            <a:ext cx="9144000" cy="5143500"/>
          </a:xfrm>
          <a:prstGeom prst="rect">
            <a:avLst/>
          </a:prstGeom>
          <a:noFill/>
          <a:ln>
            <a:noFill/>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5"/>
          <p:cNvSpPr>
            <a:spLocks noGrp="1"/>
          </p:cNvSpPr>
          <p:nvPr>
            <p:ph type="sldNum" sz="quarter" idx="12"/>
          </p:nvPr>
        </p:nvSpPr>
        <p:spPr>
          <a:xfrm>
            <a:off x="6705600" y="6311900"/>
            <a:ext cx="1905000" cy="457200"/>
          </a:xfrm>
        </p:spPr>
        <p:txBody>
          <a:bodyPr/>
          <a:lstStyle/>
          <a:p>
            <a:pPr>
              <a:defRPr/>
            </a:pPr>
            <a:fld id="{7EB54F7A-8A5C-466A-B453-3934FF4E7345}" type="slidenum">
              <a:rPr lang="en-US"/>
              <a:pPr>
                <a:defRPr/>
              </a:pPr>
              <a:t>23</a:t>
            </a:fld>
            <a:endParaRPr lang="en-US" dirty="0"/>
          </a:p>
        </p:txBody>
      </p:sp>
      <p:sp>
        <p:nvSpPr>
          <p:cNvPr id="62" name="Date Placeholder 3"/>
          <p:cNvSpPr>
            <a:spLocks noGrp="1"/>
          </p:cNvSpPr>
          <p:nvPr>
            <p:ph type="dt" sz="quarter" idx="10"/>
          </p:nvPr>
        </p:nvSpPr>
        <p:spPr>
          <a:xfrm>
            <a:off x="1219200" y="6350000"/>
            <a:ext cx="1905000" cy="457200"/>
          </a:xfrm>
        </p:spPr>
        <p:txBody>
          <a:bodyPr/>
          <a:lstStyle/>
          <a:p>
            <a:pPr>
              <a:defRPr/>
            </a:pPr>
            <a:r>
              <a:rPr lang="fr-FR" dirty="0" smtClean="0">
                <a:solidFill>
                  <a:srgbClr val="FFFFCC"/>
                </a:solidFill>
              </a:rPr>
              <a:t>MT-23, July 14 – 19, 2013, Boston, MA USA</a:t>
            </a:r>
            <a:endParaRPr lang="en-US" dirty="0" smtClean="0">
              <a:solidFill>
                <a:srgbClr val="FFFFCC"/>
              </a:solidFill>
            </a:endParaRPr>
          </a:p>
        </p:txBody>
      </p:sp>
      <p:sp>
        <p:nvSpPr>
          <p:cNvPr id="72" name="Footer Placeholder 4"/>
          <p:cNvSpPr>
            <a:spLocks noGrp="1"/>
          </p:cNvSpPr>
          <p:nvPr>
            <p:ph type="ftr" sz="quarter" idx="11"/>
          </p:nvPr>
        </p:nvSpPr>
        <p:spPr>
          <a:xfrm>
            <a:off x="3467100" y="6350000"/>
            <a:ext cx="2895600" cy="457200"/>
          </a:xfrm>
        </p:spPr>
        <p:txBody>
          <a:bodyPr/>
          <a:lstStyle/>
          <a:p>
            <a:pPr>
              <a:defRPr/>
            </a:pPr>
            <a:r>
              <a:rPr lang="en-US" dirty="0" smtClean="0">
                <a:solidFill>
                  <a:srgbClr val="FFFFCC"/>
                </a:solidFill>
              </a:rPr>
              <a:t>Advanced examination techniques applied to the assessment…</a:t>
            </a:r>
          </a:p>
        </p:txBody>
      </p:sp>
      <p:sp>
        <p:nvSpPr>
          <p:cNvPr id="3" name="Rectangle 2"/>
          <p:cNvSpPr/>
          <p:nvPr/>
        </p:nvSpPr>
        <p:spPr>
          <a:xfrm>
            <a:off x="982663" y="180975"/>
            <a:ext cx="4814887" cy="830263"/>
          </a:xfrm>
          <a:prstGeom prst="rect">
            <a:avLst/>
          </a:prstGeom>
        </p:spPr>
        <p:txBody>
          <a:bodyPr>
            <a:spAutoFit/>
          </a:bodyPr>
          <a:lstStyle/>
          <a:p>
            <a:pPr>
              <a:spcBef>
                <a:spcPts val="0"/>
              </a:spcBef>
              <a:defRPr/>
            </a:pPr>
            <a:r>
              <a:rPr lang="en-US" sz="2400" b="1" dirty="0">
                <a:solidFill>
                  <a:srgbClr val="EAEAEA"/>
                </a:solidFill>
                <a:effectLst>
                  <a:outerShdw blurRad="38100" dist="38100" dir="2700000" algn="tl">
                    <a:srgbClr val="000000"/>
                  </a:outerShdw>
                </a:effectLst>
                <a:latin typeface="Tahoma" pitchFamily="34" charset="0"/>
              </a:rPr>
              <a:t>X-Ray</a:t>
            </a:r>
          </a:p>
          <a:p>
            <a:pPr>
              <a:spcBef>
                <a:spcPts val="0"/>
              </a:spcBef>
              <a:defRPr/>
            </a:pPr>
            <a:r>
              <a:rPr lang="en-US" sz="2400" b="1" dirty="0">
                <a:solidFill>
                  <a:srgbClr val="EAEAEA"/>
                </a:solidFill>
                <a:effectLst>
                  <a:outerShdw blurRad="38100" dist="38100" dir="2700000" algn="tl">
                    <a:srgbClr val="000000"/>
                  </a:outerShdw>
                </a:effectLst>
                <a:latin typeface="Tahoma" pitchFamily="34" charset="0"/>
              </a:rPr>
              <a:t>Computed Tomography (CT)</a:t>
            </a:r>
          </a:p>
        </p:txBody>
      </p:sp>
      <p:grpSp>
        <p:nvGrpSpPr>
          <p:cNvPr id="17414" name="Group 5"/>
          <p:cNvGrpSpPr>
            <a:grpSpLocks noChangeAspect="1"/>
          </p:cNvGrpSpPr>
          <p:nvPr/>
        </p:nvGrpSpPr>
        <p:grpSpPr bwMode="auto">
          <a:xfrm>
            <a:off x="34925" y="1787525"/>
            <a:ext cx="4851400" cy="5057775"/>
            <a:chOff x="35465" y="1786938"/>
            <a:chExt cx="4851076" cy="5057625"/>
          </a:xfrm>
        </p:grpSpPr>
        <p:pic>
          <p:nvPicPr>
            <p:cNvPr id="17426" name="Picture 6" descr="Coupe%20CCVPI%20-%20Longitudinale.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67810" y="1890213"/>
              <a:ext cx="5057625" cy="4851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rot="5400000">
              <a:off x="2230030" y="228935"/>
              <a:ext cx="406388" cy="442089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3200">
                <a:solidFill>
                  <a:srgbClr val="FFFFFF"/>
                </a:solidFill>
              </a:endParaRPr>
            </a:p>
          </p:txBody>
        </p:sp>
      </p:grpSp>
      <p:sp>
        <p:nvSpPr>
          <p:cNvPr id="17415" name="Rectangle 8"/>
          <p:cNvSpPr>
            <a:spLocks noChangeArrowheads="1"/>
          </p:cNvSpPr>
          <p:nvPr/>
        </p:nvSpPr>
        <p:spPr bwMode="auto">
          <a:xfrm>
            <a:off x="904875" y="1062038"/>
            <a:ext cx="81438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fr-CH" dirty="0">
                <a:solidFill>
                  <a:srgbClr val="FFFFFF"/>
                </a:solidFill>
                <a:latin typeface="Tahoma" pitchFamily="34" charset="0"/>
              </a:rPr>
              <a:t>Slices</a:t>
            </a:r>
            <a:r>
              <a:rPr lang="pl-PL" dirty="0">
                <a:solidFill>
                  <a:srgbClr val="FFFFFF"/>
                </a:solidFill>
                <a:latin typeface="Tahoma" pitchFamily="34" charset="0"/>
              </a:rPr>
              <a:t> extracted </a:t>
            </a:r>
            <a:r>
              <a:rPr lang="fr-CH" dirty="0" err="1">
                <a:solidFill>
                  <a:srgbClr val="FFFFFF"/>
                </a:solidFill>
                <a:latin typeface="Tahoma" pitchFamily="34" charset="0"/>
              </a:rPr>
              <a:t>from</a:t>
            </a:r>
            <a:r>
              <a:rPr lang="fr-CH" dirty="0">
                <a:solidFill>
                  <a:srgbClr val="FFFFFF"/>
                </a:solidFill>
                <a:latin typeface="Tahoma" pitchFamily="34" charset="0"/>
              </a:rPr>
              <a:t> the CT inspection </a:t>
            </a:r>
            <a:r>
              <a:rPr lang="fr-CH" dirty="0" err="1">
                <a:solidFill>
                  <a:srgbClr val="FFFFFF"/>
                </a:solidFill>
                <a:latin typeface="Tahoma" pitchFamily="34" charset="0"/>
              </a:rPr>
              <a:t>confirming</a:t>
            </a:r>
            <a:r>
              <a:rPr lang="fr-CH" dirty="0">
                <a:solidFill>
                  <a:srgbClr val="FFFFFF"/>
                </a:solidFill>
                <a:latin typeface="Tahoma" pitchFamily="34" charset="0"/>
              </a:rPr>
              <a:t> </a:t>
            </a:r>
            <a:r>
              <a:rPr lang="fr-CH" dirty="0" err="1">
                <a:solidFill>
                  <a:srgbClr val="FFFFFF"/>
                </a:solidFill>
                <a:latin typeface="Tahoma" pitchFamily="34" charset="0"/>
              </a:rPr>
              <a:t>presence</a:t>
            </a:r>
            <a:r>
              <a:rPr lang="pl-PL" dirty="0">
                <a:solidFill>
                  <a:srgbClr val="FFFFFF"/>
                </a:solidFill>
                <a:latin typeface="Tahoma" pitchFamily="34" charset="0"/>
              </a:rPr>
              <a:t> of voids along the fibers </a:t>
            </a:r>
            <a:r>
              <a:rPr lang="fr-CH" dirty="0">
                <a:solidFill>
                  <a:srgbClr val="FFFFFF"/>
                </a:solidFill>
                <a:latin typeface="Tahoma" pitchFamily="34" charset="0"/>
              </a:rPr>
              <a:t>consistent </a:t>
            </a:r>
            <a:r>
              <a:rPr lang="fr-CH" dirty="0" err="1">
                <a:solidFill>
                  <a:srgbClr val="FFFFFF"/>
                </a:solidFill>
                <a:latin typeface="Tahoma" pitchFamily="34" charset="0"/>
              </a:rPr>
              <a:t>with</a:t>
            </a:r>
            <a:r>
              <a:rPr lang="pl-PL" dirty="0">
                <a:solidFill>
                  <a:srgbClr val="FFFFFF"/>
                </a:solidFill>
                <a:latin typeface="Tahoma" pitchFamily="34" charset="0"/>
              </a:rPr>
              <a:t> </a:t>
            </a:r>
            <a:r>
              <a:rPr lang="pl-PL" dirty="0" smtClean="0">
                <a:solidFill>
                  <a:srgbClr val="FFFFFF"/>
                </a:solidFill>
                <a:latin typeface="Tahoma" pitchFamily="34" charset="0"/>
              </a:rPr>
              <a:t>meta</a:t>
            </a:r>
            <a:r>
              <a:rPr lang="fr-CH" dirty="0" smtClean="0">
                <a:solidFill>
                  <a:srgbClr val="FFFFFF"/>
                </a:solidFill>
                <a:latin typeface="Tahoma" pitchFamily="34" charset="0"/>
              </a:rPr>
              <a:t>l</a:t>
            </a:r>
            <a:r>
              <a:rPr lang="pl-PL" dirty="0" smtClean="0">
                <a:solidFill>
                  <a:srgbClr val="FFFFFF"/>
                </a:solidFill>
                <a:latin typeface="Tahoma" pitchFamily="34" charset="0"/>
              </a:rPr>
              <a:t>lurgical </a:t>
            </a:r>
            <a:r>
              <a:rPr lang="pl-PL" dirty="0">
                <a:solidFill>
                  <a:srgbClr val="FFFFFF"/>
                </a:solidFill>
                <a:latin typeface="Tahoma" pitchFamily="34" charset="0"/>
              </a:rPr>
              <a:t>cross sectional observation</a:t>
            </a:r>
            <a:r>
              <a:rPr lang="fr-CH" dirty="0">
                <a:solidFill>
                  <a:srgbClr val="FFFFFF"/>
                </a:solidFill>
                <a:latin typeface="Tahoma" pitchFamily="34" charset="0"/>
              </a:rPr>
              <a:t>s</a:t>
            </a:r>
            <a:endParaRPr lang="pl-PL" dirty="0">
              <a:solidFill>
                <a:srgbClr val="FFFFFF"/>
              </a:solidFill>
              <a:latin typeface="Tahoma" pitchFamily="34" charset="0"/>
            </a:endParaRPr>
          </a:p>
        </p:txBody>
      </p:sp>
      <p:pic>
        <p:nvPicPr>
          <p:cNvPr id="17416" name="Picture 9" descr="Coupe%20CCVPI%20-%20Transversale.jpg"/>
          <p:cNvPicPr>
            <a:picLocks noChangeAspect="1"/>
          </p:cNvPicPr>
          <p:nvPr/>
        </p:nvPicPr>
        <p:blipFill>
          <a:blip r:embed="rId3" cstate="print">
            <a:extLst>
              <a:ext uri="{28A0092B-C50C-407E-A947-70E740481C1C}">
                <a14:useLocalDpi xmlns:a14="http://schemas.microsoft.com/office/drawing/2010/main" val="0"/>
              </a:ext>
            </a:extLst>
          </a:blip>
          <a:srcRect b="2441"/>
          <a:stretch>
            <a:fillRect/>
          </a:stretch>
        </p:blipFill>
        <p:spPr bwMode="auto">
          <a:xfrm>
            <a:off x="4921250" y="1787525"/>
            <a:ext cx="1350963" cy="505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rot="5400000">
            <a:off x="5422900" y="2155826"/>
            <a:ext cx="403225" cy="56515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3200">
              <a:solidFill>
                <a:srgbClr val="FFFFFF"/>
              </a:solidFill>
            </a:endParaRPr>
          </a:p>
        </p:txBody>
      </p:sp>
      <p:sp>
        <p:nvSpPr>
          <p:cNvPr id="12" name="Rectangle 11"/>
          <p:cNvSpPr/>
          <p:nvPr/>
        </p:nvSpPr>
        <p:spPr>
          <a:xfrm>
            <a:off x="6372225" y="1801813"/>
            <a:ext cx="2771775" cy="1200150"/>
          </a:xfrm>
          <a:prstGeom prst="rect">
            <a:avLst/>
          </a:prstGeom>
          <a:solidFill>
            <a:schemeClr val="tx1">
              <a:lumMod val="85000"/>
              <a:alpha val="78000"/>
            </a:schemeClr>
          </a:solidFill>
        </p:spPr>
        <p:txBody>
          <a:bodyPr>
            <a:spAutoFit/>
          </a:bodyPr>
          <a:lstStyle/>
          <a:p>
            <a:pPr>
              <a:defRPr/>
            </a:pPr>
            <a:r>
              <a:rPr lang="pl-PL" dirty="0">
                <a:solidFill>
                  <a:srgbClr val="DADADA">
                    <a:lumMod val="10000"/>
                  </a:srgbClr>
                </a:solidFill>
                <a:effectLst>
                  <a:outerShdw blurRad="38100" dist="38100" dir="2700000" algn="tl">
                    <a:srgbClr val="000000"/>
                  </a:outerShdw>
                </a:effectLst>
                <a:latin typeface="Tahoma"/>
              </a:rPr>
              <a:t>Elongated voids in resin along</a:t>
            </a:r>
            <a:r>
              <a:rPr lang="fr-CH" dirty="0">
                <a:solidFill>
                  <a:srgbClr val="DADADA">
                    <a:lumMod val="10000"/>
                  </a:srgbClr>
                </a:solidFill>
                <a:effectLst>
                  <a:outerShdw blurRad="38100" dist="38100" dir="2700000" algn="tl">
                    <a:srgbClr val="000000"/>
                  </a:outerShdw>
                </a:effectLst>
                <a:latin typeface="Tahoma"/>
              </a:rPr>
              <a:t> glass</a:t>
            </a:r>
            <a:r>
              <a:rPr lang="pl-PL" dirty="0">
                <a:solidFill>
                  <a:srgbClr val="DADADA">
                    <a:lumMod val="10000"/>
                  </a:srgbClr>
                </a:solidFill>
                <a:effectLst>
                  <a:outerShdw blurRad="38100" dist="38100" dir="2700000" algn="tl">
                    <a:srgbClr val="000000"/>
                  </a:outerShdw>
                </a:effectLst>
                <a:latin typeface="Tahoma"/>
              </a:rPr>
              <a:t> </a:t>
            </a:r>
            <a:r>
              <a:rPr lang="fr-CH" dirty="0" err="1">
                <a:solidFill>
                  <a:srgbClr val="DADADA">
                    <a:lumMod val="10000"/>
                  </a:srgbClr>
                </a:solidFill>
                <a:effectLst>
                  <a:outerShdw blurRad="38100" dist="38100" dir="2700000" algn="tl">
                    <a:srgbClr val="000000"/>
                  </a:outerShdw>
                </a:effectLst>
                <a:latin typeface="Tahoma"/>
              </a:rPr>
              <a:t>rope</a:t>
            </a:r>
            <a:r>
              <a:rPr lang="pl-PL" dirty="0">
                <a:solidFill>
                  <a:srgbClr val="DADADA">
                    <a:lumMod val="10000"/>
                  </a:srgbClr>
                </a:solidFill>
                <a:effectLst>
                  <a:outerShdw blurRad="38100" dist="38100" dir="2700000" algn="tl">
                    <a:srgbClr val="000000"/>
                  </a:outerShdw>
                </a:effectLst>
                <a:latin typeface="Tahoma"/>
              </a:rPr>
              <a:t>s between the steel conduits</a:t>
            </a:r>
            <a:endParaRPr lang="en-US" dirty="0">
              <a:solidFill>
                <a:srgbClr val="DADADA">
                  <a:lumMod val="10000"/>
                </a:srgbClr>
              </a:solidFill>
              <a:effectLst>
                <a:outerShdw blurRad="38100" dist="38100" dir="2700000" algn="tl">
                  <a:srgbClr val="000000"/>
                </a:outerShdw>
              </a:effectLst>
              <a:latin typeface="Tahoma"/>
            </a:endParaRPr>
          </a:p>
        </p:txBody>
      </p:sp>
      <p:grpSp>
        <p:nvGrpSpPr>
          <p:cNvPr id="13" name="Group 12"/>
          <p:cNvGrpSpPr>
            <a:grpSpLocks noChangeAspect="1"/>
          </p:cNvGrpSpPr>
          <p:nvPr/>
        </p:nvGrpSpPr>
        <p:grpSpPr bwMode="auto">
          <a:xfrm>
            <a:off x="4921250" y="3705225"/>
            <a:ext cx="4206875" cy="3163888"/>
            <a:chOff x="2971800" y="2225675"/>
            <a:chExt cx="3198813" cy="2405063"/>
          </a:xfrm>
        </p:grpSpPr>
        <p:pic>
          <p:nvPicPr>
            <p:cNvPr id="17422"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71800" y="2225675"/>
              <a:ext cx="3198813" cy="240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3"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71800" y="2225675"/>
              <a:ext cx="1857375" cy="114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p:cNvSpPr/>
            <p:nvPr/>
          </p:nvSpPr>
          <p:spPr>
            <a:xfrm>
              <a:off x="3074404" y="2391001"/>
              <a:ext cx="840141" cy="67336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3200">
                <a:solidFill>
                  <a:srgbClr val="FFFFFF"/>
                </a:solidFill>
              </a:endParaRPr>
            </a:p>
          </p:txBody>
        </p:sp>
        <p:sp>
          <p:nvSpPr>
            <p:cNvPr id="17" name="Rectangle 16"/>
            <p:cNvSpPr/>
            <p:nvPr/>
          </p:nvSpPr>
          <p:spPr>
            <a:xfrm>
              <a:off x="5230283" y="3291240"/>
              <a:ext cx="841348" cy="67457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3200">
                <a:solidFill>
                  <a:srgbClr val="FFFFFF"/>
                </a:solidFill>
              </a:endParaRPr>
            </a:p>
          </p:txBody>
        </p:sp>
      </p:grpSp>
      <p:cxnSp>
        <p:nvCxnSpPr>
          <p:cNvPr id="18" name="Straight Connector 17"/>
          <p:cNvCxnSpPr/>
          <p:nvPr/>
        </p:nvCxnSpPr>
        <p:spPr>
          <a:xfrm flipH="1">
            <a:off x="4643438" y="2236788"/>
            <a:ext cx="698500" cy="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4643438" y="2640013"/>
            <a:ext cx="698500" cy="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Group 15"/>
          <p:cNvGrpSpPr>
            <a:grpSpLocks/>
          </p:cNvGrpSpPr>
          <p:nvPr/>
        </p:nvGrpSpPr>
        <p:grpSpPr bwMode="auto">
          <a:xfrm>
            <a:off x="228600" y="304800"/>
            <a:ext cx="8686800" cy="747713"/>
            <a:chOff x="228600" y="304801"/>
            <a:chExt cx="8686800" cy="747688"/>
          </a:xfrm>
        </p:grpSpPr>
        <p:sp>
          <p:nvSpPr>
            <p:cNvPr id="15" name="Rectangle 14"/>
            <p:cNvSpPr/>
            <p:nvPr/>
          </p:nvSpPr>
          <p:spPr>
            <a:xfrm>
              <a:off x="228600" y="685788"/>
              <a:ext cx="8686800" cy="11429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9" name="Picture 8" descr="MME-1.bmp"/>
            <p:cNvPicPr>
              <a:picLocks noChangeAspect="1"/>
            </p:cNvPicPr>
            <p:nvPr/>
          </p:nvPicPr>
          <p:blipFill>
            <a:blip r:embed="rId3" cstate="print"/>
            <a:stretch>
              <a:fillRect/>
            </a:stretch>
          </p:blipFill>
          <p:spPr>
            <a:xfrm>
              <a:off x="7869435" y="411945"/>
              <a:ext cx="817364" cy="640544"/>
            </a:xfrm>
            <a:prstGeom prst="roundRect">
              <a:avLst>
                <a:gd name="adj" fmla="val 8594"/>
              </a:avLst>
            </a:prstGeom>
            <a:noFill/>
            <a:ln>
              <a:noFill/>
            </a:ln>
            <a:effectLst>
              <a:reflection blurRad="12700" stA="38000" endPos="28000" dist="5000" dir="5400000" sy="-100000" algn="bl" rotWithShape="0"/>
            </a:effectLst>
          </p:spPr>
        </p:pic>
        <p:pic>
          <p:nvPicPr>
            <p:cNvPr id="12" name="Picture 11" descr="CERN LOGO.JPG"/>
            <p:cNvPicPr>
              <a:picLocks noChangeAspect="1"/>
            </p:cNvPicPr>
            <p:nvPr/>
          </p:nvPicPr>
          <p:blipFill>
            <a:blip r:embed="rId4" cstate="print"/>
            <a:stretch>
              <a:fillRect/>
            </a:stretch>
          </p:blipFill>
          <p:spPr>
            <a:xfrm>
              <a:off x="418432" y="304801"/>
              <a:ext cx="724732" cy="747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pic>
        <p:nvPicPr>
          <p:cNvPr id="48" name="Picture 4" descr="brin-2500x-tilt 2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6838" y="17463"/>
            <a:ext cx="2679700" cy="2008187"/>
          </a:xfrm>
          <a:prstGeom prst="rect">
            <a:avLst/>
          </a:prstGeom>
          <a:noFill/>
          <a:ln w="25400">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64" name="Picture 50" descr="Wear_and_debris_2.bmp"/>
          <p:cNvPicPr>
            <a:picLocks noChangeAspect="1"/>
          </p:cNvPicPr>
          <p:nvPr/>
        </p:nvPicPr>
        <p:blipFill>
          <a:blip r:embed="rId6">
            <a:extLst>
              <a:ext uri="{28A0092B-C50C-407E-A947-70E740481C1C}">
                <a14:useLocalDpi xmlns:a14="http://schemas.microsoft.com/office/drawing/2010/main" val="0"/>
              </a:ext>
            </a:extLst>
          </a:blip>
          <a:srcRect l="1936" t="142" r="3035" b="53549"/>
          <a:stretch>
            <a:fillRect/>
          </a:stretch>
        </p:blipFill>
        <p:spPr bwMode="auto">
          <a:xfrm>
            <a:off x="46038" y="3440113"/>
            <a:ext cx="5332412" cy="125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Slide Number Placeholder 7"/>
          <p:cNvSpPr txBox="1">
            <a:spLocks/>
          </p:cNvSpPr>
          <p:nvPr/>
        </p:nvSpPr>
        <p:spPr>
          <a:xfrm>
            <a:off x="6386513" y="6481763"/>
            <a:ext cx="1905000" cy="457200"/>
          </a:xfrm>
          <a:prstGeom prst="rect">
            <a:avLst/>
          </a:prstGeom>
        </p:spPr>
        <p:txBody>
          <a:bodyPr/>
          <a:lstStyle/>
          <a:p>
            <a:pPr algn="r">
              <a:defRPr/>
            </a:pPr>
            <a:fld id="{EE831C77-9BE8-485B-B914-F29970E0BEF5}" type="slidenum">
              <a:rPr lang="en-US" sz="1400" smtClean="0">
                <a:solidFill>
                  <a:prstClr val="black"/>
                </a:solidFill>
                <a:effectLst>
                  <a:outerShdw blurRad="38100" dist="38100" dir="2700000" algn="tl">
                    <a:srgbClr val="000000"/>
                  </a:outerShdw>
                </a:effectLst>
                <a:latin typeface="Tahoma" pitchFamily="34" charset="0"/>
              </a:rPr>
              <a:pPr algn="r">
                <a:defRPr/>
              </a:pPr>
              <a:t>24</a:t>
            </a:fld>
            <a:r>
              <a:rPr lang="en-US" sz="1400" dirty="0" smtClean="0">
                <a:solidFill>
                  <a:prstClr val="black"/>
                </a:solidFill>
                <a:effectLst>
                  <a:outerShdw blurRad="38100" dist="38100" dir="2700000" algn="tl">
                    <a:srgbClr val="000000"/>
                  </a:outerShdw>
                </a:effectLst>
                <a:latin typeface="Tahoma" pitchFamily="34" charset="0"/>
              </a:rPr>
              <a:t>/26</a:t>
            </a:r>
            <a:endParaRPr lang="en-US" sz="1400" dirty="0">
              <a:solidFill>
                <a:prstClr val="black"/>
              </a:solidFill>
              <a:effectLst>
                <a:outerShdw blurRad="38100" dist="38100" dir="2700000" algn="tl">
                  <a:srgbClr val="000000"/>
                </a:outerShdw>
              </a:effectLst>
              <a:latin typeface="Tahoma" pitchFamily="34" charset="0"/>
            </a:endParaRPr>
          </a:p>
        </p:txBody>
      </p:sp>
      <p:grpSp>
        <p:nvGrpSpPr>
          <p:cNvPr id="32774" name="Group 25"/>
          <p:cNvGrpSpPr>
            <a:grpSpLocks/>
          </p:cNvGrpSpPr>
          <p:nvPr/>
        </p:nvGrpSpPr>
        <p:grpSpPr bwMode="auto">
          <a:xfrm>
            <a:off x="63500" y="73025"/>
            <a:ext cx="2933700" cy="1935163"/>
            <a:chOff x="1320800" y="3886200"/>
            <a:chExt cx="3970867" cy="2971800"/>
          </a:xfrm>
        </p:grpSpPr>
        <p:pic>
          <p:nvPicPr>
            <p:cNvPr id="32801" name="Picture 22" descr="Sample_removal.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329267" y="3886200"/>
              <a:ext cx="39624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21"/>
            <p:cNvSpPr/>
            <p:nvPr/>
          </p:nvSpPr>
          <p:spPr>
            <a:xfrm>
              <a:off x="1320800" y="3888639"/>
              <a:ext cx="1422464" cy="441259"/>
            </a:xfrm>
            <a:prstGeom prst="rect">
              <a:avLst/>
            </a:prstGeom>
            <a:solidFill>
              <a:schemeClr val="bg1"/>
            </a:solidFill>
          </p:spPr>
          <p:txBody>
            <a:bodyPr>
              <a:spAutoFit/>
            </a:bodyPr>
            <a:lstStyle/>
            <a:p>
              <a:pPr>
                <a:lnSpc>
                  <a:spcPct val="90000"/>
                </a:lnSpc>
                <a:spcBef>
                  <a:spcPct val="20000"/>
                </a:spcBef>
                <a:buClr>
                  <a:srgbClr val="0000FF"/>
                </a:buClr>
                <a:buSzPct val="70000"/>
                <a:buFont typeface="Wingdings" pitchFamily="2" charset="2"/>
                <a:buNone/>
                <a:defRPr/>
              </a:pPr>
              <a:r>
                <a:rPr lang="en-US" sz="1400" dirty="0">
                  <a:solidFill>
                    <a:prstClr val="black"/>
                  </a:solidFill>
                  <a:effectLst>
                    <a:outerShdw blurRad="38100" dist="38100" dir="2700000" algn="tl">
                      <a:srgbClr val="000000">
                        <a:alpha val="43137"/>
                      </a:srgbClr>
                    </a:outerShdw>
                  </a:effectLst>
                  <a:cs typeface="Arial" pitchFamily="34" charset="0"/>
                </a:rPr>
                <a:t>DFBAA-1L</a:t>
              </a:r>
            </a:p>
          </p:txBody>
        </p:sp>
      </p:grpSp>
      <p:pic>
        <p:nvPicPr>
          <p:cNvPr id="32775" name="Picture 2" descr="surface-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500" y="1863725"/>
            <a:ext cx="2260600" cy="1677988"/>
          </a:xfrm>
          <a:prstGeom prst="rect">
            <a:avLst/>
          </a:prstGeom>
          <a:noFill/>
          <a:ln w="222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32776" name="Picture 17" descr="defaut-tresse-20x-2-tilt40.tif"/>
          <p:cNvPicPr>
            <a:picLocks noChangeAspect="1"/>
          </p:cNvPicPr>
          <p:nvPr/>
        </p:nvPicPr>
        <p:blipFill>
          <a:blip r:embed="rId9">
            <a:extLst>
              <a:ext uri="{28A0092B-C50C-407E-A947-70E740481C1C}">
                <a14:useLocalDpi xmlns:a14="http://schemas.microsoft.com/office/drawing/2010/main" val="0"/>
              </a:ext>
            </a:extLst>
          </a:blip>
          <a:srcRect l="56914" t="43889" r="10864" b="28148"/>
          <a:stretch>
            <a:fillRect/>
          </a:stretch>
        </p:blipFill>
        <p:spPr bwMode="auto">
          <a:xfrm>
            <a:off x="2349500" y="1614488"/>
            <a:ext cx="1660525" cy="1920875"/>
          </a:xfrm>
          <a:prstGeom prst="rect">
            <a:avLst/>
          </a:prstGeom>
          <a:solidFill>
            <a:schemeClr val="bg1"/>
          </a:solidFill>
          <a:ln w="25400">
            <a:solidFill>
              <a:schemeClr val="bg1"/>
            </a:solidFill>
            <a:miter lim="800000"/>
            <a:headEnd/>
            <a:tailEnd/>
          </a:ln>
        </p:spPr>
      </p:pic>
      <p:pic>
        <p:nvPicPr>
          <p:cNvPr id="2"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65550" y="73025"/>
            <a:ext cx="3079750" cy="2308225"/>
          </a:xfrm>
          <a:prstGeom prst="rect">
            <a:avLst/>
          </a:prstGeom>
          <a:noFill/>
          <a:ln w="25400">
            <a:solidFill>
              <a:schemeClr val="bg1"/>
            </a:solidFill>
            <a:miter lim="800000"/>
            <a:headEnd/>
            <a:tailEnd/>
          </a:ln>
          <a:extLst>
            <a:ext uri="{909E8E84-426E-40DD-AFC4-6F175D3DCCD1}">
              <a14:hiddenFill xmlns:a14="http://schemas.microsoft.com/office/drawing/2010/main">
                <a:solidFill>
                  <a:srgbClr val="FFFFFF"/>
                </a:solidFill>
              </a14:hiddenFill>
            </a:ext>
          </a:extLst>
        </p:spPr>
      </p:pic>
      <p:grpSp>
        <p:nvGrpSpPr>
          <p:cNvPr id="5" name="Group 26"/>
          <p:cNvGrpSpPr>
            <a:grpSpLocks/>
          </p:cNvGrpSpPr>
          <p:nvPr/>
        </p:nvGrpSpPr>
        <p:grpSpPr bwMode="auto">
          <a:xfrm>
            <a:off x="4857750" y="615950"/>
            <a:ext cx="2259013" cy="509588"/>
            <a:chOff x="1608667" y="653725"/>
            <a:chExt cx="1915115" cy="416252"/>
          </a:xfrm>
        </p:grpSpPr>
        <p:sp>
          <p:nvSpPr>
            <p:cNvPr id="40" name="Rectangle 39"/>
            <p:cNvSpPr/>
            <p:nvPr/>
          </p:nvSpPr>
          <p:spPr bwMode="auto">
            <a:xfrm>
              <a:off x="1608667" y="821004"/>
              <a:ext cx="398365" cy="246379"/>
            </a:xfrm>
            <a:prstGeom prst="rect">
              <a:avLst/>
            </a:prstGeom>
            <a:noFill/>
            <a:ln w="15875" cap="flat" cmpd="sng" algn="ctr">
              <a:solidFill>
                <a:schemeClr val="bg1"/>
              </a:solidFill>
              <a:prstDash val="solid"/>
              <a:round/>
              <a:headEnd type="none" w="med" len="med"/>
              <a:tailEnd type="none" w="med" len="med"/>
            </a:ln>
            <a:effectLst/>
          </p:spPr>
          <p:txBody>
            <a:bodyPr/>
            <a:lstStyle/>
            <a:p>
              <a:pPr marL="609600" indent="-609600">
                <a:lnSpc>
                  <a:spcPct val="90000"/>
                </a:lnSpc>
                <a:spcBef>
                  <a:spcPct val="20000"/>
                </a:spcBef>
                <a:buClr>
                  <a:srgbClr val="0000FF"/>
                </a:buClr>
                <a:buSzPct val="70000"/>
                <a:buFont typeface="Wingdings" pitchFamily="2" charset="2"/>
                <a:buNone/>
                <a:defRPr/>
              </a:pPr>
              <a:endParaRPr lang="en-US">
                <a:solidFill>
                  <a:prstClr val="black"/>
                </a:solidFill>
                <a:effectLst>
                  <a:outerShdw blurRad="38100" dist="38100" dir="2700000" algn="tl">
                    <a:srgbClr val="000000">
                      <a:alpha val="43137"/>
                    </a:srgbClr>
                  </a:outerShdw>
                </a:effectLst>
                <a:cs typeface="Arial" pitchFamily="34" charset="0"/>
              </a:endParaRPr>
            </a:p>
          </p:txBody>
        </p:sp>
        <p:cxnSp>
          <p:nvCxnSpPr>
            <p:cNvPr id="32800" name="AutoShape 4"/>
            <p:cNvCxnSpPr>
              <a:cxnSpLocks noChangeShapeType="1"/>
            </p:cNvCxnSpPr>
            <p:nvPr/>
          </p:nvCxnSpPr>
          <p:spPr bwMode="auto">
            <a:xfrm flipV="1">
              <a:off x="2000255" y="653725"/>
              <a:ext cx="1523527" cy="416252"/>
            </a:xfrm>
            <a:prstGeom prst="straightConnector1">
              <a:avLst/>
            </a:prstGeom>
            <a:noFill/>
            <a:ln w="19050">
              <a:solidFill>
                <a:srgbClr val="FFFFFF"/>
              </a:solidFill>
              <a:round/>
              <a:headEnd/>
              <a:tailEnd type="triangle" w="med" len="med"/>
            </a:ln>
            <a:extLst>
              <a:ext uri="{909E8E84-426E-40DD-AFC4-6F175D3DCCD1}">
                <a14:hiddenFill xmlns:a14="http://schemas.microsoft.com/office/drawing/2010/main">
                  <a:noFill/>
                </a14:hiddenFill>
              </a:ext>
            </a:extLst>
          </p:spPr>
        </p:cxnSp>
      </p:grpSp>
      <p:pic>
        <p:nvPicPr>
          <p:cNvPr id="32779" name="Picture 20" descr="defaut-tresse-20x-2-tilt40.tif"/>
          <p:cNvPicPr>
            <a:picLocks noChangeAspect="1"/>
          </p:cNvPicPr>
          <p:nvPr/>
        </p:nvPicPr>
        <p:blipFill>
          <a:blip r:embed="rId11">
            <a:extLst>
              <a:ext uri="{28A0092B-C50C-407E-A947-70E740481C1C}">
                <a14:useLocalDpi xmlns:a14="http://schemas.microsoft.com/office/drawing/2010/main" val="0"/>
              </a:ext>
            </a:extLst>
          </a:blip>
          <a:srcRect l="5750" t="93166" r="86348" b="513"/>
          <a:stretch>
            <a:fillRect/>
          </a:stretch>
        </p:blipFill>
        <p:spPr bwMode="auto">
          <a:xfrm>
            <a:off x="3449638" y="3232150"/>
            <a:ext cx="542925" cy="325438"/>
          </a:xfrm>
          <a:prstGeom prst="rect">
            <a:avLst/>
          </a:prstGeom>
          <a:noFill/>
          <a:ln w="2540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32780" name="Rectangle 4"/>
          <p:cNvSpPr>
            <a:spLocks noChangeArrowheads="1"/>
          </p:cNvSpPr>
          <p:nvPr/>
        </p:nvSpPr>
        <p:spPr bwMode="auto">
          <a:xfrm>
            <a:off x="4073525" y="2462213"/>
            <a:ext cx="2173288" cy="9540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a:solidFill>
                  <a:srgbClr val="000000"/>
                </a:solidFill>
                <a:latin typeface="Arial" charset="0"/>
                <a:cs typeface="Times New Roman" pitchFamily="18" charset="0"/>
                <a:sym typeface="Symbol" pitchFamily="18" charset="2"/>
              </a:rPr>
              <a:t> Complex </a:t>
            </a:r>
            <a:r>
              <a:rPr lang="en-US" sz="1400" b="1">
                <a:solidFill>
                  <a:srgbClr val="000000"/>
                </a:solidFill>
                <a:latin typeface="Arial" charset="0"/>
                <a:cs typeface="Times New Roman" pitchFamily="18" charset="0"/>
              </a:rPr>
              <a:t>failure analysis of DFBA flexible metal hoses, </a:t>
            </a:r>
          </a:p>
          <a:p>
            <a:r>
              <a:rPr lang="en-US" sz="1400" b="1">
                <a:solidFill>
                  <a:srgbClr val="000000"/>
                </a:solidFill>
                <a:latin typeface="Arial" charset="0"/>
                <a:cs typeface="Times New Roman" pitchFamily="18" charset="0"/>
              </a:rPr>
              <a:t>TE-TM, 01/09/2009  </a:t>
            </a:r>
            <a:endParaRPr lang="en-US" sz="1400" b="1">
              <a:solidFill>
                <a:srgbClr val="000000"/>
              </a:solidFill>
              <a:latin typeface="Arial" charset="0"/>
            </a:endParaRPr>
          </a:p>
        </p:txBody>
      </p:sp>
      <p:pic>
        <p:nvPicPr>
          <p:cNvPr id="61" name="Picture 72" descr="dfbai2009-fil2-x2500.tif"/>
          <p:cNvPicPr>
            <a:picLocks noChangeAspect="1"/>
          </p:cNvPicPr>
          <p:nvPr/>
        </p:nvPicPr>
        <p:blipFill>
          <a:blip r:embed="rId12" cstate="print">
            <a:extLst>
              <a:ext uri="{28A0092B-C50C-407E-A947-70E740481C1C}">
                <a14:useLocalDpi xmlns:a14="http://schemas.microsoft.com/office/drawing/2010/main" val="0"/>
              </a:ext>
            </a:extLst>
          </a:blip>
          <a:srcRect t="3848" r="1454"/>
          <a:stretch>
            <a:fillRect/>
          </a:stretch>
        </p:blipFill>
        <p:spPr bwMode="auto">
          <a:xfrm>
            <a:off x="73025" y="4618038"/>
            <a:ext cx="3068638" cy="224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Rectangle 62"/>
          <p:cNvSpPr/>
          <p:nvPr/>
        </p:nvSpPr>
        <p:spPr bwMode="auto">
          <a:xfrm>
            <a:off x="2381250" y="4652963"/>
            <a:ext cx="3138488" cy="508000"/>
          </a:xfrm>
          <a:prstGeom prst="rect">
            <a:avLst/>
          </a:prstGeom>
          <a:solidFill>
            <a:schemeClr val="bg1">
              <a:alpha val="63000"/>
            </a:schemeClr>
          </a:solidFill>
        </p:spPr>
        <p:txBody>
          <a:bodyPr>
            <a:spAutoFit/>
          </a:bodyPr>
          <a:lstStyle/>
          <a:p>
            <a:pPr algn="r">
              <a:lnSpc>
                <a:spcPct val="90000"/>
              </a:lnSpc>
              <a:spcBef>
                <a:spcPct val="20000"/>
              </a:spcBef>
              <a:buClr>
                <a:srgbClr val="0000FF"/>
              </a:buClr>
              <a:buSzPct val="70000"/>
              <a:buFont typeface="Wingdings" pitchFamily="2" charset="2"/>
              <a:buNone/>
              <a:defRPr/>
            </a:pPr>
            <a:r>
              <a:rPr lang="en-US" sz="1000" dirty="0">
                <a:solidFill>
                  <a:prstClr val="black"/>
                </a:solidFill>
                <a:effectLst>
                  <a:outerShdw blurRad="38100" dist="38100" dir="2700000" algn="tl">
                    <a:srgbClr val="000000">
                      <a:alpha val="43137"/>
                    </a:srgbClr>
                  </a:outerShdw>
                </a:effectLst>
                <a:cs typeface="Arial" pitchFamily="34" charset="0"/>
              </a:rPr>
              <a:t>G. </a:t>
            </a:r>
            <a:r>
              <a:rPr lang="en-US" sz="1000" dirty="0" err="1">
                <a:solidFill>
                  <a:prstClr val="black"/>
                </a:solidFill>
                <a:effectLst>
                  <a:outerShdw blurRad="38100" dist="38100" dir="2700000" algn="tl">
                    <a:srgbClr val="000000">
                      <a:alpha val="43137"/>
                    </a:srgbClr>
                  </a:outerShdw>
                </a:effectLst>
                <a:cs typeface="Arial" pitchFamily="34" charset="0"/>
              </a:rPr>
              <a:t>Stachowiak</a:t>
            </a:r>
            <a:r>
              <a:rPr lang="en-US" sz="1000" dirty="0">
                <a:solidFill>
                  <a:prstClr val="black"/>
                </a:solidFill>
                <a:effectLst>
                  <a:outerShdw blurRad="38100" dist="38100" dir="2700000" algn="tl">
                    <a:srgbClr val="000000">
                      <a:alpha val="43137"/>
                    </a:srgbClr>
                  </a:outerShdw>
                </a:effectLst>
                <a:cs typeface="Arial" pitchFamily="34" charset="0"/>
              </a:rPr>
              <a:t>, A.W. </a:t>
            </a:r>
            <a:r>
              <a:rPr lang="en-US" sz="1000" dirty="0" err="1">
                <a:solidFill>
                  <a:prstClr val="black"/>
                </a:solidFill>
                <a:effectLst>
                  <a:outerShdw blurRad="38100" dist="38100" dir="2700000" algn="tl">
                    <a:srgbClr val="000000">
                      <a:alpha val="43137"/>
                    </a:srgbClr>
                  </a:outerShdw>
                </a:effectLst>
                <a:cs typeface="Arial" pitchFamily="34" charset="0"/>
              </a:rPr>
              <a:t>Batchelor</a:t>
            </a:r>
            <a:r>
              <a:rPr lang="en-US" sz="1000" dirty="0">
                <a:solidFill>
                  <a:prstClr val="black"/>
                </a:solidFill>
                <a:effectLst>
                  <a:outerShdw blurRad="38100" dist="38100" dir="2700000" algn="tl">
                    <a:srgbClr val="000000">
                      <a:alpha val="43137"/>
                    </a:srgbClr>
                  </a:outerShdw>
                </a:effectLst>
                <a:cs typeface="Arial" pitchFamily="34" charset="0"/>
              </a:rPr>
              <a:t>, Engineering </a:t>
            </a:r>
            <a:r>
              <a:rPr lang="en-US" sz="1000" dirty="0" err="1">
                <a:solidFill>
                  <a:prstClr val="black"/>
                </a:solidFill>
                <a:effectLst>
                  <a:outerShdw blurRad="38100" dist="38100" dir="2700000" algn="tl">
                    <a:srgbClr val="000000">
                      <a:alpha val="43137"/>
                    </a:srgbClr>
                  </a:outerShdw>
                </a:effectLst>
                <a:cs typeface="Arial" pitchFamily="34" charset="0"/>
              </a:rPr>
              <a:t>Tribology</a:t>
            </a:r>
            <a:r>
              <a:rPr lang="en-US" sz="1000" dirty="0">
                <a:solidFill>
                  <a:prstClr val="black"/>
                </a:solidFill>
                <a:effectLst>
                  <a:outerShdw blurRad="38100" dist="38100" dir="2700000" algn="tl">
                    <a:srgbClr val="000000">
                      <a:alpha val="43137"/>
                    </a:srgbClr>
                  </a:outerShdw>
                </a:effectLst>
                <a:cs typeface="Arial" pitchFamily="34" charset="0"/>
              </a:rPr>
              <a:t>, 3rd ed., Elsevier Butterworth-Heinemann, Amsterdam (2005)</a:t>
            </a:r>
          </a:p>
        </p:txBody>
      </p:sp>
      <p:pic>
        <p:nvPicPr>
          <p:cNvPr id="65" name="Picture 17" descr="coloration-corrugation-7.1x.jp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3179763" y="5186363"/>
            <a:ext cx="2216150"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26"/>
          <p:cNvGrpSpPr>
            <a:grpSpLocks/>
          </p:cNvGrpSpPr>
          <p:nvPr/>
        </p:nvGrpSpPr>
        <p:grpSpPr bwMode="auto">
          <a:xfrm>
            <a:off x="2217738" y="5807075"/>
            <a:ext cx="2266950" cy="457200"/>
            <a:chOff x="84556" y="821267"/>
            <a:chExt cx="1922403" cy="373554"/>
          </a:xfrm>
        </p:grpSpPr>
        <p:sp>
          <p:nvSpPr>
            <p:cNvPr id="67" name="Rectangle 66"/>
            <p:cNvSpPr/>
            <p:nvPr/>
          </p:nvSpPr>
          <p:spPr bwMode="auto">
            <a:xfrm>
              <a:off x="1608478" y="821267"/>
              <a:ext cx="398481" cy="246442"/>
            </a:xfrm>
            <a:prstGeom prst="rect">
              <a:avLst/>
            </a:prstGeom>
            <a:noFill/>
            <a:ln w="15875" cap="flat" cmpd="sng" algn="ctr">
              <a:solidFill>
                <a:schemeClr val="bg1"/>
              </a:solidFill>
              <a:prstDash val="solid"/>
              <a:round/>
              <a:headEnd type="none" w="med" len="med"/>
              <a:tailEnd type="none" w="med" len="med"/>
            </a:ln>
            <a:effectLst/>
          </p:spPr>
          <p:txBody>
            <a:bodyPr/>
            <a:lstStyle/>
            <a:p>
              <a:pPr marL="609600" indent="-609600">
                <a:lnSpc>
                  <a:spcPct val="90000"/>
                </a:lnSpc>
                <a:spcBef>
                  <a:spcPct val="20000"/>
                </a:spcBef>
                <a:buClr>
                  <a:srgbClr val="0000FF"/>
                </a:buClr>
                <a:buSzPct val="70000"/>
                <a:buFont typeface="Wingdings" pitchFamily="2" charset="2"/>
                <a:buNone/>
                <a:defRPr/>
              </a:pPr>
              <a:endParaRPr lang="en-US">
                <a:solidFill>
                  <a:prstClr val="black"/>
                </a:solidFill>
                <a:effectLst>
                  <a:outerShdw blurRad="38100" dist="38100" dir="2700000" algn="tl">
                    <a:srgbClr val="000000">
                      <a:alpha val="43137"/>
                    </a:srgbClr>
                  </a:outerShdw>
                </a:effectLst>
                <a:cs typeface="Arial" pitchFamily="34" charset="0"/>
              </a:endParaRPr>
            </a:p>
          </p:txBody>
        </p:sp>
        <p:cxnSp>
          <p:nvCxnSpPr>
            <p:cNvPr id="32798" name="AutoShape 4"/>
            <p:cNvCxnSpPr>
              <a:cxnSpLocks noChangeShapeType="1"/>
            </p:cNvCxnSpPr>
            <p:nvPr/>
          </p:nvCxnSpPr>
          <p:spPr bwMode="auto">
            <a:xfrm flipH="1">
              <a:off x="84556" y="1069977"/>
              <a:ext cx="1524047" cy="124844"/>
            </a:xfrm>
            <a:prstGeom prst="straightConnector1">
              <a:avLst/>
            </a:prstGeom>
            <a:noFill/>
            <a:ln w="19050">
              <a:solidFill>
                <a:srgbClr val="FFFFFF"/>
              </a:solidFill>
              <a:round/>
              <a:headEnd/>
              <a:tailEnd type="triangle" w="med" len="med"/>
            </a:ln>
            <a:extLst>
              <a:ext uri="{909E8E84-426E-40DD-AFC4-6F175D3DCCD1}">
                <a14:hiddenFill xmlns:a14="http://schemas.microsoft.com/office/drawing/2010/main">
                  <a:noFill/>
                </a14:hiddenFill>
              </a:ext>
            </a:extLst>
          </p:spPr>
        </p:cxnSp>
      </p:grpSp>
      <p:grpSp>
        <p:nvGrpSpPr>
          <p:cNvPr id="7" name="Group 90"/>
          <p:cNvGrpSpPr>
            <a:grpSpLocks/>
          </p:cNvGrpSpPr>
          <p:nvPr/>
        </p:nvGrpSpPr>
        <p:grpSpPr bwMode="auto">
          <a:xfrm>
            <a:off x="4506913" y="36513"/>
            <a:ext cx="4637087" cy="6784975"/>
            <a:chOff x="4506454" y="36212"/>
            <a:chExt cx="4637546" cy="6785576"/>
          </a:xfrm>
        </p:grpSpPr>
        <p:pic>
          <p:nvPicPr>
            <p:cNvPr id="32786" name="Picture 14" descr="defaut-1-200x-top"/>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151738" y="117418"/>
              <a:ext cx="2987345" cy="2236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87" name="Picture 5" descr="defaut-1-200x-middl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151738" y="2345417"/>
              <a:ext cx="2992262" cy="224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88" name="Picture 6" descr="defaut-1-200x-bottom"/>
            <p:cNvPicPr>
              <a:picLocks noChangeAspect="1" noChangeArrowheads="1"/>
            </p:cNvPicPr>
            <p:nvPr/>
          </p:nvPicPr>
          <p:blipFill>
            <a:blip r:embed="rId16">
              <a:extLst>
                <a:ext uri="{28A0092B-C50C-407E-A947-70E740481C1C}">
                  <a14:useLocalDpi xmlns:a14="http://schemas.microsoft.com/office/drawing/2010/main" val="0"/>
                </a:ext>
              </a:extLst>
            </a:blip>
            <a:srcRect t="-20" r="35097"/>
            <a:stretch>
              <a:fillRect/>
            </a:stretch>
          </p:blipFill>
          <p:spPr bwMode="auto">
            <a:xfrm>
              <a:off x="6685865" y="4581055"/>
              <a:ext cx="1942060" cy="2240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89" name="AutoShape 11"/>
            <p:cNvSpPr>
              <a:spLocks/>
            </p:cNvSpPr>
            <p:nvPr/>
          </p:nvSpPr>
          <p:spPr bwMode="auto">
            <a:xfrm flipH="1">
              <a:off x="7405734" y="5432079"/>
              <a:ext cx="416458" cy="977774"/>
            </a:xfrm>
            <a:prstGeom prst="rightBrace">
              <a:avLst>
                <a:gd name="adj1" fmla="val 10880"/>
                <a:gd name="adj2" fmla="val 50000"/>
              </a:avLst>
            </a:prstGeom>
            <a:noFill/>
            <a:ln w="38100">
              <a:solidFill>
                <a:srgbClr val="333333"/>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600">
                <a:solidFill>
                  <a:srgbClr val="000000"/>
                </a:solidFill>
              </a:endParaRPr>
            </a:p>
          </p:txBody>
        </p:sp>
        <p:sp>
          <p:nvSpPr>
            <p:cNvPr id="32790" name="AutoShape 11"/>
            <p:cNvSpPr>
              <a:spLocks/>
            </p:cNvSpPr>
            <p:nvPr/>
          </p:nvSpPr>
          <p:spPr bwMode="auto">
            <a:xfrm>
              <a:off x="8037968" y="2388604"/>
              <a:ext cx="416458" cy="3034421"/>
            </a:xfrm>
            <a:prstGeom prst="rightBrace">
              <a:avLst>
                <a:gd name="adj1" fmla="val 10862"/>
                <a:gd name="adj2" fmla="val 50000"/>
              </a:avLst>
            </a:prstGeom>
            <a:noFill/>
            <a:ln w="38100">
              <a:solidFill>
                <a:srgbClr val="333333"/>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600">
                <a:solidFill>
                  <a:srgbClr val="000000"/>
                </a:solidFill>
              </a:endParaRPr>
            </a:p>
          </p:txBody>
        </p:sp>
        <p:sp>
          <p:nvSpPr>
            <p:cNvPr id="32791" name="Text Box 9"/>
            <p:cNvSpPr txBox="1">
              <a:spLocks noChangeArrowheads="1"/>
            </p:cNvSpPr>
            <p:nvPr/>
          </p:nvSpPr>
          <p:spPr bwMode="auto">
            <a:xfrm>
              <a:off x="8030425" y="3413636"/>
              <a:ext cx="1095469" cy="954107"/>
            </a:xfrm>
            <a:prstGeom prst="rect">
              <a:avLst/>
            </a:prstGeom>
            <a:solidFill>
              <a:schemeClr val="bg1">
                <a:alpha val="29019"/>
              </a:scheme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GB" sz="1400" b="1">
                  <a:solidFill>
                    <a:srgbClr val="292929"/>
                  </a:solidFill>
                </a:rPr>
                <a:t>Progression of stress corrosion cracking</a:t>
              </a:r>
            </a:p>
          </p:txBody>
        </p:sp>
        <p:sp>
          <p:nvSpPr>
            <p:cNvPr id="32792" name="Text Box 31"/>
            <p:cNvSpPr txBox="1">
              <a:spLocks noChangeArrowheads="1"/>
            </p:cNvSpPr>
            <p:nvPr/>
          </p:nvSpPr>
          <p:spPr bwMode="auto">
            <a:xfrm>
              <a:off x="8290209" y="1241990"/>
              <a:ext cx="690830" cy="307777"/>
            </a:xfrm>
            <a:prstGeom prst="rect">
              <a:avLst/>
            </a:prstGeom>
            <a:solidFill>
              <a:schemeClr val="bg1">
                <a:alpha val="29019"/>
              </a:scheme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GB" sz="1400" b="1">
                  <a:solidFill>
                    <a:srgbClr val="292929"/>
                  </a:solidFill>
                </a:rPr>
                <a:t>Pitting</a:t>
              </a:r>
            </a:p>
          </p:txBody>
        </p:sp>
        <p:sp>
          <p:nvSpPr>
            <p:cNvPr id="32793" name="AutoShape 11"/>
            <p:cNvSpPr>
              <a:spLocks/>
            </p:cNvSpPr>
            <p:nvPr/>
          </p:nvSpPr>
          <p:spPr bwMode="auto">
            <a:xfrm>
              <a:off x="7876516" y="449653"/>
              <a:ext cx="386278" cy="1913301"/>
            </a:xfrm>
            <a:prstGeom prst="rightBrace">
              <a:avLst>
                <a:gd name="adj1" fmla="val 10869"/>
                <a:gd name="adj2" fmla="val 50000"/>
              </a:avLst>
            </a:prstGeom>
            <a:noFill/>
            <a:ln w="38100">
              <a:solidFill>
                <a:srgbClr val="333333"/>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600">
                <a:solidFill>
                  <a:srgbClr val="000000"/>
                </a:solidFill>
              </a:endParaRPr>
            </a:p>
          </p:txBody>
        </p:sp>
        <p:sp>
          <p:nvSpPr>
            <p:cNvPr id="32794" name="Text Box 12"/>
            <p:cNvSpPr txBox="1">
              <a:spLocks noChangeArrowheads="1"/>
            </p:cNvSpPr>
            <p:nvPr/>
          </p:nvSpPr>
          <p:spPr bwMode="auto">
            <a:xfrm>
              <a:off x="5658416" y="5506087"/>
              <a:ext cx="1779803" cy="738664"/>
            </a:xfrm>
            <a:prstGeom prst="rect">
              <a:avLst/>
            </a:prstGeom>
            <a:solidFill>
              <a:schemeClr val="bg1">
                <a:alpha val="29019"/>
              </a:scheme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r>
                <a:rPr lang="en-GB" sz="1400" b="1">
                  <a:solidFill>
                    <a:srgbClr val="292929"/>
                  </a:solidFill>
                </a:rPr>
                <a:t>Final separation by overload (microvoid coalescence)</a:t>
              </a:r>
            </a:p>
          </p:txBody>
        </p:sp>
        <p:sp>
          <p:nvSpPr>
            <p:cNvPr id="32795" name="Rectangle 88"/>
            <p:cNvSpPr>
              <a:spLocks noChangeArrowheads="1"/>
            </p:cNvSpPr>
            <p:nvPr/>
          </p:nvSpPr>
          <p:spPr bwMode="auto">
            <a:xfrm>
              <a:off x="6210677" y="36212"/>
              <a:ext cx="29333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1400" b="1">
                  <a:solidFill>
                    <a:srgbClr val="FFFFFF"/>
                  </a:solidFill>
                </a:rPr>
                <a:t>Divisional seminar, 01/02/2006 </a:t>
              </a:r>
            </a:p>
          </p:txBody>
        </p:sp>
        <p:sp>
          <p:nvSpPr>
            <p:cNvPr id="32796" name="Rectangle 4"/>
            <p:cNvSpPr>
              <a:spLocks noChangeArrowheads="1"/>
            </p:cNvSpPr>
            <p:nvPr/>
          </p:nvSpPr>
          <p:spPr bwMode="auto">
            <a:xfrm>
              <a:off x="4506454" y="3846549"/>
              <a:ext cx="2173502" cy="7387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spcAft>
                  <a:spcPts val="600"/>
                </a:spcAft>
              </a:pPr>
              <a:r>
                <a:rPr lang="en-US" sz="1400" b="1">
                  <a:solidFill>
                    <a:srgbClr val="000000"/>
                  </a:solidFill>
                  <a:latin typeface="Arial" charset="0"/>
                  <a:cs typeface="Times New Roman" pitchFamily="18" charset="0"/>
                </a:rPr>
                <a:t>QRL: corrosion leaks on the tube F close to the fix point </a:t>
              </a:r>
              <a:r>
                <a:rPr lang="en-US" sz="1400" b="1">
                  <a:solidFill>
                    <a:srgbClr val="000000"/>
                  </a:solidFill>
                  <a:latin typeface="Arial" charset="0"/>
                  <a:cs typeface="Times New Roman" pitchFamily="18" charset="0"/>
                  <a:sym typeface="Symbol" pitchFamily="18" charset="2"/>
                </a:rPr>
                <a:t></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par>
                                <p:cTn id="11" presetID="3" presetClass="entr" presetSubtype="10"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blinds(horizontal)">
                                      <p:cBhvr>
                                        <p:cTn id="13" dur="500"/>
                                        <p:tgtEl>
                                          <p:spTgt spid="4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64"/>
                                        </p:tgtEl>
                                        <p:attrNameLst>
                                          <p:attrName>style.visibility</p:attrName>
                                        </p:attrNameLst>
                                      </p:cBhvr>
                                      <p:to>
                                        <p:strVal val="visible"/>
                                      </p:to>
                                    </p:set>
                                    <p:animEffect transition="in" filter="blinds(horizontal)">
                                      <p:cBhvr>
                                        <p:cTn id="18" dur="500"/>
                                        <p:tgtEl>
                                          <p:spTgt spid="64"/>
                                        </p:tgtEl>
                                      </p:cBhvr>
                                    </p:animEffect>
                                  </p:childTnLst>
                                </p:cTn>
                              </p:par>
                              <p:par>
                                <p:cTn id="19" presetID="3" presetClass="entr" presetSubtype="10" fill="hold" nodeType="with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blinds(horizontal)">
                                      <p:cBhvr>
                                        <p:cTn id="21" dur="500"/>
                                        <p:tgtEl>
                                          <p:spTgt spid="65"/>
                                        </p:tgtEl>
                                      </p:cBhvr>
                                    </p:animEffect>
                                  </p:childTnLst>
                                </p:cTn>
                              </p:par>
                              <p:par>
                                <p:cTn id="22" presetID="3" presetClass="entr" presetSubtype="10" fill="hold" nodeType="with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blinds(horizontal)">
                                      <p:cBhvr>
                                        <p:cTn id="24" dur="500"/>
                                        <p:tgtEl>
                                          <p:spTgt spid="61"/>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blinds(horizontal)">
                                      <p:cBhvr>
                                        <p:cTn id="27" dur="500"/>
                                        <p:tgtEl>
                                          <p:spTgt spid="63"/>
                                        </p:tgtEl>
                                      </p:cBhvr>
                                    </p:animEffect>
                                  </p:childTnLst>
                                </p:cTn>
                              </p:par>
                              <p:par>
                                <p:cTn id="28" presetID="3" presetClass="entr" presetSubtype="1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blinds(horizontal)">
                                      <p:cBhvr>
                                        <p:cTn id="30" dur="500"/>
                                        <p:tgtEl>
                                          <p:spTgt spid="6"/>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blinds(horizontal)">
                                      <p:cBhvr>
                                        <p:cTn id="35" dur="500"/>
                                        <p:tgtEl>
                                          <p:spTgt spid="7"/>
                                        </p:tgtEl>
                                      </p:cBhvr>
                                    </p:animEffect>
                                  </p:childTnLst>
                                </p:cTn>
                              </p:par>
                              <p:par>
                                <p:cTn id="36" presetID="3" presetClass="exit" presetSubtype="10" fill="hold" nodeType="withEffect">
                                  <p:stCondLst>
                                    <p:cond delay="0"/>
                                  </p:stCondLst>
                                  <p:childTnLst>
                                    <p:animEffect transition="out" filter="blinds(horizontal)">
                                      <p:cBhvr>
                                        <p:cTn id="37" dur="500"/>
                                        <p:tgtEl>
                                          <p:spTgt spid="48"/>
                                        </p:tgtEl>
                                      </p:cBhvr>
                                    </p:animEffect>
                                    <p:set>
                                      <p:cBhvr>
                                        <p:cTn id="38" dur="1" fill="hold">
                                          <p:stCondLst>
                                            <p:cond delay="499"/>
                                          </p:stCondLst>
                                        </p:cTn>
                                        <p:tgtEl>
                                          <p:spTgt spid="48"/>
                                        </p:tgtEl>
                                        <p:attrNameLst>
                                          <p:attrName>style.visibility</p:attrName>
                                        </p:attrNameLst>
                                      </p:cBhvr>
                                      <p:to>
                                        <p:strVal val="hidden"/>
                                      </p:to>
                                    </p:set>
                                  </p:childTnLst>
                                </p:cTn>
                              </p:par>
                              <p:par>
                                <p:cTn id="39" presetID="3" presetClass="exit" presetSubtype="10" fill="hold" nodeType="withEffect">
                                  <p:stCondLst>
                                    <p:cond delay="0"/>
                                  </p:stCondLst>
                                  <p:childTnLst>
                                    <p:animEffect transition="out" filter="blinds(horizontal)">
                                      <p:cBhvr>
                                        <p:cTn id="40" dur="500"/>
                                        <p:tgtEl>
                                          <p:spTgt spid="2"/>
                                        </p:tgtEl>
                                      </p:cBhvr>
                                    </p:animEffect>
                                    <p:set>
                                      <p:cBhvr>
                                        <p:cTn id="41" dur="1" fill="hold">
                                          <p:stCondLst>
                                            <p:cond delay="499"/>
                                          </p:stCondLst>
                                        </p:cTn>
                                        <p:tgtEl>
                                          <p:spTgt spid="2"/>
                                        </p:tgtEl>
                                        <p:attrNameLst>
                                          <p:attrName>style.visibility</p:attrName>
                                        </p:attrNameLst>
                                      </p:cBhvr>
                                      <p:to>
                                        <p:strVal val="hidden"/>
                                      </p:to>
                                    </p:set>
                                  </p:childTnLst>
                                </p:cTn>
                              </p:par>
                              <p:par>
                                <p:cTn id="42" presetID="3" presetClass="exit" presetSubtype="10" fill="hold" nodeType="withEffect">
                                  <p:stCondLst>
                                    <p:cond delay="0"/>
                                  </p:stCondLst>
                                  <p:childTnLst>
                                    <p:animEffect transition="out" filter="blinds(horizontal)">
                                      <p:cBhvr>
                                        <p:cTn id="43" dur="500"/>
                                        <p:tgtEl>
                                          <p:spTgt spid="5"/>
                                        </p:tgtEl>
                                      </p:cBhvr>
                                    </p:animEffect>
                                    <p:set>
                                      <p:cBhvr>
                                        <p:cTn id="44" dur="1" fill="hold">
                                          <p:stCondLst>
                                            <p:cond delay="499"/>
                                          </p:stCondLst>
                                        </p:cTn>
                                        <p:tgtEl>
                                          <p:spTgt spid="5"/>
                                        </p:tgtEl>
                                        <p:attrNameLst>
                                          <p:attrName>style.visibility</p:attrName>
                                        </p:attrNameLst>
                                      </p:cBhvr>
                                      <p:to>
                                        <p:strVal val="hidden"/>
                                      </p:to>
                                    </p:set>
                                  </p:childTnLst>
                                </p:cTn>
                              </p:par>
                              <p:par>
                                <p:cTn id="45" presetID="3" presetClass="exit" presetSubtype="10" fill="hold" nodeType="withEffect">
                                  <p:stCondLst>
                                    <p:cond delay="0"/>
                                  </p:stCondLst>
                                  <p:childTnLst>
                                    <p:animEffect transition="out" filter="blinds(horizontal)">
                                      <p:cBhvr>
                                        <p:cTn id="46" dur="500"/>
                                        <p:tgtEl>
                                          <p:spTgt spid="64"/>
                                        </p:tgtEl>
                                      </p:cBhvr>
                                    </p:animEffect>
                                    <p:set>
                                      <p:cBhvr>
                                        <p:cTn id="47" dur="1" fill="hold">
                                          <p:stCondLst>
                                            <p:cond delay="499"/>
                                          </p:stCondLst>
                                        </p:cTn>
                                        <p:tgtEl>
                                          <p:spTgt spid="64"/>
                                        </p:tgtEl>
                                        <p:attrNameLst>
                                          <p:attrName>style.visibility</p:attrName>
                                        </p:attrNameLst>
                                      </p:cBhvr>
                                      <p:to>
                                        <p:strVal val="hidden"/>
                                      </p:to>
                                    </p:set>
                                  </p:childTnLst>
                                </p:cTn>
                              </p:par>
                              <p:par>
                                <p:cTn id="48" presetID="3" presetClass="exit" presetSubtype="10" fill="hold" nodeType="withEffect">
                                  <p:stCondLst>
                                    <p:cond delay="0"/>
                                  </p:stCondLst>
                                  <p:childTnLst>
                                    <p:animEffect transition="out" filter="blinds(horizontal)">
                                      <p:cBhvr>
                                        <p:cTn id="49" dur="500"/>
                                        <p:tgtEl>
                                          <p:spTgt spid="61"/>
                                        </p:tgtEl>
                                      </p:cBhvr>
                                    </p:animEffect>
                                    <p:set>
                                      <p:cBhvr>
                                        <p:cTn id="50" dur="1" fill="hold">
                                          <p:stCondLst>
                                            <p:cond delay="499"/>
                                          </p:stCondLst>
                                        </p:cTn>
                                        <p:tgtEl>
                                          <p:spTgt spid="61"/>
                                        </p:tgtEl>
                                        <p:attrNameLst>
                                          <p:attrName>style.visibility</p:attrName>
                                        </p:attrNameLst>
                                      </p:cBhvr>
                                      <p:to>
                                        <p:strVal val="hidden"/>
                                      </p:to>
                                    </p:set>
                                  </p:childTnLst>
                                </p:cTn>
                              </p:par>
                              <p:par>
                                <p:cTn id="51" presetID="3" presetClass="exit" presetSubtype="10" fill="hold" grpId="1" nodeType="withEffect">
                                  <p:stCondLst>
                                    <p:cond delay="0"/>
                                  </p:stCondLst>
                                  <p:childTnLst>
                                    <p:animEffect transition="out" filter="blinds(horizontal)">
                                      <p:cBhvr>
                                        <p:cTn id="52" dur="500"/>
                                        <p:tgtEl>
                                          <p:spTgt spid="63"/>
                                        </p:tgtEl>
                                      </p:cBhvr>
                                    </p:animEffect>
                                    <p:set>
                                      <p:cBhvr>
                                        <p:cTn id="53" dur="1" fill="hold">
                                          <p:stCondLst>
                                            <p:cond delay="499"/>
                                          </p:stCondLst>
                                        </p:cTn>
                                        <p:tgtEl>
                                          <p:spTgt spid="63"/>
                                        </p:tgtEl>
                                        <p:attrNameLst>
                                          <p:attrName>style.visibility</p:attrName>
                                        </p:attrNameLst>
                                      </p:cBhvr>
                                      <p:to>
                                        <p:strVal val="hidden"/>
                                      </p:to>
                                    </p:set>
                                  </p:childTnLst>
                                </p:cTn>
                              </p:par>
                              <p:par>
                                <p:cTn id="54" presetID="3" presetClass="exit" presetSubtype="10" fill="hold" nodeType="withEffect">
                                  <p:stCondLst>
                                    <p:cond delay="0"/>
                                  </p:stCondLst>
                                  <p:childTnLst>
                                    <p:animEffect transition="out" filter="blinds(horizontal)">
                                      <p:cBhvr>
                                        <p:cTn id="55" dur="500"/>
                                        <p:tgtEl>
                                          <p:spTgt spid="65"/>
                                        </p:tgtEl>
                                      </p:cBhvr>
                                    </p:animEffect>
                                    <p:set>
                                      <p:cBhvr>
                                        <p:cTn id="56" dur="1" fill="hold">
                                          <p:stCondLst>
                                            <p:cond delay="499"/>
                                          </p:stCondLst>
                                        </p:cTn>
                                        <p:tgtEl>
                                          <p:spTgt spid="65"/>
                                        </p:tgtEl>
                                        <p:attrNameLst>
                                          <p:attrName>style.visibility</p:attrName>
                                        </p:attrNameLst>
                                      </p:cBhvr>
                                      <p:to>
                                        <p:strVal val="hidden"/>
                                      </p:to>
                                    </p:set>
                                  </p:childTnLst>
                                </p:cTn>
                              </p:par>
                              <p:par>
                                <p:cTn id="57" presetID="3" presetClass="exit" presetSubtype="10" fill="hold" nodeType="withEffect">
                                  <p:stCondLst>
                                    <p:cond delay="0"/>
                                  </p:stCondLst>
                                  <p:childTnLst>
                                    <p:animEffect transition="out" filter="blinds(horizontal)">
                                      <p:cBhvr>
                                        <p:cTn id="58" dur="500"/>
                                        <p:tgtEl>
                                          <p:spTgt spid="6"/>
                                        </p:tgtEl>
                                      </p:cBhvr>
                                    </p:animEffect>
                                    <p:set>
                                      <p:cBhvr>
                                        <p:cTn id="59"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3"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lide Number Placeholder 7"/>
          <p:cNvSpPr txBox="1">
            <a:spLocks/>
          </p:cNvSpPr>
          <p:nvPr/>
        </p:nvSpPr>
        <p:spPr>
          <a:xfrm>
            <a:off x="6386513" y="6324600"/>
            <a:ext cx="1905000" cy="457200"/>
          </a:xfrm>
          <a:prstGeom prst="rect">
            <a:avLst/>
          </a:prstGeom>
        </p:spPr>
        <p:txBody>
          <a:bodyPr/>
          <a:lstStyle/>
          <a:p>
            <a:pPr algn="r">
              <a:defRPr/>
            </a:pPr>
            <a:fld id="{582FA498-7803-4BF5-B553-223DF6224010}" type="slidenum">
              <a:rPr lang="en-US" sz="1400" smtClean="0">
                <a:solidFill>
                  <a:prstClr val="black"/>
                </a:solidFill>
                <a:effectLst>
                  <a:outerShdw blurRad="38100" dist="38100" dir="2700000" algn="tl">
                    <a:srgbClr val="000000"/>
                  </a:outerShdw>
                </a:effectLst>
                <a:latin typeface="Tahoma" pitchFamily="34" charset="0"/>
              </a:rPr>
              <a:pPr algn="r">
                <a:defRPr/>
              </a:pPr>
              <a:t>25</a:t>
            </a:fld>
            <a:r>
              <a:rPr lang="en-US" sz="1400" dirty="0" smtClean="0">
                <a:solidFill>
                  <a:prstClr val="black"/>
                </a:solidFill>
                <a:effectLst>
                  <a:outerShdw blurRad="38100" dist="38100" dir="2700000" algn="tl">
                    <a:srgbClr val="000000"/>
                  </a:outerShdw>
                </a:effectLst>
                <a:latin typeface="Tahoma" pitchFamily="34" charset="0"/>
              </a:rPr>
              <a:t>/26</a:t>
            </a:r>
            <a:endParaRPr lang="en-US" sz="1400" dirty="0">
              <a:solidFill>
                <a:prstClr val="black"/>
              </a:solidFill>
              <a:effectLst>
                <a:outerShdw blurRad="38100" dist="38100" dir="2700000" algn="tl">
                  <a:srgbClr val="000000"/>
                </a:outerShdw>
              </a:effectLst>
              <a:latin typeface="Tahoma" pitchFamily="34" charset="0"/>
            </a:endParaRPr>
          </a:p>
        </p:txBody>
      </p:sp>
      <p:grpSp>
        <p:nvGrpSpPr>
          <p:cNvPr id="33795" name="Group 15"/>
          <p:cNvGrpSpPr>
            <a:grpSpLocks/>
          </p:cNvGrpSpPr>
          <p:nvPr/>
        </p:nvGrpSpPr>
        <p:grpSpPr bwMode="auto">
          <a:xfrm>
            <a:off x="228600" y="304800"/>
            <a:ext cx="8686800" cy="747713"/>
            <a:chOff x="228600" y="304801"/>
            <a:chExt cx="8686800" cy="747688"/>
          </a:xfrm>
        </p:grpSpPr>
        <p:sp>
          <p:nvSpPr>
            <p:cNvPr id="15" name="Rectangle 14"/>
            <p:cNvSpPr/>
            <p:nvPr/>
          </p:nvSpPr>
          <p:spPr>
            <a:xfrm>
              <a:off x="228600" y="685788"/>
              <a:ext cx="8686800" cy="11429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9" name="Picture 8" descr="MME-1.bmp"/>
            <p:cNvPicPr>
              <a:picLocks noChangeAspect="1"/>
            </p:cNvPicPr>
            <p:nvPr/>
          </p:nvPicPr>
          <p:blipFill>
            <a:blip r:embed="rId3" cstate="print"/>
            <a:stretch>
              <a:fillRect/>
            </a:stretch>
          </p:blipFill>
          <p:spPr>
            <a:xfrm>
              <a:off x="7869435" y="411945"/>
              <a:ext cx="817364" cy="640544"/>
            </a:xfrm>
            <a:prstGeom prst="roundRect">
              <a:avLst>
                <a:gd name="adj" fmla="val 8594"/>
              </a:avLst>
            </a:prstGeom>
            <a:noFill/>
            <a:ln>
              <a:noFill/>
            </a:ln>
            <a:effectLst>
              <a:reflection blurRad="12700" stA="38000" endPos="28000" dist="5000" dir="5400000" sy="-100000" algn="bl" rotWithShape="0"/>
            </a:effectLst>
          </p:spPr>
        </p:pic>
        <p:pic>
          <p:nvPicPr>
            <p:cNvPr id="12" name="Picture 11" descr="CERN LOGO.JPG"/>
            <p:cNvPicPr>
              <a:picLocks noChangeAspect="1"/>
            </p:cNvPicPr>
            <p:nvPr/>
          </p:nvPicPr>
          <p:blipFill>
            <a:blip r:embed="rId4" cstate="print"/>
            <a:stretch>
              <a:fillRect/>
            </a:stretch>
          </p:blipFill>
          <p:spPr>
            <a:xfrm>
              <a:off x="418432" y="304801"/>
              <a:ext cx="724732" cy="747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33796"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solidFill>
                <a:srgbClr val="000000"/>
              </a:solidFill>
            </a:endParaRPr>
          </a:p>
        </p:txBody>
      </p:sp>
      <p:sp>
        <p:nvSpPr>
          <p:cNvPr id="26" name="Slide Number Placeholder 7"/>
          <p:cNvSpPr txBox="1">
            <a:spLocks/>
          </p:cNvSpPr>
          <p:nvPr/>
        </p:nvSpPr>
        <p:spPr>
          <a:xfrm>
            <a:off x="6386513" y="6481763"/>
            <a:ext cx="1905000" cy="457200"/>
          </a:xfrm>
          <a:prstGeom prst="rect">
            <a:avLst/>
          </a:prstGeom>
        </p:spPr>
        <p:txBody>
          <a:bodyPr/>
          <a:lstStyle/>
          <a:p>
            <a:pPr algn="r">
              <a:defRPr/>
            </a:pPr>
            <a:fld id="{F36EC15B-6192-4AE0-8D59-4EDAE132A411}" type="slidenum">
              <a:rPr lang="en-US" sz="1400" smtClean="0">
                <a:solidFill>
                  <a:prstClr val="black"/>
                </a:solidFill>
                <a:effectLst>
                  <a:outerShdw blurRad="38100" dist="38100" dir="2700000" algn="tl">
                    <a:srgbClr val="000000"/>
                  </a:outerShdw>
                </a:effectLst>
                <a:latin typeface="Tahoma" pitchFamily="34" charset="0"/>
              </a:rPr>
              <a:pPr algn="r">
                <a:defRPr/>
              </a:pPr>
              <a:t>25</a:t>
            </a:fld>
            <a:r>
              <a:rPr lang="en-US" sz="1400" dirty="0" smtClean="0">
                <a:solidFill>
                  <a:prstClr val="black"/>
                </a:solidFill>
                <a:effectLst>
                  <a:outerShdw blurRad="38100" dist="38100" dir="2700000" algn="tl">
                    <a:srgbClr val="000000"/>
                  </a:outerShdw>
                </a:effectLst>
                <a:latin typeface="Tahoma" pitchFamily="34" charset="0"/>
              </a:rPr>
              <a:t>/26</a:t>
            </a:r>
            <a:endParaRPr lang="en-US" sz="1400" dirty="0">
              <a:solidFill>
                <a:prstClr val="black"/>
              </a:solidFill>
              <a:effectLst>
                <a:outerShdw blurRad="38100" dist="38100" dir="2700000" algn="tl">
                  <a:srgbClr val="000000"/>
                </a:outerShdw>
              </a:effectLst>
              <a:latin typeface="Tahoma" pitchFamily="34" charset="0"/>
            </a:endParaRPr>
          </a:p>
        </p:txBody>
      </p:sp>
      <p:pic>
        <p:nvPicPr>
          <p:cNvPr id="33" name="Picture 39"/>
          <p:cNvPicPr>
            <a:picLocks noChangeAspect="1" noChangeArrowheads="1"/>
          </p:cNvPicPr>
          <p:nvPr/>
        </p:nvPicPr>
        <p:blipFill>
          <a:blip r:embed="rId5" cstate="print">
            <a:extLst>
              <a:ext uri="{28A0092B-C50C-407E-A947-70E740481C1C}">
                <a14:useLocalDpi xmlns:a14="http://schemas.microsoft.com/office/drawing/2010/main" val="0"/>
              </a:ext>
            </a:extLst>
          </a:blip>
          <a:srcRect l="5380" t="-78" r="285" b="3056"/>
          <a:stretch>
            <a:fillRect/>
          </a:stretch>
        </p:blipFill>
        <p:spPr bwMode="auto">
          <a:xfrm>
            <a:off x="4424363" y="377825"/>
            <a:ext cx="4643437" cy="214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Rectangle 8"/>
          <p:cNvSpPr>
            <a:spLocks noChangeArrowheads="1"/>
          </p:cNvSpPr>
          <p:nvPr/>
        </p:nvSpPr>
        <p:spPr bwMode="auto">
          <a:xfrm>
            <a:off x="5921375" y="769938"/>
            <a:ext cx="914400" cy="133985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400">
              <a:solidFill>
                <a:srgbClr val="FF0000"/>
              </a:solidFill>
            </a:endParaRPr>
          </a:p>
        </p:txBody>
      </p:sp>
      <p:grpSp>
        <p:nvGrpSpPr>
          <p:cNvPr id="3" name="Group 91"/>
          <p:cNvGrpSpPr>
            <a:grpSpLocks/>
          </p:cNvGrpSpPr>
          <p:nvPr/>
        </p:nvGrpSpPr>
        <p:grpSpPr bwMode="auto">
          <a:xfrm>
            <a:off x="4137025" y="2371725"/>
            <a:ext cx="5006975" cy="2462213"/>
            <a:chOff x="4137434" y="2372041"/>
            <a:chExt cx="5006566" cy="2462533"/>
          </a:xfrm>
        </p:grpSpPr>
        <p:pic>
          <p:nvPicPr>
            <p:cNvPr id="33818" name="Picture 27"/>
            <p:cNvPicPr>
              <a:picLocks noChangeAspect="1" noChangeArrowheads="1"/>
            </p:cNvPicPr>
            <p:nvPr/>
          </p:nvPicPr>
          <p:blipFill>
            <a:blip r:embed="rId6">
              <a:extLst>
                <a:ext uri="{28A0092B-C50C-407E-A947-70E740481C1C}">
                  <a14:useLocalDpi xmlns:a14="http://schemas.microsoft.com/office/drawing/2010/main" val="0"/>
                </a:ext>
              </a:extLst>
            </a:blip>
            <a:srcRect l="804" t="9634" b="10962"/>
            <a:stretch>
              <a:fillRect/>
            </a:stretch>
          </p:blipFill>
          <p:spPr bwMode="auto">
            <a:xfrm>
              <a:off x="4137434" y="2372041"/>
              <a:ext cx="5006566" cy="2462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19" name="Rectangle 46"/>
            <p:cNvSpPr>
              <a:spLocks noChangeArrowheads="1"/>
            </p:cNvSpPr>
            <p:nvPr/>
          </p:nvSpPr>
          <p:spPr bwMode="auto">
            <a:xfrm>
              <a:off x="5694585" y="3199621"/>
              <a:ext cx="1007007" cy="39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80000"/>
                </a:lnSpc>
                <a:spcBef>
                  <a:spcPct val="30000"/>
                </a:spcBef>
              </a:pPr>
              <a:r>
                <a:rPr lang="en-GB" sz="2400" b="1">
                  <a:solidFill>
                    <a:srgbClr val="FF0000"/>
                  </a:solidFill>
                </a:rPr>
                <a:t>100 °C</a:t>
              </a:r>
            </a:p>
          </p:txBody>
        </p:sp>
        <p:sp>
          <p:nvSpPr>
            <p:cNvPr id="33820" name="Rectangle 47"/>
            <p:cNvSpPr>
              <a:spLocks noChangeArrowheads="1"/>
            </p:cNvSpPr>
            <p:nvPr/>
          </p:nvSpPr>
          <p:spPr bwMode="auto">
            <a:xfrm>
              <a:off x="7358913" y="4257368"/>
              <a:ext cx="507062" cy="395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80000"/>
                </a:lnSpc>
                <a:spcBef>
                  <a:spcPct val="30000"/>
                </a:spcBef>
              </a:pPr>
              <a:r>
                <a:rPr lang="en-GB" sz="2400" b="1">
                  <a:solidFill>
                    <a:srgbClr val="002060"/>
                  </a:solidFill>
                </a:rPr>
                <a:t>RT</a:t>
              </a:r>
              <a:endParaRPr lang="en-GB" sz="2000" b="1">
                <a:solidFill>
                  <a:srgbClr val="002060"/>
                </a:solidFill>
              </a:endParaRPr>
            </a:p>
          </p:txBody>
        </p:sp>
      </p:grpSp>
      <p:pic>
        <p:nvPicPr>
          <p:cNvPr id="82" name="Picture 30" descr="IMGP273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37313" y="4937125"/>
            <a:ext cx="2487612"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 name="Rectangle 44"/>
          <p:cNvSpPr>
            <a:spLocks noChangeArrowheads="1"/>
          </p:cNvSpPr>
          <p:nvPr/>
        </p:nvSpPr>
        <p:spPr bwMode="auto">
          <a:xfrm>
            <a:off x="6430963" y="4935538"/>
            <a:ext cx="2427287"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rPr>
              <a:t>92 days, Pb 99.99%+, erosion-corrosion, impingement</a:t>
            </a:r>
          </a:p>
          <a:p>
            <a:r>
              <a:rPr lang="en-US" sz="2000" b="1">
                <a:solidFill>
                  <a:srgbClr val="000000"/>
                </a:solidFill>
              </a:rPr>
              <a:t> </a:t>
            </a:r>
          </a:p>
        </p:txBody>
      </p:sp>
      <p:sp>
        <p:nvSpPr>
          <p:cNvPr id="90" name="Rectangle 89"/>
          <p:cNvSpPr>
            <a:spLocks noChangeArrowheads="1"/>
          </p:cNvSpPr>
          <p:nvPr/>
        </p:nvSpPr>
        <p:spPr bwMode="auto">
          <a:xfrm>
            <a:off x="1343025" y="4087813"/>
            <a:ext cx="35004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t>erosion and impingement quantified by </a:t>
            </a:r>
            <a:r>
              <a:rPr lang="en-US" b="1">
                <a:solidFill>
                  <a:srgbClr val="000000"/>
                </a:solidFill>
              </a:rPr>
              <a:t>3D metrology </a:t>
            </a:r>
          </a:p>
        </p:txBody>
      </p:sp>
      <p:sp>
        <p:nvSpPr>
          <p:cNvPr id="30" name="Rectangle 29"/>
          <p:cNvSpPr>
            <a:spLocks noChangeArrowheads="1"/>
          </p:cNvSpPr>
          <p:nvPr/>
        </p:nvSpPr>
        <p:spPr bwMode="auto">
          <a:xfrm>
            <a:off x="4368800" y="96838"/>
            <a:ext cx="457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a:solidFill>
                  <a:srgbClr val="000000"/>
                </a:solidFill>
                <a:latin typeface="Arial" charset="0"/>
                <a:cs typeface="Times New Roman" pitchFamily="18" charset="0"/>
              </a:rPr>
              <a:t>2008-2009, material selection and corrosion studies for n_TOF</a:t>
            </a:r>
          </a:p>
        </p:txBody>
      </p:sp>
      <p:sp>
        <p:nvSpPr>
          <p:cNvPr id="38" name="Down Arrow 37"/>
          <p:cNvSpPr/>
          <p:nvPr/>
        </p:nvSpPr>
        <p:spPr bwMode="auto">
          <a:xfrm>
            <a:off x="6450013" y="2103438"/>
            <a:ext cx="314325" cy="539750"/>
          </a:xfrm>
          <a:prstGeom prst="downArrow">
            <a:avLst/>
          </a:prstGeom>
          <a:solidFill>
            <a:srgbClr val="FF0000"/>
          </a:solidFill>
          <a:ln w="9525" cap="flat" cmpd="sng" algn="ctr">
            <a:noFill/>
            <a:prstDash val="solid"/>
            <a:round/>
            <a:headEnd type="none" w="med" len="med"/>
            <a:tailEnd type="none" w="med" len="med"/>
          </a:ln>
          <a:effectLst/>
        </p:spPr>
        <p:txBody>
          <a:bodyPr/>
          <a:lstStyle/>
          <a:p>
            <a:pPr marL="609600" indent="-609600">
              <a:lnSpc>
                <a:spcPct val="90000"/>
              </a:lnSpc>
              <a:spcBef>
                <a:spcPct val="20000"/>
              </a:spcBef>
              <a:buClr>
                <a:srgbClr val="0000FF"/>
              </a:buClr>
              <a:buSzPct val="70000"/>
              <a:buFont typeface="Wingdings" pitchFamily="2" charset="2"/>
              <a:buNone/>
              <a:defRPr/>
            </a:pPr>
            <a:endParaRPr lang="en-US">
              <a:solidFill>
                <a:prstClr val="black"/>
              </a:solidFill>
              <a:effectLst>
                <a:outerShdw blurRad="38100" dist="38100" dir="2700000" algn="tl">
                  <a:srgbClr val="000000">
                    <a:alpha val="43137"/>
                  </a:srgbClr>
                </a:outerShdw>
              </a:effectLst>
            </a:endParaRPr>
          </a:p>
        </p:txBody>
      </p:sp>
      <p:sp>
        <p:nvSpPr>
          <p:cNvPr id="13341" name="Rectangle 29"/>
          <p:cNvSpPr>
            <a:spLocks noChangeArrowheads="1"/>
          </p:cNvSpPr>
          <p:nvPr/>
        </p:nvSpPr>
        <p:spPr bwMode="auto">
          <a:xfrm>
            <a:off x="4545013" y="2454275"/>
            <a:ext cx="4371975" cy="708025"/>
          </a:xfrm>
          <a:prstGeom prst="rect">
            <a:avLst/>
          </a:prstGeom>
          <a:solidFill>
            <a:srgbClr val="FFFFFF">
              <a:alpha val="9294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tabLst>
                <a:tab pos="180975" algn="l"/>
              </a:tabLst>
            </a:pPr>
            <a:r>
              <a:rPr lang="en-GB" sz="1000" i="1">
                <a:solidFill>
                  <a:srgbClr val="000000"/>
                </a:solidFill>
                <a:latin typeface="Arial" charset="0"/>
                <a:cs typeface="Times New Roman" pitchFamily="18" charset="0"/>
              </a:rPr>
              <a:t>S. Sgobba, L. Marques Antunes Ferreira, Material Selection and Corrosion Studies for a High Energy Physics Experiment: the Neutron Time-of-Flight Facility at CERN, NACE Conference Papers, March 01, 2011, pages: 1 – 15 </a:t>
            </a:r>
          </a:p>
        </p:txBody>
      </p:sp>
      <p:grpSp>
        <p:nvGrpSpPr>
          <p:cNvPr id="4" name="Group 2"/>
          <p:cNvGrpSpPr>
            <a:grpSpLocks/>
          </p:cNvGrpSpPr>
          <p:nvPr/>
        </p:nvGrpSpPr>
        <p:grpSpPr bwMode="auto">
          <a:xfrm>
            <a:off x="1320800" y="4808538"/>
            <a:ext cx="4470400" cy="2049462"/>
            <a:chOff x="2111" y="3933"/>
            <a:chExt cx="7635" cy="3576"/>
          </a:xfrm>
        </p:grpSpPr>
        <p:grpSp>
          <p:nvGrpSpPr>
            <p:cNvPr id="33813" name="Group 3"/>
            <p:cNvGrpSpPr>
              <a:grpSpLocks/>
            </p:cNvGrpSpPr>
            <p:nvPr/>
          </p:nvGrpSpPr>
          <p:grpSpPr bwMode="auto">
            <a:xfrm>
              <a:off x="2111" y="3933"/>
              <a:ext cx="7635" cy="3576"/>
              <a:chOff x="2618" y="12761"/>
              <a:chExt cx="7635" cy="3576"/>
            </a:xfrm>
          </p:grpSpPr>
          <p:pic>
            <p:nvPicPr>
              <p:cNvPr id="33816"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515" y="12761"/>
                <a:ext cx="3738" cy="3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17" name="Picture 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18" y="12761"/>
                <a:ext cx="3657" cy="3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4" name="Text Box 6"/>
            <p:cNvSpPr txBox="1">
              <a:spLocks noChangeArrowheads="1"/>
            </p:cNvSpPr>
            <p:nvPr/>
          </p:nvSpPr>
          <p:spPr bwMode="auto">
            <a:xfrm>
              <a:off x="6086" y="6847"/>
              <a:ext cx="358" cy="518"/>
            </a:xfrm>
            <a:prstGeom prst="rect">
              <a:avLst/>
            </a:prstGeom>
            <a:noFill/>
            <a:ln w="9525" algn="ctr">
              <a:noFill/>
              <a:miter lim="800000"/>
              <a:headEnd/>
              <a:tailEnd/>
            </a:ln>
          </p:spPr>
          <p:txBody>
            <a:bodyPr/>
            <a:lstStyle/>
            <a:p>
              <a:pPr>
                <a:spcAft>
                  <a:spcPts val="1000"/>
                </a:spcAft>
                <a:defRPr/>
              </a:pPr>
              <a:r>
                <a:rPr lang="fr-CH" sz="1600" b="1">
                  <a:solidFill>
                    <a:srgbClr val="FFFFFF"/>
                  </a:solidFill>
                  <a:latin typeface="Arial" pitchFamily="34" charset="0"/>
                  <a:cs typeface="+mn-cs"/>
                </a:rPr>
                <a:t>b</a:t>
              </a:r>
              <a:endParaRPr lang="en-US" sz="3200">
                <a:solidFill>
                  <a:srgbClr val="FFFFFF"/>
                </a:solidFill>
                <a:latin typeface="Tahoma" pitchFamily="34" charset="0"/>
                <a:cs typeface="+mn-cs"/>
              </a:endParaRPr>
            </a:p>
          </p:txBody>
        </p:sp>
        <p:sp>
          <p:nvSpPr>
            <p:cNvPr id="35" name="Text Box 7"/>
            <p:cNvSpPr txBox="1">
              <a:spLocks noChangeArrowheads="1"/>
            </p:cNvSpPr>
            <p:nvPr/>
          </p:nvSpPr>
          <p:spPr bwMode="auto">
            <a:xfrm>
              <a:off x="2233" y="6847"/>
              <a:ext cx="355" cy="518"/>
            </a:xfrm>
            <a:prstGeom prst="rect">
              <a:avLst/>
            </a:prstGeom>
            <a:noFill/>
            <a:ln w="9525" algn="ctr">
              <a:noFill/>
              <a:miter lim="800000"/>
              <a:headEnd/>
              <a:tailEnd/>
            </a:ln>
          </p:spPr>
          <p:txBody>
            <a:bodyPr/>
            <a:lstStyle/>
            <a:p>
              <a:pPr>
                <a:spcAft>
                  <a:spcPts val="1000"/>
                </a:spcAft>
                <a:defRPr/>
              </a:pPr>
              <a:r>
                <a:rPr lang="fr-CH" sz="1600" b="1">
                  <a:solidFill>
                    <a:srgbClr val="FFFFFF"/>
                  </a:solidFill>
                  <a:latin typeface="Arial" pitchFamily="34" charset="0"/>
                  <a:cs typeface="+mn-cs"/>
                </a:rPr>
                <a:t>a</a:t>
              </a:r>
              <a:endParaRPr lang="en-US" sz="3200">
                <a:solidFill>
                  <a:srgbClr val="FFFFFF"/>
                </a:solidFill>
                <a:latin typeface="Tahoma" pitchFamily="34" charset="0"/>
                <a:cs typeface="+mn-cs"/>
              </a:endParaRPr>
            </a:p>
          </p:txBody>
        </p:sp>
      </p:grpSp>
      <p:sp>
        <p:nvSpPr>
          <p:cNvPr id="40" name="Rectangle 45"/>
          <p:cNvSpPr>
            <a:spLocks noChangeArrowheads="1"/>
          </p:cNvSpPr>
          <p:nvPr/>
        </p:nvSpPr>
        <p:spPr bwMode="auto">
          <a:xfrm>
            <a:off x="2720975" y="4662488"/>
            <a:ext cx="1814513" cy="584200"/>
          </a:xfrm>
          <a:prstGeom prst="rect">
            <a:avLst/>
          </a:prstGeom>
          <a:noFill/>
          <a:ln w="9525">
            <a:noFill/>
            <a:miter lim="800000"/>
            <a:headEnd/>
            <a:tailEnd/>
          </a:ln>
        </p:spPr>
        <p:txBody>
          <a:bodyPr wrap="none">
            <a:spAutoFit/>
          </a:bodyPr>
          <a:lstStyle/>
          <a:p>
            <a:pPr>
              <a:defRPr/>
            </a:pPr>
            <a:r>
              <a:rPr lang="en-US" sz="3200" dirty="0">
                <a:solidFill>
                  <a:srgbClr val="FFFFFF"/>
                </a:solidFill>
                <a:latin typeface="Tahoma" pitchFamily="34" charset="0"/>
                <a:cs typeface="+mn-cs"/>
              </a:rPr>
              <a:t>117 days</a:t>
            </a:r>
          </a:p>
        </p:txBody>
      </p:sp>
      <p:pic>
        <p:nvPicPr>
          <p:cNvPr id="41"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l="1534" t="5292" r="1643"/>
          <a:stretch>
            <a:fillRect/>
          </a:stretch>
        </p:blipFill>
        <p:spPr bwMode="auto">
          <a:xfrm>
            <a:off x="0" y="388938"/>
            <a:ext cx="4198938" cy="312261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42" name="Picture 4"/>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3338" y="231775"/>
            <a:ext cx="41211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Rectangle 45"/>
          <p:cNvSpPr>
            <a:spLocks noChangeArrowheads="1"/>
          </p:cNvSpPr>
          <p:nvPr/>
        </p:nvSpPr>
        <p:spPr bwMode="auto">
          <a:xfrm>
            <a:off x="1428750" y="1042988"/>
            <a:ext cx="1412875" cy="522287"/>
          </a:xfrm>
          <a:prstGeom prst="rect">
            <a:avLst/>
          </a:prstGeom>
          <a:noFill/>
          <a:ln w="9525">
            <a:noFill/>
            <a:miter lim="800000"/>
            <a:headEnd/>
            <a:tailEnd/>
          </a:ln>
        </p:spPr>
        <p:txBody>
          <a:bodyPr wrap="none">
            <a:spAutoFit/>
          </a:bodyPr>
          <a:lstStyle/>
          <a:p>
            <a:pPr>
              <a:defRPr/>
            </a:pPr>
            <a:r>
              <a:rPr lang="en-US" sz="2800" dirty="0">
                <a:solidFill>
                  <a:srgbClr val="FFFFFF"/>
                </a:solidFill>
                <a:latin typeface="Tahoma" pitchFamily="34" charset="0"/>
                <a:cs typeface="+mn-cs"/>
              </a:rPr>
              <a:t>23 days</a:t>
            </a:r>
          </a:p>
        </p:txBody>
      </p:sp>
      <p:sp>
        <p:nvSpPr>
          <p:cNvPr id="44" name="Rectangle 45"/>
          <p:cNvSpPr>
            <a:spLocks noChangeArrowheads="1"/>
          </p:cNvSpPr>
          <p:nvPr/>
        </p:nvSpPr>
        <p:spPr bwMode="auto">
          <a:xfrm>
            <a:off x="1428750" y="2655888"/>
            <a:ext cx="1412875" cy="522287"/>
          </a:xfrm>
          <a:prstGeom prst="rect">
            <a:avLst/>
          </a:prstGeom>
          <a:noFill/>
          <a:ln w="9525">
            <a:noFill/>
            <a:miter lim="800000"/>
            <a:headEnd/>
            <a:tailEnd/>
          </a:ln>
        </p:spPr>
        <p:txBody>
          <a:bodyPr wrap="none">
            <a:spAutoFit/>
          </a:bodyPr>
          <a:lstStyle/>
          <a:p>
            <a:pPr>
              <a:defRPr/>
            </a:pPr>
            <a:r>
              <a:rPr lang="en-US" sz="2800">
                <a:solidFill>
                  <a:srgbClr val="FFFFFF"/>
                </a:solidFill>
                <a:latin typeface="Tahoma" pitchFamily="34" charset="0"/>
                <a:cs typeface="+mn-cs"/>
              </a:rPr>
              <a:t>28 days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linds(horizontal)">
                                      <p:cBhvr>
                                        <p:cTn id="7" dur="500"/>
                                        <p:tgtEl>
                                          <p:spTgt spid="3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blinds(horizontal)">
                                      <p:cBhvr>
                                        <p:cTn id="10" dur="500"/>
                                        <p:tgtEl>
                                          <p:spTgt spid="3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blinds(horizontal)">
                                      <p:cBhvr>
                                        <p:cTn id="15" dur="500"/>
                                        <p:tgtEl>
                                          <p:spTgt spid="37"/>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blinds(horizontal)">
                                      <p:cBhvr>
                                        <p:cTn id="18" dur="500"/>
                                        <p:tgtEl>
                                          <p:spTgt spid="38"/>
                                        </p:tgtEl>
                                      </p:cBhvr>
                                    </p:animEffect>
                                  </p:childTnLst>
                                </p:cTn>
                              </p:par>
                              <p:par>
                                <p:cTn id="19" presetID="3" presetClass="entr" presetSubtype="1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linds(horizontal)">
                                      <p:cBhvr>
                                        <p:cTn id="21" dur="500"/>
                                        <p:tgtEl>
                                          <p:spTgt spid="3"/>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blinds(horizontal)">
                                      <p:cBhvr>
                                        <p:cTn id="26" dur="500"/>
                                        <p:tgtEl>
                                          <p:spTgt spid="26"/>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13341"/>
                                        </p:tgtEl>
                                        <p:attrNameLst>
                                          <p:attrName>style.visibility</p:attrName>
                                        </p:attrNameLst>
                                      </p:cBhvr>
                                      <p:to>
                                        <p:strVal val="visible"/>
                                      </p:to>
                                    </p:set>
                                    <p:animEffect transition="in" filter="blinds(horizontal)">
                                      <p:cBhvr>
                                        <p:cTn id="29" dur="500"/>
                                        <p:tgtEl>
                                          <p:spTgt spid="13341"/>
                                        </p:tgtEl>
                                      </p:cBhvr>
                                    </p:animEffect>
                                  </p:childTnLst>
                                </p:cTn>
                              </p:par>
                              <p:par>
                                <p:cTn id="30" presetID="3" presetClass="entr" presetSubtype="10" fill="hold" nodeType="with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blinds(horizontal)">
                                      <p:cBhvr>
                                        <p:cTn id="32" dur="500"/>
                                        <p:tgtEl>
                                          <p:spTgt spid="82"/>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83"/>
                                        </p:tgtEl>
                                        <p:attrNameLst>
                                          <p:attrName>style.visibility</p:attrName>
                                        </p:attrNameLst>
                                      </p:cBhvr>
                                      <p:to>
                                        <p:strVal val="visible"/>
                                      </p:to>
                                    </p:set>
                                    <p:animEffect transition="in" filter="blinds(horizontal)">
                                      <p:cBhvr>
                                        <p:cTn id="35" dur="500"/>
                                        <p:tgtEl>
                                          <p:spTgt spid="83"/>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 presetClass="entr" presetSubtype="10" fill="hold"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blinds(horizontal)">
                                      <p:cBhvr>
                                        <p:cTn id="40" dur="500"/>
                                        <p:tgtEl>
                                          <p:spTgt spid="4"/>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blinds(horizontal)">
                                      <p:cBhvr>
                                        <p:cTn id="43" dur="500"/>
                                        <p:tgtEl>
                                          <p:spTgt spid="40"/>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90"/>
                                        </p:tgtEl>
                                        <p:attrNameLst>
                                          <p:attrName>style.visibility</p:attrName>
                                        </p:attrNameLst>
                                      </p:cBhvr>
                                      <p:to>
                                        <p:strVal val="visible"/>
                                      </p:to>
                                    </p:set>
                                    <p:animEffect transition="in" filter="blinds(horizontal)">
                                      <p:cBhvr>
                                        <p:cTn id="46" dur="500"/>
                                        <p:tgtEl>
                                          <p:spTgt spid="90"/>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3" presetClass="entr" presetSubtype="10" fill="hold" nodeType="click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blinds(horizontal)">
                                      <p:cBhvr>
                                        <p:cTn id="51" dur="500"/>
                                        <p:tgtEl>
                                          <p:spTgt spid="41"/>
                                        </p:tgtEl>
                                      </p:cBhvr>
                                    </p:animEffect>
                                  </p:childTnLst>
                                </p:cTn>
                              </p:par>
                              <p:par>
                                <p:cTn id="52" presetID="3" presetClass="entr" presetSubtype="10" fill="hold" nodeType="with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blinds(horizontal)">
                                      <p:cBhvr>
                                        <p:cTn id="54" dur="500"/>
                                        <p:tgtEl>
                                          <p:spTgt spid="42"/>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3" presetClass="entr" presetSubtype="10" fill="hold" grpId="1" nodeType="click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blinds(horizontal)">
                                      <p:cBhvr>
                                        <p:cTn id="59" dur="500"/>
                                        <p:tgtEl>
                                          <p:spTgt spid="43"/>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blinds(horizontal)">
                                      <p:cBhvr>
                                        <p:cTn id="64" dur="500"/>
                                        <p:tgtEl>
                                          <p:spTgt spid="44"/>
                                        </p:tgtEl>
                                      </p:cBhvr>
                                    </p:animEffect>
                                  </p:childTnLst>
                                </p:cTn>
                              </p:par>
                              <p:par>
                                <p:cTn id="65" presetID="35" presetClass="emph" presetSubtype="0" repeatCount="4000" fill="hold" grpId="0" nodeType="withEffect">
                                  <p:stCondLst>
                                    <p:cond delay="0"/>
                                  </p:stCondLst>
                                  <p:childTnLst>
                                    <p:anim calcmode="discrete" valueType="str">
                                      <p:cBhvr>
                                        <p:cTn id="66" dur="1000" fill="hold"/>
                                        <p:tgtEl>
                                          <p:spTgt spid="43"/>
                                        </p:tgtEl>
                                        <p:attrNameLst>
                                          <p:attrName>style.visibility</p:attrName>
                                        </p:attrNameLst>
                                      </p:cBhvr>
                                      <p:tavLst>
                                        <p:tav tm="0">
                                          <p:val>
                                            <p:strVal val="hidden"/>
                                          </p:val>
                                        </p:tav>
                                        <p:tav tm="50000">
                                          <p:val>
                                            <p:strVal val="visible"/>
                                          </p:val>
                                        </p:tav>
                                      </p:tavLst>
                                    </p:anim>
                                  </p:childTnLst>
                                </p:cTn>
                              </p:par>
                              <p:par>
                                <p:cTn id="67" presetID="35" presetClass="emph" presetSubtype="0" repeatCount="4000" fill="hold" grpId="1" nodeType="withEffect">
                                  <p:stCondLst>
                                    <p:cond delay="0"/>
                                  </p:stCondLst>
                                  <p:childTnLst>
                                    <p:anim calcmode="discrete" valueType="str">
                                      <p:cBhvr>
                                        <p:cTn id="68" dur="1000" fill="hold"/>
                                        <p:tgtEl>
                                          <p:spTgt spid="4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7" grpId="0" animBg="1"/>
      <p:bldP spid="83" grpId="0"/>
      <p:bldP spid="90" grpId="0"/>
      <p:bldP spid="30" grpId="0"/>
      <p:bldP spid="38" grpId="0" animBg="1"/>
      <p:bldP spid="13341" grpId="0" animBg="1"/>
      <p:bldP spid="40" grpId="0"/>
      <p:bldP spid="43" grpId="0"/>
      <p:bldP spid="43" grpId="1"/>
      <p:bldP spid="44" grpId="0"/>
      <p:bldP spid="44"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Group 15"/>
          <p:cNvGrpSpPr>
            <a:grpSpLocks/>
          </p:cNvGrpSpPr>
          <p:nvPr/>
        </p:nvGrpSpPr>
        <p:grpSpPr bwMode="auto">
          <a:xfrm>
            <a:off x="246063" y="304800"/>
            <a:ext cx="8686800" cy="747713"/>
            <a:chOff x="228600" y="304801"/>
            <a:chExt cx="8686800" cy="747688"/>
          </a:xfrm>
        </p:grpSpPr>
        <p:sp>
          <p:nvSpPr>
            <p:cNvPr id="15" name="Rectangle 14"/>
            <p:cNvSpPr/>
            <p:nvPr/>
          </p:nvSpPr>
          <p:spPr>
            <a:xfrm>
              <a:off x="228600" y="685788"/>
              <a:ext cx="8686800" cy="11429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9" name="Picture 8" descr="MME-1.bmp"/>
            <p:cNvPicPr>
              <a:picLocks noChangeAspect="1"/>
            </p:cNvPicPr>
            <p:nvPr/>
          </p:nvPicPr>
          <p:blipFill>
            <a:blip r:embed="rId3" cstate="print"/>
            <a:stretch>
              <a:fillRect/>
            </a:stretch>
          </p:blipFill>
          <p:spPr>
            <a:xfrm>
              <a:off x="7869435" y="411945"/>
              <a:ext cx="817364" cy="640544"/>
            </a:xfrm>
            <a:prstGeom prst="roundRect">
              <a:avLst>
                <a:gd name="adj" fmla="val 8594"/>
              </a:avLst>
            </a:prstGeom>
            <a:noFill/>
            <a:ln>
              <a:noFill/>
            </a:ln>
            <a:effectLst>
              <a:reflection blurRad="12700" stA="38000" endPos="28000" dist="5000" dir="5400000" sy="-100000" algn="bl" rotWithShape="0"/>
            </a:effectLst>
          </p:spPr>
        </p:pic>
        <p:pic>
          <p:nvPicPr>
            <p:cNvPr id="12" name="Picture 11" descr="CERN LOGO.JPG"/>
            <p:cNvPicPr>
              <a:picLocks noChangeAspect="1"/>
            </p:cNvPicPr>
            <p:nvPr/>
          </p:nvPicPr>
          <p:blipFill>
            <a:blip r:embed="rId4" cstate="print"/>
            <a:stretch>
              <a:fillRect/>
            </a:stretch>
          </p:blipFill>
          <p:spPr>
            <a:xfrm>
              <a:off x="418432" y="304801"/>
              <a:ext cx="724732" cy="747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13" name="Rectangle 4"/>
          <p:cNvSpPr>
            <a:spLocks noChangeArrowheads="1"/>
          </p:cNvSpPr>
          <p:nvPr/>
        </p:nvSpPr>
        <p:spPr bwMode="auto">
          <a:xfrm>
            <a:off x="1209675" y="625475"/>
            <a:ext cx="7989888" cy="506413"/>
          </a:xfrm>
          <a:prstGeom prst="rect">
            <a:avLst/>
          </a:prstGeom>
          <a:noFill/>
          <a:ln w="9525">
            <a:noFill/>
            <a:miter lim="800000"/>
            <a:headEnd/>
            <a:tailEnd/>
          </a:ln>
          <a:effectLst/>
        </p:spPr>
        <p:txBody>
          <a:bodyPr anchor="b"/>
          <a:lstStyle/>
          <a:p>
            <a:pPr>
              <a:defRPr/>
            </a:pPr>
            <a:r>
              <a:rPr lang="fr-FR" dirty="0">
                <a:solidFill>
                  <a:srgbClr val="FFFFCC"/>
                </a:solidFill>
                <a:effectLst>
                  <a:outerShdw blurRad="38100" dist="38100" dir="2700000" algn="tl">
                    <a:srgbClr val="000000"/>
                  </a:outerShdw>
                </a:effectLst>
                <a:latin typeface="Arial" charset="0"/>
                <a:cs typeface="+mn-cs"/>
              </a:rPr>
              <a:t/>
            </a:r>
            <a:br>
              <a:rPr lang="fr-FR" dirty="0">
                <a:solidFill>
                  <a:srgbClr val="FFFFCC"/>
                </a:solidFill>
                <a:effectLst>
                  <a:outerShdw blurRad="38100" dist="38100" dir="2700000" algn="tl">
                    <a:srgbClr val="000000"/>
                  </a:outerShdw>
                </a:effectLst>
                <a:latin typeface="Arial" charset="0"/>
                <a:cs typeface="+mn-cs"/>
              </a:rPr>
            </a:br>
            <a:r>
              <a:rPr lang="en-US" sz="2400" dirty="0">
                <a:effectLst>
                  <a:outerShdw blurRad="38100" dist="38100" dir="2700000" algn="tl">
                    <a:srgbClr val="000000"/>
                  </a:outerShdw>
                </a:effectLst>
                <a:latin typeface="Arial" charset="0"/>
                <a:cs typeface="+mn-cs"/>
              </a:rPr>
              <a:t>Conclusions</a:t>
            </a:r>
            <a:endParaRPr lang="en-US" dirty="0">
              <a:effectLst>
                <a:outerShdw blurRad="38100" dist="38100" dir="2700000" algn="tl">
                  <a:srgbClr val="000000"/>
                </a:outerShdw>
              </a:effectLst>
              <a:latin typeface="Arial" charset="0"/>
              <a:cs typeface="+mn-cs"/>
            </a:endParaRPr>
          </a:p>
        </p:txBody>
      </p:sp>
      <p:sp>
        <p:nvSpPr>
          <p:cNvPr id="16" name="Rectangle 4"/>
          <p:cNvSpPr>
            <a:spLocks noChangeArrowheads="1"/>
          </p:cNvSpPr>
          <p:nvPr/>
        </p:nvSpPr>
        <p:spPr bwMode="auto">
          <a:xfrm>
            <a:off x="1228725" y="1217613"/>
            <a:ext cx="7751763" cy="4724400"/>
          </a:xfrm>
          <a:prstGeom prst="rect">
            <a:avLst/>
          </a:prstGeom>
          <a:noFill/>
          <a:ln w="9525">
            <a:noFill/>
            <a:miter lim="800000"/>
            <a:headEnd/>
            <a:tailEnd/>
          </a:ln>
        </p:spPr>
        <p:txBody>
          <a:bodyPr>
            <a:spAutoFit/>
          </a:bodyPr>
          <a:lstStyle/>
          <a:p>
            <a:pPr>
              <a:spcAft>
                <a:spcPts val="600"/>
              </a:spcAft>
              <a:buFontTx/>
              <a:buChar char="-"/>
              <a:defRPr/>
            </a:pPr>
            <a:r>
              <a:rPr lang="en-US" sz="1600" dirty="0">
                <a:latin typeface="Arial" charset="0"/>
                <a:cs typeface="+mn-cs"/>
              </a:rPr>
              <a:t> CERN-wide (and beyond) activity </a:t>
            </a:r>
          </a:p>
          <a:p>
            <a:pPr>
              <a:spcAft>
                <a:spcPts val="600"/>
              </a:spcAft>
              <a:buFontTx/>
              <a:buChar char="-"/>
              <a:defRPr/>
            </a:pPr>
            <a:r>
              <a:rPr lang="en-US" sz="1600" dirty="0">
                <a:latin typeface="Arial" charset="0"/>
                <a:cs typeface="+mn-cs"/>
              </a:rPr>
              <a:t> Limited but selected and highly specialized equipment</a:t>
            </a:r>
          </a:p>
          <a:p>
            <a:pPr>
              <a:spcAft>
                <a:spcPts val="600"/>
              </a:spcAft>
              <a:buFontTx/>
              <a:buChar char="-"/>
              <a:defRPr/>
            </a:pPr>
            <a:r>
              <a:rPr lang="en-US" sz="1600" dirty="0">
                <a:latin typeface="Arial" charset="0"/>
                <a:cs typeface="+mn-cs"/>
              </a:rPr>
              <a:t> Covers a wide range of materials, welds and components</a:t>
            </a:r>
          </a:p>
          <a:p>
            <a:pPr>
              <a:spcAft>
                <a:spcPts val="600"/>
              </a:spcAft>
              <a:buFontTx/>
              <a:buChar char="-"/>
              <a:defRPr/>
            </a:pPr>
            <a:r>
              <a:rPr lang="en-US" sz="1600" dirty="0">
                <a:latin typeface="Arial" charset="0"/>
                <a:cs typeface="+mn-cs"/>
              </a:rPr>
              <a:t> Provides support to CERN stores (specifications, identification of suppliers, audit…) </a:t>
            </a:r>
          </a:p>
          <a:p>
            <a:pPr>
              <a:spcAft>
                <a:spcPts val="600"/>
              </a:spcAft>
              <a:buFontTx/>
              <a:buChar char="-"/>
              <a:defRPr/>
            </a:pPr>
            <a:r>
              <a:rPr lang="en-US" sz="1600" dirty="0">
                <a:latin typeface="Arial" charset="0"/>
                <a:cs typeface="+mn-cs"/>
              </a:rPr>
              <a:t> Several decades of experience, including audit and follow-up of industrial production</a:t>
            </a:r>
          </a:p>
          <a:p>
            <a:pPr>
              <a:spcAft>
                <a:spcPts val="600"/>
              </a:spcAft>
              <a:buFontTx/>
              <a:buChar char="-"/>
              <a:defRPr/>
            </a:pPr>
            <a:r>
              <a:rPr lang="en-US" sz="1600" dirty="0">
                <a:latin typeface="Arial" charset="0"/>
                <a:cs typeface="+mn-cs"/>
              </a:rPr>
              <a:t> In house expertise completed by an extensive network</a:t>
            </a:r>
          </a:p>
          <a:p>
            <a:pPr>
              <a:spcAft>
                <a:spcPts val="600"/>
              </a:spcAft>
              <a:buFontTx/>
              <a:buChar char="-"/>
              <a:defRPr/>
            </a:pPr>
            <a:r>
              <a:rPr lang="en-US" sz="1600" dirty="0">
                <a:latin typeface="Arial" charset="0"/>
                <a:cs typeface="+mn-cs"/>
              </a:rPr>
              <a:t> Prone to intervene in or pilot activities with a strong emphasis on materials or controls (quality control for LS_1 weld activities; RIAC; ITER…) </a:t>
            </a:r>
          </a:p>
          <a:p>
            <a:pPr>
              <a:spcAft>
                <a:spcPts val="600"/>
              </a:spcAft>
              <a:buFontTx/>
              <a:buChar char="-"/>
              <a:defRPr/>
            </a:pPr>
            <a:r>
              <a:rPr lang="en-US" sz="1600" dirty="0">
                <a:latin typeface="Arial" charset="0"/>
                <a:cs typeface="+mn-cs"/>
              </a:rPr>
              <a:t> Section very exposed to international exchanges and contacts:</a:t>
            </a:r>
          </a:p>
          <a:p>
            <a:pPr lvl="1">
              <a:spcAft>
                <a:spcPts val="0"/>
              </a:spcAft>
              <a:buFontTx/>
              <a:buChar char="-"/>
              <a:defRPr/>
            </a:pPr>
            <a:r>
              <a:rPr lang="en-US" sz="1600" dirty="0">
                <a:latin typeface="Arial" charset="0"/>
                <a:cs typeface="+mn-cs"/>
              </a:rPr>
              <a:t> Industrial partners </a:t>
            </a:r>
            <a:br>
              <a:rPr lang="en-US" sz="1600" dirty="0">
                <a:latin typeface="Arial" charset="0"/>
                <a:cs typeface="+mn-cs"/>
              </a:rPr>
            </a:br>
            <a:r>
              <a:rPr lang="en-US" sz="1600" dirty="0">
                <a:latin typeface="Arial" charset="0"/>
                <a:cs typeface="+mn-cs"/>
              </a:rPr>
              <a:t>- National labs, academy</a:t>
            </a:r>
          </a:p>
          <a:p>
            <a:pPr lvl="1">
              <a:spcAft>
                <a:spcPts val="600"/>
              </a:spcAft>
              <a:buFontTx/>
              <a:buChar char="-"/>
              <a:defRPr/>
            </a:pPr>
            <a:r>
              <a:rPr lang="en-US" sz="1600" dirty="0">
                <a:latin typeface="Arial" charset="0"/>
                <a:cs typeface="+mn-cs"/>
              </a:rPr>
              <a:t> CERN-ITER cooperation agreement (IO, DAs via IO)</a:t>
            </a:r>
          </a:p>
          <a:p>
            <a:pPr>
              <a:spcAft>
                <a:spcPts val="600"/>
              </a:spcAft>
              <a:defRPr/>
            </a:pPr>
            <a:r>
              <a:rPr lang="en-US" sz="1600" dirty="0">
                <a:latin typeface="Arial" charset="0"/>
                <a:cs typeface="+mn-cs"/>
              </a:rPr>
              <a:t>- Training of students and fellows</a:t>
            </a:r>
            <a:r>
              <a:rPr lang="en-US" sz="1600">
                <a:latin typeface="Arial" charset="0"/>
                <a:cs typeface="+mn-cs"/>
              </a:rPr>
              <a:t>, hosted </a:t>
            </a:r>
            <a:r>
              <a:rPr lang="en-US" sz="1600" dirty="0">
                <a:latin typeface="Arial" charset="0"/>
                <a:cs typeface="+mn-cs"/>
              </a:rPr>
              <a:t>a large (3 digit) number of trainees since the creation of the section in the early 90ies</a:t>
            </a:r>
          </a:p>
        </p:txBody>
      </p:sp>
      <p:sp>
        <p:nvSpPr>
          <p:cNvPr id="8" name="Slide Number Placeholder 7"/>
          <p:cNvSpPr txBox="1">
            <a:spLocks/>
          </p:cNvSpPr>
          <p:nvPr/>
        </p:nvSpPr>
        <p:spPr>
          <a:xfrm>
            <a:off x="6386513" y="6321425"/>
            <a:ext cx="1905000" cy="457200"/>
          </a:xfrm>
          <a:prstGeom prst="rect">
            <a:avLst/>
          </a:prstGeom>
        </p:spPr>
        <p:txBody>
          <a:bodyPr/>
          <a:lstStyle/>
          <a:p>
            <a:pPr algn="r">
              <a:defRPr/>
            </a:pPr>
            <a:fld id="{09A37FCF-FB98-4EA4-A2B9-920537825FCE}" type="slidenum">
              <a:rPr lang="en-US" sz="1400" smtClean="0">
                <a:effectLst>
                  <a:outerShdw blurRad="38100" dist="38100" dir="2700000" algn="tl">
                    <a:srgbClr val="000000"/>
                  </a:outerShdw>
                </a:effectLst>
                <a:latin typeface="Tahoma" pitchFamily="34" charset="0"/>
              </a:rPr>
              <a:pPr algn="r">
                <a:defRPr/>
              </a:pPr>
              <a:t>26</a:t>
            </a:fld>
            <a:r>
              <a:rPr lang="en-US" sz="1400" dirty="0" smtClean="0">
                <a:effectLst>
                  <a:outerShdw blurRad="38100" dist="38100" dir="2700000" algn="tl">
                    <a:srgbClr val="000000"/>
                  </a:outerShdw>
                </a:effectLst>
                <a:latin typeface="Tahoma" pitchFamily="34" charset="0"/>
              </a:rPr>
              <a:t>/26</a:t>
            </a:r>
            <a:endParaRPr lang="en-US" sz="1400" dirty="0">
              <a:effectLst>
                <a:outerShdw blurRad="38100" dist="38100" dir="2700000" algn="tl">
                  <a:srgbClr val="000000"/>
                </a:outerShdw>
              </a:effectLst>
              <a:latin typeface="Tahom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lide Number Placeholder 7"/>
          <p:cNvSpPr txBox="1">
            <a:spLocks/>
          </p:cNvSpPr>
          <p:nvPr/>
        </p:nvSpPr>
        <p:spPr>
          <a:xfrm>
            <a:off x="6386513" y="6321425"/>
            <a:ext cx="1905000" cy="457200"/>
          </a:xfrm>
          <a:prstGeom prst="rect">
            <a:avLst/>
          </a:prstGeom>
        </p:spPr>
        <p:txBody>
          <a:bodyPr/>
          <a:lstStyle/>
          <a:p>
            <a:pPr algn="r">
              <a:defRPr/>
            </a:pPr>
            <a:fld id="{C02CA9F3-CE75-4CC3-88D7-A374A6A4DCEB}" type="slidenum">
              <a:rPr lang="en-US" sz="1400" smtClean="0">
                <a:effectLst>
                  <a:outerShdw blurRad="38100" dist="38100" dir="2700000" algn="tl">
                    <a:srgbClr val="000000"/>
                  </a:outerShdw>
                </a:effectLst>
                <a:latin typeface="Tahoma" pitchFamily="34" charset="0"/>
              </a:rPr>
              <a:pPr algn="r">
                <a:defRPr/>
              </a:pPr>
              <a:t>3</a:t>
            </a:fld>
            <a:r>
              <a:rPr lang="en-US" sz="1400" dirty="0" smtClean="0">
                <a:effectLst>
                  <a:outerShdw blurRad="38100" dist="38100" dir="2700000" algn="tl">
                    <a:srgbClr val="000000"/>
                  </a:outerShdw>
                </a:effectLst>
                <a:latin typeface="Tahoma" pitchFamily="34" charset="0"/>
              </a:rPr>
              <a:t>/26</a:t>
            </a:r>
            <a:endParaRPr lang="en-US" sz="1400" dirty="0">
              <a:effectLst>
                <a:outerShdw blurRad="38100" dist="38100" dir="2700000" algn="tl">
                  <a:srgbClr val="000000"/>
                </a:outerShdw>
              </a:effectLst>
              <a:latin typeface="Tahoma" pitchFamily="34" charset="0"/>
            </a:endParaRPr>
          </a:p>
        </p:txBody>
      </p:sp>
      <p:sp>
        <p:nvSpPr>
          <p:cNvPr id="29" name="Title 1"/>
          <p:cNvSpPr txBox="1">
            <a:spLocks/>
          </p:cNvSpPr>
          <p:nvPr/>
        </p:nvSpPr>
        <p:spPr>
          <a:xfrm>
            <a:off x="851629" y="224158"/>
            <a:ext cx="7599422" cy="707747"/>
          </a:xfrm>
          <a:prstGeom prst="rect">
            <a:avLst/>
          </a:prstGeom>
        </p:spPr>
        <p:txBody>
          <a:bodyPr vert="horz" lIns="91440" tIns="45720" rIns="91440" bIns="45720" rtlCol="0" anchor="ctr">
            <a:noAutofit/>
          </a:bodyPr>
          <a:lstStyle>
            <a:lvl1pPr algn="r"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fr-CH" sz="3600" b="0" i="0" u="none" strike="noStrike" kern="1200" cap="none" spc="0" normalizeH="0" baseline="0" noProof="0" dirty="0" smtClean="0">
                <a:ln>
                  <a:noFill/>
                </a:ln>
                <a:solidFill>
                  <a:sysClr val="windowText" lastClr="000000">
                    <a:lumMod val="85000"/>
                    <a:lumOff val="15000"/>
                  </a:sysClr>
                </a:solidFill>
                <a:effectLst/>
                <a:uLnTx/>
                <a:uFillTx/>
                <a:latin typeface="Cambria"/>
              </a:rPr>
              <a:t>EN-MME Structure and </a:t>
            </a:r>
            <a:r>
              <a:rPr kumimoji="0" lang="fr-CH" sz="3600" b="0" i="0" u="none" strike="noStrike" kern="1200" cap="none" spc="0" normalizeH="0" baseline="0" noProof="0" dirty="0" err="1" smtClean="0">
                <a:ln>
                  <a:noFill/>
                </a:ln>
                <a:solidFill>
                  <a:sysClr val="windowText" lastClr="000000">
                    <a:lumMod val="85000"/>
                    <a:lumOff val="15000"/>
                  </a:sysClr>
                </a:solidFill>
                <a:effectLst/>
                <a:uLnTx/>
                <a:uFillTx/>
                <a:latin typeface="Cambria"/>
              </a:rPr>
              <a:t>Activities</a:t>
            </a:r>
            <a:endParaRPr kumimoji="0" lang="en-US" sz="3600" b="0" i="0" u="none" strike="noStrike" kern="1200" cap="none" spc="0" normalizeH="0" baseline="0" noProof="0" dirty="0">
              <a:ln>
                <a:noFill/>
              </a:ln>
              <a:solidFill>
                <a:sysClr val="windowText" lastClr="000000">
                  <a:lumMod val="85000"/>
                  <a:lumOff val="15000"/>
                </a:sysClr>
              </a:solidFill>
              <a:effectLst/>
              <a:uLnTx/>
              <a:uFillTx/>
              <a:latin typeface="Cambria"/>
            </a:endParaRPr>
          </a:p>
        </p:txBody>
      </p:sp>
      <p:sp>
        <p:nvSpPr>
          <p:cNvPr id="30" name="Rounded Rectangle 3"/>
          <p:cNvSpPr>
            <a:spLocks noChangeArrowheads="1"/>
          </p:cNvSpPr>
          <p:nvPr/>
        </p:nvSpPr>
        <p:spPr bwMode="auto">
          <a:xfrm>
            <a:off x="3651250" y="814038"/>
            <a:ext cx="914400" cy="9144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defTabSz="457200" fontAlgn="auto">
              <a:spcBef>
                <a:spcPts val="0"/>
              </a:spcBef>
              <a:spcAft>
                <a:spcPts val="0"/>
              </a:spcAft>
            </a:pPr>
            <a:endParaRPr lang="fr-FR">
              <a:solidFill>
                <a:prstClr val="black"/>
              </a:solidFill>
              <a:latin typeface="Cambria"/>
            </a:endParaRPr>
          </a:p>
        </p:txBody>
      </p:sp>
      <p:sp>
        <p:nvSpPr>
          <p:cNvPr id="32" name="Rectangle 6"/>
          <p:cNvSpPr>
            <a:spLocks noChangeArrowheads="1"/>
          </p:cNvSpPr>
          <p:nvPr/>
        </p:nvSpPr>
        <p:spPr bwMode="auto">
          <a:xfrm>
            <a:off x="285750" y="1242663"/>
            <a:ext cx="264318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defTabSz="457200" fontAlgn="auto">
              <a:spcBef>
                <a:spcPts val="0"/>
              </a:spcBef>
              <a:spcAft>
                <a:spcPts val="0"/>
              </a:spcAft>
            </a:pPr>
            <a:endParaRPr lang="en-US" dirty="0">
              <a:solidFill>
                <a:prstClr val="black"/>
              </a:solidFill>
              <a:latin typeface="Cambria"/>
            </a:endParaRPr>
          </a:p>
        </p:txBody>
      </p:sp>
      <p:sp>
        <p:nvSpPr>
          <p:cNvPr id="33" name="Rectangle 7"/>
          <p:cNvSpPr>
            <a:spLocks noChangeArrowheads="1"/>
          </p:cNvSpPr>
          <p:nvPr/>
        </p:nvSpPr>
        <p:spPr bwMode="auto">
          <a:xfrm>
            <a:off x="3108325" y="1242663"/>
            <a:ext cx="2000250"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defTabSz="457200" fontAlgn="auto">
              <a:spcBef>
                <a:spcPts val="0"/>
              </a:spcBef>
              <a:spcAft>
                <a:spcPts val="0"/>
              </a:spcAft>
            </a:pPr>
            <a:endParaRPr lang="en-US" dirty="0">
              <a:solidFill>
                <a:prstClr val="black"/>
              </a:solidFill>
              <a:latin typeface="Cambria"/>
            </a:endParaRPr>
          </a:p>
        </p:txBody>
      </p:sp>
      <p:sp>
        <p:nvSpPr>
          <p:cNvPr id="34" name="Rectangle 8"/>
          <p:cNvSpPr>
            <a:spLocks noChangeArrowheads="1"/>
          </p:cNvSpPr>
          <p:nvPr/>
        </p:nvSpPr>
        <p:spPr bwMode="auto">
          <a:xfrm>
            <a:off x="5464175" y="1242663"/>
            <a:ext cx="1501775"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defTabSz="457200" fontAlgn="auto">
              <a:spcBef>
                <a:spcPts val="0"/>
              </a:spcBef>
              <a:spcAft>
                <a:spcPts val="0"/>
              </a:spcAft>
            </a:pPr>
            <a:endParaRPr lang="en-US" dirty="0">
              <a:solidFill>
                <a:prstClr val="black"/>
              </a:solidFill>
              <a:latin typeface="Cambria"/>
            </a:endParaRPr>
          </a:p>
        </p:txBody>
      </p:sp>
      <p:sp>
        <p:nvSpPr>
          <p:cNvPr id="35" name="Rectangle 10"/>
          <p:cNvSpPr>
            <a:spLocks noChangeArrowheads="1"/>
          </p:cNvSpPr>
          <p:nvPr/>
        </p:nvSpPr>
        <p:spPr bwMode="auto">
          <a:xfrm>
            <a:off x="7251700" y="1242663"/>
            <a:ext cx="164306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defTabSz="457200" fontAlgn="auto">
              <a:spcBef>
                <a:spcPts val="0"/>
              </a:spcBef>
              <a:spcAft>
                <a:spcPts val="0"/>
              </a:spcAft>
            </a:pPr>
            <a:endParaRPr lang="en-US" dirty="0">
              <a:solidFill>
                <a:prstClr val="black"/>
              </a:solidFill>
              <a:latin typeface="Cambria"/>
            </a:endParaRPr>
          </a:p>
        </p:txBody>
      </p:sp>
      <p:sp>
        <p:nvSpPr>
          <p:cNvPr id="37" name="Rectangle 16"/>
          <p:cNvSpPr>
            <a:spLocks noChangeArrowheads="1"/>
          </p:cNvSpPr>
          <p:nvPr/>
        </p:nvSpPr>
        <p:spPr bwMode="auto">
          <a:xfrm>
            <a:off x="214313" y="2157063"/>
            <a:ext cx="371475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defTabSz="457200" fontAlgn="auto">
              <a:spcBef>
                <a:spcPts val="0"/>
              </a:spcBef>
              <a:spcAft>
                <a:spcPts val="0"/>
              </a:spcAft>
            </a:pPr>
            <a:endParaRPr lang="en-US" sz="1400" u="sng" dirty="0">
              <a:solidFill>
                <a:prstClr val="black"/>
              </a:solidFill>
              <a:latin typeface="Cambria"/>
            </a:endParaRPr>
          </a:p>
        </p:txBody>
      </p:sp>
      <p:sp>
        <p:nvSpPr>
          <p:cNvPr id="38" name="Rectangle 17"/>
          <p:cNvSpPr>
            <a:spLocks noChangeArrowheads="1"/>
          </p:cNvSpPr>
          <p:nvPr/>
        </p:nvSpPr>
        <p:spPr bwMode="auto">
          <a:xfrm>
            <a:off x="3571875" y="2157063"/>
            <a:ext cx="114300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lgn="ctr" defTabSz="457200" fontAlgn="auto">
              <a:spcBef>
                <a:spcPts val="0"/>
              </a:spcBef>
              <a:spcAft>
                <a:spcPts val="0"/>
              </a:spcAft>
            </a:pPr>
            <a:endParaRPr lang="en-US" sz="1400" u="sng" dirty="0">
              <a:solidFill>
                <a:prstClr val="black"/>
              </a:solidFill>
              <a:latin typeface="Cambria"/>
            </a:endParaRPr>
          </a:p>
        </p:txBody>
      </p:sp>
      <p:sp>
        <p:nvSpPr>
          <p:cNvPr id="39" name="Rectangle 19"/>
          <p:cNvSpPr>
            <a:spLocks noChangeArrowheads="1"/>
          </p:cNvSpPr>
          <p:nvPr/>
        </p:nvSpPr>
        <p:spPr bwMode="auto">
          <a:xfrm>
            <a:off x="7572375" y="2157063"/>
            <a:ext cx="1143000"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defTabSz="457200" fontAlgn="auto">
              <a:spcBef>
                <a:spcPts val="0"/>
              </a:spcBef>
              <a:spcAft>
                <a:spcPts val="0"/>
              </a:spcAft>
            </a:pPr>
            <a:endParaRPr lang="en-US" sz="1400" u="sng" dirty="0">
              <a:solidFill>
                <a:prstClr val="black"/>
              </a:solidFill>
              <a:latin typeface="Cambria"/>
            </a:endParaRPr>
          </a:p>
        </p:txBody>
      </p:sp>
      <p:graphicFrame>
        <p:nvGraphicFramePr>
          <p:cNvPr id="40" name="Table 39"/>
          <p:cNvGraphicFramePr>
            <a:graphicFrameLocks noGrp="1"/>
          </p:cNvGraphicFramePr>
          <p:nvPr>
            <p:extLst>
              <p:ext uri="{D42A27DB-BD31-4B8C-83A1-F6EECF244321}">
                <p14:modId xmlns:p14="http://schemas.microsoft.com/office/powerpoint/2010/main" val="1196628"/>
              </p:ext>
            </p:extLst>
          </p:nvPr>
        </p:nvGraphicFramePr>
        <p:xfrm>
          <a:off x="285750" y="1086800"/>
          <a:ext cx="8501062" cy="5142615"/>
        </p:xfrm>
        <a:graphic>
          <a:graphicData uri="http://schemas.openxmlformats.org/drawingml/2006/table">
            <a:tbl>
              <a:tblPr firstRow="1" bandRow="1"/>
              <a:tblGrid>
                <a:gridCol w="2058521"/>
                <a:gridCol w="2275543"/>
                <a:gridCol w="2141259"/>
                <a:gridCol w="2025739"/>
              </a:tblGrid>
              <a:tr h="723015">
                <a:tc>
                  <a:txBody>
                    <a:bodyPr/>
                    <a:lstStyle>
                      <a:lvl1pPr marL="0" algn="l" defTabSz="914400" rtl="0" eaLnBrk="1" latinLnBrk="0" hangingPunct="1">
                        <a:defRPr sz="1800" b="1" kern="1200">
                          <a:solidFill>
                            <a:schemeClr val="lt1"/>
                          </a:solidFill>
                          <a:latin typeface="Cambria"/>
                          <a:ea typeface=""/>
                          <a:cs typeface=""/>
                        </a:defRPr>
                      </a:lvl1pPr>
                      <a:lvl2pPr marL="457200" algn="l" defTabSz="914400" rtl="0" eaLnBrk="1" latinLnBrk="0" hangingPunct="1">
                        <a:defRPr sz="1800" b="1" kern="1200">
                          <a:solidFill>
                            <a:schemeClr val="lt1"/>
                          </a:solidFill>
                          <a:latin typeface="Cambria"/>
                          <a:ea typeface=""/>
                          <a:cs typeface=""/>
                        </a:defRPr>
                      </a:lvl2pPr>
                      <a:lvl3pPr marL="914400" algn="l" defTabSz="914400" rtl="0" eaLnBrk="1" latinLnBrk="0" hangingPunct="1">
                        <a:defRPr sz="1800" b="1" kern="1200">
                          <a:solidFill>
                            <a:schemeClr val="lt1"/>
                          </a:solidFill>
                          <a:latin typeface="Cambria"/>
                          <a:ea typeface=""/>
                          <a:cs typeface=""/>
                        </a:defRPr>
                      </a:lvl3pPr>
                      <a:lvl4pPr marL="1371600" algn="l" defTabSz="914400" rtl="0" eaLnBrk="1" latinLnBrk="0" hangingPunct="1">
                        <a:defRPr sz="1800" b="1" kern="1200">
                          <a:solidFill>
                            <a:schemeClr val="lt1"/>
                          </a:solidFill>
                          <a:latin typeface="Cambria"/>
                          <a:ea typeface=""/>
                          <a:cs typeface=""/>
                        </a:defRPr>
                      </a:lvl4pPr>
                      <a:lvl5pPr marL="1828800" algn="l" defTabSz="914400" rtl="0" eaLnBrk="1" latinLnBrk="0" hangingPunct="1">
                        <a:defRPr sz="1800" b="1" kern="1200">
                          <a:solidFill>
                            <a:schemeClr val="lt1"/>
                          </a:solidFill>
                          <a:latin typeface="Cambria"/>
                          <a:ea typeface=""/>
                          <a:cs typeface=""/>
                        </a:defRPr>
                      </a:lvl5pPr>
                      <a:lvl6pPr marL="2286000" algn="l" defTabSz="914400" rtl="0" eaLnBrk="1" latinLnBrk="0" hangingPunct="1">
                        <a:defRPr sz="1800" b="1" kern="1200">
                          <a:solidFill>
                            <a:schemeClr val="lt1"/>
                          </a:solidFill>
                          <a:latin typeface="Cambria"/>
                          <a:ea typeface=""/>
                          <a:cs typeface=""/>
                        </a:defRPr>
                      </a:lvl6pPr>
                      <a:lvl7pPr marL="2743200" algn="l" defTabSz="914400" rtl="0" eaLnBrk="1" latinLnBrk="0" hangingPunct="1">
                        <a:defRPr sz="1800" b="1" kern="1200">
                          <a:solidFill>
                            <a:schemeClr val="lt1"/>
                          </a:solidFill>
                          <a:latin typeface="Cambria"/>
                          <a:ea typeface=""/>
                          <a:cs typeface=""/>
                        </a:defRPr>
                      </a:lvl7pPr>
                      <a:lvl8pPr marL="3200400" algn="l" defTabSz="914400" rtl="0" eaLnBrk="1" latinLnBrk="0" hangingPunct="1">
                        <a:defRPr sz="1800" b="1" kern="1200">
                          <a:solidFill>
                            <a:schemeClr val="lt1"/>
                          </a:solidFill>
                          <a:latin typeface="Cambria"/>
                          <a:ea typeface=""/>
                          <a:cs typeface=""/>
                        </a:defRPr>
                      </a:lvl8pPr>
                      <a:lvl9pPr marL="3657600" algn="l" defTabSz="914400" rtl="0" eaLnBrk="1" latinLnBrk="0" hangingPunct="1">
                        <a:defRPr sz="1800" b="1" kern="1200">
                          <a:solidFill>
                            <a:schemeClr val="lt1"/>
                          </a:solidFill>
                          <a:latin typeface="Cambria"/>
                          <a:ea typeface=""/>
                          <a:cs typeface=""/>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fr-CH" sz="1600" u="none" dirty="0" smtClean="0">
                          <a:latin typeface="+mn-lt"/>
                        </a:rPr>
                        <a:t>Engineering &amp; Design</a:t>
                      </a:r>
                    </a:p>
                    <a:p>
                      <a:pPr marL="0" marR="0" indent="0" algn="ctr" defTabSz="457200" rtl="0" eaLnBrk="1" fontAlgn="auto" latinLnBrk="0" hangingPunct="1">
                        <a:lnSpc>
                          <a:spcPct val="100000"/>
                        </a:lnSpc>
                        <a:spcBef>
                          <a:spcPts val="0"/>
                        </a:spcBef>
                        <a:spcAft>
                          <a:spcPts val="0"/>
                        </a:spcAft>
                        <a:buClrTx/>
                        <a:buSzTx/>
                        <a:buFontTx/>
                        <a:buNone/>
                        <a:tabLst/>
                        <a:defRPr/>
                      </a:pPr>
                      <a:r>
                        <a:rPr lang="fr-CH" sz="1600" b="0" u="none" baseline="0" dirty="0" smtClean="0">
                          <a:solidFill>
                            <a:schemeClr val="bg1"/>
                          </a:solidFill>
                          <a:latin typeface="+mn-lt"/>
                        </a:rPr>
                        <a:t>D. Perini</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gridSpan="2">
                  <a:txBody>
                    <a:bodyPr/>
                    <a:lstStyle>
                      <a:lvl1pPr marL="0" algn="l" defTabSz="914400" rtl="0" eaLnBrk="1" latinLnBrk="0" hangingPunct="1">
                        <a:defRPr sz="1800" b="1" kern="1200">
                          <a:solidFill>
                            <a:schemeClr val="lt1"/>
                          </a:solidFill>
                          <a:latin typeface="Cambria"/>
                          <a:ea typeface=""/>
                          <a:cs typeface=""/>
                        </a:defRPr>
                      </a:lvl1pPr>
                      <a:lvl2pPr marL="457200" algn="l" defTabSz="914400" rtl="0" eaLnBrk="1" latinLnBrk="0" hangingPunct="1">
                        <a:defRPr sz="1800" b="1" kern="1200">
                          <a:solidFill>
                            <a:schemeClr val="lt1"/>
                          </a:solidFill>
                          <a:latin typeface="Cambria"/>
                          <a:ea typeface=""/>
                          <a:cs typeface=""/>
                        </a:defRPr>
                      </a:lvl2pPr>
                      <a:lvl3pPr marL="914400" algn="l" defTabSz="914400" rtl="0" eaLnBrk="1" latinLnBrk="0" hangingPunct="1">
                        <a:defRPr sz="1800" b="1" kern="1200">
                          <a:solidFill>
                            <a:schemeClr val="lt1"/>
                          </a:solidFill>
                          <a:latin typeface="Cambria"/>
                          <a:ea typeface=""/>
                          <a:cs typeface=""/>
                        </a:defRPr>
                      </a:lvl3pPr>
                      <a:lvl4pPr marL="1371600" algn="l" defTabSz="914400" rtl="0" eaLnBrk="1" latinLnBrk="0" hangingPunct="1">
                        <a:defRPr sz="1800" b="1" kern="1200">
                          <a:solidFill>
                            <a:schemeClr val="lt1"/>
                          </a:solidFill>
                          <a:latin typeface="Cambria"/>
                          <a:ea typeface=""/>
                          <a:cs typeface=""/>
                        </a:defRPr>
                      </a:lvl4pPr>
                      <a:lvl5pPr marL="1828800" algn="l" defTabSz="914400" rtl="0" eaLnBrk="1" latinLnBrk="0" hangingPunct="1">
                        <a:defRPr sz="1800" b="1" kern="1200">
                          <a:solidFill>
                            <a:schemeClr val="lt1"/>
                          </a:solidFill>
                          <a:latin typeface="Cambria"/>
                          <a:ea typeface=""/>
                          <a:cs typeface=""/>
                        </a:defRPr>
                      </a:lvl5pPr>
                      <a:lvl6pPr marL="2286000" algn="l" defTabSz="914400" rtl="0" eaLnBrk="1" latinLnBrk="0" hangingPunct="1">
                        <a:defRPr sz="1800" b="1" kern="1200">
                          <a:solidFill>
                            <a:schemeClr val="lt1"/>
                          </a:solidFill>
                          <a:latin typeface="Cambria"/>
                          <a:ea typeface=""/>
                          <a:cs typeface=""/>
                        </a:defRPr>
                      </a:lvl6pPr>
                      <a:lvl7pPr marL="2743200" algn="l" defTabSz="914400" rtl="0" eaLnBrk="1" latinLnBrk="0" hangingPunct="1">
                        <a:defRPr sz="1800" b="1" kern="1200">
                          <a:solidFill>
                            <a:schemeClr val="lt1"/>
                          </a:solidFill>
                          <a:latin typeface="Cambria"/>
                          <a:ea typeface=""/>
                          <a:cs typeface=""/>
                        </a:defRPr>
                      </a:lvl7pPr>
                      <a:lvl8pPr marL="3200400" algn="l" defTabSz="914400" rtl="0" eaLnBrk="1" latinLnBrk="0" hangingPunct="1">
                        <a:defRPr sz="1800" b="1" kern="1200">
                          <a:solidFill>
                            <a:schemeClr val="lt1"/>
                          </a:solidFill>
                          <a:latin typeface="Cambria"/>
                          <a:ea typeface=""/>
                          <a:cs typeface=""/>
                        </a:defRPr>
                      </a:lvl8pPr>
                      <a:lvl9pPr marL="3657600" algn="l" defTabSz="914400" rtl="0" eaLnBrk="1" latinLnBrk="0" hangingPunct="1">
                        <a:defRPr sz="1800" b="1" kern="1200">
                          <a:solidFill>
                            <a:schemeClr val="lt1"/>
                          </a:solidFill>
                          <a:latin typeface="Cambria"/>
                          <a:ea typeface=""/>
                          <a:cs typeface=""/>
                        </a:defRPr>
                      </a:lvl9pPr>
                    </a:lstStyle>
                    <a:p>
                      <a:pPr algn="ctr"/>
                      <a:r>
                        <a:rPr lang="en-GB" sz="1600" u="none" dirty="0" smtClean="0">
                          <a:latin typeface="+mn-lt"/>
                        </a:rPr>
                        <a:t>Fabrication</a:t>
                      </a:r>
                    </a:p>
                    <a:p>
                      <a:pPr marL="0" marR="0" indent="0" algn="ctr" defTabSz="457200" rtl="0" eaLnBrk="1" fontAlgn="auto" latinLnBrk="0" hangingPunct="1">
                        <a:lnSpc>
                          <a:spcPct val="100000"/>
                        </a:lnSpc>
                        <a:spcBef>
                          <a:spcPts val="0"/>
                        </a:spcBef>
                        <a:spcAft>
                          <a:spcPts val="0"/>
                        </a:spcAft>
                        <a:buClrTx/>
                        <a:buSzTx/>
                        <a:buFontTx/>
                        <a:buNone/>
                        <a:tabLst/>
                        <a:defRPr/>
                      </a:pPr>
                      <a:r>
                        <a:rPr lang="fr-CH" sz="1600" b="0" u="none" baseline="0" dirty="0" smtClean="0">
                          <a:solidFill>
                            <a:schemeClr val="bg1"/>
                          </a:solidFill>
                          <a:latin typeface="+mn-lt"/>
                        </a:rPr>
                        <a:t>F. </a:t>
                      </a:r>
                      <a:r>
                        <a:rPr lang="fr-CH" sz="1600" b="0" u="none" baseline="0" dirty="0" err="1" smtClean="0">
                          <a:solidFill>
                            <a:schemeClr val="bg1"/>
                          </a:solidFill>
                          <a:latin typeface="+mn-lt"/>
                        </a:rPr>
                        <a:t>Bertinelli</a:t>
                      </a:r>
                      <a:endParaRPr lang="fr-FR" sz="1600" u="none"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hMerge="1">
                  <a:txBody>
                    <a:bodyPr/>
                    <a:lstStyle/>
                    <a:p>
                      <a:endParaRPr lang="fr-FR" dirty="0"/>
                    </a:p>
                  </a:txBody>
                  <a:tcPr/>
                </a:tc>
                <a:tc>
                  <a:txBody>
                    <a:bodyPr/>
                    <a:lstStyle>
                      <a:lvl1pPr marL="0" algn="l" defTabSz="914400" rtl="0" eaLnBrk="1" latinLnBrk="0" hangingPunct="1">
                        <a:defRPr sz="1800" b="1" kern="1200">
                          <a:solidFill>
                            <a:schemeClr val="lt1"/>
                          </a:solidFill>
                          <a:latin typeface="Cambria"/>
                          <a:ea typeface=""/>
                          <a:cs typeface=""/>
                        </a:defRPr>
                      </a:lvl1pPr>
                      <a:lvl2pPr marL="457200" algn="l" defTabSz="914400" rtl="0" eaLnBrk="1" latinLnBrk="0" hangingPunct="1">
                        <a:defRPr sz="1800" b="1" kern="1200">
                          <a:solidFill>
                            <a:schemeClr val="lt1"/>
                          </a:solidFill>
                          <a:latin typeface="Cambria"/>
                          <a:ea typeface=""/>
                          <a:cs typeface=""/>
                        </a:defRPr>
                      </a:lvl2pPr>
                      <a:lvl3pPr marL="914400" algn="l" defTabSz="914400" rtl="0" eaLnBrk="1" latinLnBrk="0" hangingPunct="1">
                        <a:defRPr sz="1800" b="1" kern="1200">
                          <a:solidFill>
                            <a:schemeClr val="lt1"/>
                          </a:solidFill>
                          <a:latin typeface="Cambria"/>
                          <a:ea typeface=""/>
                          <a:cs typeface=""/>
                        </a:defRPr>
                      </a:lvl3pPr>
                      <a:lvl4pPr marL="1371600" algn="l" defTabSz="914400" rtl="0" eaLnBrk="1" latinLnBrk="0" hangingPunct="1">
                        <a:defRPr sz="1800" b="1" kern="1200">
                          <a:solidFill>
                            <a:schemeClr val="lt1"/>
                          </a:solidFill>
                          <a:latin typeface="Cambria"/>
                          <a:ea typeface=""/>
                          <a:cs typeface=""/>
                        </a:defRPr>
                      </a:lvl4pPr>
                      <a:lvl5pPr marL="1828800" algn="l" defTabSz="914400" rtl="0" eaLnBrk="1" latinLnBrk="0" hangingPunct="1">
                        <a:defRPr sz="1800" b="1" kern="1200">
                          <a:solidFill>
                            <a:schemeClr val="lt1"/>
                          </a:solidFill>
                          <a:latin typeface="Cambria"/>
                          <a:ea typeface=""/>
                          <a:cs typeface=""/>
                        </a:defRPr>
                      </a:lvl5pPr>
                      <a:lvl6pPr marL="2286000" algn="l" defTabSz="914400" rtl="0" eaLnBrk="1" latinLnBrk="0" hangingPunct="1">
                        <a:defRPr sz="1800" b="1" kern="1200">
                          <a:solidFill>
                            <a:schemeClr val="lt1"/>
                          </a:solidFill>
                          <a:latin typeface="Cambria"/>
                          <a:ea typeface=""/>
                          <a:cs typeface=""/>
                        </a:defRPr>
                      </a:lvl6pPr>
                      <a:lvl7pPr marL="2743200" algn="l" defTabSz="914400" rtl="0" eaLnBrk="1" latinLnBrk="0" hangingPunct="1">
                        <a:defRPr sz="1800" b="1" kern="1200">
                          <a:solidFill>
                            <a:schemeClr val="lt1"/>
                          </a:solidFill>
                          <a:latin typeface="Cambria"/>
                          <a:ea typeface=""/>
                          <a:cs typeface=""/>
                        </a:defRPr>
                      </a:lvl7pPr>
                      <a:lvl8pPr marL="3200400" algn="l" defTabSz="914400" rtl="0" eaLnBrk="1" latinLnBrk="0" hangingPunct="1">
                        <a:defRPr sz="1800" b="1" kern="1200">
                          <a:solidFill>
                            <a:schemeClr val="lt1"/>
                          </a:solidFill>
                          <a:latin typeface="Cambria"/>
                          <a:ea typeface=""/>
                          <a:cs typeface=""/>
                        </a:defRPr>
                      </a:lvl8pPr>
                      <a:lvl9pPr marL="3657600" algn="l" defTabSz="914400" rtl="0" eaLnBrk="1" latinLnBrk="0" hangingPunct="1">
                        <a:defRPr sz="1800" b="1" kern="1200">
                          <a:solidFill>
                            <a:schemeClr val="lt1"/>
                          </a:solidFill>
                          <a:latin typeface="Cambria"/>
                          <a:ea typeface=""/>
                          <a:cs typeface=""/>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fr-CH" sz="1600" u="none" dirty="0" err="1" smtClean="0">
                          <a:latin typeface="+mn-lt"/>
                        </a:rPr>
                        <a:t>Materials</a:t>
                      </a:r>
                      <a:r>
                        <a:rPr lang="fr-CH" sz="1600" u="none" dirty="0" smtClean="0">
                          <a:latin typeface="+mn-lt"/>
                        </a:rPr>
                        <a:t> &amp; </a:t>
                      </a:r>
                      <a:r>
                        <a:rPr lang="fr-CH" sz="1600" u="none" dirty="0" err="1" smtClean="0">
                          <a:latin typeface="+mn-lt"/>
                        </a:rPr>
                        <a:t>Metrology</a:t>
                      </a:r>
                      <a:endParaRPr lang="fr-FR" sz="1600" u="none" dirty="0">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r>
              <a:tr h="914400">
                <a:tc>
                  <a:txBody>
                    <a:bodyPr/>
                    <a:lstStyle>
                      <a:lvl1pPr marL="0" algn="l" defTabSz="914400" rtl="0" eaLnBrk="1" latinLnBrk="0" hangingPunct="1">
                        <a:defRPr sz="1800" kern="1200">
                          <a:solidFill>
                            <a:schemeClr val="dk1"/>
                          </a:solidFill>
                          <a:latin typeface="Cambria"/>
                          <a:ea typeface=""/>
                          <a:cs typeface=""/>
                        </a:defRPr>
                      </a:lvl1pPr>
                      <a:lvl2pPr marL="457200" algn="l" defTabSz="914400" rtl="0" eaLnBrk="1" latinLnBrk="0" hangingPunct="1">
                        <a:defRPr sz="1800" kern="1200">
                          <a:solidFill>
                            <a:schemeClr val="dk1"/>
                          </a:solidFill>
                          <a:latin typeface="Cambria"/>
                          <a:ea typeface=""/>
                          <a:cs typeface=""/>
                        </a:defRPr>
                      </a:lvl2pPr>
                      <a:lvl3pPr marL="914400" algn="l" defTabSz="914400" rtl="0" eaLnBrk="1" latinLnBrk="0" hangingPunct="1">
                        <a:defRPr sz="1800" kern="1200">
                          <a:solidFill>
                            <a:schemeClr val="dk1"/>
                          </a:solidFill>
                          <a:latin typeface="Cambria"/>
                          <a:ea typeface=""/>
                          <a:cs typeface=""/>
                        </a:defRPr>
                      </a:lvl3pPr>
                      <a:lvl4pPr marL="1371600" algn="l" defTabSz="914400" rtl="0" eaLnBrk="1" latinLnBrk="0" hangingPunct="1">
                        <a:defRPr sz="1800" kern="1200">
                          <a:solidFill>
                            <a:schemeClr val="dk1"/>
                          </a:solidFill>
                          <a:latin typeface="Cambria"/>
                          <a:ea typeface=""/>
                          <a:cs typeface=""/>
                        </a:defRPr>
                      </a:lvl4pPr>
                      <a:lvl5pPr marL="1828800" algn="l" defTabSz="914400" rtl="0" eaLnBrk="1" latinLnBrk="0" hangingPunct="1">
                        <a:defRPr sz="1800" kern="1200">
                          <a:solidFill>
                            <a:schemeClr val="dk1"/>
                          </a:solidFill>
                          <a:latin typeface="Cambria"/>
                          <a:ea typeface=""/>
                          <a:cs typeface=""/>
                        </a:defRPr>
                      </a:lvl5pPr>
                      <a:lvl6pPr marL="2286000" algn="l" defTabSz="914400" rtl="0" eaLnBrk="1" latinLnBrk="0" hangingPunct="1">
                        <a:defRPr sz="1800" kern="1200">
                          <a:solidFill>
                            <a:schemeClr val="dk1"/>
                          </a:solidFill>
                          <a:latin typeface="Cambria"/>
                          <a:ea typeface=""/>
                          <a:cs typeface=""/>
                        </a:defRPr>
                      </a:lvl6pPr>
                      <a:lvl7pPr marL="2743200" algn="l" defTabSz="914400" rtl="0" eaLnBrk="1" latinLnBrk="0" hangingPunct="1">
                        <a:defRPr sz="1800" kern="1200">
                          <a:solidFill>
                            <a:schemeClr val="dk1"/>
                          </a:solidFill>
                          <a:latin typeface="Cambria"/>
                          <a:ea typeface=""/>
                          <a:cs typeface=""/>
                        </a:defRPr>
                      </a:lvl7pPr>
                      <a:lvl8pPr marL="3200400" algn="l" defTabSz="914400" rtl="0" eaLnBrk="1" latinLnBrk="0" hangingPunct="1">
                        <a:defRPr sz="1800" kern="1200">
                          <a:solidFill>
                            <a:schemeClr val="dk1"/>
                          </a:solidFill>
                          <a:latin typeface="Cambria"/>
                          <a:ea typeface=""/>
                          <a:cs typeface=""/>
                        </a:defRPr>
                      </a:lvl8pPr>
                      <a:lvl9pPr marL="3657600" algn="l" defTabSz="914400" rtl="0" eaLnBrk="1" latinLnBrk="0" hangingPunct="1">
                        <a:defRPr sz="1800" kern="1200">
                          <a:solidFill>
                            <a:schemeClr val="dk1"/>
                          </a:solidFill>
                          <a:latin typeface="Cambria"/>
                          <a:ea typeface=""/>
                          <a:cs typeface=""/>
                        </a:defRPr>
                      </a:lvl9pPr>
                    </a:lstStyle>
                    <a:p>
                      <a:pPr marL="361950" marR="0" indent="-180975" algn="l" defTabSz="457200" rtl="0" eaLnBrk="1" fontAlgn="auto" latinLnBrk="0" hangingPunct="1">
                        <a:lnSpc>
                          <a:spcPct val="100000"/>
                        </a:lnSpc>
                        <a:spcBef>
                          <a:spcPts val="0"/>
                        </a:spcBef>
                        <a:spcAft>
                          <a:spcPts val="0"/>
                        </a:spcAft>
                        <a:buClrTx/>
                        <a:buSzTx/>
                        <a:buFont typeface="Arial" pitchFamily="34" charset="0"/>
                        <a:buChar char="•"/>
                        <a:tabLst/>
                        <a:defRPr/>
                      </a:pPr>
                      <a:r>
                        <a:rPr lang="fr-CH" sz="1600" u="none" dirty="0" smtClean="0">
                          <a:solidFill>
                            <a:schemeClr val="accent2">
                              <a:lumMod val="75000"/>
                            </a:schemeClr>
                          </a:solidFill>
                          <a:latin typeface="+mn-lt"/>
                        </a:rPr>
                        <a:t>A.</a:t>
                      </a:r>
                      <a:r>
                        <a:rPr lang="fr-CH" sz="1600" u="none" baseline="0" dirty="0" smtClean="0">
                          <a:solidFill>
                            <a:schemeClr val="accent2">
                              <a:lumMod val="75000"/>
                            </a:schemeClr>
                          </a:solidFill>
                          <a:latin typeface="+mn-lt"/>
                        </a:rPr>
                        <a:t> B</a:t>
                      </a:r>
                      <a:r>
                        <a:rPr lang="fr-CH" sz="1600" u="none" dirty="0" smtClean="0">
                          <a:solidFill>
                            <a:schemeClr val="accent2">
                              <a:lumMod val="75000"/>
                            </a:schemeClr>
                          </a:solidFill>
                          <a:latin typeface="+mn-lt"/>
                        </a:rPr>
                        <a:t>ertarelli</a:t>
                      </a:r>
                    </a:p>
                    <a:p>
                      <a:pPr marL="361950" marR="0" indent="-180975" algn="l" defTabSz="457200" rtl="0" eaLnBrk="1" fontAlgn="auto" latinLnBrk="0" hangingPunct="1">
                        <a:lnSpc>
                          <a:spcPct val="100000"/>
                        </a:lnSpc>
                        <a:spcBef>
                          <a:spcPts val="0"/>
                        </a:spcBef>
                        <a:spcAft>
                          <a:spcPts val="0"/>
                        </a:spcAft>
                        <a:buClrTx/>
                        <a:buSzTx/>
                        <a:buFont typeface="Arial" pitchFamily="34" charset="0"/>
                        <a:buChar char="•"/>
                        <a:tabLst/>
                        <a:defRPr/>
                      </a:pPr>
                      <a:r>
                        <a:rPr lang="fr-CH" sz="1600" u="none" dirty="0" smtClean="0">
                          <a:solidFill>
                            <a:schemeClr val="accent2">
                              <a:lumMod val="75000"/>
                            </a:schemeClr>
                          </a:solidFill>
                          <a:latin typeface="+mn-lt"/>
                        </a:rPr>
                        <a:t>O.</a:t>
                      </a:r>
                      <a:r>
                        <a:rPr lang="fr-CH" sz="1600" u="none" baseline="0" dirty="0" smtClean="0">
                          <a:solidFill>
                            <a:schemeClr val="accent2">
                              <a:lumMod val="75000"/>
                            </a:schemeClr>
                          </a:solidFill>
                          <a:latin typeface="+mn-lt"/>
                        </a:rPr>
                        <a:t> </a:t>
                      </a:r>
                      <a:r>
                        <a:rPr lang="fr-CH" sz="1600" u="none" dirty="0" smtClean="0">
                          <a:solidFill>
                            <a:schemeClr val="accent2">
                              <a:lumMod val="75000"/>
                            </a:schemeClr>
                          </a:solidFill>
                          <a:latin typeface="+mn-lt"/>
                        </a:rPr>
                        <a:t>Capatina</a:t>
                      </a:r>
                    </a:p>
                    <a:p>
                      <a:pPr marL="361950" marR="0" indent="-180975" algn="l" defTabSz="457200" rtl="0" eaLnBrk="1" fontAlgn="auto" latinLnBrk="0" hangingPunct="1">
                        <a:lnSpc>
                          <a:spcPct val="100000"/>
                        </a:lnSpc>
                        <a:spcBef>
                          <a:spcPts val="0"/>
                        </a:spcBef>
                        <a:spcAft>
                          <a:spcPts val="0"/>
                        </a:spcAft>
                        <a:buClrTx/>
                        <a:buSzTx/>
                        <a:buFont typeface="Arial" pitchFamily="34" charset="0"/>
                        <a:buChar char="•"/>
                        <a:tabLst/>
                        <a:defRPr/>
                      </a:pPr>
                      <a:r>
                        <a:rPr lang="fr-CH" sz="1600" u="none" dirty="0" smtClean="0">
                          <a:solidFill>
                            <a:schemeClr val="accent2">
                              <a:lumMod val="75000"/>
                            </a:schemeClr>
                          </a:solidFill>
                          <a:latin typeface="+mn-lt"/>
                        </a:rPr>
                        <a:t>T.</a:t>
                      </a:r>
                      <a:r>
                        <a:rPr lang="fr-CH" sz="1600" u="none" baseline="0" dirty="0" smtClean="0">
                          <a:solidFill>
                            <a:schemeClr val="accent2">
                              <a:lumMod val="75000"/>
                            </a:schemeClr>
                          </a:solidFill>
                          <a:latin typeface="+mn-lt"/>
                        </a:rPr>
                        <a:t> </a:t>
                      </a:r>
                      <a:r>
                        <a:rPr lang="fr-CH" sz="1600" u="none" dirty="0" smtClean="0">
                          <a:solidFill>
                            <a:schemeClr val="accent2">
                              <a:lumMod val="75000"/>
                            </a:schemeClr>
                          </a:solidFill>
                          <a:latin typeface="+mn-lt"/>
                        </a:rPr>
                        <a:t>Renaglia</a:t>
                      </a:r>
                      <a:endParaRPr lang="fr-FR" sz="1600" u="none" dirty="0">
                        <a:solidFill>
                          <a:schemeClr val="accent2">
                            <a:lumMod val="75000"/>
                          </a:schemeClr>
                        </a:solidFill>
                        <a:latin typeface="+mn-lt"/>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mbria"/>
                          <a:ea typeface=""/>
                          <a:cs typeface=""/>
                        </a:defRPr>
                      </a:lvl1pPr>
                      <a:lvl2pPr marL="457200" algn="l" defTabSz="914400" rtl="0" eaLnBrk="1" latinLnBrk="0" hangingPunct="1">
                        <a:defRPr sz="1800" kern="1200">
                          <a:solidFill>
                            <a:schemeClr val="dk1"/>
                          </a:solidFill>
                          <a:latin typeface="Cambria"/>
                          <a:ea typeface=""/>
                          <a:cs typeface=""/>
                        </a:defRPr>
                      </a:lvl2pPr>
                      <a:lvl3pPr marL="914400" algn="l" defTabSz="914400" rtl="0" eaLnBrk="1" latinLnBrk="0" hangingPunct="1">
                        <a:defRPr sz="1800" kern="1200">
                          <a:solidFill>
                            <a:schemeClr val="dk1"/>
                          </a:solidFill>
                          <a:latin typeface="Cambria"/>
                          <a:ea typeface=""/>
                          <a:cs typeface=""/>
                        </a:defRPr>
                      </a:lvl3pPr>
                      <a:lvl4pPr marL="1371600" algn="l" defTabSz="914400" rtl="0" eaLnBrk="1" latinLnBrk="0" hangingPunct="1">
                        <a:defRPr sz="1800" kern="1200">
                          <a:solidFill>
                            <a:schemeClr val="dk1"/>
                          </a:solidFill>
                          <a:latin typeface="Cambria"/>
                          <a:ea typeface=""/>
                          <a:cs typeface=""/>
                        </a:defRPr>
                      </a:lvl4pPr>
                      <a:lvl5pPr marL="1828800" algn="l" defTabSz="914400" rtl="0" eaLnBrk="1" latinLnBrk="0" hangingPunct="1">
                        <a:defRPr sz="1800" kern="1200">
                          <a:solidFill>
                            <a:schemeClr val="dk1"/>
                          </a:solidFill>
                          <a:latin typeface="Cambria"/>
                          <a:ea typeface=""/>
                          <a:cs typeface=""/>
                        </a:defRPr>
                      </a:lvl5pPr>
                      <a:lvl6pPr marL="2286000" algn="l" defTabSz="914400" rtl="0" eaLnBrk="1" latinLnBrk="0" hangingPunct="1">
                        <a:defRPr sz="1800" kern="1200">
                          <a:solidFill>
                            <a:schemeClr val="dk1"/>
                          </a:solidFill>
                          <a:latin typeface="Cambria"/>
                          <a:ea typeface=""/>
                          <a:cs typeface=""/>
                        </a:defRPr>
                      </a:lvl6pPr>
                      <a:lvl7pPr marL="2743200" algn="l" defTabSz="914400" rtl="0" eaLnBrk="1" latinLnBrk="0" hangingPunct="1">
                        <a:defRPr sz="1800" kern="1200">
                          <a:solidFill>
                            <a:schemeClr val="dk1"/>
                          </a:solidFill>
                          <a:latin typeface="Cambria"/>
                          <a:ea typeface=""/>
                          <a:cs typeface=""/>
                        </a:defRPr>
                      </a:lvl7pPr>
                      <a:lvl8pPr marL="3200400" algn="l" defTabSz="914400" rtl="0" eaLnBrk="1" latinLnBrk="0" hangingPunct="1">
                        <a:defRPr sz="1800" kern="1200">
                          <a:solidFill>
                            <a:schemeClr val="dk1"/>
                          </a:solidFill>
                          <a:latin typeface="Cambria"/>
                          <a:ea typeface=""/>
                          <a:cs typeface=""/>
                        </a:defRPr>
                      </a:lvl8pPr>
                      <a:lvl9pPr marL="3657600" algn="l" defTabSz="914400" rtl="0" eaLnBrk="1" latinLnBrk="0" hangingPunct="1">
                        <a:defRPr sz="1800" kern="1200">
                          <a:solidFill>
                            <a:schemeClr val="dk1"/>
                          </a:solidFill>
                          <a:latin typeface="Cambria"/>
                          <a:ea typeface=""/>
                          <a:cs typeface=""/>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fr-CH" sz="1600" u="none" dirty="0" err="1" smtClean="0">
                          <a:latin typeface="+mn-lt"/>
                        </a:rPr>
                        <a:t>Machining</a:t>
                      </a:r>
                      <a:r>
                        <a:rPr lang="fr-CH" sz="1600" u="none" dirty="0" smtClean="0">
                          <a:latin typeface="+mn-lt"/>
                        </a:rPr>
                        <a:t> &amp; </a:t>
                      </a:r>
                      <a:r>
                        <a:rPr lang="fr-CH" sz="1600" u="none" dirty="0" err="1" smtClean="0">
                          <a:latin typeface="+mn-lt"/>
                        </a:rPr>
                        <a:t>Subcontracting</a:t>
                      </a:r>
                      <a:endParaRPr lang="en-US" sz="1600" u="none" dirty="0" smtClean="0">
                        <a:latin typeface="+mn-lt"/>
                      </a:endParaRPr>
                    </a:p>
                    <a:p>
                      <a:pPr marL="180975" marR="0" indent="-180975" algn="ctr" defTabSz="457200" rtl="0" eaLnBrk="1" fontAlgn="auto" latinLnBrk="0" hangingPunct="1">
                        <a:lnSpc>
                          <a:spcPct val="100000"/>
                        </a:lnSpc>
                        <a:spcBef>
                          <a:spcPts val="0"/>
                        </a:spcBef>
                        <a:spcAft>
                          <a:spcPts val="0"/>
                        </a:spcAft>
                        <a:buClrTx/>
                        <a:buSzTx/>
                        <a:buFont typeface="Arial" pitchFamily="34" charset="0"/>
                        <a:buChar char="•"/>
                        <a:tabLst/>
                        <a:defRPr/>
                      </a:pPr>
                      <a:r>
                        <a:rPr lang="fr-CH" sz="1600" u="none" dirty="0" smtClean="0">
                          <a:solidFill>
                            <a:schemeClr val="accent2">
                              <a:lumMod val="75000"/>
                            </a:schemeClr>
                          </a:solidFill>
                          <a:latin typeface="+mn-lt"/>
                        </a:rPr>
                        <a:t>M. Polini</a:t>
                      </a:r>
                      <a:endParaRPr lang="fr-FR" sz="1600" u="none" dirty="0">
                        <a:solidFill>
                          <a:schemeClr val="accent2">
                            <a:lumMod val="75000"/>
                          </a:schemeClr>
                        </a:solidFill>
                        <a:latin typeface="+mn-lt"/>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mbria"/>
                          <a:ea typeface=""/>
                          <a:cs typeface=""/>
                        </a:defRPr>
                      </a:lvl1pPr>
                      <a:lvl2pPr marL="457200" algn="l" defTabSz="914400" rtl="0" eaLnBrk="1" latinLnBrk="0" hangingPunct="1">
                        <a:defRPr sz="1800" kern="1200">
                          <a:solidFill>
                            <a:schemeClr val="dk1"/>
                          </a:solidFill>
                          <a:latin typeface="Cambria"/>
                          <a:ea typeface=""/>
                          <a:cs typeface=""/>
                        </a:defRPr>
                      </a:lvl2pPr>
                      <a:lvl3pPr marL="914400" algn="l" defTabSz="914400" rtl="0" eaLnBrk="1" latinLnBrk="0" hangingPunct="1">
                        <a:defRPr sz="1800" kern="1200">
                          <a:solidFill>
                            <a:schemeClr val="dk1"/>
                          </a:solidFill>
                          <a:latin typeface="Cambria"/>
                          <a:ea typeface=""/>
                          <a:cs typeface=""/>
                        </a:defRPr>
                      </a:lvl3pPr>
                      <a:lvl4pPr marL="1371600" algn="l" defTabSz="914400" rtl="0" eaLnBrk="1" latinLnBrk="0" hangingPunct="1">
                        <a:defRPr sz="1800" kern="1200">
                          <a:solidFill>
                            <a:schemeClr val="dk1"/>
                          </a:solidFill>
                          <a:latin typeface="Cambria"/>
                          <a:ea typeface=""/>
                          <a:cs typeface=""/>
                        </a:defRPr>
                      </a:lvl4pPr>
                      <a:lvl5pPr marL="1828800" algn="l" defTabSz="914400" rtl="0" eaLnBrk="1" latinLnBrk="0" hangingPunct="1">
                        <a:defRPr sz="1800" kern="1200">
                          <a:solidFill>
                            <a:schemeClr val="dk1"/>
                          </a:solidFill>
                          <a:latin typeface="Cambria"/>
                          <a:ea typeface=""/>
                          <a:cs typeface=""/>
                        </a:defRPr>
                      </a:lvl5pPr>
                      <a:lvl6pPr marL="2286000" algn="l" defTabSz="914400" rtl="0" eaLnBrk="1" latinLnBrk="0" hangingPunct="1">
                        <a:defRPr sz="1800" kern="1200">
                          <a:solidFill>
                            <a:schemeClr val="dk1"/>
                          </a:solidFill>
                          <a:latin typeface="Cambria"/>
                          <a:ea typeface=""/>
                          <a:cs typeface=""/>
                        </a:defRPr>
                      </a:lvl6pPr>
                      <a:lvl7pPr marL="2743200" algn="l" defTabSz="914400" rtl="0" eaLnBrk="1" latinLnBrk="0" hangingPunct="1">
                        <a:defRPr sz="1800" kern="1200">
                          <a:solidFill>
                            <a:schemeClr val="dk1"/>
                          </a:solidFill>
                          <a:latin typeface="Cambria"/>
                          <a:ea typeface=""/>
                          <a:cs typeface=""/>
                        </a:defRPr>
                      </a:lvl7pPr>
                      <a:lvl8pPr marL="3200400" algn="l" defTabSz="914400" rtl="0" eaLnBrk="1" latinLnBrk="0" hangingPunct="1">
                        <a:defRPr sz="1800" kern="1200">
                          <a:solidFill>
                            <a:schemeClr val="dk1"/>
                          </a:solidFill>
                          <a:latin typeface="Cambria"/>
                          <a:ea typeface=""/>
                          <a:cs typeface=""/>
                        </a:defRPr>
                      </a:lvl8pPr>
                      <a:lvl9pPr marL="3657600" algn="l" defTabSz="914400" rtl="0" eaLnBrk="1" latinLnBrk="0" hangingPunct="1">
                        <a:defRPr sz="1800" kern="1200">
                          <a:solidFill>
                            <a:schemeClr val="dk1"/>
                          </a:solidFill>
                          <a:latin typeface="Cambria"/>
                          <a:ea typeface=""/>
                          <a:cs typeface=""/>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fr-CH" sz="1600" u="none" dirty="0" err="1" smtClean="0">
                          <a:latin typeface="+mn-lt"/>
                        </a:rPr>
                        <a:t>Assembly</a:t>
                      </a:r>
                      <a:r>
                        <a:rPr lang="fr-CH" sz="1600" u="none" dirty="0" smtClean="0">
                          <a:latin typeface="+mn-lt"/>
                        </a:rPr>
                        <a:t> &amp; </a:t>
                      </a:r>
                      <a:r>
                        <a:rPr lang="fr-CH" sz="1600" u="none" dirty="0" err="1" smtClean="0">
                          <a:latin typeface="+mn-lt"/>
                        </a:rPr>
                        <a:t>Forming</a:t>
                      </a:r>
                      <a:endParaRPr lang="en-US" sz="1600" u="none" dirty="0" smtClean="0">
                        <a:latin typeface="+mn-lt"/>
                      </a:endParaRPr>
                    </a:p>
                    <a:p>
                      <a:pPr marL="180975" indent="-180975" algn="ctr">
                        <a:buFont typeface="Arial" pitchFamily="34" charset="0"/>
                        <a:buChar char="•"/>
                        <a:tabLst/>
                      </a:pPr>
                      <a:r>
                        <a:rPr lang="en-GB" sz="1600" u="none" dirty="0" smtClean="0">
                          <a:solidFill>
                            <a:schemeClr val="accent2">
                              <a:lumMod val="75000"/>
                            </a:schemeClr>
                          </a:solidFill>
                          <a:latin typeface="+mn-lt"/>
                        </a:rPr>
                        <a:t>G. Favre</a:t>
                      </a:r>
                      <a:endParaRPr lang="fr-FR" sz="1600" u="none" dirty="0">
                        <a:solidFill>
                          <a:schemeClr val="accent2">
                            <a:lumMod val="75000"/>
                          </a:schemeClr>
                        </a:solidFill>
                        <a:latin typeface="+mn-lt"/>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mbria"/>
                          <a:ea typeface=""/>
                          <a:cs typeface=""/>
                        </a:defRPr>
                      </a:lvl1pPr>
                      <a:lvl2pPr marL="457200" algn="l" defTabSz="914400" rtl="0" eaLnBrk="1" latinLnBrk="0" hangingPunct="1">
                        <a:defRPr sz="1800" kern="1200">
                          <a:solidFill>
                            <a:schemeClr val="dk1"/>
                          </a:solidFill>
                          <a:latin typeface="Cambria"/>
                          <a:ea typeface=""/>
                          <a:cs typeface=""/>
                        </a:defRPr>
                      </a:lvl2pPr>
                      <a:lvl3pPr marL="914400" algn="l" defTabSz="914400" rtl="0" eaLnBrk="1" latinLnBrk="0" hangingPunct="1">
                        <a:defRPr sz="1800" kern="1200">
                          <a:solidFill>
                            <a:schemeClr val="dk1"/>
                          </a:solidFill>
                          <a:latin typeface="Cambria"/>
                          <a:ea typeface=""/>
                          <a:cs typeface=""/>
                        </a:defRPr>
                      </a:lvl3pPr>
                      <a:lvl4pPr marL="1371600" algn="l" defTabSz="914400" rtl="0" eaLnBrk="1" latinLnBrk="0" hangingPunct="1">
                        <a:defRPr sz="1800" kern="1200">
                          <a:solidFill>
                            <a:schemeClr val="dk1"/>
                          </a:solidFill>
                          <a:latin typeface="Cambria"/>
                          <a:ea typeface=""/>
                          <a:cs typeface=""/>
                        </a:defRPr>
                      </a:lvl4pPr>
                      <a:lvl5pPr marL="1828800" algn="l" defTabSz="914400" rtl="0" eaLnBrk="1" latinLnBrk="0" hangingPunct="1">
                        <a:defRPr sz="1800" kern="1200">
                          <a:solidFill>
                            <a:schemeClr val="dk1"/>
                          </a:solidFill>
                          <a:latin typeface="Cambria"/>
                          <a:ea typeface=""/>
                          <a:cs typeface=""/>
                        </a:defRPr>
                      </a:lvl5pPr>
                      <a:lvl6pPr marL="2286000" algn="l" defTabSz="914400" rtl="0" eaLnBrk="1" latinLnBrk="0" hangingPunct="1">
                        <a:defRPr sz="1800" kern="1200">
                          <a:solidFill>
                            <a:schemeClr val="dk1"/>
                          </a:solidFill>
                          <a:latin typeface="Cambria"/>
                          <a:ea typeface=""/>
                          <a:cs typeface=""/>
                        </a:defRPr>
                      </a:lvl6pPr>
                      <a:lvl7pPr marL="2743200" algn="l" defTabSz="914400" rtl="0" eaLnBrk="1" latinLnBrk="0" hangingPunct="1">
                        <a:defRPr sz="1800" kern="1200">
                          <a:solidFill>
                            <a:schemeClr val="dk1"/>
                          </a:solidFill>
                          <a:latin typeface="Cambria"/>
                          <a:ea typeface=""/>
                          <a:cs typeface=""/>
                        </a:defRPr>
                      </a:lvl7pPr>
                      <a:lvl8pPr marL="3200400" algn="l" defTabSz="914400" rtl="0" eaLnBrk="1" latinLnBrk="0" hangingPunct="1">
                        <a:defRPr sz="1800" kern="1200">
                          <a:solidFill>
                            <a:schemeClr val="dk1"/>
                          </a:solidFill>
                          <a:latin typeface="Cambria"/>
                          <a:ea typeface=""/>
                          <a:cs typeface=""/>
                        </a:defRPr>
                      </a:lvl8pPr>
                      <a:lvl9pPr marL="3657600" algn="l" defTabSz="914400" rtl="0" eaLnBrk="1" latinLnBrk="0" hangingPunct="1">
                        <a:defRPr sz="1800" kern="1200">
                          <a:solidFill>
                            <a:schemeClr val="dk1"/>
                          </a:solidFill>
                          <a:latin typeface="Cambria"/>
                          <a:ea typeface=""/>
                          <a:cs typeface=""/>
                        </a:defRPr>
                      </a:lvl9pPr>
                    </a:lstStyle>
                    <a:p>
                      <a:pPr marL="180975" marR="0" indent="-180975" algn="ctr" defTabSz="457200" rtl="0" eaLnBrk="1" fontAlgn="auto" latinLnBrk="0" hangingPunct="1">
                        <a:lnSpc>
                          <a:spcPct val="100000"/>
                        </a:lnSpc>
                        <a:spcBef>
                          <a:spcPts val="0"/>
                        </a:spcBef>
                        <a:spcAft>
                          <a:spcPts val="0"/>
                        </a:spcAft>
                        <a:buClrTx/>
                        <a:buSzTx/>
                        <a:buFont typeface="Arial" pitchFamily="34" charset="0"/>
                        <a:buChar char="•"/>
                        <a:tabLst/>
                        <a:defRPr/>
                      </a:pPr>
                      <a:r>
                        <a:rPr lang="fr-CH" sz="1600" u="none" dirty="0" smtClean="0">
                          <a:solidFill>
                            <a:schemeClr val="accent2">
                              <a:lumMod val="75000"/>
                            </a:schemeClr>
                          </a:solidFill>
                          <a:latin typeface="+mn-lt"/>
                        </a:rPr>
                        <a:t>S. Sgobba</a:t>
                      </a:r>
                      <a:endParaRPr lang="en-US" sz="1600" u="none" dirty="0" smtClean="0">
                        <a:solidFill>
                          <a:schemeClr val="accent2">
                            <a:lumMod val="75000"/>
                          </a:schemeClr>
                        </a:solidFill>
                        <a:latin typeface="+mn-lt"/>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328179">
                <a:tc>
                  <a:txBody>
                    <a:bodyPr/>
                    <a:lstStyle>
                      <a:lvl1pPr marL="0" algn="l" defTabSz="914400" rtl="0" eaLnBrk="1" latinLnBrk="0" hangingPunct="1">
                        <a:defRPr sz="1800" kern="1200">
                          <a:solidFill>
                            <a:schemeClr val="dk1"/>
                          </a:solidFill>
                          <a:latin typeface="Cambria"/>
                          <a:ea typeface=""/>
                          <a:cs typeface=""/>
                        </a:defRPr>
                      </a:lvl1pPr>
                      <a:lvl2pPr marL="457200" algn="l" defTabSz="914400" rtl="0" eaLnBrk="1" latinLnBrk="0" hangingPunct="1">
                        <a:defRPr sz="1800" kern="1200">
                          <a:solidFill>
                            <a:schemeClr val="dk1"/>
                          </a:solidFill>
                          <a:latin typeface="Cambria"/>
                          <a:ea typeface=""/>
                          <a:cs typeface=""/>
                        </a:defRPr>
                      </a:lvl2pPr>
                      <a:lvl3pPr marL="914400" algn="l" defTabSz="914400" rtl="0" eaLnBrk="1" latinLnBrk="0" hangingPunct="1">
                        <a:defRPr sz="1800" kern="1200">
                          <a:solidFill>
                            <a:schemeClr val="dk1"/>
                          </a:solidFill>
                          <a:latin typeface="Cambria"/>
                          <a:ea typeface=""/>
                          <a:cs typeface=""/>
                        </a:defRPr>
                      </a:lvl3pPr>
                      <a:lvl4pPr marL="1371600" algn="l" defTabSz="914400" rtl="0" eaLnBrk="1" latinLnBrk="0" hangingPunct="1">
                        <a:defRPr sz="1800" kern="1200">
                          <a:solidFill>
                            <a:schemeClr val="dk1"/>
                          </a:solidFill>
                          <a:latin typeface="Cambria"/>
                          <a:ea typeface=""/>
                          <a:cs typeface=""/>
                        </a:defRPr>
                      </a:lvl4pPr>
                      <a:lvl5pPr marL="1828800" algn="l" defTabSz="914400" rtl="0" eaLnBrk="1" latinLnBrk="0" hangingPunct="1">
                        <a:defRPr sz="1800" kern="1200">
                          <a:solidFill>
                            <a:schemeClr val="dk1"/>
                          </a:solidFill>
                          <a:latin typeface="Cambria"/>
                          <a:ea typeface=""/>
                          <a:cs typeface=""/>
                        </a:defRPr>
                      </a:lvl5pPr>
                      <a:lvl6pPr marL="2286000" algn="l" defTabSz="914400" rtl="0" eaLnBrk="1" latinLnBrk="0" hangingPunct="1">
                        <a:defRPr sz="1800" kern="1200">
                          <a:solidFill>
                            <a:schemeClr val="dk1"/>
                          </a:solidFill>
                          <a:latin typeface="Cambria"/>
                          <a:ea typeface=""/>
                          <a:cs typeface=""/>
                        </a:defRPr>
                      </a:lvl6pPr>
                      <a:lvl7pPr marL="2743200" algn="l" defTabSz="914400" rtl="0" eaLnBrk="1" latinLnBrk="0" hangingPunct="1">
                        <a:defRPr sz="1800" kern="1200">
                          <a:solidFill>
                            <a:schemeClr val="dk1"/>
                          </a:solidFill>
                          <a:latin typeface="Cambria"/>
                          <a:ea typeface=""/>
                          <a:cs typeface=""/>
                        </a:defRPr>
                      </a:lvl7pPr>
                      <a:lvl8pPr marL="3200400" algn="l" defTabSz="914400" rtl="0" eaLnBrk="1" latinLnBrk="0" hangingPunct="1">
                        <a:defRPr sz="1800" kern="1200">
                          <a:solidFill>
                            <a:schemeClr val="dk1"/>
                          </a:solidFill>
                          <a:latin typeface="Cambria"/>
                          <a:ea typeface=""/>
                          <a:cs typeface=""/>
                        </a:defRPr>
                      </a:lvl8pPr>
                      <a:lvl9pPr marL="3657600" algn="l" defTabSz="914400" rtl="0" eaLnBrk="1" latinLnBrk="0" hangingPunct="1">
                        <a:defRPr sz="1800" kern="1200">
                          <a:solidFill>
                            <a:schemeClr val="dk1"/>
                          </a:solidFill>
                          <a:latin typeface="Cambria"/>
                          <a:ea typeface=""/>
                          <a:cs typeface=""/>
                        </a:defRPr>
                      </a:lvl9pPr>
                    </a:lstStyle>
                    <a:p>
                      <a:pPr marL="180975" marR="0" indent="-180975" algn="l" defTabSz="457200" rtl="0" eaLnBrk="1" fontAlgn="auto" latinLnBrk="0" hangingPunct="1">
                        <a:lnSpc>
                          <a:spcPct val="100000"/>
                        </a:lnSpc>
                        <a:spcBef>
                          <a:spcPts val="0"/>
                        </a:spcBef>
                        <a:spcAft>
                          <a:spcPts val="300"/>
                        </a:spcAft>
                        <a:buClrTx/>
                        <a:buSzTx/>
                        <a:buFont typeface="Arial" pitchFamily="34" charset="0"/>
                        <a:buChar char="•"/>
                        <a:tabLst/>
                        <a:defRPr/>
                      </a:pPr>
                      <a:r>
                        <a:rPr lang="fr-CH" sz="1600" i="0" u="none" dirty="0" smtClean="0">
                          <a:solidFill>
                            <a:srgbClr val="0070C0"/>
                          </a:solidFill>
                          <a:latin typeface="+mn-lt"/>
                        </a:rPr>
                        <a:t>Engineering </a:t>
                      </a:r>
                      <a:r>
                        <a:rPr lang="fr-CH" sz="1600" i="0" u="none" dirty="0" err="1" smtClean="0">
                          <a:solidFill>
                            <a:srgbClr val="0070C0"/>
                          </a:solidFill>
                          <a:latin typeface="+mn-lt"/>
                        </a:rPr>
                        <a:t>analysis</a:t>
                      </a:r>
                      <a:r>
                        <a:rPr lang="fr-CH" sz="1600" i="0" u="none" dirty="0" smtClean="0">
                          <a:solidFill>
                            <a:srgbClr val="0070C0"/>
                          </a:solidFill>
                          <a:latin typeface="+mn-lt"/>
                        </a:rPr>
                        <a:t> and </a:t>
                      </a:r>
                      <a:r>
                        <a:rPr lang="fr-CH" sz="1600" i="0" u="none" dirty="0" err="1" smtClean="0">
                          <a:solidFill>
                            <a:srgbClr val="0070C0"/>
                          </a:solidFill>
                          <a:latin typeface="+mn-lt"/>
                        </a:rPr>
                        <a:t>calculations</a:t>
                      </a:r>
                      <a:endParaRPr lang="fr-CH" sz="1600" i="0" u="none" dirty="0" smtClean="0">
                        <a:solidFill>
                          <a:srgbClr val="0070C0"/>
                        </a:solidFill>
                        <a:latin typeface="+mn-lt"/>
                      </a:endParaRPr>
                    </a:p>
                    <a:p>
                      <a:pPr marL="180975" marR="0" indent="-180975" algn="l" defTabSz="457200" rtl="0" eaLnBrk="1" fontAlgn="auto" latinLnBrk="0" hangingPunct="1">
                        <a:lnSpc>
                          <a:spcPct val="100000"/>
                        </a:lnSpc>
                        <a:spcBef>
                          <a:spcPts val="0"/>
                        </a:spcBef>
                        <a:spcAft>
                          <a:spcPts val="300"/>
                        </a:spcAft>
                        <a:buClrTx/>
                        <a:buSzTx/>
                        <a:buFont typeface="Arial" pitchFamily="34" charset="0"/>
                        <a:buChar char="•"/>
                        <a:tabLst/>
                        <a:defRPr/>
                      </a:pPr>
                      <a:r>
                        <a:rPr lang="fr-CH" sz="1600" i="0" u="none" dirty="0" smtClean="0">
                          <a:solidFill>
                            <a:srgbClr val="0070C0"/>
                          </a:solidFill>
                          <a:latin typeface="+mn-lt"/>
                        </a:rPr>
                        <a:t>Design </a:t>
                      </a:r>
                      <a:r>
                        <a:rPr lang="fr-CH" sz="1600" i="0" u="none" dirty="0" err="1" smtClean="0">
                          <a:solidFill>
                            <a:srgbClr val="0070C0"/>
                          </a:solidFill>
                          <a:latin typeface="+mn-lt"/>
                        </a:rPr>
                        <a:t>studies</a:t>
                      </a:r>
                      <a:r>
                        <a:rPr lang="fr-CH" sz="1600" i="0" u="none" dirty="0" smtClean="0">
                          <a:solidFill>
                            <a:srgbClr val="0070C0"/>
                          </a:solidFill>
                          <a:latin typeface="+mn-lt"/>
                        </a:rPr>
                        <a:t> and </a:t>
                      </a:r>
                      <a:r>
                        <a:rPr lang="fr-CH" sz="1600" i="0" u="none" dirty="0" err="1" smtClean="0">
                          <a:solidFill>
                            <a:srgbClr val="0070C0"/>
                          </a:solidFill>
                          <a:latin typeface="+mn-lt"/>
                        </a:rPr>
                        <a:t>draughting</a:t>
                      </a:r>
                      <a:endParaRPr lang="fr-CH" sz="1600" i="0" u="none" dirty="0" smtClean="0">
                        <a:solidFill>
                          <a:srgbClr val="0070C0"/>
                        </a:solidFill>
                        <a:latin typeface="+mn-lt"/>
                      </a:endParaRPr>
                    </a:p>
                    <a:p>
                      <a:pPr marL="180975" marR="0" indent="-180975" algn="l" defTabSz="457200" rtl="0" eaLnBrk="1" fontAlgn="auto" latinLnBrk="0" hangingPunct="1">
                        <a:lnSpc>
                          <a:spcPct val="100000"/>
                        </a:lnSpc>
                        <a:spcBef>
                          <a:spcPts val="0"/>
                        </a:spcBef>
                        <a:spcAft>
                          <a:spcPts val="300"/>
                        </a:spcAft>
                        <a:buClrTx/>
                        <a:buSzTx/>
                        <a:buFont typeface="Arial" pitchFamily="34" charset="0"/>
                        <a:buChar char="•"/>
                        <a:tabLst/>
                        <a:defRPr/>
                      </a:pPr>
                      <a:r>
                        <a:rPr lang="fr-CH" sz="1600" i="0" u="none" dirty="0" smtClean="0">
                          <a:solidFill>
                            <a:srgbClr val="C00000"/>
                          </a:solidFill>
                          <a:latin typeface="+mn-lt"/>
                        </a:rPr>
                        <a:t>Support </a:t>
                      </a:r>
                      <a:r>
                        <a:rPr lang="fr-CH" sz="1600" i="0" u="none" dirty="0" err="1" smtClean="0">
                          <a:solidFill>
                            <a:srgbClr val="C00000"/>
                          </a:solidFill>
                          <a:latin typeface="+mn-lt"/>
                        </a:rPr>
                        <a:t>with</a:t>
                      </a:r>
                      <a:r>
                        <a:rPr lang="fr-CH" sz="1600" i="0" u="none" dirty="0" smtClean="0">
                          <a:solidFill>
                            <a:srgbClr val="C00000"/>
                          </a:solidFill>
                          <a:latin typeface="+mn-lt"/>
                        </a:rPr>
                        <a:t> </a:t>
                      </a:r>
                      <a:r>
                        <a:rPr lang="fr-CH" sz="1600" i="0" u="none" dirty="0" err="1" smtClean="0">
                          <a:solidFill>
                            <a:srgbClr val="C00000"/>
                          </a:solidFill>
                          <a:latin typeface="+mn-lt"/>
                        </a:rPr>
                        <a:t>norms</a:t>
                      </a:r>
                      <a:r>
                        <a:rPr lang="fr-CH" sz="1600" i="0" u="none" baseline="0" dirty="0" smtClean="0">
                          <a:solidFill>
                            <a:srgbClr val="C00000"/>
                          </a:solidFill>
                          <a:latin typeface="+mn-lt"/>
                        </a:rPr>
                        <a:t> and certifications</a:t>
                      </a:r>
                      <a:endParaRPr lang="fr-CH" sz="1600" i="0" u="none" dirty="0" smtClean="0">
                        <a:solidFill>
                          <a:srgbClr val="C00000"/>
                        </a:solidFill>
                        <a:latin typeface="+mn-lt"/>
                      </a:endParaRPr>
                    </a:p>
                    <a:p>
                      <a:pPr marL="180975" marR="0" indent="-180975" algn="l" defTabSz="457200" rtl="0" eaLnBrk="1" fontAlgn="auto" latinLnBrk="0" hangingPunct="1">
                        <a:lnSpc>
                          <a:spcPct val="100000"/>
                        </a:lnSpc>
                        <a:spcBef>
                          <a:spcPts val="0"/>
                        </a:spcBef>
                        <a:spcAft>
                          <a:spcPts val="300"/>
                        </a:spcAft>
                        <a:buClrTx/>
                        <a:buSzTx/>
                        <a:buFont typeface="Arial" pitchFamily="34" charset="0"/>
                        <a:buChar char="•"/>
                        <a:tabLst/>
                        <a:defRPr/>
                      </a:pPr>
                      <a:r>
                        <a:rPr lang="fr-CH" sz="1600" i="0" dirty="0" err="1" smtClean="0">
                          <a:solidFill>
                            <a:srgbClr val="C00000"/>
                          </a:solidFill>
                        </a:rPr>
                        <a:t>Mechanical</a:t>
                      </a:r>
                      <a:r>
                        <a:rPr lang="fr-CH" sz="1600" i="0" dirty="0" smtClean="0">
                          <a:solidFill>
                            <a:srgbClr val="C00000"/>
                          </a:solidFill>
                        </a:rPr>
                        <a:t> </a:t>
                      </a:r>
                      <a:r>
                        <a:rPr lang="fr-CH" sz="1600" i="0" dirty="0" err="1" smtClean="0">
                          <a:solidFill>
                            <a:srgbClr val="C00000"/>
                          </a:solidFill>
                        </a:rPr>
                        <a:t>measurements</a:t>
                      </a:r>
                      <a:endParaRPr lang="fr-CH" sz="1600" i="0" dirty="0" smtClean="0">
                        <a:solidFill>
                          <a:srgbClr val="C00000"/>
                        </a:solidFill>
                      </a:endParaRPr>
                    </a:p>
                    <a:p>
                      <a:pPr marL="180975" marR="0" indent="-180975" algn="l" defTabSz="457200" rtl="0" eaLnBrk="1" fontAlgn="auto" latinLnBrk="0" hangingPunct="1">
                        <a:lnSpc>
                          <a:spcPct val="100000"/>
                        </a:lnSpc>
                        <a:spcBef>
                          <a:spcPts val="0"/>
                        </a:spcBef>
                        <a:spcAft>
                          <a:spcPts val="300"/>
                        </a:spcAft>
                        <a:buClrTx/>
                        <a:buSzTx/>
                        <a:buFont typeface="Arial" pitchFamily="34" charset="0"/>
                        <a:buChar char="•"/>
                        <a:tabLst/>
                        <a:defRPr/>
                      </a:pPr>
                      <a:r>
                        <a:rPr lang="fr-CH" sz="1600" i="0" u="none" dirty="0" smtClean="0">
                          <a:solidFill>
                            <a:srgbClr val="0070C0"/>
                          </a:solidFill>
                          <a:latin typeface="+mn-lt"/>
                        </a:rPr>
                        <a:t>CLIC nano-stabilisation</a:t>
                      </a:r>
                    </a:p>
                    <a:p>
                      <a:pPr marL="0" marR="0" indent="0" algn="ctr" defTabSz="457200" rtl="0" eaLnBrk="1" fontAlgn="auto" latinLnBrk="0" hangingPunct="1">
                        <a:lnSpc>
                          <a:spcPct val="100000"/>
                        </a:lnSpc>
                        <a:spcBef>
                          <a:spcPts val="0"/>
                        </a:spcBef>
                        <a:spcAft>
                          <a:spcPts val="0"/>
                        </a:spcAft>
                        <a:buClrTx/>
                        <a:buSzTx/>
                        <a:buFontTx/>
                        <a:buNone/>
                        <a:tabLst/>
                        <a:defRPr/>
                      </a:pPr>
                      <a:endParaRPr lang="fr-CH" sz="1600" i="1" u="none" dirty="0" smtClean="0">
                        <a:solidFill>
                          <a:srgbClr val="0070C0"/>
                        </a:solidFill>
                        <a:latin typeface="+mn-lt"/>
                      </a:endParaRPr>
                    </a:p>
                    <a:p>
                      <a:pPr algn="ctr"/>
                      <a:endParaRPr lang="fr-FR" sz="1600" u="none" dirty="0">
                        <a:solidFill>
                          <a:srgbClr val="0070C0"/>
                        </a:solidFill>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mbria"/>
                          <a:ea typeface=""/>
                          <a:cs typeface=""/>
                        </a:defRPr>
                      </a:lvl1pPr>
                      <a:lvl2pPr marL="457200" algn="l" defTabSz="914400" rtl="0" eaLnBrk="1" latinLnBrk="0" hangingPunct="1">
                        <a:defRPr sz="1800" kern="1200">
                          <a:solidFill>
                            <a:schemeClr val="dk1"/>
                          </a:solidFill>
                          <a:latin typeface="Cambria"/>
                          <a:ea typeface=""/>
                          <a:cs typeface=""/>
                        </a:defRPr>
                      </a:lvl2pPr>
                      <a:lvl3pPr marL="914400" algn="l" defTabSz="914400" rtl="0" eaLnBrk="1" latinLnBrk="0" hangingPunct="1">
                        <a:defRPr sz="1800" kern="1200">
                          <a:solidFill>
                            <a:schemeClr val="dk1"/>
                          </a:solidFill>
                          <a:latin typeface="Cambria"/>
                          <a:ea typeface=""/>
                          <a:cs typeface=""/>
                        </a:defRPr>
                      </a:lvl3pPr>
                      <a:lvl4pPr marL="1371600" algn="l" defTabSz="914400" rtl="0" eaLnBrk="1" latinLnBrk="0" hangingPunct="1">
                        <a:defRPr sz="1800" kern="1200">
                          <a:solidFill>
                            <a:schemeClr val="dk1"/>
                          </a:solidFill>
                          <a:latin typeface="Cambria"/>
                          <a:ea typeface=""/>
                          <a:cs typeface=""/>
                        </a:defRPr>
                      </a:lvl4pPr>
                      <a:lvl5pPr marL="1828800" algn="l" defTabSz="914400" rtl="0" eaLnBrk="1" latinLnBrk="0" hangingPunct="1">
                        <a:defRPr sz="1800" kern="1200">
                          <a:solidFill>
                            <a:schemeClr val="dk1"/>
                          </a:solidFill>
                          <a:latin typeface="Cambria"/>
                          <a:ea typeface=""/>
                          <a:cs typeface=""/>
                        </a:defRPr>
                      </a:lvl5pPr>
                      <a:lvl6pPr marL="2286000" algn="l" defTabSz="914400" rtl="0" eaLnBrk="1" latinLnBrk="0" hangingPunct="1">
                        <a:defRPr sz="1800" kern="1200">
                          <a:solidFill>
                            <a:schemeClr val="dk1"/>
                          </a:solidFill>
                          <a:latin typeface="Cambria"/>
                          <a:ea typeface=""/>
                          <a:cs typeface=""/>
                        </a:defRPr>
                      </a:lvl6pPr>
                      <a:lvl7pPr marL="2743200" algn="l" defTabSz="914400" rtl="0" eaLnBrk="1" latinLnBrk="0" hangingPunct="1">
                        <a:defRPr sz="1800" kern="1200">
                          <a:solidFill>
                            <a:schemeClr val="dk1"/>
                          </a:solidFill>
                          <a:latin typeface="Cambria"/>
                          <a:ea typeface=""/>
                          <a:cs typeface=""/>
                        </a:defRPr>
                      </a:lvl7pPr>
                      <a:lvl8pPr marL="3200400" algn="l" defTabSz="914400" rtl="0" eaLnBrk="1" latinLnBrk="0" hangingPunct="1">
                        <a:defRPr sz="1800" kern="1200">
                          <a:solidFill>
                            <a:schemeClr val="dk1"/>
                          </a:solidFill>
                          <a:latin typeface="Cambria"/>
                          <a:ea typeface=""/>
                          <a:cs typeface=""/>
                        </a:defRPr>
                      </a:lvl8pPr>
                      <a:lvl9pPr marL="3657600" algn="l" defTabSz="914400" rtl="0" eaLnBrk="1" latinLnBrk="0" hangingPunct="1">
                        <a:defRPr sz="1800" kern="1200">
                          <a:solidFill>
                            <a:schemeClr val="dk1"/>
                          </a:solidFill>
                          <a:latin typeface="Cambria"/>
                          <a:ea typeface=""/>
                          <a:cs typeface=""/>
                        </a:defRPr>
                      </a:lvl9pPr>
                    </a:lstStyle>
                    <a:p>
                      <a:pPr marL="180975" indent="-180975" algn="l">
                        <a:buFont typeface="Arial" pitchFamily="34" charset="0"/>
                        <a:buChar char="•"/>
                      </a:pPr>
                      <a:r>
                        <a:rPr lang="en-GB" sz="1600" u="none" dirty="0" smtClean="0">
                          <a:solidFill>
                            <a:schemeClr val="accent2">
                              <a:lumMod val="75000"/>
                            </a:schemeClr>
                          </a:solidFill>
                          <a:latin typeface="+mn-lt"/>
                        </a:rPr>
                        <a:t>Job preparation</a:t>
                      </a:r>
                    </a:p>
                    <a:p>
                      <a:pPr marL="180975" indent="-180975" algn="l">
                        <a:buFont typeface="Arial" pitchFamily="34" charset="0"/>
                        <a:buChar char="•"/>
                      </a:pPr>
                      <a:r>
                        <a:rPr lang="en-GB" sz="1600" u="none" dirty="0" smtClean="0">
                          <a:solidFill>
                            <a:srgbClr val="0070C0"/>
                          </a:solidFill>
                          <a:latin typeface="+mn-lt"/>
                        </a:rPr>
                        <a:t>Precision CNC milling (3, 4 and 5 axes)</a:t>
                      </a:r>
                      <a:r>
                        <a:rPr lang="en-GB" sz="1600" u="none" baseline="0" dirty="0" smtClean="0">
                          <a:solidFill>
                            <a:srgbClr val="0070C0"/>
                          </a:solidFill>
                          <a:latin typeface="+mn-lt"/>
                        </a:rPr>
                        <a:t> and turning</a:t>
                      </a:r>
                    </a:p>
                    <a:p>
                      <a:pPr marL="180975" indent="-180975" algn="l">
                        <a:buFont typeface="Arial" pitchFamily="34" charset="0"/>
                        <a:buChar char="•"/>
                      </a:pPr>
                      <a:r>
                        <a:rPr lang="en-GB" sz="1600" u="none" baseline="0" dirty="0" smtClean="0">
                          <a:solidFill>
                            <a:srgbClr val="0070C0"/>
                          </a:solidFill>
                          <a:latin typeface="+mn-lt"/>
                        </a:rPr>
                        <a:t>ED (spark erosion) machining</a:t>
                      </a:r>
                    </a:p>
                    <a:p>
                      <a:pPr marL="180975" indent="-180975" algn="l">
                        <a:buFont typeface="Arial" pitchFamily="34" charset="0"/>
                        <a:buChar char="•"/>
                      </a:pPr>
                      <a:r>
                        <a:rPr lang="en-GB" sz="1600" u="none" baseline="0" dirty="0" smtClean="0">
                          <a:solidFill>
                            <a:srgbClr val="0070C0"/>
                          </a:solidFill>
                          <a:latin typeface="+mn-lt"/>
                        </a:rPr>
                        <a:t>Mechanical assembly and site interventions</a:t>
                      </a:r>
                    </a:p>
                    <a:p>
                      <a:pPr marL="180975" indent="-180975" algn="l">
                        <a:buFont typeface="Arial" pitchFamily="34" charset="0"/>
                        <a:buChar char="•"/>
                      </a:pPr>
                      <a:r>
                        <a:rPr lang="en-GB" sz="1600" u="none" baseline="0" dirty="0" smtClean="0">
                          <a:solidFill>
                            <a:srgbClr val="0070C0"/>
                          </a:solidFill>
                          <a:latin typeface="+mn-lt"/>
                        </a:rPr>
                        <a:t>CERN-wide machine tool maintenance and conformity</a:t>
                      </a:r>
                    </a:p>
                    <a:p>
                      <a:pPr marL="180975" indent="-180975" algn="l">
                        <a:buFont typeface="Arial" pitchFamily="34" charset="0"/>
                        <a:buChar char="•"/>
                      </a:pPr>
                      <a:r>
                        <a:rPr lang="en-GB" sz="1600" u="none" baseline="0" dirty="0" smtClean="0">
                          <a:solidFill>
                            <a:srgbClr val="C00000"/>
                          </a:solidFill>
                          <a:latin typeface="+mn-lt"/>
                        </a:rPr>
                        <a:t>Free Access Workshop</a:t>
                      </a:r>
                    </a:p>
                    <a:p>
                      <a:pPr marL="180975" indent="-180975" algn="l">
                        <a:buFont typeface="Arial" pitchFamily="34" charset="0"/>
                        <a:buChar char="•"/>
                      </a:pPr>
                      <a:r>
                        <a:rPr lang="en-GB" sz="1600" u="none" baseline="0" dirty="0" smtClean="0">
                          <a:solidFill>
                            <a:srgbClr val="C00000"/>
                          </a:solidFill>
                          <a:latin typeface="+mn-lt"/>
                        </a:rPr>
                        <a:t>Radiation workshop</a:t>
                      </a:r>
                    </a:p>
                    <a:p>
                      <a:pPr marL="180975" indent="-180975" algn="l">
                        <a:buFont typeface="Arial" pitchFamily="34" charset="0"/>
                        <a:buChar char="•"/>
                      </a:pPr>
                      <a:r>
                        <a:rPr lang="en-GB" sz="1600" u="none" baseline="0" dirty="0" smtClean="0">
                          <a:solidFill>
                            <a:srgbClr val="C00000"/>
                          </a:solidFill>
                          <a:latin typeface="+mn-lt"/>
                        </a:rPr>
                        <a:t>Subcontracting</a:t>
                      </a:r>
                      <a:endParaRPr lang="fr-FR" sz="1600" u="none" baseline="0" dirty="0">
                        <a:solidFill>
                          <a:srgbClr val="C00000"/>
                        </a:solidFill>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mbria"/>
                          <a:ea typeface=""/>
                          <a:cs typeface=""/>
                        </a:defRPr>
                      </a:lvl1pPr>
                      <a:lvl2pPr marL="457200" algn="l" defTabSz="914400" rtl="0" eaLnBrk="1" latinLnBrk="0" hangingPunct="1">
                        <a:defRPr sz="1800" kern="1200">
                          <a:solidFill>
                            <a:schemeClr val="dk1"/>
                          </a:solidFill>
                          <a:latin typeface="Cambria"/>
                          <a:ea typeface=""/>
                          <a:cs typeface=""/>
                        </a:defRPr>
                      </a:lvl2pPr>
                      <a:lvl3pPr marL="914400" algn="l" defTabSz="914400" rtl="0" eaLnBrk="1" latinLnBrk="0" hangingPunct="1">
                        <a:defRPr sz="1800" kern="1200">
                          <a:solidFill>
                            <a:schemeClr val="dk1"/>
                          </a:solidFill>
                          <a:latin typeface="Cambria"/>
                          <a:ea typeface=""/>
                          <a:cs typeface=""/>
                        </a:defRPr>
                      </a:lvl3pPr>
                      <a:lvl4pPr marL="1371600" algn="l" defTabSz="914400" rtl="0" eaLnBrk="1" latinLnBrk="0" hangingPunct="1">
                        <a:defRPr sz="1800" kern="1200">
                          <a:solidFill>
                            <a:schemeClr val="dk1"/>
                          </a:solidFill>
                          <a:latin typeface="Cambria"/>
                          <a:ea typeface=""/>
                          <a:cs typeface=""/>
                        </a:defRPr>
                      </a:lvl4pPr>
                      <a:lvl5pPr marL="1828800" algn="l" defTabSz="914400" rtl="0" eaLnBrk="1" latinLnBrk="0" hangingPunct="1">
                        <a:defRPr sz="1800" kern="1200">
                          <a:solidFill>
                            <a:schemeClr val="dk1"/>
                          </a:solidFill>
                          <a:latin typeface="Cambria"/>
                          <a:ea typeface=""/>
                          <a:cs typeface=""/>
                        </a:defRPr>
                      </a:lvl5pPr>
                      <a:lvl6pPr marL="2286000" algn="l" defTabSz="914400" rtl="0" eaLnBrk="1" latinLnBrk="0" hangingPunct="1">
                        <a:defRPr sz="1800" kern="1200">
                          <a:solidFill>
                            <a:schemeClr val="dk1"/>
                          </a:solidFill>
                          <a:latin typeface="Cambria"/>
                          <a:ea typeface=""/>
                          <a:cs typeface=""/>
                        </a:defRPr>
                      </a:lvl6pPr>
                      <a:lvl7pPr marL="2743200" algn="l" defTabSz="914400" rtl="0" eaLnBrk="1" latinLnBrk="0" hangingPunct="1">
                        <a:defRPr sz="1800" kern="1200">
                          <a:solidFill>
                            <a:schemeClr val="dk1"/>
                          </a:solidFill>
                          <a:latin typeface="Cambria"/>
                          <a:ea typeface=""/>
                          <a:cs typeface=""/>
                        </a:defRPr>
                      </a:lvl7pPr>
                      <a:lvl8pPr marL="3200400" algn="l" defTabSz="914400" rtl="0" eaLnBrk="1" latinLnBrk="0" hangingPunct="1">
                        <a:defRPr sz="1800" kern="1200">
                          <a:solidFill>
                            <a:schemeClr val="dk1"/>
                          </a:solidFill>
                          <a:latin typeface="Cambria"/>
                          <a:ea typeface=""/>
                          <a:cs typeface=""/>
                        </a:defRPr>
                      </a:lvl8pPr>
                      <a:lvl9pPr marL="3657600" algn="l" defTabSz="914400" rtl="0" eaLnBrk="1" latinLnBrk="0" hangingPunct="1">
                        <a:defRPr sz="1800" kern="1200">
                          <a:solidFill>
                            <a:schemeClr val="dk1"/>
                          </a:solidFill>
                          <a:latin typeface="Cambria"/>
                          <a:ea typeface=""/>
                          <a:cs typeface=""/>
                        </a:defRPr>
                      </a:lvl9pPr>
                    </a:lstStyle>
                    <a:p>
                      <a:pPr marL="180975" indent="-180975" algn="l">
                        <a:buFont typeface="Arial" pitchFamily="34" charset="0"/>
                        <a:buChar char="•"/>
                      </a:pPr>
                      <a:r>
                        <a:rPr lang="en-GB" sz="1600" u="none" dirty="0" smtClean="0">
                          <a:solidFill>
                            <a:schemeClr val="accent2">
                              <a:lumMod val="75000"/>
                            </a:schemeClr>
                          </a:solidFill>
                          <a:latin typeface="+mn-lt"/>
                        </a:rPr>
                        <a:t>Job preparation</a:t>
                      </a:r>
                    </a:p>
                    <a:p>
                      <a:pPr marL="180975" indent="-180975" algn="l">
                        <a:buFont typeface="Arial" pitchFamily="34" charset="0"/>
                        <a:buChar char="•"/>
                      </a:pPr>
                      <a:r>
                        <a:rPr lang="en-GB" sz="1600" u="none" dirty="0" smtClean="0">
                          <a:solidFill>
                            <a:srgbClr val="0070C0"/>
                          </a:solidFill>
                          <a:latin typeface="+mn-lt"/>
                        </a:rPr>
                        <a:t>Sheet metal forming</a:t>
                      </a:r>
                    </a:p>
                    <a:p>
                      <a:pPr marL="180975" indent="-180975" algn="l">
                        <a:buFont typeface="Arial" pitchFamily="34" charset="0"/>
                        <a:buChar char="•"/>
                      </a:pPr>
                      <a:r>
                        <a:rPr lang="en-GB" sz="1600" u="none" dirty="0" smtClean="0">
                          <a:solidFill>
                            <a:srgbClr val="0070C0"/>
                          </a:solidFill>
                          <a:latin typeface="+mn-lt"/>
                        </a:rPr>
                        <a:t>Welding</a:t>
                      </a:r>
                      <a:r>
                        <a:rPr lang="en-GB" sz="1600" u="none" baseline="0" dirty="0" smtClean="0">
                          <a:solidFill>
                            <a:srgbClr val="0070C0"/>
                          </a:solidFill>
                          <a:latin typeface="+mn-lt"/>
                        </a:rPr>
                        <a:t> (TIG, MIG/MAG, plasma)</a:t>
                      </a:r>
                    </a:p>
                    <a:p>
                      <a:pPr marL="180975" indent="-180975" algn="l">
                        <a:buFont typeface="Arial" pitchFamily="34" charset="0"/>
                        <a:buChar char="•"/>
                      </a:pPr>
                      <a:r>
                        <a:rPr lang="en-GB" sz="1600" u="none" baseline="0" dirty="0" smtClean="0">
                          <a:solidFill>
                            <a:srgbClr val="0070C0"/>
                          </a:solidFill>
                          <a:latin typeface="+mn-lt"/>
                        </a:rPr>
                        <a:t>Site interventions</a:t>
                      </a:r>
                    </a:p>
                    <a:p>
                      <a:pPr marL="180975" indent="-180975" algn="l">
                        <a:buFont typeface="Arial" pitchFamily="34" charset="0"/>
                        <a:buChar char="•"/>
                      </a:pPr>
                      <a:r>
                        <a:rPr lang="en-GB" sz="1600" u="none" baseline="0" dirty="0" smtClean="0">
                          <a:solidFill>
                            <a:srgbClr val="0070C0"/>
                          </a:solidFill>
                          <a:latin typeface="+mn-lt"/>
                        </a:rPr>
                        <a:t>Electron-beam welding</a:t>
                      </a:r>
                    </a:p>
                    <a:p>
                      <a:pPr marL="180975" indent="-180975" algn="l">
                        <a:buFont typeface="Arial" pitchFamily="34" charset="0"/>
                        <a:buChar char="•"/>
                      </a:pPr>
                      <a:r>
                        <a:rPr lang="en-GB" sz="1600" u="none" baseline="0" dirty="0" smtClean="0">
                          <a:solidFill>
                            <a:srgbClr val="0070C0"/>
                          </a:solidFill>
                          <a:latin typeface="+mn-lt"/>
                        </a:rPr>
                        <a:t>Laser welding, cutting, drilling</a:t>
                      </a:r>
                    </a:p>
                    <a:p>
                      <a:pPr marL="180975" indent="-180975" algn="l">
                        <a:buFont typeface="Arial" pitchFamily="34" charset="0"/>
                        <a:buChar char="•"/>
                      </a:pPr>
                      <a:r>
                        <a:rPr lang="en-GB" sz="1600" u="none" baseline="0" dirty="0" smtClean="0">
                          <a:solidFill>
                            <a:srgbClr val="0070C0"/>
                          </a:solidFill>
                          <a:latin typeface="+mn-lt"/>
                        </a:rPr>
                        <a:t>Vacuum brazing &amp; heat treatments</a:t>
                      </a:r>
                    </a:p>
                    <a:p>
                      <a:pPr marL="180975" indent="-180975" algn="l">
                        <a:buFont typeface="Arial" pitchFamily="34" charset="0"/>
                        <a:buChar char="•"/>
                      </a:pPr>
                      <a:r>
                        <a:rPr lang="en-GB" sz="1600" u="none" baseline="0" dirty="0" smtClean="0">
                          <a:solidFill>
                            <a:srgbClr val="C00000"/>
                          </a:solidFill>
                          <a:latin typeface="+mn-lt"/>
                        </a:rPr>
                        <a:t>Welding engineering</a:t>
                      </a:r>
                    </a:p>
                    <a:p>
                      <a:pPr marL="180975" indent="-180975" algn="l">
                        <a:buFont typeface="Arial" pitchFamily="34" charset="0"/>
                        <a:buChar char="•"/>
                      </a:pPr>
                      <a:r>
                        <a:rPr lang="en-GB" sz="1600" u="none" baseline="0" dirty="0" smtClean="0">
                          <a:solidFill>
                            <a:srgbClr val="C00000"/>
                          </a:solidFill>
                          <a:latin typeface="+mn-lt"/>
                        </a:rPr>
                        <a:t>CERN-wide welder certification</a:t>
                      </a:r>
                      <a:endParaRPr lang="fr-FR" sz="1600" u="none" dirty="0">
                        <a:solidFill>
                          <a:srgbClr val="C00000"/>
                        </a:solidFill>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mbria"/>
                          <a:ea typeface=""/>
                          <a:cs typeface=""/>
                        </a:defRPr>
                      </a:lvl1pPr>
                      <a:lvl2pPr marL="457200" algn="l" defTabSz="914400" rtl="0" eaLnBrk="1" latinLnBrk="0" hangingPunct="1">
                        <a:defRPr sz="1800" kern="1200">
                          <a:solidFill>
                            <a:schemeClr val="dk1"/>
                          </a:solidFill>
                          <a:latin typeface="Cambria"/>
                          <a:ea typeface=""/>
                          <a:cs typeface=""/>
                        </a:defRPr>
                      </a:lvl2pPr>
                      <a:lvl3pPr marL="914400" algn="l" defTabSz="914400" rtl="0" eaLnBrk="1" latinLnBrk="0" hangingPunct="1">
                        <a:defRPr sz="1800" kern="1200">
                          <a:solidFill>
                            <a:schemeClr val="dk1"/>
                          </a:solidFill>
                          <a:latin typeface="Cambria"/>
                          <a:ea typeface=""/>
                          <a:cs typeface=""/>
                        </a:defRPr>
                      </a:lvl3pPr>
                      <a:lvl4pPr marL="1371600" algn="l" defTabSz="914400" rtl="0" eaLnBrk="1" latinLnBrk="0" hangingPunct="1">
                        <a:defRPr sz="1800" kern="1200">
                          <a:solidFill>
                            <a:schemeClr val="dk1"/>
                          </a:solidFill>
                          <a:latin typeface="Cambria"/>
                          <a:ea typeface=""/>
                          <a:cs typeface=""/>
                        </a:defRPr>
                      </a:lvl4pPr>
                      <a:lvl5pPr marL="1828800" algn="l" defTabSz="914400" rtl="0" eaLnBrk="1" latinLnBrk="0" hangingPunct="1">
                        <a:defRPr sz="1800" kern="1200">
                          <a:solidFill>
                            <a:schemeClr val="dk1"/>
                          </a:solidFill>
                          <a:latin typeface="Cambria"/>
                          <a:ea typeface=""/>
                          <a:cs typeface=""/>
                        </a:defRPr>
                      </a:lvl5pPr>
                      <a:lvl6pPr marL="2286000" algn="l" defTabSz="914400" rtl="0" eaLnBrk="1" latinLnBrk="0" hangingPunct="1">
                        <a:defRPr sz="1800" kern="1200">
                          <a:solidFill>
                            <a:schemeClr val="dk1"/>
                          </a:solidFill>
                          <a:latin typeface="Cambria"/>
                          <a:ea typeface=""/>
                          <a:cs typeface=""/>
                        </a:defRPr>
                      </a:lvl6pPr>
                      <a:lvl7pPr marL="2743200" algn="l" defTabSz="914400" rtl="0" eaLnBrk="1" latinLnBrk="0" hangingPunct="1">
                        <a:defRPr sz="1800" kern="1200">
                          <a:solidFill>
                            <a:schemeClr val="dk1"/>
                          </a:solidFill>
                          <a:latin typeface="Cambria"/>
                          <a:ea typeface=""/>
                          <a:cs typeface=""/>
                        </a:defRPr>
                      </a:lvl7pPr>
                      <a:lvl8pPr marL="3200400" algn="l" defTabSz="914400" rtl="0" eaLnBrk="1" latinLnBrk="0" hangingPunct="1">
                        <a:defRPr sz="1800" kern="1200">
                          <a:solidFill>
                            <a:schemeClr val="dk1"/>
                          </a:solidFill>
                          <a:latin typeface="Cambria"/>
                          <a:ea typeface=""/>
                          <a:cs typeface=""/>
                        </a:defRPr>
                      </a:lvl8pPr>
                      <a:lvl9pPr marL="3657600" algn="l" defTabSz="914400" rtl="0" eaLnBrk="1" latinLnBrk="0" hangingPunct="1">
                        <a:defRPr sz="1800" kern="1200">
                          <a:solidFill>
                            <a:schemeClr val="dk1"/>
                          </a:solidFill>
                          <a:latin typeface="Cambria"/>
                          <a:ea typeface=""/>
                          <a:cs typeface=""/>
                        </a:defRPr>
                      </a:lvl9pPr>
                    </a:lstStyle>
                    <a:p>
                      <a:pPr marL="180975" indent="-180975" algn="l">
                        <a:buFont typeface="Arial" pitchFamily="34" charset="0"/>
                        <a:buChar char="•"/>
                      </a:pPr>
                      <a:r>
                        <a:rPr lang="en-GB" sz="1600" u="none" dirty="0" smtClean="0">
                          <a:solidFill>
                            <a:srgbClr val="0070C0"/>
                          </a:solidFill>
                          <a:latin typeface="+mn-lt"/>
                        </a:rPr>
                        <a:t>Materials selection</a:t>
                      </a:r>
                    </a:p>
                    <a:p>
                      <a:pPr marL="180975" indent="-180975" algn="l">
                        <a:buFont typeface="Arial" pitchFamily="34" charset="0"/>
                        <a:buChar char="•"/>
                      </a:pPr>
                      <a:r>
                        <a:rPr lang="en-GB" sz="1600" u="none" dirty="0" smtClean="0">
                          <a:solidFill>
                            <a:srgbClr val="0070C0"/>
                          </a:solidFill>
                          <a:latin typeface="+mn-lt"/>
                        </a:rPr>
                        <a:t>Materials analysis and testing / Metallurgy</a:t>
                      </a:r>
                    </a:p>
                    <a:p>
                      <a:pPr marL="180975" indent="-180975" algn="l">
                        <a:buFont typeface="Arial" pitchFamily="34" charset="0"/>
                        <a:buChar char="•"/>
                      </a:pPr>
                      <a:r>
                        <a:rPr lang="en-GB" sz="1600" u="none" dirty="0" smtClean="0">
                          <a:solidFill>
                            <a:srgbClr val="0070C0"/>
                          </a:solidFill>
                          <a:latin typeface="+mn-lt"/>
                        </a:rPr>
                        <a:t>NDT</a:t>
                      </a:r>
                    </a:p>
                    <a:p>
                      <a:pPr marL="180975" indent="-180975" algn="l">
                        <a:buFont typeface="Arial" pitchFamily="34" charset="0"/>
                        <a:buChar char="•"/>
                      </a:pPr>
                      <a:r>
                        <a:rPr lang="en-GB" sz="1600" u="none" dirty="0" smtClean="0">
                          <a:solidFill>
                            <a:srgbClr val="0070C0"/>
                          </a:solidFill>
                          <a:latin typeface="+mn-lt"/>
                        </a:rPr>
                        <a:t>Metrology and surface measurements</a:t>
                      </a:r>
                    </a:p>
                    <a:p>
                      <a:pPr marL="180975" indent="-180975" algn="l">
                        <a:buFont typeface="Arial" pitchFamily="34" charset="0"/>
                        <a:buChar char="•"/>
                      </a:pPr>
                      <a:r>
                        <a:rPr lang="en-GB" sz="1600" u="none" dirty="0" smtClean="0">
                          <a:solidFill>
                            <a:srgbClr val="0070C0"/>
                          </a:solidFill>
                          <a:latin typeface="+mn-lt"/>
                        </a:rPr>
                        <a:t>Metrology</a:t>
                      </a:r>
                      <a:r>
                        <a:rPr lang="en-GB" sz="1600" u="none" baseline="0" dirty="0" smtClean="0">
                          <a:solidFill>
                            <a:srgbClr val="0070C0"/>
                          </a:solidFill>
                          <a:latin typeface="+mn-lt"/>
                        </a:rPr>
                        <a:t> s</a:t>
                      </a:r>
                      <a:r>
                        <a:rPr lang="en-GB" sz="1600" u="none" dirty="0" smtClean="0">
                          <a:solidFill>
                            <a:srgbClr val="0070C0"/>
                          </a:solidFill>
                          <a:latin typeface="+mn-lt"/>
                        </a:rPr>
                        <a:t>ite interventions</a:t>
                      </a:r>
                      <a:endParaRPr lang="fr-FR" sz="1600" u="none" dirty="0">
                        <a:solidFill>
                          <a:srgbClr val="0070C0"/>
                        </a:solidFill>
                        <a:latin typeface="+mn-lt"/>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bl>
          </a:graphicData>
        </a:graphic>
      </p:graphicFrame>
      <p:sp>
        <p:nvSpPr>
          <p:cNvPr id="41" name="Slide Number Placeholder 7"/>
          <p:cNvSpPr txBox="1">
            <a:spLocks/>
          </p:cNvSpPr>
          <p:nvPr/>
        </p:nvSpPr>
        <p:spPr>
          <a:xfrm>
            <a:off x="315913" y="6321425"/>
            <a:ext cx="3511550" cy="457200"/>
          </a:xfrm>
          <a:prstGeom prst="rect">
            <a:avLst/>
          </a:prstGeom>
        </p:spPr>
        <p:txBody>
          <a:bodyPr/>
          <a:lstStyle/>
          <a:p>
            <a:pPr>
              <a:defRPr/>
            </a:pPr>
            <a:r>
              <a:rPr lang="en-US" sz="1400" dirty="0">
                <a:solidFill>
                  <a:prstClr val="black"/>
                </a:solidFill>
                <a:effectLst>
                  <a:outerShdw blurRad="38100" dist="38100" dir="2700000" algn="tl">
                    <a:srgbClr val="000000"/>
                  </a:outerShdw>
                </a:effectLst>
                <a:latin typeface="Tahoma" pitchFamily="34" charset="0"/>
              </a:rPr>
              <a:t>Courtesy </a:t>
            </a:r>
            <a:r>
              <a:rPr lang="en-US" sz="1400" dirty="0" smtClean="0">
                <a:solidFill>
                  <a:prstClr val="black"/>
                </a:solidFill>
                <a:effectLst>
                  <a:outerShdw blurRad="38100" dist="38100" dir="2700000" algn="tl">
                    <a:srgbClr val="000000"/>
                  </a:outerShdw>
                </a:effectLst>
                <a:latin typeface="Tahoma" pitchFamily="34" charset="0"/>
              </a:rPr>
              <a:t>F. </a:t>
            </a:r>
            <a:r>
              <a:rPr lang="en-US" sz="1400" dirty="0" err="1" smtClean="0">
                <a:solidFill>
                  <a:prstClr val="black"/>
                </a:solidFill>
                <a:effectLst>
                  <a:outerShdw blurRad="38100" dist="38100" dir="2700000" algn="tl">
                    <a:srgbClr val="000000"/>
                  </a:outerShdw>
                </a:effectLst>
                <a:latin typeface="Tahoma" pitchFamily="34" charset="0"/>
              </a:rPr>
              <a:t>Bertinelli</a:t>
            </a:r>
            <a:endParaRPr lang="en-US" sz="1400" dirty="0">
              <a:solidFill>
                <a:prstClr val="black"/>
              </a:solidFill>
              <a:effectLst>
                <a:outerShdw blurRad="38100" dist="38100" dir="2700000" algn="tl">
                  <a:srgbClr val="000000"/>
                </a:outerShdw>
              </a:effectLst>
              <a:latin typeface="Tahoma" pitchFamily="34" charset="0"/>
            </a:endParaRPr>
          </a:p>
        </p:txBody>
      </p:sp>
      <p:sp>
        <p:nvSpPr>
          <p:cNvPr id="42" name="Content Placeholder 9"/>
          <p:cNvSpPr txBox="1">
            <a:spLocks/>
          </p:cNvSpPr>
          <p:nvPr/>
        </p:nvSpPr>
        <p:spPr bwMode="auto">
          <a:xfrm>
            <a:off x="6769416" y="1074420"/>
            <a:ext cx="2031683" cy="5132069"/>
          </a:xfrm>
          <a:prstGeom prst="rect">
            <a:avLst/>
          </a:prstGeom>
          <a:noFill/>
          <a:ln w="28575">
            <a:solidFill>
              <a:srgbClr val="FF0000"/>
            </a:solidFill>
          </a:ln>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endParaRPr lang="pl-PL" sz="1600" dirty="0" smtClean="0">
              <a:solidFill>
                <a:srgbClr val="FF0000"/>
              </a:solidFill>
              <a:effectLst>
                <a:outerShdw blurRad="38100" dist="38100" dir="2700000" algn="tl">
                  <a:srgbClr val="000000">
                    <a:alpha val="43137"/>
                  </a:srgbClr>
                </a:outerShdw>
              </a:effectLst>
            </a:endParaRPr>
          </a:p>
          <a:p>
            <a:pPr marL="0" indent="0" fontAlgn="auto">
              <a:spcAft>
                <a:spcPts val="0"/>
              </a:spcAft>
              <a:buFont typeface="Arial" pitchFamily="34" charset="0"/>
              <a:buNone/>
              <a:defRPr/>
            </a:pPr>
            <a:endParaRPr lang="pl-PL" sz="1600" dirty="0" smtClean="0">
              <a:solidFill>
                <a:srgbClr val="FF0000"/>
              </a:solidFill>
              <a:effectLst>
                <a:outerShdw blurRad="38100" dist="38100" dir="2700000" algn="tl">
                  <a:srgbClr val="000000">
                    <a:alpha val="43137"/>
                  </a:srgbClr>
                </a:outerShdw>
              </a:effectLst>
            </a:endParaRPr>
          </a:p>
          <a:p>
            <a:pPr marL="0" indent="0" fontAlgn="auto">
              <a:spcAft>
                <a:spcPts val="0"/>
              </a:spcAft>
              <a:buFont typeface="Arial" pitchFamily="34" charset="0"/>
              <a:buNone/>
              <a:defRPr/>
            </a:pPr>
            <a:endParaRPr lang="pl-PL" sz="1600" dirty="0" smtClean="0">
              <a:solidFill>
                <a:srgbClr val="FF0000"/>
              </a:solidFill>
              <a:effectLst>
                <a:outerShdw blurRad="38100" dist="38100" dir="2700000" algn="tl">
                  <a:srgbClr val="000000">
                    <a:alpha val="43137"/>
                  </a:srgbClr>
                </a:outerShdw>
              </a:effectLst>
            </a:endParaRPr>
          </a:p>
          <a:p>
            <a:pPr marL="0" indent="0" fontAlgn="auto">
              <a:spcAft>
                <a:spcPts val="0"/>
              </a:spcAft>
              <a:buFont typeface="Arial" pitchFamily="34" charset="0"/>
              <a:buNone/>
              <a:defRPr/>
            </a:pPr>
            <a:endParaRPr lang="pl-PL" sz="1600" dirty="0">
              <a:solidFill>
                <a:srgbClr val="FF0000"/>
              </a:solidFill>
              <a:effectLst>
                <a:outerShdw blurRad="38100" dist="38100" dir="2700000" algn="tl">
                  <a:srgbClr val="000000">
                    <a:alpha val="43137"/>
                  </a:srgbClr>
                </a:outerShdw>
              </a:effectLst>
            </a:endParaRPr>
          </a:p>
          <a:p>
            <a:pPr marL="0" indent="0" fontAlgn="auto">
              <a:spcAft>
                <a:spcPts val="0"/>
              </a:spcAft>
              <a:buFont typeface="Arial" pitchFamily="34" charset="0"/>
              <a:buNone/>
              <a:defRPr/>
            </a:pPr>
            <a:r>
              <a:rPr lang="pl-PL" sz="1600" dirty="0" smtClean="0">
                <a:solidFill>
                  <a:srgbClr val="FF0000"/>
                </a:solidFill>
                <a:effectLst>
                  <a:outerShdw blurRad="38100" dist="38100" dir="2700000" algn="tl">
                    <a:srgbClr val="000000">
                      <a:alpha val="43137"/>
                    </a:srgbClr>
                  </a:outerShdw>
                </a:effectLst>
              </a:rPr>
              <a:t>           </a:t>
            </a:r>
          </a:p>
          <a:p>
            <a:pPr marL="0" indent="0" fontAlgn="auto">
              <a:spcAft>
                <a:spcPts val="0"/>
              </a:spcAft>
              <a:buFont typeface="Arial" pitchFamily="34" charset="0"/>
              <a:buNone/>
              <a:defRPr/>
            </a:pPr>
            <a:endParaRPr lang="pl-PL" sz="1600" dirty="0" smtClean="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94483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p:cNvPicPr>
            <a:picLocks noChangeAspect="1"/>
          </p:cNvPicPr>
          <p:nvPr/>
        </p:nvPicPr>
        <p:blipFill rotWithShape="1">
          <a:blip r:embed="rId3">
            <a:extLst>
              <a:ext uri="{28A0092B-C50C-407E-A947-70E740481C1C}">
                <a14:useLocalDpi xmlns:a14="http://schemas.microsoft.com/office/drawing/2010/main" val="0"/>
              </a:ext>
            </a:extLst>
          </a:blip>
          <a:srcRect l="2597" t="2959" r="2778" b="5020"/>
          <a:stretch/>
        </p:blipFill>
        <p:spPr>
          <a:xfrm>
            <a:off x="-2541" y="498159"/>
            <a:ext cx="9144000" cy="5930917"/>
          </a:xfrm>
          <a:prstGeom prst="rect">
            <a:avLst/>
          </a:prstGeom>
        </p:spPr>
      </p:pic>
      <p:grpSp>
        <p:nvGrpSpPr>
          <p:cNvPr id="16" name="Group 15"/>
          <p:cNvGrpSpPr/>
          <p:nvPr/>
        </p:nvGrpSpPr>
        <p:grpSpPr>
          <a:xfrm>
            <a:off x="4618928" y="602932"/>
            <a:ext cx="4525072" cy="5826134"/>
            <a:chOff x="4618928" y="602932"/>
            <a:chExt cx="4525072" cy="5826134"/>
          </a:xfrm>
        </p:grpSpPr>
        <p:sp>
          <p:nvSpPr>
            <p:cNvPr id="39" name="Rectangle 38"/>
            <p:cNvSpPr/>
            <p:nvPr/>
          </p:nvSpPr>
          <p:spPr bwMode="auto">
            <a:xfrm>
              <a:off x="7919987" y="2366962"/>
              <a:ext cx="1056952" cy="1758633"/>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15" name="Group 14"/>
            <p:cNvGrpSpPr/>
            <p:nvPr/>
          </p:nvGrpSpPr>
          <p:grpSpPr>
            <a:xfrm>
              <a:off x="4618928" y="602932"/>
              <a:ext cx="4525072" cy="5826134"/>
              <a:chOff x="4618928" y="602932"/>
              <a:chExt cx="4525072" cy="5826134"/>
            </a:xfrm>
          </p:grpSpPr>
          <p:sp>
            <p:nvSpPr>
              <p:cNvPr id="14" name="Rectangle 13"/>
              <p:cNvSpPr/>
              <p:nvPr/>
            </p:nvSpPr>
            <p:spPr bwMode="auto">
              <a:xfrm>
                <a:off x="6949707" y="4189086"/>
                <a:ext cx="971861" cy="1777374"/>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7" name="Rectangle 16"/>
              <p:cNvSpPr/>
              <p:nvPr/>
            </p:nvSpPr>
            <p:spPr bwMode="auto">
              <a:xfrm>
                <a:off x="4618928" y="4736775"/>
                <a:ext cx="1098646" cy="1692291"/>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0" name="Rectangle 19"/>
              <p:cNvSpPr/>
              <p:nvPr/>
            </p:nvSpPr>
            <p:spPr bwMode="auto">
              <a:xfrm flipH="1">
                <a:off x="7921568" y="4189086"/>
                <a:ext cx="1222432" cy="1777374"/>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1" name="Rectangle 20"/>
              <p:cNvSpPr/>
              <p:nvPr/>
            </p:nvSpPr>
            <p:spPr bwMode="auto">
              <a:xfrm>
                <a:off x="6841757" y="602932"/>
                <a:ext cx="1056952" cy="1758633"/>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2" name="Rectangle 21"/>
              <p:cNvSpPr/>
              <p:nvPr/>
            </p:nvSpPr>
            <p:spPr bwMode="auto">
              <a:xfrm>
                <a:off x="7921568" y="728660"/>
                <a:ext cx="1202400" cy="1695292"/>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grpSp>
      <p:grpSp>
        <p:nvGrpSpPr>
          <p:cNvPr id="23" name="Group 22"/>
          <p:cNvGrpSpPr/>
          <p:nvPr/>
        </p:nvGrpSpPr>
        <p:grpSpPr>
          <a:xfrm>
            <a:off x="2325370" y="759476"/>
            <a:ext cx="2244089" cy="2067878"/>
            <a:chOff x="2325370" y="759476"/>
            <a:chExt cx="2244089" cy="2067878"/>
          </a:xfrm>
        </p:grpSpPr>
        <p:sp>
          <p:nvSpPr>
            <p:cNvPr id="25" name="Rectangle 24"/>
            <p:cNvSpPr/>
            <p:nvPr/>
          </p:nvSpPr>
          <p:spPr bwMode="auto">
            <a:xfrm>
              <a:off x="2325370" y="1189361"/>
              <a:ext cx="1076400" cy="1637993"/>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6" name="Rectangle 25"/>
            <p:cNvSpPr/>
            <p:nvPr/>
          </p:nvSpPr>
          <p:spPr bwMode="auto">
            <a:xfrm>
              <a:off x="3467732" y="759476"/>
              <a:ext cx="1101727" cy="1624949"/>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grpSp>
        <p:nvGrpSpPr>
          <p:cNvPr id="27" name="Group 26"/>
          <p:cNvGrpSpPr/>
          <p:nvPr/>
        </p:nvGrpSpPr>
        <p:grpSpPr>
          <a:xfrm>
            <a:off x="107951" y="1165859"/>
            <a:ext cx="3435350" cy="3569653"/>
            <a:chOff x="107951" y="1165859"/>
            <a:chExt cx="3435350" cy="3569653"/>
          </a:xfrm>
        </p:grpSpPr>
        <p:sp>
          <p:nvSpPr>
            <p:cNvPr id="28" name="Rectangle 27"/>
            <p:cNvSpPr/>
            <p:nvPr/>
          </p:nvSpPr>
          <p:spPr bwMode="auto">
            <a:xfrm>
              <a:off x="2449187" y="2884488"/>
              <a:ext cx="1094114" cy="1851024"/>
            </a:xfrm>
            <a:prstGeom prst="rect">
              <a:avLst/>
            </a:prstGeom>
            <a:no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9" name="Rectangle 28"/>
            <p:cNvSpPr/>
            <p:nvPr/>
          </p:nvSpPr>
          <p:spPr bwMode="auto">
            <a:xfrm>
              <a:off x="1217293" y="2904500"/>
              <a:ext cx="1080131" cy="1576060"/>
            </a:xfrm>
            <a:prstGeom prst="rect">
              <a:avLst/>
            </a:prstGeom>
            <a:no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0" name="Rectangle 29"/>
            <p:cNvSpPr/>
            <p:nvPr/>
          </p:nvSpPr>
          <p:spPr bwMode="auto">
            <a:xfrm>
              <a:off x="107951" y="1165859"/>
              <a:ext cx="1012186" cy="1661479"/>
            </a:xfrm>
            <a:prstGeom prst="rect">
              <a:avLst/>
            </a:prstGeom>
            <a:no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grpSp>
        <p:nvGrpSpPr>
          <p:cNvPr id="42" name="Group 41"/>
          <p:cNvGrpSpPr/>
          <p:nvPr/>
        </p:nvGrpSpPr>
        <p:grpSpPr>
          <a:xfrm>
            <a:off x="107950" y="1151255"/>
            <a:ext cx="2189477" cy="5169514"/>
            <a:chOff x="107950" y="1151255"/>
            <a:chExt cx="2189477" cy="5169514"/>
          </a:xfrm>
        </p:grpSpPr>
        <p:sp>
          <p:nvSpPr>
            <p:cNvPr id="32" name="Rectangle 31"/>
            <p:cNvSpPr/>
            <p:nvPr/>
          </p:nvSpPr>
          <p:spPr bwMode="auto">
            <a:xfrm>
              <a:off x="1229997" y="4564045"/>
              <a:ext cx="1067430" cy="1619569"/>
            </a:xfrm>
            <a:prstGeom prst="rect">
              <a:avLst/>
            </a:prstGeom>
            <a:noFill/>
            <a:ln w="38100">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17424" name="Group 35"/>
            <p:cNvGrpSpPr>
              <a:grpSpLocks/>
            </p:cNvGrpSpPr>
            <p:nvPr/>
          </p:nvGrpSpPr>
          <p:grpSpPr bwMode="auto">
            <a:xfrm>
              <a:off x="107950" y="1151255"/>
              <a:ext cx="2178044" cy="5169514"/>
              <a:chOff x="107503" y="1151238"/>
              <a:chExt cx="2178773" cy="5168855"/>
            </a:xfrm>
          </p:grpSpPr>
          <p:sp>
            <p:nvSpPr>
              <p:cNvPr id="33" name="Rectangle 32"/>
              <p:cNvSpPr/>
              <p:nvPr/>
            </p:nvSpPr>
            <p:spPr>
              <a:xfrm>
                <a:off x="107503" y="4796926"/>
                <a:ext cx="1012527" cy="1523167"/>
              </a:xfrm>
              <a:prstGeom prst="rect">
                <a:avLst/>
              </a:prstGeom>
              <a:noFill/>
              <a:ln w="38100">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4" name="Rectangle 33"/>
              <p:cNvSpPr/>
              <p:nvPr/>
            </p:nvSpPr>
            <p:spPr>
              <a:xfrm>
                <a:off x="109727" y="2863920"/>
                <a:ext cx="1010303" cy="1787613"/>
              </a:xfrm>
              <a:prstGeom prst="rect">
                <a:avLst/>
              </a:prstGeom>
              <a:noFill/>
              <a:ln w="38100">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5" name="Rectangle 34"/>
              <p:cNvSpPr/>
              <p:nvPr/>
            </p:nvSpPr>
            <p:spPr>
              <a:xfrm>
                <a:off x="1207058" y="1151238"/>
                <a:ext cx="1079218" cy="1675869"/>
              </a:xfrm>
              <a:prstGeom prst="rect">
                <a:avLst/>
              </a:prstGeom>
              <a:noFill/>
              <a:ln w="38100">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grpSp>
      <p:grpSp>
        <p:nvGrpSpPr>
          <p:cNvPr id="24" name="Group 23"/>
          <p:cNvGrpSpPr/>
          <p:nvPr/>
        </p:nvGrpSpPr>
        <p:grpSpPr>
          <a:xfrm>
            <a:off x="4615974" y="670718"/>
            <a:ext cx="2203200" cy="1753235"/>
            <a:chOff x="4615974" y="670718"/>
            <a:chExt cx="2203200" cy="1753235"/>
          </a:xfrm>
        </p:grpSpPr>
        <p:sp>
          <p:nvSpPr>
            <p:cNvPr id="37" name="Rectangle 36"/>
            <p:cNvSpPr/>
            <p:nvPr/>
          </p:nvSpPr>
          <p:spPr bwMode="auto">
            <a:xfrm>
              <a:off x="4615974" y="670718"/>
              <a:ext cx="1101600" cy="1713707"/>
            </a:xfrm>
            <a:prstGeom prst="rect">
              <a:avLst/>
            </a:prstGeom>
            <a:noFill/>
            <a:ln w="38100">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6" name="Rectangle 35"/>
            <p:cNvSpPr/>
            <p:nvPr/>
          </p:nvSpPr>
          <p:spPr bwMode="auto">
            <a:xfrm>
              <a:off x="5717574" y="710246"/>
              <a:ext cx="1101600" cy="1713707"/>
            </a:xfrm>
            <a:prstGeom prst="rect">
              <a:avLst/>
            </a:prstGeom>
            <a:noFill/>
            <a:ln w="38100">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grpSp>
        <p:nvGrpSpPr>
          <p:cNvPr id="12" name="Group 11"/>
          <p:cNvGrpSpPr/>
          <p:nvPr/>
        </p:nvGrpSpPr>
        <p:grpSpPr>
          <a:xfrm>
            <a:off x="2325371" y="2423951"/>
            <a:ext cx="5523173" cy="4005126"/>
            <a:chOff x="2325371" y="2423951"/>
            <a:chExt cx="5523173" cy="4005126"/>
          </a:xfrm>
        </p:grpSpPr>
        <p:grpSp>
          <p:nvGrpSpPr>
            <p:cNvPr id="7" name="Group 37"/>
            <p:cNvGrpSpPr>
              <a:grpSpLocks/>
            </p:cNvGrpSpPr>
            <p:nvPr/>
          </p:nvGrpSpPr>
          <p:grpSpPr bwMode="auto">
            <a:xfrm>
              <a:off x="2325371" y="2423951"/>
              <a:ext cx="5523173" cy="4005126"/>
              <a:chOff x="2735796" y="2578910"/>
              <a:chExt cx="5522259" cy="4005163"/>
            </a:xfrm>
          </p:grpSpPr>
          <p:sp>
            <p:nvSpPr>
              <p:cNvPr id="10" name="Rectangle 9"/>
              <p:cNvSpPr/>
              <p:nvPr/>
            </p:nvSpPr>
            <p:spPr bwMode="auto">
              <a:xfrm>
                <a:off x="4147801" y="2578910"/>
                <a:ext cx="1589731" cy="229094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 name="Rectangle 10"/>
              <p:cNvSpPr/>
              <p:nvPr/>
            </p:nvSpPr>
            <p:spPr bwMode="auto">
              <a:xfrm>
                <a:off x="5869001" y="2720356"/>
                <a:ext cx="1359854" cy="214949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8" name="Rectangle 17"/>
              <p:cNvSpPr/>
              <p:nvPr/>
            </p:nvSpPr>
            <p:spPr bwMode="auto">
              <a:xfrm>
                <a:off x="3930349" y="4895573"/>
                <a:ext cx="1049163" cy="16885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9" name="Rectangle 18"/>
              <p:cNvSpPr/>
              <p:nvPr/>
            </p:nvSpPr>
            <p:spPr bwMode="auto">
              <a:xfrm>
                <a:off x="2735796" y="4941293"/>
                <a:ext cx="1142173" cy="164277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 name="Rectangle 12"/>
              <p:cNvSpPr/>
              <p:nvPr/>
            </p:nvSpPr>
            <p:spPr bwMode="auto">
              <a:xfrm>
                <a:off x="7359368" y="2578910"/>
                <a:ext cx="898687" cy="1656572"/>
              </a:xfrm>
              <a:prstGeom prst="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
          <p:nvSpPr>
            <p:cNvPr id="40" name="Rectangle 39"/>
            <p:cNvSpPr/>
            <p:nvPr/>
          </p:nvSpPr>
          <p:spPr bwMode="auto">
            <a:xfrm>
              <a:off x="5717574" y="4736775"/>
              <a:ext cx="1232134" cy="1692302"/>
            </a:xfrm>
            <a:prstGeom prst="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7"/>
          <p:cNvSpPr txBox="1">
            <a:spLocks/>
          </p:cNvSpPr>
          <p:nvPr/>
        </p:nvSpPr>
        <p:spPr>
          <a:xfrm>
            <a:off x="6386513" y="6321425"/>
            <a:ext cx="1905000" cy="457200"/>
          </a:xfrm>
          <a:prstGeom prst="rect">
            <a:avLst/>
          </a:prstGeom>
        </p:spPr>
        <p:txBody>
          <a:bodyPr/>
          <a:lstStyle/>
          <a:p>
            <a:pPr algn="r">
              <a:defRPr/>
            </a:pPr>
            <a:fld id="{BFF4BCF9-DF32-44A7-82E0-6C3A95F1719C}" type="slidenum">
              <a:rPr lang="en-US" sz="1400" smtClean="0">
                <a:effectLst>
                  <a:outerShdw blurRad="38100" dist="38100" dir="2700000" algn="tl">
                    <a:srgbClr val="000000"/>
                  </a:outerShdw>
                </a:effectLst>
                <a:latin typeface="Tahoma" pitchFamily="34" charset="0"/>
              </a:rPr>
              <a:pPr algn="r">
                <a:defRPr/>
              </a:pPr>
              <a:t>5</a:t>
            </a:fld>
            <a:r>
              <a:rPr lang="en-US" sz="1400" dirty="0" smtClean="0">
                <a:effectLst>
                  <a:outerShdw blurRad="38100" dist="38100" dir="2700000" algn="tl">
                    <a:srgbClr val="000000"/>
                  </a:outerShdw>
                </a:effectLst>
                <a:latin typeface="Tahoma" pitchFamily="34" charset="0"/>
              </a:rPr>
              <a:t>/26</a:t>
            </a:r>
            <a:endParaRPr lang="en-US" sz="1400" dirty="0">
              <a:effectLst>
                <a:outerShdw blurRad="38100" dist="38100" dir="2700000" algn="tl">
                  <a:srgbClr val="000000"/>
                </a:outerShdw>
              </a:effectLst>
              <a:latin typeface="Tahoma" pitchFamily="34" charset="0"/>
            </a:endParaRPr>
          </a:p>
        </p:txBody>
      </p:sp>
      <p:grpSp>
        <p:nvGrpSpPr>
          <p:cNvPr id="18435" name="Group 15"/>
          <p:cNvGrpSpPr>
            <a:grpSpLocks/>
          </p:cNvGrpSpPr>
          <p:nvPr/>
        </p:nvGrpSpPr>
        <p:grpSpPr bwMode="auto">
          <a:xfrm>
            <a:off x="228600" y="304800"/>
            <a:ext cx="8686800" cy="747713"/>
            <a:chOff x="228600" y="304801"/>
            <a:chExt cx="8686800" cy="747688"/>
          </a:xfrm>
        </p:grpSpPr>
        <p:sp>
          <p:nvSpPr>
            <p:cNvPr id="15" name="Rectangle 14"/>
            <p:cNvSpPr/>
            <p:nvPr/>
          </p:nvSpPr>
          <p:spPr>
            <a:xfrm>
              <a:off x="228600" y="685788"/>
              <a:ext cx="8686800" cy="11429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9" name="Picture 8" descr="MME-1.bmp"/>
            <p:cNvPicPr>
              <a:picLocks noChangeAspect="1"/>
            </p:cNvPicPr>
            <p:nvPr/>
          </p:nvPicPr>
          <p:blipFill>
            <a:blip r:embed="rId3" cstate="print"/>
            <a:stretch>
              <a:fillRect/>
            </a:stretch>
          </p:blipFill>
          <p:spPr>
            <a:xfrm>
              <a:off x="7869435" y="411945"/>
              <a:ext cx="817364" cy="640544"/>
            </a:xfrm>
            <a:prstGeom prst="roundRect">
              <a:avLst>
                <a:gd name="adj" fmla="val 8594"/>
              </a:avLst>
            </a:prstGeom>
            <a:noFill/>
            <a:ln>
              <a:noFill/>
            </a:ln>
            <a:effectLst>
              <a:reflection blurRad="12700" stA="38000" endPos="28000" dist="5000" dir="5400000" sy="-100000" algn="bl" rotWithShape="0"/>
            </a:effectLst>
          </p:spPr>
        </p:pic>
        <p:pic>
          <p:nvPicPr>
            <p:cNvPr id="12" name="Picture 11" descr="CERN LOGO.JPG"/>
            <p:cNvPicPr>
              <a:picLocks noChangeAspect="1"/>
            </p:cNvPicPr>
            <p:nvPr/>
          </p:nvPicPr>
          <p:blipFill>
            <a:blip r:embed="rId4" cstate="print"/>
            <a:stretch>
              <a:fillRect/>
            </a:stretch>
          </p:blipFill>
          <p:spPr>
            <a:xfrm>
              <a:off x="418432" y="304801"/>
              <a:ext cx="724732" cy="747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pic>
        <p:nvPicPr>
          <p:cNvPr id="18436" name="Picture 3"/>
          <p:cNvPicPr>
            <a:picLocks noChangeAspect="1" noChangeArrowheads="1"/>
          </p:cNvPicPr>
          <p:nvPr/>
        </p:nvPicPr>
        <p:blipFill>
          <a:blip r:embed="rId5">
            <a:extLst>
              <a:ext uri="{28A0092B-C50C-407E-A947-70E740481C1C}">
                <a14:useLocalDpi xmlns:a14="http://schemas.microsoft.com/office/drawing/2010/main" val="0"/>
              </a:ext>
            </a:extLst>
          </a:blip>
          <a:srcRect l="5116" t="16884" r="6094" b="21167"/>
          <a:stretch>
            <a:fillRect/>
          </a:stretch>
        </p:blipFill>
        <p:spPr bwMode="auto">
          <a:xfrm>
            <a:off x="71438" y="1196975"/>
            <a:ext cx="9012237" cy="35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0" name="Picture 4"/>
          <p:cNvPicPr>
            <a:picLocks noChangeAspect="1" noChangeArrowheads="1"/>
          </p:cNvPicPr>
          <p:nvPr/>
        </p:nvPicPr>
        <p:blipFill>
          <a:blip r:embed="rId6"/>
          <a:srcRect l="20538" t="47873" r="17120" b="42334"/>
          <a:stretch>
            <a:fillRect/>
          </a:stretch>
        </p:blipFill>
        <p:spPr bwMode="auto">
          <a:xfrm>
            <a:off x="0" y="2944813"/>
            <a:ext cx="9144000" cy="808037"/>
          </a:xfrm>
          <a:prstGeom prst="rect">
            <a:avLst/>
          </a:prstGeom>
          <a:noFill/>
          <a:ln w="22225">
            <a:solidFill>
              <a:schemeClr val="bg2">
                <a:lumMod val="25000"/>
              </a:schemeClr>
            </a:solidFill>
            <a:miter lim="800000"/>
            <a:headEnd/>
            <a:tailEnd/>
          </a:ln>
        </p:spPr>
      </p:pic>
      <p:sp>
        <p:nvSpPr>
          <p:cNvPr id="17" name="Rectangle 16"/>
          <p:cNvSpPr/>
          <p:nvPr/>
        </p:nvSpPr>
        <p:spPr>
          <a:xfrm>
            <a:off x="755650" y="3321050"/>
            <a:ext cx="3636963" cy="14446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Rectangle 17"/>
          <p:cNvSpPr/>
          <p:nvPr/>
        </p:nvSpPr>
        <p:spPr>
          <a:xfrm>
            <a:off x="1727200" y="3465513"/>
            <a:ext cx="2665413" cy="1428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Rectangle 18"/>
          <p:cNvSpPr/>
          <p:nvPr/>
        </p:nvSpPr>
        <p:spPr>
          <a:xfrm>
            <a:off x="6300788" y="3429000"/>
            <a:ext cx="1727200" cy="14446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Rectangle 19"/>
          <p:cNvSpPr/>
          <p:nvPr/>
        </p:nvSpPr>
        <p:spPr>
          <a:xfrm>
            <a:off x="1727200" y="3573463"/>
            <a:ext cx="684213" cy="1428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6149" name="Picture 20" descr="9705015_04-A4-at-144-dpi.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1438" y="3824288"/>
            <a:ext cx="2016125" cy="298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24"/>
          <p:cNvGrpSpPr>
            <a:grpSpLocks/>
          </p:cNvGrpSpPr>
          <p:nvPr/>
        </p:nvGrpSpPr>
        <p:grpSpPr bwMode="auto">
          <a:xfrm>
            <a:off x="2195513" y="2312988"/>
            <a:ext cx="3949700" cy="4502150"/>
            <a:chOff x="2195736" y="2312876"/>
            <a:chExt cx="3950208" cy="4502256"/>
          </a:xfrm>
        </p:grpSpPr>
        <p:pic>
          <p:nvPicPr>
            <p:cNvPr id="18448" name="Picture 21" descr="magnet-2001-022.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195736" y="3825044"/>
              <a:ext cx="3950208" cy="299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2" descr="20.jpg"/>
            <p:cNvPicPr>
              <a:picLocks noChangeAspect="1"/>
            </p:cNvPicPr>
            <p:nvPr/>
          </p:nvPicPr>
          <p:blipFill>
            <a:blip r:embed="rId9"/>
            <a:stretch>
              <a:fillRect/>
            </a:stretch>
          </p:blipFill>
          <p:spPr>
            <a:xfrm>
              <a:off x="4704309" y="2492267"/>
              <a:ext cx="1416232" cy="2124125"/>
            </a:xfrm>
            <a:prstGeom prst="rect">
              <a:avLst/>
            </a:prstGeom>
            <a:ln w="38100">
              <a:solidFill>
                <a:schemeClr val="bg2">
                  <a:lumMod val="25000"/>
                </a:schemeClr>
              </a:solidFill>
            </a:ln>
          </p:spPr>
        </p:pic>
        <p:pic>
          <p:nvPicPr>
            <p:cNvPr id="24" name="Picture 23" descr="03b.jpg"/>
            <p:cNvPicPr>
              <a:picLocks noChangeAspect="1"/>
            </p:cNvPicPr>
            <p:nvPr/>
          </p:nvPicPr>
          <p:blipFill>
            <a:blip r:embed="rId10"/>
            <a:stretch>
              <a:fillRect/>
            </a:stretch>
          </p:blipFill>
          <p:spPr>
            <a:xfrm>
              <a:off x="2232253" y="2312876"/>
              <a:ext cx="2456179" cy="1600238"/>
            </a:xfrm>
            <a:prstGeom prst="rect">
              <a:avLst/>
            </a:prstGeom>
            <a:ln w="38100">
              <a:solidFill>
                <a:schemeClr val="bg2">
                  <a:lumMod val="25000"/>
                </a:schemeClr>
              </a:solidFill>
            </a:ln>
          </p:spPr>
        </p:pic>
      </p:grpSp>
      <p:sp>
        <p:nvSpPr>
          <p:cNvPr id="18444"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pSp>
        <p:nvGrpSpPr>
          <p:cNvPr id="4" name="Group 15"/>
          <p:cNvGrpSpPr>
            <a:grpSpLocks/>
          </p:cNvGrpSpPr>
          <p:nvPr/>
        </p:nvGrpSpPr>
        <p:grpSpPr bwMode="auto">
          <a:xfrm>
            <a:off x="6227763" y="765175"/>
            <a:ext cx="2882900" cy="6048375"/>
            <a:chOff x="6227763" y="765175"/>
            <a:chExt cx="2882900" cy="6048375"/>
          </a:xfrm>
        </p:grpSpPr>
        <p:pic>
          <p:nvPicPr>
            <p:cNvPr id="18446"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227763" y="4645025"/>
              <a:ext cx="2882900" cy="216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7" name="Picture 3"/>
            <p:cNvPicPr>
              <a:picLocks noChangeAspect="1" noChangeArrowheads="1"/>
            </p:cNvPicPr>
            <p:nvPr/>
          </p:nvPicPr>
          <p:blipFill>
            <a:blip r:embed="rId12">
              <a:extLst>
                <a:ext uri="{28A0092B-C50C-407E-A947-70E740481C1C}">
                  <a14:useLocalDpi xmlns:a14="http://schemas.microsoft.com/office/drawing/2010/main" val="0"/>
                </a:ext>
              </a:extLst>
            </a:blip>
            <a:srcRect l="13824" t="17879" r="61134" b="1064"/>
            <a:stretch>
              <a:fillRect/>
            </a:stretch>
          </p:blipFill>
          <p:spPr bwMode="auto">
            <a:xfrm>
              <a:off x="6227763" y="765175"/>
              <a:ext cx="1152525" cy="385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linds(horizontal)">
                                      <p:cBhvr>
                                        <p:cTn id="12" dur="500"/>
                                        <p:tgtEl>
                                          <p:spTgt spid="18"/>
                                        </p:tgtEl>
                                      </p:cBhvr>
                                    </p:animEffect>
                                  </p:childTnLst>
                                </p:cTn>
                              </p:par>
                              <p:par>
                                <p:cTn id="13" presetID="3" presetClass="exit" presetSubtype="10" fill="hold" grpId="1" nodeType="withEffect">
                                  <p:stCondLst>
                                    <p:cond delay="0"/>
                                  </p:stCondLst>
                                  <p:childTnLst>
                                    <p:animEffect transition="out" filter="blinds(horizontal)">
                                      <p:cBhvr>
                                        <p:cTn id="14" dur="500"/>
                                        <p:tgtEl>
                                          <p:spTgt spid="17"/>
                                        </p:tgtEl>
                                      </p:cBhvr>
                                    </p:animEffect>
                                    <p:set>
                                      <p:cBhvr>
                                        <p:cTn id="15" dur="1" fill="hold">
                                          <p:stCondLst>
                                            <p:cond delay="499"/>
                                          </p:stCondLst>
                                        </p:cTn>
                                        <p:tgtEl>
                                          <p:spTgt spid="17"/>
                                        </p:tgtEl>
                                        <p:attrNameLst>
                                          <p:attrName>style.visibility</p:attrName>
                                        </p:attrNameLst>
                                      </p:cBhvr>
                                      <p:to>
                                        <p:strVal val="hidden"/>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blinds(horizontal)">
                                      <p:cBhvr>
                                        <p:cTn id="20" dur="500"/>
                                        <p:tgtEl>
                                          <p:spTgt spid="19"/>
                                        </p:tgtEl>
                                      </p:cBhvr>
                                    </p:animEffect>
                                  </p:childTnLst>
                                </p:cTn>
                              </p:par>
                              <p:par>
                                <p:cTn id="21" presetID="3" presetClass="exit" presetSubtype="10" fill="hold" grpId="1" nodeType="withEffect">
                                  <p:stCondLst>
                                    <p:cond delay="0"/>
                                  </p:stCondLst>
                                  <p:childTnLst>
                                    <p:animEffect transition="out" filter="blinds(horizontal)">
                                      <p:cBhvr>
                                        <p:cTn id="22" dur="500"/>
                                        <p:tgtEl>
                                          <p:spTgt spid="18"/>
                                        </p:tgtEl>
                                      </p:cBhvr>
                                    </p:animEffect>
                                    <p:set>
                                      <p:cBhvr>
                                        <p:cTn id="23" dur="1" fill="hold">
                                          <p:stCondLst>
                                            <p:cond delay="499"/>
                                          </p:stCondLst>
                                        </p:cTn>
                                        <p:tgtEl>
                                          <p:spTgt spid="18"/>
                                        </p:tgtEl>
                                        <p:attrNameLst>
                                          <p:attrName>style.visibility</p:attrName>
                                        </p:attrNameLst>
                                      </p:cBhvr>
                                      <p:to>
                                        <p:strVal val="hidden"/>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xit" presetSubtype="10" fill="hold" grpId="1" nodeType="clickEffect">
                                  <p:stCondLst>
                                    <p:cond delay="0"/>
                                  </p:stCondLst>
                                  <p:childTnLst>
                                    <p:animEffect transition="out" filter="blinds(horizontal)">
                                      <p:cBhvr>
                                        <p:cTn id="27" dur="500"/>
                                        <p:tgtEl>
                                          <p:spTgt spid="19"/>
                                        </p:tgtEl>
                                      </p:cBhvr>
                                    </p:animEffect>
                                    <p:set>
                                      <p:cBhvr>
                                        <p:cTn id="28" dur="1" fill="hold">
                                          <p:stCondLst>
                                            <p:cond delay="499"/>
                                          </p:stCondLst>
                                        </p:cTn>
                                        <p:tgtEl>
                                          <p:spTgt spid="19"/>
                                        </p:tgtEl>
                                        <p:attrNameLst>
                                          <p:attrName>style.visibility</p:attrName>
                                        </p:attrNameLst>
                                      </p:cBhvr>
                                      <p:to>
                                        <p:strVal val="hidden"/>
                                      </p:to>
                                    </p:set>
                                  </p:childTnLst>
                                </p:cTn>
                              </p:par>
                              <p:par>
                                <p:cTn id="29" presetID="3" presetClass="entr" presetSubtype="1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blinds(horizontal)">
                                      <p:cBhvr>
                                        <p:cTn id="31" dur="500"/>
                                        <p:tgtEl>
                                          <p:spTgt spid="20"/>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nodeType="clickEffect">
                                  <p:stCondLst>
                                    <p:cond delay="0"/>
                                  </p:stCondLst>
                                  <p:childTnLst>
                                    <p:set>
                                      <p:cBhvr>
                                        <p:cTn id="35" dur="1" fill="hold">
                                          <p:stCondLst>
                                            <p:cond delay="0"/>
                                          </p:stCondLst>
                                        </p:cTn>
                                        <p:tgtEl>
                                          <p:spTgt spid="6149"/>
                                        </p:tgtEl>
                                        <p:attrNameLst>
                                          <p:attrName>style.visibility</p:attrName>
                                        </p:attrNameLst>
                                      </p:cBhvr>
                                      <p:to>
                                        <p:strVal val="visible"/>
                                      </p:to>
                                    </p:set>
                                    <p:animEffect transition="in" filter="blinds(horizontal)">
                                      <p:cBhvr>
                                        <p:cTn id="36" dur="500"/>
                                        <p:tgtEl>
                                          <p:spTgt spid="6149"/>
                                        </p:tgtEl>
                                      </p:cBhvr>
                                    </p:animEffect>
                                  </p:childTnLst>
                                </p:cTn>
                              </p:par>
                              <p:par>
                                <p:cTn id="37" presetID="3" presetClass="exit" presetSubtype="10" fill="hold" grpId="1" nodeType="withEffect">
                                  <p:stCondLst>
                                    <p:cond delay="0"/>
                                  </p:stCondLst>
                                  <p:childTnLst>
                                    <p:animEffect transition="out" filter="blinds(horizontal)">
                                      <p:cBhvr>
                                        <p:cTn id="38" dur="500"/>
                                        <p:tgtEl>
                                          <p:spTgt spid="20"/>
                                        </p:tgtEl>
                                      </p:cBhvr>
                                    </p:animEffect>
                                    <p:set>
                                      <p:cBhvr>
                                        <p:cTn id="39" dur="1" fill="hold">
                                          <p:stCondLst>
                                            <p:cond delay="499"/>
                                          </p:stCondLst>
                                        </p:cTn>
                                        <p:tgtEl>
                                          <p:spTgt spid="20"/>
                                        </p:tgtEl>
                                        <p:attrNameLst>
                                          <p:attrName>style.visibility</p:attrName>
                                        </p:attrNameLst>
                                      </p:cBhvr>
                                      <p:to>
                                        <p:strVal val="hidden"/>
                                      </p:to>
                                    </p:set>
                                  </p:childTnLst>
                                </p:cTn>
                              </p:par>
                            </p:childTnLst>
                          </p:cTn>
                        </p:par>
                      </p:childTnLst>
                    </p:cTn>
                  </p:par>
                  <p:par>
                    <p:cTn id="40" fill="hold" nodeType="clickPar">
                      <p:stCondLst>
                        <p:cond delay="indefinite"/>
                      </p:stCondLst>
                      <p:childTnLst>
                        <p:par>
                          <p:cTn id="41" fill="hold" nodeType="withGroup">
                            <p:stCondLst>
                              <p:cond delay="0"/>
                            </p:stCondLst>
                            <p:childTnLst>
                              <p:par>
                                <p:cTn id="42" presetID="3" presetClass="entr" presetSubtype="10" fill="hold"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blinds(horizontal)">
                                      <p:cBhvr>
                                        <p:cTn id="44" dur="500"/>
                                        <p:tgtEl>
                                          <p:spTgt spid="3"/>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3" presetClass="entr" presetSubtype="1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blinds(horizontal)">
                                      <p:cBhvr>
                                        <p:cTn id="4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8" grpId="1" animBg="1"/>
      <p:bldP spid="19" grpId="0" animBg="1"/>
      <p:bldP spid="19" grpId="1" animBg="1"/>
      <p:bldP spid="20" grpId="0" animBg="1"/>
      <p:bldP spid="20"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 15"/>
          <p:cNvGrpSpPr>
            <a:grpSpLocks/>
          </p:cNvGrpSpPr>
          <p:nvPr/>
        </p:nvGrpSpPr>
        <p:grpSpPr bwMode="auto">
          <a:xfrm>
            <a:off x="228600" y="304800"/>
            <a:ext cx="8686800" cy="747713"/>
            <a:chOff x="228600" y="304801"/>
            <a:chExt cx="8686800" cy="747688"/>
          </a:xfrm>
        </p:grpSpPr>
        <p:sp>
          <p:nvSpPr>
            <p:cNvPr id="15" name="Rectangle 14"/>
            <p:cNvSpPr/>
            <p:nvPr/>
          </p:nvSpPr>
          <p:spPr>
            <a:xfrm>
              <a:off x="228600" y="685788"/>
              <a:ext cx="8686800" cy="11429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9" name="Picture 8" descr="MME-1.bmp"/>
            <p:cNvPicPr>
              <a:picLocks noChangeAspect="1"/>
            </p:cNvPicPr>
            <p:nvPr/>
          </p:nvPicPr>
          <p:blipFill>
            <a:blip r:embed="rId3" cstate="print"/>
            <a:stretch>
              <a:fillRect/>
            </a:stretch>
          </p:blipFill>
          <p:spPr>
            <a:xfrm>
              <a:off x="7869435" y="411945"/>
              <a:ext cx="817364" cy="640544"/>
            </a:xfrm>
            <a:prstGeom prst="roundRect">
              <a:avLst>
                <a:gd name="adj" fmla="val 8594"/>
              </a:avLst>
            </a:prstGeom>
            <a:noFill/>
            <a:ln>
              <a:noFill/>
            </a:ln>
            <a:effectLst>
              <a:reflection blurRad="12700" stA="38000" endPos="28000" dist="5000" dir="5400000" sy="-100000" algn="bl" rotWithShape="0"/>
            </a:effectLst>
          </p:spPr>
        </p:pic>
        <p:pic>
          <p:nvPicPr>
            <p:cNvPr id="12" name="Picture 11" descr="CERN LOGO.JPG"/>
            <p:cNvPicPr>
              <a:picLocks noChangeAspect="1"/>
            </p:cNvPicPr>
            <p:nvPr/>
          </p:nvPicPr>
          <p:blipFill>
            <a:blip r:embed="rId4" cstate="print"/>
            <a:stretch>
              <a:fillRect/>
            </a:stretch>
          </p:blipFill>
          <p:spPr>
            <a:xfrm>
              <a:off x="418432" y="304801"/>
              <a:ext cx="724732" cy="747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19459" name="TextBox 16"/>
          <p:cNvSpPr txBox="1">
            <a:spLocks noChangeArrowheads="1"/>
          </p:cNvSpPr>
          <p:nvPr/>
        </p:nvSpPr>
        <p:spPr bwMode="auto">
          <a:xfrm>
            <a:off x="4794250" y="1233488"/>
            <a:ext cx="39163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r>
              <a:rPr lang="en-GB" sz="1200" b="1">
                <a:solidFill>
                  <a:srgbClr val="000000"/>
                </a:solidFill>
              </a:rPr>
              <a:t>Sectioning</a:t>
            </a:r>
          </a:p>
          <a:p>
            <a:r>
              <a:rPr lang="en-GB" sz="1200">
                <a:solidFill>
                  <a:srgbClr val="000000"/>
                </a:solidFill>
              </a:rPr>
              <a:t>Linear precision Saw. </a:t>
            </a:r>
            <a:r>
              <a:rPr lang="en-GB" sz="1200" i="1">
                <a:solidFill>
                  <a:srgbClr val="000000"/>
                </a:solidFill>
              </a:rPr>
              <a:t>Buehler </a:t>
            </a:r>
            <a:r>
              <a:rPr lang="en-US" sz="1200" i="1">
                <a:solidFill>
                  <a:srgbClr val="000000"/>
                </a:solidFill>
              </a:rPr>
              <a:t>IsoMet</a:t>
            </a:r>
            <a:r>
              <a:rPr lang="en-GB" sz="1200" i="1">
                <a:solidFill>
                  <a:srgbClr val="000000"/>
                </a:solidFill>
              </a:rPr>
              <a:t> 4000</a:t>
            </a:r>
          </a:p>
          <a:p>
            <a:r>
              <a:rPr lang="en-GB" sz="1200">
                <a:solidFill>
                  <a:srgbClr val="000000"/>
                </a:solidFill>
              </a:rPr>
              <a:t>Precision diamond wire saws. </a:t>
            </a:r>
            <a:r>
              <a:rPr lang="en-GB" sz="1200" i="1">
                <a:solidFill>
                  <a:srgbClr val="000000"/>
                </a:solidFill>
              </a:rPr>
              <a:t>Well 3242 and 3241 </a:t>
            </a:r>
          </a:p>
        </p:txBody>
      </p:sp>
      <p:sp>
        <p:nvSpPr>
          <p:cNvPr id="19460" name="TextBox 17"/>
          <p:cNvSpPr txBox="1">
            <a:spLocks noChangeArrowheads="1"/>
          </p:cNvSpPr>
          <p:nvPr/>
        </p:nvSpPr>
        <p:spPr bwMode="auto">
          <a:xfrm>
            <a:off x="1395413" y="273050"/>
            <a:ext cx="6473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2000" b="1">
                <a:solidFill>
                  <a:srgbClr val="000000"/>
                </a:solidFill>
              </a:rPr>
              <a:t>Microstructural </a:t>
            </a:r>
            <a:r>
              <a:rPr lang="en-GB" sz="2000" b="1">
                <a:solidFill>
                  <a:srgbClr val="000000"/>
                </a:solidFill>
              </a:rPr>
              <a:t>characterization. Specimen preparation</a:t>
            </a:r>
          </a:p>
        </p:txBody>
      </p:sp>
      <p:sp>
        <p:nvSpPr>
          <p:cNvPr id="19461" name="TextBox 16"/>
          <p:cNvSpPr txBox="1">
            <a:spLocks noChangeArrowheads="1"/>
          </p:cNvSpPr>
          <p:nvPr/>
        </p:nvSpPr>
        <p:spPr bwMode="auto">
          <a:xfrm>
            <a:off x="4794250" y="3400425"/>
            <a:ext cx="391795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r>
              <a:rPr lang="en-GB" sz="1200" b="1">
                <a:solidFill>
                  <a:srgbClr val="000000"/>
                </a:solidFill>
              </a:rPr>
              <a:t>Grinding &amp; polishing</a:t>
            </a:r>
          </a:p>
          <a:p>
            <a:r>
              <a:rPr lang="en-GB" sz="1200">
                <a:solidFill>
                  <a:srgbClr val="000000"/>
                </a:solidFill>
              </a:rPr>
              <a:t>Manual polishing machines. </a:t>
            </a:r>
            <a:r>
              <a:rPr lang="en-GB" sz="1200" i="1">
                <a:solidFill>
                  <a:srgbClr val="000000"/>
                </a:solidFill>
              </a:rPr>
              <a:t>LamPlan M.M. 8027 S. and Plamopol 2</a:t>
            </a:r>
          </a:p>
          <a:p>
            <a:r>
              <a:rPr lang="en-GB" sz="1200">
                <a:solidFill>
                  <a:srgbClr val="000000"/>
                </a:solidFill>
              </a:rPr>
              <a:t>Automatic polishing machines. </a:t>
            </a:r>
            <a:r>
              <a:rPr lang="en-GB" sz="1200" i="1">
                <a:solidFill>
                  <a:srgbClr val="000000"/>
                </a:solidFill>
              </a:rPr>
              <a:t>Buehler Phoenix 4000 and LamPlan M.M. 8055</a:t>
            </a:r>
          </a:p>
          <a:p>
            <a:r>
              <a:rPr lang="en-GB" sz="1200">
                <a:solidFill>
                  <a:srgbClr val="000000"/>
                </a:solidFill>
              </a:rPr>
              <a:t>Vibratory polishing machine. </a:t>
            </a:r>
            <a:r>
              <a:rPr lang="en-GB" sz="1200" i="1">
                <a:solidFill>
                  <a:srgbClr val="000000"/>
                </a:solidFill>
              </a:rPr>
              <a:t>Buehler vibromet 2</a:t>
            </a:r>
          </a:p>
          <a:p>
            <a:r>
              <a:rPr lang="en-GB" sz="1200">
                <a:solidFill>
                  <a:srgbClr val="000000"/>
                </a:solidFill>
              </a:rPr>
              <a:t>Automatic electrolytic polishing-etching. </a:t>
            </a:r>
            <a:r>
              <a:rPr lang="en-GB" sz="1200" i="1">
                <a:solidFill>
                  <a:srgbClr val="000000"/>
                </a:solidFill>
              </a:rPr>
              <a:t>ATM Kristall 620 with electrolytic cell</a:t>
            </a:r>
          </a:p>
        </p:txBody>
      </p:sp>
      <p:pic>
        <p:nvPicPr>
          <p:cNvPr id="19462" name="Picture 2"/>
          <p:cNvPicPr>
            <a:picLocks noChangeAspect="1" noChangeArrowheads="1"/>
          </p:cNvPicPr>
          <p:nvPr/>
        </p:nvPicPr>
        <p:blipFill>
          <a:blip r:embed="rId5">
            <a:extLst>
              <a:ext uri="{28A0092B-C50C-407E-A947-70E740481C1C}">
                <a14:useLocalDpi xmlns:a14="http://schemas.microsoft.com/office/drawing/2010/main" val="0"/>
              </a:ext>
            </a:extLst>
          </a:blip>
          <a:srcRect t="15793" b="19765"/>
          <a:stretch>
            <a:fillRect/>
          </a:stretch>
        </p:blipFill>
        <p:spPr bwMode="auto">
          <a:xfrm>
            <a:off x="309563" y="1233488"/>
            <a:ext cx="3938587"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Picture 3"/>
          <p:cNvPicPr>
            <a:picLocks noChangeAspect="1" noChangeArrowheads="1"/>
          </p:cNvPicPr>
          <p:nvPr/>
        </p:nvPicPr>
        <p:blipFill>
          <a:blip r:embed="rId6">
            <a:extLst>
              <a:ext uri="{28A0092B-C50C-407E-A947-70E740481C1C}">
                <a14:useLocalDpi xmlns:a14="http://schemas.microsoft.com/office/drawing/2010/main" val="0"/>
              </a:ext>
            </a:extLst>
          </a:blip>
          <a:srcRect t="5528" b="18134"/>
          <a:stretch>
            <a:fillRect/>
          </a:stretch>
        </p:blipFill>
        <p:spPr bwMode="auto">
          <a:xfrm>
            <a:off x="309563" y="3176588"/>
            <a:ext cx="3325812"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Picture 4"/>
          <p:cNvPicPr>
            <a:picLocks noChangeAspect="1" noChangeArrowheads="1"/>
          </p:cNvPicPr>
          <p:nvPr/>
        </p:nvPicPr>
        <p:blipFill>
          <a:blip r:embed="rId7">
            <a:extLst>
              <a:ext uri="{28A0092B-C50C-407E-A947-70E740481C1C}">
                <a14:useLocalDpi xmlns:a14="http://schemas.microsoft.com/office/drawing/2010/main" val="0"/>
              </a:ext>
            </a:extLst>
          </a:blip>
          <a:srcRect t="33492" b="15038"/>
          <a:stretch>
            <a:fillRect/>
          </a:stretch>
        </p:blipFill>
        <p:spPr bwMode="auto">
          <a:xfrm>
            <a:off x="309563" y="5157788"/>
            <a:ext cx="414655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5" name="Picture 5"/>
          <p:cNvPicPr>
            <a:picLocks noChangeAspect="1" noChangeArrowheads="1"/>
          </p:cNvPicPr>
          <p:nvPr/>
        </p:nvPicPr>
        <p:blipFill>
          <a:blip r:embed="rId8">
            <a:extLst>
              <a:ext uri="{28A0092B-C50C-407E-A947-70E740481C1C}">
                <a14:useLocalDpi xmlns:a14="http://schemas.microsoft.com/office/drawing/2010/main" val="0"/>
              </a:ext>
            </a:extLst>
          </a:blip>
          <a:srcRect r="16055"/>
          <a:stretch>
            <a:fillRect/>
          </a:stretch>
        </p:blipFill>
        <p:spPr bwMode="auto">
          <a:xfrm>
            <a:off x="4756150" y="5157788"/>
            <a:ext cx="1692275" cy="151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6" name="TextBox 16"/>
          <p:cNvSpPr txBox="1">
            <a:spLocks noChangeArrowheads="1"/>
          </p:cNvSpPr>
          <p:nvPr/>
        </p:nvSpPr>
        <p:spPr bwMode="auto">
          <a:xfrm>
            <a:off x="4794250" y="2316163"/>
            <a:ext cx="39179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r>
              <a:rPr lang="en-GB" sz="1200" b="1">
                <a:solidFill>
                  <a:srgbClr val="000000"/>
                </a:solidFill>
              </a:rPr>
              <a:t>Mounting</a:t>
            </a:r>
          </a:p>
          <a:p>
            <a:r>
              <a:rPr lang="en-GB" sz="1200">
                <a:solidFill>
                  <a:srgbClr val="000000"/>
                </a:solidFill>
              </a:rPr>
              <a:t>Hot mounting presses. </a:t>
            </a:r>
            <a:r>
              <a:rPr lang="en-GB" sz="1200" i="1">
                <a:solidFill>
                  <a:srgbClr val="000000"/>
                </a:solidFill>
              </a:rPr>
              <a:t>Buehler Simplimet 1000 and 2000</a:t>
            </a:r>
          </a:p>
          <a:p>
            <a:r>
              <a:rPr lang="en-GB" sz="1200">
                <a:solidFill>
                  <a:srgbClr val="000000"/>
                </a:solidFill>
              </a:rPr>
              <a:t>Cold mounting pressure chamber. </a:t>
            </a:r>
            <a:r>
              <a:rPr lang="en-GB" sz="1200" i="1">
                <a:solidFill>
                  <a:srgbClr val="000000"/>
                </a:solidFill>
              </a:rPr>
              <a:t>LamPlan M.M. 806</a:t>
            </a:r>
          </a:p>
        </p:txBody>
      </p:sp>
      <p:sp>
        <p:nvSpPr>
          <p:cNvPr id="14" name="Slide Number Placeholder 7"/>
          <p:cNvSpPr txBox="1">
            <a:spLocks/>
          </p:cNvSpPr>
          <p:nvPr/>
        </p:nvSpPr>
        <p:spPr>
          <a:xfrm>
            <a:off x="6386513" y="6321425"/>
            <a:ext cx="1905000" cy="457200"/>
          </a:xfrm>
          <a:prstGeom prst="rect">
            <a:avLst/>
          </a:prstGeom>
        </p:spPr>
        <p:txBody>
          <a:bodyPr/>
          <a:lstStyle/>
          <a:p>
            <a:pPr algn="r">
              <a:defRPr/>
            </a:pPr>
            <a:fld id="{C02CA9F3-CE75-4CC3-88D7-A374A6A4DCEB}" type="slidenum">
              <a:rPr lang="en-US" sz="1400" smtClean="0">
                <a:effectLst>
                  <a:outerShdw blurRad="38100" dist="38100" dir="2700000" algn="tl">
                    <a:srgbClr val="000000"/>
                  </a:outerShdw>
                </a:effectLst>
                <a:latin typeface="Tahoma" pitchFamily="34" charset="0"/>
              </a:rPr>
              <a:pPr algn="r">
                <a:defRPr/>
              </a:pPr>
              <a:t>6</a:t>
            </a:fld>
            <a:r>
              <a:rPr lang="en-US" sz="1400" dirty="0" smtClean="0">
                <a:effectLst>
                  <a:outerShdw blurRad="38100" dist="38100" dir="2700000" algn="tl">
                    <a:srgbClr val="000000"/>
                  </a:outerShdw>
                </a:effectLst>
                <a:latin typeface="Tahoma" pitchFamily="34" charset="0"/>
              </a:rPr>
              <a:t>/26</a:t>
            </a:r>
            <a:endParaRPr lang="en-US" sz="1400" dirty="0">
              <a:effectLst>
                <a:outerShdw blurRad="38100" dist="38100" dir="2700000" algn="tl">
                  <a:srgbClr val="000000"/>
                </a:outerShdw>
              </a:effectLst>
              <a:latin typeface="Tahoma"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2" descr="G:\Departments\EN\Groups\MME\MM\Metallurgy\Autres\Photos equipement\Photos\IMG_28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2540000"/>
            <a:ext cx="305752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3" name="Picture 21" descr="G:\Departments\EN\Groups\MME\MM\Metallurgy\Autres\Photos equipement\Photos\IMG_280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29438" y="4243388"/>
            <a:ext cx="1892300" cy="1260475"/>
          </a:xfrm>
          <a:prstGeom prst="rect">
            <a:avLst/>
          </a:prstGeom>
          <a:noFill/>
          <a:ln w="15875">
            <a:solidFill>
              <a:schemeClr val="bg1"/>
            </a:solidFill>
            <a:miter lim="800000"/>
            <a:headEnd/>
            <a:tailEnd/>
          </a:ln>
          <a:extLst>
            <a:ext uri="{909E8E84-426E-40DD-AFC4-6F175D3DCCD1}">
              <a14:hiddenFill xmlns:a14="http://schemas.microsoft.com/office/drawing/2010/main">
                <a:solidFill>
                  <a:srgbClr val="FFFFFF"/>
                </a:solidFill>
              </a14:hiddenFill>
            </a:ext>
          </a:extLst>
        </p:spPr>
      </p:pic>
      <p:grpSp>
        <p:nvGrpSpPr>
          <p:cNvPr id="20484" name="Group 15"/>
          <p:cNvGrpSpPr>
            <a:grpSpLocks/>
          </p:cNvGrpSpPr>
          <p:nvPr/>
        </p:nvGrpSpPr>
        <p:grpSpPr bwMode="auto">
          <a:xfrm>
            <a:off x="228600" y="304800"/>
            <a:ext cx="8686800" cy="747713"/>
            <a:chOff x="228600" y="304801"/>
            <a:chExt cx="8686800" cy="747688"/>
          </a:xfrm>
        </p:grpSpPr>
        <p:sp>
          <p:nvSpPr>
            <p:cNvPr id="15" name="Rectangle 14"/>
            <p:cNvSpPr/>
            <p:nvPr/>
          </p:nvSpPr>
          <p:spPr>
            <a:xfrm>
              <a:off x="228600" y="685788"/>
              <a:ext cx="8686800" cy="11429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9" name="Picture 8" descr="MME-1.bmp"/>
            <p:cNvPicPr>
              <a:picLocks noChangeAspect="1"/>
            </p:cNvPicPr>
            <p:nvPr/>
          </p:nvPicPr>
          <p:blipFill>
            <a:blip r:embed="rId5" cstate="print"/>
            <a:stretch>
              <a:fillRect/>
            </a:stretch>
          </p:blipFill>
          <p:spPr>
            <a:xfrm>
              <a:off x="7869435" y="411945"/>
              <a:ext cx="817364" cy="640544"/>
            </a:xfrm>
            <a:prstGeom prst="roundRect">
              <a:avLst>
                <a:gd name="adj" fmla="val 8594"/>
              </a:avLst>
            </a:prstGeom>
            <a:noFill/>
            <a:ln>
              <a:noFill/>
            </a:ln>
            <a:effectLst>
              <a:reflection blurRad="12700" stA="38000" endPos="28000" dist="5000" dir="5400000" sy="-100000" algn="bl" rotWithShape="0"/>
            </a:effectLst>
          </p:spPr>
        </p:pic>
        <p:pic>
          <p:nvPicPr>
            <p:cNvPr id="12" name="Picture 11" descr="CERN LOGO.JPG"/>
            <p:cNvPicPr>
              <a:picLocks noChangeAspect="1"/>
            </p:cNvPicPr>
            <p:nvPr/>
          </p:nvPicPr>
          <p:blipFill>
            <a:blip r:embed="rId6" cstate="print"/>
            <a:stretch>
              <a:fillRect/>
            </a:stretch>
          </p:blipFill>
          <p:spPr>
            <a:xfrm>
              <a:off x="418432" y="304801"/>
              <a:ext cx="724732" cy="747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20485" name="TextBox 16"/>
          <p:cNvSpPr txBox="1">
            <a:spLocks noChangeArrowheads="1"/>
          </p:cNvSpPr>
          <p:nvPr/>
        </p:nvSpPr>
        <p:spPr bwMode="auto">
          <a:xfrm>
            <a:off x="4843463" y="1003300"/>
            <a:ext cx="4121150" cy="175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r>
              <a:rPr lang="en-GB" sz="1200" b="1">
                <a:solidFill>
                  <a:srgbClr val="000000"/>
                </a:solidFill>
              </a:rPr>
              <a:t>Optical microscopy</a:t>
            </a:r>
          </a:p>
          <a:p>
            <a:r>
              <a:rPr lang="en-GB" sz="1200">
                <a:solidFill>
                  <a:srgbClr val="000000"/>
                </a:solidFill>
              </a:rPr>
              <a:t>Various stereo microscopes.</a:t>
            </a:r>
          </a:p>
          <a:p>
            <a:r>
              <a:rPr lang="en-GB" sz="1200">
                <a:solidFill>
                  <a:srgbClr val="000000"/>
                </a:solidFill>
              </a:rPr>
              <a:t>Metallographic microscope. </a:t>
            </a:r>
            <a:r>
              <a:rPr lang="en-GB" sz="1200" i="1">
                <a:solidFill>
                  <a:srgbClr val="000000"/>
                </a:solidFill>
              </a:rPr>
              <a:t>Leica DMRM</a:t>
            </a:r>
          </a:p>
          <a:p>
            <a:r>
              <a:rPr lang="en-GB" sz="1200" i="1">
                <a:solidFill>
                  <a:srgbClr val="000000"/>
                </a:solidFill>
              </a:rPr>
              <a:t>	</a:t>
            </a:r>
            <a:r>
              <a:rPr lang="en-GB" sz="1200">
                <a:solidFill>
                  <a:srgbClr val="000000"/>
                </a:solidFill>
              </a:rPr>
              <a:t>Objectives for magnifications from x16 to x1500</a:t>
            </a:r>
          </a:p>
          <a:p>
            <a:r>
              <a:rPr lang="en-GB" sz="1200">
                <a:solidFill>
                  <a:srgbClr val="000000"/>
                </a:solidFill>
              </a:rPr>
              <a:t>	Image analysis system</a:t>
            </a:r>
          </a:p>
          <a:p>
            <a:r>
              <a:rPr lang="en-GB" sz="1200">
                <a:solidFill>
                  <a:srgbClr val="000000"/>
                </a:solidFill>
              </a:rPr>
              <a:t>Digital portable microscope. </a:t>
            </a:r>
            <a:r>
              <a:rPr lang="en-GB" sz="1200" i="1">
                <a:solidFill>
                  <a:srgbClr val="000000"/>
                </a:solidFill>
              </a:rPr>
              <a:t>Keyence VHX-1000</a:t>
            </a:r>
          </a:p>
          <a:p>
            <a:r>
              <a:rPr lang="en-GB" sz="1200">
                <a:solidFill>
                  <a:srgbClr val="000000"/>
                </a:solidFill>
              </a:rPr>
              <a:t>	Resolution max 54 MPixel</a:t>
            </a:r>
          </a:p>
          <a:p>
            <a:r>
              <a:rPr lang="en-GB" sz="1200">
                <a:solidFill>
                  <a:srgbClr val="000000"/>
                </a:solidFill>
              </a:rPr>
              <a:t>	Objectives  0 - x50, x20 - x200 and x100 - x1000</a:t>
            </a:r>
          </a:p>
          <a:p>
            <a:endParaRPr lang="en-GB" sz="1200">
              <a:solidFill>
                <a:srgbClr val="000000"/>
              </a:solidFill>
            </a:endParaRPr>
          </a:p>
        </p:txBody>
      </p:sp>
      <p:sp>
        <p:nvSpPr>
          <p:cNvPr id="20486" name="TextBox 17"/>
          <p:cNvSpPr txBox="1">
            <a:spLocks noChangeArrowheads="1"/>
          </p:cNvSpPr>
          <p:nvPr/>
        </p:nvSpPr>
        <p:spPr bwMode="auto">
          <a:xfrm>
            <a:off x="1395413" y="273050"/>
            <a:ext cx="6473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2000" b="1">
                <a:solidFill>
                  <a:srgbClr val="000000"/>
                </a:solidFill>
              </a:rPr>
              <a:t>Microstructural </a:t>
            </a:r>
            <a:r>
              <a:rPr lang="en-GB" sz="2000" b="1">
                <a:solidFill>
                  <a:srgbClr val="000000"/>
                </a:solidFill>
              </a:rPr>
              <a:t>characterization. Observation and analysis</a:t>
            </a:r>
          </a:p>
        </p:txBody>
      </p:sp>
      <p:sp>
        <p:nvSpPr>
          <p:cNvPr id="20487" name="TextBox 16"/>
          <p:cNvSpPr txBox="1">
            <a:spLocks noChangeArrowheads="1"/>
          </p:cNvSpPr>
          <p:nvPr/>
        </p:nvSpPr>
        <p:spPr bwMode="auto">
          <a:xfrm>
            <a:off x="223838" y="3074988"/>
            <a:ext cx="51085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r>
              <a:rPr lang="en-GB" sz="1200" b="1">
                <a:solidFill>
                  <a:srgbClr val="000000"/>
                </a:solidFill>
              </a:rPr>
              <a:t>Electron microscopy</a:t>
            </a:r>
          </a:p>
          <a:p>
            <a:r>
              <a:rPr lang="en-GB" sz="1200">
                <a:solidFill>
                  <a:srgbClr val="000000"/>
                </a:solidFill>
              </a:rPr>
              <a:t>SEM. </a:t>
            </a:r>
            <a:r>
              <a:rPr lang="en-GB" sz="1200" i="1">
                <a:solidFill>
                  <a:srgbClr val="000000"/>
                </a:solidFill>
              </a:rPr>
              <a:t>Leo 430i</a:t>
            </a:r>
          </a:p>
          <a:p>
            <a:r>
              <a:rPr lang="en-GB" sz="1200" i="1">
                <a:solidFill>
                  <a:srgbClr val="000000"/>
                </a:solidFill>
              </a:rPr>
              <a:t>	</a:t>
            </a:r>
            <a:r>
              <a:rPr lang="en-GB" sz="1200">
                <a:solidFill>
                  <a:srgbClr val="000000"/>
                </a:solidFill>
              </a:rPr>
              <a:t>Chamber</a:t>
            </a:r>
            <a:r>
              <a:rPr lang="en-GB" sz="1200" i="1">
                <a:solidFill>
                  <a:srgbClr val="000000"/>
                </a:solidFill>
              </a:rPr>
              <a:t> </a:t>
            </a:r>
            <a:r>
              <a:rPr lang="en-GB" sz="1200">
                <a:solidFill>
                  <a:srgbClr val="000000"/>
                </a:solidFill>
              </a:rPr>
              <a:t>190 mm x 300 mm x 265 mm</a:t>
            </a:r>
          </a:p>
          <a:p>
            <a:r>
              <a:rPr lang="en-GB" sz="1200">
                <a:solidFill>
                  <a:srgbClr val="000000"/>
                </a:solidFill>
              </a:rPr>
              <a:t>	SE and BSE imaging detectors. Max resolution 4 nm</a:t>
            </a:r>
          </a:p>
          <a:p>
            <a:r>
              <a:rPr lang="en-GB" sz="1200">
                <a:solidFill>
                  <a:srgbClr val="000000"/>
                </a:solidFill>
              </a:rPr>
              <a:t>	Beam 0.5 to 30 kV,  1pA to 500 nA</a:t>
            </a:r>
          </a:p>
          <a:p>
            <a:r>
              <a:rPr lang="en-GB" sz="1200">
                <a:solidFill>
                  <a:srgbClr val="000000"/>
                </a:solidFill>
              </a:rPr>
              <a:t>	EDS analyser </a:t>
            </a:r>
            <a:r>
              <a:rPr lang="en-GB" sz="1200" i="1">
                <a:solidFill>
                  <a:srgbClr val="000000"/>
                </a:solidFill>
              </a:rPr>
              <a:t>Oxford Isis</a:t>
            </a:r>
            <a:r>
              <a:rPr lang="en-GB" sz="1200">
                <a:solidFill>
                  <a:srgbClr val="000000"/>
                </a:solidFill>
              </a:rPr>
              <a:t>.</a:t>
            </a:r>
            <a:endParaRPr lang="en-GB" sz="1200" i="1">
              <a:solidFill>
                <a:srgbClr val="000000"/>
              </a:solidFill>
            </a:endParaRPr>
          </a:p>
          <a:p>
            <a:r>
              <a:rPr lang="en-GB" sz="1200">
                <a:solidFill>
                  <a:srgbClr val="000000"/>
                </a:solidFill>
              </a:rPr>
              <a:t>FE-SEM. Zeiss Σigma</a:t>
            </a:r>
            <a:endParaRPr lang="en-GB" sz="1200" i="1">
              <a:solidFill>
                <a:srgbClr val="000000"/>
              </a:solidFill>
            </a:endParaRPr>
          </a:p>
          <a:p>
            <a:r>
              <a:rPr lang="en-GB" sz="1200">
                <a:solidFill>
                  <a:srgbClr val="000000"/>
                </a:solidFill>
              </a:rPr>
              <a:t>	Chamber ø365 mm x 275 mm</a:t>
            </a:r>
          </a:p>
          <a:p>
            <a:r>
              <a:rPr lang="en-GB" sz="1200">
                <a:solidFill>
                  <a:srgbClr val="000000"/>
                </a:solidFill>
              </a:rPr>
              <a:t>	SE, BSE, in-lens SE imaging detectors. Max resolution 1.5 nm</a:t>
            </a:r>
          </a:p>
          <a:p>
            <a:r>
              <a:rPr lang="en-GB" sz="1200">
                <a:solidFill>
                  <a:srgbClr val="000000"/>
                </a:solidFill>
              </a:rPr>
              <a:t>	Beam 0.1 to 30 kV,  4 pA to 20 nA</a:t>
            </a:r>
          </a:p>
          <a:p>
            <a:r>
              <a:rPr lang="en-GB" sz="1200">
                <a:solidFill>
                  <a:srgbClr val="000000"/>
                </a:solidFill>
              </a:rPr>
              <a:t>	EDS analysis </a:t>
            </a:r>
            <a:r>
              <a:rPr lang="en-GB" sz="1200" i="1">
                <a:solidFill>
                  <a:srgbClr val="000000"/>
                </a:solidFill>
              </a:rPr>
              <a:t>Oxford Inca </a:t>
            </a:r>
            <a:r>
              <a:rPr lang="en-GB" sz="1200">
                <a:solidFill>
                  <a:srgbClr val="000000"/>
                </a:solidFill>
              </a:rPr>
              <a:t>with 30 mm</a:t>
            </a:r>
            <a:r>
              <a:rPr lang="en-GB" sz="1200" baseline="30000">
                <a:solidFill>
                  <a:srgbClr val="000000"/>
                </a:solidFill>
              </a:rPr>
              <a:t>2</a:t>
            </a:r>
            <a:r>
              <a:rPr lang="en-GB" sz="1200">
                <a:solidFill>
                  <a:srgbClr val="000000"/>
                </a:solidFill>
              </a:rPr>
              <a:t> SDD detector</a:t>
            </a:r>
            <a:endParaRPr lang="en-GB" sz="1200" i="1">
              <a:solidFill>
                <a:srgbClr val="000000"/>
              </a:solidFill>
            </a:endParaRPr>
          </a:p>
          <a:p>
            <a:r>
              <a:rPr lang="en-GB" sz="1200">
                <a:solidFill>
                  <a:srgbClr val="000000"/>
                </a:solidFill>
              </a:rPr>
              <a:t>	EBSD analysis  </a:t>
            </a:r>
            <a:r>
              <a:rPr lang="en-GB" sz="1200" i="1">
                <a:solidFill>
                  <a:srgbClr val="000000"/>
                </a:solidFill>
              </a:rPr>
              <a:t>HKL Chanel 5</a:t>
            </a:r>
          </a:p>
        </p:txBody>
      </p:sp>
      <p:sp>
        <p:nvSpPr>
          <p:cNvPr id="20488" name="TextBox 16"/>
          <p:cNvSpPr txBox="1">
            <a:spLocks noChangeArrowheads="1"/>
          </p:cNvSpPr>
          <p:nvPr/>
        </p:nvSpPr>
        <p:spPr bwMode="auto">
          <a:xfrm>
            <a:off x="3600450" y="5373688"/>
            <a:ext cx="43561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r>
              <a:rPr lang="en-GB" sz="1200" b="1">
                <a:solidFill>
                  <a:srgbClr val="000000"/>
                </a:solidFill>
              </a:rPr>
              <a:t>Spectroscopy and X ray diffraction</a:t>
            </a:r>
          </a:p>
          <a:p>
            <a:r>
              <a:rPr lang="en-GB" sz="1200">
                <a:solidFill>
                  <a:srgbClr val="000000"/>
                </a:solidFill>
              </a:rPr>
              <a:t>Powder XR diffraction. </a:t>
            </a:r>
            <a:r>
              <a:rPr lang="en-GB" sz="1200" i="1">
                <a:solidFill>
                  <a:srgbClr val="000000"/>
                </a:solidFill>
              </a:rPr>
              <a:t>Siemens D5000</a:t>
            </a:r>
          </a:p>
          <a:p>
            <a:r>
              <a:rPr lang="en-GB" sz="1200" i="1">
                <a:solidFill>
                  <a:srgbClr val="000000"/>
                </a:solidFill>
              </a:rPr>
              <a:t>	</a:t>
            </a:r>
            <a:r>
              <a:rPr lang="en-GB" sz="1200">
                <a:solidFill>
                  <a:srgbClr val="000000"/>
                </a:solidFill>
              </a:rPr>
              <a:t>Cu and Cr X-ray sources</a:t>
            </a:r>
          </a:p>
          <a:p>
            <a:r>
              <a:rPr lang="en-GB" sz="1200">
                <a:solidFill>
                  <a:srgbClr val="000000"/>
                </a:solidFill>
              </a:rPr>
              <a:t>	Vertical and horizontal goniometers</a:t>
            </a:r>
          </a:p>
          <a:p>
            <a:r>
              <a:rPr lang="en-GB" sz="1200">
                <a:solidFill>
                  <a:srgbClr val="000000"/>
                </a:solidFill>
              </a:rPr>
              <a:t>Portable OES analyser</a:t>
            </a:r>
            <a:r>
              <a:rPr lang="en-GB" sz="1200" i="1">
                <a:solidFill>
                  <a:srgbClr val="000000"/>
                </a:solidFill>
              </a:rPr>
              <a:t>. Oxford Instruments PMI MasterPro</a:t>
            </a:r>
          </a:p>
          <a:p>
            <a:r>
              <a:rPr lang="en-GB" sz="1200" i="1">
                <a:solidFill>
                  <a:srgbClr val="000000"/>
                </a:solidFill>
              </a:rPr>
              <a:t>	</a:t>
            </a:r>
            <a:r>
              <a:rPr lang="en-GB" sz="1200">
                <a:solidFill>
                  <a:srgbClr val="000000"/>
                </a:solidFill>
              </a:rPr>
              <a:t>Calibrations for steels,  Al, Ni, Cu and Ti alloys </a:t>
            </a:r>
          </a:p>
          <a:p>
            <a:r>
              <a:rPr lang="en-GB" sz="1200" i="1">
                <a:solidFill>
                  <a:srgbClr val="000000"/>
                </a:solidFill>
              </a:rPr>
              <a:t>	</a:t>
            </a:r>
            <a:r>
              <a:rPr lang="en-GB" sz="1200">
                <a:solidFill>
                  <a:srgbClr val="000000"/>
                </a:solidFill>
              </a:rPr>
              <a:t>UV probe for S and P</a:t>
            </a:r>
          </a:p>
        </p:txBody>
      </p:sp>
      <p:pic>
        <p:nvPicPr>
          <p:cNvPr id="20489" name="Picture 4"/>
          <p:cNvPicPr>
            <a:picLocks noChangeAspect="1" noChangeArrowheads="1"/>
          </p:cNvPicPr>
          <p:nvPr/>
        </p:nvPicPr>
        <p:blipFill>
          <a:blip r:embed="rId7">
            <a:extLst>
              <a:ext uri="{28A0092B-C50C-407E-A947-70E740481C1C}">
                <a14:useLocalDpi xmlns:a14="http://schemas.microsoft.com/office/drawing/2010/main" val="0"/>
              </a:ext>
            </a:extLst>
          </a:blip>
          <a:srcRect l="6422" t="12582" r="9030" b="22612"/>
          <a:stretch>
            <a:fillRect/>
          </a:stretch>
        </p:blipFill>
        <p:spPr bwMode="auto">
          <a:xfrm>
            <a:off x="336550" y="1233488"/>
            <a:ext cx="3157538"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0" name="Picture 9" descr="G:\Departments\EN\Groups\MME\MM\Metallurgy\Autres\Photos equipement\Diffraction.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1050" y="5480050"/>
            <a:ext cx="93345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1"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349625" y="1666875"/>
            <a:ext cx="1290638" cy="172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2" name="Picture 15"/>
          <p:cNvPicPr>
            <a:picLocks noChangeAspect="1" noChangeArrowheads="1"/>
          </p:cNvPicPr>
          <p:nvPr/>
        </p:nvPicPr>
        <p:blipFill>
          <a:blip r:embed="rId10">
            <a:extLst>
              <a:ext uri="{28A0092B-C50C-407E-A947-70E740481C1C}">
                <a14:useLocalDpi xmlns:a14="http://schemas.microsoft.com/office/drawing/2010/main" val="0"/>
              </a:ext>
            </a:extLst>
          </a:blip>
          <a:srcRect t="38464"/>
          <a:stretch>
            <a:fillRect/>
          </a:stretch>
        </p:blipFill>
        <p:spPr bwMode="auto">
          <a:xfrm>
            <a:off x="1863725" y="5480050"/>
            <a:ext cx="16986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0" name="Picture 9" descr="T43_Be3_pt4_50kx.t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513" y="39688"/>
            <a:ext cx="4714875" cy="353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6"/>
          <p:cNvSpPr/>
          <p:nvPr/>
        </p:nvSpPr>
        <p:spPr>
          <a:xfrm>
            <a:off x="34925" y="2689225"/>
            <a:ext cx="4716463" cy="523875"/>
          </a:xfrm>
          <a:prstGeom prst="rect">
            <a:avLst/>
          </a:prstGeom>
          <a:solidFill>
            <a:schemeClr val="bg1">
              <a:lumMod val="75000"/>
              <a:alpha val="77000"/>
            </a:schemeClr>
          </a:solidFill>
        </p:spPr>
        <p:txBody>
          <a:bodyPr>
            <a:spAutoFit/>
          </a:bodyPr>
          <a:lstStyle/>
          <a:p>
            <a:pPr>
              <a:defRPr/>
            </a:pPr>
            <a:r>
              <a:rPr lang="en-US" sz="1400" b="1" dirty="0">
                <a:solidFill>
                  <a:srgbClr val="FFFFCC"/>
                </a:solidFill>
                <a:cs typeface="Arial" pitchFamily="34" charset="0"/>
              </a:rPr>
              <a:t>Morphology of a </a:t>
            </a:r>
            <a:r>
              <a:rPr lang="en-US" sz="1400" b="1" dirty="0" err="1">
                <a:solidFill>
                  <a:srgbClr val="FFFFCC"/>
                </a:solidFill>
                <a:cs typeface="Arial" pitchFamily="34" charset="0"/>
              </a:rPr>
              <a:t>Nb</a:t>
            </a:r>
            <a:r>
              <a:rPr lang="en-US" sz="1400" b="1" dirty="0">
                <a:solidFill>
                  <a:srgbClr val="FFFFCC"/>
                </a:solidFill>
                <a:cs typeface="Arial" pitchFamily="34" charset="0"/>
              </a:rPr>
              <a:t> coating on Cu structure, original magnification 50000 x</a:t>
            </a:r>
          </a:p>
        </p:txBody>
      </p:sp>
      <p:sp>
        <p:nvSpPr>
          <p:cNvPr id="18" name="Slide Number Placeholder 7"/>
          <p:cNvSpPr txBox="1">
            <a:spLocks/>
          </p:cNvSpPr>
          <p:nvPr/>
        </p:nvSpPr>
        <p:spPr>
          <a:xfrm>
            <a:off x="6386513" y="6321425"/>
            <a:ext cx="1905000" cy="457200"/>
          </a:xfrm>
          <a:prstGeom prst="rect">
            <a:avLst/>
          </a:prstGeom>
        </p:spPr>
        <p:txBody>
          <a:bodyPr/>
          <a:lstStyle/>
          <a:p>
            <a:pPr algn="r">
              <a:defRPr/>
            </a:pPr>
            <a:fld id="{5ABCF6D6-424A-474B-B39F-32DE93F5F7EA}" type="slidenum">
              <a:rPr lang="en-US" sz="1400" smtClean="0">
                <a:effectLst>
                  <a:outerShdw blurRad="38100" dist="38100" dir="2700000" algn="tl">
                    <a:srgbClr val="000000"/>
                  </a:outerShdw>
                </a:effectLst>
                <a:latin typeface="Tahoma" pitchFamily="34" charset="0"/>
              </a:rPr>
              <a:pPr algn="r">
                <a:defRPr/>
              </a:pPr>
              <a:t>7</a:t>
            </a:fld>
            <a:r>
              <a:rPr lang="en-US" sz="1400" dirty="0" smtClean="0">
                <a:effectLst>
                  <a:outerShdw blurRad="38100" dist="38100" dir="2700000" algn="tl">
                    <a:srgbClr val="000000"/>
                  </a:outerShdw>
                </a:effectLst>
                <a:latin typeface="Tahoma" pitchFamily="34" charset="0"/>
              </a:rPr>
              <a:t>/26</a:t>
            </a:r>
            <a:endParaRPr lang="en-US" sz="1400" dirty="0">
              <a:effectLst>
                <a:outerShdw blurRad="38100" dist="38100" dir="2700000" algn="tl">
                  <a:srgbClr val="000000"/>
                </a:outerShdw>
              </a:effectLst>
              <a:latin typeface="Tahoma" pitchFamily="34" charset="0"/>
            </a:endParaRPr>
          </a:p>
        </p:txBody>
      </p:sp>
      <p:sp>
        <p:nvSpPr>
          <p:cNvPr id="19" name="TextBox 17"/>
          <p:cNvSpPr txBox="1">
            <a:spLocks noChangeArrowheads="1"/>
          </p:cNvSpPr>
          <p:nvPr/>
        </p:nvSpPr>
        <p:spPr bwMode="auto">
          <a:xfrm>
            <a:off x="6283325" y="5368925"/>
            <a:ext cx="2860675" cy="708025"/>
          </a:xfrm>
          <a:prstGeom prst="rect">
            <a:avLst/>
          </a:prstGeom>
          <a:solidFill>
            <a:schemeClr val="accent5">
              <a:lumMod val="20000"/>
              <a:lumOff val="80000"/>
              <a:alpha val="74000"/>
            </a:schemeClr>
          </a:solidFill>
          <a:ln w="9525">
            <a:noFill/>
            <a:miter lim="800000"/>
            <a:headEnd/>
            <a:tailEnd/>
          </a:ln>
        </p:spPr>
        <p:txBody>
          <a:bodyPr>
            <a:spAutoFit/>
          </a:bodyPr>
          <a:lstStyle/>
          <a:p>
            <a:pPr algn="r">
              <a:defRPr/>
            </a:pPr>
            <a:r>
              <a:rPr lang="fr-CH" sz="2000" b="1" dirty="0">
                <a:solidFill>
                  <a:srgbClr val="FF0000"/>
                </a:solidFill>
              </a:rPr>
              <a:t>New </a:t>
            </a:r>
            <a:r>
              <a:rPr lang="fr-CH" sz="2000" b="1" dirty="0" err="1">
                <a:solidFill>
                  <a:srgbClr val="FF0000"/>
                </a:solidFill>
              </a:rPr>
              <a:t>optical</a:t>
            </a:r>
            <a:r>
              <a:rPr lang="fr-CH" sz="2000" b="1" dirty="0">
                <a:solidFill>
                  <a:srgbClr val="FF0000"/>
                </a:solidFill>
              </a:rPr>
              <a:t> microscope </a:t>
            </a:r>
            <a:r>
              <a:rPr lang="fr-CH" sz="2000" b="1" dirty="0" err="1">
                <a:solidFill>
                  <a:srgbClr val="FF0000"/>
                </a:solidFill>
              </a:rPr>
              <a:t>being</a:t>
            </a:r>
            <a:r>
              <a:rPr lang="fr-CH" sz="2000" b="1" dirty="0">
                <a:solidFill>
                  <a:srgbClr val="FF0000"/>
                </a:solidFill>
              </a:rPr>
              <a:t> </a:t>
            </a:r>
            <a:r>
              <a:rPr lang="fr-CH" sz="2000" b="1" dirty="0" err="1">
                <a:solidFill>
                  <a:srgbClr val="FF0000"/>
                </a:solidFill>
              </a:rPr>
              <a:t>purchased</a:t>
            </a:r>
            <a:r>
              <a:rPr lang="fr-CH" sz="2000" b="1" dirty="0">
                <a:solidFill>
                  <a:srgbClr val="FF0000"/>
                </a:solidFill>
              </a:rPr>
              <a:t> in 2013</a:t>
            </a:r>
            <a:endParaRPr lang="en-GB" sz="2000" b="1" dirty="0">
              <a:solidFill>
                <a:srgbClr val="FF0000"/>
              </a:solidFill>
            </a:endParaRPr>
          </a:p>
        </p:txBody>
      </p:sp>
      <p:sp>
        <p:nvSpPr>
          <p:cNvPr id="20" name="TextBox 17"/>
          <p:cNvSpPr txBox="1">
            <a:spLocks noChangeArrowheads="1"/>
          </p:cNvSpPr>
          <p:nvPr/>
        </p:nvSpPr>
        <p:spPr bwMode="auto">
          <a:xfrm>
            <a:off x="5122863" y="6149975"/>
            <a:ext cx="4021137" cy="400050"/>
          </a:xfrm>
          <a:prstGeom prst="rect">
            <a:avLst/>
          </a:prstGeom>
          <a:solidFill>
            <a:schemeClr val="accent5">
              <a:lumMod val="20000"/>
              <a:lumOff val="80000"/>
              <a:alpha val="74000"/>
            </a:schemeClr>
          </a:solidFill>
          <a:ln w="9525">
            <a:noFill/>
            <a:miter lim="800000"/>
            <a:headEnd/>
            <a:tailEnd/>
          </a:ln>
        </p:spPr>
        <p:txBody>
          <a:bodyPr>
            <a:spAutoFit/>
          </a:bodyPr>
          <a:lstStyle/>
          <a:p>
            <a:pPr>
              <a:defRPr/>
            </a:pPr>
            <a:r>
              <a:rPr lang="fr-CH" sz="2000" b="1" dirty="0">
                <a:solidFill>
                  <a:srgbClr val="FF0000"/>
                </a:solidFill>
              </a:rPr>
              <a:t>New SEM (replacement LEO) in 2015</a:t>
            </a:r>
            <a:endParaRPr lang="en-GB" sz="20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blinds(horizontal)">
                                      <p:cBhvr>
                                        <p:cTn id="7" dur="500"/>
                                        <p:tgtEl>
                                          <p:spTgt spid="430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blinds(horizontal)">
                                      <p:cBhvr>
                                        <p:cTn id="10" dur="500"/>
                                        <p:tgtEl>
                                          <p:spTgt spid="1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blinds(horizontal)">
                                      <p:cBhvr>
                                        <p:cTn id="15" dur="500"/>
                                        <p:tgtEl>
                                          <p:spTgt spid="19"/>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blinds(horizontal)">
                                      <p:cBhvr>
                                        <p:cTn id="2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Group 15"/>
          <p:cNvGrpSpPr>
            <a:grpSpLocks/>
          </p:cNvGrpSpPr>
          <p:nvPr/>
        </p:nvGrpSpPr>
        <p:grpSpPr bwMode="auto">
          <a:xfrm>
            <a:off x="228600" y="304800"/>
            <a:ext cx="8686800" cy="747713"/>
            <a:chOff x="228600" y="304801"/>
            <a:chExt cx="8686800" cy="747688"/>
          </a:xfrm>
        </p:grpSpPr>
        <p:sp>
          <p:nvSpPr>
            <p:cNvPr id="15" name="Rectangle 14"/>
            <p:cNvSpPr/>
            <p:nvPr/>
          </p:nvSpPr>
          <p:spPr>
            <a:xfrm>
              <a:off x="228600" y="685788"/>
              <a:ext cx="8686800" cy="11429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9" name="Picture 8" descr="MME-1.bmp"/>
            <p:cNvPicPr>
              <a:picLocks noChangeAspect="1"/>
            </p:cNvPicPr>
            <p:nvPr/>
          </p:nvPicPr>
          <p:blipFill>
            <a:blip r:embed="rId3" cstate="print"/>
            <a:stretch>
              <a:fillRect/>
            </a:stretch>
          </p:blipFill>
          <p:spPr>
            <a:xfrm>
              <a:off x="7869435" y="411945"/>
              <a:ext cx="817364" cy="640544"/>
            </a:xfrm>
            <a:prstGeom prst="roundRect">
              <a:avLst>
                <a:gd name="adj" fmla="val 8594"/>
              </a:avLst>
            </a:prstGeom>
            <a:noFill/>
            <a:ln>
              <a:noFill/>
            </a:ln>
            <a:effectLst>
              <a:reflection blurRad="12700" stA="38000" endPos="28000" dist="5000" dir="5400000" sy="-100000" algn="bl" rotWithShape="0"/>
            </a:effectLst>
          </p:spPr>
        </p:pic>
        <p:pic>
          <p:nvPicPr>
            <p:cNvPr id="12" name="Picture 11" descr="CERN LOGO.JPG"/>
            <p:cNvPicPr>
              <a:picLocks noChangeAspect="1"/>
            </p:cNvPicPr>
            <p:nvPr/>
          </p:nvPicPr>
          <p:blipFill>
            <a:blip r:embed="rId4" cstate="print"/>
            <a:stretch>
              <a:fillRect/>
            </a:stretch>
          </p:blipFill>
          <p:spPr>
            <a:xfrm>
              <a:off x="418432" y="304801"/>
              <a:ext cx="724732" cy="747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21507" name="TextBox 17"/>
          <p:cNvSpPr txBox="1">
            <a:spLocks noChangeArrowheads="1"/>
          </p:cNvSpPr>
          <p:nvPr/>
        </p:nvSpPr>
        <p:spPr bwMode="auto">
          <a:xfrm>
            <a:off x="1395413" y="273050"/>
            <a:ext cx="6473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sz="2000" b="1">
                <a:solidFill>
                  <a:srgbClr val="000000"/>
                </a:solidFill>
              </a:rPr>
              <a:t>Scanning Electron Microscopy and microanalysis support</a:t>
            </a:r>
            <a:endParaRPr lang="en-GB" sz="2000" b="1">
              <a:solidFill>
                <a:srgbClr val="000000"/>
              </a:solidFill>
            </a:endParaRPr>
          </a:p>
        </p:txBody>
      </p:sp>
      <p:grpSp>
        <p:nvGrpSpPr>
          <p:cNvPr id="21508" name="Group 7"/>
          <p:cNvGrpSpPr>
            <a:grpSpLocks/>
          </p:cNvGrpSpPr>
          <p:nvPr/>
        </p:nvGrpSpPr>
        <p:grpSpPr bwMode="auto">
          <a:xfrm>
            <a:off x="595313" y="1316038"/>
            <a:ext cx="3910012" cy="1978025"/>
            <a:chOff x="839190" y="3648357"/>
            <a:chExt cx="3909772" cy="1978136"/>
          </a:xfrm>
        </p:grpSpPr>
        <p:grpSp>
          <p:nvGrpSpPr>
            <p:cNvPr id="21541" name="Group 11"/>
            <p:cNvGrpSpPr>
              <a:grpSpLocks noChangeAspect="1"/>
            </p:cNvGrpSpPr>
            <p:nvPr/>
          </p:nvGrpSpPr>
          <p:grpSpPr bwMode="auto">
            <a:xfrm>
              <a:off x="1102416" y="4104692"/>
              <a:ext cx="3274941" cy="1521801"/>
              <a:chOff x="4263253" y="4178872"/>
              <a:chExt cx="4366588" cy="2029068"/>
            </a:xfrm>
          </p:grpSpPr>
          <p:pic>
            <p:nvPicPr>
              <p:cNvPr id="21543" name="Picture 2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63253" y="4178872"/>
                <a:ext cx="2705424" cy="202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44" name="Picture 8"/>
              <p:cNvPicPr>
                <a:picLocks noChangeAspect="1" noChangeArrowheads="1"/>
              </p:cNvPicPr>
              <p:nvPr/>
            </p:nvPicPr>
            <p:blipFill>
              <a:blip r:embed="rId6">
                <a:extLst>
                  <a:ext uri="{28A0092B-C50C-407E-A947-70E740481C1C}">
                    <a14:useLocalDpi xmlns:a14="http://schemas.microsoft.com/office/drawing/2010/main" val="0"/>
                  </a:ext>
                </a:extLst>
              </a:blip>
              <a:srcRect l="25394" b="18777"/>
              <a:stretch>
                <a:fillRect/>
              </a:stretch>
            </p:blipFill>
            <p:spPr bwMode="auto">
              <a:xfrm rot="-5400000">
                <a:off x="6790209" y="4368309"/>
                <a:ext cx="2026251" cy="165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1542" name="TextBox 24"/>
            <p:cNvSpPr txBox="1">
              <a:spLocks noChangeArrowheads="1"/>
            </p:cNvSpPr>
            <p:nvPr/>
          </p:nvSpPr>
          <p:spPr bwMode="auto">
            <a:xfrm>
              <a:off x="839190" y="3648357"/>
              <a:ext cx="3909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GB" sz="1200">
                  <a:latin typeface="Cambria" pitchFamily="18" charset="0"/>
                </a:rPr>
                <a:t>Carbon wires from SPS  beam scan: region degraded by the beam (left) and unused reference (right, same scale)</a:t>
              </a:r>
              <a:endParaRPr lang="en-US" sz="1200">
                <a:latin typeface="Cambria" pitchFamily="18" charset="0"/>
              </a:endParaRPr>
            </a:p>
          </p:txBody>
        </p:sp>
      </p:grpSp>
      <p:grpSp>
        <p:nvGrpSpPr>
          <p:cNvPr id="21509" name="Group 2048"/>
          <p:cNvGrpSpPr>
            <a:grpSpLocks/>
          </p:cNvGrpSpPr>
          <p:nvPr/>
        </p:nvGrpSpPr>
        <p:grpSpPr bwMode="auto">
          <a:xfrm>
            <a:off x="5133975" y="1333500"/>
            <a:ext cx="3306763" cy="2957513"/>
            <a:chOff x="4796867" y="3337882"/>
            <a:chExt cx="3305856" cy="2957878"/>
          </a:xfrm>
        </p:grpSpPr>
        <p:grpSp>
          <p:nvGrpSpPr>
            <p:cNvPr id="21531" name="Group 28"/>
            <p:cNvGrpSpPr>
              <a:grpSpLocks/>
            </p:cNvGrpSpPr>
            <p:nvPr/>
          </p:nvGrpSpPr>
          <p:grpSpPr bwMode="auto">
            <a:xfrm>
              <a:off x="4796867" y="3337882"/>
              <a:ext cx="1920000" cy="1440001"/>
              <a:chOff x="4796867" y="3337882"/>
              <a:chExt cx="1920000" cy="1440001"/>
            </a:xfrm>
          </p:grpSpPr>
          <p:pic>
            <p:nvPicPr>
              <p:cNvPr id="21539" name="Picture 10" descr="G:\Departments\EN\Groups\MME\MM\Metallurgy\MEB-Sigma\Barbora\Zr,V-#2012034\034D-B\#2012034-D-B-Thic-003.t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96867" y="3337883"/>
                <a:ext cx="1920000"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40" name="TextBox 42"/>
              <p:cNvSpPr txBox="1">
                <a:spLocks noChangeArrowheads="1"/>
              </p:cNvSpPr>
              <p:nvPr/>
            </p:nvSpPr>
            <p:spPr bwMode="auto">
              <a:xfrm>
                <a:off x="4796867" y="3337882"/>
                <a:ext cx="11991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GB" sz="1200">
                    <a:solidFill>
                      <a:schemeClr val="bg1"/>
                    </a:solidFill>
                    <a:latin typeface="Cambria" pitchFamily="18" charset="0"/>
                  </a:rPr>
                  <a:t>NEG coatings</a:t>
                </a:r>
                <a:endParaRPr lang="en-US" sz="1200">
                  <a:solidFill>
                    <a:schemeClr val="bg1"/>
                  </a:solidFill>
                  <a:latin typeface="Cambria" pitchFamily="18" charset="0"/>
                </a:endParaRPr>
              </a:p>
            </p:txBody>
          </p:sp>
        </p:grpSp>
        <p:sp>
          <p:nvSpPr>
            <p:cNvPr id="21532" name="TextBox 39"/>
            <p:cNvSpPr txBox="1">
              <a:spLocks noChangeArrowheads="1"/>
            </p:cNvSpPr>
            <p:nvPr/>
          </p:nvSpPr>
          <p:spPr bwMode="auto">
            <a:xfrm>
              <a:off x="6864829" y="3355722"/>
              <a:ext cx="113488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GB" sz="1200">
                  <a:latin typeface="Cambria" pitchFamily="18" charset="0"/>
                </a:rPr>
                <a:t>Thin films</a:t>
              </a:r>
            </a:p>
          </p:txBody>
        </p:sp>
        <p:grpSp>
          <p:nvGrpSpPr>
            <p:cNvPr id="21533" name="Group 29"/>
            <p:cNvGrpSpPr>
              <a:grpSpLocks/>
            </p:cNvGrpSpPr>
            <p:nvPr/>
          </p:nvGrpSpPr>
          <p:grpSpPr bwMode="auto">
            <a:xfrm>
              <a:off x="5556217" y="4241569"/>
              <a:ext cx="1920000" cy="1440220"/>
              <a:chOff x="5556217" y="4241569"/>
              <a:chExt cx="1920000" cy="1440220"/>
            </a:xfrm>
          </p:grpSpPr>
          <p:pic>
            <p:nvPicPr>
              <p:cNvPr id="21537" name="Picture 11" descr="G:\Departments\EN\Groups\MME\MM\Metallurgy\MEB-Sigma\Ignacio\HIE ISOLDE HiPIMS\run 6\20kX_31.t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56217" y="4241789"/>
                <a:ext cx="1920000"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38" name="TextBox 41"/>
              <p:cNvSpPr txBox="1">
                <a:spLocks noChangeArrowheads="1"/>
              </p:cNvSpPr>
              <p:nvPr/>
            </p:nvSpPr>
            <p:spPr bwMode="auto">
              <a:xfrm>
                <a:off x="5556217" y="4241569"/>
                <a:ext cx="15099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GB" sz="1200">
                    <a:solidFill>
                      <a:schemeClr val="bg1"/>
                    </a:solidFill>
                    <a:latin typeface="Cambria" pitchFamily="18" charset="0"/>
                  </a:rPr>
                  <a:t>Nb-coatings,</a:t>
                </a:r>
              </a:p>
              <a:p>
                <a:pPr eaLnBrk="1" hangingPunct="1"/>
                <a:r>
                  <a:rPr lang="en-GB" sz="1200">
                    <a:solidFill>
                      <a:schemeClr val="bg1"/>
                    </a:solidFill>
                    <a:latin typeface="Cambria" pitchFamily="18" charset="0"/>
                  </a:rPr>
                  <a:t>HIE-Isolde cavities</a:t>
                </a:r>
                <a:endParaRPr lang="en-US" sz="1200">
                  <a:solidFill>
                    <a:schemeClr val="bg1"/>
                  </a:solidFill>
                  <a:latin typeface="Cambria" pitchFamily="18" charset="0"/>
                </a:endParaRPr>
              </a:p>
            </p:txBody>
          </p:sp>
        </p:grpSp>
        <p:grpSp>
          <p:nvGrpSpPr>
            <p:cNvPr id="21534" name="Group 30"/>
            <p:cNvGrpSpPr>
              <a:grpSpLocks/>
            </p:cNvGrpSpPr>
            <p:nvPr/>
          </p:nvGrpSpPr>
          <p:grpSpPr bwMode="auto">
            <a:xfrm>
              <a:off x="6182723" y="4847719"/>
              <a:ext cx="1920000" cy="1448041"/>
              <a:chOff x="6182723" y="4847719"/>
              <a:chExt cx="1920000" cy="1448041"/>
            </a:xfrm>
          </p:grpSpPr>
          <p:pic>
            <p:nvPicPr>
              <p:cNvPr id="21535" name="Picture 9" descr="G:\Departments\EN\Groups\MME\MM\Metallurgy\MEB-Sigma\Barbora\C-coatings\PC#16-TOP\PC#16-T-50Kx-005.ti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82723" y="4855760"/>
                <a:ext cx="1920000"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36" name="TextBox 40"/>
              <p:cNvSpPr txBox="1">
                <a:spLocks noChangeArrowheads="1"/>
              </p:cNvSpPr>
              <p:nvPr/>
            </p:nvSpPr>
            <p:spPr bwMode="auto">
              <a:xfrm>
                <a:off x="6182723" y="4847719"/>
                <a:ext cx="11864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GB" sz="1200">
                    <a:solidFill>
                      <a:schemeClr val="bg1"/>
                    </a:solidFill>
                    <a:latin typeface="Cambria" pitchFamily="18" charset="0"/>
                  </a:rPr>
                  <a:t>C-coatings for SPS upgrade</a:t>
                </a:r>
                <a:endParaRPr lang="en-US" sz="1200">
                  <a:solidFill>
                    <a:schemeClr val="bg1"/>
                  </a:solidFill>
                  <a:latin typeface="Cambria" pitchFamily="18" charset="0"/>
                </a:endParaRPr>
              </a:p>
            </p:txBody>
          </p:sp>
        </p:grpSp>
      </p:grpSp>
      <p:grpSp>
        <p:nvGrpSpPr>
          <p:cNvPr id="21510" name="Group 16"/>
          <p:cNvGrpSpPr>
            <a:grpSpLocks/>
          </p:cNvGrpSpPr>
          <p:nvPr/>
        </p:nvGrpSpPr>
        <p:grpSpPr bwMode="auto">
          <a:xfrm>
            <a:off x="1025525" y="3679825"/>
            <a:ext cx="7602538" cy="2728913"/>
            <a:chOff x="1278754" y="3507900"/>
            <a:chExt cx="7603752" cy="2730016"/>
          </a:xfrm>
        </p:grpSpPr>
        <p:grpSp>
          <p:nvGrpSpPr>
            <p:cNvPr id="21511" name="Group 2059"/>
            <p:cNvGrpSpPr>
              <a:grpSpLocks/>
            </p:cNvGrpSpPr>
            <p:nvPr/>
          </p:nvGrpSpPr>
          <p:grpSpPr bwMode="auto">
            <a:xfrm>
              <a:off x="1278754" y="4233551"/>
              <a:ext cx="7603752" cy="2004365"/>
              <a:chOff x="1112500" y="1126584"/>
              <a:chExt cx="7603752" cy="2004365"/>
            </a:xfrm>
          </p:grpSpPr>
          <p:pic>
            <p:nvPicPr>
              <p:cNvPr id="21516" name="Picture 2" descr="SEM 1000x Detail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12501" y="1873668"/>
                <a:ext cx="1625184" cy="1247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7" name="Picture 3" descr="2500"/>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144981" y="1438820"/>
                <a:ext cx="2243557" cy="1682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18" name="Group 18"/>
              <p:cNvGrpSpPr>
                <a:grpSpLocks/>
              </p:cNvGrpSpPr>
              <p:nvPr/>
            </p:nvGrpSpPr>
            <p:grpSpPr bwMode="auto">
              <a:xfrm>
                <a:off x="5556217" y="1449749"/>
                <a:ext cx="1716376" cy="1681200"/>
                <a:chOff x="5161612" y="1439634"/>
                <a:chExt cx="1716376" cy="1681200"/>
              </a:xfrm>
            </p:grpSpPr>
            <p:grpSp>
              <p:nvGrpSpPr>
                <p:cNvPr id="21527" name="Group 5"/>
                <p:cNvGrpSpPr>
                  <a:grpSpLocks noChangeAspect="1"/>
                </p:cNvGrpSpPr>
                <p:nvPr/>
              </p:nvGrpSpPr>
              <p:grpSpPr bwMode="auto">
                <a:xfrm>
                  <a:off x="5161612" y="1439634"/>
                  <a:ext cx="1716376" cy="1681200"/>
                  <a:chOff x="3553246" y="3269894"/>
                  <a:chExt cx="1765816" cy="1729627"/>
                </a:xfrm>
              </p:grpSpPr>
              <p:pic>
                <p:nvPicPr>
                  <p:cNvPr id="21529" name="Picture 4" descr="stitch 2 - Copy-IPFMap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553246" y="3269894"/>
                    <a:ext cx="1765816" cy="1729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30" name="Picture 5" descr="stitch 2 - Copy-IPFLegend"/>
                  <p:cNvPicPr>
                    <a:picLocks noChangeAspect="1" noChangeArrowheads="1"/>
                  </p:cNvPicPr>
                  <p:nvPr/>
                </p:nvPicPr>
                <p:blipFill>
                  <a:blip r:embed="rId13">
                    <a:extLst>
                      <a:ext uri="{28A0092B-C50C-407E-A947-70E740481C1C}">
                        <a14:useLocalDpi xmlns:a14="http://schemas.microsoft.com/office/drawing/2010/main" val="0"/>
                      </a:ext>
                    </a:extLst>
                  </a:blip>
                  <a:srcRect b="6062"/>
                  <a:stretch>
                    <a:fillRect/>
                  </a:stretch>
                </p:blipFill>
                <p:spPr bwMode="auto">
                  <a:xfrm>
                    <a:off x="4696024" y="3269895"/>
                    <a:ext cx="623038" cy="577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1528" name="TextBox 12"/>
                <p:cNvSpPr txBox="1">
                  <a:spLocks noChangeArrowheads="1"/>
                </p:cNvSpPr>
                <p:nvPr/>
              </p:nvSpPr>
              <p:spPr bwMode="auto">
                <a:xfrm>
                  <a:off x="5562912" y="2801160"/>
                  <a:ext cx="131507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GB" sz="1200">
                      <a:solidFill>
                        <a:schemeClr val="bg1"/>
                      </a:solidFill>
                      <a:latin typeface="Cambria" pitchFamily="18" charset="0"/>
                    </a:rPr>
                    <a:t>orientation map </a:t>
                  </a:r>
                  <a:endParaRPr lang="en-US" sz="1200">
                    <a:solidFill>
                      <a:schemeClr val="bg1"/>
                    </a:solidFill>
                    <a:latin typeface="Cambria" pitchFamily="18" charset="0"/>
                  </a:endParaRPr>
                </a:p>
              </p:txBody>
            </p:sp>
          </p:grpSp>
          <p:grpSp>
            <p:nvGrpSpPr>
              <p:cNvPr id="21519" name="Group 19"/>
              <p:cNvGrpSpPr>
                <a:grpSpLocks/>
              </p:cNvGrpSpPr>
              <p:nvPr/>
            </p:nvGrpSpPr>
            <p:grpSpPr bwMode="auto">
              <a:xfrm>
                <a:off x="7285571" y="1422314"/>
                <a:ext cx="1430681" cy="1665960"/>
                <a:chOff x="7051491" y="1363794"/>
                <a:chExt cx="1430681" cy="1665960"/>
              </a:xfrm>
            </p:grpSpPr>
            <p:pic>
              <p:nvPicPr>
                <p:cNvPr id="21525" name="Picture 6" descr="stitch 2 - Copy-IPFsheet2"/>
                <p:cNvPicPr>
                  <a:picLocks noChangeAspect="1" noChangeArrowheads="1"/>
                </p:cNvPicPr>
                <p:nvPr/>
              </p:nvPicPr>
              <p:blipFill>
                <a:blip r:embed="rId14">
                  <a:extLst>
                    <a:ext uri="{28A0092B-C50C-407E-A947-70E740481C1C}">
                      <a14:useLocalDpi xmlns:a14="http://schemas.microsoft.com/office/drawing/2010/main" val="0"/>
                    </a:ext>
                  </a:extLst>
                </a:blip>
                <a:srcRect r="30098"/>
                <a:stretch>
                  <a:fillRect/>
                </a:stretch>
              </p:blipFill>
              <p:spPr bwMode="auto">
                <a:xfrm>
                  <a:off x="7051491" y="1363794"/>
                  <a:ext cx="1430681" cy="1448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6" name="TextBox 13"/>
                <p:cNvSpPr txBox="1">
                  <a:spLocks noChangeArrowheads="1"/>
                </p:cNvSpPr>
                <p:nvPr/>
              </p:nvSpPr>
              <p:spPr bwMode="auto">
                <a:xfrm>
                  <a:off x="7051491" y="2752755"/>
                  <a:ext cx="143068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GB" sz="1200">
                      <a:latin typeface="Cambria" pitchFamily="18" charset="0"/>
                    </a:rPr>
                    <a:t>inverse pole figure</a:t>
                  </a:r>
                  <a:endParaRPr lang="en-US" sz="1200">
                    <a:latin typeface="Cambria" pitchFamily="18" charset="0"/>
                  </a:endParaRPr>
                </a:p>
              </p:txBody>
            </p:sp>
          </p:grpSp>
          <p:sp>
            <p:nvSpPr>
              <p:cNvPr id="21520" name="TextBox 6"/>
              <p:cNvSpPr txBox="1">
                <a:spLocks noChangeArrowheads="1"/>
              </p:cNvSpPr>
              <p:nvPr/>
            </p:nvSpPr>
            <p:spPr bwMode="auto">
              <a:xfrm>
                <a:off x="1112500" y="1126584"/>
                <a:ext cx="20117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GB" sz="1200">
                    <a:latin typeface="Cambria" pitchFamily="18" charset="0"/>
                  </a:rPr>
                  <a:t>Microstructural characterisation by EBSD of Bi2212 wire </a:t>
                </a:r>
              </a:p>
            </p:txBody>
          </p:sp>
          <p:cxnSp>
            <p:nvCxnSpPr>
              <p:cNvPr id="43" name="Straight Connector 42"/>
              <p:cNvCxnSpPr/>
              <p:nvPr/>
            </p:nvCxnSpPr>
            <p:spPr>
              <a:xfrm flipV="1">
                <a:off x="2187410" y="1449106"/>
                <a:ext cx="936775" cy="1227634"/>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187410" y="2729149"/>
                <a:ext cx="936775" cy="392272"/>
              </a:xfrm>
              <a:prstGeom prst="line">
                <a:avLst/>
              </a:prstGeom>
            </p:spPr>
            <p:style>
              <a:lnRef idx="1">
                <a:schemeClr val="accent1"/>
              </a:lnRef>
              <a:fillRef idx="0">
                <a:schemeClr val="accent1"/>
              </a:fillRef>
              <a:effectRef idx="0">
                <a:schemeClr val="accent1"/>
              </a:effectRef>
              <a:fontRef idx="minor">
                <a:schemeClr val="tx1"/>
              </a:fontRef>
            </p:style>
          </p:cxnSp>
          <p:sp>
            <p:nvSpPr>
              <p:cNvPr id="45" name="Right Arrow 44"/>
              <p:cNvSpPr/>
              <p:nvPr/>
            </p:nvSpPr>
            <p:spPr>
              <a:xfrm>
                <a:off x="5404198" y="2168535"/>
                <a:ext cx="125432" cy="223927"/>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6" name="Right Arrow 45"/>
              <p:cNvSpPr/>
              <p:nvPr/>
            </p:nvSpPr>
            <p:spPr>
              <a:xfrm>
                <a:off x="7307914" y="2178064"/>
                <a:ext cx="125433" cy="223927"/>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grpSp>
        <p:pic>
          <p:nvPicPr>
            <p:cNvPr id="21512" name="Picture 2"/>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311235" y="3507900"/>
              <a:ext cx="1807658"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3" name="Picture 3"/>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514512" y="3752065"/>
              <a:ext cx="1788638" cy="735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6" name="Straight Arrow Connector 9"/>
            <p:cNvCxnSpPr/>
            <p:nvPr/>
          </p:nvCxnSpPr>
          <p:spPr>
            <a:xfrm flipH="1">
              <a:off x="4046209" y="4487784"/>
              <a:ext cx="468387" cy="682901"/>
            </a:xfrm>
            <a:prstGeom prst="straightConnector1">
              <a:avLst/>
            </a:prstGeom>
            <a:ln>
              <a:tailEnd type="stealth"/>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3311078" y="4233681"/>
              <a:ext cx="623988" cy="746427"/>
            </a:xfrm>
            <a:prstGeom prst="straightConnector1">
              <a:avLst/>
            </a:prstGeom>
            <a:ln>
              <a:tailEnd type="stealth"/>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Group 15"/>
          <p:cNvGrpSpPr>
            <a:grpSpLocks/>
          </p:cNvGrpSpPr>
          <p:nvPr/>
        </p:nvGrpSpPr>
        <p:grpSpPr bwMode="auto">
          <a:xfrm>
            <a:off x="228600" y="304800"/>
            <a:ext cx="8686800" cy="747713"/>
            <a:chOff x="228600" y="304801"/>
            <a:chExt cx="8686800" cy="747688"/>
          </a:xfrm>
        </p:grpSpPr>
        <p:sp>
          <p:nvSpPr>
            <p:cNvPr id="15" name="Rectangle 14"/>
            <p:cNvSpPr/>
            <p:nvPr/>
          </p:nvSpPr>
          <p:spPr>
            <a:xfrm>
              <a:off x="228600" y="685788"/>
              <a:ext cx="8686800" cy="11429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9" name="Picture 8" descr="MME-1.bmp"/>
            <p:cNvPicPr>
              <a:picLocks noChangeAspect="1"/>
            </p:cNvPicPr>
            <p:nvPr/>
          </p:nvPicPr>
          <p:blipFill>
            <a:blip r:embed="rId3" cstate="print"/>
            <a:stretch>
              <a:fillRect/>
            </a:stretch>
          </p:blipFill>
          <p:spPr>
            <a:xfrm>
              <a:off x="7869435" y="411945"/>
              <a:ext cx="817364" cy="640544"/>
            </a:xfrm>
            <a:prstGeom prst="roundRect">
              <a:avLst>
                <a:gd name="adj" fmla="val 8594"/>
              </a:avLst>
            </a:prstGeom>
            <a:noFill/>
            <a:ln>
              <a:noFill/>
            </a:ln>
            <a:effectLst>
              <a:reflection blurRad="12700" stA="38000" endPos="28000" dist="5000" dir="5400000" sy="-100000" algn="bl" rotWithShape="0"/>
            </a:effectLst>
          </p:spPr>
        </p:pic>
        <p:pic>
          <p:nvPicPr>
            <p:cNvPr id="12" name="Picture 11" descr="CERN LOGO.JPG"/>
            <p:cNvPicPr>
              <a:picLocks noChangeAspect="1"/>
            </p:cNvPicPr>
            <p:nvPr/>
          </p:nvPicPr>
          <p:blipFill>
            <a:blip r:embed="rId4" cstate="print"/>
            <a:stretch>
              <a:fillRect/>
            </a:stretch>
          </p:blipFill>
          <p:spPr>
            <a:xfrm>
              <a:off x="418432" y="304801"/>
              <a:ext cx="724732" cy="747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22531" name="TextBox 17"/>
          <p:cNvSpPr txBox="1">
            <a:spLocks noChangeArrowheads="1"/>
          </p:cNvSpPr>
          <p:nvPr/>
        </p:nvSpPr>
        <p:spPr bwMode="auto">
          <a:xfrm>
            <a:off x="1395413" y="273050"/>
            <a:ext cx="6473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2000" b="1">
                <a:solidFill>
                  <a:srgbClr val="000000"/>
                </a:solidFill>
              </a:rPr>
              <a:t>Mechanical testing</a:t>
            </a:r>
            <a:endParaRPr lang="en-GB" sz="2000" b="1">
              <a:solidFill>
                <a:srgbClr val="000000"/>
              </a:solidFill>
            </a:endParaRPr>
          </a:p>
        </p:txBody>
      </p:sp>
      <p:sp>
        <p:nvSpPr>
          <p:cNvPr id="22532" name="TextBox 16"/>
          <p:cNvSpPr txBox="1">
            <a:spLocks noChangeArrowheads="1"/>
          </p:cNvSpPr>
          <p:nvPr/>
        </p:nvSpPr>
        <p:spPr bwMode="auto">
          <a:xfrm>
            <a:off x="419100" y="1163638"/>
            <a:ext cx="45720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r>
              <a:rPr lang="en-GB" sz="1200" b="1">
                <a:solidFill>
                  <a:srgbClr val="000000"/>
                </a:solidFill>
              </a:rPr>
              <a:t>Tensile testing machines</a:t>
            </a:r>
          </a:p>
          <a:p>
            <a:r>
              <a:rPr lang="en-GB" sz="1200">
                <a:solidFill>
                  <a:srgbClr val="000000"/>
                </a:solidFill>
              </a:rPr>
              <a:t>Two column electromechanical universal testing machine </a:t>
            </a:r>
            <a:r>
              <a:rPr lang="en-GB" sz="1200" i="1">
                <a:solidFill>
                  <a:srgbClr val="000000"/>
                </a:solidFill>
              </a:rPr>
              <a:t>UTS 200</a:t>
            </a:r>
          </a:p>
          <a:p>
            <a:r>
              <a:rPr lang="en-GB" sz="1200">
                <a:solidFill>
                  <a:srgbClr val="000000"/>
                </a:solidFill>
              </a:rPr>
              <a:t>	Load cells  1 kN, 20 kN and 200 kN, stroke 800 mm</a:t>
            </a:r>
          </a:p>
          <a:p>
            <a:r>
              <a:rPr lang="en-GB" sz="1200">
                <a:solidFill>
                  <a:srgbClr val="000000"/>
                </a:solidFill>
              </a:rPr>
              <a:t>	Knives and clip-on extensometers</a:t>
            </a:r>
          </a:p>
          <a:p>
            <a:r>
              <a:rPr lang="en-GB" sz="1200">
                <a:solidFill>
                  <a:srgbClr val="000000"/>
                </a:solidFill>
              </a:rPr>
              <a:t>	Tensile grips,  compression plates, bending tools</a:t>
            </a:r>
          </a:p>
          <a:p>
            <a:r>
              <a:rPr lang="en-GB" sz="1200">
                <a:solidFill>
                  <a:srgbClr val="000000"/>
                </a:solidFill>
              </a:rPr>
              <a:t>	System for tests at 77 K and 4.2 K, 25 kN load cell</a:t>
            </a:r>
          </a:p>
          <a:p>
            <a:r>
              <a:rPr lang="en-GB" sz="1200">
                <a:solidFill>
                  <a:srgbClr val="000000"/>
                </a:solidFill>
              </a:rPr>
              <a:t>Single column press </a:t>
            </a:r>
            <a:r>
              <a:rPr lang="en-GB" sz="1200" i="1">
                <a:solidFill>
                  <a:srgbClr val="000000"/>
                </a:solidFill>
              </a:rPr>
              <a:t>ZPM 1000-500.</a:t>
            </a:r>
            <a:r>
              <a:rPr lang="en-GB" sz="1200">
                <a:solidFill>
                  <a:srgbClr val="000000"/>
                </a:solidFill>
              </a:rPr>
              <a:t> Load cell 1 kN, stroke 500 mm</a:t>
            </a:r>
          </a:p>
          <a:p>
            <a:endParaRPr lang="en-GB" sz="1200">
              <a:solidFill>
                <a:srgbClr val="000000"/>
              </a:solidFill>
            </a:endParaRPr>
          </a:p>
        </p:txBody>
      </p:sp>
      <p:pic>
        <p:nvPicPr>
          <p:cNvPr id="22533" name="Picture 7" descr="G:\Departments\EN\Groups\MME\MM\Metallurgy\Autres\Photos equipement\Dureté.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1975" y="4676775"/>
            <a:ext cx="1541463" cy="205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8" descr="G:\Departments\EN\Groups\MME\MM\Metallurgy\Autres\Photos equipement\P924042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70113" y="4676775"/>
            <a:ext cx="1539875" cy="205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9" descr="G:\Departments\EN\Groups\MME\MM\Metallurgy\Autres\Photos equipement\Traction_ZPM.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47813" y="2605088"/>
            <a:ext cx="1325562"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10" descr="G:\Departments\EN\Groups\MME\MM\Metallurgy\Autres\Photos equipement\Traction_UTS.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83200" y="1633538"/>
            <a:ext cx="3646488" cy="273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Picture 11" descr="G:\Departments\EN\Groups\MME\MM\Metallurgy\Autres\Photos equipement\P3040100.JPG"/>
          <p:cNvPicPr>
            <a:picLocks noChangeAspect="1" noChangeArrowheads="1"/>
          </p:cNvPicPr>
          <p:nvPr/>
        </p:nvPicPr>
        <p:blipFill>
          <a:blip r:embed="rId9">
            <a:extLst>
              <a:ext uri="{28A0092B-C50C-407E-A947-70E740481C1C}">
                <a14:useLocalDpi xmlns:a14="http://schemas.microsoft.com/office/drawing/2010/main" val="0"/>
              </a:ext>
            </a:extLst>
          </a:blip>
          <a:srcRect l="23048" t="16849"/>
          <a:stretch>
            <a:fillRect/>
          </a:stretch>
        </p:blipFill>
        <p:spPr bwMode="auto">
          <a:xfrm>
            <a:off x="2994025" y="2605088"/>
            <a:ext cx="2179638" cy="176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8" name="TextBox 16"/>
          <p:cNvSpPr txBox="1">
            <a:spLocks noChangeArrowheads="1"/>
          </p:cNvSpPr>
          <p:nvPr/>
        </p:nvSpPr>
        <p:spPr bwMode="auto">
          <a:xfrm>
            <a:off x="3979863" y="4902200"/>
            <a:ext cx="44592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r>
              <a:rPr lang="en-GB" sz="1200" b="1">
                <a:solidFill>
                  <a:srgbClr val="000000"/>
                </a:solidFill>
              </a:rPr>
              <a:t>Hardness</a:t>
            </a:r>
          </a:p>
          <a:p>
            <a:r>
              <a:rPr lang="en-GB" sz="1200">
                <a:solidFill>
                  <a:srgbClr val="000000"/>
                </a:solidFill>
              </a:rPr>
              <a:t>Hardness. </a:t>
            </a:r>
            <a:r>
              <a:rPr lang="en-GB" sz="1200" i="1">
                <a:solidFill>
                  <a:srgbClr val="000000"/>
                </a:solidFill>
              </a:rPr>
              <a:t>Wolpert 2RC testor</a:t>
            </a:r>
          </a:p>
          <a:p>
            <a:r>
              <a:rPr lang="en-GB" sz="1200">
                <a:solidFill>
                  <a:srgbClr val="000000"/>
                </a:solidFill>
              </a:rPr>
              <a:t>	Load 1 to 250 kg</a:t>
            </a:r>
          </a:p>
          <a:p>
            <a:r>
              <a:rPr lang="en-GB" sz="1200">
                <a:solidFill>
                  <a:srgbClr val="000000"/>
                </a:solidFill>
              </a:rPr>
              <a:t>	Brinell, Vickers and Rockwell indenters</a:t>
            </a:r>
          </a:p>
          <a:p>
            <a:r>
              <a:rPr lang="en-GB" sz="1200">
                <a:solidFill>
                  <a:srgbClr val="000000"/>
                </a:solidFill>
              </a:rPr>
              <a:t>Micro hardness  automatic tester </a:t>
            </a:r>
            <a:r>
              <a:rPr lang="en-GB" sz="1200" i="1">
                <a:solidFill>
                  <a:srgbClr val="000000"/>
                </a:solidFill>
              </a:rPr>
              <a:t>Wilson Hardness 402MVD</a:t>
            </a:r>
          </a:p>
          <a:p>
            <a:r>
              <a:rPr lang="en-GB" sz="1200" i="1">
                <a:solidFill>
                  <a:srgbClr val="000000"/>
                </a:solidFill>
              </a:rPr>
              <a:t>	</a:t>
            </a:r>
            <a:r>
              <a:rPr lang="en-GB" sz="1200">
                <a:solidFill>
                  <a:srgbClr val="000000"/>
                </a:solidFill>
              </a:rPr>
              <a:t>Load 10 g to 2 kg, Vickers indenter</a:t>
            </a:r>
          </a:p>
        </p:txBody>
      </p:sp>
      <p:sp>
        <p:nvSpPr>
          <p:cNvPr id="14" name="Slide Number Placeholder 7"/>
          <p:cNvSpPr txBox="1">
            <a:spLocks/>
          </p:cNvSpPr>
          <p:nvPr/>
        </p:nvSpPr>
        <p:spPr>
          <a:xfrm>
            <a:off x="6386513" y="6321425"/>
            <a:ext cx="1905000" cy="457200"/>
          </a:xfrm>
          <a:prstGeom prst="rect">
            <a:avLst/>
          </a:prstGeom>
        </p:spPr>
        <p:txBody>
          <a:bodyPr/>
          <a:lstStyle/>
          <a:p>
            <a:pPr algn="r">
              <a:defRPr/>
            </a:pPr>
            <a:fld id="{484DBF6E-1C9F-4650-9CC1-A956C77E9CB9}" type="slidenum">
              <a:rPr lang="en-US" sz="1400" smtClean="0">
                <a:effectLst>
                  <a:outerShdw blurRad="38100" dist="38100" dir="2700000" algn="tl">
                    <a:srgbClr val="000000"/>
                  </a:outerShdw>
                </a:effectLst>
                <a:latin typeface="Tahoma" pitchFamily="34" charset="0"/>
              </a:rPr>
              <a:pPr algn="r">
                <a:defRPr/>
              </a:pPr>
              <a:t>9</a:t>
            </a:fld>
            <a:r>
              <a:rPr lang="en-US" sz="1400" dirty="0" smtClean="0">
                <a:effectLst>
                  <a:outerShdw blurRad="38100" dist="38100" dir="2700000" algn="tl">
                    <a:srgbClr val="000000"/>
                  </a:outerShdw>
                </a:effectLst>
                <a:latin typeface="Tahoma" pitchFamily="34" charset="0"/>
              </a:rPr>
              <a:t>/26</a:t>
            </a:r>
            <a:endParaRPr lang="en-US" sz="1400" dirty="0">
              <a:effectLst>
                <a:outerShdw blurRad="38100" dist="38100" dir="2700000" algn="tl">
                  <a:srgbClr val="000000"/>
                </a:outerShdw>
              </a:effectLst>
              <a:latin typeface="Tahoma" pitchFamily="34" charset="0"/>
            </a:endParaRPr>
          </a:p>
        </p:txBody>
      </p:sp>
      <p:sp>
        <p:nvSpPr>
          <p:cNvPr id="16" name="TextBox 17"/>
          <p:cNvSpPr txBox="1">
            <a:spLocks noChangeArrowheads="1"/>
          </p:cNvSpPr>
          <p:nvPr/>
        </p:nvSpPr>
        <p:spPr bwMode="auto">
          <a:xfrm>
            <a:off x="4670425" y="1222375"/>
            <a:ext cx="4254500" cy="708025"/>
          </a:xfrm>
          <a:prstGeom prst="rect">
            <a:avLst/>
          </a:prstGeom>
          <a:solidFill>
            <a:schemeClr val="accent5">
              <a:lumMod val="20000"/>
              <a:lumOff val="80000"/>
              <a:alpha val="74000"/>
            </a:schemeClr>
          </a:solidFill>
          <a:ln w="9525">
            <a:noFill/>
            <a:miter lim="800000"/>
            <a:headEnd/>
            <a:tailEnd/>
          </a:ln>
        </p:spPr>
        <p:txBody>
          <a:bodyPr>
            <a:spAutoFit/>
          </a:bodyPr>
          <a:lstStyle/>
          <a:p>
            <a:pPr>
              <a:defRPr/>
            </a:pPr>
            <a:r>
              <a:rPr lang="fr-CH" sz="2000" b="1" dirty="0">
                <a:solidFill>
                  <a:srgbClr val="FF0000"/>
                </a:solidFill>
              </a:rPr>
              <a:t>New </a:t>
            </a:r>
            <a:r>
              <a:rPr lang="fr-CH" sz="2000" b="1" dirty="0" err="1">
                <a:solidFill>
                  <a:srgbClr val="FF0000"/>
                </a:solidFill>
              </a:rPr>
              <a:t>dynamic</a:t>
            </a:r>
            <a:r>
              <a:rPr lang="fr-CH" sz="2000" b="1" dirty="0">
                <a:solidFill>
                  <a:srgbClr val="FF0000"/>
                </a:solidFill>
              </a:rPr>
              <a:t> </a:t>
            </a:r>
            <a:r>
              <a:rPr lang="fr-CH" sz="2000" b="1" dirty="0" err="1">
                <a:solidFill>
                  <a:srgbClr val="FF0000"/>
                </a:solidFill>
              </a:rPr>
              <a:t>mechanical</a:t>
            </a:r>
            <a:r>
              <a:rPr lang="fr-CH" sz="2000" b="1" dirty="0">
                <a:solidFill>
                  <a:srgbClr val="FF0000"/>
                </a:solidFill>
              </a:rPr>
              <a:t> </a:t>
            </a:r>
            <a:r>
              <a:rPr lang="fr-CH" sz="2000" b="1" dirty="0" err="1">
                <a:solidFill>
                  <a:srgbClr val="FF0000"/>
                </a:solidFill>
              </a:rPr>
              <a:t>testing</a:t>
            </a:r>
            <a:r>
              <a:rPr lang="fr-CH" sz="2000" b="1" dirty="0">
                <a:solidFill>
                  <a:srgbClr val="FF0000"/>
                </a:solidFill>
              </a:rPr>
              <a:t>  unit in 2014</a:t>
            </a:r>
            <a:endParaRPr lang="en-GB" sz="2000" b="1" dirty="0">
              <a:solidFill>
                <a:srgbClr val="FF0000"/>
              </a:solidFill>
            </a:endParaRPr>
          </a:p>
        </p:txBody>
      </p:sp>
      <p:sp>
        <p:nvSpPr>
          <p:cNvPr id="17" name="TextBox 17"/>
          <p:cNvSpPr txBox="1">
            <a:spLocks noChangeArrowheads="1"/>
          </p:cNvSpPr>
          <p:nvPr/>
        </p:nvSpPr>
        <p:spPr bwMode="auto">
          <a:xfrm>
            <a:off x="4670425" y="152400"/>
            <a:ext cx="4265613" cy="1016000"/>
          </a:xfrm>
          <a:prstGeom prst="rect">
            <a:avLst/>
          </a:prstGeom>
          <a:solidFill>
            <a:schemeClr val="accent5">
              <a:lumMod val="20000"/>
              <a:lumOff val="80000"/>
              <a:alpha val="74000"/>
            </a:schemeClr>
          </a:solidFill>
          <a:ln w="9525">
            <a:noFill/>
            <a:miter lim="800000"/>
            <a:headEnd/>
            <a:tailEnd/>
          </a:ln>
        </p:spPr>
        <p:txBody>
          <a:bodyPr>
            <a:spAutoFit/>
          </a:bodyPr>
          <a:lstStyle/>
          <a:p>
            <a:pPr>
              <a:defRPr/>
            </a:pPr>
            <a:r>
              <a:rPr lang="fr-CH" sz="2000" b="1" dirty="0">
                <a:solidFill>
                  <a:srgbClr val="FF0000"/>
                </a:solidFill>
              </a:rPr>
              <a:t>100 </a:t>
            </a:r>
            <a:r>
              <a:rPr lang="fr-CH" sz="2000" b="1" dirty="0" err="1">
                <a:solidFill>
                  <a:srgbClr val="FF0000"/>
                </a:solidFill>
              </a:rPr>
              <a:t>kN</a:t>
            </a:r>
            <a:r>
              <a:rPr lang="fr-CH" sz="2000" b="1" dirty="0">
                <a:solidFill>
                  <a:srgbClr val="FF0000"/>
                </a:solidFill>
              </a:rPr>
              <a:t> cryostat for </a:t>
            </a:r>
            <a:r>
              <a:rPr lang="fr-CH" sz="2000" b="1" dirty="0" err="1">
                <a:solidFill>
                  <a:srgbClr val="FF0000"/>
                </a:solidFill>
              </a:rPr>
              <a:t>tensile</a:t>
            </a:r>
            <a:r>
              <a:rPr lang="fr-CH" sz="2000" b="1" dirty="0">
                <a:solidFill>
                  <a:srgbClr val="FF0000"/>
                </a:solidFill>
              </a:rPr>
              <a:t> </a:t>
            </a:r>
            <a:r>
              <a:rPr lang="fr-CH" sz="2000" b="1" dirty="0" err="1">
                <a:solidFill>
                  <a:srgbClr val="FF0000"/>
                </a:solidFill>
              </a:rPr>
              <a:t>testing</a:t>
            </a:r>
            <a:r>
              <a:rPr lang="fr-CH" sz="2000" b="1" dirty="0">
                <a:solidFill>
                  <a:srgbClr val="FF0000"/>
                </a:solidFill>
              </a:rPr>
              <a:t> and </a:t>
            </a:r>
            <a:r>
              <a:rPr lang="fr-CH" sz="2000" b="1" dirty="0" err="1">
                <a:solidFill>
                  <a:srgbClr val="FF0000"/>
                </a:solidFill>
              </a:rPr>
              <a:t>eventually</a:t>
            </a:r>
            <a:r>
              <a:rPr lang="fr-CH" sz="2000" b="1" dirty="0">
                <a:solidFill>
                  <a:srgbClr val="FF0000"/>
                </a:solidFill>
              </a:rPr>
              <a:t> fracture </a:t>
            </a:r>
            <a:r>
              <a:rPr lang="fr-CH" sz="2000" b="1" dirty="0" err="1">
                <a:solidFill>
                  <a:srgbClr val="FF0000"/>
                </a:solidFill>
              </a:rPr>
              <a:t>mechanics</a:t>
            </a:r>
            <a:r>
              <a:rPr lang="fr-CH" sz="2000" b="1" dirty="0">
                <a:solidFill>
                  <a:srgbClr val="FF0000"/>
                </a:solidFill>
              </a:rPr>
              <a:t> </a:t>
            </a:r>
            <a:r>
              <a:rPr lang="fr-CH" sz="2000" b="1" dirty="0" err="1">
                <a:solidFill>
                  <a:srgbClr val="FF0000"/>
                </a:solidFill>
              </a:rPr>
              <a:t>at</a:t>
            </a:r>
            <a:r>
              <a:rPr lang="fr-CH" sz="2000" b="1" dirty="0">
                <a:solidFill>
                  <a:srgbClr val="FF0000"/>
                </a:solidFill>
              </a:rPr>
              <a:t> 4.2 K in construction (2013)</a:t>
            </a:r>
            <a:endParaRPr lang="en-GB" sz="2000" b="1" dirty="0">
              <a:solidFill>
                <a:srgbClr val="FF0000"/>
              </a:solidFill>
            </a:endParaRPr>
          </a:p>
        </p:txBody>
      </p:sp>
      <p:pic>
        <p:nvPicPr>
          <p:cNvPr id="16401" name="Picture 17" descr="G:\Departments\EN\Groups\MME\MM\Metallurgy\Autres\Photos equipement\Photos\IMG_2808.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26075" y="4381500"/>
            <a:ext cx="3503613"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par>
                                <p:cTn id="8" presetID="3" presetClass="entr" presetSubtype="10" fill="hold" nodeType="withEffect">
                                  <p:stCondLst>
                                    <p:cond delay="0"/>
                                  </p:stCondLst>
                                  <p:childTnLst>
                                    <p:set>
                                      <p:cBhvr>
                                        <p:cTn id="9" dur="1" fill="hold">
                                          <p:stCondLst>
                                            <p:cond delay="0"/>
                                          </p:stCondLst>
                                        </p:cTn>
                                        <p:tgtEl>
                                          <p:spTgt spid="16401"/>
                                        </p:tgtEl>
                                        <p:attrNameLst>
                                          <p:attrName>style.visibility</p:attrName>
                                        </p:attrNameLst>
                                      </p:cBhvr>
                                      <p:to>
                                        <p:strVal val="visible"/>
                                      </p:to>
                                    </p:set>
                                    <p:animEffect transition="in" filter="blinds(horizontal)">
                                      <p:cBhvr>
                                        <p:cTn id="10" dur="500"/>
                                        <p:tgtEl>
                                          <p:spTgt spid="16401"/>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blinds(horizontal)">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9_ShimmerAB">
  <a:themeElements>
    <a:clrScheme name="ShimmerAB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AB">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immerAB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AB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AB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AB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AB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AB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AB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AB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AB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ShimmerAB">
  <a:themeElements>
    <a:clrScheme name="ShimmerAB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AB">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immerAB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AB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AB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AB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AB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AB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AB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AB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AB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ShimmerAB">
  <a:themeElements>
    <a:clrScheme name="1_ShimmerAB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1_ShimmerAB">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609600" marR="0" indent="-609600" algn="l" defTabSz="914400" rtl="0" eaLnBrk="1" fontAlgn="base" latinLnBrk="0" hangingPunct="1">
          <a:lnSpc>
            <a:spcPct val="90000"/>
          </a:lnSpc>
          <a:spcBef>
            <a:spcPct val="20000"/>
          </a:spcBef>
          <a:spcAft>
            <a:spcPct val="0"/>
          </a:spcAft>
          <a:buClr>
            <a:schemeClr val="hlink"/>
          </a:buClr>
          <a:buSzPct val="70000"/>
          <a:buFont typeface="Wingdings" pitchFamily="2" charset="2"/>
          <a:buNone/>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Tahoma" pitchFamily="34"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609600" marR="0" indent="-609600" algn="l" defTabSz="914400" rtl="0" eaLnBrk="1" fontAlgn="base" latinLnBrk="0" hangingPunct="1">
          <a:lnSpc>
            <a:spcPct val="90000"/>
          </a:lnSpc>
          <a:spcBef>
            <a:spcPct val="20000"/>
          </a:spcBef>
          <a:spcAft>
            <a:spcPct val="0"/>
          </a:spcAft>
          <a:buClr>
            <a:schemeClr val="hlink"/>
          </a:buClr>
          <a:buSzPct val="70000"/>
          <a:buFont typeface="Wingdings" pitchFamily="2" charset="2"/>
          <a:buNone/>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Tahoma" pitchFamily="34" charset="0"/>
          </a:defRPr>
        </a:defPPr>
      </a:lstStyle>
    </a:lnDef>
  </a:objectDefaults>
  <a:extraClrSchemeLst>
    <a:extraClrScheme>
      <a:clrScheme name="1_ShimmerAB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1_ShimmerAB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1_ShimmerAB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1_ShimmerAB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1_ShimmerAB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1_ShimmerAB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1_ShimmerAB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1_ShimmerAB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1_ShimmerAB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ShimmerAB">
  <a:themeElements>
    <a:clrScheme name="1_ShimmerAB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1_ShimmerAB">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609600" marR="0" indent="-609600" algn="l" defTabSz="914400" rtl="0" eaLnBrk="1" fontAlgn="base" latinLnBrk="0" hangingPunct="1">
          <a:lnSpc>
            <a:spcPct val="90000"/>
          </a:lnSpc>
          <a:spcBef>
            <a:spcPct val="20000"/>
          </a:spcBef>
          <a:spcAft>
            <a:spcPct val="0"/>
          </a:spcAft>
          <a:buClr>
            <a:schemeClr val="hlink"/>
          </a:buClr>
          <a:buSzPct val="70000"/>
          <a:buFont typeface="Wingdings" pitchFamily="2" charset="2"/>
          <a:buNone/>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Tahoma" pitchFamily="34"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609600" marR="0" indent="-609600" algn="l" defTabSz="914400" rtl="0" eaLnBrk="1" fontAlgn="base" latinLnBrk="0" hangingPunct="1">
          <a:lnSpc>
            <a:spcPct val="90000"/>
          </a:lnSpc>
          <a:spcBef>
            <a:spcPct val="20000"/>
          </a:spcBef>
          <a:spcAft>
            <a:spcPct val="0"/>
          </a:spcAft>
          <a:buClr>
            <a:schemeClr val="hlink"/>
          </a:buClr>
          <a:buSzPct val="70000"/>
          <a:buFont typeface="Wingdings" pitchFamily="2" charset="2"/>
          <a:buNone/>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Tahoma" pitchFamily="34" charset="0"/>
          </a:defRPr>
        </a:defPPr>
      </a:lstStyle>
    </a:lnDef>
  </a:objectDefaults>
  <a:extraClrSchemeLst>
    <a:extraClrScheme>
      <a:clrScheme name="1_ShimmerAB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1_ShimmerAB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1_ShimmerAB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1_ShimmerAB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1_ShimmerAB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1_ShimmerAB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1_ShimmerAB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1_ShimmerAB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1_ShimmerAB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4_ShimmerAB">
  <a:themeElements>
    <a:clrScheme name="1_ShimmerAB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1_ShimmerAB">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609600" marR="0" indent="-609600" algn="l" defTabSz="914400" rtl="0" eaLnBrk="1" fontAlgn="base" latinLnBrk="0" hangingPunct="1">
          <a:lnSpc>
            <a:spcPct val="90000"/>
          </a:lnSpc>
          <a:spcBef>
            <a:spcPct val="20000"/>
          </a:spcBef>
          <a:spcAft>
            <a:spcPct val="0"/>
          </a:spcAft>
          <a:buClr>
            <a:schemeClr val="hlink"/>
          </a:buClr>
          <a:buSzPct val="70000"/>
          <a:buFont typeface="Wingdings" pitchFamily="2" charset="2"/>
          <a:buNone/>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Tahoma" pitchFamily="34"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609600" marR="0" indent="-609600" algn="l" defTabSz="914400" rtl="0" eaLnBrk="1" fontAlgn="base" latinLnBrk="0" hangingPunct="1">
          <a:lnSpc>
            <a:spcPct val="90000"/>
          </a:lnSpc>
          <a:spcBef>
            <a:spcPct val="20000"/>
          </a:spcBef>
          <a:spcAft>
            <a:spcPct val="0"/>
          </a:spcAft>
          <a:buClr>
            <a:schemeClr val="hlink"/>
          </a:buClr>
          <a:buSzPct val="70000"/>
          <a:buFont typeface="Wingdings" pitchFamily="2" charset="2"/>
          <a:buNone/>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Tahoma" pitchFamily="34" charset="0"/>
          </a:defRPr>
        </a:defPPr>
      </a:lstStyle>
    </a:lnDef>
  </a:objectDefaults>
  <a:extraClrSchemeLst>
    <a:extraClrScheme>
      <a:clrScheme name="1_ShimmerAB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1_ShimmerAB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1_ShimmerAB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1_ShimmerAB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1_ShimmerAB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1_ShimmerAB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1_ShimmerAB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1_ShimmerAB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1_ShimmerAB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28829</TotalTime>
  <Words>1720</Words>
  <Application>Microsoft Office PowerPoint</Application>
  <PresentationFormat>On-screen Show (4:3)</PresentationFormat>
  <Paragraphs>319</Paragraphs>
  <Slides>26</Slides>
  <Notes>17</Notes>
  <HiddenSlides>0</HiddenSlides>
  <MMClips>2</MMClips>
  <ScaleCrop>false</ScaleCrop>
  <HeadingPairs>
    <vt:vector size="6" baseType="variant">
      <vt:variant>
        <vt:lpstr>Theme</vt:lpstr>
      </vt:variant>
      <vt:variant>
        <vt:i4>8</vt:i4>
      </vt:variant>
      <vt:variant>
        <vt:lpstr>Embedded OLE Servers</vt:lpstr>
      </vt:variant>
      <vt:variant>
        <vt:i4>1</vt:i4>
      </vt:variant>
      <vt:variant>
        <vt:lpstr>Slide Titles</vt:lpstr>
      </vt:variant>
      <vt:variant>
        <vt:i4>26</vt:i4>
      </vt:variant>
    </vt:vector>
  </HeadingPairs>
  <TitlesOfParts>
    <vt:vector size="35" baseType="lpstr">
      <vt:lpstr>Office Theme</vt:lpstr>
      <vt:lpstr>1_Office Theme</vt:lpstr>
      <vt:lpstr>2_Office Theme</vt:lpstr>
      <vt:lpstr>9_ShimmerAB</vt:lpstr>
      <vt:lpstr>1_ShimmerAB</vt:lpstr>
      <vt:lpstr>2_ShimmerAB</vt:lpstr>
      <vt:lpstr>3_ShimmerAB</vt:lpstr>
      <vt:lpstr>4_ShimmerAB</vt:lpstr>
      <vt:lpstr>Photo Editor Photo</vt:lpstr>
      <vt:lpstr>Etudes et essais de matériaux: présentation de la section Matériaux et Métrologie dans le contexte du groupe EN-MME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Annexe</dc:title>
  <dc:creator>dpugnat</dc:creator>
  <cp:lastModifiedBy>Stefano Sgobba</cp:lastModifiedBy>
  <cp:revision>1513</cp:revision>
  <cp:lastPrinted>2011-10-17T09:40:53Z</cp:lastPrinted>
  <dcterms:created xsi:type="dcterms:W3CDTF">2009-06-16T09:16:28Z</dcterms:created>
  <dcterms:modified xsi:type="dcterms:W3CDTF">2013-10-02T21:38:46Z</dcterms:modified>
</cp:coreProperties>
</file>