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73" r:id="rId4"/>
    <p:sldId id="274" r:id="rId5"/>
    <p:sldId id="280" r:id="rId6"/>
    <p:sldId id="281" r:id="rId7"/>
    <p:sldId id="258" r:id="rId8"/>
    <p:sldId id="260" r:id="rId9"/>
    <p:sldId id="261" r:id="rId10"/>
    <p:sldId id="282" r:id="rId11"/>
    <p:sldId id="283" r:id="rId12"/>
    <p:sldId id="262" r:id="rId13"/>
    <p:sldId id="263" r:id="rId14"/>
    <p:sldId id="264" r:id="rId15"/>
    <p:sldId id="265" r:id="rId16"/>
    <p:sldId id="279" r:id="rId17"/>
    <p:sldId id="268" r:id="rId18"/>
    <p:sldId id="269" r:id="rId19"/>
    <p:sldId id="270" r:id="rId20"/>
    <p:sldId id="275" r:id="rId21"/>
    <p:sldId id="266" r:id="rId22"/>
    <p:sldId id="267" r:id="rId23"/>
    <p:sldId id="271" r:id="rId24"/>
    <p:sldId id="272" r:id="rId25"/>
    <p:sldId id="277" r:id="rId26"/>
    <p:sldId id="276" r:id="rId27"/>
    <p:sldId id="27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5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55" autoAdjust="0"/>
  </p:normalViewPr>
  <p:slideViewPr>
    <p:cSldViewPr snapToObjects="1">
      <p:cViewPr varScale="1">
        <p:scale>
          <a:sx n="92" d="100"/>
          <a:sy n="92" d="100"/>
        </p:scale>
        <p:origin x="-320" y="-112"/>
      </p:cViewPr>
      <p:guideLst>
        <p:guide orient="horz" pos="3792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32770-308C-B440-BD7A-6AD7D0F6D56C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A06B6-C182-D741-A118-DB2AF16CF0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04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8345E-314E-584F-8E3B-EA6680B2B4A0}" type="datetimeFigureOut">
              <a:rPr lang="en-US" smtClean="0"/>
              <a:pPr/>
              <a:t>4/7/14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FCA8A-345E-084C-8F65-A8BB5D4EF7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33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09600"/>
            <a:ext cx="8153400" cy="533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599" y="1066800"/>
            <a:ext cx="8686801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en-US" smtClean="0"/>
              <a:t>April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492875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en-US" smtClean="0"/>
              <a:t>WWND 2014 - A. Kesich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>
                <a:solidFill>
                  <a:srgbClr val="1F497D"/>
                </a:solidFill>
                <a:latin typeface="Optima"/>
                <a:cs typeface="Optima"/>
              </a:defRPr>
            </a:lvl1pPr>
          </a:lstStyle>
          <a:p>
            <a:fld id="{14F7DA48-3D46-3E41-B727-2064398D37F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762000"/>
            <a:ext cx="8229600" cy="1588"/>
          </a:xfrm>
          <a:prstGeom prst="line">
            <a:avLst/>
          </a:prstGeom>
          <a:ln>
            <a:gradFill flip="none" rotWithShape="1">
              <a:gsLst>
                <a:gs pos="0">
                  <a:schemeClr val="tx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tx1"/>
          </a:solidFill>
          <a:latin typeface="Optima"/>
          <a:ea typeface="+mj-ea"/>
          <a:cs typeface="Optim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kern="1200">
          <a:solidFill>
            <a:schemeClr val="tx1"/>
          </a:solidFill>
          <a:latin typeface="Optima"/>
          <a:ea typeface="+mn-ea"/>
          <a:cs typeface="Optim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kern="1200">
          <a:solidFill>
            <a:schemeClr val="tx1"/>
          </a:solidFill>
          <a:latin typeface="Optima"/>
          <a:ea typeface="+mn-ea"/>
          <a:cs typeface="Optim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kern="1200">
          <a:solidFill>
            <a:schemeClr val="tx1"/>
          </a:solidFill>
          <a:latin typeface="Optima"/>
          <a:ea typeface="+mn-ea"/>
          <a:cs typeface="Optim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kern="1200">
          <a:solidFill>
            <a:schemeClr val="tx1"/>
          </a:solidFill>
          <a:latin typeface="Optima"/>
          <a:ea typeface="+mn-ea"/>
          <a:cs typeface="Optim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kern="1200">
          <a:solidFill>
            <a:schemeClr val="tx1"/>
          </a:solidFill>
          <a:latin typeface="Optima"/>
          <a:ea typeface="+mn-ea"/>
          <a:cs typeface="Optim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8763000" cy="2362200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Υ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 Suppression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in Hot and Cold Nuclear Matter at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STAR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</a:b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or: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/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charset="0"/>
              </a:rPr>
              <a:t>Yield Extraction with Low Statistics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724400"/>
            <a:ext cx="6400800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1F497D"/>
                </a:solidFill>
              </a:rPr>
              <a:t>Anthony </a:t>
            </a:r>
            <a:r>
              <a:rPr lang="en-US" dirty="0" err="1" smtClean="0">
                <a:solidFill>
                  <a:srgbClr val="1F497D"/>
                </a:solidFill>
              </a:rPr>
              <a:t>Kesich</a:t>
            </a:r>
            <a:endParaRPr lang="en-US" dirty="0" smtClean="0">
              <a:solidFill>
                <a:srgbClr val="1F497D"/>
              </a:solidFill>
            </a:endParaRPr>
          </a:p>
          <a:p>
            <a:pPr algn="r"/>
            <a:r>
              <a:rPr lang="en-US" dirty="0" smtClean="0">
                <a:solidFill>
                  <a:srgbClr val="1F497D"/>
                </a:solidFill>
              </a:rPr>
              <a:t>University of California, </a:t>
            </a:r>
            <a:r>
              <a:rPr lang="en-US" dirty="0" smtClean="0">
                <a:solidFill>
                  <a:srgbClr val="1F497D"/>
                </a:solidFill>
              </a:rPr>
              <a:t>Davis</a:t>
            </a:r>
            <a:endParaRPr lang="en-US" dirty="0" smtClean="0">
              <a:solidFill>
                <a:srgbClr val="1F497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715000"/>
            <a:ext cx="2514600" cy="64331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3351212"/>
            <a:ext cx="8763000" cy="1588"/>
          </a:xfrm>
          <a:prstGeom prst="line">
            <a:avLst/>
          </a:prstGeom>
          <a:ln>
            <a:gradFill flip="none" rotWithShape="1">
              <a:gsLst>
                <a:gs pos="0">
                  <a:schemeClr val="tx1"/>
                </a:gs>
                <a:gs pos="100000">
                  <a:schemeClr val="bg2">
                    <a:lumMod val="9000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Least squares with binned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9366"/>
            <a:ext cx="8229600" cy="491527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Least squares: minimize </a:t>
            </a:r>
            <a:r>
              <a:rPr lang="en-US" dirty="0" smtClean="0">
                <a:latin typeface="Symbol" charset="2"/>
                <a:cs typeface="Symbol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with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assumes Poisson statistics, i.e.: mean = variance</a:t>
            </a:r>
          </a:p>
          <a:p>
            <a:pPr lvl="1"/>
            <a:r>
              <a:rPr lang="en-US" dirty="0" smtClean="0"/>
              <a:t>here, </a:t>
            </a:r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is PDF which we assume (hope?) is parent distribution.</a:t>
            </a:r>
            <a:endParaRPr lang="en-US" dirty="0"/>
          </a:p>
          <a:p>
            <a:r>
              <a:rPr lang="en-US" dirty="0" smtClean="0"/>
              <a:t>Modified least-squares method: minimize </a:t>
            </a:r>
            <a:r>
              <a:rPr lang="en-US" dirty="0">
                <a:latin typeface="Symbol" charset="2"/>
                <a:cs typeface="Symbol" charset="2"/>
              </a:rPr>
              <a:t>c</a:t>
            </a:r>
            <a:r>
              <a:rPr lang="en-US" baseline="30000" dirty="0"/>
              <a:t>2</a:t>
            </a:r>
            <a:r>
              <a:rPr lang="en-US" dirty="0" smtClean="0"/>
              <a:t> with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Easier computationally: use data, instead of assumed PDF</a:t>
            </a:r>
          </a:p>
          <a:p>
            <a:pPr lvl="1"/>
            <a:r>
              <a:rPr lang="en-US" dirty="0" smtClean="0"/>
              <a:t>Can lead to problems if a bin contains no entries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5184-3789-5145-BA04-830643B53973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03138"/>
              </p:ext>
            </p:extLst>
          </p:nvPr>
        </p:nvGraphicFramePr>
        <p:xfrm>
          <a:off x="3916083" y="1298344"/>
          <a:ext cx="280267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1473200" imgH="520700" progId="Equation.DSMT4">
                  <p:embed/>
                </p:oleObj>
              </mc:Choice>
              <mc:Fallback>
                <p:oleObj name="Equation" r:id="rId3" imgW="1473200" imgH="520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6083" y="1298344"/>
                        <a:ext cx="2802673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809626"/>
              </p:ext>
            </p:extLst>
          </p:nvPr>
        </p:nvGraphicFramePr>
        <p:xfrm>
          <a:off x="2749550" y="3752414"/>
          <a:ext cx="269487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5" imgW="1473200" imgH="520700" progId="Equation.3">
                  <p:embed/>
                </p:oleObj>
              </mc:Choice>
              <mc:Fallback>
                <p:oleObj name="Equation" r:id="rId5" imgW="1473200" imgH="520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49550" y="3752414"/>
                        <a:ext cx="2694878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 flipV="1">
            <a:off x="6275656" y="2067556"/>
            <a:ext cx="782610" cy="221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752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906600"/>
          </a:xfrm>
        </p:spPr>
        <p:txBody>
          <a:bodyPr>
            <a:normAutofit/>
          </a:bodyPr>
          <a:lstStyle/>
          <a:p>
            <a:r>
              <a:rPr lang="en-US" dirty="0" smtClean="0"/>
              <a:t>Adjustable normalization: careful!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8324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If we add an arbitrary normalization: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Here, </a:t>
            </a:r>
            <a:r>
              <a:rPr lang="en-US" b="1" dirty="0" smtClean="0">
                <a:latin typeface="Symbol" charset="2"/>
                <a:cs typeface="Symbol" charset="2"/>
              </a:rPr>
              <a:t>n</a:t>
            </a:r>
            <a:r>
              <a:rPr lang="en-US" b="1" dirty="0" smtClean="0"/>
              <a:t> is the arbitrary normalization constant.</a:t>
            </a:r>
          </a:p>
          <a:p>
            <a:pPr lvl="2"/>
            <a:r>
              <a:rPr lang="en-US" dirty="0" smtClean="0"/>
              <a:t>Suitably normalized, it can be used to estimate the yield.</a:t>
            </a:r>
          </a:p>
          <a:p>
            <a:pPr lvl="1"/>
            <a:r>
              <a:rPr lang="en-US" dirty="0" smtClean="0"/>
              <a:t>Minimizing </a:t>
            </a:r>
            <a:r>
              <a:rPr lang="en-US" dirty="0" smtClean="0">
                <a:latin typeface="Symbol" charset="2"/>
                <a:cs typeface="Symbol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leads to an estimator of the normalization:</a:t>
            </a:r>
          </a:p>
          <a:p>
            <a:pPr lvl="2"/>
            <a:r>
              <a:rPr lang="en-US" dirty="0" smtClean="0"/>
              <a:t>For least squares: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For modified least squares: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  In our </a:t>
            </a:r>
            <a:r>
              <a:rPr lang="en-US" dirty="0" smtClean="0"/>
              <a:t>example of 1,000 events: </a:t>
            </a:r>
            <a:r>
              <a:rPr lang="en-US" dirty="0"/>
              <a:t>N </a:t>
            </a:r>
            <a:r>
              <a:rPr lang="en-US" dirty="0" smtClean="0"/>
              <a:t>=944.2  </a:t>
            </a:r>
            <a:r>
              <a:rPr lang="en-US" dirty="0"/>
              <a:t>+/- </a:t>
            </a:r>
            <a:r>
              <a:rPr lang="en-US" dirty="0" smtClean="0"/>
              <a:t>30.9</a:t>
            </a:r>
            <a:endParaRPr lang="en-US" dirty="0" smtClean="0"/>
          </a:p>
          <a:p>
            <a:pPr lvl="2"/>
            <a:r>
              <a:rPr lang="en-US" dirty="0" smtClean="0"/>
              <a:t>What method do you think ROOT is using by default?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5184-3789-5145-BA04-830643B53973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496216"/>
              </p:ext>
            </p:extLst>
          </p:nvPr>
        </p:nvGraphicFramePr>
        <p:xfrm>
          <a:off x="1676399" y="1447800"/>
          <a:ext cx="5080227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2171700" imgH="355600" progId="Equation.DSMT4">
                  <p:embed/>
                </p:oleObj>
              </mc:Choice>
              <mc:Fallback>
                <p:oleObj name="Equation" r:id="rId3" imgW="2171700" imgH="355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399" y="1447800"/>
                        <a:ext cx="5080227" cy="83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850070"/>
              </p:ext>
            </p:extLst>
          </p:nvPr>
        </p:nvGraphicFramePr>
        <p:xfrm>
          <a:off x="3694154" y="3506015"/>
          <a:ext cx="1242616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5" imgW="787400" imgH="406400" progId="Equation.DSMT4">
                  <p:embed/>
                </p:oleObj>
              </mc:Choice>
              <mc:Fallback>
                <p:oleObj name="Equation" r:id="rId5" imgW="787400" imgH="40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94154" y="3506015"/>
                        <a:ext cx="1242616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156115"/>
              </p:ext>
            </p:extLst>
          </p:nvPr>
        </p:nvGraphicFramePr>
        <p:xfrm>
          <a:off x="4670978" y="4258636"/>
          <a:ext cx="171979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7" imgW="825500" imgH="228600" progId="Equation.3">
                  <p:embed/>
                </p:oleObj>
              </mc:Choice>
              <mc:Fallback>
                <p:oleObj name="Equation" r:id="rId7" imgW="8255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70978" y="4258636"/>
                        <a:ext cx="1719792" cy="47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0903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this isn’t a fluctuation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manyBasicGaussians.200.5000sampl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08200" y="0"/>
            <a:ext cx="4922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867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it can be corrected (somewhat)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3896" y="14419"/>
            <a:ext cx="4190999" cy="583856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599" y="5165725"/>
            <a:ext cx="8686801" cy="11588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1000 thrown per event</a:t>
            </a:r>
          </a:p>
          <a:p>
            <a:r>
              <a:rPr lang="en-US" dirty="0" smtClean="0"/>
              <a:t>Yield corrected by adding chi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0.71% bias </a:t>
            </a:r>
            <a:r>
              <a:rPr lang="en-US" dirty="0" err="1" smtClean="0"/>
              <a:t>vs</a:t>
            </a:r>
            <a:r>
              <a:rPr lang="en-US" dirty="0" smtClean="0"/>
              <a:t> -5.8%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6396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you go back to low statistics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6841" y="96364"/>
            <a:ext cx="3774118" cy="52578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599" y="4612323"/>
            <a:ext cx="8686801" cy="171227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200 thrown per event</a:t>
            </a:r>
          </a:p>
          <a:p>
            <a:r>
              <a:rPr lang="en-US" dirty="0" smtClean="0"/>
              <a:t>Yield corrected by adding chi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8.6% bias </a:t>
            </a:r>
            <a:r>
              <a:rPr lang="en-US" dirty="0" err="1" smtClean="0"/>
              <a:t>vs</a:t>
            </a:r>
            <a:r>
              <a:rPr lang="en-US" dirty="0" smtClean="0"/>
              <a:t> -12.7% </a:t>
            </a:r>
            <a:r>
              <a:rPr lang="en-US" dirty="0" smtClean="0">
                <a:sym typeface="Wingdings"/>
              </a:rPr>
              <a:t> Not a huge improvement</a:t>
            </a:r>
          </a:p>
          <a:p>
            <a:pPr lvl="1"/>
            <a:r>
              <a:rPr lang="en-US" dirty="0" smtClean="0">
                <a:sym typeface="Wingdings"/>
              </a:rPr>
              <a:t>Empty-bin effect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5325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really, just use Likelihood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 descr="manyBasicGaussians.200.5000samples.likeliho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24389" y="484601"/>
            <a:ext cx="2461381" cy="3429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19512" y="2945983"/>
            <a:ext cx="2461380" cy="3429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48513" y="483906"/>
            <a:ext cx="2461380" cy="342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33143" y="2937955"/>
            <a:ext cx="246138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19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the world isn’t that simple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5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yields from composite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334000"/>
            <a:ext cx="8686801" cy="106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Signal is a Gaussian</a:t>
            </a:r>
          </a:p>
          <a:p>
            <a:r>
              <a:rPr lang="en-US" dirty="0" smtClean="0"/>
              <a:t>Background is an exponential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71056" y="32656"/>
            <a:ext cx="4430486" cy="617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985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yields from composite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724400"/>
            <a:ext cx="8686801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1) Extraction via fit parameters</a:t>
            </a:r>
          </a:p>
          <a:p>
            <a:r>
              <a:rPr lang="en-US" dirty="0" smtClean="0"/>
              <a:t>2) Integrate data and subtract background (green dashed curve)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4679" y="182435"/>
            <a:ext cx="3668486" cy="511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46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Extracting yields from composite signals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029200"/>
            <a:ext cx="8686801" cy="1447800"/>
          </a:xfrm>
        </p:spPr>
        <p:txBody>
          <a:bodyPr/>
          <a:lstStyle/>
          <a:p>
            <a:r>
              <a:rPr lang="en-US" dirty="0" smtClean="0"/>
              <a:t>Extraction from fit outperforms subtraction</a:t>
            </a:r>
          </a:p>
          <a:p>
            <a:r>
              <a:rPr lang="en-US" dirty="0" smtClean="0"/>
              <a:t>But we know the lineshape here….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 descr="manyGaussianWithBkg.300.5000samples.likeliho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7856" y="172362"/>
            <a:ext cx="4045868" cy="56363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73479" y="1524000"/>
            <a:ext cx="127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thrown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54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  <a:p>
            <a:r>
              <a:rPr lang="en-US" dirty="0" smtClean="0"/>
              <a:t>Chi</a:t>
            </a:r>
            <a:r>
              <a:rPr lang="en-US" baseline="30000" dirty="0" smtClean="0"/>
              <a:t>2</a:t>
            </a:r>
            <a:r>
              <a:rPr lang="en-US" dirty="0" smtClean="0"/>
              <a:t> Fitting</a:t>
            </a:r>
          </a:p>
          <a:p>
            <a:r>
              <a:rPr lang="en-US" dirty="0" smtClean="0"/>
              <a:t>Bias Correction</a:t>
            </a:r>
          </a:p>
          <a:p>
            <a:r>
              <a:rPr lang="en-US" dirty="0" smtClean="0"/>
              <a:t>Likelihood Fitting</a:t>
            </a:r>
          </a:p>
          <a:p>
            <a:r>
              <a:rPr lang="en-US" dirty="0" smtClean="0"/>
              <a:t>Composite Signals</a:t>
            </a:r>
          </a:p>
          <a:p>
            <a:r>
              <a:rPr lang="en-US" dirty="0" smtClean="0"/>
              <a:t>Mismatched line shapes</a:t>
            </a:r>
          </a:p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116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Crystal Ball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181600"/>
            <a:ext cx="8686801" cy="116075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Gaussian paired with power law</a:t>
            </a:r>
          </a:p>
          <a:p>
            <a:r>
              <a:rPr lang="en-US" dirty="0" smtClean="0"/>
              <a:t>Models “</a:t>
            </a:r>
            <a:r>
              <a:rPr lang="en-US" dirty="0" err="1" smtClean="0"/>
              <a:t>lossy</a:t>
            </a:r>
            <a:r>
              <a:rPr lang="en-US" dirty="0" smtClean="0"/>
              <a:t>” functions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799275"/>
            <a:ext cx="5206008" cy="3544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4458525"/>
            <a:ext cx="5422900" cy="70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49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Likelihood with incorrect line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419600"/>
            <a:ext cx="8686801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Threw 300 events with a Crystal Ball function and fit it to a Gaussian</a:t>
            </a:r>
          </a:p>
          <a:p>
            <a:r>
              <a:rPr lang="en-US" dirty="0" smtClean="0"/>
              <a:t>Chi</a:t>
            </a:r>
            <a:r>
              <a:rPr lang="en-US" baseline="30000" dirty="0" smtClean="0"/>
              <a:t>2</a:t>
            </a:r>
            <a:r>
              <a:rPr lang="en-US" dirty="0" smtClean="0"/>
              <a:t> gets the shape right (somewhat)</a:t>
            </a:r>
          </a:p>
          <a:p>
            <a:r>
              <a:rPr lang="en-US" dirty="0" smtClean="0"/>
              <a:t>Likelihood gets the yield right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 descr="gaussFitToCB.300.likeliho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40785" y="744985"/>
            <a:ext cx="3070982" cy="4278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0792" y="752905"/>
            <a:ext cx="3070982" cy="42782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3291" y="762000"/>
            <a:ext cx="768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Chi</a:t>
            </a:r>
            <a:r>
              <a:rPr lang="en-US" sz="2800" baseline="30000" dirty="0" smtClean="0"/>
              <a:t>2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939256" y="772180"/>
            <a:ext cx="1680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Likelihood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23542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holds at high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876800"/>
            <a:ext cx="8686801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Threw 50,000 events with a Crystal Ball function and fit it to a Gaussian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40785" y="744985"/>
            <a:ext cx="3070982" cy="42782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0792" y="752905"/>
            <a:ext cx="3070981" cy="42782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03291" y="762000"/>
            <a:ext cx="768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Chi</a:t>
            </a:r>
            <a:r>
              <a:rPr lang="en-US" sz="2800" baseline="30000" dirty="0" smtClean="0"/>
              <a:t>2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939256" y="772180"/>
            <a:ext cx="1680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Likelihood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6045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signals with incorrect line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105400"/>
            <a:ext cx="8686801" cy="1219200"/>
          </a:xfrm>
        </p:spPr>
        <p:txBody>
          <a:bodyPr/>
          <a:lstStyle/>
          <a:p>
            <a:r>
              <a:rPr lang="en-US" dirty="0" smtClean="0"/>
              <a:t>Signal is Crystal Ball with exponential </a:t>
            </a:r>
            <a:r>
              <a:rPr lang="en-US" dirty="0" err="1" smtClean="0"/>
              <a:t>bkg</a:t>
            </a:r>
            <a:endParaRPr lang="en-US" dirty="0" smtClean="0"/>
          </a:p>
          <a:p>
            <a:r>
              <a:rPr lang="en-US" dirty="0" smtClean="0"/>
              <a:t>Fit to </a:t>
            </a:r>
            <a:r>
              <a:rPr lang="en-US" dirty="0"/>
              <a:t>G</a:t>
            </a:r>
            <a:r>
              <a:rPr lang="en-US" dirty="0" smtClean="0"/>
              <a:t>aussian with exponential </a:t>
            </a:r>
            <a:r>
              <a:rPr lang="en-US" dirty="0" err="1" smtClean="0"/>
              <a:t>bkg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gaussFitToCBandBkg.50000.likeliho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2383" y="-21564"/>
            <a:ext cx="4374052" cy="60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708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signals with incorrect line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105400"/>
            <a:ext cx="8686801" cy="1219200"/>
          </a:xfrm>
        </p:spPr>
        <p:txBody>
          <a:bodyPr/>
          <a:lstStyle/>
          <a:p>
            <a:r>
              <a:rPr lang="en-US" dirty="0" smtClean="0"/>
              <a:t>Signal is Crystal Ball with exponential </a:t>
            </a:r>
            <a:r>
              <a:rPr lang="en-US" dirty="0" err="1" smtClean="0"/>
              <a:t>bkg</a:t>
            </a:r>
            <a:endParaRPr lang="en-US" dirty="0" smtClean="0"/>
          </a:p>
          <a:p>
            <a:r>
              <a:rPr lang="en-US" dirty="0" smtClean="0"/>
              <a:t>Fit to </a:t>
            </a:r>
            <a:r>
              <a:rPr lang="en-US" dirty="0"/>
              <a:t>G</a:t>
            </a:r>
            <a:r>
              <a:rPr lang="en-US" dirty="0" smtClean="0"/>
              <a:t>aussian with exponential </a:t>
            </a:r>
            <a:r>
              <a:rPr lang="en-US" dirty="0" err="1" smtClean="0"/>
              <a:t>bkg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2383" y="-21564"/>
            <a:ext cx="4374051" cy="609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0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of many “incorrect” fits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08200" y="0"/>
            <a:ext cx="49227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02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of many “incorrect” fits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 descr="gaussFitToManyCBandBkg.5000.5000samples.likelihoo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08200" y="0"/>
            <a:ext cx="4922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&lt;/talk&gt;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 Upsilon results are in the publication process</a:t>
            </a:r>
          </a:p>
          <a:p>
            <a:r>
              <a:rPr lang="en-US" dirty="0" smtClean="0"/>
              <a:t>Chi</a:t>
            </a:r>
            <a:r>
              <a:rPr lang="en-US" baseline="30000" dirty="0" smtClean="0"/>
              <a:t>2</a:t>
            </a:r>
            <a:r>
              <a:rPr lang="en-US" dirty="0" smtClean="0"/>
              <a:t> fitting is biased at low statistics</a:t>
            </a:r>
          </a:p>
          <a:p>
            <a:pPr lvl="1"/>
            <a:r>
              <a:rPr lang="en-US" sz="3200" dirty="0">
                <a:solidFill>
                  <a:schemeClr val="accent2"/>
                </a:solidFill>
              </a:rPr>
              <a:t>U</a:t>
            </a:r>
            <a:r>
              <a:rPr lang="en-US" sz="3200" dirty="0" smtClean="0">
                <a:solidFill>
                  <a:schemeClr val="accent2"/>
                </a:solidFill>
              </a:rPr>
              <a:t>se likelihood.</a:t>
            </a:r>
          </a:p>
          <a:p>
            <a:r>
              <a:rPr lang="en-US" dirty="0" smtClean="0"/>
              <a:t>Be wary of line shape assumptions</a:t>
            </a:r>
          </a:p>
          <a:p>
            <a:pPr lvl="1"/>
            <a:r>
              <a:rPr lang="en-US" dirty="0" smtClean="0"/>
              <a:t>Integrating data help remove biases</a:t>
            </a:r>
          </a:p>
          <a:p>
            <a:r>
              <a:rPr lang="en-US" dirty="0" smtClean="0"/>
              <a:t>Keep learning</a:t>
            </a:r>
          </a:p>
          <a:p>
            <a:r>
              <a:rPr lang="en-US" dirty="0" smtClean="0"/>
              <a:t>Keep sharing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808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Upsilon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066800"/>
            <a:ext cx="8686801" cy="5257800"/>
          </a:xfrm>
        </p:spPr>
        <p:txBody>
          <a:bodyPr/>
          <a:lstStyle/>
          <a:p>
            <a:r>
              <a:rPr lang="en-US" dirty="0" smtClean="0"/>
              <a:t>Our paper was submitted in December</a:t>
            </a:r>
          </a:p>
          <a:p>
            <a:r>
              <a:rPr lang="en-US" dirty="0" smtClean="0"/>
              <a:t>Now in referee stage</a:t>
            </a:r>
          </a:p>
          <a:p>
            <a:r>
              <a:rPr lang="en-US" dirty="0" smtClean="0"/>
              <a:t>While responding, we found a critical error</a:t>
            </a:r>
          </a:p>
          <a:p>
            <a:r>
              <a:rPr lang="en-US" dirty="0" smtClean="0"/>
              <a:t>Now corrected. Back on publication track</a:t>
            </a:r>
          </a:p>
          <a:p>
            <a:r>
              <a:rPr lang="en-US" dirty="0" smtClean="0"/>
              <a:t>Let’s discuss fitting methods</a:t>
            </a:r>
          </a:p>
          <a:p>
            <a:pPr lvl="1"/>
            <a:r>
              <a:rPr lang="en-US" dirty="0" smtClean="0"/>
              <a:t>Others can learn from my</a:t>
            </a:r>
            <a:br>
              <a:rPr lang="en-US" dirty="0" smtClean="0"/>
            </a:br>
            <a:r>
              <a:rPr lang="en-US" dirty="0" smtClean="0"/>
              <a:t>mistake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476143"/>
            <a:ext cx="3276600" cy="30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80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without further ado…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12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11" y="99618"/>
            <a:ext cx="8587189" cy="659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Example : Yield from a Gaussian </a:t>
            </a:r>
            <a:r>
              <a:rPr lang="en-US" sz="3600" dirty="0" err="1" smtClean="0"/>
              <a:t>pdf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10" y="871326"/>
            <a:ext cx="8789671" cy="5453273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Suppose we are performing a counting experiment</a:t>
            </a:r>
          </a:p>
          <a:p>
            <a:pPr lvl="1"/>
            <a:r>
              <a:rPr lang="en-US" sz="2400" dirty="0" smtClean="0"/>
              <a:t>Measuring a particle’s mass in the absence of background</a:t>
            </a:r>
          </a:p>
          <a:p>
            <a:pPr lvl="2"/>
            <a:r>
              <a:rPr lang="en-US" sz="2000" dirty="0" smtClean="0"/>
              <a:t>e.g. time of flight of anti-alpha particle in the STAR detector</a:t>
            </a:r>
          </a:p>
          <a:p>
            <a:pPr lvl="1"/>
            <a:r>
              <a:rPr lang="en-US" sz="2400" dirty="0" smtClean="0"/>
              <a:t>Distribution is Gaussian, with some mean mass and width given by the detector resolution</a:t>
            </a:r>
          </a:p>
          <a:p>
            <a:pPr lvl="2"/>
            <a:r>
              <a:rPr lang="en-US" sz="2000" dirty="0" smtClean="0"/>
              <a:t>For simplicity, assume we can make this into a Normal Standard distribution</a:t>
            </a:r>
          </a:p>
          <a:p>
            <a:pPr lvl="3"/>
            <a:r>
              <a:rPr lang="en-US" sz="1600" dirty="0" smtClean="0"/>
              <a:t>e.g. if the resolution is known, and if the mass of the alpha particle is equal to the mass of the anti-alpha particle.</a:t>
            </a:r>
          </a:p>
          <a:p>
            <a:pPr lvl="1"/>
            <a:r>
              <a:rPr lang="en-US" sz="2400" dirty="0" smtClean="0"/>
              <a:t>Suppose you want to obtain yield using a fit to the data</a:t>
            </a:r>
          </a:p>
          <a:p>
            <a:pPr lvl="2"/>
            <a:r>
              <a:rPr lang="en-US" sz="2000" dirty="0" smtClean="0"/>
              <a:t>How would you do it?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WWND 2014 - A. </a:t>
            </a:r>
            <a:r>
              <a:rPr lang="en-US" dirty="0" err="1" smtClean="0"/>
              <a:t>Kesich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5184-3789-5145-BA04-830643B5397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6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: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possibility</a:t>
            </a:r>
          </a:p>
          <a:p>
            <a:pPr lvl="1"/>
            <a:r>
              <a:rPr lang="en-US" dirty="0" smtClean="0"/>
              <a:t>Construct a Gaussian </a:t>
            </a:r>
            <a:r>
              <a:rPr lang="en-US" dirty="0" err="1" smtClean="0"/>
              <a:t>pdf</a:t>
            </a:r>
            <a:r>
              <a:rPr lang="en-US" dirty="0" smtClean="0"/>
              <a:t> (2 parameters: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Add one parameter as normalization (counts)</a:t>
            </a:r>
          </a:p>
          <a:p>
            <a:endParaRPr lang="en-US" dirty="0" smtClean="0"/>
          </a:p>
          <a:p>
            <a:r>
              <a:rPr lang="en-US" dirty="0" smtClean="0"/>
              <a:t>Is this a good way?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15184-3789-5145-BA04-830643B5397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92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648200"/>
            <a:ext cx="8686801" cy="184467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Signal only; no background</a:t>
            </a:r>
          </a:p>
          <a:p>
            <a:r>
              <a:rPr lang="en-US" dirty="0" smtClean="0"/>
              <a:t>Signal is a simple Gaussian</a:t>
            </a:r>
          </a:p>
          <a:p>
            <a:r>
              <a:rPr lang="en-US" dirty="0" smtClean="0"/>
              <a:t>Throw a known number, extract result from chi</a:t>
            </a:r>
            <a:r>
              <a:rPr lang="en-US" baseline="30000" dirty="0" smtClean="0"/>
              <a:t>2 </a:t>
            </a:r>
            <a:r>
              <a:rPr lang="en-US" dirty="0" smtClean="0"/>
              <a:t>fit</a:t>
            </a:r>
          </a:p>
          <a:p>
            <a:pPr lvl="1"/>
            <a:r>
              <a:rPr lang="en-US" dirty="0" smtClean="0"/>
              <a:t>0.1% error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basicGaussianFit.5000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056" y="244163"/>
            <a:ext cx="3680581" cy="512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941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Extraction (lower statistics)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648200"/>
            <a:ext cx="8686801" cy="1844675"/>
          </a:xfrm>
        </p:spPr>
        <p:txBody>
          <a:bodyPr>
            <a:normAutofit/>
          </a:bodyPr>
          <a:lstStyle/>
          <a:p>
            <a:r>
              <a:rPr lang="en-US" dirty="0" smtClean="0"/>
              <a:t>Only 2% of previous sample</a:t>
            </a:r>
          </a:p>
          <a:p>
            <a:r>
              <a:rPr lang="en-US" dirty="0"/>
              <a:t>5</a:t>
            </a:r>
            <a:r>
              <a:rPr lang="en-US" dirty="0" smtClean="0"/>
              <a:t>.6% error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056" y="244163"/>
            <a:ext cx="3680580" cy="512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45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Extraction (even lower statistics)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4648200"/>
            <a:ext cx="8686801" cy="1844675"/>
          </a:xfrm>
        </p:spPr>
        <p:txBody>
          <a:bodyPr>
            <a:normAutofit/>
          </a:bodyPr>
          <a:lstStyle/>
          <a:p>
            <a:r>
              <a:rPr lang="en-US" dirty="0" smtClean="0"/>
              <a:t>20% of previous sample</a:t>
            </a:r>
          </a:p>
          <a:p>
            <a:r>
              <a:rPr lang="en-US" dirty="0" smtClean="0"/>
              <a:t>10.5% error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9,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WWND 2014 - A. Kesich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DA48-3D46-3E41-B727-2064398D37F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57056" y="244163"/>
            <a:ext cx="3680580" cy="512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49505"/>
      </p:ext>
    </p:extLst>
  </p:cSld>
  <p:clrMapOvr>
    <a:masterClrMapping/>
  </p:clrMapOvr>
</p:sld>
</file>

<file path=ppt/theme/theme1.xml><?xml version="1.0" encoding="utf-8"?>
<a:theme xmlns:a="http://schemas.openxmlformats.org/drawingml/2006/main" name="Beige Fa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Beige Fade.potx</Template>
  <TotalTime>30069</TotalTime>
  <Words>996</Words>
  <Application>Microsoft Macintosh PowerPoint</Application>
  <PresentationFormat>On-screen Show (4:3)</PresentationFormat>
  <Paragraphs>200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Beige Fade</vt:lpstr>
      <vt:lpstr>Equation</vt:lpstr>
      <vt:lpstr>Microsoft Equation</vt:lpstr>
      <vt:lpstr>Υ Suppression in Hot and Cold Nuclear Matter at STAR or: Yield Extraction with Low Statistics</vt:lpstr>
      <vt:lpstr>Outline</vt:lpstr>
      <vt:lpstr>Current status of Upsilon results</vt:lpstr>
      <vt:lpstr>FITTING!</vt:lpstr>
      <vt:lpstr>Example : Yield from a Gaussian pdf</vt:lpstr>
      <vt:lpstr>Example : Continued</vt:lpstr>
      <vt:lpstr>Simple Extraction</vt:lpstr>
      <vt:lpstr>Simple Extraction (lower statistics)</vt:lpstr>
      <vt:lpstr>Simple Extraction (even lower statistics)</vt:lpstr>
      <vt:lpstr>Least squares with binned data</vt:lpstr>
      <vt:lpstr>Adjustable normalization: careful!</vt:lpstr>
      <vt:lpstr>…and this isn’t a fluctuation</vt:lpstr>
      <vt:lpstr>But it can be corrected (somewhat)</vt:lpstr>
      <vt:lpstr>Until you go back to low statistics</vt:lpstr>
      <vt:lpstr>But really, just use Likelihood</vt:lpstr>
      <vt:lpstr>But the world isn’t that simple</vt:lpstr>
      <vt:lpstr>Extracting yields from composite signals</vt:lpstr>
      <vt:lpstr>Extracting yields from composite signals</vt:lpstr>
      <vt:lpstr>Extracting yields from composite signals</vt:lpstr>
      <vt:lpstr>The Crystal Ball function</vt:lpstr>
      <vt:lpstr>Chi2 vs Likelihood with incorrect line shapes</vt:lpstr>
      <vt:lpstr>Still holds at high statistics</vt:lpstr>
      <vt:lpstr>Composite signals with incorrect line shapes</vt:lpstr>
      <vt:lpstr>Composite signals with incorrect line shapes</vt:lpstr>
      <vt:lpstr>Results of many “incorrect” fits</vt:lpstr>
      <vt:lpstr>Results of many “incorrect” fits</vt:lpstr>
      <vt:lpstr>&lt;/talk&gt;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Upsilon Production and Nuclear Modification Factor at STAR</dc:title>
  <dc:creator>Mikael Fijuhara</dc:creator>
  <cp:lastModifiedBy>Anthony</cp:lastModifiedBy>
  <cp:revision>347</cp:revision>
  <dcterms:created xsi:type="dcterms:W3CDTF">2012-05-28T17:30:22Z</dcterms:created>
  <dcterms:modified xsi:type="dcterms:W3CDTF">2014-04-09T12:48:15Z</dcterms:modified>
</cp:coreProperties>
</file>