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82" r:id="rId1"/>
  </p:sldMasterIdLst>
  <p:notesMasterIdLst>
    <p:notesMasterId r:id="rId29"/>
  </p:notesMasterIdLst>
  <p:sldIdLst>
    <p:sldId id="256" r:id="rId2"/>
    <p:sldId id="677" r:id="rId3"/>
    <p:sldId id="693" r:id="rId4"/>
    <p:sldId id="704" r:id="rId5"/>
    <p:sldId id="630" r:id="rId6"/>
    <p:sldId id="697" r:id="rId7"/>
    <p:sldId id="665" r:id="rId8"/>
    <p:sldId id="631" r:id="rId9"/>
    <p:sldId id="632" r:id="rId10"/>
    <p:sldId id="674" r:id="rId11"/>
    <p:sldId id="699" r:id="rId12"/>
    <p:sldId id="634" r:id="rId13"/>
    <p:sldId id="689" r:id="rId14"/>
    <p:sldId id="700" r:id="rId15"/>
    <p:sldId id="691" r:id="rId16"/>
    <p:sldId id="705" r:id="rId17"/>
    <p:sldId id="671" r:id="rId18"/>
    <p:sldId id="702" r:id="rId19"/>
    <p:sldId id="692" r:id="rId20"/>
    <p:sldId id="694" r:id="rId21"/>
    <p:sldId id="706" r:id="rId22"/>
    <p:sldId id="688" r:id="rId23"/>
    <p:sldId id="695" r:id="rId24"/>
    <p:sldId id="707" r:id="rId25"/>
    <p:sldId id="687" r:id="rId26"/>
    <p:sldId id="681" r:id="rId27"/>
    <p:sldId id="684" r:id="rId28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30"/>
    </p:embeddedFont>
    <p:embeddedFont>
      <p:font typeface="Copperplate Gothic Bold" panose="020E0705020206020404" pitchFamily="34" charset="0"/>
      <p:regular r:id="rId31"/>
    </p:embeddedFont>
    <p:embeddedFont>
      <p:font typeface="Cambria Math" panose="02040503050406030204" pitchFamily="18" charset="0"/>
      <p:regular r:id="rId32"/>
    </p:embeddedFont>
    <p:embeddedFont>
      <p:font typeface="Copperplate Gothic Light" panose="020E0507020206020404" pitchFamily="34" charset="0"/>
      <p:regular r:id="rId33"/>
    </p:embeddedFont>
    <p:embeddedFont>
      <p:font typeface="Californian FB" panose="0207040306080B030204" pitchFamily="18" charset="0"/>
      <p:regular r:id="rId34"/>
      <p:bold r:id="rId35"/>
      <p:italic r:id="rId3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iner" initials="R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00FF"/>
    <a:srgbClr val="000008"/>
    <a:srgbClr val="FFFFFF"/>
    <a:srgbClr val="003399"/>
    <a:srgbClr val="FFFF00"/>
    <a:srgbClr val="FFFFCC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8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8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8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8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BBBE5A6-CF11-4636-9ED6-5D0798A800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63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0553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8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453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9941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77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38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20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95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53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548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927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93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04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BE5A6-CF11-4636-9ED6-5D0798A8002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592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50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4950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4950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4950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4951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951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951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951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951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951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951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951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951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951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4952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Rainer Fries</a:t>
            </a:r>
            <a:endParaRPr lang="en-US" dirty="0">
              <a:latin typeface="Copperplate Gothic Light" pitchFamily="34" charset="0"/>
            </a:endParaRPr>
          </a:p>
        </p:txBody>
      </p:sp>
      <p:sp>
        <p:nvSpPr>
          <p:cNvPr id="14952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000">
                <a:latin typeface="Copperplate Gothic Light" pitchFamily="34" charset="0"/>
              </a:defRPr>
            </a:lvl1pPr>
          </a:lstStyle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14952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200">
                <a:latin typeface="Copperplate Gothic Light" pitchFamily="34" charset="0"/>
              </a:defRPr>
            </a:lvl1pPr>
          </a:lstStyle>
          <a:p>
            <a:fld id="{61DD9301-2414-4F9B-9CF7-DCE565449D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952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400">
                <a:solidFill>
                  <a:srgbClr val="FFFFFF"/>
                </a:solidFill>
                <a:latin typeface="Copperplate Gothic Bold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952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200">
                <a:latin typeface="Copperplate Gothic Bold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WWND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6A53E2-E6B0-4EF1-B963-7D3247796D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Rainer Fries</a:t>
            </a:r>
            <a:endParaRPr lang="en-US" sz="8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WWND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923011-80B4-455B-8922-2A1793BC2F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Rainer Fries</a:t>
            </a:r>
            <a:endParaRPr lang="en-US" sz="8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10343"/>
            <a:ext cx="8382000" cy="5127171"/>
          </a:xfrm>
        </p:spPr>
        <p:txBody>
          <a:bodyPr/>
          <a:lstStyle>
            <a:lvl1pPr>
              <a:defRPr sz="2000">
                <a:latin typeface="Californian FB" pitchFamily="18" charset="0"/>
              </a:defRPr>
            </a:lvl1pPr>
            <a:lvl2pPr>
              <a:defRPr sz="1600">
                <a:latin typeface="Californian FB" pitchFamily="18" charset="0"/>
              </a:defRPr>
            </a:lvl2pPr>
            <a:lvl3pPr>
              <a:defRPr sz="1400">
                <a:latin typeface="Californian FB" pitchFamily="18" charset="0"/>
              </a:defRPr>
            </a:lvl3pPr>
            <a:lvl4pPr>
              <a:defRPr sz="1200">
                <a:latin typeface="Californian FB" pitchFamily="18" charset="0"/>
              </a:defRPr>
            </a:lvl4pPr>
            <a:lvl5pPr>
              <a:defRPr sz="1100">
                <a:latin typeface="Californian FB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87828" y="6245226"/>
            <a:ext cx="2133600" cy="476250"/>
          </a:xfrm>
        </p:spPr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opperplate Gothic Light" pitchFamily="34" charset="0"/>
              </a:defRPr>
            </a:lvl1pPr>
          </a:lstStyle>
          <a:p>
            <a:fld id="{5CF1EE99-4FBF-4B90-92C2-F3A52479950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Copperplate Gothic Light" pitchFamily="34" charset="0"/>
              </a:defRPr>
            </a:lvl1pPr>
          </a:lstStyle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13657" y="402771"/>
            <a:ext cx="8338458" cy="653143"/>
          </a:xfrm>
          <a:solidFill>
            <a:schemeClr val="accent5">
              <a:lumMod val="25000"/>
            </a:schemeClr>
          </a:solidFill>
        </p:spPr>
        <p:txBody>
          <a:bodyPr/>
          <a:lstStyle>
            <a:lvl1pPr>
              <a:defRPr b="0" spc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WWND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EA098E-3E03-479F-A114-CA702FFED17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Rainer Fries</a:t>
            </a:r>
            <a:endParaRPr lang="en-US" sz="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WWND 2014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C68A9E-BB6A-4CAA-8636-A5DF450885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Rainer Fries</a:t>
            </a:r>
            <a:endParaRPr lang="en-US" sz="8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WWND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029A9C-360D-443F-8F1E-06FA682EA2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Rainer Fries</a:t>
            </a:r>
            <a:endParaRPr lang="en-US" sz="8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WWND 2014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01A4DB-1466-4BAB-B937-E641DAA2BD5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Rainer Fries</a:t>
            </a:r>
            <a:endParaRPr lang="en-US" sz="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WWND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BAC2CE-B5BC-4D5F-A4AF-811AF085C14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Rainer Fries</a:t>
            </a:r>
            <a:endParaRPr lang="en-US" sz="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WWND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461C18-9048-419F-8AFC-2387A60858A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Rainer Fries</a:t>
            </a:r>
            <a:endParaRPr lang="en-US" sz="8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800"/>
            </a:lvl1pPr>
          </a:lstStyle>
          <a:p>
            <a:r>
              <a:rPr lang="en-US" smtClean="0"/>
              <a:t>WWND 2014</a:t>
            </a:r>
            <a:endParaRPr lang="en-US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latin typeface="+mj-lt"/>
              </a:defRPr>
            </a:lvl1pPr>
          </a:lstStyle>
          <a:p>
            <a:fld id="{5CF1EE99-4FBF-4B90-92C2-F3A52479950B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4848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4848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4848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4848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4848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4848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4849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4849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4849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4849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4849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849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9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 smtClean="0"/>
              <a:t>Rainer Fries</a:t>
            </a:r>
            <a:endParaRPr lang="en-US" sz="800"/>
          </a:p>
        </p:txBody>
      </p:sp>
      <p:pic>
        <p:nvPicPr>
          <p:cNvPr id="148498" name="Picture 18" descr="seal-maroon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416675"/>
            <a:ext cx="334963" cy="3349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19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emf"/><Relationship Id="rId11" Type="http://schemas.openxmlformats.org/officeDocument/2006/relationships/oleObject" Target="../embeddings/oleObject18.bin"/><Relationship Id="rId5" Type="http://schemas.openxmlformats.org/officeDocument/2006/relationships/image" Target="../media/image22.wmf"/><Relationship Id="rId15" Type="http://schemas.openxmlformats.org/officeDocument/2006/relationships/oleObject" Target="../embeddings/oleObject20.bin"/><Relationship Id="rId10" Type="http://schemas.openxmlformats.org/officeDocument/2006/relationships/image" Target="../media/image24.wmf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2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2.png"/><Relationship Id="rId4" Type="http://schemas.openxmlformats.org/officeDocument/2006/relationships/image" Target="../media/image31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2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3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4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3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45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3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47.wmf"/><Relationship Id="rId4" Type="http://schemas.openxmlformats.org/officeDocument/2006/relationships/oleObject" Target="../embeddings/oleObject39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9.emf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1.jpg"/><Relationship Id="rId4" Type="http://schemas.openxmlformats.org/officeDocument/2006/relationships/image" Target="../media/image5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1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54.emf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52.wmf"/><Relationship Id="rId4" Type="http://schemas.openxmlformats.org/officeDocument/2006/relationships/oleObject" Target="../embeddings/oleObject41.bin"/><Relationship Id="rId9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58.wmf"/><Relationship Id="rId9" Type="http://schemas.openxmlformats.org/officeDocument/2006/relationships/image" Target="../media/image60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61.wmf"/><Relationship Id="rId9" Type="http://schemas.openxmlformats.org/officeDocument/2006/relationships/image" Target="../media/image6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6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7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Energy Density, Pressure and Flow</a:t>
            </a:r>
            <a:br>
              <a:rPr lang="en-US" dirty="0" smtClean="0"/>
            </a:br>
            <a:r>
              <a:rPr lang="en-US" dirty="0" smtClean="0"/>
              <a:t>At Early Times</a:t>
            </a:r>
            <a:endParaRPr lang="en-US" sz="2800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Rainer </a:t>
            </a:r>
            <a:r>
              <a:rPr lang="en-US" b="1" dirty="0" smtClean="0"/>
              <a:t>J. Fries</a:t>
            </a:r>
            <a:endParaRPr lang="en-US" b="1" dirty="0"/>
          </a:p>
          <a:p>
            <a:r>
              <a:rPr lang="en-US" dirty="0"/>
              <a:t>Texas A&amp;M </a:t>
            </a:r>
            <a:r>
              <a:rPr lang="en-US" dirty="0" smtClean="0"/>
              <a:t>University</a:t>
            </a:r>
            <a:endParaRPr lang="en-US" dirty="0"/>
          </a:p>
          <a:p>
            <a:endParaRPr lang="en-US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971800" y="5959475"/>
            <a:ext cx="32515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Copperplate Gothic Light" pitchFamily="34" charset="0"/>
              </a:rPr>
              <a:t>WWND XXX </a:t>
            </a:r>
            <a:endParaRPr lang="en-US" dirty="0">
              <a:latin typeface="Copperplate Gothic Light" pitchFamily="34" charset="0"/>
            </a:endParaRPr>
          </a:p>
          <a:p>
            <a:r>
              <a:rPr lang="en-US" dirty="0" smtClean="0">
                <a:latin typeface="Copperplate Gothic Light" pitchFamily="34" charset="0"/>
              </a:rPr>
              <a:t>Galveston, April </a:t>
            </a:r>
            <a:r>
              <a:rPr lang="en-US" dirty="0">
                <a:latin typeface="Copperplate Gothic Light" pitchFamily="34" charset="0"/>
              </a:rPr>
              <a:t>9</a:t>
            </a:r>
            <a:r>
              <a:rPr lang="en-US" dirty="0" smtClean="0">
                <a:latin typeface="Copperplate Gothic Light" pitchFamily="34" charset="0"/>
              </a:rPr>
              <a:t>, 2014</a:t>
            </a:r>
            <a:endParaRPr lang="en-US" dirty="0">
              <a:latin typeface="Copperplate Gothic Light" pitchFamily="34" charset="0"/>
            </a:endParaRPr>
          </a:p>
        </p:txBody>
      </p:sp>
      <p:pic>
        <p:nvPicPr>
          <p:cNvPr id="2057" name="Picture 9" descr="seal-mar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4837" y="5131745"/>
            <a:ext cx="767406" cy="767406"/>
          </a:xfrm>
          <a:prstGeom prst="rect">
            <a:avLst/>
          </a:prstGeom>
          <a:noFill/>
        </p:spPr>
      </p:pic>
      <p:pic>
        <p:nvPicPr>
          <p:cNvPr id="7" name="Picture 6" descr="NSF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58480" y="5942980"/>
            <a:ext cx="905124" cy="905124"/>
          </a:xfrm>
          <a:prstGeom prst="rect">
            <a:avLst/>
          </a:prstGeom>
        </p:spPr>
      </p:pic>
      <p:pic>
        <p:nvPicPr>
          <p:cNvPr id="9" name="Picture 8" descr="JET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63604" y="6019800"/>
            <a:ext cx="2855992" cy="8283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67C353-4B98-437C-A3E9-653ED615A4B2}" type="slidenum">
              <a:rPr lang="en-US"/>
              <a:pPr/>
              <a:t>10</a:t>
            </a:fld>
            <a:endParaRPr lang="en-US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800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Fields: Into the Forward Light Cone</a:t>
            </a:r>
            <a:endParaRPr lang="en-US" dirty="0"/>
          </a:p>
        </p:txBody>
      </p:sp>
      <p:graphicFrame>
        <p:nvGraphicFramePr>
          <p:cNvPr id="2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0282048"/>
              </p:ext>
            </p:extLst>
          </p:nvPr>
        </p:nvGraphicFramePr>
        <p:xfrm>
          <a:off x="914368" y="2893731"/>
          <a:ext cx="3694414" cy="1112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72" name="Equation" r:id="rId4" imgW="2616120" imgH="787320" progId="Equation.3">
                  <p:embed/>
                </p:oleObj>
              </mc:Choice>
              <mc:Fallback>
                <p:oleObj name="Equation" r:id="rId4" imgW="2616120" imgH="78732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368" y="2893731"/>
                        <a:ext cx="3694414" cy="111205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ym typeface="Symbol" pitchFamily="18" charset="2"/>
              </a:rPr>
              <a:t>Once the longitudinal fields </a:t>
            </a:r>
            <a:r>
              <a:rPr lang="en-US" i="1" dirty="0" smtClean="0">
                <a:sym typeface="Symbol" pitchFamily="18" charset="2"/>
              </a:rPr>
              <a:t>E</a:t>
            </a:r>
            <a:r>
              <a:rPr lang="en-US" baseline="-25000" dirty="0" smtClean="0">
                <a:sym typeface="Symbol" pitchFamily="18" charset="2"/>
              </a:rPr>
              <a:t>0</a:t>
            </a:r>
            <a:r>
              <a:rPr lang="en-US" dirty="0" smtClean="0">
                <a:sym typeface="Symbol" pitchFamily="18" charset="2"/>
              </a:rPr>
              <a:t>, </a:t>
            </a:r>
            <a:r>
              <a:rPr lang="en-US" i="1" dirty="0" smtClean="0">
                <a:sym typeface="Symbol" pitchFamily="18" charset="2"/>
              </a:rPr>
              <a:t>B</a:t>
            </a:r>
            <a:r>
              <a:rPr lang="en-US" baseline="-25000" dirty="0" smtClean="0">
                <a:sym typeface="Symbol" pitchFamily="18" charset="2"/>
              </a:rPr>
              <a:t>0</a:t>
            </a:r>
            <a:r>
              <a:rPr lang="en-US" dirty="0" smtClean="0">
                <a:sym typeface="Symbol" pitchFamily="18" charset="2"/>
              </a:rPr>
              <a:t> are seeded, the next step in the time evolution can be understood </a:t>
            </a:r>
            <a:r>
              <a:rPr lang="en-US" dirty="0">
                <a:sym typeface="Symbol" pitchFamily="18" charset="2"/>
              </a:rPr>
              <a:t>in terms of </a:t>
            </a:r>
            <a:r>
              <a:rPr lang="en-US" dirty="0" smtClean="0">
                <a:sym typeface="Symbol" pitchFamily="18" charset="2"/>
              </a:rPr>
              <a:t>the QCD versions of Ampere’s</a:t>
            </a:r>
            <a:r>
              <a:rPr lang="en-US" dirty="0">
                <a:sym typeface="Symbol" pitchFamily="18" charset="2"/>
              </a:rPr>
              <a:t>, Faraday’s and Gauss’ Law. </a:t>
            </a:r>
            <a:endParaRPr lang="en-US" dirty="0" smtClean="0">
              <a:sym typeface="Symbol"/>
            </a:endParaRPr>
          </a:p>
          <a:p>
            <a:r>
              <a:rPr lang="en-US" dirty="0">
                <a:sym typeface="Symbol"/>
              </a:rPr>
              <a:t>T</a:t>
            </a:r>
            <a:r>
              <a:rPr lang="en-US" dirty="0" smtClean="0">
                <a:sym typeface="Symbol"/>
              </a:rPr>
              <a:t>ransverse fields with rapidity-even and 		                                                    -odd contributions</a:t>
            </a:r>
          </a:p>
          <a:p>
            <a:pPr lvl="1"/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L</a:t>
            </a:r>
            <a:r>
              <a:rPr lang="en-US" dirty="0" smtClean="0">
                <a:sym typeface="Symbol" pitchFamily="18" charset="2"/>
              </a:rPr>
              <a:t>ongitudinal fields up to O(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)</a:t>
            </a:r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892596" y="4122263"/>
            <a:ext cx="2757486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[G. Chen, RJF, PLB 723 (2013)]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6722" y="2019869"/>
            <a:ext cx="3574694" cy="4847631"/>
          </a:xfrm>
          <a:prstGeom prst="rect">
            <a:avLst/>
          </a:prstGeom>
        </p:spPr>
      </p:pic>
      <p:graphicFrame>
        <p:nvGraphicFramePr>
          <p:cNvPr id="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674203"/>
              </p:ext>
            </p:extLst>
          </p:nvPr>
        </p:nvGraphicFramePr>
        <p:xfrm>
          <a:off x="5757268" y="1741322"/>
          <a:ext cx="1539700" cy="301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73" name="Equation" r:id="rId7" imgW="1231560" imgH="241200" progId="Equation.3">
                  <p:embed/>
                </p:oleObj>
              </mc:Choice>
              <mc:Fallback>
                <p:oleObj name="Equation" r:id="rId7" imgW="1231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7268" y="1741322"/>
                        <a:ext cx="1539700" cy="30170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632050"/>
              </p:ext>
            </p:extLst>
          </p:nvPr>
        </p:nvGraphicFramePr>
        <p:xfrm>
          <a:off x="7477514" y="1746725"/>
          <a:ext cx="1538283" cy="301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74" name="Equation" r:id="rId9" imgW="1231560" imgH="241200" progId="Equation.3">
                  <p:embed/>
                </p:oleObj>
              </mc:Choice>
              <mc:Fallback>
                <p:oleObj name="Equation" r:id="rId9" imgW="1231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7514" y="1746725"/>
                        <a:ext cx="1538283" cy="3017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78659"/>
              </p:ext>
            </p:extLst>
          </p:nvPr>
        </p:nvGraphicFramePr>
        <p:xfrm>
          <a:off x="5079834" y="2853087"/>
          <a:ext cx="496888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75" name="Equation" r:id="rId11" imgW="355320" imgH="203040" progId="Equation.3">
                  <p:embed/>
                </p:oleObj>
              </mc:Choice>
              <mc:Fallback>
                <p:oleObj name="Equation" r:id="rId11" imgW="355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9834" y="2853087"/>
                        <a:ext cx="496888" cy="2857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045050"/>
              </p:ext>
            </p:extLst>
          </p:nvPr>
        </p:nvGraphicFramePr>
        <p:xfrm>
          <a:off x="5114759" y="4374286"/>
          <a:ext cx="461963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76" name="Equation" r:id="rId13" imgW="330120" imgH="203040" progId="Equation.3">
                  <p:embed/>
                </p:oleObj>
              </mc:Choice>
              <mc:Fallback>
                <p:oleObj name="Equation" r:id="rId13" imgW="330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4759" y="4374286"/>
                        <a:ext cx="461963" cy="2857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425614"/>
              </p:ext>
            </p:extLst>
          </p:nvPr>
        </p:nvGraphicFramePr>
        <p:xfrm>
          <a:off x="914368" y="5054826"/>
          <a:ext cx="1847850" cy="118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77" name="Equation" r:id="rId15" imgW="1307880" imgH="838080" progId="Equation.3">
                  <p:embed/>
                </p:oleObj>
              </mc:Choice>
              <mc:Fallback>
                <p:oleObj name="Equation" r:id="rId15" imgW="130788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368" y="5054826"/>
                        <a:ext cx="1847850" cy="1182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13656" y="402771"/>
            <a:ext cx="8396557" cy="653143"/>
          </a:xfrm>
        </p:spPr>
        <p:txBody>
          <a:bodyPr/>
          <a:lstStyle/>
          <a:p>
            <a:r>
              <a:rPr lang="en-US" dirty="0" smtClean="0"/>
              <a:t>Analytic Solution: Small Time Expansion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8237316" cy="5127171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Convergence for weak field limit: recover analytic solution for all times.</a:t>
            </a:r>
          </a:p>
          <a:p>
            <a:endParaRPr lang="en-US" dirty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Convergence for strong fields: convergence radius ~ 1/Q</a:t>
            </a:r>
            <a:r>
              <a:rPr lang="en-US" baseline="-25000" dirty="0" smtClean="0">
                <a:sym typeface="Symbol" pitchFamily="18" charset="2"/>
              </a:rPr>
              <a:t>s</a:t>
            </a:r>
            <a:r>
              <a:rPr lang="en-US" dirty="0" smtClean="0">
                <a:sym typeface="Symbol" pitchFamily="18" charset="2"/>
              </a:rPr>
              <a:t> for averaged quantities like energy density.</a:t>
            </a:r>
            <a:endParaRPr lang="en-US" dirty="0"/>
          </a:p>
        </p:txBody>
      </p:sp>
      <p:graphicFrame>
        <p:nvGraphicFramePr>
          <p:cNvPr id="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607489"/>
              </p:ext>
            </p:extLst>
          </p:nvPr>
        </p:nvGraphicFramePr>
        <p:xfrm>
          <a:off x="4865710" y="1717790"/>
          <a:ext cx="3027362" cy="152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510" name="Equation" r:id="rId4" imgW="1866600" imgH="939600" progId="Equation.3">
                  <p:embed/>
                </p:oleObj>
              </mc:Choice>
              <mc:Fallback>
                <p:oleObj name="Equation" r:id="rId4" imgW="186660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5710" y="1717790"/>
                        <a:ext cx="3027362" cy="152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80390"/>
              </p:ext>
            </p:extLst>
          </p:nvPr>
        </p:nvGraphicFramePr>
        <p:xfrm>
          <a:off x="937834" y="1717790"/>
          <a:ext cx="2697162" cy="127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7511" name="Equation" r:id="rId6" imgW="1777680" imgH="838080" progId="Equation.3">
                  <p:embed/>
                </p:oleObj>
              </mc:Choice>
              <mc:Fallback>
                <p:oleObj name="Equation" r:id="rId6" imgW="177768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7834" y="1717790"/>
                        <a:ext cx="2697162" cy="127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711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8593540" cy="5127171"/>
          </a:xfrm>
        </p:spPr>
        <p:txBody>
          <a:bodyPr/>
          <a:lstStyle/>
          <a:p>
            <a:r>
              <a:rPr lang="en-US" dirty="0" smtClean="0"/>
              <a:t>Initial (</a:t>
            </a:r>
            <a:r>
              <a:rPr lang="en-US" i="1" dirty="0" smtClean="0">
                <a:sym typeface="Symbol"/>
              </a:rPr>
              <a:t></a:t>
            </a:r>
            <a:r>
              <a:rPr lang="en-US" dirty="0" smtClean="0">
                <a:sym typeface="Symbol"/>
              </a:rPr>
              <a:t> = 0) </a:t>
            </a:r>
            <a:r>
              <a:rPr lang="en-US" dirty="0" smtClean="0"/>
              <a:t>structure of the energy-momentum tensor from purely </a:t>
            </a:r>
            <a:r>
              <a:rPr lang="en-US" dirty="0" err="1" smtClean="0"/>
              <a:t>londitudinal</a:t>
            </a:r>
            <a:r>
              <a:rPr lang="en-US" dirty="0" smtClean="0"/>
              <a:t> fields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Momentum Tensor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6123409"/>
              </p:ext>
            </p:extLst>
          </p:nvPr>
        </p:nvGraphicFramePr>
        <p:xfrm>
          <a:off x="1366497" y="2152897"/>
          <a:ext cx="2709862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372" name="Equation" r:id="rId3" imgW="1650960" imgH="939600" progId="Equation.3">
                  <p:embed/>
                </p:oleObj>
              </mc:Choice>
              <mc:Fallback>
                <p:oleObj name="Equation" r:id="rId3" imgW="1650960" imgH="939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497" y="2152897"/>
                        <a:ext cx="2709862" cy="1543050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Line 6"/>
          <p:cNvSpPr>
            <a:spLocks noChangeShapeType="1"/>
          </p:cNvSpPr>
          <p:nvPr/>
        </p:nvSpPr>
        <p:spPr bwMode="auto">
          <a:xfrm flipH="1">
            <a:off x="2178996" y="3222108"/>
            <a:ext cx="486136" cy="53243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1029025" y="3725890"/>
            <a:ext cx="1673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alifornian FB" pitchFamily="18" charset="0"/>
              </a:rPr>
              <a:t>Transverse pressure </a:t>
            </a:r>
          </a:p>
          <a:p>
            <a:r>
              <a:rPr lang="en-US" sz="1400" i="1" dirty="0">
                <a:solidFill>
                  <a:srgbClr val="FF0000"/>
                </a:solidFill>
              </a:rPr>
              <a:t>P</a:t>
            </a:r>
            <a:r>
              <a:rPr lang="en-US" sz="1400" i="1" baseline="-25000" dirty="0">
                <a:solidFill>
                  <a:srgbClr val="FF0000"/>
                </a:solidFill>
              </a:rPr>
              <a:t>T</a:t>
            </a:r>
            <a:r>
              <a:rPr lang="en-US" sz="1400" dirty="0">
                <a:solidFill>
                  <a:srgbClr val="FF0000"/>
                </a:solidFill>
              </a:rPr>
              <a:t> = </a:t>
            </a:r>
            <a:r>
              <a:rPr lang="en-US" sz="1400" i="1" dirty="0">
                <a:solidFill>
                  <a:srgbClr val="FF0000"/>
                </a:solidFill>
                <a:sym typeface="Symbol" pitchFamily="18" charset="2"/>
              </a:rPr>
              <a:t></a:t>
            </a:r>
            <a:r>
              <a:rPr lang="en-US" sz="1400" baseline="-25000" dirty="0">
                <a:solidFill>
                  <a:srgbClr val="FF0000"/>
                </a:solidFill>
                <a:sym typeface="Symbol" pitchFamily="18" charset="2"/>
              </a:rPr>
              <a:t>0</a:t>
            </a: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2964021" y="3768430"/>
            <a:ext cx="18325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alifornian FB" pitchFamily="18" charset="0"/>
              </a:rPr>
              <a:t>Longitudinal pressure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</a:p>
          <a:p>
            <a:r>
              <a:rPr lang="en-US" sz="1400" i="1" dirty="0">
                <a:solidFill>
                  <a:srgbClr val="FF0000"/>
                </a:solidFill>
              </a:rPr>
              <a:t>P</a:t>
            </a:r>
            <a:r>
              <a:rPr lang="en-US" sz="1400" i="1" baseline="-25000" dirty="0">
                <a:solidFill>
                  <a:srgbClr val="FF0000"/>
                </a:solidFill>
              </a:rPr>
              <a:t>L</a:t>
            </a:r>
            <a:r>
              <a:rPr lang="en-US" sz="1400" dirty="0">
                <a:solidFill>
                  <a:srgbClr val="FF0000"/>
                </a:solidFill>
              </a:rPr>
              <a:t> = –</a:t>
            </a:r>
            <a:r>
              <a:rPr lang="en-US" sz="1400" i="1" dirty="0">
                <a:solidFill>
                  <a:srgbClr val="FF0000"/>
                </a:solidFill>
                <a:sym typeface="Symbol" pitchFamily="18" charset="2"/>
              </a:rPr>
              <a:t></a:t>
            </a:r>
            <a:r>
              <a:rPr lang="en-US" sz="1400" baseline="-25000" dirty="0">
                <a:solidFill>
                  <a:srgbClr val="FF0000"/>
                </a:solidFill>
                <a:sym typeface="Symbol" pitchFamily="18" charset="2"/>
              </a:rPr>
              <a:t>0</a:t>
            </a:r>
          </a:p>
        </p:txBody>
      </p:sp>
      <p:sp>
        <p:nvSpPr>
          <p:cNvPr id="37" name="Line 9"/>
          <p:cNvSpPr>
            <a:spLocks noChangeShapeType="1"/>
          </p:cNvSpPr>
          <p:nvPr/>
        </p:nvSpPr>
        <p:spPr bwMode="auto">
          <a:xfrm flipV="1">
            <a:off x="3672131" y="3592497"/>
            <a:ext cx="0" cy="25464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AutoShape 10"/>
          <p:cNvSpPr>
            <a:spLocks/>
          </p:cNvSpPr>
          <p:nvPr/>
        </p:nvSpPr>
        <p:spPr bwMode="auto">
          <a:xfrm rot="18762698" flipH="1" flipV="1">
            <a:off x="2643853" y="2785527"/>
            <a:ext cx="231775" cy="628650"/>
          </a:xfrm>
          <a:prstGeom prst="rightBrace">
            <a:avLst>
              <a:gd name="adj1" fmla="val 22603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036111" y="2581248"/>
                <a:ext cx="1735924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111" y="2581248"/>
                <a:ext cx="1735924" cy="51860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7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67C353-4B98-437C-A3E9-653ED615A4B2}" type="slidenum">
              <a:rPr lang="en-US"/>
              <a:pPr/>
              <a:t>13</a:t>
            </a:fld>
            <a:endParaRPr lang="en-US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800" dirty="0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Momentum Tensor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ym typeface="Symbol" pitchFamily="18" charset="2"/>
              </a:rPr>
              <a:t>Flow emerges from pressure at order </a:t>
            </a:r>
            <a:r>
              <a:rPr lang="en-US" i="1" dirty="0" smtClean="0">
                <a:sym typeface="Symbol" pitchFamily="18" charset="2"/>
              </a:rPr>
              <a:t></a:t>
            </a:r>
            <a:r>
              <a:rPr lang="en-US" baseline="30000" dirty="0" smtClean="0">
                <a:sym typeface="Symbol" pitchFamily="18" charset="2"/>
              </a:rPr>
              <a:t>1</a:t>
            </a:r>
            <a:r>
              <a:rPr lang="en-US" dirty="0" smtClean="0">
                <a:sym typeface="Symbol" pitchFamily="18" charset="2"/>
              </a:rPr>
              <a:t>:</a:t>
            </a:r>
          </a:p>
          <a:p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pPr marL="0" indent="0">
              <a:buNone/>
            </a:pPr>
            <a:endParaRPr lang="en-US" dirty="0" smtClean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Transverse </a:t>
            </a:r>
            <a:r>
              <a:rPr lang="en-US" dirty="0" err="1" smtClean="0">
                <a:sym typeface="Symbol" pitchFamily="18" charset="2"/>
              </a:rPr>
              <a:t>Poynting</a:t>
            </a:r>
            <a:r>
              <a:rPr lang="en-US" dirty="0" smtClean="0">
                <a:sym typeface="Symbol" pitchFamily="18" charset="2"/>
              </a:rPr>
              <a:t> vector gives transverse flow.</a:t>
            </a:r>
          </a:p>
          <a:p>
            <a:pPr lvl="1"/>
            <a:endParaRPr lang="en-US" dirty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>
              <a:sym typeface="Symbol" pitchFamily="18" charset="2"/>
            </a:endParaRPr>
          </a:p>
          <a:p>
            <a:pPr marL="0" indent="0">
              <a:buNone/>
            </a:pPr>
            <a:endParaRPr lang="en-US" dirty="0">
              <a:sym typeface="Symbol" pitchFamily="18" charset="2"/>
            </a:endParaRPr>
          </a:p>
        </p:txBody>
      </p:sp>
      <p:graphicFrame>
        <p:nvGraphicFramePr>
          <p:cNvPr id="28980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0208848"/>
              </p:ext>
            </p:extLst>
          </p:nvPr>
        </p:nvGraphicFramePr>
        <p:xfrm>
          <a:off x="304800" y="1761734"/>
          <a:ext cx="8435061" cy="1327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618" name="Equation" r:id="rId3" imgW="5981400" imgH="939600" progId="Equation.3">
                  <p:embed/>
                </p:oleObj>
              </mc:Choice>
              <mc:Fallback>
                <p:oleObj name="Equation" r:id="rId3" imgW="598140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61734"/>
                        <a:ext cx="8435061" cy="1327109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981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323043"/>
              </p:ext>
            </p:extLst>
          </p:nvPr>
        </p:nvGraphicFramePr>
        <p:xfrm>
          <a:off x="821693" y="5248656"/>
          <a:ext cx="2851989" cy="1086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619" name="Equation" r:id="rId5" imgW="2070000" imgH="787320" progId="Equation.3">
                  <p:embed/>
                </p:oleObj>
              </mc:Choice>
              <mc:Fallback>
                <p:oleObj name="Equation" r:id="rId5" imgW="207000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693" y="5248656"/>
                        <a:ext cx="2851989" cy="1086801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2"/>
          <p:cNvSpPr/>
          <p:nvPr/>
        </p:nvSpPr>
        <p:spPr bwMode="auto">
          <a:xfrm>
            <a:off x="2885718" y="1607285"/>
            <a:ext cx="5463250" cy="544010"/>
          </a:xfrm>
          <a:prstGeom prst="rect">
            <a:avLst/>
          </a:prstGeom>
          <a:noFill/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2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514617"/>
              </p:ext>
            </p:extLst>
          </p:nvPr>
        </p:nvGraphicFramePr>
        <p:xfrm>
          <a:off x="7984102" y="1189352"/>
          <a:ext cx="845097" cy="289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620" name="Equation" r:id="rId7" imgW="634680" imgH="215640" progId="Equation.3">
                  <p:embed/>
                </p:oleObj>
              </mc:Choice>
              <mc:Fallback>
                <p:oleObj name="Equation" r:id="rId7" imgW="634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4102" y="1189352"/>
                        <a:ext cx="845097" cy="289344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/>
          <p:cNvCxnSpPr>
            <a:stCxn id="24" idx="1"/>
          </p:cNvCxnSpPr>
          <p:nvPr/>
        </p:nvCxnSpPr>
        <p:spPr bwMode="auto">
          <a:xfrm flipH="1">
            <a:off x="7620000" y="1334024"/>
            <a:ext cx="364102" cy="2236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4149725" y="5114871"/>
            <a:ext cx="48043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Like hydrodynamic flow, determined by gradient of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transverse pressure </a:t>
            </a:r>
            <a:r>
              <a:rPr lang="en-US" sz="1600" i="1" dirty="0" smtClean="0">
                <a:solidFill>
                  <a:srgbClr val="FF0000"/>
                </a:solidFill>
              </a:rPr>
              <a:t>P</a:t>
            </a:r>
            <a:r>
              <a:rPr lang="en-US" sz="1600" i="1" baseline="-25000" dirty="0" smtClean="0">
                <a:solidFill>
                  <a:srgbClr val="FF0000"/>
                </a:solidFill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= </a:t>
            </a:r>
            <a:r>
              <a:rPr lang="en-US" sz="1600" i="1" dirty="0">
                <a:solidFill>
                  <a:srgbClr val="FF0000"/>
                </a:solidFill>
                <a:sym typeface="Symbol" pitchFamily="18" charset="2"/>
              </a:rPr>
              <a:t></a:t>
            </a:r>
            <a:r>
              <a:rPr lang="en-US" sz="1600" baseline="-25000" dirty="0" smtClean="0">
                <a:solidFill>
                  <a:srgbClr val="FF0000"/>
                </a:solidFill>
                <a:sym typeface="Symbol" pitchFamily="18" charset="2"/>
              </a:rPr>
              <a:t>0</a:t>
            </a:r>
            <a:r>
              <a:rPr lang="en-US" sz="1600" dirty="0" smtClean="0">
                <a:solidFill>
                  <a:srgbClr val="FF0000"/>
                </a:solidFill>
                <a:sym typeface="Symbol" pitchFamily="18" charset="2"/>
              </a:rPr>
              <a:t>; even in rapidity.</a:t>
            </a:r>
            <a:endParaRPr lang="en-US" sz="1600" baseline="-25000" dirty="0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4149725" y="5954967"/>
            <a:ext cx="31822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sym typeface="Symbol" pitchFamily="18" charset="2"/>
              </a:rPr>
              <a:t>Non-hydro like; odd in rapidity ??</a:t>
            </a:r>
            <a:endParaRPr lang="en-US" sz="1600" baseline="-25000" dirty="0">
              <a:solidFill>
                <a:srgbClr val="FF0000"/>
              </a:solidFill>
              <a:sym typeface="Symbol" pitchFamily="18" charset="2"/>
            </a:endParaRPr>
          </a:p>
        </p:txBody>
      </p:sp>
      <p:cxnSp>
        <p:nvCxnSpPr>
          <p:cNvPr id="30" name="Straight Arrow Connector 29"/>
          <p:cNvCxnSpPr>
            <a:stCxn id="27" idx="1"/>
          </p:cNvCxnSpPr>
          <p:nvPr/>
        </p:nvCxnSpPr>
        <p:spPr bwMode="auto">
          <a:xfrm flipH="1">
            <a:off x="3537568" y="5407259"/>
            <a:ext cx="612157" cy="8443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28" idx="1"/>
          </p:cNvCxnSpPr>
          <p:nvPr/>
        </p:nvCxnSpPr>
        <p:spPr bwMode="auto">
          <a:xfrm flipH="1" flipV="1">
            <a:off x="3673682" y="6055423"/>
            <a:ext cx="476043" cy="6882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6644598" y="3226447"/>
            <a:ext cx="24994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3399"/>
                </a:solidFill>
                <a:latin typeface="Californian FB" pitchFamily="18" charset="0"/>
              </a:rPr>
              <a:t>[RJF, J.I. </a:t>
            </a:r>
            <a:r>
              <a:rPr lang="en-US" sz="1400" dirty="0" err="1" smtClean="0">
                <a:solidFill>
                  <a:srgbClr val="003399"/>
                </a:solidFill>
                <a:latin typeface="Californian FB" pitchFamily="18" charset="0"/>
              </a:rPr>
              <a:t>Kapusta</a:t>
            </a:r>
            <a:r>
              <a:rPr lang="en-US" sz="1400" dirty="0" smtClean="0">
                <a:solidFill>
                  <a:srgbClr val="003399"/>
                </a:solidFill>
                <a:latin typeface="Californian FB" pitchFamily="18" charset="0"/>
              </a:rPr>
              <a:t>, Y. Li, (2006)]</a:t>
            </a:r>
          </a:p>
          <a:p>
            <a:r>
              <a:rPr lang="en-US" sz="1400" dirty="0" smtClean="0">
                <a:solidFill>
                  <a:srgbClr val="003399"/>
                </a:solidFill>
                <a:latin typeface="Californian FB" pitchFamily="18" charset="0"/>
              </a:rPr>
              <a:t>[G. Chen, RJF, PLB 723 (2013)]</a:t>
            </a:r>
          </a:p>
        </p:txBody>
      </p:sp>
      <p:graphicFrame>
        <p:nvGraphicFramePr>
          <p:cNvPr id="3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1553978"/>
              </p:ext>
            </p:extLst>
          </p:nvPr>
        </p:nvGraphicFramePr>
        <p:xfrm>
          <a:off x="821693" y="3854866"/>
          <a:ext cx="453707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621" name="Equation" r:id="rId9" imgW="3213000" imgH="787320" progId="Equation.3">
                  <p:embed/>
                </p:oleObj>
              </mc:Choice>
              <mc:Fallback>
                <p:oleObj name="Equation" r:id="rId9" imgW="321300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693" y="3854866"/>
                        <a:ext cx="4537075" cy="11112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073686" y="6382434"/>
            <a:ext cx="3332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1" hangingPunct="1">
              <a:spcBef>
                <a:spcPct val="20000"/>
              </a:spcBef>
              <a:buClr>
                <a:srgbClr val="00007D"/>
              </a:buClr>
              <a:buSzPct val="75000"/>
            </a:pPr>
            <a:r>
              <a:rPr lang="en-US" kern="0" dirty="0">
                <a:solidFill>
                  <a:srgbClr val="0000FF"/>
                </a:solidFill>
                <a:latin typeface="Californian FB" pitchFamily="18" charset="0"/>
              </a:rPr>
              <a:t>[see talk by G. Chen on Saturday]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94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67C353-4B98-437C-A3E9-653ED615A4B2}" type="slidenum">
              <a:rPr lang="en-US"/>
              <a:pPr/>
              <a:t>14</a:t>
            </a:fld>
            <a:endParaRPr lang="en-US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800" dirty="0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Momentum Tensor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ym typeface="Symbol" pitchFamily="18" charset="2"/>
              </a:rPr>
              <a:t>Corrections to energy density and pressure at second order in time</a:t>
            </a:r>
          </a:p>
          <a:p>
            <a:endParaRPr lang="en-US" dirty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Example: energy density and pressure</a:t>
            </a:r>
          </a:p>
          <a:p>
            <a:endParaRPr lang="en-US" dirty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New terms:</a:t>
            </a:r>
            <a:endParaRPr lang="en-US" dirty="0">
              <a:sym typeface="Symbol" pitchFamily="18" charset="2"/>
            </a:endParaRPr>
          </a:p>
        </p:txBody>
      </p:sp>
      <p:graphicFrame>
        <p:nvGraphicFramePr>
          <p:cNvPr id="2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124600"/>
              </p:ext>
            </p:extLst>
          </p:nvPr>
        </p:nvGraphicFramePr>
        <p:xfrm>
          <a:off x="821255" y="2541915"/>
          <a:ext cx="5335588" cy="183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522" name="Equation" r:id="rId3" imgW="3746160" imgH="1282680" progId="Equation.3">
                  <p:embed/>
                </p:oleObj>
              </mc:Choice>
              <mc:Fallback>
                <p:oleObj name="Equation" r:id="rId3" imgW="3746160" imgH="1282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255" y="2541915"/>
                        <a:ext cx="5335588" cy="183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012280" y="2216085"/>
            <a:ext cx="5081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Californian FB" panose="0207040306080B030204" pitchFamily="18" charset="0"/>
              </a:rPr>
              <a:t>Depletion/increase of energy density due to transverse flow</a:t>
            </a:r>
            <a:endParaRPr lang="en-US" sz="1600" dirty="0">
              <a:solidFill>
                <a:srgbClr val="0000FF"/>
              </a:solidFill>
              <a:latin typeface="Californian FB" panose="0207040306080B030204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>
            <a:off x="2491440" y="2363453"/>
            <a:ext cx="1520840" cy="30541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stCxn id="2" idx="1"/>
          </p:cNvCxnSpPr>
          <p:nvPr/>
        </p:nvCxnSpPr>
        <p:spPr bwMode="auto">
          <a:xfrm flipH="1">
            <a:off x="3649829" y="2385362"/>
            <a:ext cx="362451" cy="3219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5645324" y="3109211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Californian FB" panose="0207040306080B030204" pitchFamily="18" charset="0"/>
              </a:rPr>
              <a:t>New term</a:t>
            </a:r>
            <a:endParaRPr lang="en-US" sz="1600" dirty="0">
              <a:solidFill>
                <a:srgbClr val="0000FF"/>
              </a:solidFill>
              <a:latin typeface="Californian FB" panose="0207040306080B030204" pitchFamily="18" charset="0"/>
            </a:endParaRPr>
          </a:p>
        </p:txBody>
      </p:sp>
      <p:cxnSp>
        <p:nvCxnSpPr>
          <p:cNvPr id="34" name="Straight Arrow Connector 33"/>
          <p:cNvCxnSpPr>
            <a:stCxn id="31" idx="1"/>
          </p:cNvCxnSpPr>
          <p:nvPr/>
        </p:nvCxnSpPr>
        <p:spPr bwMode="auto">
          <a:xfrm flipH="1" flipV="1">
            <a:off x="5250458" y="3036602"/>
            <a:ext cx="394866" cy="2418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612160"/>
              </p:ext>
            </p:extLst>
          </p:nvPr>
        </p:nvGraphicFramePr>
        <p:xfrm>
          <a:off x="823913" y="5359308"/>
          <a:ext cx="3671887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523" name="Equation" r:id="rId5" imgW="2577960" imgH="520560" progId="Equation.3">
                  <p:embed/>
                </p:oleObj>
              </mc:Choice>
              <mc:Fallback>
                <p:oleObj name="Equation" r:id="rId5" imgW="257796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913" y="5359308"/>
                        <a:ext cx="3671887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089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Modelling Color Charges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799" y="1110343"/>
            <a:ext cx="8542318" cy="5127171"/>
          </a:xfrm>
        </p:spPr>
        <p:txBody>
          <a:bodyPr/>
          <a:lstStyle/>
          <a:p>
            <a:r>
              <a:rPr lang="en-US" dirty="0" smtClean="0">
                <a:sym typeface="Symbol"/>
              </a:rPr>
              <a:t>So far color charge densities </a:t>
            </a:r>
            <a:r>
              <a:rPr lang="en-US" i="1" dirty="0">
                <a:sym typeface="Symbol" pitchFamily="18" charset="2"/>
              </a:rPr>
              <a:t> </a:t>
            </a:r>
            <a:r>
              <a:rPr lang="en-US" baseline="-25000" dirty="0">
                <a:sym typeface="Symbol" pitchFamily="18" charset="2"/>
              </a:rPr>
              <a:t>1</a:t>
            </a:r>
            <a:r>
              <a:rPr lang="en-US" i="1" dirty="0">
                <a:sym typeface="Symbol" pitchFamily="18" charset="2"/>
              </a:rPr>
              <a:t>, </a:t>
            </a:r>
            <a:r>
              <a:rPr lang="en-US" baseline="-25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 fixed.</a:t>
            </a:r>
            <a:endParaRPr lang="en-US" dirty="0">
              <a:sym typeface="Symbol" pitchFamily="18" charset="2"/>
            </a:endParaRPr>
          </a:p>
          <a:p>
            <a:r>
              <a:rPr lang="en-US" dirty="0" smtClean="0">
                <a:sym typeface="Symbol"/>
              </a:rPr>
              <a:t>MV: Gaussian distribution around color-neutral average</a:t>
            </a:r>
          </a:p>
          <a:p>
            <a:endParaRPr lang="en-US" dirty="0" smtClean="0">
              <a:sym typeface="Symbol"/>
            </a:endParaRP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lvl="1"/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Sample distribution to obtain event-by-event observables.</a:t>
            </a:r>
          </a:p>
          <a:p>
            <a:r>
              <a:rPr lang="en-US" dirty="0" smtClean="0">
                <a:sym typeface="Symbol"/>
              </a:rPr>
              <a:t>Next: analytic calculation of expectation values (as function of average</a:t>
            </a:r>
            <a:r>
              <a:rPr lang="en-US" dirty="0" smtClean="0">
                <a:sym typeface="Symbol" pitchFamily="18" charset="2"/>
              </a:rPr>
              <a:t> color charge densities </a:t>
            </a:r>
            <a:r>
              <a:rPr lang="en-US" i="1" dirty="0" smtClean="0">
                <a:sym typeface="Symbol"/>
              </a:rPr>
              <a:t></a:t>
            </a:r>
            <a:r>
              <a:rPr lang="en-US" baseline="-25000" dirty="0" smtClean="0">
                <a:sym typeface="Symbol"/>
              </a:rPr>
              <a:t>1</a:t>
            </a:r>
            <a:r>
              <a:rPr lang="en-US" dirty="0" smtClean="0">
                <a:sym typeface="Symbol"/>
              </a:rPr>
              <a:t>, </a:t>
            </a:r>
            <a:r>
              <a:rPr lang="en-US" i="1" dirty="0" smtClean="0">
                <a:sym typeface="Symbol"/>
              </a:rPr>
              <a:t>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).</a:t>
            </a:r>
          </a:p>
          <a:p>
            <a:pPr lvl="1"/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Transverse flow comes from gradients in nuclear profiles. </a:t>
            </a:r>
          </a:p>
          <a:p>
            <a:r>
              <a:rPr lang="en-US" dirty="0" smtClean="0"/>
              <a:t>Original MV</a:t>
            </a:r>
            <a:r>
              <a:rPr lang="en-US" dirty="0"/>
              <a:t> </a:t>
            </a:r>
            <a:r>
              <a:rPr lang="en-US" dirty="0" smtClean="0"/>
              <a:t>model </a:t>
            </a:r>
            <a:r>
              <a:rPr lang="en-US" i="1" dirty="0">
                <a:sym typeface="Symbol"/>
              </a:rPr>
              <a:t> = const</a:t>
            </a:r>
            <a:r>
              <a:rPr lang="en-US" i="1" dirty="0" smtClean="0">
                <a:sym typeface="Symbol"/>
              </a:rPr>
              <a:t>.</a:t>
            </a:r>
            <a:r>
              <a:rPr lang="en-US" dirty="0" smtClean="0">
                <a:sym typeface="Symbol"/>
              </a:rPr>
              <a:t> </a:t>
            </a:r>
          </a:p>
          <a:p>
            <a:r>
              <a:rPr lang="en-US" dirty="0" smtClean="0">
                <a:sym typeface="Symbol"/>
              </a:rPr>
              <a:t>Here: relaxed condition, </a:t>
            </a:r>
            <a:r>
              <a:rPr lang="en-US" i="1" dirty="0" smtClean="0">
                <a:sym typeface="Symbol"/>
              </a:rPr>
              <a:t></a:t>
            </a:r>
            <a:r>
              <a:rPr lang="en-US" dirty="0" smtClean="0">
                <a:sym typeface="Symbol"/>
              </a:rPr>
              <a:t>  constant </a:t>
            </a:r>
            <a:r>
              <a:rPr lang="en-US" dirty="0">
                <a:sym typeface="Symbol"/>
              </a:rPr>
              <a:t>on length scales 1/Q</a:t>
            </a:r>
            <a:r>
              <a:rPr lang="en-US" baseline="-25000" dirty="0">
                <a:sym typeface="Symbol"/>
              </a:rPr>
              <a:t>s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, allow variations on larger length scales 1/</a:t>
            </a:r>
            <a:r>
              <a:rPr lang="en-US" i="1" dirty="0" smtClean="0">
                <a:sym typeface="Symbol"/>
              </a:rPr>
              <a:t>m</a:t>
            </a:r>
            <a:r>
              <a:rPr lang="en-US" dirty="0" smtClean="0">
                <a:sym typeface="Symbol"/>
              </a:rPr>
              <a:t> where </a:t>
            </a:r>
            <a:r>
              <a:rPr lang="en-US" i="1" dirty="0">
                <a:sym typeface="Symbol"/>
              </a:rPr>
              <a:t>m</a:t>
            </a:r>
            <a:r>
              <a:rPr lang="en-US" dirty="0">
                <a:sym typeface="Symbol"/>
              </a:rPr>
              <a:t> &lt;&lt; </a:t>
            </a:r>
            <a:r>
              <a:rPr lang="en-US" dirty="0" smtClean="0">
                <a:sym typeface="Symbol"/>
              </a:rPr>
              <a:t>Q</a:t>
            </a:r>
            <a:r>
              <a:rPr lang="en-US" baseline="-25000" dirty="0" smtClean="0">
                <a:sym typeface="Symbol"/>
              </a:rPr>
              <a:t>s</a:t>
            </a:r>
            <a:r>
              <a:rPr lang="en-US" dirty="0" smtClean="0">
                <a:sym typeface="Symbol"/>
              </a:rPr>
              <a:t>.</a:t>
            </a:r>
          </a:p>
          <a:p>
            <a:pPr lvl="1"/>
            <a:endParaRPr lang="en-US" dirty="0" smtClean="0">
              <a:sym typeface="Symbol"/>
            </a:endParaRPr>
          </a:p>
          <a:p>
            <a:pPr marL="457200" lvl="1" indent="0">
              <a:buNone/>
            </a:pPr>
            <a:endParaRPr lang="en-US" dirty="0">
              <a:sym typeface="Symbol" pitchFamily="18" charset="2"/>
            </a:endParaRPr>
          </a:p>
          <a:p>
            <a:pPr marL="457200" lvl="1" indent="0">
              <a:buNone/>
            </a:pPr>
            <a:endParaRPr lang="en-US" dirty="0" smtClean="0">
              <a:sym typeface="Symbol" pitchFamily="18" charset="2"/>
            </a:endParaRPr>
          </a:p>
          <a:p>
            <a:endParaRPr lang="en-US" dirty="0"/>
          </a:p>
        </p:txBody>
      </p:sp>
      <p:graphicFrame>
        <p:nvGraphicFramePr>
          <p:cNvPr id="82944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5471198"/>
              </p:ext>
            </p:extLst>
          </p:nvPr>
        </p:nvGraphicFramePr>
        <p:xfrm>
          <a:off x="1119188" y="1920875"/>
          <a:ext cx="6927850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492" name="Equation" r:id="rId4" imgW="5295600" imgH="761760" progId="Equation.3">
                  <p:embed/>
                </p:oleObj>
              </mc:Choice>
              <mc:Fallback>
                <p:oleObj name="Equation" r:id="rId4" imgW="5295600" imgH="761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9188" y="1920875"/>
                        <a:ext cx="6927850" cy="10017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1986408"/>
              </p:ext>
            </p:extLst>
          </p:nvPr>
        </p:nvGraphicFramePr>
        <p:xfrm>
          <a:off x="965703" y="5705665"/>
          <a:ext cx="3511450" cy="356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4493" name="Equation" r:id="rId6" imgW="2730240" imgH="279360" progId="Equation.3">
                  <p:embed/>
                </p:oleObj>
              </mc:Choice>
              <mc:Fallback>
                <p:oleObj name="Equation" r:id="rId6" imgW="27302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5703" y="5705665"/>
                        <a:ext cx="3511450" cy="3560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CC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089631" y="5652739"/>
            <a:ext cx="2757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[G. Chen, RJF, PLB 723 (2013)]</a:t>
            </a:r>
          </a:p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[G. Chen et al., in preparation]</a:t>
            </a:r>
          </a:p>
        </p:txBody>
      </p:sp>
    </p:spTree>
    <p:extLst>
      <p:ext uri="{BB962C8B-B14F-4D97-AF65-F5344CB8AC3E}">
        <p14:creationId xmlns:p14="http://schemas.microsoft.com/office/powerpoint/2010/main" val="328857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Expectation Values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799" y="1110343"/>
            <a:ext cx="8542318" cy="5127171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Example:</a:t>
            </a: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Need to evaluate “higher twist” expectation values.</a:t>
            </a:r>
          </a:p>
          <a:p>
            <a:endParaRPr lang="en-US" dirty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r>
              <a:rPr lang="en-US" dirty="0">
                <a:sym typeface="Symbol"/>
              </a:rPr>
              <a:t>N</a:t>
            </a:r>
            <a:r>
              <a:rPr lang="en-US" dirty="0" smtClean="0">
                <a:sym typeface="Symbol"/>
              </a:rPr>
              <a:t>umber of terms increases rapidly with order in time (~ 600 for </a:t>
            </a:r>
            <a:r>
              <a:rPr lang="en-US" i="1" dirty="0" smtClean="0">
                <a:sym typeface="Symbol" panose="05050102010706020507" pitchFamily="18" charset="2"/>
              </a:rPr>
              <a:t></a:t>
            </a:r>
            <a:r>
              <a:rPr lang="en-US" baseline="30000" dirty="0" smtClean="0">
                <a:sym typeface="Symbol" panose="05050102010706020507" pitchFamily="18" charset="2"/>
              </a:rPr>
              <a:t>4</a:t>
            </a:r>
            <a:r>
              <a:rPr lang="en-US" dirty="0" smtClean="0">
                <a:sym typeface="Symbol" panose="05050102010706020507" pitchFamily="18" charset="2"/>
              </a:rPr>
              <a:t>).</a:t>
            </a:r>
            <a:endParaRPr lang="en-US" dirty="0" smtClean="0">
              <a:sym typeface="Symbol"/>
            </a:endParaRPr>
          </a:p>
          <a:p>
            <a:endParaRPr lang="en-US" dirty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pPr lvl="1"/>
            <a:endParaRPr lang="en-US" dirty="0" smtClean="0">
              <a:sym typeface="Symbol"/>
            </a:endParaRPr>
          </a:p>
          <a:p>
            <a:pPr marL="457200" lvl="1" indent="0">
              <a:buNone/>
            </a:pPr>
            <a:endParaRPr lang="en-US" dirty="0">
              <a:sym typeface="Symbol" pitchFamily="18" charset="2"/>
            </a:endParaRPr>
          </a:p>
          <a:p>
            <a:pPr marL="457200" lvl="1" indent="0">
              <a:buNone/>
            </a:pPr>
            <a:endParaRPr lang="en-US" dirty="0" smtClean="0">
              <a:sym typeface="Symbol" pitchFamily="18" charset="2"/>
            </a:endParaRPr>
          </a:p>
          <a:p>
            <a:endParaRPr lang="en-US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5247418" y="2980409"/>
            <a:ext cx="37737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Fujii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, Fukushima, Hidaka, PRC 79 (2009)]</a:t>
            </a:r>
          </a:p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[G. Chen et al., in preparation]</a:t>
            </a:r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720401"/>
              </p:ext>
            </p:extLst>
          </p:nvPr>
        </p:nvGraphicFramePr>
        <p:xfrm>
          <a:off x="814627" y="1626276"/>
          <a:ext cx="663733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518" name="Equation" r:id="rId4" imgW="4660560" imgH="583920" progId="Equation.3">
                  <p:embed/>
                </p:oleObj>
              </mc:Choice>
              <mc:Fallback>
                <p:oleObj name="Equation" r:id="rId4" imgW="466056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627" y="1626276"/>
                        <a:ext cx="6637337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325169"/>
              </p:ext>
            </p:extLst>
          </p:nvPr>
        </p:nvGraphicFramePr>
        <p:xfrm>
          <a:off x="679450" y="3073400"/>
          <a:ext cx="280352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519" name="Equation" r:id="rId6" imgW="1968480" imgH="279360" progId="Equation.3">
                  <p:embed/>
                </p:oleObj>
              </mc:Choice>
              <mc:Fallback>
                <p:oleObj name="Equation" r:id="rId6" imgW="19684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450" y="3073400"/>
                        <a:ext cx="2803525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251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67C353-4B98-437C-A3E9-653ED615A4B2}" type="slidenum">
              <a:rPr lang="en-US"/>
              <a:pPr/>
              <a:t>17</a:t>
            </a:fld>
            <a:endParaRPr lang="en-US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800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Averaged Density and Flow</a:t>
            </a:r>
            <a:endParaRPr lang="en-US" dirty="0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ym typeface="Symbol" pitchFamily="18" charset="2"/>
              </a:rPr>
              <a:t>Energy density ~ product of nuclear gluon distributions ~ product of color source densities</a:t>
            </a: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“Hydro” flow:</a:t>
            </a:r>
          </a:p>
          <a:p>
            <a:pPr lvl="1"/>
            <a:endParaRPr lang="en-US" dirty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“Odd“ flow term:</a:t>
            </a: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r>
              <a:rPr lang="en-US" dirty="0">
                <a:sym typeface="Symbol"/>
              </a:rPr>
              <a:t>With                                                                   </a:t>
            </a:r>
            <a:r>
              <a:rPr lang="en-US" dirty="0" smtClean="0">
                <a:sym typeface="Symbol"/>
              </a:rPr>
              <a:t>  we </a:t>
            </a:r>
            <a:r>
              <a:rPr lang="en-US" dirty="0">
                <a:sym typeface="Symbol"/>
              </a:rPr>
              <a:t>have</a:t>
            </a: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>
              <a:buNone/>
            </a:pPr>
            <a:endParaRPr lang="en-US" dirty="0" smtClean="0">
              <a:sym typeface="Symbol" pitchFamily="18" charset="2"/>
            </a:endParaRPr>
          </a:p>
          <a:p>
            <a:pPr marL="0" indent="0">
              <a:buNone/>
            </a:pPr>
            <a:endParaRPr lang="en-US" dirty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</p:txBody>
      </p:sp>
      <p:graphicFrame>
        <p:nvGraphicFramePr>
          <p:cNvPr id="9390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031500"/>
              </p:ext>
            </p:extLst>
          </p:nvPr>
        </p:nvGraphicFramePr>
        <p:xfrm>
          <a:off x="1136650" y="1940272"/>
          <a:ext cx="27305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433" name="Equation" r:id="rId3" imgW="1917360" imgH="431640" progId="Equation.3">
                  <p:embed/>
                </p:oleObj>
              </mc:Choice>
              <mc:Fallback>
                <p:oleObj name="Equation" r:id="rId3" imgW="191736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1940272"/>
                        <a:ext cx="27305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354369"/>
              </p:ext>
            </p:extLst>
          </p:nvPr>
        </p:nvGraphicFramePr>
        <p:xfrm>
          <a:off x="1103313" y="3153122"/>
          <a:ext cx="334645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434" name="Equation" r:id="rId5" imgW="2349360" imgH="431640" progId="Equation.3">
                  <p:embed/>
                </p:oleObj>
              </mc:Choice>
              <mc:Fallback>
                <p:oleObj name="Equation" r:id="rId5" imgW="234936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3313" y="3153122"/>
                        <a:ext cx="3346450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6023050" y="2172399"/>
            <a:ext cx="271571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[T. </a:t>
            </a:r>
            <a:r>
              <a:rPr lang="en-US" sz="1400" dirty="0" err="1" smtClean="0">
                <a:solidFill>
                  <a:srgbClr val="0000FF"/>
                </a:solidFill>
              </a:rPr>
              <a:t>Lappi</a:t>
            </a:r>
            <a:r>
              <a:rPr lang="en-US" sz="1400" dirty="0" smtClean="0">
                <a:solidFill>
                  <a:srgbClr val="0000FF"/>
                </a:solidFill>
              </a:rPr>
              <a:t>, 2006]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[RJF, </a:t>
            </a:r>
            <a:r>
              <a:rPr lang="en-US" sz="1400" dirty="0" err="1" smtClean="0">
                <a:solidFill>
                  <a:srgbClr val="0000FF"/>
                </a:solidFill>
              </a:rPr>
              <a:t>Kapusta</a:t>
            </a:r>
            <a:r>
              <a:rPr lang="en-US" sz="1400" dirty="0" smtClean="0">
                <a:solidFill>
                  <a:srgbClr val="0000FF"/>
                </a:solidFill>
              </a:rPr>
              <a:t>, Li, 2006] 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[</a:t>
            </a:r>
            <a:r>
              <a:rPr lang="en-US" sz="1400" dirty="0" err="1" smtClean="0">
                <a:solidFill>
                  <a:srgbClr val="0000FF"/>
                </a:solidFill>
              </a:rPr>
              <a:t>Fujii</a:t>
            </a:r>
            <a:r>
              <a:rPr lang="en-US" sz="1400" dirty="0" smtClean="0">
                <a:solidFill>
                  <a:srgbClr val="0000FF"/>
                </a:solidFill>
              </a:rPr>
              <a:t>, Fukushima, Hidaka, 2009] </a:t>
            </a:r>
            <a:endParaRPr lang="en-US" sz="1400" dirty="0">
              <a:solidFill>
                <a:srgbClr val="0000FF"/>
              </a:solidFill>
            </a:endParaRPr>
          </a:p>
        </p:txBody>
      </p:sp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879593"/>
              </p:ext>
            </p:extLst>
          </p:nvPr>
        </p:nvGraphicFramePr>
        <p:xfrm>
          <a:off x="1143269" y="4367560"/>
          <a:ext cx="4068992" cy="581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435" name="Equation" r:id="rId7" imgW="2933640" imgH="419040" progId="Equation.3">
                  <p:embed/>
                </p:oleObj>
              </mc:Choice>
              <mc:Fallback>
                <p:oleObj name="Equation" r:id="rId7" imgW="29336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269" y="4367560"/>
                        <a:ext cx="4068992" cy="5814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019800" y="3973119"/>
            <a:ext cx="2757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[G. Chen, RJF, PLB 723 (2013)]</a:t>
            </a:r>
          </a:p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[G. Chen et al., in preparation]</a:t>
            </a:r>
          </a:p>
        </p:txBody>
      </p:sp>
      <p:graphicFrame>
        <p:nvGraphicFramePr>
          <p:cNvPr id="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857731"/>
              </p:ext>
            </p:extLst>
          </p:nvPr>
        </p:nvGraphicFramePr>
        <p:xfrm>
          <a:off x="1652390" y="5150905"/>
          <a:ext cx="2797373" cy="320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436" name="Equation" r:id="rId9" imgW="2108160" imgH="241200" progId="Equation.3">
                  <p:embed/>
                </p:oleObj>
              </mc:Choice>
              <mc:Fallback>
                <p:oleObj name="Equation" r:id="rId9" imgW="2108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2390" y="5150905"/>
                        <a:ext cx="2797373" cy="32040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675868"/>
              </p:ext>
            </p:extLst>
          </p:nvPr>
        </p:nvGraphicFramePr>
        <p:xfrm>
          <a:off x="5303766" y="5153034"/>
          <a:ext cx="1616510" cy="322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437" name="Equation" r:id="rId11" imgW="1396800" imgH="279360" progId="Equation.3">
                  <p:embed/>
                </p:oleObj>
              </mc:Choice>
              <mc:Fallback>
                <p:oleObj name="Equation" r:id="rId11" imgW="13968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766" y="5153034"/>
                        <a:ext cx="1616510" cy="32252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67C353-4B98-437C-A3E9-653ED615A4B2}" type="slidenum">
              <a:rPr lang="en-US"/>
              <a:pPr/>
              <a:t>18</a:t>
            </a:fld>
            <a:endParaRPr lang="en-US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800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Orders in Time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9795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>
                    <a:sym typeface="Symbol" pitchFamily="18" charset="2"/>
                  </a:rPr>
                  <a:t>Generally: powers of </a:t>
                </a:r>
                <a:r>
                  <a:rPr lang="en-US" i="1" dirty="0" smtClean="0">
                    <a:sym typeface="Symbol" pitchFamily="18" charset="2"/>
                  </a:rPr>
                  <a:t></a:t>
                </a:r>
                <a:r>
                  <a:rPr lang="en-US" dirty="0" smtClean="0">
                    <a:sym typeface="Symbol" pitchFamily="18" charset="2"/>
                  </a:rPr>
                  <a:t>  go with factors of Q or factors of transverse gradients: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~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𝜏𝜇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𝛻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𝑖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𝜇</m:t>
                    </m:r>
                  </m:oMath>
                </a14:m>
                <a:endParaRPr lang="en-US" dirty="0" smtClean="0">
                  <a:sym typeface="Symbol" pitchFamily="18" charset="2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𝜏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𝑄</m:t>
                    </m:r>
                  </m:oMath>
                </a14:m>
                <a:endParaRPr lang="en-US" dirty="0">
                  <a:sym typeface="Symbol" pitchFamily="18" charset="2"/>
                </a:endParaRPr>
              </a:p>
              <a:p>
                <a:pPr lvl="1"/>
                <a:endParaRPr lang="en-US" dirty="0" smtClean="0">
                  <a:sym typeface="Symbol" pitchFamily="18" charset="2"/>
                </a:endParaRPr>
              </a:p>
              <a:p>
                <a:r>
                  <a:rPr lang="en-US" dirty="0" smtClean="0">
                    <a:sym typeface="Symbol" pitchFamily="18" charset="2"/>
                  </a:rPr>
                  <a:t>Example </a:t>
                </a:r>
                <a:r>
                  <a:rPr lang="en-US" dirty="0">
                    <a:sym typeface="Symbol" pitchFamily="18" charset="2"/>
                  </a:rPr>
                  <a:t>for </a:t>
                </a:r>
                <a:r>
                  <a:rPr lang="en-US" dirty="0" smtClean="0">
                    <a:sym typeface="Symbol" pitchFamily="18" charset="2"/>
                  </a:rPr>
                  <a:t>order </a:t>
                </a:r>
                <a:r>
                  <a:rPr lang="en-US" i="1" dirty="0">
                    <a:sym typeface="Symbol" pitchFamily="18" charset="2"/>
                  </a:rPr>
                  <a:t> </a:t>
                </a:r>
                <a:r>
                  <a:rPr lang="en-US" baseline="30000" dirty="0">
                    <a:sym typeface="Symbol" pitchFamily="18" charset="2"/>
                  </a:rPr>
                  <a:t>2</a:t>
                </a:r>
                <a:r>
                  <a:rPr lang="en-US" dirty="0">
                    <a:sym typeface="Symbol" pitchFamily="18" charset="2"/>
                  </a:rPr>
                  <a:t> </a:t>
                </a:r>
                <a:r>
                  <a:rPr lang="en-US" dirty="0" smtClean="0">
                    <a:sym typeface="Symbol" pitchFamily="18" charset="2"/>
                  </a:rPr>
                  <a:t>term:</a:t>
                </a:r>
                <a:endParaRPr lang="en-US" dirty="0">
                  <a:sym typeface="Symbol" pitchFamily="18" charset="2"/>
                </a:endParaRPr>
              </a:p>
              <a:p>
                <a:pPr marL="0" indent="0">
                  <a:buNone/>
                </a:pPr>
                <a:endParaRPr lang="en-US" dirty="0">
                  <a:sym typeface="Symbol" pitchFamily="18" charset="2"/>
                </a:endParaRPr>
              </a:p>
              <a:p>
                <a:r>
                  <a:rPr lang="en-US" dirty="0" smtClean="0">
                    <a:sym typeface="Symbol" pitchFamily="18" charset="2"/>
                  </a:rPr>
                  <a:t>Rather simple pocket formulas if gradients and logs are neglected:</a:t>
                </a:r>
              </a:p>
              <a:p>
                <a:endParaRPr lang="en-US" dirty="0">
                  <a:sym typeface="Symbol" pitchFamily="18" charset="2"/>
                </a:endParaRPr>
              </a:p>
              <a:p>
                <a:endParaRPr lang="en-US" dirty="0">
                  <a:sym typeface="Symbol" pitchFamily="18" charset="2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>
                  <a:sym typeface="Symbol" pitchFamily="18" charset="2"/>
                </a:endParaRPr>
              </a:p>
              <a:p>
                <a:endParaRPr lang="en-US" dirty="0" smtClean="0">
                  <a:sym typeface="Symbol" pitchFamily="18" charset="2"/>
                </a:endParaRPr>
              </a:p>
              <a:p>
                <a:endParaRPr lang="en-US" dirty="0" smtClean="0">
                  <a:sym typeface="Symbol" pitchFamily="18" charset="2"/>
                </a:endParaRPr>
              </a:p>
              <a:p>
                <a:endParaRPr lang="en-US" dirty="0" smtClean="0">
                  <a:sym typeface="Symbol" pitchFamily="18" charset="2"/>
                </a:endParaRPr>
              </a:p>
              <a:p>
                <a:endParaRPr lang="en-US" dirty="0" smtClean="0">
                  <a:sym typeface="Symbol" pitchFamily="18" charset="2"/>
                </a:endParaRPr>
              </a:p>
              <a:p>
                <a:endParaRPr lang="en-US" dirty="0" smtClean="0"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2897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3"/>
                <a:stretch>
                  <a:fillRect l="-218" t="-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1605040"/>
              </p:ext>
            </p:extLst>
          </p:nvPr>
        </p:nvGraphicFramePr>
        <p:xfrm>
          <a:off x="3604140" y="2483892"/>
          <a:ext cx="3690176" cy="773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0532" name="Equation" r:id="rId4" imgW="2298600" imgH="482400" progId="Equation.3">
                  <p:embed/>
                </p:oleObj>
              </mc:Choice>
              <mc:Fallback>
                <p:oleObj name="Equation" r:id="rId4" imgW="22986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4140" y="2483892"/>
                        <a:ext cx="3690176" cy="7733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4566341"/>
              </p:ext>
            </p:extLst>
          </p:nvPr>
        </p:nvGraphicFramePr>
        <p:xfrm>
          <a:off x="1162050" y="4083050"/>
          <a:ext cx="3119438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0533" name="Equation" r:id="rId6" imgW="1739880" imgH="1015920" progId="Equation.3">
                  <p:embed/>
                </p:oleObj>
              </mc:Choice>
              <mc:Fallback>
                <p:oleObj name="Equation" r:id="rId6" imgW="173988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050" y="4083050"/>
                        <a:ext cx="3119438" cy="181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288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8530442" cy="5127171"/>
          </a:xfrm>
        </p:spPr>
        <p:txBody>
          <a:bodyPr/>
          <a:lstStyle/>
          <a:p>
            <a:r>
              <a:rPr lang="en-US" dirty="0" smtClean="0"/>
              <a:t>CGC in a box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Numerical Solutions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742" y="1770021"/>
            <a:ext cx="6443591" cy="46174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003" y="1981119"/>
            <a:ext cx="1978925" cy="4558760"/>
          </a:xfrm>
          <a:prstGeom prst="rect">
            <a:avLst/>
          </a:prstGeom>
          <a:solidFill>
            <a:schemeClr val="bg1">
              <a:alpha val="49000"/>
            </a:schemeClr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003" y="1981119"/>
            <a:ext cx="1978925" cy="45666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064395" y="3795948"/>
                <a:ext cx="273216" cy="56560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395" y="3795948"/>
                <a:ext cx="273216" cy="56560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90465" y="2516756"/>
                <a:ext cx="6428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0465" y="2516756"/>
                <a:ext cx="642804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6604" t="-2222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190465" y="1144123"/>
            <a:ext cx="31499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[F. 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</a:rPr>
              <a:t>Gelis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</a:rPr>
              <a:t>, T. 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</a:rPr>
              <a:t>Epelbaum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</a:rPr>
              <a:t>, </a:t>
            </a:r>
            <a:r>
              <a:rPr lang="en-US" sz="1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arxiv:1307.2214]</a:t>
            </a:r>
            <a:endParaRPr lang="en-GB" sz="1400" dirty="0">
              <a:solidFill>
                <a:srgbClr val="0000FF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501209" y="5731559"/>
                <a:ext cx="226344" cy="5136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1209" y="5731559"/>
                <a:ext cx="226344" cy="51366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527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Classical Gluon Fields and MV Model</a:t>
            </a:r>
          </a:p>
          <a:p>
            <a:endParaRPr lang="en-US" dirty="0"/>
          </a:p>
          <a:p>
            <a:r>
              <a:rPr lang="en-US" dirty="0" smtClean="0"/>
              <a:t>Analytic Solutions for Early Times</a:t>
            </a:r>
          </a:p>
          <a:p>
            <a:endParaRPr lang="en-US" dirty="0"/>
          </a:p>
          <a:p>
            <a:r>
              <a:rPr lang="en-US" dirty="0" smtClean="0"/>
              <a:t>Phenomenology</a:t>
            </a:r>
          </a:p>
          <a:p>
            <a:endParaRPr lang="en-US" dirty="0"/>
          </a:p>
          <a:p>
            <a:r>
              <a:rPr lang="en-US" dirty="0" smtClean="0"/>
              <a:t>Beyond Boost-Invariance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Work in collaboration with</a:t>
            </a:r>
          </a:p>
          <a:p>
            <a:pPr lvl="1"/>
            <a:r>
              <a:rPr lang="en-US" dirty="0" err="1" smtClean="0"/>
              <a:t>Guangyao</a:t>
            </a:r>
            <a:r>
              <a:rPr lang="en-US" dirty="0" smtClean="0"/>
              <a:t> Chen (Texas A&amp;M)</a:t>
            </a:r>
          </a:p>
          <a:p>
            <a:pPr lvl="1"/>
            <a:r>
              <a:rPr lang="en-US" dirty="0" smtClean="0"/>
              <a:t>Joe </a:t>
            </a:r>
            <a:r>
              <a:rPr lang="en-US" dirty="0" err="1" smtClean="0"/>
              <a:t>Kapusta</a:t>
            </a:r>
            <a:r>
              <a:rPr lang="en-US" dirty="0" smtClean="0"/>
              <a:t> (Minnesota)</a:t>
            </a:r>
          </a:p>
          <a:p>
            <a:pPr lvl="1"/>
            <a:r>
              <a:rPr lang="en-US" dirty="0" err="1" smtClean="0"/>
              <a:t>Sener</a:t>
            </a:r>
            <a:r>
              <a:rPr lang="en-US" dirty="0" smtClean="0"/>
              <a:t> </a:t>
            </a:r>
            <a:r>
              <a:rPr lang="en-US" dirty="0" err="1" smtClean="0"/>
              <a:t>Ozonder</a:t>
            </a:r>
            <a:r>
              <a:rPr lang="en-US" dirty="0" smtClean="0"/>
              <a:t> (INT/Seattle, Minnesota)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94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8530442" cy="5127171"/>
          </a:xfrm>
        </p:spPr>
        <p:txBody>
          <a:bodyPr/>
          <a:lstStyle/>
          <a:p>
            <a:r>
              <a:rPr lang="en-US" dirty="0" smtClean="0"/>
              <a:t>CGC in a box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order in time: preliminary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Numerical Solutions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742" y="1770021"/>
            <a:ext cx="6443591" cy="46174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003" y="1981119"/>
            <a:ext cx="1978925" cy="45666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064395" y="3795948"/>
                <a:ext cx="273216" cy="56560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395" y="3795948"/>
                <a:ext cx="273216" cy="56560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190465" y="2516756"/>
                <a:ext cx="6428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0465" y="2516756"/>
                <a:ext cx="64280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6604" t="-2222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190465" y="1144123"/>
            <a:ext cx="31499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[F. 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</a:rPr>
              <a:t>Gelis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</a:rPr>
              <a:t>, T. 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</a:rPr>
              <a:t>Epelbaum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</a:rPr>
              <a:t>, </a:t>
            </a:r>
            <a:r>
              <a:rPr lang="en-US" sz="1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arxiv:1307.2214]</a:t>
            </a:r>
            <a:endParaRPr lang="en-GB" sz="1400" dirty="0">
              <a:solidFill>
                <a:srgbClr val="0000FF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501209" y="5731559"/>
                <a:ext cx="226344" cy="5136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1209" y="5731559"/>
                <a:ext cx="226344" cy="51366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198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8530442" cy="5127171"/>
          </a:xfrm>
        </p:spPr>
        <p:txBody>
          <a:bodyPr/>
          <a:lstStyle/>
          <a:p>
            <a:r>
              <a:rPr lang="en-US" dirty="0" smtClean="0"/>
              <a:t>Caveat: only a qualitative comparison at this point.</a:t>
            </a:r>
          </a:p>
          <a:p>
            <a:endParaRPr lang="en-US" dirty="0"/>
          </a:p>
          <a:p>
            <a:r>
              <a:rPr lang="en-US" dirty="0" smtClean="0"/>
              <a:t>Qualitative features </a:t>
            </a:r>
            <a:r>
              <a:rPr lang="en-US" dirty="0" smtClean="0"/>
              <a:t>for pressure and energy density up </a:t>
            </a:r>
            <a:r>
              <a:rPr lang="en-US" dirty="0" smtClean="0"/>
              <a:t>to 1/Q recovered.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Classical theory sufficient up to 1/Q.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Numerical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05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62A968-52F6-40E7-A4F4-6F2E42A17006}" type="slidenum">
              <a:rPr lang="en-US"/>
              <a:pPr/>
              <a:t>22</a:t>
            </a:fld>
            <a:endParaRPr lang="en-US"/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800"/>
          </a:p>
        </p:txBody>
      </p:sp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Do It Event-By-Event?</a:t>
            </a:r>
            <a:endParaRPr lang="en-US" dirty="0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10343"/>
            <a:ext cx="8648131" cy="5127171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Yes, MC sampling of </a:t>
            </a:r>
            <a:r>
              <a:rPr lang="en-US" dirty="0" smtClean="0">
                <a:sym typeface="Symbol" pitchFamily="18" charset="2"/>
              </a:rPr>
              <a:t>time-expansion </a:t>
            </a:r>
            <a:r>
              <a:rPr lang="en-US" dirty="0" smtClean="0">
                <a:sym typeface="Symbol" pitchFamily="18" charset="2"/>
              </a:rPr>
              <a:t>coefficients.</a:t>
            </a:r>
          </a:p>
          <a:p>
            <a:r>
              <a:rPr lang="en-US" dirty="0" smtClean="0">
                <a:sym typeface="Symbol" pitchFamily="18" charset="2"/>
              </a:rPr>
              <a:t>Example: “odd” vector </a:t>
            </a:r>
            <a:r>
              <a:rPr lang="en-US" i="1" dirty="0" smtClean="0">
                <a:sym typeface="Symbol" pitchFamily="18" charset="2"/>
              </a:rPr>
              <a:t> </a:t>
            </a:r>
            <a:r>
              <a:rPr lang="en-US" i="1" baseline="30000" dirty="0" err="1" smtClean="0">
                <a:sym typeface="Symbol" pitchFamily="18" charset="2"/>
              </a:rPr>
              <a:t>i</a:t>
            </a:r>
            <a:r>
              <a:rPr lang="en-US" dirty="0" smtClean="0">
                <a:sym typeface="Symbol" pitchFamily="18" charset="2"/>
              </a:rPr>
              <a:t> in </a:t>
            </a:r>
            <a:r>
              <a:rPr lang="en-US" dirty="0" err="1" smtClean="0">
                <a:sym typeface="Symbol" pitchFamily="18" charset="2"/>
              </a:rPr>
              <a:t>Au+Au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(</a:t>
            </a:r>
            <a:r>
              <a:rPr lang="en-US" i="1" dirty="0" smtClean="0">
                <a:sym typeface="Symbol" pitchFamily="18" charset="2"/>
              </a:rPr>
              <a:t>b</a:t>
            </a:r>
            <a:r>
              <a:rPr lang="en-US" dirty="0" smtClean="0">
                <a:sym typeface="Symbol" pitchFamily="18" charset="2"/>
              </a:rPr>
              <a:t>=4 </a:t>
            </a:r>
            <a:r>
              <a:rPr lang="en-US" dirty="0" err="1" smtClean="0">
                <a:sym typeface="Symbol" pitchFamily="18" charset="2"/>
              </a:rPr>
              <a:t>fm</a:t>
            </a:r>
            <a:r>
              <a:rPr lang="en-US" dirty="0" smtClean="0">
                <a:sym typeface="Symbol" pitchFamily="18" charset="2"/>
              </a:rPr>
              <a:t>).</a:t>
            </a:r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Averaging over events: recover analytic result.</a:t>
            </a:r>
            <a:endParaRPr lang="en-US" dirty="0">
              <a:sym typeface="Symbol" pitchFamily="18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356" y="3691748"/>
            <a:ext cx="4878444" cy="2304453"/>
          </a:xfrm>
          <a:prstGeom prst="rect">
            <a:avLst/>
          </a:prstGeom>
        </p:spPr>
      </p:pic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608127"/>
              </p:ext>
            </p:extLst>
          </p:nvPr>
        </p:nvGraphicFramePr>
        <p:xfrm>
          <a:off x="2044002" y="3492557"/>
          <a:ext cx="515938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86" name="Equation" r:id="rId4" imgW="368280" imgH="177480" progId="Equation.3">
                  <p:embed/>
                </p:oleObj>
              </mc:Choice>
              <mc:Fallback>
                <p:oleObj name="Equation" r:id="rId4" imgW="3682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4002" y="3492557"/>
                        <a:ext cx="515938" cy="249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599605"/>
              </p:ext>
            </p:extLst>
          </p:nvPr>
        </p:nvGraphicFramePr>
        <p:xfrm>
          <a:off x="4411514" y="3583766"/>
          <a:ext cx="765175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87" name="Equation" r:id="rId6" imgW="545760" imgH="177480" progId="Equation.3">
                  <p:embed/>
                </p:oleObj>
              </mc:Choice>
              <mc:Fallback>
                <p:oleObj name="Equation" r:id="rId6" imgW="5457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1514" y="3583766"/>
                        <a:ext cx="765175" cy="249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332915" y="5278973"/>
            <a:ext cx="1535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fornian FB" panose="0207040306080B030204" pitchFamily="18" charset="0"/>
              </a:rPr>
              <a:t>PRELIMINARY</a:t>
            </a:r>
            <a:endParaRPr lang="en-US" sz="1600" dirty="0">
              <a:latin typeface="Californian FB" panose="0207040306080B0302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4187" y="1308586"/>
            <a:ext cx="2389765" cy="18757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919" y="3757803"/>
            <a:ext cx="1786301" cy="17863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65323" y="3382567"/>
            <a:ext cx="2119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fornian FB" panose="0207040306080B030204" pitchFamily="18" charset="0"/>
              </a:rPr>
              <a:t>Analytic expectation value</a:t>
            </a:r>
            <a:endParaRPr lang="en-US" sz="1400" dirty="0">
              <a:latin typeface="Californian FB" panose="0207040306080B0302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29454" y="2667050"/>
            <a:ext cx="1561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fornian FB" panose="0207040306080B030204" pitchFamily="18" charset="0"/>
              </a:rPr>
              <a:t>Energy density </a:t>
            </a:r>
            <a:r>
              <a:rPr lang="en-US" sz="1400" i="1" dirty="0" smtClean="0">
                <a:latin typeface="Californian FB" panose="0207040306080B030204" pitchFamily="18" charset="0"/>
              </a:rPr>
              <a:t>N</a:t>
            </a:r>
            <a:r>
              <a:rPr lang="en-US" sz="1400" dirty="0" smtClean="0">
                <a:latin typeface="Californian FB" panose="0207040306080B030204" pitchFamily="18" charset="0"/>
              </a:rPr>
              <a:t>=1</a:t>
            </a:r>
            <a:endParaRPr lang="en-US" sz="1400" dirty="0"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42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4813110" cy="5127171"/>
          </a:xfrm>
        </p:spPr>
        <p:txBody>
          <a:bodyPr/>
          <a:lstStyle/>
          <a:p>
            <a:r>
              <a:rPr lang="en-US" dirty="0" smtClean="0"/>
              <a:t>Real nuclei are slightly off the light cone.</a:t>
            </a:r>
          </a:p>
          <a:p>
            <a:r>
              <a:rPr lang="en-US" dirty="0" smtClean="0"/>
              <a:t>Classical gluon distributions calculated by Lam and </a:t>
            </a:r>
            <a:r>
              <a:rPr lang="en-US" dirty="0" err="1" smtClean="0"/>
              <a:t>Mahlon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Nuclear collisions off the light cone? </a:t>
            </a:r>
          </a:p>
          <a:p>
            <a:endParaRPr lang="en-US" dirty="0" smtClean="0"/>
          </a:p>
          <a:p>
            <a:r>
              <a:rPr lang="en-US" dirty="0" smtClean="0"/>
              <a:t>Here: two simplifying assumptions when passing time </a:t>
            </a:r>
            <a:r>
              <a:rPr lang="en-US" i="1" dirty="0" smtClean="0"/>
              <a:t>R</a:t>
            </a:r>
            <a:r>
              <a:rPr lang="en-US" baseline="-25000" dirty="0" smtClean="0"/>
              <a:t>A</a:t>
            </a:r>
            <a:r>
              <a:rPr lang="en-US" dirty="0" smtClean="0"/>
              <a:t>/</a:t>
            </a:r>
            <a:r>
              <a:rPr lang="en-US" i="1" dirty="0" smtClean="0">
                <a:sym typeface="Symbol" panose="05050102010706020507" pitchFamily="18" charset="2"/>
              </a:rPr>
              <a:t></a:t>
            </a:r>
            <a:r>
              <a:rPr lang="en-US" dirty="0" smtClean="0">
                <a:sym typeface="Symbol" panose="05050102010706020507" pitchFamily="18" charset="2"/>
              </a:rPr>
              <a:t>  &lt;&lt; internal time 1/Q</a:t>
            </a:r>
            <a:r>
              <a:rPr lang="en-US" baseline="-25000" dirty="0" smtClean="0">
                <a:sym typeface="Symbol" panose="05050102010706020507" pitchFamily="18" charset="2"/>
              </a:rPr>
              <a:t>s</a:t>
            </a:r>
            <a:r>
              <a:rPr lang="en-US" dirty="0" smtClean="0">
                <a:sym typeface="Symbol" panose="05050102010706020507" pitchFamily="18" charset="2"/>
              </a:rPr>
              <a:t>:</a:t>
            </a:r>
            <a:endParaRPr lang="en-US" dirty="0">
              <a:sym typeface="Symbol" panose="05050102010706020507" pitchFamily="18" charset="2"/>
            </a:endParaRP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d</a:t>
            </a:r>
            <a:r>
              <a:rPr lang="en-US" i="1" dirty="0" smtClean="0">
                <a:sym typeface="Symbol" panose="05050102010706020507" pitchFamily="18" charset="2"/>
              </a:rPr>
              <a:t></a:t>
            </a:r>
            <a:r>
              <a:rPr lang="en-US" dirty="0" smtClean="0">
                <a:sym typeface="Symbol" panose="05050102010706020507" pitchFamily="18" charset="2"/>
              </a:rPr>
              <a:t>/d</a:t>
            </a:r>
            <a:r>
              <a:rPr lang="en-US" i="1" dirty="0" smtClean="0">
                <a:sym typeface="Symbol" panose="05050102010706020507" pitchFamily="18" charset="2"/>
              </a:rPr>
              <a:t></a:t>
            </a:r>
            <a:r>
              <a:rPr lang="en-US" dirty="0" smtClean="0">
                <a:sym typeface="Symbol" panose="05050102010706020507" pitchFamily="18" charset="2"/>
              </a:rPr>
              <a:t> = 0  put a light-cone like </a:t>
            </a:r>
            <a:r>
              <a:rPr lang="en-US" dirty="0" err="1" smtClean="0">
                <a:sym typeface="Symbol" panose="05050102010706020507" pitchFamily="18" charset="2"/>
              </a:rPr>
              <a:t>hypersurface</a:t>
            </a:r>
            <a:r>
              <a:rPr lang="en-US" dirty="0" smtClean="0">
                <a:sym typeface="Symbol" panose="05050102010706020507" pitchFamily="18" charset="2"/>
              </a:rPr>
              <a:t> on which to “measure” the energy density </a:t>
            </a:r>
            <a:r>
              <a:rPr lang="en-US" dirty="0">
                <a:sym typeface="Symbol" panose="05050102010706020507" pitchFamily="18" charset="2"/>
              </a:rPr>
              <a:t>j</a:t>
            </a:r>
            <a:r>
              <a:rPr lang="en-US" dirty="0" smtClean="0">
                <a:sym typeface="Symbol" panose="05050102010706020507" pitchFamily="18" charset="2"/>
              </a:rPr>
              <a:t>ust after nuclear overlap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New (transverse) field components Lorentz suppressed  only count longitudinal fields in initial energy density.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QCD Beyond Boost Invariance</a:t>
            </a:r>
            <a:endParaRPr lang="en-US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025965" y="6012204"/>
            <a:ext cx="31499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[S. 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</a:rPr>
              <a:t>Ozonder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</a:rPr>
              <a:t>, RJF, PRC 89 (2014)</a:t>
            </a:r>
            <a:r>
              <a:rPr lang="en-US" sz="1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]</a:t>
            </a:r>
            <a:endParaRPr lang="en-GB" sz="1400" dirty="0">
              <a:solidFill>
                <a:srgbClr val="0000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84746" y="2317436"/>
            <a:ext cx="31499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[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</a:rPr>
              <a:t>C.S. Lam, G. 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</a:rPr>
              <a:t>Mahlon</a:t>
            </a:r>
            <a:r>
              <a:rPr lang="en-US" sz="1400" smtClean="0">
                <a:solidFill>
                  <a:srgbClr val="0000FF"/>
                </a:solidFill>
                <a:latin typeface="Times New Roman" pitchFamily="18" charset="0"/>
              </a:rPr>
              <a:t>, PRD 62 (2000)</a:t>
            </a:r>
            <a:r>
              <a:rPr lang="en-US" sz="1400" smtClean="0">
                <a:solidFill>
                  <a:srgbClr val="0000FF"/>
                </a:solidFill>
                <a:effectLst/>
                <a:latin typeface="Times New Roman" pitchFamily="18" charset="0"/>
              </a:rPr>
              <a:t>]</a:t>
            </a:r>
            <a:endParaRPr lang="en-GB" sz="1400" dirty="0">
              <a:solidFill>
                <a:srgbClr val="0000FF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4321" y="2317436"/>
            <a:ext cx="3357794" cy="2725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Connector 13"/>
          <p:cNvCxnSpPr/>
          <p:nvPr/>
        </p:nvCxnSpPr>
        <p:spPr bwMode="auto">
          <a:xfrm rot="16200000" flipV="1">
            <a:off x="6019800" y="2729552"/>
            <a:ext cx="2127913" cy="1842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rot="16200000" flipV="1">
            <a:off x="6019800" y="2805752"/>
            <a:ext cx="2127913" cy="1842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rot="16200000" flipV="1">
            <a:off x="6038808" y="2878038"/>
            <a:ext cx="2127913" cy="1842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rot="16200000" flipV="1">
            <a:off x="6019800" y="2653352"/>
            <a:ext cx="2127913" cy="1842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rot="16200000" flipH="1" flipV="1">
            <a:off x="6019800" y="2694790"/>
            <a:ext cx="2127913" cy="1842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rot="16200000" flipH="1" flipV="1">
            <a:off x="6019800" y="2770990"/>
            <a:ext cx="2127913" cy="1842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rot="16200000" flipH="1" flipV="1">
            <a:off x="6038808" y="2843276"/>
            <a:ext cx="2127913" cy="1842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rot="16200000" flipH="1" flipV="1">
            <a:off x="6019800" y="2618590"/>
            <a:ext cx="2127913" cy="1842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H="1" flipV="1">
            <a:off x="5872215" y="2296097"/>
            <a:ext cx="1201003" cy="119003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7073218" y="2299166"/>
            <a:ext cx="1201003" cy="119003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383924" y="1309999"/>
            <a:ext cx="2472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Calculate on this “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”=0</a:t>
            </a:r>
          </a:p>
          <a:p>
            <a:r>
              <a:rPr lang="en-US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hypersurface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>
            <a:stCxn id="25" idx="1"/>
          </p:cNvCxnSpPr>
          <p:nvPr/>
        </p:nvCxnSpPr>
        <p:spPr bwMode="auto">
          <a:xfrm flipH="1">
            <a:off x="6019800" y="1633165"/>
            <a:ext cx="364124" cy="69769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4299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4813110" cy="5127171"/>
          </a:xfrm>
        </p:spPr>
        <p:txBody>
          <a:bodyPr/>
          <a:lstStyle/>
          <a:p>
            <a:r>
              <a:rPr lang="en-US" dirty="0" smtClean="0">
                <a:sym typeface="Symbol" panose="05050102010706020507" pitchFamily="18" charset="2"/>
              </a:rPr>
              <a:t>Strategy: use Lam-</a:t>
            </a:r>
            <a:r>
              <a:rPr lang="en-US" dirty="0" err="1" smtClean="0">
                <a:sym typeface="Symbol" panose="05050102010706020507" pitchFamily="18" charset="2"/>
              </a:rPr>
              <a:t>Mahlon</a:t>
            </a:r>
            <a:r>
              <a:rPr lang="en-US" dirty="0" smtClean="0">
                <a:sym typeface="Symbol" panose="05050102010706020507" pitchFamily="18" charset="2"/>
              </a:rPr>
              <a:t> gluon distributions in the “old” light cone formula for </a:t>
            </a:r>
            <a:r>
              <a:rPr lang="en-US" i="1" dirty="0" smtClean="0">
                <a:sym typeface="Symbol" panose="05050102010706020507" pitchFamily="18" charset="2"/>
              </a:rPr>
              <a:t></a:t>
            </a:r>
            <a:r>
              <a:rPr lang="en-US" baseline="-25000" dirty="0" smtClean="0">
                <a:sym typeface="Symbol" panose="05050102010706020507" pitchFamily="18" charset="2"/>
              </a:rPr>
              <a:t>0</a:t>
            </a:r>
            <a:r>
              <a:rPr lang="en-US" dirty="0" smtClean="0">
                <a:sym typeface="Symbol" panose="05050102010706020507" pitchFamily="18" charset="2"/>
              </a:rPr>
              <a:t>.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Obtain rapidity profiles with plateau </a:t>
            </a:r>
            <a:r>
              <a:rPr lang="en-US" dirty="0" smtClean="0">
                <a:sym typeface="Symbol" panose="05050102010706020507" pitchFamily="18" charset="2"/>
              </a:rPr>
              <a:t>around </a:t>
            </a:r>
            <a:r>
              <a:rPr lang="en-US" dirty="0" smtClean="0">
                <a:sym typeface="Symbol" panose="05050102010706020507" pitchFamily="18" charset="2"/>
              </a:rPr>
              <a:t>the center (approximate boost-invariance), rapid fall-off towards beam rapidity.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Well fitted by Woods-Saxon (see                                                              			  for parameters).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QCD Beyond Boost Invariance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5364" y="1364013"/>
            <a:ext cx="3816863" cy="4878944"/>
          </a:xfrm>
          <a:prstGeom prst="rect">
            <a:avLst/>
          </a:prstGeom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1476" y="4442712"/>
            <a:ext cx="31499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[S. </a:t>
            </a:r>
            <a:r>
              <a:rPr lang="en-US" sz="1400" dirty="0" err="1" smtClean="0">
                <a:solidFill>
                  <a:srgbClr val="0000FF"/>
                </a:solidFill>
                <a:latin typeface="Times New Roman" pitchFamily="18" charset="0"/>
              </a:rPr>
              <a:t>Ozonder</a:t>
            </a:r>
            <a:r>
              <a:rPr lang="en-US" sz="1400" dirty="0" smtClean="0">
                <a:solidFill>
                  <a:srgbClr val="0000FF"/>
                </a:solidFill>
                <a:latin typeface="Times New Roman" pitchFamily="18" charset="0"/>
              </a:rPr>
              <a:t>, RJF, PRC 89 (2014)</a:t>
            </a:r>
            <a:r>
              <a:rPr lang="en-US" sz="1400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]</a:t>
            </a:r>
            <a:endParaRPr lang="en-GB" sz="1400" dirty="0">
              <a:solidFill>
                <a:srgbClr val="0000FF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33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8530442" cy="5127171"/>
          </a:xfrm>
        </p:spPr>
        <p:txBody>
          <a:bodyPr/>
          <a:lstStyle/>
          <a:p>
            <a:r>
              <a:rPr lang="en-US" dirty="0" smtClean="0"/>
              <a:t>Fields and energy momentum tensor </a:t>
            </a:r>
            <a:r>
              <a:rPr lang="en-US" dirty="0" smtClean="0"/>
              <a:t>for </a:t>
            </a:r>
            <a:r>
              <a:rPr lang="en-US" i="1" dirty="0" smtClean="0">
                <a:sym typeface="Symbol" panose="05050102010706020507" pitchFamily="18" charset="2"/>
              </a:rPr>
              <a:t></a:t>
            </a:r>
            <a:r>
              <a:rPr lang="en-US" dirty="0" smtClean="0">
                <a:sym typeface="Symbol" panose="05050102010706020507" pitchFamily="18" charset="2"/>
              </a:rPr>
              <a:t> &lt; 1/Q</a:t>
            </a:r>
            <a:r>
              <a:rPr lang="en-US" baseline="-25000" dirty="0" smtClean="0">
                <a:sym typeface="Symbol" panose="05050102010706020507" pitchFamily="18" charset="2"/>
              </a:rPr>
              <a:t>s</a:t>
            </a:r>
            <a:r>
              <a:rPr lang="en-US" dirty="0" smtClean="0"/>
              <a:t> </a:t>
            </a:r>
            <a:r>
              <a:rPr lang="en-US" dirty="0" smtClean="0"/>
              <a:t>can be calculated analytically in the appropriate limit of QCD.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Simple predictions for homogeneous nuclei.</a:t>
            </a:r>
          </a:p>
          <a:p>
            <a:endParaRPr lang="en-US" dirty="0" smtClean="0"/>
          </a:p>
          <a:p>
            <a:r>
              <a:rPr lang="en-US" dirty="0" smtClean="0"/>
              <a:t>Transverse energy flow shows interesting and unique features: directed flow, A+B asymmetries, etc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First results for energy density at finite </a:t>
            </a:r>
            <a:r>
              <a:rPr lang="en-US" dirty="0" err="1" smtClean="0"/>
              <a:t>sqrt</a:t>
            </a:r>
            <a:r>
              <a:rPr lang="en-US" dirty="0" smtClean="0"/>
              <a:t>(s).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3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4267200" cy="5127171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Transverse </a:t>
            </a:r>
            <a:r>
              <a:rPr lang="en-US" dirty="0" err="1" smtClean="0"/>
              <a:t>Poynting</a:t>
            </a:r>
            <a:r>
              <a:rPr lang="en-US" dirty="0" smtClean="0"/>
              <a:t> vector for randomly seeded </a:t>
            </a:r>
            <a:r>
              <a:rPr lang="en-US" i="1" dirty="0"/>
              <a:t>A</a:t>
            </a:r>
            <a:r>
              <a:rPr lang="en-US" baseline="-25000" dirty="0"/>
              <a:t>1</a:t>
            </a:r>
            <a:r>
              <a:rPr lang="en-US" dirty="0"/>
              <a:t>, </a:t>
            </a:r>
            <a:r>
              <a:rPr lang="en-US" i="1" dirty="0"/>
              <a:t>A</a:t>
            </a:r>
            <a:r>
              <a:rPr lang="en-US" baseline="-25000" dirty="0"/>
              <a:t>2</a:t>
            </a:r>
            <a:r>
              <a:rPr lang="en-US" dirty="0" smtClean="0"/>
              <a:t> fields (</a:t>
            </a:r>
            <a:r>
              <a:rPr lang="en-US" dirty="0" err="1" smtClean="0"/>
              <a:t>abelian</a:t>
            </a:r>
            <a:r>
              <a:rPr lang="en-US" dirty="0" smtClean="0"/>
              <a:t> case).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i="1" dirty="0">
                <a:sym typeface="Symbol" panose="05050102010706020507" pitchFamily="18" charset="2"/>
              </a:rPr>
              <a:t></a:t>
            </a:r>
            <a:r>
              <a:rPr lang="en-US" dirty="0">
                <a:sym typeface="Symbol" panose="05050102010706020507" pitchFamily="18" charset="2"/>
              </a:rPr>
              <a:t> = 0</a:t>
            </a:r>
            <a:r>
              <a:rPr lang="en-US" dirty="0" smtClean="0">
                <a:sym typeface="Symbol" panose="05050102010706020507" pitchFamily="18" charset="2"/>
              </a:rPr>
              <a:t>: “Hydro-like” flow from large to small energy density</a:t>
            </a:r>
            <a:endParaRPr lang="en-US" dirty="0"/>
          </a:p>
          <a:p>
            <a:endParaRPr lang="en-US" dirty="0"/>
          </a:p>
          <a:p>
            <a:r>
              <a:rPr lang="en-US" i="1" dirty="0">
                <a:sym typeface="Symbol" panose="05050102010706020507" pitchFamily="18" charset="2"/>
              </a:rPr>
              <a:t></a:t>
            </a:r>
            <a:r>
              <a:rPr lang="en-US" dirty="0">
                <a:sym typeface="Symbol" panose="05050102010706020507" pitchFamily="18" charset="2"/>
              </a:rPr>
              <a:t>  0</a:t>
            </a:r>
            <a:r>
              <a:rPr lang="en-US" dirty="0" smtClean="0">
                <a:sym typeface="Symbol" panose="05050102010706020507" pitchFamily="18" charset="2"/>
              </a:rPr>
              <a:t>: Quenching/amplification of flow due to the underlying field structure.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Flow: Visualization</a:t>
            </a:r>
            <a:endParaRPr lang="en-US" dirty="0"/>
          </a:p>
        </p:txBody>
      </p:sp>
      <p:graphicFrame>
        <p:nvGraphicFramePr>
          <p:cNvPr id="1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7771602"/>
              </p:ext>
            </p:extLst>
          </p:nvPr>
        </p:nvGraphicFramePr>
        <p:xfrm>
          <a:off x="6019800" y="1326904"/>
          <a:ext cx="1617663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7484" name="Equation" r:id="rId3" imgW="1155600" imgH="228600" progId="Equation.3">
                  <p:embed/>
                </p:oleObj>
              </mc:Choice>
              <mc:Fallback>
                <p:oleObj name="Equation" r:id="rId3" imgW="1155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326904"/>
                        <a:ext cx="1617663" cy="3206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117326"/>
              </p:ext>
            </p:extLst>
          </p:nvPr>
        </p:nvGraphicFramePr>
        <p:xfrm>
          <a:off x="5149522" y="1798904"/>
          <a:ext cx="120967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7485" name="Equation" r:id="rId5" imgW="863280" imgH="431640" progId="Equation.3">
                  <p:embed/>
                </p:oleObj>
              </mc:Choice>
              <mc:Fallback>
                <p:oleObj name="Equation" r:id="rId5" imgW="8632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9522" y="1798904"/>
                        <a:ext cx="1209675" cy="6064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8104223"/>
              </p:ext>
            </p:extLst>
          </p:nvPr>
        </p:nvGraphicFramePr>
        <p:xfrm>
          <a:off x="7497866" y="1923679"/>
          <a:ext cx="461963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7486" name="Equation" r:id="rId7" imgW="330120" imgH="203040" progId="Equation.3">
                  <p:embed/>
                </p:oleObj>
              </mc:Choice>
              <mc:Fallback>
                <p:oleObj name="Equation" r:id="rId7" imgW="330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7866" y="1923679"/>
                        <a:ext cx="461963" cy="2857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2000" y="2428403"/>
            <a:ext cx="4441379" cy="404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8530442" cy="5127171"/>
          </a:xfrm>
        </p:spPr>
        <p:txBody>
          <a:bodyPr/>
          <a:lstStyle/>
          <a:p>
            <a:r>
              <a:rPr lang="en-US" dirty="0" smtClean="0"/>
              <a:t>No equilibration here; see other talks at this workshop.</a:t>
            </a:r>
          </a:p>
          <a:p>
            <a:r>
              <a:rPr lang="en-US" dirty="0" smtClean="0"/>
              <a:t>Pragmatic solution: extrapolate from both sides (</a:t>
            </a:r>
            <a:r>
              <a:rPr lang="en-US" i="1" dirty="0" smtClean="0"/>
              <a:t>r</a:t>
            </a:r>
            <a:r>
              <a:rPr lang="en-US" dirty="0"/>
              <a:t>(</a:t>
            </a:r>
            <a:r>
              <a:rPr lang="en-US" i="1" dirty="0">
                <a:sym typeface="Symbol" panose="05050102010706020507" pitchFamily="18" charset="2"/>
              </a:rPr>
              <a:t></a:t>
            </a:r>
            <a:r>
              <a:rPr lang="en-US" dirty="0" smtClean="0"/>
              <a:t>) = interpolating </a:t>
            </a:r>
            <a:r>
              <a:rPr lang="en-US" dirty="0" err="1" smtClean="0"/>
              <a:t>fct</a:t>
            </a:r>
            <a:r>
              <a:rPr lang="en-US" dirty="0" smtClean="0"/>
              <a:t>.)</a:t>
            </a:r>
          </a:p>
          <a:p>
            <a:pPr marL="0" indent="0">
              <a:buNone/>
            </a:pPr>
            <a:r>
              <a:rPr lang="en-US" dirty="0" smtClean="0"/>
              <a:t>			</a:t>
            </a:r>
          </a:p>
          <a:p>
            <a:r>
              <a:rPr lang="en-US" dirty="0" smtClean="0"/>
              <a:t>Here: fast equilibration assumption: </a:t>
            </a:r>
          </a:p>
          <a:p>
            <a:endParaRPr lang="en-US" dirty="0"/>
          </a:p>
          <a:p>
            <a:r>
              <a:rPr lang="en-US" dirty="0" smtClean="0"/>
              <a:t>Matching: enforce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   (and </a:t>
            </a:r>
            <a:r>
              <a:rPr lang="en-US" dirty="0"/>
              <a:t>other conservation </a:t>
            </a:r>
            <a:r>
              <a:rPr lang="en-US" dirty="0" smtClean="0"/>
              <a:t>laws).</a:t>
            </a:r>
            <a:endParaRPr lang="en-US" dirty="0"/>
          </a:p>
          <a:p>
            <a:r>
              <a:rPr lang="en-US" dirty="0" smtClean="0"/>
              <a:t>Analytic solution possible for matching to ideal hydro.</a:t>
            </a:r>
            <a:endParaRPr lang="en-US" dirty="0"/>
          </a:p>
          <a:p>
            <a:pPr lvl="1"/>
            <a:r>
              <a:rPr lang="en-US" dirty="0" smtClean="0"/>
              <a:t>4 equations + EOS to determine 5 fields in ideal hydro. Up to second order in time: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Odd flow </a:t>
            </a:r>
            <a:r>
              <a:rPr lang="en-US" i="1" dirty="0" smtClean="0">
                <a:sym typeface="Symbol" panose="05050102010706020507" pitchFamily="18" charset="2"/>
              </a:rPr>
              <a:t></a:t>
            </a:r>
            <a:r>
              <a:rPr lang="en-US" dirty="0" smtClean="0">
                <a:sym typeface="Symbol" panose="05050102010706020507" pitchFamily="18" charset="2"/>
              </a:rPr>
              <a:t> drops out: we are missing angular momentum!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to Hydrodynamics</a:t>
            </a:r>
            <a:endParaRPr lang="en-US" dirty="0"/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6144295"/>
              </p:ext>
            </p:extLst>
          </p:nvPr>
        </p:nvGraphicFramePr>
        <p:xfrm>
          <a:off x="734133" y="1840483"/>
          <a:ext cx="3191692" cy="455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0542" name="Equation" r:id="rId3" imgW="1777680" imgH="253800" progId="Equation.3">
                  <p:embed/>
                </p:oleObj>
              </mc:Choice>
              <mc:Fallback>
                <p:oleObj name="Equation" r:id="rId3" imgW="17776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133" y="1840483"/>
                        <a:ext cx="3191692" cy="45552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6553200" y="1935956"/>
            <a:ext cx="1728787" cy="1906587"/>
            <a:chOff x="5805648" y="1359686"/>
            <a:chExt cx="1728787" cy="1906587"/>
          </a:xfrm>
        </p:grpSpPr>
        <p:sp>
          <p:nvSpPr>
            <p:cNvPr id="23" name="Line 4"/>
            <p:cNvSpPr>
              <a:spLocks noChangeShapeType="1"/>
            </p:cNvSpPr>
            <p:nvPr/>
          </p:nvSpPr>
          <p:spPr bwMode="auto">
            <a:xfrm>
              <a:off x="6024723" y="1375561"/>
              <a:ext cx="1587" cy="18478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5"/>
            <p:cNvSpPr>
              <a:spLocks noChangeShapeType="1"/>
            </p:cNvSpPr>
            <p:nvPr/>
          </p:nvSpPr>
          <p:spPr bwMode="auto">
            <a:xfrm>
              <a:off x="6032660" y="2342348"/>
              <a:ext cx="1441450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5877085" y="1359686"/>
              <a:ext cx="1657350" cy="19065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6024723" y="2069298"/>
              <a:ext cx="1371600" cy="868363"/>
            </a:xfrm>
            <a:custGeom>
              <a:avLst/>
              <a:gdLst/>
              <a:ahLst/>
              <a:cxnLst>
                <a:cxn ang="0">
                  <a:pos x="0" y="547"/>
                </a:cxn>
                <a:cxn ang="0">
                  <a:pos x="81" y="460"/>
                </a:cxn>
                <a:cxn ang="0">
                  <a:pos x="185" y="151"/>
                </a:cxn>
                <a:cxn ang="0">
                  <a:pos x="266" y="15"/>
                </a:cxn>
                <a:cxn ang="0">
                  <a:pos x="532" y="58"/>
                </a:cxn>
                <a:cxn ang="0">
                  <a:pos x="761" y="113"/>
                </a:cxn>
                <a:cxn ang="0">
                  <a:pos x="864" y="124"/>
                </a:cxn>
              </a:cxnLst>
              <a:rect l="0" t="0" r="r" b="b"/>
              <a:pathLst>
                <a:path w="864" h="547">
                  <a:moveTo>
                    <a:pt x="0" y="547"/>
                  </a:moveTo>
                  <a:cubicBezTo>
                    <a:pt x="25" y="536"/>
                    <a:pt x="50" y="526"/>
                    <a:pt x="81" y="460"/>
                  </a:cubicBezTo>
                  <a:cubicBezTo>
                    <a:pt x="112" y="394"/>
                    <a:pt x="154" y="225"/>
                    <a:pt x="185" y="151"/>
                  </a:cubicBezTo>
                  <a:cubicBezTo>
                    <a:pt x="216" y="77"/>
                    <a:pt x="208" y="30"/>
                    <a:pt x="266" y="15"/>
                  </a:cubicBezTo>
                  <a:cubicBezTo>
                    <a:pt x="324" y="0"/>
                    <a:pt x="450" y="42"/>
                    <a:pt x="532" y="58"/>
                  </a:cubicBezTo>
                  <a:cubicBezTo>
                    <a:pt x="614" y="74"/>
                    <a:pt x="706" y="102"/>
                    <a:pt x="761" y="113"/>
                  </a:cubicBezTo>
                  <a:cubicBezTo>
                    <a:pt x="816" y="124"/>
                    <a:pt x="840" y="124"/>
                    <a:pt x="864" y="124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6032660" y="1550186"/>
              <a:ext cx="1320800" cy="706437"/>
            </a:xfrm>
            <a:custGeom>
              <a:avLst/>
              <a:gdLst/>
              <a:ahLst/>
              <a:cxnLst>
                <a:cxn ang="0">
                  <a:pos x="832" y="445"/>
                </a:cxn>
                <a:cxn ang="0">
                  <a:pos x="609" y="402"/>
                </a:cxn>
                <a:cxn ang="0">
                  <a:pos x="364" y="326"/>
                </a:cxn>
                <a:cxn ang="0">
                  <a:pos x="174" y="206"/>
                </a:cxn>
                <a:cxn ang="0">
                  <a:pos x="98" y="86"/>
                </a:cxn>
                <a:cxn ang="0">
                  <a:pos x="60" y="27"/>
                </a:cxn>
                <a:cxn ang="0">
                  <a:pos x="0" y="0"/>
                </a:cxn>
              </a:cxnLst>
              <a:rect l="0" t="0" r="r" b="b"/>
              <a:pathLst>
                <a:path w="832" h="445">
                  <a:moveTo>
                    <a:pt x="832" y="445"/>
                  </a:moveTo>
                  <a:cubicBezTo>
                    <a:pt x="759" y="433"/>
                    <a:pt x="687" y="422"/>
                    <a:pt x="609" y="402"/>
                  </a:cubicBezTo>
                  <a:cubicBezTo>
                    <a:pt x="531" y="382"/>
                    <a:pt x="437" y="359"/>
                    <a:pt x="364" y="326"/>
                  </a:cubicBezTo>
                  <a:cubicBezTo>
                    <a:pt x="291" y="293"/>
                    <a:pt x="218" y="246"/>
                    <a:pt x="174" y="206"/>
                  </a:cubicBezTo>
                  <a:cubicBezTo>
                    <a:pt x="130" y="166"/>
                    <a:pt x="117" y="116"/>
                    <a:pt x="98" y="86"/>
                  </a:cubicBezTo>
                  <a:cubicBezTo>
                    <a:pt x="79" y="56"/>
                    <a:pt x="76" y="41"/>
                    <a:pt x="60" y="27"/>
                  </a:cubicBezTo>
                  <a:cubicBezTo>
                    <a:pt x="44" y="13"/>
                    <a:pt x="12" y="6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 Box 9"/>
            <p:cNvSpPr txBox="1">
              <a:spLocks noChangeArrowheads="1"/>
            </p:cNvSpPr>
            <p:nvPr/>
          </p:nvSpPr>
          <p:spPr bwMode="auto">
            <a:xfrm>
              <a:off x="7210585" y="2320123"/>
              <a:ext cx="2619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i="1">
                  <a:sym typeface="Symbol" pitchFamily="18" charset="2"/>
                </a:rPr>
                <a:t></a:t>
              </a:r>
            </a:p>
          </p:txBody>
        </p:sp>
        <p:sp>
          <p:nvSpPr>
            <p:cNvPr id="29" name="Text Box 10"/>
            <p:cNvSpPr txBox="1">
              <a:spLocks noChangeArrowheads="1"/>
            </p:cNvSpPr>
            <p:nvPr/>
          </p:nvSpPr>
          <p:spPr bwMode="auto">
            <a:xfrm>
              <a:off x="5805648" y="1478748"/>
              <a:ext cx="2825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i="1"/>
                <a:t>p</a:t>
              </a:r>
            </a:p>
          </p:txBody>
        </p:sp>
        <p:sp>
          <p:nvSpPr>
            <p:cNvPr id="30" name="Text Box 11"/>
            <p:cNvSpPr txBox="1">
              <a:spLocks noChangeArrowheads="1"/>
            </p:cNvSpPr>
            <p:nvPr/>
          </p:nvSpPr>
          <p:spPr bwMode="auto">
            <a:xfrm>
              <a:off x="6304123" y="1613686"/>
              <a:ext cx="2921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i="1" dirty="0"/>
                <a:t>T</a:t>
              </a:r>
            </a:p>
          </p:txBody>
        </p:sp>
        <p:sp>
          <p:nvSpPr>
            <p:cNvPr id="31" name="Text Box 12"/>
            <p:cNvSpPr txBox="1">
              <a:spLocks noChangeArrowheads="1"/>
            </p:cNvSpPr>
            <p:nvPr/>
          </p:nvSpPr>
          <p:spPr bwMode="auto">
            <a:xfrm>
              <a:off x="6232685" y="2507448"/>
              <a:ext cx="2825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i="1"/>
                <a:t>L</a:t>
              </a:r>
            </a:p>
          </p:txBody>
        </p:sp>
        <p:sp>
          <p:nvSpPr>
            <p:cNvPr id="32" name="Rectangle 20"/>
            <p:cNvSpPr>
              <a:spLocks noChangeArrowheads="1"/>
            </p:cNvSpPr>
            <p:nvPr/>
          </p:nvSpPr>
          <p:spPr bwMode="auto">
            <a:xfrm>
              <a:off x="6627973" y="1397786"/>
              <a:ext cx="836612" cy="1811337"/>
            </a:xfrm>
            <a:prstGeom prst="rect">
              <a:avLst/>
            </a:prstGeom>
            <a:solidFill>
              <a:srgbClr val="FFFF66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6050123" y="1415248"/>
              <a:ext cx="223355" cy="1803400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3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682244"/>
              </p:ext>
            </p:extLst>
          </p:nvPr>
        </p:nvGraphicFramePr>
        <p:xfrm>
          <a:off x="2694132" y="2935468"/>
          <a:ext cx="1130300" cy="442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0543" name="Equation" r:id="rId5" imgW="647640" imgH="253800" progId="Equation.3">
                  <p:embed/>
                </p:oleObj>
              </mc:Choice>
              <mc:Fallback>
                <p:oleObj name="Equation" r:id="rId5" imgW="6476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4132" y="2935468"/>
                        <a:ext cx="1130300" cy="44235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296788"/>
              </p:ext>
            </p:extLst>
          </p:nvPr>
        </p:nvGraphicFramePr>
        <p:xfrm>
          <a:off x="4470731" y="2238220"/>
          <a:ext cx="168275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0544" name="Equation" r:id="rId7" imgW="977760" imgH="228600" progId="Equation.3">
                  <p:embed/>
                </p:oleObj>
              </mc:Choice>
              <mc:Fallback>
                <p:oleObj name="Equation" r:id="rId7" imgW="977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731" y="2238220"/>
                        <a:ext cx="168275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" name="Picture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6904" y="4331364"/>
            <a:ext cx="6286871" cy="179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74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288358"/>
            <a:ext cx="5869676" cy="24156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Bulk evolution: Local thermal equilibrium with small (?) dissipative corrections after time 0.2-1 </a:t>
            </a:r>
            <a:r>
              <a:rPr lang="en-US" dirty="0" err="1" smtClean="0"/>
              <a:t>fm</a:t>
            </a:r>
            <a:r>
              <a:rPr lang="en-US" dirty="0" smtClean="0"/>
              <a:t>/c.</a:t>
            </a:r>
          </a:p>
          <a:p>
            <a:r>
              <a:rPr lang="en-US" dirty="0" smtClean="0"/>
              <a:t>Expansion and cooling via viscous hydrodynamics, maybe augmented by transport.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Pre-equilibrium: </a:t>
            </a:r>
            <a:r>
              <a:rPr lang="en-US" dirty="0"/>
              <a:t>s</a:t>
            </a:r>
            <a:r>
              <a:rPr lang="en-US" dirty="0" smtClean="0"/>
              <a:t>trong classical gluon fields (CGC) </a:t>
            </a:r>
            <a:r>
              <a:rPr lang="en-US" dirty="0" smtClean="0">
                <a:sym typeface="Symbol" panose="05050102010706020507" pitchFamily="18" charset="2"/>
              </a:rPr>
              <a:t> </a:t>
            </a:r>
            <a:r>
              <a:rPr lang="en-US" dirty="0" smtClean="0"/>
              <a:t>rapid (?) </a:t>
            </a:r>
            <a:r>
              <a:rPr lang="en-US" dirty="0" err="1" smtClean="0"/>
              <a:t>thermalization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“Standard Model” of URHICs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70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simplest classical gluon field model (MV) can be solved analytically for small times (near-field approximation).</a:t>
            </a:r>
            <a:endParaRPr lang="en-US" dirty="0"/>
          </a:p>
          <a:p>
            <a:r>
              <a:rPr lang="en-US" dirty="0" smtClean="0"/>
              <a:t>Typical time scale: 1/Q</a:t>
            </a:r>
            <a:r>
              <a:rPr lang="en-US" baseline="-25000" dirty="0" smtClean="0"/>
              <a:t>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Notable results to hope fore:</a:t>
            </a:r>
          </a:p>
          <a:p>
            <a:r>
              <a:rPr lang="en-US" dirty="0"/>
              <a:t>A</a:t>
            </a:r>
            <a:r>
              <a:rPr lang="en-US" dirty="0" smtClean="0"/>
              <a:t>nalytic expressions for early energy density and pressure.</a:t>
            </a:r>
          </a:p>
          <a:p>
            <a:r>
              <a:rPr lang="en-US" dirty="0" smtClean="0"/>
              <a:t>Analytic expressions for </a:t>
            </a:r>
            <a:r>
              <a:rPr lang="en-US" dirty="0" smtClean="0"/>
              <a:t>initial </a:t>
            </a:r>
            <a:r>
              <a:rPr lang="en-US" dirty="0"/>
              <a:t>f</a:t>
            </a:r>
            <a:r>
              <a:rPr lang="en-US" dirty="0" smtClean="0"/>
              <a:t>low </a:t>
            </a:r>
            <a:r>
              <a:rPr lang="en-US" sz="1800" dirty="0" smtClean="0">
                <a:solidFill>
                  <a:srgbClr val="0000FF"/>
                </a:solidFill>
              </a:rPr>
              <a:t>[see talk by G. Chen on Saturday]</a:t>
            </a:r>
          </a:p>
          <a:p>
            <a:r>
              <a:rPr lang="en-US" dirty="0" smtClean="0"/>
              <a:t>“New” </a:t>
            </a:r>
            <a:r>
              <a:rPr lang="en-US" dirty="0" smtClean="0"/>
              <a:t>phenomena? Global energy-momentum map of the early-time collision!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4495800" y="1844538"/>
            <a:ext cx="3313133" cy="2746330"/>
            <a:chOff x="1348229" y="2008313"/>
            <a:chExt cx="3313133" cy="2746330"/>
          </a:xfrm>
        </p:grpSpPr>
        <p:sp>
          <p:nvSpPr>
            <p:cNvPr id="10" name="Line 4"/>
            <p:cNvSpPr>
              <a:spLocks noChangeShapeType="1"/>
            </p:cNvSpPr>
            <p:nvPr/>
          </p:nvSpPr>
          <p:spPr bwMode="auto">
            <a:xfrm>
              <a:off x="1614488" y="2538684"/>
              <a:ext cx="1587" cy="18478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5"/>
            <p:cNvSpPr>
              <a:spLocks noChangeShapeType="1"/>
            </p:cNvSpPr>
            <p:nvPr/>
          </p:nvSpPr>
          <p:spPr bwMode="auto">
            <a:xfrm flipV="1">
              <a:off x="1622424" y="3491184"/>
              <a:ext cx="2976871" cy="142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1466850" y="2522809"/>
              <a:ext cx="3132446" cy="19065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614487" y="3232421"/>
              <a:ext cx="2784935" cy="868363"/>
            </a:xfrm>
            <a:custGeom>
              <a:avLst/>
              <a:gdLst/>
              <a:ahLst/>
              <a:cxnLst>
                <a:cxn ang="0">
                  <a:pos x="0" y="547"/>
                </a:cxn>
                <a:cxn ang="0">
                  <a:pos x="81" y="460"/>
                </a:cxn>
                <a:cxn ang="0">
                  <a:pos x="185" y="151"/>
                </a:cxn>
                <a:cxn ang="0">
                  <a:pos x="266" y="15"/>
                </a:cxn>
                <a:cxn ang="0">
                  <a:pos x="532" y="58"/>
                </a:cxn>
                <a:cxn ang="0">
                  <a:pos x="761" y="113"/>
                </a:cxn>
                <a:cxn ang="0">
                  <a:pos x="864" y="124"/>
                </a:cxn>
              </a:cxnLst>
              <a:rect l="0" t="0" r="r" b="b"/>
              <a:pathLst>
                <a:path w="864" h="547">
                  <a:moveTo>
                    <a:pt x="0" y="547"/>
                  </a:moveTo>
                  <a:cubicBezTo>
                    <a:pt x="25" y="536"/>
                    <a:pt x="50" y="526"/>
                    <a:pt x="81" y="460"/>
                  </a:cubicBezTo>
                  <a:cubicBezTo>
                    <a:pt x="112" y="394"/>
                    <a:pt x="154" y="225"/>
                    <a:pt x="185" y="151"/>
                  </a:cubicBezTo>
                  <a:cubicBezTo>
                    <a:pt x="216" y="77"/>
                    <a:pt x="208" y="30"/>
                    <a:pt x="266" y="15"/>
                  </a:cubicBezTo>
                  <a:cubicBezTo>
                    <a:pt x="324" y="0"/>
                    <a:pt x="450" y="42"/>
                    <a:pt x="532" y="58"/>
                  </a:cubicBezTo>
                  <a:cubicBezTo>
                    <a:pt x="614" y="74"/>
                    <a:pt x="706" y="102"/>
                    <a:pt x="761" y="113"/>
                  </a:cubicBezTo>
                  <a:cubicBezTo>
                    <a:pt x="816" y="124"/>
                    <a:pt x="840" y="124"/>
                    <a:pt x="864" y="124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1622424" y="2713309"/>
              <a:ext cx="2681789" cy="706437"/>
            </a:xfrm>
            <a:custGeom>
              <a:avLst/>
              <a:gdLst/>
              <a:ahLst/>
              <a:cxnLst>
                <a:cxn ang="0">
                  <a:pos x="832" y="445"/>
                </a:cxn>
                <a:cxn ang="0">
                  <a:pos x="609" y="402"/>
                </a:cxn>
                <a:cxn ang="0">
                  <a:pos x="364" y="326"/>
                </a:cxn>
                <a:cxn ang="0">
                  <a:pos x="174" y="206"/>
                </a:cxn>
                <a:cxn ang="0">
                  <a:pos x="98" y="86"/>
                </a:cxn>
                <a:cxn ang="0">
                  <a:pos x="60" y="27"/>
                </a:cxn>
                <a:cxn ang="0">
                  <a:pos x="0" y="0"/>
                </a:cxn>
              </a:cxnLst>
              <a:rect l="0" t="0" r="r" b="b"/>
              <a:pathLst>
                <a:path w="832" h="445">
                  <a:moveTo>
                    <a:pt x="832" y="445"/>
                  </a:moveTo>
                  <a:cubicBezTo>
                    <a:pt x="759" y="433"/>
                    <a:pt x="687" y="422"/>
                    <a:pt x="609" y="402"/>
                  </a:cubicBezTo>
                  <a:cubicBezTo>
                    <a:pt x="531" y="382"/>
                    <a:pt x="437" y="359"/>
                    <a:pt x="364" y="326"/>
                  </a:cubicBezTo>
                  <a:cubicBezTo>
                    <a:pt x="291" y="293"/>
                    <a:pt x="218" y="246"/>
                    <a:pt x="174" y="206"/>
                  </a:cubicBezTo>
                  <a:cubicBezTo>
                    <a:pt x="130" y="166"/>
                    <a:pt x="117" y="116"/>
                    <a:pt x="98" y="86"/>
                  </a:cubicBezTo>
                  <a:cubicBezTo>
                    <a:pt x="79" y="56"/>
                    <a:pt x="76" y="41"/>
                    <a:pt x="60" y="27"/>
                  </a:cubicBezTo>
                  <a:cubicBezTo>
                    <a:pt x="44" y="13"/>
                    <a:pt x="12" y="6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4399424" y="3456044"/>
              <a:ext cx="2619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i="1" dirty="0">
                  <a:sym typeface="Symbol" pitchFamily="18" charset="2"/>
                </a:rPr>
                <a:t></a:t>
              </a:r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1395413" y="2641871"/>
              <a:ext cx="2825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i="1"/>
                <a:t>p</a:t>
              </a: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2260600" y="2818971"/>
              <a:ext cx="2921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i="1" dirty="0"/>
                <a:t>T</a:t>
              </a:r>
            </a:p>
          </p:txBody>
        </p:sp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>
              <a:off x="2344737" y="3229433"/>
              <a:ext cx="2825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i="1" dirty="0"/>
                <a:t>L</a:t>
              </a: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840038" y="2585515"/>
              <a:ext cx="1635124" cy="1811337"/>
            </a:xfrm>
            <a:prstGeom prst="rect">
              <a:avLst/>
            </a:prstGeom>
            <a:solidFill>
              <a:srgbClr val="FFFF66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1639888" y="2578371"/>
              <a:ext cx="598345" cy="1803400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Text Box 12"/>
            <p:cNvSpPr txBox="1">
              <a:spLocks noChangeArrowheads="1"/>
            </p:cNvSpPr>
            <p:nvPr/>
          </p:nvSpPr>
          <p:spPr bwMode="auto">
            <a:xfrm>
              <a:off x="1849311" y="4446866"/>
              <a:ext cx="63671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i="1" dirty="0" smtClean="0"/>
                <a:t>~1/Q</a:t>
              </a:r>
              <a:r>
                <a:rPr lang="en-US" sz="1400" i="1" baseline="-25000" dirty="0" smtClean="0"/>
                <a:t>s</a:t>
              </a:r>
              <a:endParaRPr lang="en-US" sz="1400" i="1" baseline="-25000" dirty="0"/>
            </a:p>
          </p:txBody>
        </p:sp>
        <p:sp>
          <p:nvSpPr>
            <p:cNvPr id="22" name="Text Box 12"/>
            <p:cNvSpPr txBox="1">
              <a:spLocks noChangeArrowheads="1"/>
            </p:cNvSpPr>
            <p:nvPr/>
          </p:nvSpPr>
          <p:spPr bwMode="auto">
            <a:xfrm>
              <a:off x="2708349" y="4439351"/>
              <a:ext cx="3642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i="1" dirty="0" smtClean="0">
                  <a:sym typeface="Symbol" panose="05050102010706020507" pitchFamily="18" charset="2"/>
                </a:rPr>
                <a:t></a:t>
              </a:r>
              <a:r>
                <a:rPr lang="en-US" sz="1400" i="1" baseline="-25000" dirty="0" err="1" smtClean="0"/>
                <a:t>th</a:t>
              </a:r>
              <a:endParaRPr lang="en-US" sz="1400" i="1" baseline="-25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48229" y="2008313"/>
              <a:ext cx="11496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00FF"/>
                  </a:solidFill>
                </a:rPr>
                <a:t>c</a:t>
              </a:r>
              <a:r>
                <a:rPr lang="en-US" sz="1400" dirty="0" smtClean="0">
                  <a:solidFill>
                    <a:srgbClr val="0000FF"/>
                  </a:solidFill>
                </a:rPr>
                <a:t>lassical </a:t>
              </a:r>
            </a:p>
            <a:p>
              <a:pPr algn="ctr"/>
              <a:r>
                <a:rPr lang="en-US" sz="1400" dirty="0">
                  <a:solidFill>
                    <a:srgbClr val="0000FF"/>
                  </a:solidFill>
                </a:rPr>
                <a:t>g</a:t>
              </a:r>
              <a:r>
                <a:rPr lang="en-US" sz="1400" dirty="0" smtClean="0">
                  <a:solidFill>
                    <a:srgbClr val="0000FF"/>
                  </a:solidFill>
                </a:rPr>
                <a:t>luons (MV)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41648" y="2134863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C000"/>
                  </a:solidFill>
                </a:rPr>
                <a:t>hydro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502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799" y="1110343"/>
            <a:ext cx="8552598" cy="5127171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Nuclei/hadrons at asymptotically high energy:</a:t>
            </a:r>
          </a:p>
          <a:p>
            <a:pPr lvl="1"/>
            <a:r>
              <a:rPr lang="en-US" dirty="0" smtClean="0">
                <a:sym typeface="Symbol" pitchFamily="18" charset="2"/>
              </a:rPr>
              <a:t>Saturated gluon density ~ Q</a:t>
            </a:r>
            <a:r>
              <a:rPr lang="en-US" baseline="-25000" dirty="0" smtClean="0">
                <a:sym typeface="Symbol" pitchFamily="18" charset="2"/>
              </a:rPr>
              <a:t>s</a:t>
            </a:r>
            <a:r>
              <a:rPr lang="en-US" baseline="30000" dirty="0" smtClean="0">
                <a:sym typeface="Symbol" pitchFamily="18" charset="2"/>
              </a:rPr>
              <a:t>-2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/>
              </a:rPr>
              <a:t> scale </a:t>
            </a:r>
            <a:r>
              <a:rPr lang="en-US" dirty="0" smtClean="0">
                <a:sym typeface="Symbol" pitchFamily="18" charset="2"/>
              </a:rPr>
              <a:t>Q</a:t>
            </a:r>
            <a:r>
              <a:rPr lang="en-US" baseline="-25000" dirty="0" smtClean="0">
                <a:sym typeface="Symbol" pitchFamily="18" charset="2"/>
              </a:rPr>
              <a:t>s</a:t>
            </a:r>
            <a:r>
              <a:rPr lang="en-US" dirty="0" smtClean="0">
                <a:sym typeface="Symbol" pitchFamily="18" charset="2"/>
              </a:rPr>
              <a:t> &gt;&gt; </a:t>
            </a:r>
            <a:r>
              <a:rPr lang="en-US" dirty="0" smtClean="0">
                <a:sym typeface="Symbol"/>
              </a:rPr>
              <a:t></a:t>
            </a:r>
            <a:r>
              <a:rPr lang="en-US" baseline="-25000" dirty="0" smtClean="0">
                <a:sym typeface="Symbol"/>
              </a:rPr>
              <a:t>QCD</a:t>
            </a:r>
            <a:r>
              <a:rPr lang="en-US" dirty="0" smtClean="0">
                <a:sym typeface="Symbol"/>
              </a:rPr>
              <a:t>, classical fields.</a:t>
            </a:r>
            <a:endParaRPr lang="en-US" baseline="-25000" dirty="0" smtClean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Single nucleus: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solve Yang-Mills equations                             for gluon field A</a:t>
            </a:r>
            <a:r>
              <a:rPr lang="en-US" baseline="30000" dirty="0" smtClean="0">
                <a:sym typeface="Symbol"/>
              </a:rPr>
              <a:t>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 pitchFamily="18" charset="2"/>
              </a:rPr>
              <a:t></a:t>
            </a:r>
            <a:r>
              <a:rPr lang="en-US" dirty="0" smtClean="0">
                <a:sym typeface="Symbol"/>
              </a:rPr>
              <a:t>). </a:t>
            </a:r>
            <a:endParaRPr lang="en-US" dirty="0" smtClean="0">
              <a:sym typeface="Symbol" pitchFamily="18" charset="2"/>
            </a:endParaRPr>
          </a:p>
          <a:p>
            <a:pPr lvl="1"/>
            <a:r>
              <a:rPr lang="en-US" dirty="0" smtClean="0">
                <a:sym typeface="Symbol" pitchFamily="18" charset="2"/>
              </a:rPr>
              <a:t>Source = light cone current </a:t>
            </a:r>
            <a:r>
              <a:rPr lang="en-US" i="1" dirty="0" smtClean="0">
                <a:sym typeface="Symbol" pitchFamily="18" charset="2"/>
              </a:rPr>
              <a:t>J</a:t>
            </a:r>
            <a:r>
              <a:rPr lang="en-US" dirty="0" smtClean="0">
                <a:sym typeface="Symbol" pitchFamily="18" charset="2"/>
              </a:rPr>
              <a:t> (given by SU(3) charge distribution </a:t>
            </a:r>
            <a:r>
              <a:rPr lang="en-US" i="1" dirty="0" smtClean="0">
                <a:sym typeface="Symbol" pitchFamily="18" charset="2"/>
              </a:rPr>
              <a:t> </a:t>
            </a:r>
            <a:r>
              <a:rPr lang="en-US" dirty="0" smtClean="0">
                <a:sym typeface="Symbol" pitchFamily="18" charset="2"/>
              </a:rPr>
              <a:t>).</a:t>
            </a:r>
          </a:p>
          <a:p>
            <a:pPr lvl="1"/>
            <a:r>
              <a:rPr lang="en-US" dirty="0" smtClean="0">
                <a:sym typeface="Symbol" pitchFamily="18" charset="2"/>
              </a:rPr>
              <a:t>Calculate observables O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 pitchFamily="18" charset="2"/>
              </a:rPr>
              <a:t> </a:t>
            </a:r>
            <a:r>
              <a:rPr lang="en-US" dirty="0" smtClean="0">
                <a:sym typeface="Symbol"/>
              </a:rPr>
              <a:t>) from the gluon field </a:t>
            </a:r>
            <a:r>
              <a:rPr lang="en-US" dirty="0" smtClean="0">
                <a:sym typeface="Symbol" pitchFamily="18" charset="2"/>
              </a:rPr>
              <a:t>A</a:t>
            </a:r>
            <a:r>
              <a:rPr lang="en-US" baseline="30000" dirty="0" smtClean="0">
                <a:sym typeface="Symbol"/>
              </a:rPr>
              <a:t></a:t>
            </a:r>
            <a:r>
              <a:rPr lang="en-US" dirty="0" smtClean="0">
                <a:sym typeface="Symbol"/>
              </a:rPr>
              <a:t>(</a:t>
            </a:r>
            <a:r>
              <a:rPr lang="en-US" i="1" dirty="0" smtClean="0">
                <a:sym typeface="Symbol" pitchFamily="18" charset="2"/>
              </a:rPr>
              <a:t></a:t>
            </a:r>
            <a:r>
              <a:rPr lang="en-US" dirty="0" smtClean="0">
                <a:sym typeface="Symbol"/>
              </a:rPr>
              <a:t>).</a:t>
            </a:r>
          </a:p>
          <a:p>
            <a:pPr lvl="1"/>
            <a:r>
              <a:rPr lang="en-US" i="1" dirty="0" smtClean="0">
                <a:sym typeface="Symbol" pitchFamily="18" charset="2"/>
              </a:rPr>
              <a:t>  </a:t>
            </a:r>
            <a:r>
              <a:rPr lang="en-US" dirty="0" smtClean="0">
                <a:sym typeface="Symbol" pitchFamily="18" charset="2"/>
              </a:rPr>
              <a:t>from</a:t>
            </a:r>
            <a:r>
              <a:rPr lang="en-US" i="1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random Gaussian color fluctuations of a color-neutral nucleus.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 Model: Classical YM Dynamics </a:t>
            </a:r>
            <a:endParaRPr lang="en-US" dirty="0"/>
          </a:p>
        </p:txBody>
      </p:sp>
      <p:graphicFrame>
        <p:nvGraphicFramePr>
          <p:cNvPr id="8294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375397"/>
              </p:ext>
            </p:extLst>
          </p:nvPr>
        </p:nvGraphicFramePr>
        <p:xfrm>
          <a:off x="5149188" y="3174528"/>
          <a:ext cx="1485900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719" name="Equation" r:id="rId4" imgW="901440" imgH="253800" progId="Equation.3">
                  <p:embed/>
                </p:oleObj>
              </mc:Choice>
              <mc:Fallback>
                <p:oleObj name="Equation" r:id="rId4" imgW="901440" imgH="253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9188" y="3174528"/>
                        <a:ext cx="1485900" cy="4175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859913" y="2337007"/>
            <a:ext cx="27622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[L. 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McLerran</a:t>
            </a:r>
            <a:r>
              <a:rPr lang="en-US" sz="1600" dirty="0">
                <a:solidFill>
                  <a:srgbClr val="003399"/>
                </a:solidFill>
                <a:latin typeface="Californian FB" pitchFamily="18" charset="0"/>
              </a:rPr>
              <a:t>, 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R. 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Venugopalan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]</a:t>
            </a:r>
          </a:p>
        </p:txBody>
      </p:sp>
      <p:pic>
        <p:nvPicPr>
          <p:cNvPr id="13" name="Picture 10" descr="glass_colorglas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9749" y="4807932"/>
            <a:ext cx="1616672" cy="1897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9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799" y="1110343"/>
            <a:ext cx="8447316" cy="5127171"/>
          </a:xfrm>
        </p:spPr>
        <p:txBody>
          <a:bodyPr/>
          <a:lstStyle/>
          <a:p>
            <a:pPr>
              <a:buClr>
                <a:srgbClr val="9999CC"/>
              </a:buClr>
            </a:pPr>
            <a:r>
              <a:rPr lang="en-US" dirty="0" smtClean="0"/>
              <a:t>Two nuclei: intersecting </a:t>
            </a:r>
            <a:r>
              <a:rPr lang="en-US" dirty="0" smtClean="0">
                <a:solidFill>
                  <a:srgbClr val="000000"/>
                </a:solidFill>
                <a:sym typeface="Symbol" pitchFamily="18" charset="2"/>
              </a:rPr>
              <a:t>currents </a:t>
            </a:r>
            <a:r>
              <a:rPr lang="en-US" i="1" dirty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en-US" baseline="-25000" dirty="0">
                <a:solidFill>
                  <a:srgbClr val="000000"/>
                </a:solidFill>
                <a:sym typeface="Symbol" pitchFamily="18" charset="2"/>
              </a:rPr>
              <a:t>1</a:t>
            </a:r>
            <a:r>
              <a:rPr lang="en-US" dirty="0">
                <a:solidFill>
                  <a:srgbClr val="000000"/>
                </a:solidFill>
                <a:sym typeface="Symbol" pitchFamily="18" charset="2"/>
              </a:rPr>
              <a:t>, </a:t>
            </a:r>
            <a:r>
              <a:rPr lang="en-US" i="1" dirty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en-US" baseline="-25000" dirty="0">
                <a:solidFill>
                  <a:srgbClr val="000000"/>
                </a:solidFill>
                <a:sym typeface="Symbol" pitchFamily="18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Symbol" pitchFamily="18" charset="2"/>
              </a:rPr>
              <a:t> (given by </a:t>
            </a:r>
            <a:r>
              <a:rPr lang="en-US" i="1" dirty="0">
                <a:solidFill>
                  <a:srgbClr val="000000"/>
                </a:solidFill>
                <a:sym typeface="Symbol" pitchFamily="18" charset="2"/>
              </a:rPr>
              <a:t> </a:t>
            </a:r>
            <a:r>
              <a:rPr lang="en-US" baseline="-25000" dirty="0">
                <a:solidFill>
                  <a:srgbClr val="000000"/>
                </a:solidFill>
                <a:sym typeface="Symbol" pitchFamily="18" charset="2"/>
              </a:rPr>
              <a:t>1</a:t>
            </a:r>
            <a:r>
              <a:rPr lang="en-US" i="1" dirty="0">
                <a:solidFill>
                  <a:srgbClr val="000000"/>
                </a:solidFill>
                <a:sym typeface="Symbol" pitchFamily="18" charset="2"/>
              </a:rPr>
              <a:t>, </a:t>
            </a:r>
            <a:r>
              <a:rPr lang="en-US" baseline="-25000" dirty="0" smtClean="0">
                <a:solidFill>
                  <a:srgbClr val="000000"/>
                </a:solidFill>
                <a:sym typeface="Symbol" pitchFamily="18" charset="2"/>
              </a:rPr>
              <a:t>2</a:t>
            </a:r>
            <a:r>
              <a:rPr lang="en-US" dirty="0" smtClean="0">
                <a:solidFill>
                  <a:srgbClr val="000000"/>
                </a:solidFill>
                <a:sym typeface="Symbol" pitchFamily="18" charset="2"/>
              </a:rPr>
              <a:t>), calculate gluon </a:t>
            </a:r>
            <a:r>
              <a:rPr lang="en-US" dirty="0">
                <a:solidFill>
                  <a:srgbClr val="000000"/>
                </a:solidFill>
                <a:sym typeface="Symbol" pitchFamily="18" charset="2"/>
              </a:rPr>
              <a:t>field A</a:t>
            </a:r>
            <a:r>
              <a:rPr lang="en-US" baseline="30000" dirty="0">
                <a:solidFill>
                  <a:srgbClr val="000000"/>
                </a:solidFill>
                <a:sym typeface="Symbol"/>
              </a:rPr>
              <a:t></a:t>
            </a:r>
            <a:r>
              <a:rPr lang="en-US" dirty="0">
                <a:solidFill>
                  <a:srgbClr val="000000"/>
                </a:solidFill>
                <a:sym typeface="Symbol"/>
              </a:rPr>
              <a:t>(</a:t>
            </a:r>
            <a:r>
              <a:rPr lang="en-US" i="1" dirty="0">
                <a:solidFill>
                  <a:srgbClr val="000000"/>
                </a:solidFill>
                <a:sym typeface="Symbol" pitchFamily="18" charset="2"/>
              </a:rPr>
              <a:t> </a:t>
            </a:r>
            <a:r>
              <a:rPr lang="en-US" baseline="-25000" dirty="0">
                <a:solidFill>
                  <a:srgbClr val="000000"/>
                </a:solidFill>
                <a:sym typeface="Symbol" pitchFamily="18" charset="2"/>
              </a:rPr>
              <a:t>1</a:t>
            </a:r>
            <a:r>
              <a:rPr lang="en-US" i="1" dirty="0">
                <a:solidFill>
                  <a:srgbClr val="000000"/>
                </a:solidFill>
                <a:sym typeface="Symbol" pitchFamily="18" charset="2"/>
              </a:rPr>
              <a:t>, </a:t>
            </a:r>
            <a:r>
              <a:rPr lang="en-US" baseline="-25000" dirty="0">
                <a:solidFill>
                  <a:srgbClr val="000000"/>
                </a:solidFill>
                <a:sym typeface="Symbol" pitchFamily="18" charset="2"/>
              </a:rPr>
              <a:t>2</a:t>
            </a:r>
            <a:r>
              <a:rPr lang="en-US" dirty="0" smtClean="0">
                <a:solidFill>
                  <a:srgbClr val="000000"/>
                </a:solidFill>
                <a:sym typeface="Symbol"/>
              </a:rPr>
              <a:t>) from YM.</a:t>
            </a:r>
          </a:p>
          <a:p>
            <a:pPr>
              <a:buClr>
                <a:srgbClr val="9999CC"/>
              </a:buClr>
            </a:pPr>
            <a:r>
              <a:rPr lang="en-US" dirty="0" smtClean="0">
                <a:solidFill>
                  <a:srgbClr val="000000"/>
                </a:solidFill>
                <a:sym typeface="Symbol"/>
              </a:rPr>
              <a:t>Equations of motion</a:t>
            </a:r>
            <a:endParaRPr lang="en-US" dirty="0">
              <a:solidFill>
                <a:srgbClr val="000000"/>
              </a:solidFill>
              <a:sym typeface="Symbol"/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Boundary conditions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 Model: Classical YM Dynamics </a:t>
            </a: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2484" y="3457120"/>
            <a:ext cx="3357794" cy="2725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84456"/>
              </p:ext>
            </p:extLst>
          </p:nvPr>
        </p:nvGraphicFramePr>
        <p:xfrm>
          <a:off x="6271419" y="4356342"/>
          <a:ext cx="229034" cy="305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599" name="Equation" r:id="rId5" imgW="304560" imgH="406080" progId="Equation.3">
                  <p:embed/>
                </p:oleObj>
              </mc:Choice>
              <mc:Fallback>
                <p:oleObj name="Equation" r:id="rId5" imgW="30456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1419" y="4356342"/>
                        <a:ext cx="229034" cy="305379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143254"/>
              </p:ext>
            </p:extLst>
          </p:nvPr>
        </p:nvGraphicFramePr>
        <p:xfrm>
          <a:off x="7500711" y="4356342"/>
          <a:ext cx="238578" cy="305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600" name="Equation" r:id="rId7" imgW="317160" imgH="406080" progId="Equation.3">
                  <p:embed/>
                </p:oleObj>
              </mc:Choice>
              <mc:Fallback>
                <p:oleObj name="Equation" r:id="rId7" imgW="31716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0711" y="4356342"/>
                        <a:ext cx="238578" cy="305379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192090" y="5553998"/>
            <a:ext cx="32976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[A. 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Kovner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, L. 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McLerran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, H. 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Weigert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]</a:t>
            </a:r>
          </a:p>
        </p:txBody>
      </p:sp>
      <p:graphicFrame>
        <p:nvGraphicFramePr>
          <p:cNvPr id="1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7250569"/>
              </p:ext>
            </p:extLst>
          </p:nvPr>
        </p:nvGraphicFramePr>
        <p:xfrm>
          <a:off x="1293252" y="2143768"/>
          <a:ext cx="3525046" cy="1642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601" name="Equation" r:id="rId9" imgW="5016240" imgH="2336760" progId="Equation.3">
                  <p:embed/>
                </p:oleObj>
              </mc:Choice>
              <mc:Fallback>
                <p:oleObj name="Equation" r:id="rId9" imgW="5016240" imgH="2336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3252" y="2143768"/>
                        <a:ext cx="3525046" cy="1642699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4244824"/>
              </p:ext>
            </p:extLst>
          </p:nvPr>
        </p:nvGraphicFramePr>
        <p:xfrm>
          <a:off x="5284506" y="2155765"/>
          <a:ext cx="16668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602" name="Equation" r:id="rId11" imgW="2133360" imgH="914400" progId="Equation.3">
                  <p:embed/>
                </p:oleObj>
              </mc:Choice>
              <mc:Fallback>
                <p:oleObj name="Equation" r:id="rId11" imgW="2133360" imgH="914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4506" y="2155765"/>
                        <a:ext cx="166687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335790"/>
              </p:ext>
            </p:extLst>
          </p:nvPr>
        </p:nvGraphicFramePr>
        <p:xfrm>
          <a:off x="1293252" y="4356342"/>
          <a:ext cx="3148013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603" name="Equation" r:id="rId13" imgW="4140000" imgH="1218960" progId="Equation.3">
                  <p:embed/>
                </p:oleObj>
              </mc:Choice>
              <mc:Fallback>
                <p:oleObj name="Equation" r:id="rId13" imgW="4140000" imgH="1218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3252" y="4356342"/>
                        <a:ext cx="3148013" cy="927100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689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13656" y="402771"/>
            <a:ext cx="8396557" cy="653143"/>
          </a:xfrm>
        </p:spPr>
        <p:txBody>
          <a:bodyPr/>
          <a:lstStyle/>
          <a:p>
            <a:r>
              <a:rPr lang="en-US" dirty="0" smtClean="0"/>
              <a:t>Analytic Solution: Small Time Expansion </a:t>
            </a:r>
            <a:endParaRPr lang="en-US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978228" y="3854852"/>
            <a:ext cx="29434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[RJF, J. 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Kapusta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, Y. Li, 2006]</a:t>
            </a:r>
          </a:p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Fujii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, Fukushima, Hidaka, 2009]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10343"/>
            <a:ext cx="8237316" cy="5127171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Numerical solutions available</a:t>
            </a:r>
          </a:p>
          <a:p>
            <a:r>
              <a:rPr lang="en-US" dirty="0" smtClean="0">
                <a:sym typeface="Symbol" pitchFamily="18" charset="2"/>
              </a:rPr>
              <a:t>Here: analytic solution using small-time expansion for gauge field</a:t>
            </a: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R</a:t>
            </a:r>
            <a:r>
              <a:rPr lang="en-US" dirty="0" smtClean="0">
                <a:sym typeface="Symbol" pitchFamily="18" charset="2"/>
              </a:rPr>
              <a:t>ecursive solution for gluon field:</a:t>
            </a: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 smtClean="0"/>
              <a:t>0</a:t>
            </a:r>
            <a:r>
              <a:rPr lang="en-US" baseline="30000" dirty="0" smtClean="0"/>
              <a:t>th</a:t>
            </a:r>
            <a:r>
              <a:rPr lang="en-US" dirty="0" smtClean="0"/>
              <a:t> order = boundary conditions</a:t>
            </a:r>
            <a:endParaRPr lang="en-US" dirty="0"/>
          </a:p>
        </p:txBody>
      </p:sp>
      <p:graphicFrame>
        <p:nvGraphicFramePr>
          <p:cNvPr id="91853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256858"/>
              </p:ext>
            </p:extLst>
          </p:nvPr>
        </p:nvGraphicFramePr>
        <p:xfrm>
          <a:off x="866779" y="1944017"/>
          <a:ext cx="2463458" cy="1282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8888" name="Equation" r:id="rId4" imgW="3124080" imgH="1625400" progId="Equation.3">
                  <p:embed/>
                </p:oleObj>
              </mc:Choice>
              <mc:Fallback>
                <p:oleObj name="Equation" r:id="rId4" imgW="3124080" imgH="16254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6779" y="1944017"/>
                        <a:ext cx="2463458" cy="12824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853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361675"/>
              </p:ext>
            </p:extLst>
          </p:nvPr>
        </p:nvGraphicFramePr>
        <p:xfrm>
          <a:off x="4380466" y="3267459"/>
          <a:ext cx="4539136" cy="1532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8889" name="Equation" r:id="rId6" imgW="6248160" imgH="2108160" progId="Equation.3">
                  <p:embed/>
                </p:oleObj>
              </mc:Choice>
              <mc:Fallback>
                <p:oleObj name="Equation" r:id="rId6" imgW="6248160" imgH="210816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0466" y="3267459"/>
                        <a:ext cx="4539136" cy="153235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853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7756674"/>
              </p:ext>
            </p:extLst>
          </p:nvPr>
        </p:nvGraphicFramePr>
        <p:xfrm>
          <a:off x="1162686" y="5321162"/>
          <a:ext cx="2574518" cy="916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8890" name="Equation" r:id="rId8" imgW="1854000" imgH="660240" progId="Equation.3">
                  <p:embed/>
                </p:oleObj>
              </mc:Choice>
              <mc:Fallback>
                <p:oleObj name="Equation" r:id="rId8" imgW="1854000" imgH="6602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686" y="5321162"/>
                        <a:ext cx="2574518" cy="91635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051966" y="1112043"/>
            <a:ext cx="48842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[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Krasnitz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, 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Venugopalan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][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Lappi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][</a:t>
            </a:r>
            <a:r>
              <a:rPr lang="en-US" sz="1600" dirty="0" err="1" smtClean="0">
                <a:solidFill>
                  <a:srgbClr val="003399"/>
                </a:solidFill>
                <a:latin typeface="Californian FB" pitchFamily="18" charset="0"/>
              </a:rPr>
              <a:t>Schenke</a:t>
            </a:r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 et al.]</a:t>
            </a:r>
          </a:p>
          <a:p>
            <a:r>
              <a:rPr lang="en-US" sz="1600" dirty="0" smtClean="0">
                <a:solidFill>
                  <a:srgbClr val="003399"/>
                </a:solidFill>
                <a:latin typeface="Californian FB" pitchFamily="18" charset="0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18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18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the collision: color glass = pulse of strictly transverse (color) electric and magnetic fields, mutually orthogonal, with random color orientations, in                                                                              each nucleus.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Fields: Before Collision</a:t>
            </a:r>
            <a:endParaRPr lang="en-US" dirty="0"/>
          </a:p>
        </p:txBody>
      </p:sp>
      <p:pic>
        <p:nvPicPr>
          <p:cNvPr id="7" name="Picture 9" descr="glass_colorgl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4700" y="2645963"/>
            <a:ext cx="2036763" cy="2390775"/>
          </a:xfrm>
          <a:prstGeom prst="rect">
            <a:avLst/>
          </a:prstGeom>
          <a:noFill/>
        </p:spPr>
      </p:pic>
      <p:pic>
        <p:nvPicPr>
          <p:cNvPr id="8" name="Picture 10" descr="glass_colorgl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7063" y="3338113"/>
            <a:ext cx="2036762" cy="2390775"/>
          </a:xfrm>
          <a:prstGeom prst="rect">
            <a:avLst/>
          </a:prstGeom>
          <a:noFill/>
        </p:spPr>
      </p:pic>
      <p:graphicFrame>
        <p:nvGraphicFramePr>
          <p:cNvPr id="9" name="Object 23"/>
          <p:cNvGraphicFramePr>
            <a:graphicFrameLocks noChangeAspect="1"/>
          </p:cNvGraphicFramePr>
          <p:nvPr/>
        </p:nvGraphicFramePr>
        <p:xfrm>
          <a:off x="5878513" y="2241150"/>
          <a:ext cx="1638300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946" name="Equation" r:id="rId4" imgW="1714320" imgH="406080" progId="Equation.3">
                  <p:embed/>
                </p:oleObj>
              </mc:Choice>
              <mc:Fallback>
                <p:oleObj name="Equation" r:id="rId4" imgW="171432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8513" y="2241150"/>
                        <a:ext cx="1638300" cy="388938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4"/>
          <p:cNvGraphicFramePr>
            <a:graphicFrameLocks noChangeAspect="1"/>
          </p:cNvGraphicFramePr>
          <p:nvPr/>
        </p:nvGraphicFramePr>
        <p:xfrm>
          <a:off x="6983413" y="5862238"/>
          <a:ext cx="16605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947" name="Equation" r:id="rId6" imgW="1726920" imgH="406080" progId="Equation.3">
                  <p:embed/>
                </p:oleObj>
              </mc:Choice>
              <mc:Fallback>
                <p:oleObj name="Equation" r:id="rId6" imgW="172692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3413" y="5862238"/>
                        <a:ext cx="1660525" cy="390525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the collision: color glass = pulse of strictly transverse (color) electric and magnetic fields, mutually orthogonal, with random color orientations, in                                                                              each nucleus.</a:t>
            </a:r>
          </a:p>
          <a:p>
            <a:r>
              <a:rPr lang="en-US" dirty="0" smtClean="0"/>
              <a:t>Immediately after overlap (forward light                                                                    cone, </a:t>
            </a:r>
            <a:r>
              <a:rPr lang="en-US" i="1" dirty="0" smtClean="0">
                <a:sym typeface="Symbol" pitchFamily="18" charset="2"/>
              </a:rPr>
              <a:t> </a:t>
            </a:r>
            <a:r>
              <a:rPr lang="en-US" dirty="0" smtClean="0">
                <a:sym typeface="Symbol" pitchFamily="18" charset="2"/>
              </a:rPr>
              <a:t> 0): s</a:t>
            </a:r>
            <a:r>
              <a:rPr lang="en-US" dirty="0" smtClean="0"/>
              <a:t>trong </a:t>
            </a:r>
            <a:r>
              <a:rPr lang="en-US" i="1" dirty="0" smtClean="0"/>
              <a:t>longitudinal</a:t>
            </a:r>
            <a:r>
              <a:rPr lang="en-US" dirty="0" smtClean="0"/>
              <a:t> electric                                                                                   &amp; magnetic fields </a:t>
            </a:r>
            <a:r>
              <a:rPr lang="en-US" i="1" dirty="0" smtClean="0"/>
              <a:t>E</a:t>
            </a:r>
            <a:r>
              <a:rPr lang="en-US" baseline="-25000" dirty="0" smtClean="0"/>
              <a:t>0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baseline="-25000" dirty="0" smtClean="0"/>
              <a:t>0</a:t>
            </a:r>
            <a:r>
              <a:rPr lang="en-US" dirty="0" smtClean="0"/>
              <a:t>. Non-</a:t>
            </a:r>
            <a:r>
              <a:rPr lang="en-US" dirty="0" err="1" smtClean="0"/>
              <a:t>abelian</a:t>
            </a:r>
            <a:r>
              <a:rPr lang="en-US" dirty="0" smtClean="0"/>
              <a:t> effect.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Rainer Fries</a:t>
            </a:r>
            <a:endParaRPr lang="en-US" sz="1000" dirty="0">
              <a:latin typeface="Copperplate Gothic Ligh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F1EE99-4FBF-4B90-92C2-F3A52479950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WWND 2014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Fields: At Collision</a:t>
            </a:r>
            <a:endParaRPr lang="en-US" dirty="0"/>
          </a:p>
        </p:txBody>
      </p:sp>
      <p:pic>
        <p:nvPicPr>
          <p:cNvPr id="11" name="Picture 4" descr="glass_colorgl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4700" y="2645963"/>
            <a:ext cx="2036763" cy="2390775"/>
          </a:xfrm>
          <a:prstGeom prst="rect">
            <a:avLst/>
          </a:prstGeom>
          <a:noFill/>
        </p:spPr>
      </p:pic>
      <p:pic>
        <p:nvPicPr>
          <p:cNvPr id="12" name="Picture 5" descr="glass_colorgl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7063" y="3338113"/>
            <a:ext cx="2036762" cy="2390775"/>
          </a:xfrm>
          <a:prstGeom prst="rect">
            <a:avLst/>
          </a:prstGeom>
          <a:noFill/>
        </p:spPr>
      </p:pic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6003925" y="3036488"/>
            <a:ext cx="1112838" cy="690562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7297738" y="3131738"/>
            <a:ext cx="1112837" cy="690562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6978650" y="4616050"/>
            <a:ext cx="1130300" cy="681038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6426200" y="4511275"/>
            <a:ext cx="1122363" cy="7000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>
            <a:off x="6702425" y="3123800"/>
            <a:ext cx="1112838" cy="671513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7013575" y="4219175"/>
            <a:ext cx="1112838" cy="6635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19" name="Object 17"/>
          <p:cNvGraphicFramePr>
            <a:graphicFrameLocks noChangeAspect="1"/>
          </p:cNvGraphicFramePr>
          <p:nvPr/>
        </p:nvGraphicFramePr>
        <p:xfrm>
          <a:off x="7948613" y="2912663"/>
          <a:ext cx="3635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083" name="Equation" r:id="rId4" imgW="190440" imgH="228600" progId="Equation.3">
                  <p:embed/>
                </p:oleObj>
              </mc:Choice>
              <mc:Fallback>
                <p:oleObj name="Equation" r:id="rId4" imgW="19044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8613" y="2912663"/>
                        <a:ext cx="363537" cy="436562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2757" name="Object 5"/>
          <p:cNvGraphicFramePr>
            <a:graphicFrameLocks noChangeAspect="1"/>
          </p:cNvGraphicFramePr>
          <p:nvPr/>
        </p:nvGraphicFramePr>
        <p:xfrm>
          <a:off x="5694363" y="3192063"/>
          <a:ext cx="379412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084" name="Equation" r:id="rId6" imgW="190440" imgH="228600" progId="Equation.3">
                  <p:embed/>
                </p:oleObj>
              </mc:Choice>
              <mc:Fallback>
                <p:oleObj name="Equation" r:id="rId6" imgW="19044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4363" y="3192063"/>
                        <a:ext cx="379412" cy="455612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5090132" y="4363750"/>
            <a:ext cx="482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Times New Roman" pitchFamily="18" charset="0"/>
              </a:rPr>
              <a:t>E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5108539" y="5051017"/>
            <a:ext cx="482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 flipH="1">
            <a:off x="4580435" y="5218857"/>
            <a:ext cx="43847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23" name="Object 23"/>
          <p:cNvGraphicFramePr>
            <a:graphicFrameLocks noChangeAspect="1"/>
          </p:cNvGraphicFramePr>
          <p:nvPr/>
        </p:nvGraphicFramePr>
        <p:xfrm>
          <a:off x="2895179" y="4353267"/>
          <a:ext cx="1604962" cy="107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085" name="Equation" r:id="rId8" imgW="1117440" imgH="749160" progId="Equation.3">
                  <p:embed/>
                </p:oleObj>
              </mc:Choice>
              <mc:Fallback>
                <p:oleObj name="Equation" r:id="rId8" imgW="1117440" imgH="74916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179" y="4353267"/>
                        <a:ext cx="1604962" cy="1077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Line 22"/>
          <p:cNvSpPr>
            <a:spLocks noChangeShapeType="1"/>
          </p:cNvSpPr>
          <p:nvPr/>
        </p:nvSpPr>
        <p:spPr bwMode="auto">
          <a:xfrm flipH="1">
            <a:off x="4560147" y="4541116"/>
            <a:ext cx="46099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5724385" y="5830234"/>
            <a:ext cx="23615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3399"/>
                </a:solidFill>
                <a:latin typeface="Californian FB" pitchFamily="18" charset="0"/>
              </a:rPr>
              <a:t>[L. </a:t>
            </a:r>
            <a:r>
              <a:rPr lang="en-US" sz="1400" dirty="0" err="1" smtClean="0">
                <a:solidFill>
                  <a:srgbClr val="003399"/>
                </a:solidFill>
                <a:latin typeface="Californian FB" pitchFamily="18" charset="0"/>
              </a:rPr>
              <a:t>McLerran</a:t>
            </a:r>
            <a:r>
              <a:rPr lang="en-US" sz="1400" dirty="0" smtClean="0">
                <a:solidFill>
                  <a:srgbClr val="003399"/>
                </a:solidFill>
                <a:latin typeface="Californian FB" pitchFamily="18" charset="0"/>
              </a:rPr>
              <a:t>, T. </a:t>
            </a:r>
            <a:r>
              <a:rPr lang="en-US" sz="1400" dirty="0" err="1" smtClean="0">
                <a:solidFill>
                  <a:srgbClr val="003399"/>
                </a:solidFill>
                <a:latin typeface="Californian FB" pitchFamily="18" charset="0"/>
              </a:rPr>
              <a:t>Lappi</a:t>
            </a:r>
            <a:r>
              <a:rPr lang="en-US" sz="1400" dirty="0" smtClean="0">
                <a:solidFill>
                  <a:srgbClr val="003399"/>
                </a:solidFill>
                <a:latin typeface="Californian FB" pitchFamily="18" charset="0"/>
              </a:rPr>
              <a:t>, 2006]</a:t>
            </a:r>
          </a:p>
          <a:p>
            <a:r>
              <a:rPr lang="en-US" sz="1400" dirty="0" smtClean="0">
                <a:solidFill>
                  <a:srgbClr val="003399"/>
                </a:solidFill>
                <a:latin typeface="Californian FB" pitchFamily="18" charset="0"/>
              </a:rPr>
              <a:t>[RJF, J.I. </a:t>
            </a:r>
            <a:r>
              <a:rPr lang="en-US" sz="1400" dirty="0" err="1" smtClean="0">
                <a:solidFill>
                  <a:srgbClr val="003399"/>
                </a:solidFill>
                <a:latin typeface="Californian FB" pitchFamily="18" charset="0"/>
              </a:rPr>
              <a:t>Kapusta</a:t>
            </a:r>
            <a:r>
              <a:rPr lang="en-US" sz="1400" dirty="0" smtClean="0">
                <a:solidFill>
                  <a:srgbClr val="003399"/>
                </a:solidFill>
                <a:latin typeface="Californian FB" pitchFamily="18" charset="0"/>
              </a:rPr>
              <a:t>, Y. Li, 2006]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 Black"/>
        <a:ea typeface=""/>
        <a:cs typeface=""/>
      </a:majorFont>
      <a:minorFont>
        <a:latin typeface="Myriad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19196</TotalTime>
  <Words>1606</Words>
  <Application>Microsoft Office PowerPoint</Application>
  <PresentationFormat>On-screen Show (4:3)</PresentationFormat>
  <Paragraphs>448</Paragraphs>
  <Slides>27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Myriad Web</vt:lpstr>
      <vt:lpstr>Arial Black</vt:lpstr>
      <vt:lpstr>Wingdings</vt:lpstr>
      <vt:lpstr>Times New Roman</vt:lpstr>
      <vt:lpstr>Copperplate Gothic Bold</vt:lpstr>
      <vt:lpstr>Cambria Math</vt:lpstr>
      <vt:lpstr>Arial</vt:lpstr>
      <vt:lpstr>Copperplate Gothic Light</vt:lpstr>
      <vt:lpstr>Californian FB</vt:lpstr>
      <vt:lpstr>Symbol</vt:lpstr>
      <vt:lpstr>Pixel</vt:lpstr>
      <vt:lpstr>Equation</vt:lpstr>
      <vt:lpstr>Microsoft Equation 3.0</vt:lpstr>
      <vt:lpstr>Energy Density, Pressure and Flow At Early Times</vt:lpstr>
      <vt:lpstr>Overview</vt:lpstr>
      <vt:lpstr>A “Standard Model” of URHICs</vt:lpstr>
      <vt:lpstr>Motivation</vt:lpstr>
      <vt:lpstr>MV Model: Classical YM Dynamics </vt:lpstr>
      <vt:lpstr>MV Model: Classical YM Dynamics </vt:lpstr>
      <vt:lpstr>Analytic Solution: Small Time Expansion </vt:lpstr>
      <vt:lpstr>Fields: Before Collision</vt:lpstr>
      <vt:lpstr>Fields: At Collision</vt:lpstr>
      <vt:lpstr>Fields: Into the Forward Light Cone</vt:lpstr>
      <vt:lpstr>Analytic Solution: Small Time Expansion </vt:lpstr>
      <vt:lpstr>Energy Momentum Tensor</vt:lpstr>
      <vt:lpstr>Energy Momentum Tensor</vt:lpstr>
      <vt:lpstr>Energy Momentum Tensor</vt:lpstr>
      <vt:lpstr>Modelling Color Charges</vt:lpstr>
      <vt:lpstr>Calculating Expectation Values</vt:lpstr>
      <vt:lpstr>Averaged Density and Flow</vt:lpstr>
      <vt:lpstr>Higher Orders in Time</vt:lpstr>
      <vt:lpstr>Comparison with Numerical Solutions</vt:lpstr>
      <vt:lpstr>Comparison with Numerical Solutions</vt:lpstr>
      <vt:lpstr>Comparison with Numerical Solutions</vt:lpstr>
      <vt:lpstr>Can We Do It Event-By-Event?</vt:lpstr>
      <vt:lpstr>Classical QCD Beyond Boost Invariance</vt:lpstr>
      <vt:lpstr>Classical QCD Beyond Boost Invariance</vt:lpstr>
      <vt:lpstr>Summary</vt:lpstr>
      <vt:lpstr>Transverse Flow: Visualization</vt:lpstr>
      <vt:lpstr>Matching to Hydrodynamics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RHIC</dc:title>
  <dc:creator>Rainer Fries</dc:creator>
  <cp:lastModifiedBy>rjfries</cp:lastModifiedBy>
  <cp:revision>443</cp:revision>
  <dcterms:created xsi:type="dcterms:W3CDTF">2005-01-24T00:23:19Z</dcterms:created>
  <dcterms:modified xsi:type="dcterms:W3CDTF">2014-04-09T19:37:10Z</dcterms:modified>
</cp:coreProperties>
</file>