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6" r:id="rId3"/>
    <p:sldId id="260" r:id="rId4"/>
    <p:sldId id="285" r:id="rId5"/>
    <p:sldId id="272" r:id="rId6"/>
    <p:sldId id="277" r:id="rId7"/>
    <p:sldId id="290" r:id="rId8"/>
    <p:sldId id="286" r:id="rId9"/>
    <p:sldId id="261" r:id="rId10"/>
    <p:sldId id="267" r:id="rId11"/>
    <p:sldId id="262" r:id="rId12"/>
    <p:sldId id="281" r:id="rId13"/>
    <p:sldId id="289" r:id="rId14"/>
    <p:sldId id="264" r:id="rId15"/>
    <p:sldId id="270" r:id="rId16"/>
    <p:sldId id="291" r:id="rId17"/>
    <p:sldId id="274" r:id="rId18"/>
    <p:sldId id="284" r:id="rId19"/>
    <p:sldId id="265" r:id="rId20"/>
    <p:sldId id="282" r:id="rId21"/>
    <p:sldId id="268" r:id="rId22"/>
    <p:sldId id="278" r:id="rId23"/>
    <p:sldId id="279" r:id="rId24"/>
    <p:sldId id="287" r:id="rId25"/>
    <p:sldId id="269" r:id="rId26"/>
    <p:sldId id="275" r:id="rId27"/>
    <p:sldId id="266" r:id="rId28"/>
    <p:sldId id="273" r:id="rId29"/>
    <p:sldId id="263" r:id="rId30"/>
    <p:sldId id="271" r:id="rId31"/>
    <p:sldId id="288" r:id="rId32"/>
    <p:sldId id="25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8F59E-4416-FE42-B830-7E977C4DCA67}" type="datetimeFigureOut">
              <a:rPr lang="en-US" smtClean="0"/>
              <a:t>4/10/14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95DB5-4305-B344-849E-0FBA394E32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6899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6B304-2D83-EB49-9508-E8067EF8B091}" type="datetimeFigureOut">
              <a:rPr lang="en-US" smtClean="0"/>
              <a:t>4/10/14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AFE6F-3EAA-2446-BEAC-7E1E949E8A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5868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</a:t>
            </a:r>
            <a:r>
              <a:rPr lang="en-US" baseline="0" dirty="0" smtClean="0"/>
              <a:t> venue, date, on behalf of cms. Add CMS logo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8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PU to Bs</a:t>
            </a:r>
          </a:p>
          <a:p>
            <a:r>
              <a:rPr lang="en-US" dirty="0" smtClean="0"/>
              <a:t>----- Meeting Notes (4/11/14 17:36) -----</a:t>
            </a:r>
          </a:p>
          <a:p>
            <a:r>
              <a:rPr lang="en-US" dirty="0" smtClean="0"/>
              <a:t>error bars go high-low-high due to pt distribution of jet sample.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83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or MC? Why aren’t</a:t>
            </a:r>
            <a:r>
              <a:rPr lang="en-US" baseline="0" dirty="0" smtClean="0"/>
              <a:t> the red and black centered the same but with different error bars?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emphasize simulation not dat. Say "imbalance" instead of asymmetry.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34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expected number of 3-jet events at 5.5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estimated based on the observed statistics in the 2011 data sample, in which we recorded about 106 3-jet events and 8225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dijet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events, with all jets having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/c. The ratio from PYTHIA events, with uncertainties scaled to the expected 2015 statistics, is shown in Figure 3. With the upgrade L1 system, R32 measurements as a function of the average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two leading jets are made possible.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1.5 nb^-1 at the nd of run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49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 sure to</a:t>
            </a:r>
            <a:r>
              <a:rPr lang="en-US" baseline="0" dirty="0" smtClean="0"/>
              <a:t> mention that this is using 12x12 regions, the old system. Currently working to improve the </a:t>
            </a:r>
            <a:r>
              <a:rPr lang="en-US" baseline="0" dirty="0" err="1" smtClean="0"/>
              <a:t>algo</a:t>
            </a:r>
            <a:r>
              <a:rPr lang="en-US" baseline="0" dirty="0" smtClean="0"/>
              <a:t> by shrinking the region size. 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include eta phi granularity.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Emphasize that these plots are only for background subtractionfor 12x12 regions.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666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high </a:t>
            </a:r>
            <a:r>
              <a:rPr lang="en-US" dirty="0" err="1" smtClean="0"/>
              <a:t>pt</a:t>
            </a:r>
            <a:r>
              <a:rPr lang="en-US" dirty="0" smtClean="0"/>
              <a:t> v3 data as proof</a:t>
            </a:r>
            <a:r>
              <a:rPr lang="en-US" baseline="0" dirty="0" smtClean="0"/>
              <a:t> of pudding</a:t>
            </a:r>
          </a:p>
          <a:p>
            <a:r>
              <a:rPr lang="en-US" baseline="0" dirty="0" smtClean="0"/>
              <a:t>Want to lead into the HL-LHC upgrade. What real advantages do we get from the increased luminosity? More Statistics. Demonstrate.</a:t>
            </a:r>
          </a:p>
          <a:p>
            <a:r>
              <a:rPr lang="en-US" baseline="0" dirty="0" smtClean="0"/>
              <a:t>Add text that emphasizes the gain in stat at high pt.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In order to take advantage of this factor 10 increase, we must have a single track trigger.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01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study path length dependence</a:t>
            </a:r>
            <a:r>
              <a:rPr lang="en-US" baseline="0" dirty="0" smtClean="0"/>
              <a:t> of jet quenching.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31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expected luminosity</a:t>
            </a:r>
            <a:r>
              <a:rPr lang="en-US" baseline="0" dirty="0" smtClean="0"/>
              <a:t> for HI in next stages?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Make L1 Up stand out</a:t>
            </a:r>
          </a:p>
          <a:p>
            <a:endParaRPr lang="en-US" baseline="0" dirty="0" smtClean="0"/>
          </a:p>
          <a:p>
            <a:r>
              <a:rPr lang="en-US" baseline="0" dirty="0" smtClean="0"/>
              <a:t>Add HL-LHC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Add as transition slide between L1 and HL-LHC.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798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Before put schedule.</a:t>
            </a:r>
          </a:p>
          <a:p>
            <a:endParaRPr lang="en-US" dirty="0"/>
          </a:p>
          <a:p>
            <a:r>
              <a:rPr lang="en-US" dirty="0"/>
              <a:t>Put L1 "tracking" trigger.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17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Expect asymmetry in W plus and W minus. More U quarks than D quarks.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359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plot id b-di-jets.</a:t>
            </a:r>
            <a:r>
              <a:rPr lang="en-US" baseline="0" dirty="0" smtClean="0"/>
              <a:t> Nicely demonsatrates higher luminosity capability. Clearly label b-tagged jets.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Naturaly leads into pixel tracker. See pixel TDR for high pileup pt data.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Say "z + jet".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Say "Improved precision in Z + jet carries over into all jet quenching meauremtn."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953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(4/11/14 16:45) -----</a:t>
            </a:r>
          </a:p>
          <a:p>
            <a:r>
              <a:rPr lang="en-US" dirty="0"/>
              <a:t>Not 10 layers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856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gamma + jet.</a:t>
            </a:r>
          </a:p>
          <a:p>
            <a:endParaRPr lang="en-US" dirty="0"/>
          </a:p>
          <a:p>
            <a:r>
              <a:rPr lang="en-US" dirty="0"/>
              <a:t>No physics here, just say improved precision.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6425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Projections for Heavy Ions with HL-LHC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118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 of the CMS Upgrade program: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maintain</a:t>
            </a:r>
            <a:r>
              <a:rPr lang="en-US" baseline="0" dirty="0" smtClean="0"/>
              <a:t> detector performance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good reconstruction efficiency at relatively low transverse energy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even with pileup several times higher than original design.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high pileup do?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-Increased Fake rates in tracking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-Reduced resolution in calorimetry with contamination due to overlaping signals.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find longitudinal picture.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220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Make clear that you mean high occupancy in both high pileup pp and PbPb.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3873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Performance of the Combined Secondary Vertex b-tagging algorithm for jets with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 &gt; 30 GeV in a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̄ sample with (a) zero pileup, and (b) an average pileup of 50. The perfor- mance for the current detector are shown by the open points while the solid points are for the upgrade detector. The triangular points are for c-jets while the circle and square points are for light quark jets.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Make plot bigger. See color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3927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z-jet plot.</a:t>
            </a:r>
            <a:r>
              <a:rPr lang="en-US" baseline="0" dirty="0" smtClean="0"/>
              <a:t> Also good demonstration of high lum cap.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973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Jet </a:t>
            </a:r>
            <a:r>
              <a:rPr lang="en-US" b="1" dirty="0" smtClean="0"/>
              <a:t>algorithm</a:t>
            </a:r>
            <a:r>
              <a:rPr lang="en-US" b="1" baseline="0" dirty="0" smtClean="0"/>
              <a:t> will require a background subtraction </a:t>
            </a:r>
            <a:r>
              <a:rPr lang="en-US" baseline="0" dirty="0" smtClean="0"/>
              <a:t>(Absolutely essential to the upgrade). This was impossible in the previous system. Motivate from physics first.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96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Probably not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01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Try</a:t>
            </a:r>
            <a:r>
              <a:rPr lang="en-US" baseline="0" dirty="0" smtClean="0"/>
              <a:t> and compress this and Y results onto one slide</a:t>
            </a:r>
          </a:p>
          <a:p>
            <a:r>
              <a:rPr lang="en-US" baseline="0" dirty="0" smtClean="0"/>
              <a:t>----- Meeting Notes (4/11/14 16:45) -----</a:t>
            </a:r>
          </a:p>
          <a:p>
            <a:r>
              <a:rPr lang="en-US" baseline="0" dirty="0" smtClean="0"/>
              <a:t>Add references for plots. Call imbalance the whole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175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Double check nominal luminosity. Are we really above nominal. Put number of events next to luminosity.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56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expected luminosity</a:t>
            </a:r>
            <a:r>
              <a:rPr lang="en-US" baseline="0" dirty="0" smtClean="0"/>
              <a:t> for HI in next stages?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Make L1 Up stand out</a:t>
            </a:r>
          </a:p>
          <a:p>
            <a:endParaRPr lang="en-US" baseline="0" dirty="0" smtClean="0"/>
          </a:p>
          <a:p>
            <a:r>
              <a:rPr lang="en-US" baseline="0" dirty="0" smtClean="0"/>
              <a:t>Add HL-LHC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Add as transition slide between L1 and HL-LHC.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179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Figures</a:t>
            </a:r>
            <a:r>
              <a:rPr lang="en-US" baseline="0" dirty="0" smtClean="0"/>
              <a:t> for rates. Eta phi “map” of CMS.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Add that now is 3 kHz but is increasing to 30 kHz because of pixel detector. Fix typos and implement max's fixes.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479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(4/11/14 17:36) -----</a:t>
            </a:r>
          </a:p>
          <a:p>
            <a:r>
              <a:rPr lang="en-US" dirty="0"/>
              <a:t>Say "L1 trigger" rate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68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Box</a:t>
            </a:r>
            <a:r>
              <a:rPr lang="en-US" baseline="0" dirty="0" smtClean="0"/>
              <a:t> layer 2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Say "to perform background subtarction".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Possibly remove orange and emphasize difference between old and new.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510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the jet algorithm</a:t>
            </a:r>
            <a:r>
              <a:rPr lang="en-US" baseline="0" dirty="0" smtClean="0"/>
              <a:t> and by the background subtraction is so crucial. Rate at Jet energy of 100 GeV. Accept rate of 5% is required.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Change PU to background subt.</a:t>
            </a:r>
          </a:p>
          <a:p>
            <a:r>
              <a:rPr lang="en-US" baseline="0" dirty="0" smtClean="0"/>
              <a:t>----- Meeting Notes (4/11/14 17:36) -----</a:t>
            </a:r>
          </a:p>
          <a:p>
            <a:r>
              <a:rPr lang="en-US" baseline="0" dirty="0" smtClean="0"/>
              <a:t>Check data centrality and type (PbPb).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AFE6F-3EAA-2446-BEAC-7E1E949E8AC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57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D15F-F7DD-0948-9DFD-1A60860CADE5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E25B9-6C06-AE44-9039-01D24F50A7A0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DE43-B24C-1F42-910A-34A915C64FB2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A81CF-C3F0-2346-844A-48BF31CDE7CD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CFF6A-8237-4D4B-89C3-34F231794706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80D2-A0CD-3340-B101-DEEA78D96D15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4C1BA-2EF0-374F-A3C6-05E9F761DFDB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7A4E2-B9DA-0E49-AB7F-86251BD1C1C4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C67A7-9040-664C-A968-B49CB9B07A2F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98F-9EF5-9F43-B515-4FF755EBFFB1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2DB9-07C1-3A48-9FE5-5A19487107F4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C9F9ABE-1830-6342-99A3-A6C4CA58AA0C}" type="datetime1">
              <a:rPr lang="en-US" smtClean="0"/>
              <a:t>4/10/14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D3FBDF-1C48-B84D-B727-E8F3F24D186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Future Heavy Ion Physics at the CMS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85800" y="3505201"/>
            <a:ext cx="7248011" cy="1914552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Michael </a:t>
            </a:r>
            <a:r>
              <a:rPr lang="en-US" sz="2000" b="1" dirty="0" smtClean="0"/>
              <a:t>Northup </a:t>
            </a:r>
            <a:r>
              <a:rPr lang="en-US" sz="1800" dirty="0" smtClean="0"/>
              <a:t>(On behalf of CMS)</a:t>
            </a:r>
            <a:endParaRPr lang="en-US" sz="1800" dirty="0" smtClean="0"/>
          </a:p>
          <a:p>
            <a:r>
              <a:rPr lang="en-US" sz="1800" dirty="0" smtClean="0"/>
              <a:t>Rice </a:t>
            </a:r>
            <a:r>
              <a:rPr lang="en-US" sz="1800" dirty="0" smtClean="0"/>
              <a:t>University</a:t>
            </a:r>
          </a:p>
          <a:p>
            <a:r>
              <a:rPr lang="en-US" sz="1800" dirty="0" smtClean="0"/>
              <a:t>Winter Workshop for Nuclear Dynamics </a:t>
            </a:r>
          </a:p>
          <a:p>
            <a:r>
              <a:rPr lang="en-US" sz="1800" dirty="0" smtClean="0"/>
              <a:t>Galveston, Texas</a:t>
            </a:r>
          </a:p>
          <a:p>
            <a:r>
              <a:rPr lang="en-US" sz="1800" dirty="0" smtClean="0"/>
              <a:t>April 12, 2014  </a:t>
            </a:r>
            <a:endParaRPr lang="en-US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</a:t>
            </a:fld>
            <a:endParaRPr lang="en-US" dirty="0"/>
          </a:p>
        </p:txBody>
      </p:sp>
      <p:pic>
        <p:nvPicPr>
          <p:cNvPr id="2" name="Picture 1" descr="CMS-Colo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2308"/>
            <a:ext cx="875692" cy="875692"/>
          </a:xfrm>
          <a:prstGeom prst="rect">
            <a:avLst/>
          </a:prstGeom>
        </p:spPr>
      </p:pic>
      <p:pic>
        <p:nvPicPr>
          <p:cNvPr id="3" name="Picture 2" descr="adada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016" y="5771848"/>
            <a:ext cx="943567" cy="108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0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606"/>
            <a:ext cx="8229600" cy="990600"/>
          </a:xfrm>
        </p:spPr>
        <p:txBody>
          <a:bodyPr/>
          <a:lstStyle/>
          <a:p>
            <a:r>
              <a:rPr lang="en-US" dirty="0" smtClean="0"/>
              <a:t>L1 Jet Efficiency Comparison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57760"/>
            <a:ext cx="8229600" cy="4876800"/>
          </a:xfrm>
        </p:spPr>
        <p:txBody>
          <a:bodyPr/>
          <a:lstStyle/>
          <a:p>
            <a:r>
              <a:rPr lang="en-US" dirty="0" smtClean="0"/>
              <a:t>We have shown low rate but what about efficiency?</a:t>
            </a:r>
          </a:p>
          <a:p>
            <a:r>
              <a:rPr lang="en-US" dirty="0" smtClean="0"/>
              <a:t>Trigger efficiency is less dependent on collision centrality.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529860"/>
            <a:ext cx="8013700" cy="3822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07633" y="2232792"/>
            <a:ext cx="2841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Without </a:t>
            </a:r>
            <a:r>
              <a:rPr lang="en-US" b="1" dirty="0" smtClean="0"/>
              <a:t>Backg</a:t>
            </a:r>
            <a:r>
              <a:rPr lang="en-US" b="1" dirty="0" smtClean="0"/>
              <a:t>. </a:t>
            </a:r>
            <a:r>
              <a:rPr lang="en-US" b="1" dirty="0" smtClean="0"/>
              <a:t>Subt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33225" y="2209986"/>
            <a:ext cx="2841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</a:t>
            </a:r>
            <a:r>
              <a:rPr lang="en-US" b="1" dirty="0" smtClean="0"/>
              <a:t>Backg</a:t>
            </a:r>
            <a:r>
              <a:rPr lang="en-US" b="1" dirty="0" smtClean="0"/>
              <a:t>. </a:t>
            </a:r>
            <a:r>
              <a:rPr lang="en-US" b="1" dirty="0" smtClean="0"/>
              <a:t>Subt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1680988" y="6581001"/>
            <a:ext cx="1116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CMS-TDR-12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82031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69" y="1622669"/>
            <a:ext cx="7701686" cy="523533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01391"/>
            <a:ext cx="8229600" cy="990600"/>
          </a:xfrm>
        </p:spPr>
        <p:txBody>
          <a:bodyPr/>
          <a:lstStyle/>
          <a:p>
            <a:r>
              <a:rPr lang="en-US" dirty="0" smtClean="0"/>
              <a:t>Dijet </a:t>
            </a:r>
            <a:r>
              <a:rPr lang="en-US" dirty="0" smtClean="0"/>
              <a:t>Imbalance Comparison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17873"/>
            <a:ext cx="8367652" cy="4876800"/>
          </a:xfrm>
        </p:spPr>
        <p:txBody>
          <a:bodyPr/>
          <a:lstStyle/>
          <a:p>
            <a:r>
              <a:rPr lang="en-US" dirty="0" smtClean="0"/>
              <a:t>We expect substantial improvement in measurement of </a:t>
            </a:r>
            <a:r>
              <a:rPr lang="en-US" dirty="0" smtClean="0"/>
              <a:t>A</a:t>
            </a:r>
            <a:r>
              <a:rPr lang="en-US" baseline="-25000" dirty="0" smtClean="0"/>
              <a:t>J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108483" y="6488668"/>
            <a:ext cx="1271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CMS-TDR-12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08169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93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Inclusive 3-jet to 2-jet Cross Section Ratio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9621"/>
            <a:ext cx="8229600" cy="4876800"/>
          </a:xfrm>
        </p:spPr>
        <p:txBody>
          <a:bodyPr/>
          <a:lstStyle/>
          <a:p>
            <a:r>
              <a:rPr lang="en-US" dirty="0" smtClean="0"/>
              <a:t>Excellent testing ground for </a:t>
            </a:r>
            <a:r>
              <a:rPr lang="en-US" dirty="0" err="1" smtClean="0"/>
              <a:t>pQCD</a:t>
            </a:r>
            <a:r>
              <a:rPr lang="en-US" dirty="0" smtClean="0"/>
              <a:t> and possible modification of </a:t>
            </a:r>
            <a:r>
              <a:rPr lang="en-US" dirty="0" err="1" smtClean="0"/>
              <a:t>parton</a:t>
            </a:r>
            <a:r>
              <a:rPr lang="en-US" dirty="0" smtClean="0"/>
              <a:t> shower and gluon jet quenching in QGP.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232" y="2464667"/>
            <a:ext cx="5855271" cy="42047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98846" y="6550223"/>
            <a:ext cx="1271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CMS-TDR-12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56308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5" y="533400"/>
            <a:ext cx="8229600" cy="990600"/>
          </a:xfrm>
        </p:spPr>
        <p:txBody>
          <a:bodyPr/>
          <a:lstStyle/>
          <a:p>
            <a:r>
              <a:rPr lang="en-US" dirty="0" smtClean="0"/>
              <a:t>Single-Track Trigger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Single track trigger can give CMS a</a:t>
            </a:r>
          </a:p>
          <a:p>
            <a:pPr marL="0" indent="0">
              <a:buNone/>
            </a:pPr>
            <a:r>
              <a:rPr lang="en-US" sz="1600" dirty="0" smtClean="0"/>
              <a:t>   tremendous advantage.</a:t>
            </a:r>
          </a:p>
          <a:p>
            <a:r>
              <a:rPr lang="en-US" sz="1600" dirty="0" smtClean="0"/>
              <a:t>Work underway to optimize region size.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05" y="2906249"/>
            <a:ext cx="8013700" cy="38735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790461" y="446223"/>
            <a:ext cx="4133080" cy="2471985"/>
            <a:chOff x="4878476" y="533400"/>
            <a:chExt cx="4133080" cy="247198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8706" y="533400"/>
              <a:ext cx="3234180" cy="247198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878476" y="722433"/>
              <a:ext cx="779551" cy="1402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232005" y="691616"/>
              <a:ext cx="779551" cy="16282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4531108" y="6607699"/>
            <a:ext cx="10389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CMS-TDR-12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29709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90723"/>
            <a:ext cx="8229600" cy="990600"/>
          </a:xfrm>
        </p:spPr>
        <p:txBody>
          <a:bodyPr/>
          <a:lstStyle/>
          <a:p>
            <a:r>
              <a:rPr lang="en-US" dirty="0" smtClean="0"/>
              <a:t>High-</a:t>
            </a:r>
            <a:r>
              <a:rPr lang="en-US" dirty="0" err="1" smtClean="0"/>
              <a:t>Pt</a:t>
            </a:r>
            <a:r>
              <a:rPr lang="en-US" dirty="0"/>
              <a:t> </a:t>
            </a:r>
            <a:r>
              <a:rPr lang="en-US" dirty="0" smtClean="0"/>
              <a:t>Statistics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 high </a:t>
            </a:r>
            <a:r>
              <a:rPr lang="en-US" dirty="0" err="1" smtClean="0"/>
              <a:t>pt</a:t>
            </a:r>
            <a:r>
              <a:rPr lang="en-US" dirty="0" smtClean="0"/>
              <a:t>, we experience at least a factor 10 increase in statistics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Must have high </a:t>
            </a:r>
            <a:r>
              <a:rPr lang="en-US" dirty="0" err="1" smtClean="0"/>
              <a:t>pt</a:t>
            </a:r>
            <a:r>
              <a:rPr lang="en-US" dirty="0" smtClean="0"/>
              <a:t> track trigger to exploit these new data.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0488" y="1067508"/>
            <a:ext cx="4836491" cy="44849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39980" y="5157603"/>
            <a:ext cx="18734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CMS-TDR-12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53110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030"/>
            <a:ext cx="8229600" cy="990600"/>
          </a:xfrm>
        </p:spPr>
        <p:txBody>
          <a:bodyPr/>
          <a:lstStyle/>
          <a:p>
            <a:r>
              <a:rPr lang="en-US" dirty="0" smtClean="0"/>
              <a:t>Charged particle v3 at high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981"/>
            <a:ext cx="8229600" cy="4876800"/>
          </a:xfrm>
        </p:spPr>
        <p:txBody>
          <a:bodyPr/>
          <a:lstStyle/>
          <a:p>
            <a:r>
              <a:rPr lang="en-US" dirty="0" smtClean="0"/>
              <a:t>Can more precisely study path length dependence of jet quenching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 descr="v3_pt_ep_atlas_v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64" y="2058316"/>
            <a:ext cx="7199863" cy="435340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946935" y="6562822"/>
            <a:ext cx="137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CMS-HIN-12-010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5777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3271757" y="5477310"/>
            <a:ext cx="1697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Pixel tracker upgrade</a:t>
            </a:r>
          </a:p>
          <a:p>
            <a:endParaRPr lang="en-US" sz="1200" dirty="0"/>
          </a:p>
          <a:p>
            <a:r>
              <a:rPr lang="en-US" sz="1200" dirty="0" smtClean="0">
                <a:solidFill>
                  <a:srgbClr val="FF0000"/>
                </a:solidFill>
              </a:rPr>
              <a:t> 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02732" y="5425818"/>
            <a:ext cx="163271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of LHC and CMS</a:t>
            </a:r>
            <a:endParaRPr 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Upcoming runs will prove to be even more exciting with the CMS receiving much needed upgrades to the L1 trigger, pixel tracker, and other </a:t>
            </a:r>
            <a:r>
              <a:rPr lang="en-US" sz="1800" dirty="0" smtClean="0"/>
              <a:t>sub detectors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866922"/>
              </p:ext>
            </p:extLst>
          </p:nvPr>
        </p:nvGraphicFramePr>
        <p:xfrm>
          <a:off x="73499" y="4440017"/>
          <a:ext cx="9065506" cy="487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804"/>
                <a:gridCol w="642270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</a:tblGrid>
              <a:tr h="487328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88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3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3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3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2025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</a:tbl>
          </a:graphicData>
        </a:graphic>
      </p:graphicFrame>
      <p:cxnSp>
        <p:nvCxnSpPr>
          <p:cNvPr id="15" name="Straight Connector 14"/>
          <p:cNvCxnSpPr/>
          <p:nvPr/>
        </p:nvCxnSpPr>
        <p:spPr>
          <a:xfrm flipV="1">
            <a:off x="712169" y="3216447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11567" y="3130734"/>
            <a:ext cx="638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043" y="4976287"/>
            <a:ext cx="761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CMS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038934" y="3202641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952881" y="3216447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594685" y="3202641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540324" y="3216447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844672" y="3175029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5068" y="3844509"/>
            <a:ext cx="110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  LS1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970618" y="3844509"/>
            <a:ext cx="671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LS2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918049" y="3914572"/>
            <a:ext cx="110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LS3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208526" y="3226229"/>
            <a:ext cx="191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p 13-14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pPb</a:t>
            </a:r>
            <a:r>
              <a:rPr lang="en-US" dirty="0" smtClean="0"/>
              <a:t> 8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PbPb</a:t>
            </a:r>
            <a:r>
              <a:rPr lang="en-US" dirty="0" smtClean="0"/>
              <a:t> 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46539" y="2936206"/>
            <a:ext cx="21438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pp  13-14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pPb</a:t>
            </a:r>
            <a:r>
              <a:rPr lang="en-US" dirty="0" smtClean="0"/>
              <a:t> 8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PbPb</a:t>
            </a:r>
            <a:r>
              <a:rPr lang="en-US" dirty="0" smtClean="0"/>
              <a:t> 5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b="1" dirty="0"/>
              <a:t>(</a:t>
            </a:r>
            <a:r>
              <a:rPr lang="en-US" b="1" dirty="0" smtClean="0"/>
              <a:t>1.5 nb</a:t>
            </a:r>
            <a:r>
              <a:rPr lang="en-US" b="1" baseline="30000" dirty="0" smtClean="0"/>
              <a:t>-1</a:t>
            </a:r>
            <a:r>
              <a:rPr lang="en-US" b="1" dirty="0" smtClean="0"/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844672" y="2942476"/>
            <a:ext cx="15602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p 13-14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pPb</a:t>
            </a:r>
            <a:r>
              <a:rPr lang="en-US" dirty="0" smtClean="0"/>
              <a:t> 8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PbPb</a:t>
            </a:r>
            <a:r>
              <a:rPr lang="en-US" dirty="0" smtClean="0"/>
              <a:t> 5 </a:t>
            </a:r>
            <a:r>
              <a:rPr lang="en-US" dirty="0" err="1" smtClean="0"/>
              <a:t>TeV</a:t>
            </a:r>
            <a:endParaRPr lang="en-US" b="1" dirty="0" smtClean="0"/>
          </a:p>
          <a:p>
            <a:r>
              <a:rPr lang="en-US" b="1" dirty="0" smtClean="0"/>
              <a:t>(10 nb</a:t>
            </a:r>
            <a:r>
              <a:rPr lang="en-US" b="1" baseline="30000" dirty="0" smtClean="0"/>
              <a:t>-1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94653" y="5481042"/>
            <a:ext cx="193836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L1 calorimeter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 smtClean="0">
                <a:solidFill>
                  <a:srgbClr val="FF0000"/>
                </a:solidFill>
              </a:rPr>
              <a:t>rigger upgrade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54129" y="4973796"/>
            <a:ext cx="1304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New pixel and strip tracker</a:t>
            </a:r>
          </a:p>
          <a:p>
            <a:endParaRPr lang="en-US" sz="1200" dirty="0"/>
          </a:p>
          <a:p>
            <a:r>
              <a:rPr lang="en-US" sz="1200" dirty="0" smtClean="0">
                <a:solidFill>
                  <a:srgbClr val="FF0000"/>
                </a:solidFill>
              </a:rPr>
              <a:t>L1 track trigger</a:t>
            </a:r>
          </a:p>
          <a:p>
            <a:endParaRPr lang="en-US" sz="1200" dirty="0"/>
          </a:p>
          <a:p>
            <a:r>
              <a:rPr lang="en-US" sz="1200" dirty="0" smtClean="0">
                <a:solidFill>
                  <a:srgbClr val="FF0000"/>
                </a:solidFill>
              </a:rPr>
              <a:t>Possible forward tracker and </a:t>
            </a:r>
            <a:r>
              <a:rPr lang="en-US" sz="1200" dirty="0" err="1" smtClean="0">
                <a:solidFill>
                  <a:srgbClr val="FF0000"/>
                </a:solidFill>
              </a:rPr>
              <a:t>muon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6536" y="2465652"/>
            <a:ext cx="1268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HL-LHC</a:t>
            </a:r>
            <a:endParaRPr lang="en-US" b="1" dirty="0"/>
          </a:p>
        </p:txBody>
      </p:sp>
      <p:sp>
        <p:nvSpPr>
          <p:cNvPr id="11" name="Right Arrow 10"/>
          <p:cNvSpPr/>
          <p:nvPr/>
        </p:nvSpPr>
        <p:spPr>
          <a:xfrm>
            <a:off x="4579237" y="2719348"/>
            <a:ext cx="4501488" cy="408566"/>
          </a:xfrm>
          <a:prstGeom prst="rightArrow">
            <a:avLst/>
          </a:prstGeom>
          <a:solidFill>
            <a:srgbClr val="FFFF00"/>
          </a:solidFill>
          <a:effectLst>
            <a:outerShdw blurRad="38100" dist="25400" dir="2700000" algn="br" rotWithShape="0">
              <a:srgbClr val="FFFF00">
                <a:alpha val="6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35021" y="329956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 are here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15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/>
              <a:t>Much greater statistics will be possible (factor of 20 increase in </a:t>
            </a:r>
            <a:r>
              <a:rPr lang="en-US" dirty="0" smtClean="0"/>
              <a:t>luminosity, &gt; 10 nb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  <a:p>
            <a:endParaRPr lang="en-US" sz="1400" dirty="0" smtClean="0"/>
          </a:p>
          <a:p>
            <a:r>
              <a:rPr lang="en-US" dirty="0" smtClean="0"/>
              <a:t>Additional upgrades to cope with higher luminosity:</a:t>
            </a:r>
          </a:p>
          <a:p>
            <a:pPr lvl="1"/>
            <a:r>
              <a:rPr lang="en-US" dirty="0" smtClean="0"/>
              <a:t>New Tracker</a:t>
            </a:r>
          </a:p>
          <a:p>
            <a:pPr lvl="1"/>
            <a:r>
              <a:rPr lang="en-US" dirty="0" smtClean="0"/>
              <a:t>New L1 </a:t>
            </a:r>
            <a:r>
              <a:rPr lang="en-US" dirty="0" smtClean="0"/>
              <a:t>Tracking </a:t>
            </a:r>
            <a:r>
              <a:rPr lang="en-US" dirty="0" smtClean="0"/>
              <a:t>Trigger</a:t>
            </a:r>
          </a:p>
          <a:p>
            <a:pPr lvl="1"/>
            <a:r>
              <a:rPr lang="en-US" dirty="0" smtClean="0"/>
              <a:t>ZDC upgrade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dirty="0"/>
              <a:t>D</a:t>
            </a:r>
            <a:r>
              <a:rPr lang="en-US" dirty="0" smtClean="0"/>
              <a:t>ramatic improvement in the measurement of </a:t>
            </a:r>
            <a:r>
              <a:rPr lang="en-US" dirty="0" err="1" smtClean="0"/>
              <a:t>parton</a:t>
            </a:r>
            <a:r>
              <a:rPr lang="en-US" dirty="0" smtClean="0"/>
              <a:t> energy loss, e.g.,:</a:t>
            </a:r>
          </a:p>
          <a:p>
            <a:pPr lvl="1"/>
            <a:r>
              <a:rPr lang="en-US" dirty="0"/>
              <a:t>Detailed studies of b-tagged </a:t>
            </a:r>
            <a:r>
              <a:rPr lang="en-US" dirty="0" smtClean="0"/>
              <a:t>jets </a:t>
            </a:r>
            <a:endParaRPr lang="en-US" dirty="0"/>
          </a:p>
          <a:p>
            <a:pPr lvl="1"/>
            <a:r>
              <a:rPr lang="en-US" dirty="0" smtClean="0"/>
              <a:t>Measurements </a:t>
            </a:r>
            <a:r>
              <a:rPr lang="en-US" dirty="0"/>
              <a:t>of </a:t>
            </a:r>
            <a:r>
              <a:rPr lang="en-US" i="1" dirty="0" err="1"/>
              <a:t>Z</a:t>
            </a:r>
            <a:r>
              <a:rPr lang="en-US" dirty="0" err="1"/>
              <a:t>+jet</a:t>
            </a:r>
            <a:r>
              <a:rPr lang="en-US" dirty="0"/>
              <a:t> </a:t>
            </a:r>
            <a:r>
              <a:rPr lang="en-US" dirty="0" smtClean="0"/>
              <a:t>correlations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2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Probe Event Rates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6" y="1778000"/>
            <a:ext cx="8991600" cy="361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93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739" y="1253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Z + Jet </a:t>
            </a:r>
            <a:r>
              <a:rPr lang="en-US" dirty="0" smtClean="0"/>
              <a:t>and b-Tagged Dijet Projections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3737"/>
            <a:ext cx="9144000" cy="475951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553737"/>
            <a:ext cx="4356074" cy="47595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4" y="1553737"/>
            <a:ext cx="4311790" cy="45771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39327" y="1144100"/>
            <a:ext cx="219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  <a:r>
              <a:rPr lang="en-US" sz="2000" b="1" dirty="0" smtClean="0"/>
              <a:t>-tagged </a:t>
            </a:r>
            <a:r>
              <a:rPr lang="en-US" sz="2000" b="1" dirty="0" smtClean="0"/>
              <a:t>dijets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40065" y="1144100"/>
            <a:ext cx="1227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Z + Jet</a:t>
            </a:r>
            <a:endParaRPr lang="en-US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0" y="61308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 smtClean="0"/>
              <a:t>∼ </a:t>
            </a:r>
            <a:r>
              <a:rPr lang="en-US" dirty="0"/>
              <a:t>7000 </a:t>
            </a:r>
            <a:r>
              <a:rPr lang="en-US" i="1" dirty="0"/>
              <a:t>Z </a:t>
            </a:r>
            <a:r>
              <a:rPr lang="en-US" dirty="0"/>
              <a:t>bosons </a:t>
            </a:r>
            <a:r>
              <a:rPr lang="en-US" dirty="0" smtClean="0"/>
              <a:t>with 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 &gt; 50 </a:t>
            </a:r>
            <a:r>
              <a:rPr lang="en-US" dirty="0"/>
              <a:t>GeV</a:t>
            </a:r>
            <a:r>
              <a:rPr lang="en-US" dirty="0"/>
              <a:t>/</a:t>
            </a:r>
            <a:r>
              <a:rPr lang="en-US" i="1" dirty="0"/>
              <a:t>c.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250942" y="6525458"/>
            <a:ext cx="173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CMS PAS FTR-13-025</a:t>
            </a:r>
          </a:p>
        </p:txBody>
      </p:sp>
    </p:spTree>
    <p:extLst>
      <p:ext uri="{BB962C8B-B14F-4D97-AF65-F5344CB8AC3E}">
        <p14:creationId xmlns:p14="http://schemas.microsoft.com/office/powerpoint/2010/main" val="953299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93" y="223166"/>
            <a:ext cx="8229600" cy="990600"/>
          </a:xfrm>
        </p:spPr>
        <p:txBody>
          <a:bodyPr/>
          <a:lstStyle/>
          <a:p>
            <a:r>
              <a:rPr lang="en-US" dirty="0" smtClean="0"/>
              <a:t>Basic CMS Anatomy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93" y="1524000"/>
            <a:ext cx="8827800" cy="496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305"/>
            <a:ext cx="8229600" cy="990600"/>
          </a:xfrm>
        </p:spPr>
        <p:txBody>
          <a:bodyPr/>
          <a:lstStyle/>
          <a:p>
            <a:r>
              <a:rPr lang="en-US" dirty="0" smtClean="0"/>
              <a:t>Gamma + Jet </a:t>
            </a:r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905" y="1171905"/>
            <a:ext cx="5262146" cy="52494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65395" y="6488668"/>
            <a:ext cx="173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CMS PAS FTR-13-025</a:t>
            </a:r>
          </a:p>
        </p:txBody>
      </p:sp>
    </p:spTree>
    <p:extLst>
      <p:ext uri="{BB962C8B-B14F-4D97-AF65-F5344CB8AC3E}">
        <p14:creationId xmlns:p14="http://schemas.microsoft.com/office/powerpoint/2010/main" val="378849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6388"/>
            <a:ext cx="8960339" cy="46169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4247" y="2390722"/>
            <a:ext cx="817271" cy="3811234"/>
          </a:xfrm>
          <a:prstGeom prst="rect">
            <a:avLst/>
          </a:prstGeom>
          <a:solidFill>
            <a:srgbClr val="0000FF">
              <a:alpha val="2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Quarkonia</a:t>
            </a:r>
            <a:r>
              <a:rPr lang="en-US" dirty="0" smtClean="0"/>
              <a:t> Yield </a:t>
            </a:r>
            <a:r>
              <a:rPr lang="en-US" dirty="0"/>
              <a:t>E</a:t>
            </a:r>
            <a:r>
              <a:rPr lang="en-US" dirty="0" smtClean="0"/>
              <a:t>stimates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79065" y="2390722"/>
            <a:ext cx="966632" cy="3811234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09964" y="6476120"/>
            <a:ext cx="173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CMS PAS FTR-13-025</a:t>
            </a:r>
          </a:p>
        </p:txBody>
      </p:sp>
    </p:spTree>
    <p:extLst>
      <p:ext uri="{BB962C8B-B14F-4D97-AF65-F5344CB8AC3E}">
        <p14:creationId xmlns:p14="http://schemas.microsoft.com/office/powerpoint/2010/main" val="4230013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Detector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 till the end of LS2, we expect luminosities for </a:t>
            </a:r>
            <a:r>
              <a:rPr lang="en-US" dirty="0" smtClean="0"/>
              <a:t>pp</a:t>
            </a:r>
            <a:r>
              <a:rPr lang="en-US" dirty="0" smtClean="0"/>
              <a:t> collisions to exceed 2 x 10</a:t>
            </a:r>
            <a:r>
              <a:rPr lang="en-US" baseline="30000" dirty="0" smtClean="0"/>
              <a:t>34</a:t>
            </a:r>
            <a:r>
              <a:rPr lang="en-US" dirty="0"/>
              <a:t> </a:t>
            </a:r>
            <a:r>
              <a:rPr lang="en-US" dirty="0" smtClean="0"/>
              <a:t>cm</a:t>
            </a:r>
            <a:r>
              <a:rPr lang="en-US" baseline="30000" dirty="0" smtClean="0"/>
              <a:t>-2 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and average pileup to exceed 50.</a:t>
            </a:r>
          </a:p>
          <a:p>
            <a:r>
              <a:rPr lang="en-US" dirty="0" smtClean="0"/>
              <a:t>To cope with this new high luminosity, high pileup environment,</a:t>
            </a:r>
            <a:r>
              <a:rPr lang="en-US" dirty="0"/>
              <a:t> </a:t>
            </a:r>
            <a:r>
              <a:rPr lang="en-US" dirty="0" smtClean="0"/>
              <a:t>a new pixel detector is needed.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103" y="3762337"/>
            <a:ext cx="4126238" cy="295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06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30299"/>
            <a:ext cx="8229600" cy="990600"/>
          </a:xfrm>
        </p:spPr>
        <p:txBody>
          <a:bodyPr/>
          <a:lstStyle/>
          <a:p>
            <a:r>
              <a:rPr lang="en-US" dirty="0" smtClean="0"/>
              <a:t>Performance of New Pixel Detector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933734"/>
            <a:ext cx="8229600" cy="4876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new pixel detector maintains high efficiency and low fake rate even in a high pileup (heavy ion like)  environment.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21381" y="1571854"/>
            <a:ext cx="5632878" cy="5046981"/>
            <a:chOff x="1760274" y="926098"/>
            <a:chExt cx="4474080" cy="566474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60274" y="926098"/>
              <a:ext cx="4474080" cy="286818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60274" y="3794278"/>
              <a:ext cx="4474080" cy="2796569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4413259" y="6581001"/>
            <a:ext cx="11051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CMS-TDR-11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43775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880"/>
            <a:ext cx="8229600" cy="990600"/>
          </a:xfrm>
        </p:spPr>
        <p:txBody>
          <a:bodyPr/>
          <a:lstStyle/>
          <a:p>
            <a:r>
              <a:rPr lang="en-US" dirty="0" smtClean="0"/>
              <a:t>B-tagging Performance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7975"/>
            <a:ext cx="8229600" cy="1455485"/>
          </a:xfrm>
        </p:spPr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ew pixel detector substantially outperforms the current detector even without pileup.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278" y="2258658"/>
            <a:ext cx="9182278" cy="37678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1119" y="2073992"/>
            <a:ext cx="2552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Average Pileup = 50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3525271" y="6568480"/>
            <a:ext cx="11051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CMS-TDR-11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180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1 of the CMS yielded spectacular results for heavy ion physics.</a:t>
            </a:r>
          </a:p>
          <a:p>
            <a:r>
              <a:rPr lang="en-US" dirty="0" smtClean="0"/>
              <a:t>Future runs will require </a:t>
            </a:r>
            <a:r>
              <a:rPr lang="en-US" dirty="0" smtClean="0"/>
              <a:t>substantial </a:t>
            </a:r>
            <a:r>
              <a:rPr lang="en-US" dirty="0" smtClean="0"/>
              <a:t>upgrades to the L1 trigger, pixel tracker, and other </a:t>
            </a:r>
            <a:r>
              <a:rPr lang="en-US" dirty="0" smtClean="0"/>
              <a:t>sub detectors </a:t>
            </a:r>
            <a:r>
              <a:rPr lang="en-US" dirty="0" smtClean="0"/>
              <a:t>in order to exploit the full capabilities of the detector.</a:t>
            </a:r>
          </a:p>
          <a:p>
            <a:r>
              <a:rPr lang="en-US" dirty="0" smtClean="0"/>
              <a:t>With background subtraction, sufficient rate reduction can be achieved at L1. </a:t>
            </a:r>
          </a:p>
          <a:p>
            <a:r>
              <a:rPr lang="en-US" dirty="0" smtClean="0"/>
              <a:t>With the boost in statistics from the HL-LHC upgrade, we expect fantastic improvements to our ability to measure Z-jet, b-tagged </a:t>
            </a:r>
            <a:r>
              <a:rPr lang="en-US" dirty="0" smtClean="0"/>
              <a:t>dijets</a:t>
            </a:r>
            <a:r>
              <a:rPr lang="en-US" dirty="0" smtClean="0"/>
              <a:t>, and </a:t>
            </a:r>
            <a:r>
              <a:rPr lang="en-US" dirty="0" smtClean="0"/>
              <a:t>quarkonia</a:t>
            </a:r>
            <a:r>
              <a:rPr lang="en-US" dirty="0"/>
              <a:t>.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0998" y="2626131"/>
            <a:ext cx="5301414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96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604"/>
            <a:ext cx="8229600" cy="990600"/>
          </a:xfrm>
        </p:spPr>
        <p:txBody>
          <a:bodyPr/>
          <a:lstStyle/>
          <a:p>
            <a:r>
              <a:rPr lang="en-US" dirty="0" smtClean="0"/>
              <a:t>Z-jet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620" y="1005063"/>
            <a:ext cx="6412430" cy="55306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31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291"/>
            <a:ext cx="8229600" cy="1143000"/>
          </a:xfrm>
        </p:spPr>
        <p:txBody>
          <a:bodyPr/>
          <a:lstStyle/>
          <a:p>
            <a:r>
              <a:rPr lang="en-US" dirty="0" smtClean="0"/>
              <a:t>LS1 Upgrade to the L1 Cal Trig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6907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Beam energy will increase by a factor 2 while luminosity will increase by a factor 10. </a:t>
            </a:r>
          </a:p>
          <a:p>
            <a:r>
              <a:rPr lang="en-US" sz="2000" dirty="0" smtClean="0"/>
              <a:t>Primary concern for HI is the L1 Calorimeter Trigger.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61" y="2087422"/>
            <a:ext cx="8408539" cy="451436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3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92" y="762000"/>
            <a:ext cx="7599485" cy="54572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6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1 Results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Run 1 of the CMS was a resounding success for HI Physics with many exciting results reported.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863207" y="1141960"/>
            <a:ext cx="3120259" cy="2585733"/>
            <a:chOff x="4804827" y="1339851"/>
            <a:chExt cx="3881973" cy="3263272"/>
          </a:xfrm>
        </p:grpSpPr>
        <p:grpSp>
          <p:nvGrpSpPr>
            <p:cNvPr id="14" name="Group 13"/>
            <p:cNvGrpSpPr/>
            <p:nvPr/>
          </p:nvGrpSpPr>
          <p:grpSpPr>
            <a:xfrm>
              <a:off x="4804827" y="1339851"/>
              <a:ext cx="3881973" cy="2920372"/>
              <a:chOff x="4804827" y="2145469"/>
              <a:chExt cx="3750406" cy="2964748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04827" y="2145469"/>
                <a:ext cx="3750406" cy="2964748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3400" y="2336800"/>
                <a:ext cx="1473200" cy="1092200"/>
              </a:xfrm>
              <a:prstGeom prst="rect">
                <a:avLst/>
              </a:prstGeom>
            </p:spPr>
          </p:pic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5905" y="4260223"/>
              <a:ext cx="2032000" cy="34290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1552446" y="4004219"/>
            <a:ext cx="6621521" cy="2387437"/>
            <a:chOff x="1706927" y="3905033"/>
            <a:chExt cx="5447556" cy="238743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5800" y="4028094"/>
              <a:ext cx="2658683" cy="2264376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06927" y="3905033"/>
              <a:ext cx="2656336" cy="2387437"/>
            </a:xfrm>
            <a:prstGeom prst="rect">
              <a:avLst/>
            </a:prstGeom>
          </p:spPr>
        </p:pic>
      </p:grpSp>
      <p:sp>
        <p:nvSpPr>
          <p:cNvPr id="29" name="TextBox 28"/>
          <p:cNvSpPr txBox="1"/>
          <p:nvPr/>
        </p:nvSpPr>
        <p:spPr>
          <a:xfrm>
            <a:off x="2127812" y="3517104"/>
            <a:ext cx="265341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Υ Supression in PbPb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477780" y="533400"/>
            <a:ext cx="320902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Dijet Imbalance in PbPb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49448" y="6530155"/>
            <a:ext cx="402751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PRC 84 (2011) 024906, PRL 109 (2012) 222301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28722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41"/>
            <a:ext cx="8229600" cy="1143000"/>
          </a:xfrm>
        </p:spPr>
        <p:txBody>
          <a:bodyPr/>
          <a:lstStyle/>
          <a:p>
            <a:r>
              <a:rPr lang="en-US" dirty="0" smtClean="0"/>
              <a:t>Y Excited State </a:t>
            </a:r>
            <a:r>
              <a:rPr lang="en-US" dirty="0" smtClean="0"/>
              <a:t>Suppression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1417638"/>
            <a:ext cx="8996682" cy="4535748"/>
            <a:chOff x="147318" y="1417638"/>
            <a:chExt cx="8539482" cy="4103077"/>
          </a:xfrm>
        </p:grpSpPr>
        <p:pic>
          <p:nvPicPr>
            <p:cNvPr id="4" name="Picture 3" descr="ppFitPt4.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318" y="1417638"/>
              <a:ext cx="4275234" cy="4103077"/>
            </a:xfrm>
            <a:prstGeom prst="rect">
              <a:avLst/>
            </a:prstGeom>
          </p:spPr>
        </p:pic>
        <p:pic>
          <p:nvPicPr>
            <p:cNvPr id="5" name="Picture 4" descr="hiFitPt4.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2552" y="1417638"/>
              <a:ext cx="4264248" cy="4092534"/>
            </a:xfrm>
            <a:prstGeom prst="rect">
              <a:avLst/>
            </a:prstGeom>
          </p:spPr>
        </p:pic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868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B-tagging performance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017" y="2691014"/>
            <a:ext cx="6953087" cy="319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50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CMS 101</a:t>
            </a:r>
          </a:p>
          <a:p>
            <a:r>
              <a:rPr lang="en-US" dirty="0" smtClean="0"/>
              <a:t>Current Findings (CMS HI Current results)</a:t>
            </a:r>
          </a:p>
          <a:p>
            <a:pPr lvl="1"/>
            <a:r>
              <a:rPr lang="en-US" dirty="0" smtClean="0"/>
              <a:t>Di jet</a:t>
            </a:r>
          </a:p>
          <a:p>
            <a:pPr lvl="1"/>
            <a:r>
              <a:rPr lang="en-US" dirty="0" smtClean="0"/>
              <a:t>Quarkonium</a:t>
            </a:r>
            <a:r>
              <a:rPr lang="en-US" dirty="0" smtClean="0"/>
              <a:t> </a:t>
            </a:r>
            <a:r>
              <a:rPr lang="en-US" dirty="0" smtClean="0"/>
              <a:t>supression</a:t>
            </a:r>
            <a:endParaRPr lang="en-US" dirty="0" smtClean="0"/>
          </a:p>
          <a:p>
            <a:r>
              <a:rPr lang="en-US" dirty="0"/>
              <a:t>Schedule (Projections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L1 Upgrade plans and performance</a:t>
            </a:r>
          </a:p>
          <a:p>
            <a:pPr lvl="1"/>
            <a:r>
              <a:rPr lang="en-US" dirty="0" smtClean="0"/>
              <a:t>Basic Goal for L1 </a:t>
            </a:r>
          </a:p>
          <a:p>
            <a:pPr lvl="1"/>
            <a:r>
              <a:rPr lang="en-US" dirty="0" smtClean="0"/>
              <a:t>Rate Plot</a:t>
            </a:r>
          </a:p>
          <a:p>
            <a:r>
              <a:rPr lang="en-US" dirty="0" smtClean="0"/>
              <a:t>Physics Performance (HL-LHC)</a:t>
            </a:r>
          </a:p>
          <a:p>
            <a:pPr lvl="1"/>
            <a:r>
              <a:rPr lang="en-US" dirty="0" smtClean="0"/>
              <a:t>Jet Quenching</a:t>
            </a:r>
          </a:p>
          <a:p>
            <a:pPr lvl="2"/>
            <a:r>
              <a:rPr lang="en-US" dirty="0" smtClean="0"/>
              <a:t>Di-Jets (b-Di Jets)</a:t>
            </a:r>
          </a:p>
          <a:p>
            <a:pPr lvl="2"/>
            <a:r>
              <a:rPr lang="en-US" dirty="0" smtClean="0"/>
              <a:t>Z Jet</a:t>
            </a:r>
          </a:p>
          <a:p>
            <a:pPr lvl="2"/>
            <a:r>
              <a:rPr lang="en-US" dirty="0" smtClean="0"/>
              <a:t>Gamma jet</a:t>
            </a:r>
          </a:p>
          <a:p>
            <a:pPr lvl="1"/>
            <a:r>
              <a:rPr lang="en-US" dirty="0" smtClean="0"/>
              <a:t>Quarkonium</a:t>
            </a:r>
            <a:r>
              <a:rPr lang="en-US" dirty="0" smtClean="0"/>
              <a:t> </a:t>
            </a:r>
            <a:r>
              <a:rPr lang="en-US" dirty="0" smtClean="0"/>
              <a:t>Supression</a:t>
            </a:r>
            <a:endParaRPr lang="en-US" dirty="0" smtClean="0"/>
          </a:p>
          <a:p>
            <a:pPr lvl="2"/>
            <a:r>
              <a:rPr lang="en-US" dirty="0" smtClean="0"/>
              <a:t>Low </a:t>
            </a:r>
            <a:r>
              <a:rPr lang="en-US" dirty="0" smtClean="0"/>
              <a:t>pt</a:t>
            </a:r>
            <a:r>
              <a:rPr lang="en-US" dirty="0" smtClean="0"/>
              <a:t> </a:t>
            </a:r>
            <a:r>
              <a:rPr lang="en-US" dirty="0" smtClean="0"/>
              <a:t>charmonium</a:t>
            </a:r>
            <a:endParaRPr lang="en-US" dirty="0" smtClean="0"/>
          </a:p>
          <a:p>
            <a:r>
              <a:rPr lang="en-US" dirty="0" smtClean="0"/>
              <a:t>Conclusions/Summary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119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Heavy Ion Run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105281" cy="1067962"/>
          </a:xfrm>
        </p:spPr>
        <p:txBody>
          <a:bodyPr>
            <a:normAutofit/>
          </a:bodyPr>
          <a:lstStyle/>
          <a:p>
            <a:r>
              <a:rPr lang="en-US" dirty="0" smtClean="0"/>
              <a:t>First very successful </a:t>
            </a:r>
            <a:r>
              <a:rPr lang="en-US" dirty="0" smtClean="0"/>
              <a:t>pPb</a:t>
            </a:r>
            <a:r>
              <a:rPr lang="en-US" dirty="0" smtClean="0"/>
              <a:t> run.</a:t>
            </a:r>
          </a:p>
          <a:p>
            <a:r>
              <a:rPr lang="en-US" dirty="0" smtClean="0"/>
              <a:t>Two very short </a:t>
            </a:r>
            <a:r>
              <a:rPr lang="en-US" dirty="0" smtClean="0"/>
              <a:t>pp</a:t>
            </a:r>
            <a:r>
              <a:rPr lang="en-US" dirty="0" smtClean="0"/>
              <a:t> reference runs at </a:t>
            </a:r>
            <a:r>
              <a:rPr lang="en-US" dirty="0" smtClean="0"/>
              <a:t>PbPb</a:t>
            </a:r>
            <a:r>
              <a:rPr lang="en-US" dirty="0" smtClean="0"/>
              <a:t> √s.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738" y="2741314"/>
            <a:ext cx="6792776" cy="36402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61514" y="4636637"/>
            <a:ext cx="152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 Billion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61514" y="2741314"/>
            <a:ext cx="128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Sampled Events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861514" y="3387645"/>
            <a:ext cx="11728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92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3271757" y="5477310"/>
            <a:ext cx="1697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Pixel tracker upgrade</a:t>
            </a:r>
          </a:p>
          <a:p>
            <a:endParaRPr lang="en-US" sz="1200" dirty="0"/>
          </a:p>
          <a:p>
            <a:r>
              <a:rPr lang="en-US" sz="1200" dirty="0" smtClean="0">
                <a:solidFill>
                  <a:srgbClr val="FF0000"/>
                </a:solidFill>
              </a:rPr>
              <a:t> 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02732" y="5425818"/>
            <a:ext cx="163271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600" b="1" dirty="0" smtClean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of LHC and CMS</a:t>
            </a:r>
            <a:endParaRPr 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Upcoming runs will prove to be even more exciting with the CMS receiving much needed upgrades to the L1 trigger, pixel tracker, and other </a:t>
            </a:r>
            <a:r>
              <a:rPr lang="en-US" sz="1800" dirty="0" smtClean="0"/>
              <a:t>sub detectors.</a:t>
            </a:r>
            <a:endParaRPr lang="en-US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939523"/>
              </p:ext>
            </p:extLst>
          </p:nvPr>
        </p:nvGraphicFramePr>
        <p:xfrm>
          <a:off x="73499" y="4440017"/>
          <a:ext cx="9065506" cy="487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804"/>
                <a:gridCol w="642270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  <a:gridCol w="647536"/>
              </a:tblGrid>
              <a:tr h="487328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88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3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3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3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</a:rPr>
                        <a:t>2025</a:t>
                      </a:r>
                      <a:endParaRPr lang="en-US" sz="1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/>
                        </a:gs>
                        <a:gs pos="100000">
                          <a:srgbClr val="FFFFFF"/>
                        </a:gs>
                        <a:gs pos="99000">
                          <a:srgbClr val="FF6600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</a:tbl>
          </a:graphicData>
        </a:graphic>
      </p:graphicFrame>
      <p:cxnSp>
        <p:nvCxnSpPr>
          <p:cNvPr id="15" name="Straight Connector 14"/>
          <p:cNvCxnSpPr/>
          <p:nvPr/>
        </p:nvCxnSpPr>
        <p:spPr>
          <a:xfrm flipV="1">
            <a:off x="712169" y="3216447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11567" y="3130734"/>
            <a:ext cx="638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043" y="4976287"/>
            <a:ext cx="761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CMS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038934" y="3202641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952881" y="3216447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594685" y="3202641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540324" y="3216447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844672" y="3175029"/>
            <a:ext cx="0" cy="118872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5068" y="3844509"/>
            <a:ext cx="110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   LS1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970618" y="3844509"/>
            <a:ext cx="671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LS2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918049" y="3914572"/>
            <a:ext cx="110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LS3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208526" y="3226229"/>
            <a:ext cx="1913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p 13-14 </a:t>
            </a:r>
            <a:r>
              <a:rPr lang="en-US" dirty="0" smtClean="0"/>
              <a:t>TeV</a:t>
            </a:r>
            <a:endParaRPr lang="en-US" dirty="0" smtClean="0"/>
          </a:p>
          <a:p>
            <a:r>
              <a:rPr lang="en-US" dirty="0" smtClean="0"/>
              <a:t>pPb</a:t>
            </a:r>
            <a:r>
              <a:rPr lang="en-US" dirty="0" smtClean="0"/>
              <a:t> 8 </a:t>
            </a:r>
            <a:r>
              <a:rPr lang="en-US" dirty="0" smtClean="0"/>
              <a:t>TeV</a:t>
            </a:r>
            <a:endParaRPr lang="en-US" dirty="0" smtClean="0"/>
          </a:p>
          <a:p>
            <a:r>
              <a:rPr lang="en-US" dirty="0" smtClean="0"/>
              <a:t>PbPb</a:t>
            </a:r>
            <a:r>
              <a:rPr lang="en-US" dirty="0" smtClean="0"/>
              <a:t> 5 </a:t>
            </a:r>
            <a:r>
              <a:rPr lang="en-US" dirty="0" smtClean="0"/>
              <a:t>TeV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b="1" dirty="0"/>
              <a:t>(1.5 nb</a:t>
            </a:r>
            <a:r>
              <a:rPr lang="en-US" b="1" baseline="30000" dirty="0"/>
              <a:t>-1</a:t>
            </a:r>
            <a:r>
              <a:rPr lang="en-US" b="1" dirty="0"/>
              <a:t>)</a:t>
            </a:r>
          </a:p>
          <a:p>
            <a:endParaRPr lang="en-US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4746539" y="2936206"/>
            <a:ext cx="214389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pp  13-14 </a:t>
            </a:r>
            <a:r>
              <a:rPr lang="en-US" dirty="0" smtClean="0"/>
              <a:t>TeV</a:t>
            </a:r>
            <a:endParaRPr lang="en-US" dirty="0" smtClean="0"/>
          </a:p>
          <a:p>
            <a:r>
              <a:rPr lang="en-US" dirty="0" smtClean="0"/>
              <a:t>pPb</a:t>
            </a:r>
            <a:r>
              <a:rPr lang="en-US" dirty="0" smtClean="0"/>
              <a:t> 8 </a:t>
            </a:r>
            <a:r>
              <a:rPr lang="en-US" dirty="0" smtClean="0"/>
              <a:t>TeV</a:t>
            </a:r>
            <a:endParaRPr lang="en-US" dirty="0" smtClean="0"/>
          </a:p>
          <a:p>
            <a:r>
              <a:rPr lang="en-US" dirty="0" smtClean="0"/>
              <a:t>PbPb</a:t>
            </a:r>
            <a:r>
              <a:rPr lang="en-US" dirty="0" smtClean="0"/>
              <a:t> 5 </a:t>
            </a:r>
            <a:r>
              <a:rPr lang="en-US" dirty="0" smtClean="0"/>
              <a:t>TeV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844672" y="2942476"/>
            <a:ext cx="15602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p 13-14 </a:t>
            </a:r>
            <a:r>
              <a:rPr lang="en-US" dirty="0" smtClean="0"/>
              <a:t>TeV</a:t>
            </a:r>
            <a:endParaRPr lang="en-US" dirty="0" smtClean="0"/>
          </a:p>
          <a:p>
            <a:r>
              <a:rPr lang="en-US" dirty="0" smtClean="0"/>
              <a:t>pPb</a:t>
            </a:r>
            <a:r>
              <a:rPr lang="en-US" dirty="0" smtClean="0"/>
              <a:t> 8 </a:t>
            </a:r>
            <a:r>
              <a:rPr lang="en-US" dirty="0" smtClean="0"/>
              <a:t>TeV</a:t>
            </a:r>
            <a:endParaRPr lang="en-US" dirty="0" smtClean="0"/>
          </a:p>
          <a:p>
            <a:r>
              <a:rPr lang="en-US" dirty="0" smtClean="0"/>
              <a:t>PbPb</a:t>
            </a:r>
            <a:r>
              <a:rPr lang="en-US" dirty="0" smtClean="0"/>
              <a:t> 5 </a:t>
            </a:r>
            <a:r>
              <a:rPr lang="en-US" dirty="0" smtClean="0"/>
              <a:t>TeV</a:t>
            </a:r>
            <a:endParaRPr lang="en-US" b="1" dirty="0" smtClean="0"/>
          </a:p>
          <a:p>
            <a:r>
              <a:rPr lang="en-US" b="1" dirty="0" smtClean="0"/>
              <a:t>(10 nb</a:t>
            </a:r>
            <a:r>
              <a:rPr lang="en-US" b="1" baseline="30000" dirty="0" smtClean="0"/>
              <a:t>-1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94653" y="5481042"/>
            <a:ext cx="193836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L1 calorimeter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 smtClean="0">
                <a:solidFill>
                  <a:srgbClr val="FF0000"/>
                </a:solidFill>
              </a:rPr>
              <a:t>rigger upgrade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54129" y="4973796"/>
            <a:ext cx="1304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New pixel and strip tracker</a:t>
            </a:r>
          </a:p>
          <a:p>
            <a:endParaRPr lang="en-US" sz="1200" dirty="0"/>
          </a:p>
          <a:p>
            <a:r>
              <a:rPr lang="en-US" sz="1200" dirty="0" smtClean="0">
                <a:solidFill>
                  <a:srgbClr val="FF0000"/>
                </a:solidFill>
              </a:rPr>
              <a:t>L1 track trigger</a:t>
            </a:r>
          </a:p>
          <a:p>
            <a:endParaRPr lang="en-US" sz="1200" dirty="0"/>
          </a:p>
          <a:p>
            <a:r>
              <a:rPr lang="en-US" sz="1200" dirty="0" smtClean="0">
                <a:solidFill>
                  <a:srgbClr val="FF0000"/>
                </a:solidFill>
              </a:rPr>
              <a:t>Possible forward tracker and </a:t>
            </a:r>
            <a:r>
              <a:rPr lang="en-US" sz="1200" dirty="0" smtClean="0">
                <a:solidFill>
                  <a:srgbClr val="FF0000"/>
                </a:solidFill>
              </a:rPr>
              <a:t>muon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6536" y="2465652"/>
            <a:ext cx="1268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HL-LHC</a:t>
            </a:r>
            <a:endParaRPr lang="en-US" b="1" dirty="0"/>
          </a:p>
        </p:txBody>
      </p:sp>
      <p:sp>
        <p:nvSpPr>
          <p:cNvPr id="11" name="Right Arrow 10"/>
          <p:cNvSpPr/>
          <p:nvPr/>
        </p:nvSpPr>
        <p:spPr>
          <a:xfrm>
            <a:off x="4579237" y="2719348"/>
            <a:ext cx="4501488" cy="408566"/>
          </a:xfrm>
          <a:prstGeom prst="rightArrow">
            <a:avLst/>
          </a:prstGeom>
          <a:solidFill>
            <a:srgbClr val="FFFF00"/>
          </a:solidFill>
          <a:effectLst>
            <a:outerShdw blurRad="38100" dist="25400" dir="2700000" algn="br" rotWithShape="0">
              <a:srgbClr val="FFFF00">
                <a:alpha val="6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5021" y="329956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 are here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010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L1 Upgrade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3036"/>
            <a:ext cx="8229600" cy="4876800"/>
          </a:xfrm>
        </p:spPr>
        <p:txBody>
          <a:bodyPr/>
          <a:lstStyle/>
          <a:p>
            <a:r>
              <a:rPr lang="en-US" dirty="0" smtClean="0"/>
              <a:t>CMS </a:t>
            </a:r>
            <a:r>
              <a:rPr lang="en-US" dirty="0" smtClean="0"/>
              <a:t>possesses </a:t>
            </a:r>
            <a:r>
              <a:rPr lang="en-US" dirty="0" smtClean="0"/>
              <a:t>a novel two level trigger design, the purely hardware based level 1 trigger (L1), and the purely processor based high level trigger (HLT).  </a:t>
            </a:r>
          </a:p>
          <a:p>
            <a:endParaRPr lang="en-US" sz="800" dirty="0" smtClean="0"/>
          </a:p>
          <a:p>
            <a:r>
              <a:rPr lang="en-US" dirty="0" smtClean="0"/>
              <a:t>During LS1 the collision energy will increase </a:t>
            </a:r>
            <a:r>
              <a:rPr lang="en-US" dirty="0" smtClean="0"/>
              <a:t>to around </a:t>
            </a:r>
            <a:r>
              <a:rPr lang="en-US" dirty="0" smtClean="0"/>
              <a:t>√</a:t>
            </a:r>
            <a:r>
              <a:rPr lang="en-US" dirty="0" smtClean="0"/>
              <a:t>s</a:t>
            </a:r>
            <a:r>
              <a:rPr lang="en-US" baseline="-25000" dirty="0" smtClean="0"/>
              <a:t>NN</a:t>
            </a:r>
            <a:r>
              <a:rPr lang="en-US" dirty="0" smtClean="0"/>
              <a:t> = </a:t>
            </a:r>
            <a:r>
              <a:rPr lang="en-US" dirty="0" smtClean="0"/>
              <a:t>5.0 </a:t>
            </a:r>
            <a:r>
              <a:rPr lang="en-US" dirty="0" smtClean="0"/>
              <a:t>TeV</a:t>
            </a:r>
            <a:r>
              <a:rPr lang="en-US" dirty="0" smtClean="0"/>
              <a:t> and the </a:t>
            </a:r>
            <a:r>
              <a:rPr lang="en-US" dirty="0" smtClean="0"/>
              <a:t>PbPb</a:t>
            </a:r>
            <a:r>
              <a:rPr lang="en-US" dirty="0" smtClean="0"/>
              <a:t> collision rate will increase to as high as 30 </a:t>
            </a:r>
            <a:r>
              <a:rPr lang="en-US" dirty="0" smtClean="0"/>
              <a:t>kHz, up from 3 kHz, </a:t>
            </a:r>
            <a:r>
              <a:rPr lang="en-US" dirty="0" smtClean="0"/>
              <a:t>which will increase the production rate of hard probes by more than a factor 10.</a:t>
            </a:r>
          </a:p>
          <a:p>
            <a:endParaRPr lang="en-US" sz="800" dirty="0"/>
          </a:p>
          <a:p>
            <a:r>
              <a:rPr lang="en-US" dirty="0" smtClean="0"/>
              <a:t>Significant rejection factors will have to be reached at L1.</a:t>
            </a:r>
          </a:p>
          <a:p>
            <a:endParaRPr lang="en-US" sz="800" dirty="0" smtClean="0"/>
          </a:p>
          <a:p>
            <a:r>
              <a:rPr lang="en-US" dirty="0" smtClean="0"/>
              <a:t>This </a:t>
            </a:r>
            <a:r>
              <a:rPr lang="en-US" dirty="0" smtClean="0"/>
              <a:t>necessitates </a:t>
            </a:r>
            <a:r>
              <a:rPr lang="en-US" dirty="0" smtClean="0"/>
              <a:t>the use of background subtraction on single track and jet triggers.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504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PP-</a:t>
            </a:r>
            <a:r>
              <a:rPr lang="en-US" dirty="0" smtClean="0"/>
              <a:t>PbPb</a:t>
            </a:r>
            <a:r>
              <a:rPr lang="en-US" dirty="0" smtClean="0"/>
              <a:t> Background Comparison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000" dirty="0" smtClean="0"/>
              <a:t>Background in </a:t>
            </a:r>
            <a:r>
              <a:rPr lang="en-US" sz="2000" dirty="0" smtClean="0"/>
              <a:t>PbPb</a:t>
            </a:r>
            <a:r>
              <a:rPr lang="en-US" sz="2000" dirty="0" smtClean="0"/>
              <a:t> will </a:t>
            </a:r>
            <a:r>
              <a:rPr lang="en-US" sz="2000" dirty="0" smtClean="0"/>
              <a:t>push L1 trigger </a:t>
            </a:r>
            <a:r>
              <a:rPr lang="en-US" sz="2000" dirty="0" smtClean="0"/>
              <a:t>rate up to unacceptable levels.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 descr="HI-DijetSupp-151076-1328520-RhoPh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41" y="2137721"/>
            <a:ext cx="4253454" cy="3072236"/>
          </a:xfrm>
          <a:prstGeom prst="rect">
            <a:avLst/>
          </a:prstGeom>
        </p:spPr>
      </p:pic>
      <p:pic>
        <p:nvPicPr>
          <p:cNvPr id="9" name="Picture 8" descr="DiJet_Topology_RhoPhi_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99" y="2137721"/>
            <a:ext cx="4125267" cy="31358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21967" y="1635707"/>
            <a:ext cx="86756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</a:rPr>
              <a:t>   </a:t>
            </a:r>
            <a:r>
              <a:rPr lang="en-US" dirty="0" smtClean="0">
                <a:solidFill>
                  <a:srgbClr val="292934"/>
                </a:solidFill>
              </a:rPr>
              <a:t>pp</a:t>
            </a:r>
            <a:endParaRPr lang="en-US" dirty="0">
              <a:solidFill>
                <a:srgbClr val="29293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8509" y="1635707"/>
            <a:ext cx="10043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dirty="0" smtClean="0"/>
              <a:t>PbPb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03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L1 Background Subtraction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New Layer 2 allows us to form Et sums over a </a:t>
            </a:r>
            <a:r>
              <a:rPr lang="en-US" dirty="0" smtClean="0"/>
              <a:t>ϕ</a:t>
            </a:r>
            <a:r>
              <a:rPr lang="en-US" dirty="0" smtClean="0"/>
              <a:t>-ring at constant </a:t>
            </a:r>
            <a:r>
              <a:rPr lang="en-US" dirty="0" smtClean="0"/>
              <a:t>η</a:t>
            </a:r>
            <a:r>
              <a:rPr lang="en-US" dirty="0" smtClean="0"/>
              <a:t> for the purpose of subtracting the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10232" y="2053623"/>
            <a:ext cx="4224660" cy="22508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1341872" y="3202891"/>
            <a:ext cx="314335" cy="1584510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37575" y="2053623"/>
            <a:ext cx="314335" cy="2250896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1992718" y="2883562"/>
            <a:ext cx="640080" cy="640080"/>
          </a:xfrm>
          <a:prstGeom prst="ellipse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JET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50447" y="3035428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ϕ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26391" y="4358775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η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069153" y="1805112"/>
            <a:ext cx="4074847" cy="3178430"/>
            <a:chOff x="5925883" y="3255930"/>
            <a:chExt cx="3035887" cy="2856110"/>
          </a:xfrm>
        </p:grpSpPr>
        <p:sp>
          <p:nvSpPr>
            <p:cNvPr id="11" name="TextBox 10"/>
            <p:cNvSpPr txBox="1"/>
            <p:nvPr/>
          </p:nvSpPr>
          <p:spPr>
            <a:xfrm>
              <a:off x="6373445" y="3255930"/>
              <a:ext cx="2269076" cy="580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Schematic of L1 calorimeter </a:t>
              </a:r>
            </a:p>
            <a:p>
              <a:r>
                <a:rPr lang="en-US" dirty="0" smtClean="0"/>
                <a:t>trigger upgrade</a:t>
              </a:r>
              <a:endParaRPr lang="en-US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25883" y="3848570"/>
              <a:ext cx="3035887" cy="2263470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7502106" y="4292900"/>
            <a:ext cx="9681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5400000">
            <a:off x="1049832" y="4411684"/>
            <a:ext cx="180040" cy="729519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 rot="5400000">
            <a:off x="1046088" y="4712547"/>
            <a:ext cx="187528" cy="729519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67743" y="4573820"/>
            <a:ext cx="11905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1600" dirty="0" smtClean="0"/>
              <a:t>Old L1</a:t>
            </a:r>
          </a:p>
          <a:p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674884" y="4899429"/>
            <a:ext cx="11394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New L1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43030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L1 Jet Rate Comparison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Does the new background subtraction algorithm give a sufficiently reduced rate?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FBDF-1C48-B84D-B727-E8F3F24D1862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757" y="2488851"/>
            <a:ext cx="5954908" cy="39881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55678" y="4426342"/>
            <a:ext cx="1395646" cy="4149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5678" y="4476642"/>
            <a:ext cx="1295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Backg</a:t>
            </a:r>
            <a:r>
              <a:rPr lang="en-US" sz="1200" b="1" dirty="0" smtClean="0"/>
              <a:t>. </a:t>
            </a:r>
            <a:r>
              <a:rPr lang="en-US" sz="1200" b="1" dirty="0" smtClean="0"/>
              <a:t>Subt</a:t>
            </a:r>
            <a:r>
              <a:rPr lang="en-US" sz="1200" b="1" dirty="0" smtClean="0"/>
              <a:t>.</a:t>
            </a:r>
            <a:endParaRPr lang="en-US" sz="1200" b="1" dirty="0"/>
          </a:p>
        </p:txBody>
      </p:sp>
      <p:sp>
        <p:nvSpPr>
          <p:cNvPr id="10" name="Explosion 2 9"/>
          <p:cNvSpPr/>
          <p:nvPr/>
        </p:nvSpPr>
        <p:spPr>
          <a:xfrm>
            <a:off x="2979893" y="1922017"/>
            <a:ext cx="1320207" cy="715799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81654" y="2055679"/>
            <a:ext cx="169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488" y="6550223"/>
            <a:ext cx="4262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CMS-TDR-12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037410" y="2227241"/>
            <a:ext cx="3807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2011 </a:t>
            </a:r>
            <a:r>
              <a:rPr lang="en-US" sz="1400" b="1" dirty="0" smtClean="0"/>
              <a:t>PbPb</a:t>
            </a:r>
            <a:r>
              <a:rPr lang="en-US" sz="1400" b="1" dirty="0" smtClean="0"/>
              <a:t> </a:t>
            </a:r>
            <a:r>
              <a:rPr lang="en-US" sz="1400" b="1" dirty="0" smtClean="0"/>
              <a:t>minbias</a:t>
            </a:r>
            <a:r>
              <a:rPr lang="en-US" sz="1400" b="1" dirty="0" smtClean="0"/>
              <a:t> at √</a:t>
            </a:r>
            <a:r>
              <a:rPr lang="en-US" sz="1400" b="1" dirty="0" smtClean="0"/>
              <a:t>s</a:t>
            </a:r>
            <a:r>
              <a:rPr lang="en-US" sz="1400" b="1" baseline="-25000" dirty="0" smtClean="0"/>
              <a:t>NN</a:t>
            </a:r>
            <a:r>
              <a:rPr lang="en-US" sz="1400" b="1" baseline="-25000" dirty="0" smtClean="0"/>
              <a:t> = </a:t>
            </a:r>
            <a:r>
              <a:rPr lang="en-US" sz="1400" b="1" dirty="0" smtClean="0"/>
              <a:t> 2.76 </a:t>
            </a:r>
            <a:r>
              <a:rPr lang="en-US" sz="1400" b="1" dirty="0" smtClean="0"/>
              <a:t>TeV</a:t>
            </a:r>
            <a:endParaRPr lang="en-US" sz="1400" b="1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2882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10821</TotalTime>
  <Words>2514</Words>
  <Application>Microsoft Macintosh PowerPoint</Application>
  <PresentationFormat>On-screen Show (4:3)</PresentationFormat>
  <Paragraphs>413</Paragraphs>
  <Slides>32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Clarity</vt:lpstr>
      <vt:lpstr>Future Heavy Ion Physics at the CMS</vt:lpstr>
      <vt:lpstr>Basic CMS Anatomy</vt:lpstr>
      <vt:lpstr>Run 1 Results </vt:lpstr>
      <vt:lpstr>LHC Heavy Ion Run 1</vt:lpstr>
      <vt:lpstr>Schedule of LHC and CMS</vt:lpstr>
      <vt:lpstr>L1 Upgrade Motivation</vt:lpstr>
      <vt:lpstr>PP-PbPb Background Comparison</vt:lpstr>
      <vt:lpstr>L1 Background Subtraction</vt:lpstr>
      <vt:lpstr>L1 Jet Rate Comparison</vt:lpstr>
      <vt:lpstr>L1 Jet Efficiency Comparison</vt:lpstr>
      <vt:lpstr>Dijet Imbalance Comparison</vt:lpstr>
      <vt:lpstr>Inclusive 3-jet to 2-jet Cross Section Ratio</vt:lpstr>
      <vt:lpstr>Single-Track Trigger</vt:lpstr>
      <vt:lpstr>High-Pt Statistics Comparison</vt:lpstr>
      <vt:lpstr>Charged particle v3 at high Pt</vt:lpstr>
      <vt:lpstr>Schedule of LHC and CMS</vt:lpstr>
      <vt:lpstr>HL-LHC Upgrade</vt:lpstr>
      <vt:lpstr>Hard Probe Event Rates</vt:lpstr>
      <vt:lpstr>Z + Jet and b-Tagged Dijet Projections</vt:lpstr>
      <vt:lpstr>Gamma + Jet Projection</vt:lpstr>
      <vt:lpstr>Quarkonia Yield Estimates</vt:lpstr>
      <vt:lpstr>Pixel Detector Upgrade</vt:lpstr>
      <vt:lpstr>Performance of New Pixel Detector</vt:lpstr>
      <vt:lpstr>B-tagging Performance </vt:lpstr>
      <vt:lpstr>Closing Remarks</vt:lpstr>
      <vt:lpstr>Backup</vt:lpstr>
      <vt:lpstr>Z-jet</vt:lpstr>
      <vt:lpstr>LS1 Upgrade to the L1 Cal Trig</vt:lpstr>
      <vt:lpstr>PowerPoint Presentation</vt:lpstr>
      <vt:lpstr>Y Excited State Suppression</vt:lpstr>
      <vt:lpstr>B-tagging performance 2</vt:lpstr>
      <vt:lpstr>Outline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Prospects for CMS HI Physics</dc:title>
  <dc:creator>Michael Northup</dc:creator>
  <cp:lastModifiedBy>Michael Northup</cp:lastModifiedBy>
  <cp:revision>97</cp:revision>
  <dcterms:created xsi:type="dcterms:W3CDTF">2014-04-01T21:30:18Z</dcterms:created>
  <dcterms:modified xsi:type="dcterms:W3CDTF">2014-04-12T17:38:45Z</dcterms:modified>
</cp:coreProperties>
</file>