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Default Extension="pdf" ContentType="application/pdf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5" r:id="rId3"/>
    <p:sldId id="259" r:id="rId4"/>
    <p:sldId id="268" r:id="rId5"/>
    <p:sldId id="258" r:id="rId6"/>
    <p:sldId id="269" r:id="rId7"/>
    <p:sldId id="276" r:id="rId8"/>
    <p:sldId id="260" r:id="rId9"/>
    <p:sldId id="261" r:id="rId10"/>
    <p:sldId id="278" r:id="rId11"/>
    <p:sldId id="270" r:id="rId12"/>
    <p:sldId id="264" r:id="rId13"/>
    <p:sldId id="262" r:id="rId14"/>
    <p:sldId id="263" r:id="rId15"/>
    <p:sldId id="271" r:id="rId16"/>
    <p:sldId id="265" r:id="rId17"/>
    <p:sldId id="266" r:id="rId18"/>
    <p:sldId id="274" r:id="rId19"/>
    <p:sldId id="277" r:id="rId20"/>
    <p:sldId id="279" r:id="rId21"/>
    <p:sldId id="267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800000"/>
    <a:srgbClr val="008000"/>
    <a:srgbClr val="808000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9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76073-8987-E047-BDB5-74C7D6FB9FAB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E0122-CF50-3E42-AD1A-8C35F0DA6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E440D-B522-1E48-B20B-B85ADB5F4B4A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C2E97-5491-364F-B9BB-8A706041C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C2E97-5491-364F-B9BB-8A706041C00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62EA-C8A8-C740-BF26-87681219C758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AD8B-E2E4-BE4D-BC3C-244B1A56AB88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9B26-0D6F-ED45-B113-60DFE6848F1A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D002-B349-D04B-9CFE-311339A56DBA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24C2-32AC-E743-92E7-4979D64B2BF1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DF46-1BE3-7743-A3A8-731BC6C5B66F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AE217-A412-6040-A2BF-13CE760F66E9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D531B-952A-FF41-B4B6-8DA507C4DDD4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7BED-D6D5-9A43-A19C-14B0A17ACE02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2F5A-F63F-594D-A05B-19EA3D072702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AD166-EC26-0049-8C07-EA47D17CCD70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32498-0DF4-9F4F-81B4-F2FE830CF034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48754-5328-184A-A3E2-C736669794E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4097"/>
            <a:ext cx="8229600" cy="1395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d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d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lum bright="-13000" contrast="-67000"/>
            <a:alphaModFix amt="34000"/>
          </a:blip>
          <a:srcRect/>
          <a:stretch>
            <a:fillRect/>
          </a:stretch>
        </p:blipFill>
        <p:spPr bwMode="auto">
          <a:xfrm>
            <a:off x="0" y="-46315"/>
            <a:ext cx="9358566" cy="72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17501" y="1122740"/>
            <a:ext cx="7594599" cy="1569660"/>
          </a:xfrm>
          <a:prstGeom prst="rect">
            <a:avLst/>
          </a:prstGeom>
          <a:noFill/>
          <a:effectLst>
            <a:outerShdw blurRad="50800" dist="38100" dir="786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US" sz="3200" b="1" i="1" cap="small" dirty="0" smtClean="0">
                <a:solidFill>
                  <a:srgbClr val="800000"/>
                </a:solidFill>
                <a:latin typeface="Arial"/>
                <a:cs typeface="Arial"/>
              </a:rPr>
              <a:t>Recent results </a:t>
            </a:r>
            <a:r>
              <a:rPr lang="en-US" sz="3200" b="1" i="1" cap="small" dirty="0">
                <a:solidFill>
                  <a:srgbClr val="800000"/>
                </a:solidFill>
                <a:latin typeface="Arial"/>
                <a:cs typeface="Arial"/>
              </a:rPr>
              <a:t>on event-by-</a:t>
            </a:r>
            <a:r>
              <a:rPr lang="en-US" sz="3200" b="1" i="1" cap="small" dirty="0" smtClean="0">
                <a:solidFill>
                  <a:srgbClr val="800000"/>
                </a:solidFill>
                <a:latin typeface="Arial"/>
                <a:cs typeface="Arial"/>
              </a:rPr>
              <a:t>event fluctuations </a:t>
            </a:r>
            <a:r>
              <a:rPr lang="en-US" sz="3200" b="1" i="1" cap="small" dirty="0">
                <a:solidFill>
                  <a:srgbClr val="800000"/>
                </a:solidFill>
                <a:latin typeface="Arial"/>
                <a:cs typeface="Arial"/>
              </a:rPr>
              <a:t>from</a:t>
            </a:r>
            <a:r>
              <a:rPr lang="en-US" sz="3200" b="1" i="1" cap="small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200" b="1" i="1" cap="small" dirty="0" err="1" smtClean="0">
                <a:solidFill>
                  <a:srgbClr val="800000"/>
                </a:solidFill>
                <a:latin typeface="Arial"/>
                <a:cs typeface="Arial"/>
              </a:rPr>
              <a:t>rhic</a:t>
            </a:r>
            <a:r>
              <a:rPr lang="en-US" sz="3200" b="1" i="1" cap="small" dirty="0" smtClean="0">
                <a:solidFill>
                  <a:srgbClr val="800000"/>
                </a:solidFill>
                <a:latin typeface="Arial"/>
                <a:cs typeface="Arial"/>
              </a:rPr>
              <a:t> beam energy scan program at star experiment</a:t>
            </a:r>
            <a:endParaRPr lang="en-US" sz="3200" b="1" i="1" cap="small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076" y="3481294"/>
            <a:ext cx="3411937" cy="1692771"/>
          </a:xfrm>
          <a:prstGeom prst="rect">
            <a:avLst/>
          </a:prstGeom>
          <a:noFill/>
          <a:effectLst>
            <a:outerShdw blurRad="50800" dist="38100" dir="774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Nihar R. Sahoo </a:t>
            </a:r>
          </a:p>
          <a:p>
            <a:r>
              <a:rPr lang="en-US" sz="2000" dirty="0" smtClean="0">
                <a:solidFill>
                  <a:srgbClr val="800000"/>
                </a:solidFill>
              </a:rPr>
              <a:t>(for the STAR Collaboration)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Texas A&amp;M University,</a:t>
            </a:r>
          </a:p>
          <a:p>
            <a:r>
              <a:rPr lang="en-US" sz="2800" dirty="0" smtClean="0">
                <a:solidFill>
                  <a:srgbClr val="800000"/>
                </a:solidFill>
              </a:rPr>
              <a:t>USA</a:t>
            </a:r>
            <a:endParaRPr lang="en-US" sz="2800" dirty="0">
              <a:solidFill>
                <a:srgbClr val="800000"/>
              </a:solidFill>
            </a:endParaRPr>
          </a:p>
        </p:txBody>
      </p:sp>
      <p:pic>
        <p:nvPicPr>
          <p:cNvPr id="7" name="Picture 6" descr="TexasA&amp;M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9230" y="5629958"/>
            <a:ext cx="2793794" cy="195565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</p:spTree>
  </p:cSld>
  <p:clrMapOvr>
    <a:masterClrMapping/>
  </p:clrMapOvr>
  <p:transition advTm="283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19412" y="0"/>
            <a:ext cx="61358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Extraction of Freeze-out parameter </a:t>
            </a:r>
            <a:endParaRPr lang="en-US" sz="3200" b="1" dirty="0"/>
          </a:p>
        </p:txBody>
      </p:sp>
      <p:pic>
        <p:nvPicPr>
          <p:cNvPr id="5" name="Picture 4" descr="Screen shot 2014-03-27 at 11.20.1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4236" y="821768"/>
            <a:ext cx="4993654" cy="3600076"/>
          </a:xfrm>
          <a:prstGeom prst="rect">
            <a:avLst/>
          </a:prstGeom>
        </p:spPr>
      </p:pic>
      <p:pic>
        <p:nvPicPr>
          <p:cNvPr id="6" name="Picture 5" descr="Screen shot 2014-03-27 at 11.20.1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389" y="836709"/>
            <a:ext cx="5109785" cy="36000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0350" y="554336"/>
            <a:ext cx="5314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b="1" dirty="0" smtClean="0"/>
              <a:t>Lattice QCD calculation and Experiment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1766" y="3197414"/>
            <a:ext cx="1510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Thermometer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27936" y="3287060"/>
            <a:ext cx="1319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Baryometer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0350" y="4138704"/>
            <a:ext cx="960528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b="1" dirty="0" smtClean="0"/>
              <a:t> Recent lattice measurements </a:t>
            </a:r>
          </a:p>
          <a:p>
            <a:pPr lvl="1">
              <a:buFont typeface="Arial"/>
              <a:buChar char="•"/>
            </a:pPr>
            <a:r>
              <a:rPr lang="en-US" sz="2200" b="1" dirty="0" smtClean="0"/>
              <a:t> Estimation of </a:t>
            </a:r>
            <a:r>
              <a:rPr lang="en-US" sz="2200" b="1" dirty="0" err="1" smtClean="0"/>
              <a:t>T</a:t>
            </a:r>
            <a:r>
              <a:rPr lang="en-US" sz="2200" b="1" baseline="-25000" dirty="0" err="1" smtClean="0"/>
              <a:t>f</a:t>
            </a:r>
            <a:r>
              <a:rPr lang="en-US" sz="2200" b="1" dirty="0" smtClean="0"/>
              <a:t> and </a:t>
            </a:r>
            <a:r>
              <a:rPr lang="en-US" sz="2200" b="1" dirty="0" err="1" smtClean="0"/>
              <a:t>μ</a:t>
            </a:r>
            <a:r>
              <a:rPr lang="en-US" sz="2200" b="1" baseline="-25000" dirty="0" err="1" smtClean="0"/>
              <a:t>B_f</a:t>
            </a:r>
            <a:r>
              <a:rPr lang="en-US" sz="2200" b="1" dirty="0" smtClean="0"/>
              <a:t> :  comparing experimentally measured </a:t>
            </a:r>
          </a:p>
          <a:p>
            <a:r>
              <a:rPr lang="en-US" sz="2200" b="1" dirty="0" smtClean="0"/>
              <a:t>          higher moments of  Net-charge  distribution </a:t>
            </a:r>
          </a:p>
          <a:p>
            <a:r>
              <a:rPr lang="en-US" sz="1600" dirty="0" smtClean="0"/>
              <a:t>( A. </a:t>
            </a:r>
            <a:r>
              <a:rPr lang="en-US" sz="1600" dirty="0" err="1" smtClean="0"/>
              <a:t>Bazavov</a:t>
            </a:r>
            <a:r>
              <a:rPr lang="en-US" sz="1600" dirty="0" smtClean="0"/>
              <a:t>, et al., PRL 109, 192302 (2012),  S. </a:t>
            </a:r>
            <a:r>
              <a:rPr lang="en-US" sz="1600" dirty="0" err="1" smtClean="0"/>
              <a:t>Borsanyi</a:t>
            </a:r>
            <a:r>
              <a:rPr lang="en-US" sz="1600" dirty="0" smtClean="0"/>
              <a:t> et al., PRL 111, 062005 (2013) , arXiv:1403.4576 )</a:t>
            </a:r>
          </a:p>
          <a:p>
            <a:pPr>
              <a:buFont typeface="Arial"/>
              <a:buChar char="•"/>
            </a:pPr>
            <a:r>
              <a:rPr lang="en-US" sz="2200" b="1" dirty="0" smtClean="0"/>
              <a:t> Exploring more about QCD phase diagram</a:t>
            </a:r>
          </a:p>
          <a:p>
            <a:pPr>
              <a:buFont typeface="Arial"/>
              <a:buChar char="•"/>
            </a:pPr>
            <a:r>
              <a:rPr lang="en-US" sz="2200" b="1" dirty="0" smtClean="0"/>
              <a:t>  Sσ</a:t>
            </a:r>
            <a:r>
              <a:rPr lang="en-US" sz="2200" b="1" baseline="30000" dirty="0" smtClean="0"/>
              <a:t>3</a:t>
            </a:r>
            <a:r>
              <a:rPr lang="en-US" sz="2200" b="1" dirty="0" smtClean="0"/>
              <a:t>/M :  </a:t>
            </a:r>
            <a:r>
              <a:rPr lang="en-US" sz="2200" b="1" dirty="0" err="1" smtClean="0"/>
              <a:t>T</a:t>
            </a:r>
            <a:r>
              <a:rPr lang="en-US" sz="2200" b="1" baseline="-25000" dirty="0" err="1" smtClean="0"/>
              <a:t>f</a:t>
            </a:r>
            <a:r>
              <a:rPr lang="en-US" sz="2200" b="1" baseline="-25000" dirty="0" smtClean="0"/>
              <a:t> </a:t>
            </a:r>
            <a:r>
              <a:rPr lang="en-US" sz="2200" b="1" dirty="0" smtClean="0"/>
              <a:t>  lies between 150-190 </a:t>
            </a:r>
            <a:r>
              <a:rPr lang="en-US" sz="2200" b="1" dirty="0" err="1" smtClean="0"/>
              <a:t>MeV</a:t>
            </a:r>
            <a:r>
              <a:rPr lang="en-US" sz="2200" b="1" dirty="0" smtClean="0"/>
              <a:t> (with uncertainty)</a:t>
            </a:r>
          </a:p>
          <a:p>
            <a:pPr>
              <a:buFont typeface="Arial"/>
              <a:buChar char="•"/>
            </a:pPr>
            <a:r>
              <a:rPr lang="en-US" sz="2200" b="1" dirty="0" smtClean="0"/>
              <a:t> M/</a:t>
            </a:r>
            <a:r>
              <a:rPr lang="en-US" sz="2200" b="1" smtClean="0"/>
              <a:t>σ</a:t>
            </a:r>
            <a:r>
              <a:rPr lang="en-US" sz="2200" b="1" baseline="30000" smtClean="0"/>
              <a:t>2   </a:t>
            </a:r>
            <a:r>
              <a:rPr lang="en-US" sz="2200" b="1" smtClean="0"/>
              <a:t>decreases </a:t>
            </a:r>
            <a:r>
              <a:rPr lang="en-US" sz="2200" b="1" dirty="0" smtClean="0"/>
              <a:t>with increased beam energy as μ</a:t>
            </a:r>
            <a:r>
              <a:rPr lang="en-US" sz="2200" b="1" baseline="-25000" dirty="0" smtClean="0"/>
              <a:t>B</a:t>
            </a:r>
            <a:endParaRPr lang="en-US" sz="2200" b="1" dirty="0" smtClean="0"/>
          </a:p>
          <a:p>
            <a:endParaRPr lang="en-US" sz="1400" dirty="0" smtClean="0"/>
          </a:p>
          <a:p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ransition advTm="10795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59797" y="0"/>
            <a:ext cx="59009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QCD Critical Point </a:t>
            </a:r>
            <a:r>
              <a:rPr lang="en-US" sz="3200" b="1" i="1" dirty="0" err="1" smtClean="0">
                <a:solidFill>
                  <a:srgbClr val="000000"/>
                </a:solidFill>
              </a:rPr>
              <a:t>vs</a:t>
            </a:r>
            <a:r>
              <a:rPr lang="en-US" sz="3200" b="1" dirty="0" smtClean="0">
                <a:solidFill>
                  <a:srgbClr val="000000"/>
                </a:solidFill>
              </a:rPr>
              <a:t> BES program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7" name="Picture 6" descr="Screen shot 2014-03-25 at 11.30.4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390" y="941294"/>
            <a:ext cx="4147894" cy="48735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85240" y="602987"/>
            <a:ext cx="5826527" cy="6894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</a:rPr>
              <a:t>Within large stat. uncertainty</a:t>
            </a:r>
            <a:r>
              <a:rPr lang="en-US" sz="2200" dirty="0" smtClean="0">
                <a:solidFill>
                  <a:srgbClr val="0000FF"/>
                </a:solidFill>
              </a:rPr>
              <a:t>,</a:t>
            </a:r>
          </a:p>
          <a:p>
            <a:pPr>
              <a:buFont typeface="Arial"/>
              <a:buChar char="•"/>
            </a:pPr>
            <a:r>
              <a:rPr lang="en-US" sz="2200" b="1" u="sng" dirty="0" smtClean="0">
                <a:solidFill>
                  <a:srgbClr val="FF0000"/>
                </a:solidFill>
              </a:rPr>
              <a:t>Net-proton</a:t>
            </a:r>
          </a:p>
          <a:p>
            <a:r>
              <a:rPr lang="en-US" sz="2000" b="1" dirty="0" smtClean="0"/>
              <a:t>Deviations for κσ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from </a:t>
            </a:r>
            <a:r>
              <a:rPr lang="en-US" sz="2000" b="1" dirty="0" err="1" smtClean="0"/>
              <a:t>UrQMD</a:t>
            </a:r>
            <a:r>
              <a:rPr lang="en-US" sz="2000" b="1" dirty="0" smtClean="0"/>
              <a:t> and Poisson expectations for  √</a:t>
            </a:r>
            <a:r>
              <a:rPr lang="en-US" sz="2000" b="1" dirty="0" err="1" smtClean="0"/>
              <a:t>s</a:t>
            </a:r>
            <a:r>
              <a:rPr lang="en-US" sz="2000" b="1" baseline="-25000" dirty="0" err="1" smtClean="0"/>
              <a:t>NN</a:t>
            </a:r>
            <a:r>
              <a:rPr lang="en-US" sz="2000" b="1" dirty="0" smtClean="0"/>
              <a:t>  ≤ 27 GeV</a:t>
            </a:r>
          </a:p>
          <a:p>
            <a:pPr>
              <a:buFont typeface="Arial"/>
              <a:buChar char="•"/>
            </a:pPr>
            <a:r>
              <a:rPr lang="en-US" sz="2200" b="1" u="sng" dirty="0" smtClean="0">
                <a:solidFill>
                  <a:srgbClr val="FF0000"/>
                </a:solidFill>
              </a:rPr>
              <a:t>Net-charge</a:t>
            </a:r>
          </a:p>
          <a:p>
            <a:r>
              <a:rPr lang="en-US" sz="2000" b="1" dirty="0" smtClean="0"/>
              <a:t>No deviation is observed for κσ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 from NBD and Poisson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  Net-</a:t>
            </a:r>
            <a:r>
              <a:rPr lang="en-US" sz="2200" dirty="0" err="1" smtClean="0"/>
              <a:t>kaon</a:t>
            </a:r>
            <a:r>
              <a:rPr lang="en-US" sz="2200" dirty="0" smtClean="0"/>
              <a:t> (ongoing analysis) </a:t>
            </a:r>
          </a:p>
          <a:p>
            <a:pPr>
              <a:buFont typeface="Arial"/>
              <a:buChar char="•"/>
            </a:pPr>
            <a:r>
              <a:rPr lang="en-US" sz="2200" b="1" dirty="0" smtClean="0">
                <a:solidFill>
                  <a:srgbClr val="0000FF"/>
                </a:solidFill>
              </a:rPr>
              <a:t>Large statistics is required at low energies</a:t>
            </a:r>
            <a:endParaRPr lang="en-US" sz="2200" b="1" dirty="0" smtClean="0"/>
          </a:p>
          <a:p>
            <a:pPr>
              <a:buFont typeface="Arial"/>
              <a:buChar char="•"/>
            </a:pPr>
            <a:r>
              <a:rPr lang="en-US" sz="2200" b="1" dirty="0" smtClean="0"/>
              <a:t>Besides expt. challenges, required more </a:t>
            </a:r>
          </a:p>
          <a:p>
            <a:r>
              <a:rPr lang="en-US" sz="2200" b="1" dirty="0" smtClean="0"/>
              <a:t> understanding on 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Various final state effects </a:t>
            </a:r>
          </a:p>
          <a:p>
            <a:pPr lvl="1"/>
            <a:r>
              <a:rPr lang="en-US" sz="2000" dirty="0" smtClean="0"/>
              <a:t>  </a:t>
            </a:r>
            <a:r>
              <a:rPr lang="en-US" dirty="0" smtClean="0"/>
              <a:t>(Resonance decay,  diffusion of charge </a:t>
            </a:r>
            <a:r>
              <a:rPr lang="en-US" dirty="0" err="1" smtClean="0"/>
              <a:t>fluct</a:t>
            </a:r>
            <a:r>
              <a:rPr lang="en-US" dirty="0" smtClean="0"/>
              <a:t>. etc)</a:t>
            </a:r>
            <a:r>
              <a:rPr lang="en-US" sz="2000" dirty="0" smtClean="0"/>
              <a:t> 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Finite volume and time effect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Effect of baryon stopping at low energies</a:t>
            </a:r>
          </a:p>
          <a:p>
            <a:pPr lvl="1"/>
            <a:r>
              <a:rPr lang="en-US" sz="2000" dirty="0" smtClean="0"/>
              <a:t>   …, etc</a:t>
            </a:r>
          </a:p>
          <a:p>
            <a:r>
              <a:rPr lang="en-US" sz="2000" dirty="0" smtClean="0"/>
              <a:t> 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154447" y="5970275"/>
            <a:ext cx="5902277" cy="461665"/>
          </a:xfrm>
          <a:prstGeom prst="rect">
            <a:avLst/>
          </a:prstGeom>
          <a:noFill/>
          <a:ln>
            <a:solidFill>
              <a:schemeClr val="tx1"/>
            </a:solidFill>
            <a:prstDash val="dot"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48A54"/>
                </a:solidFill>
              </a:rPr>
              <a:t>Other Observables for Critical Point  search ?</a:t>
            </a:r>
            <a:endParaRPr lang="en-US" sz="2400" b="1" dirty="0">
              <a:solidFill>
                <a:srgbClr val="948A54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528" y="5600746"/>
            <a:ext cx="2368557" cy="338554"/>
          </a:xfrm>
          <a:prstGeom prst="rect">
            <a:avLst/>
          </a:prstGeom>
          <a:noFill/>
          <a:ln>
            <a:solidFill>
              <a:schemeClr val="tx1"/>
            </a:solidFill>
            <a:prstDash val="dot"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STAR white paper on BES-I</a:t>
            </a:r>
            <a:endParaRPr lang="en-US" sz="1600" dirty="0"/>
          </a:p>
        </p:txBody>
      </p:sp>
    </p:spTree>
  </p:cSld>
  <p:clrMapOvr>
    <a:masterClrMapping/>
  </p:clrMapOvr>
  <p:transition advTm="7866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3-13 at 11.26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68" y="1087291"/>
            <a:ext cx="5918424" cy="42199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50645" y="-35379"/>
            <a:ext cx="605125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Transverse momentum fluctuation 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844695" y="698625"/>
            <a:ext cx="6589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b="1" dirty="0" smtClean="0"/>
              <a:t>Two-particle transverse momentum correlation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34" y="5172733"/>
            <a:ext cx="9104466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300" b="1" dirty="0" smtClean="0"/>
              <a:t>No non-monotonic behavior is observed as a function of collision energy</a:t>
            </a:r>
          </a:p>
          <a:p>
            <a:pPr>
              <a:buFont typeface="Arial"/>
              <a:buChar char="•"/>
            </a:pPr>
            <a:r>
              <a:rPr lang="en-US" sz="2300" b="1" dirty="0" smtClean="0"/>
              <a:t>Two particles </a:t>
            </a:r>
            <a:r>
              <a:rPr lang="en-US" sz="2300" b="1" dirty="0" err="1" smtClean="0"/>
              <a:t>p</a:t>
            </a:r>
            <a:r>
              <a:rPr lang="en-US" sz="2300" b="1" baseline="-25000" dirty="0" err="1" smtClean="0"/>
              <a:t>T</a:t>
            </a:r>
            <a:r>
              <a:rPr lang="en-US" sz="2300" b="1" dirty="0" smtClean="0"/>
              <a:t> correlation decreases with decreased collision energy</a:t>
            </a:r>
          </a:p>
          <a:p>
            <a:pPr>
              <a:buFont typeface="Arial"/>
              <a:buChar char="•"/>
            </a:pPr>
            <a:r>
              <a:rPr lang="en-US" sz="2400" b="1" dirty="0" smtClean="0"/>
              <a:t>Rapid increase of </a:t>
            </a:r>
            <a:r>
              <a:rPr lang="en-US" sz="2400" b="1" dirty="0" err="1" smtClean="0"/>
              <a:t>p</a:t>
            </a:r>
            <a:r>
              <a:rPr lang="en-US" sz="2400" b="1" baseline="-25000" dirty="0" err="1" smtClean="0"/>
              <a:t>T</a:t>
            </a:r>
            <a:r>
              <a:rPr lang="en-US" sz="2400" b="1" dirty="0" smtClean="0"/>
              <a:t> correlation below 39 GeV and a plateau above it</a:t>
            </a:r>
            <a:endParaRPr lang="en-US" sz="2300" b="1" dirty="0" smtClean="0"/>
          </a:p>
          <a:p>
            <a:pPr>
              <a:buFont typeface="Arial"/>
              <a:buChar char="•"/>
            </a:pPr>
            <a:endParaRPr lang="en-US" sz="2300" b="1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595519" y="2403794"/>
            <a:ext cx="3282623" cy="7510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95519" y="1375758"/>
            <a:ext cx="3091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Related to specific heat of the system</a:t>
            </a:r>
            <a:endParaRPr lang="en-US" sz="2000" b="1" dirty="0"/>
          </a:p>
        </p:txBody>
      </p:sp>
    </p:spTree>
  </p:cSld>
  <p:clrMapOvr>
    <a:masterClrMapping/>
  </p:clrMapOvr>
  <p:transition advTm="6401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21" y="691195"/>
            <a:ext cx="3891073" cy="271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4931" y="3523186"/>
            <a:ext cx="4106925" cy="284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pic>
        <p:nvPicPr>
          <p:cNvPr id="9" name="Picture 8" descr="Screen shot 2014-03-25 at 1.25.3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376" y="630721"/>
            <a:ext cx="4357423" cy="290555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07169" y="45946"/>
            <a:ext cx="463380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Particle Ratio Fluctuations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61514" y="3536274"/>
            <a:ext cx="53072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Dynamical </a:t>
            </a:r>
            <a:r>
              <a:rPr lang="en-US" sz="2000" dirty="0" err="1" smtClean="0">
                <a:solidFill>
                  <a:srgbClr val="000000"/>
                </a:solidFill>
              </a:rPr>
              <a:t>p/π</a:t>
            </a:r>
            <a:r>
              <a:rPr lang="en-US" sz="2000" dirty="0" smtClean="0">
                <a:solidFill>
                  <a:srgbClr val="000000"/>
                </a:solidFill>
              </a:rPr>
              <a:t> and </a:t>
            </a:r>
            <a:r>
              <a:rPr lang="en-US" sz="2000" dirty="0" err="1" smtClean="0">
                <a:solidFill>
                  <a:srgbClr val="000000"/>
                </a:solidFill>
              </a:rPr>
              <a:t>k/p</a:t>
            </a:r>
            <a:r>
              <a:rPr lang="en-US" sz="2000" dirty="0" smtClean="0">
                <a:solidFill>
                  <a:srgbClr val="000000"/>
                </a:solidFill>
              </a:rPr>
              <a:t> fluctuation are negative and decreases with decreased collision energy</a:t>
            </a:r>
          </a:p>
          <a:p>
            <a:pPr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Dynamical K/π fluctuation remains independent of collision energy.</a:t>
            </a:r>
          </a:p>
          <a:p>
            <a:pPr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No non-monotonic behavior is observed as a function of collisions energy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9579" y="3451658"/>
            <a:ext cx="69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ν</a:t>
            </a:r>
            <a:r>
              <a:rPr lang="en-US" sz="2400" b="1" baseline="-25000" dirty="0" err="1" smtClean="0">
                <a:solidFill>
                  <a:srgbClr val="FF0000"/>
                </a:solidFill>
              </a:rPr>
              <a:t>k/p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69861" y="691195"/>
            <a:ext cx="6467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ν</a:t>
            </a:r>
            <a:r>
              <a:rPr lang="en-US" sz="2400" b="1" baseline="-25000" dirty="0" err="1" smtClean="0">
                <a:solidFill>
                  <a:srgbClr val="FF0000"/>
                </a:solidFill>
              </a:rPr>
              <a:t>p/π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75360" y="691195"/>
            <a:ext cx="635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ν</a:t>
            </a:r>
            <a:r>
              <a:rPr lang="en-US" sz="2400" b="1" baseline="-25000" dirty="0" err="1" smtClean="0">
                <a:solidFill>
                  <a:srgbClr val="FF0000"/>
                </a:solidFill>
              </a:rPr>
              <a:t>k/π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67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4-03-28 at 10.54.4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4216" y="1241269"/>
            <a:ext cx="3912583" cy="334099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45317" y="0"/>
            <a:ext cx="515117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Dynamical charge fluctuation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635" y="4568777"/>
            <a:ext cx="916453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300" b="1" dirty="0" smtClean="0"/>
              <a:t>With decrease in collision energy, dynamical charge fluctuation decreases and becomes more negative</a:t>
            </a:r>
          </a:p>
          <a:p>
            <a:pPr lvl="1">
              <a:buFont typeface="Arial"/>
              <a:buChar char="•"/>
            </a:pPr>
            <a:r>
              <a:rPr lang="en-US" sz="2300" dirty="0" smtClean="0"/>
              <a:t>Correlation between positive and negative charged particles increases with decreased beam energy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42121" y="741662"/>
            <a:ext cx="3240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Forward rapidity:  -3.7 &lt; </a:t>
            </a:r>
            <a:r>
              <a:rPr lang="en-US" b="1" u="sng" dirty="0" err="1" smtClean="0"/>
              <a:t>η</a:t>
            </a:r>
            <a:r>
              <a:rPr lang="en-US" b="1" u="sng" dirty="0" smtClean="0"/>
              <a:t> &lt; -2.8</a:t>
            </a:r>
            <a:endParaRPr lang="en-US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927109" y="767351"/>
            <a:ext cx="275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Mid rapidity:  -0.5 &lt; </a:t>
            </a:r>
            <a:r>
              <a:rPr lang="en-US" b="1" u="sng" dirty="0" err="1" smtClean="0"/>
              <a:t>η</a:t>
            </a:r>
            <a:r>
              <a:rPr lang="en-US" b="1" u="sng" dirty="0" smtClean="0"/>
              <a:t> &lt; 0.5</a:t>
            </a:r>
            <a:endParaRPr lang="en-US" b="1" u="sng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1136683"/>
            <a:ext cx="4656346" cy="3340994"/>
            <a:chOff x="0" y="1136683"/>
            <a:chExt cx="4656346" cy="3340994"/>
          </a:xfrm>
        </p:grpSpPr>
        <p:pic>
          <p:nvPicPr>
            <p:cNvPr id="2" name="Picture 1" descr="Screen shot 2014-03-13 at 11.12.21 PM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136683"/>
              <a:ext cx="4656346" cy="3340994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3756632" y="3466353"/>
              <a:ext cx="636073" cy="896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advTm="7329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14-03-28 at 11.08.2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6306" y="771338"/>
            <a:ext cx="3120400" cy="372714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278906" y="0"/>
            <a:ext cx="255891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DCC signature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4322" y="4733395"/>
            <a:ext cx="9676033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b="1" dirty="0" smtClean="0"/>
              <a:t> DCC signature: presence of very large </a:t>
            </a:r>
            <a:r>
              <a:rPr lang="en-US" sz="2000" b="1" dirty="0" err="1" smtClean="0"/>
              <a:t>e-by-e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flut</a:t>
            </a:r>
            <a:r>
              <a:rPr lang="en-US" sz="2000" b="1" dirty="0" smtClean="0"/>
              <a:t>. in fraction of π</a:t>
            </a:r>
            <a:r>
              <a:rPr lang="en-US" sz="2000" b="1" baseline="30000" dirty="0" smtClean="0"/>
              <a:t>0 </a:t>
            </a:r>
            <a:r>
              <a:rPr lang="en-US" sz="2000" b="1" dirty="0" smtClean="0"/>
              <a:t>production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Photons (</a:t>
            </a:r>
            <a:r>
              <a:rPr lang="en-US" sz="2000" i="1" dirty="0" err="1" smtClean="0">
                <a:latin typeface="Lucida Grande"/>
                <a:ea typeface="Lucida Grande"/>
                <a:cs typeface="Lucida Grande"/>
              </a:rPr>
              <a:t>ϒ</a:t>
            </a:r>
            <a:r>
              <a:rPr lang="en-US" sz="2000" dirty="0" smtClean="0"/>
              <a:t>) mostly from π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 decay</a:t>
            </a:r>
          </a:p>
          <a:p>
            <a:pPr>
              <a:buFont typeface="Arial"/>
              <a:buChar char="•"/>
            </a:pPr>
            <a:r>
              <a:rPr lang="en-US" sz="2000" b="1" dirty="0" smtClean="0"/>
              <a:t> Anomalous </a:t>
            </a:r>
            <a:r>
              <a:rPr lang="en-US" sz="2000" b="1" dirty="0" err="1" smtClean="0"/>
              <a:t>pion</a:t>
            </a:r>
            <a:r>
              <a:rPr lang="en-US" sz="2000" b="1" dirty="0" smtClean="0"/>
              <a:t> production as signature of DCC domain formation</a:t>
            </a:r>
          </a:p>
          <a:p>
            <a:pPr>
              <a:buFont typeface="Arial"/>
              <a:buChar char="•"/>
            </a:pPr>
            <a:r>
              <a:rPr lang="en-US" sz="2000" b="1" dirty="0" smtClean="0"/>
              <a:t> r</a:t>
            </a:r>
            <a:r>
              <a:rPr lang="en-US" sz="2000" b="1" baseline="-25000" dirty="0" smtClean="0"/>
              <a:t>1,1</a:t>
            </a:r>
            <a:r>
              <a:rPr lang="en-US" sz="2000" b="1" baseline="30000" dirty="0" smtClean="0"/>
              <a:t>Υ-ch  </a:t>
            </a:r>
            <a:r>
              <a:rPr lang="en-US" sz="2000" b="1" dirty="0" smtClean="0"/>
              <a:t>is a robust variable for DCC search </a:t>
            </a:r>
          </a:p>
          <a:p>
            <a:pPr>
              <a:buFont typeface="Arial"/>
              <a:buChar char="•"/>
            </a:pPr>
            <a:r>
              <a:rPr lang="en-US" sz="2000" b="1" dirty="0" smtClean="0"/>
              <a:t> More systematic study is needed ( on going work)</a:t>
            </a:r>
          </a:p>
          <a:p>
            <a:r>
              <a:rPr lang="en-US" sz="2000" b="1" baseline="30000" dirty="0" smtClean="0"/>
              <a:t>  </a:t>
            </a:r>
            <a:endParaRPr lang="en-US" sz="2000" b="1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771337"/>
            <a:ext cx="5670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b="1" dirty="0" smtClean="0"/>
              <a:t>Photons are counted at forward detector PMD</a:t>
            </a:r>
            <a:endParaRPr lang="en-US" sz="2000" b="1" dirty="0"/>
          </a:p>
        </p:txBody>
      </p:sp>
      <p:pic>
        <p:nvPicPr>
          <p:cNvPr id="12" name="Picture 11" descr="Screen shot 2014-03-28 at 11.08.0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4" y="1095634"/>
            <a:ext cx="3837216" cy="299944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336306" y="2091765"/>
            <a:ext cx="45719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4846633" y="2152381"/>
            <a:ext cx="551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24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1,1</a:t>
            </a:r>
            <a:endParaRPr lang="en-US" sz="2400" baseline="-25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" name="Picture 17" descr="Screen shot 2014-03-28 at 11.13.4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200" y="4080134"/>
            <a:ext cx="3916074" cy="592989"/>
          </a:xfrm>
          <a:prstGeom prst="rect">
            <a:avLst/>
          </a:prstGeom>
        </p:spPr>
      </p:pic>
    </p:spTree>
  </p:cSld>
  <p:clrMapOvr>
    <a:masterClrMapping/>
  </p:clrMapOvr>
  <p:transition advTm="9986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8890" y="0"/>
            <a:ext cx="49301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Where do we stand, so far ?</a:t>
            </a:r>
            <a:endParaRPr lang="en-US" sz="32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0727" y="691213"/>
          <a:ext cx="8932314" cy="4706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963"/>
                <a:gridCol w="1546001"/>
                <a:gridCol w="2156296"/>
                <a:gridCol w="2679054"/>
              </a:tblGrid>
              <a:tr h="581462">
                <a:tc>
                  <a:txBody>
                    <a:bodyPr/>
                    <a:lstStyle/>
                    <a:p>
                      <a:r>
                        <a:rPr lang="en-US" dirty="0" smtClean="0"/>
                        <a:t>Observables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Signature</a:t>
                      </a:r>
                      <a:r>
                        <a:rPr lang="en-US" baseline="0" dirty="0" smtClean="0"/>
                        <a:t> of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Observation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Remarks</a:t>
                      </a:r>
                      <a:endParaRPr lang="en-US" dirty="0"/>
                    </a:p>
                  </a:txBody>
                  <a:tcPr/>
                </a:tc>
              </a:tr>
              <a:tr h="5814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Net-proton higher moments</a:t>
                      </a:r>
                      <a:endParaRPr lang="en-US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QCD</a:t>
                      </a:r>
                    </a:p>
                    <a:p>
                      <a:r>
                        <a:rPr lang="en-US" sz="2800" b="1" baseline="0" dirty="0" smtClean="0"/>
                        <a:t>Critical Point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Deviation</a:t>
                      </a:r>
                      <a:r>
                        <a:rPr lang="en-US" b="1" baseline="0" dirty="0" smtClean="0"/>
                        <a:t> below </a:t>
                      </a:r>
                    </a:p>
                    <a:p>
                      <a:r>
                        <a:rPr lang="en-US" b="1" baseline="0" dirty="0" smtClean="0"/>
                        <a:t> 27 GeV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Large Statistical Error</a:t>
                      </a:r>
                    </a:p>
                    <a:p>
                      <a:endParaRPr lang="en-US" b="1" dirty="0"/>
                    </a:p>
                  </a:txBody>
                  <a:tcPr/>
                </a:tc>
              </a:tr>
              <a:tr h="5814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Net-charge higher moments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</a:t>
                      </a:r>
                      <a:r>
                        <a:rPr lang="en-US" b="1" baseline="0" dirty="0" smtClean="0"/>
                        <a:t> clear deviation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Large Statistical Error</a:t>
                      </a:r>
                    </a:p>
                    <a:p>
                      <a:endParaRPr lang="en-US" b="1" dirty="0"/>
                    </a:p>
                  </a:txBody>
                  <a:tcPr/>
                </a:tc>
              </a:tr>
              <a:tr h="5814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Particle</a:t>
                      </a:r>
                      <a:r>
                        <a:rPr lang="en-US" b="1" baseline="0" dirty="0" smtClean="0"/>
                        <a:t> ratio Fluctuation</a:t>
                      </a:r>
                      <a:endParaRPr lang="en-US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</a:t>
                      </a:r>
                      <a:r>
                        <a:rPr lang="en-US" b="1" baseline="0" dirty="0" smtClean="0"/>
                        <a:t> Deviation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Statistically</a:t>
                      </a:r>
                      <a:r>
                        <a:rPr lang="en-US" b="1" baseline="0" dirty="0" smtClean="0"/>
                        <a:t> sound</a:t>
                      </a:r>
                      <a:endParaRPr lang="en-US" b="1" dirty="0"/>
                    </a:p>
                  </a:txBody>
                  <a:tcPr/>
                </a:tc>
              </a:tr>
              <a:tr h="5814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Two particle </a:t>
                      </a:r>
                      <a:r>
                        <a:rPr lang="en-US" b="1" dirty="0" err="1" smtClean="0"/>
                        <a:t>pT</a:t>
                      </a:r>
                      <a:r>
                        <a:rPr lang="en-US" b="1" dirty="0" smtClean="0"/>
                        <a:t> fluctuation</a:t>
                      </a:r>
                      <a:endParaRPr lang="en-US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No</a:t>
                      </a:r>
                      <a:r>
                        <a:rPr lang="en-US" b="1" baseline="0" dirty="0" smtClean="0"/>
                        <a:t> Deviation</a:t>
                      </a:r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Statistically</a:t>
                      </a:r>
                      <a:r>
                        <a:rPr lang="en-US" b="1" baseline="0" dirty="0" smtClean="0"/>
                        <a:t> sound</a:t>
                      </a:r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/>
                </a:tc>
              </a:tr>
              <a:tr h="83066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ν</a:t>
                      </a:r>
                      <a:r>
                        <a:rPr lang="en-US" b="1" dirty="0" smtClean="0"/>
                        <a:t>-dynamic</a:t>
                      </a:r>
                      <a:r>
                        <a:rPr lang="en-US" b="1" baseline="0" dirty="0" smtClean="0"/>
                        <a:t> : positive-</a:t>
                      </a:r>
                      <a:r>
                        <a:rPr lang="en-US" b="1" baseline="0" dirty="0" err="1" smtClean="0"/>
                        <a:t>neg</a:t>
                      </a:r>
                      <a:r>
                        <a:rPr lang="en-US" b="1" baseline="0" dirty="0" smtClean="0"/>
                        <a:t>. charged particles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baseline="0" dirty="0" smtClean="0"/>
                        <a:t>   </a:t>
                      </a:r>
                      <a:r>
                        <a:rPr lang="en-US" sz="2400" b="1" dirty="0" smtClean="0"/>
                        <a:t>QGP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Systematically </a:t>
                      </a:r>
                    </a:p>
                    <a:p>
                      <a:r>
                        <a:rPr lang="en-US" b="1" dirty="0" smtClean="0"/>
                        <a:t>decrease of </a:t>
                      </a:r>
                      <a:r>
                        <a:rPr lang="en-US" b="1" dirty="0" err="1" smtClean="0"/>
                        <a:t>dyn</a:t>
                      </a:r>
                      <a:r>
                        <a:rPr lang="en-US" b="1" dirty="0" smtClean="0"/>
                        <a:t>.</a:t>
                      </a:r>
                    </a:p>
                    <a:p>
                      <a:r>
                        <a:rPr lang="en-US" b="1" baseline="0" dirty="0" smtClean="0"/>
                        <a:t> </a:t>
                      </a:r>
                      <a:r>
                        <a:rPr lang="en-US" b="1" baseline="0" dirty="0" err="1" smtClean="0"/>
                        <a:t>fluc</a:t>
                      </a:r>
                      <a:r>
                        <a:rPr lang="en-US" b="1" baseline="0" dirty="0" smtClean="0"/>
                        <a:t>.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Ongoing analysis</a:t>
                      </a:r>
                      <a:endParaRPr lang="en-US" b="1" dirty="0"/>
                    </a:p>
                  </a:txBody>
                  <a:tcPr/>
                </a:tc>
              </a:tr>
              <a:tr h="6505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ν</a:t>
                      </a:r>
                      <a:r>
                        <a:rPr lang="en-US" b="1" dirty="0" smtClean="0"/>
                        <a:t>-dynamic</a:t>
                      </a:r>
                      <a:r>
                        <a:rPr lang="en-US" b="1" baseline="0" dirty="0" smtClean="0"/>
                        <a:t> : charge-neutral  particles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0" dirty="0" smtClean="0"/>
                        <a:t>   </a:t>
                      </a:r>
                      <a:r>
                        <a:rPr lang="en-US" sz="2400" b="1" dirty="0" smtClean="0"/>
                        <a:t>DCC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No conclusive</a:t>
                      </a:r>
                      <a:r>
                        <a:rPr lang="en-US" b="1" baseline="0" dirty="0" smtClean="0"/>
                        <a:t> signature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Ongoing analysis  </a:t>
                      </a:r>
                    </a:p>
                    <a:p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807" y="5451995"/>
            <a:ext cx="8735753" cy="830997"/>
          </a:xfrm>
          <a:prstGeom prst="rect">
            <a:avLst/>
          </a:prstGeom>
          <a:noFill/>
          <a:ln>
            <a:solidFill>
              <a:schemeClr val="tx1"/>
            </a:solidFill>
            <a:prstDash val="dot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More statistics is required for the higher moment analysis to close the chapter on Critical Point at STAR Experiment.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807" y="6136699"/>
            <a:ext cx="444845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(Let’s give one more try!)</a:t>
            </a:r>
            <a:endParaRPr lang="en-US" sz="3200" b="1" dirty="0"/>
          </a:p>
        </p:txBody>
      </p:sp>
    </p:spTree>
  </p:cSld>
  <p:clrMapOvr>
    <a:masterClrMapping/>
  </p:clrMapOvr>
  <p:transition advTm="84866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Callout 9"/>
          <p:cNvSpPr/>
          <p:nvPr/>
        </p:nvSpPr>
        <p:spPr>
          <a:xfrm>
            <a:off x="0" y="4308691"/>
            <a:ext cx="3024604" cy="1292968"/>
          </a:xfrm>
          <a:prstGeom prst="wedgeEllipseCallout">
            <a:avLst>
              <a:gd name="adj1" fmla="val 65385"/>
              <a:gd name="adj2" fmla="val -33488"/>
            </a:avLst>
          </a:prstGeom>
          <a:gradFill flip="none" rotWithShape="1">
            <a:gsLst>
              <a:gs pos="83000">
                <a:schemeClr val="accent6">
                  <a:lumMod val="60000"/>
                  <a:lumOff val="40000"/>
                </a:schemeClr>
              </a:gs>
              <a:gs pos="1000">
                <a:srgbClr val="FFFFFF"/>
              </a:gs>
            </a:gsLst>
            <a:lin ang="0" scaled="1"/>
            <a:tileRect/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38697" y="0"/>
            <a:ext cx="39016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Future BES-II program</a:t>
            </a:r>
            <a:endParaRPr lang="en-US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5436" y="761181"/>
          <a:ext cx="8632566" cy="2961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8761"/>
                <a:gridCol w="1438761"/>
                <a:gridCol w="1438761"/>
                <a:gridCol w="1438761"/>
                <a:gridCol w="1438761"/>
                <a:gridCol w="1438761"/>
              </a:tblGrid>
              <a:tr h="75441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Collision Energy (GeV)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7.7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9.1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11.5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14.6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19.6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98074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µB (</a:t>
                      </a:r>
                      <a:r>
                        <a:rPr lang="en-US" sz="1600" b="1" dirty="0" err="1" smtClean="0">
                          <a:latin typeface="Arial"/>
                          <a:cs typeface="Arial"/>
                        </a:rPr>
                        <a:t>MeV</a:t>
                      </a:r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) 0-5% central collisions 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420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370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315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260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205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2809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BES-I (10</a:t>
                      </a:r>
                      <a:r>
                        <a:rPr lang="en-US" sz="1600" b="1" baseline="3000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lang="en-US" sz="1600" b="1" baseline="0" dirty="0" smtClean="0">
                          <a:latin typeface="Arial"/>
                          <a:cs typeface="Arial"/>
                        </a:rPr>
                        <a:t> Events)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12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en-US" sz="1800" b="1" baseline="0" dirty="0" smtClean="0">
                          <a:latin typeface="Arial"/>
                          <a:cs typeface="Arial"/>
                        </a:rPr>
                        <a:t>  (y2014)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36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2809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BES-II (10</a:t>
                      </a:r>
                      <a:r>
                        <a:rPr lang="en-US" sz="1600" b="1" baseline="3000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lang="en-US" sz="1600" b="1" baseline="0" dirty="0" smtClean="0">
                          <a:latin typeface="Arial"/>
                          <a:cs typeface="Arial"/>
                        </a:rPr>
                        <a:t> Events)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100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160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230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300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400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2700" y="3631639"/>
            <a:ext cx="8738290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u="sng" dirty="0" smtClean="0">
                <a:solidFill>
                  <a:srgbClr val="FF0000"/>
                </a:solidFill>
              </a:rPr>
              <a:t>Detector Upgrades</a:t>
            </a:r>
            <a:endParaRPr lang="en-US" sz="2600" dirty="0" smtClean="0">
              <a:solidFill>
                <a:srgbClr val="FF0000"/>
              </a:solidFill>
            </a:endParaRPr>
          </a:p>
          <a:p>
            <a:pPr lvl="6">
              <a:buFont typeface="Arial"/>
              <a:buChar char="•"/>
            </a:pPr>
            <a:r>
              <a:rPr lang="en-US" sz="2400" b="1" dirty="0" err="1" smtClean="0"/>
              <a:t>iTPC</a:t>
            </a:r>
            <a:r>
              <a:rPr lang="en-US" sz="2400" b="1" dirty="0" smtClean="0"/>
              <a:t> (Rebuilding of inner-sector of STAR TPC)</a:t>
            </a:r>
          </a:p>
          <a:p>
            <a:pPr lvl="7">
              <a:buFont typeface="Arial"/>
              <a:buChar char="•"/>
            </a:pPr>
            <a:r>
              <a:rPr lang="en-US" sz="2400" b="1" dirty="0" smtClean="0"/>
              <a:t> Improve </a:t>
            </a:r>
            <a:r>
              <a:rPr lang="en-US" sz="2400" b="1" dirty="0" err="1" smtClean="0"/>
              <a:t>dE/dX</a:t>
            </a:r>
            <a:r>
              <a:rPr lang="en-US" sz="2400" b="1" dirty="0" smtClean="0"/>
              <a:t>,  </a:t>
            </a:r>
          </a:p>
          <a:p>
            <a:pPr lvl="7">
              <a:buFont typeface="Arial"/>
              <a:buChar char="•"/>
            </a:pPr>
            <a:r>
              <a:rPr lang="en-US" sz="2400" b="1" dirty="0" smtClean="0"/>
              <a:t> </a:t>
            </a:r>
            <a:r>
              <a:rPr lang="en-US" sz="2400" b="1" dirty="0" err="1" smtClean="0"/>
              <a:t>η</a:t>
            </a:r>
            <a:r>
              <a:rPr lang="en-US" sz="2400" b="1" dirty="0" smtClean="0"/>
              <a:t> coverage (from 1.0 to 1.7)</a:t>
            </a:r>
          </a:p>
          <a:p>
            <a:pPr lvl="7">
              <a:buFont typeface="Arial"/>
              <a:buChar char="•"/>
            </a:pPr>
            <a:r>
              <a:rPr lang="en-US" sz="2400" b="1" dirty="0" smtClean="0"/>
              <a:t> accessible for low </a:t>
            </a:r>
            <a:r>
              <a:rPr lang="en-US" sz="2400" b="1" dirty="0" err="1" smtClean="0"/>
              <a:t>p</a:t>
            </a:r>
            <a:r>
              <a:rPr lang="en-US" sz="2400" b="1" baseline="-25000" dirty="0" err="1" smtClean="0"/>
              <a:t>T</a:t>
            </a:r>
            <a:r>
              <a:rPr lang="en-US" sz="2400" b="1" dirty="0" smtClean="0"/>
              <a:t>. </a:t>
            </a:r>
          </a:p>
          <a:p>
            <a:pPr lvl="6">
              <a:buFont typeface="Arial"/>
              <a:buChar char="•"/>
            </a:pPr>
            <a:r>
              <a:rPr lang="en-US" sz="2400" b="1" dirty="0" smtClean="0"/>
              <a:t>EPD (E</a:t>
            </a:r>
            <a:r>
              <a:rPr lang="en-US" sz="2400" dirty="0" smtClean="0"/>
              <a:t>vent</a:t>
            </a:r>
            <a:r>
              <a:rPr lang="en-US" sz="2400" b="1" dirty="0" smtClean="0"/>
              <a:t> P</a:t>
            </a:r>
            <a:r>
              <a:rPr lang="en-US" sz="2400" dirty="0" smtClean="0"/>
              <a:t>lane</a:t>
            </a:r>
            <a:r>
              <a:rPr lang="en-US" sz="2400" b="1" dirty="0" smtClean="0"/>
              <a:t> </a:t>
            </a:r>
            <a:r>
              <a:rPr lang="en-US" sz="2400" dirty="0" smtClean="0"/>
              <a:t>and centrality </a:t>
            </a:r>
            <a:r>
              <a:rPr lang="en-US" sz="2400" b="1" dirty="0" smtClean="0"/>
              <a:t>D</a:t>
            </a:r>
            <a:r>
              <a:rPr lang="en-US" sz="2400" dirty="0" smtClean="0"/>
              <a:t>etector</a:t>
            </a:r>
            <a:r>
              <a:rPr lang="en-US" sz="2400" b="1" dirty="0" smtClean="0"/>
              <a:t>)</a:t>
            </a:r>
          </a:p>
          <a:p>
            <a:pPr lvl="6">
              <a:buFont typeface="Arial"/>
              <a:buChar char="•"/>
            </a:pPr>
            <a:r>
              <a:rPr lang="en-US" sz="2400" b="1" dirty="0" smtClean="0"/>
              <a:t>End-cap Time-Of-Flight (ETOF)</a:t>
            </a:r>
            <a:endParaRPr lang="en-US" sz="2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76994" y="3352473"/>
            <a:ext cx="3009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Expected 2018-2019 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556" y="4369168"/>
            <a:ext cx="326176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future E-by-E </a:t>
            </a:r>
          </a:p>
          <a:p>
            <a:r>
              <a:rPr lang="en-US" sz="2400" b="1" dirty="0" err="1" smtClean="0">
                <a:solidFill>
                  <a:srgbClr val="0000FF"/>
                </a:solidFill>
              </a:rPr>
              <a:t>fluct</a:t>
            </a:r>
            <a:r>
              <a:rPr lang="en-US" sz="2400" b="1" dirty="0" smtClean="0">
                <a:solidFill>
                  <a:srgbClr val="0000FF"/>
                </a:solidFill>
              </a:rPr>
              <a:t>. Analysis will improve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advTm="9593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23030" y="0"/>
            <a:ext cx="181331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Summary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4706" y="831035"/>
            <a:ext cx="9144000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b="1" dirty="0" smtClean="0"/>
              <a:t>STAR experiment has successfully completed BES-I program</a:t>
            </a:r>
          </a:p>
          <a:p>
            <a:pPr>
              <a:buFont typeface="Arial"/>
              <a:buChar char="•"/>
            </a:pPr>
            <a:r>
              <a:rPr lang="en-US" sz="2800" b="1" dirty="0" smtClean="0"/>
              <a:t>With large stat. uncertainty</a:t>
            </a:r>
          </a:p>
          <a:p>
            <a:pPr lvl="1">
              <a:buFont typeface="Arial"/>
              <a:buChar char="•"/>
            </a:pPr>
            <a:r>
              <a:rPr lang="en-US" sz="2400" b="1" dirty="0" smtClean="0">
                <a:solidFill>
                  <a:srgbClr val="800000"/>
                </a:solidFill>
              </a:rPr>
              <a:t>Net-proton higher moments show deviation below 27 GeV from</a:t>
            </a:r>
          </a:p>
          <a:p>
            <a:pPr lvl="1"/>
            <a:r>
              <a:rPr lang="en-US" sz="2400" b="1" dirty="0" smtClean="0">
                <a:solidFill>
                  <a:srgbClr val="800000"/>
                </a:solidFill>
              </a:rPr>
              <a:t>  </a:t>
            </a:r>
            <a:r>
              <a:rPr lang="en-US" sz="2400" b="1" dirty="0" err="1" smtClean="0">
                <a:solidFill>
                  <a:srgbClr val="800000"/>
                </a:solidFill>
              </a:rPr>
              <a:t>UrQMD</a:t>
            </a:r>
            <a:r>
              <a:rPr lang="en-US" sz="2400" b="1" dirty="0" smtClean="0">
                <a:solidFill>
                  <a:srgbClr val="800000"/>
                </a:solidFill>
              </a:rPr>
              <a:t> and Poisson baseline</a:t>
            </a:r>
          </a:p>
          <a:p>
            <a:pPr lvl="1">
              <a:buFont typeface="Arial"/>
              <a:buChar char="•"/>
            </a:pPr>
            <a:r>
              <a:rPr lang="en-US" sz="2400" b="1" dirty="0" smtClean="0">
                <a:solidFill>
                  <a:srgbClr val="800000"/>
                </a:solidFill>
              </a:rPr>
              <a:t>No clear deviation is observed from Net-charge higher moments</a:t>
            </a:r>
          </a:p>
          <a:p>
            <a:endParaRPr lang="en-US" sz="2800" b="1" dirty="0" smtClean="0"/>
          </a:p>
          <a:p>
            <a:pPr>
              <a:buFont typeface="Arial"/>
              <a:buChar char="•"/>
            </a:pPr>
            <a:r>
              <a:rPr lang="en-US" sz="2800" b="1" dirty="0" smtClean="0"/>
              <a:t>More statistics and energy points are needed for final conclusion on Critical Point</a:t>
            </a:r>
          </a:p>
          <a:p>
            <a:endParaRPr lang="en-US" sz="2800" b="1" dirty="0" smtClean="0"/>
          </a:p>
          <a:p>
            <a:pPr>
              <a:buFont typeface="Arial"/>
              <a:buChar char="•"/>
            </a:pPr>
            <a:r>
              <a:rPr lang="en-US" sz="2800" b="1" dirty="0" smtClean="0"/>
              <a:t> BES-II program with large statistics and detector upgrade    </a:t>
            </a:r>
          </a:p>
          <a:p>
            <a:r>
              <a:rPr lang="en-US" sz="2800" b="1" dirty="0" smtClean="0"/>
              <a:t>  may resolve the clear existence of Critical point in </a:t>
            </a:r>
          </a:p>
          <a:p>
            <a:r>
              <a:rPr lang="en-US" sz="2800" b="1" dirty="0" smtClean="0"/>
              <a:t>  QCD phase Diagram </a:t>
            </a:r>
          </a:p>
          <a:p>
            <a:endParaRPr lang="en-US" sz="2800" b="1" dirty="0" smtClean="0"/>
          </a:p>
        </p:txBody>
      </p:sp>
    </p:spTree>
  </p:cSld>
  <p:clrMapOvr>
    <a:masterClrMapping/>
  </p:clrMapOvr>
  <p:transition advTm="43766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07909" y="2516118"/>
            <a:ext cx="15668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Back Up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1049" y="15122"/>
            <a:ext cx="7468711" cy="5463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00" b="1" u="sng" dirty="0" smtClean="0">
              <a:latin typeface="Arial"/>
              <a:cs typeface="Arial"/>
            </a:endParaRPr>
          </a:p>
          <a:p>
            <a:endParaRPr lang="en-US" sz="2700" b="1" u="sng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800" b="1" dirty="0" smtClean="0">
                <a:latin typeface="Arial"/>
                <a:cs typeface="Arial"/>
              </a:rPr>
              <a:t>RHIC Beam Energy Scan Program</a:t>
            </a:r>
          </a:p>
          <a:p>
            <a:pPr lvl="1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Search for QCD Critical Point</a:t>
            </a:r>
          </a:p>
          <a:p>
            <a:pPr lvl="2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 Higher moments of conserved charge distribution</a:t>
            </a:r>
          </a:p>
          <a:p>
            <a:pPr lvl="2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 Other observables </a:t>
            </a:r>
          </a:p>
          <a:p>
            <a:pPr lvl="2"/>
            <a:endParaRPr lang="en-US" b="1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700" b="1" dirty="0" smtClean="0">
                <a:latin typeface="Arial"/>
                <a:cs typeface="Arial"/>
              </a:rPr>
              <a:t>Signature of QGP</a:t>
            </a:r>
          </a:p>
          <a:p>
            <a:pPr>
              <a:buFont typeface="Arial"/>
              <a:buChar char="•"/>
            </a:pPr>
            <a:endParaRPr lang="en-US" sz="2700" b="1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700" b="1" dirty="0" smtClean="0">
                <a:latin typeface="Arial"/>
                <a:cs typeface="Arial"/>
              </a:rPr>
              <a:t>Signature of Disoriented </a:t>
            </a:r>
            <a:r>
              <a:rPr lang="en-US" sz="2700" b="1" dirty="0" err="1" smtClean="0">
                <a:latin typeface="Arial"/>
                <a:cs typeface="Arial"/>
              </a:rPr>
              <a:t>Chiral</a:t>
            </a:r>
            <a:r>
              <a:rPr lang="en-US" sz="2700" b="1" dirty="0" smtClean="0">
                <a:latin typeface="Arial"/>
                <a:cs typeface="Arial"/>
              </a:rPr>
              <a:t> Condensate</a:t>
            </a:r>
          </a:p>
          <a:p>
            <a:pPr>
              <a:buFont typeface="Arial"/>
              <a:buChar char="•"/>
            </a:pPr>
            <a:endParaRPr lang="en-US" sz="2700" b="1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700" b="1" dirty="0" smtClean="0">
                <a:latin typeface="Arial"/>
                <a:cs typeface="Arial"/>
              </a:rPr>
              <a:t>Future perspective for BES-II and upgrades</a:t>
            </a:r>
          </a:p>
          <a:p>
            <a:pPr>
              <a:buFont typeface="Arial"/>
              <a:buChar char="•"/>
            </a:pPr>
            <a:endParaRPr lang="en-US" sz="2700" b="1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700" b="1" dirty="0" smtClean="0">
                <a:latin typeface="Arial"/>
                <a:cs typeface="Arial"/>
              </a:rPr>
              <a:t>Summary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03354" y="5746"/>
            <a:ext cx="159811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Outline</a:t>
            </a:r>
          </a:p>
        </p:txBody>
      </p:sp>
    </p:spTree>
  </p:cSld>
  <p:clrMapOvr>
    <a:masterClrMapping/>
  </p:clrMapOvr>
  <p:transition advTm="4186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 descr="Screen shot 2014-04-04 at 9.48.3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318" y="1296469"/>
            <a:ext cx="4982882" cy="738205"/>
          </a:xfrm>
          <a:prstGeom prst="rect">
            <a:avLst/>
          </a:prstGeom>
        </p:spPr>
      </p:pic>
      <p:pic>
        <p:nvPicPr>
          <p:cNvPr id="5" name="Picture 4" descr="Screen shot 2014-04-04 at 9.48.5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589" y="4236568"/>
            <a:ext cx="6962588" cy="824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6589" y="590932"/>
            <a:ext cx="1691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nu-dynamic</a:t>
            </a:r>
            <a:endParaRPr lang="en-US" sz="24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570318" y="2125844"/>
            <a:ext cx="6505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Where M and N are multiplicity of different particles species.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60975" y="3810001"/>
            <a:ext cx="3563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Two particle </a:t>
            </a:r>
            <a:r>
              <a:rPr lang="en-US" sz="2400" b="1" u="sng" dirty="0" err="1" smtClean="0"/>
              <a:t>p</a:t>
            </a:r>
            <a:r>
              <a:rPr lang="en-US" sz="2400" b="1" u="sng" baseline="-25000" dirty="0" err="1" smtClean="0"/>
              <a:t>T</a:t>
            </a:r>
            <a:r>
              <a:rPr lang="en-US" sz="2400" b="1" u="sng" dirty="0" smtClean="0"/>
              <a:t> correlation</a:t>
            </a:r>
            <a:endParaRPr lang="en-US" sz="2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3-14 at 3.13.4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6" y="689896"/>
            <a:ext cx="4410619" cy="2998951"/>
          </a:xfrm>
          <a:prstGeom prst="rect">
            <a:avLst/>
          </a:prstGeom>
        </p:spPr>
      </p:pic>
      <p:pic>
        <p:nvPicPr>
          <p:cNvPr id="3" name="Picture 2" descr="Screen shot 2014-03-15 at 11.52.5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185" y="3048336"/>
            <a:ext cx="4570815" cy="299895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 descr="Screen shot 2014-04-05 at 8.56.2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4115" y="1589364"/>
            <a:ext cx="3615765" cy="354880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524757" y="1602155"/>
            <a:ext cx="3547035" cy="3960257"/>
            <a:chOff x="4551760" y="1108075"/>
            <a:chExt cx="4135040" cy="4508500"/>
          </a:xfrm>
        </p:grpSpPr>
        <p:pic>
          <p:nvPicPr>
            <p:cNvPr id="5" name="Picture 4" descr="Screen shot 2014-04-05 at 8.56.36 PM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1760" y="1656318"/>
              <a:ext cx="4135040" cy="3593726"/>
            </a:xfrm>
            <a:prstGeom prst="rect">
              <a:avLst/>
            </a:prstGeom>
          </p:spPr>
        </p:pic>
        <p:pic>
          <p:nvPicPr>
            <p:cNvPr id="6" name="Picture 5" descr="Screen shot 2014-04-05 at 8.56.42 PM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3050" y="4930775"/>
              <a:ext cx="2400300" cy="685800"/>
            </a:xfrm>
            <a:prstGeom prst="rect">
              <a:avLst/>
            </a:prstGeom>
          </p:spPr>
        </p:pic>
        <p:pic>
          <p:nvPicPr>
            <p:cNvPr id="7" name="Picture 6" descr="Screen shot 2014-04-05 at 8.57.08 PM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47299" y="1108075"/>
              <a:ext cx="1155226" cy="548243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5524757" y="646410"/>
            <a:ext cx="3162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Negative Binomial Dist.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0175" y="649400"/>
            <a:ext cx="180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Poisson Dist.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11215" y="2083731"/>
            <a:ext cx="3400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Assuming Positive and Negative charged particles distribution are independently Poisson NB distribution </a:t>
            </a:r>
          </a:p>
          <a:p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89756" y="110040"/>
            <a:ext cx="7181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Baseline measurement for Net-charge higher moments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4162" y="1232823"/>
            <a:ext cx="3010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(Mean of the dist. as input)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949481" y="1232823"/>
            <a:ext cx="4463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(Mean and width of the dist. as input)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65824" y="5300216"/>
            <a:ext cx="898276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Poisson distribution</a:t>
            </a:r>
            <a:r>
              <a:rPr lang="en-US" sz="2400" dirty="0" smtClean="0">
                <a:solidFill>
                  <a:srgbClr val="000000"/>
                </a:solidFill>
              </a:rPr>
              <a:t>: Statistical distribution no physics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NB distribution</a:t>
            </a:r>
            <a:r>
              <a:rPr lang="en-US" sz="2400" dirty="0" smtClean="0">
                <a:solidFill>
                  <a:srgbClr val="000000"/>
                </a:solidFill>
              </a:rPr>
              <a:t>: mean and width give information about the  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                             correlation between the multiplicity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creen shot 2014-04-02 at 9.44.1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11" y="4293573"/>
            <a:ext cx="6500869" cy="201167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35611" y="4990349"/>
            <a:ext cx="6920996" cy="1427812"/>
            <a:chOff x="2076824" y="2697324"/>
            <a:chExt cx="6350000" cy="1838399"/>
          </a:xfrm>
        </p:grpSpPr>
        <p:sp>
          <p:nvSpPr>
            <p:cNvPr id="3" name="Rectangle 2"/>
            <p:cNvSpPr/>
            <p:nvPr/>
          </p:nvSpPr>
          <p:spPr>
            <a:xfrm>
              <a:off x="2076824" y="2697324"/>
              <a:ext cx="5722470" cy="1693008"/>
            </a:xfrm>
            <a:prstGeom prst="rect">
              <a:avLst/>
            </a:prstGeom>
            <a:solidFill>
              <a:srgbClr val="FF0000">
                <a:alpha val="13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873999" y="2754789"/>
              <a:ext cx="552825" cy="1449295"/>
            </a:xfrm>
            <a:prstGeom prst="rect">
              <a:avLst/>
            </a:prstGeom>
            <a:solidFill>
              <a:srgbClr val="FF0000">
                <a:alpha val="37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 rot="5400000">
              <a:off x="7254548" y="3471114"/>
              <a:ext cx="1762119" cy="367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BES-I</a:t>
              </a:r>
              <a:endParaRPr lang="en-US" sz="2000" b="1" dirty="0">
                <a:latin typeface="Arial"/>
                <a:cs typeface="Arial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61882" y="74705"/>
            <a:ext cx="631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 smtClean="0">
                <a:latin typeface="Arial"/>
                <a:cs typeface="Arial"/>
              </a:rPr>
              <a:t>RHIC Beam Energy Scan program (BES)</a:t>
            </a:r>
            <a:endParaRPr lang="en-US" sz="2500" b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615" y="680827"/>
            <a:ext cx="47648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u="sng" dirty="0" smtClean="0">
                <a:solidFill>
                  <a:srgbClr val="FF0000"/>
                </a:solidFill>
              </a:rPr>
              <a:t>Main Goal</a:t>
            </a:r>
          </a:p>
          <a:p>
            <a:endParaRPr lang="en-US" sz="2600" b="1" u="sng" dirty="0" smtClean="0">
              <a:solidFill>
                <a:srgbClr val="FF0000"/>
              </a:solidFill>
            </a:endParaRPr>
          </a:p>
          <a:p>
            <a:pPr lvl="1">
              <a:buFont typeface="Arial"/>
              <a:buChar char="•"/>
            </a:pPr>
            <a:r>
              <a:rPr lang="en-US" sz="2000" b="1" dirty="0" smtClean="0"/>
              <a:t>Search for the QCD Critical Point  </a:t>
            </a:r>
          </a:p>
          <a:p>
            <a:pPr lvl="1">
              <a:buFont typeface="Arial"/>
              <a:buChar char="•"/>
            </a:pPr>
            <a:endParaRPr lang="en-US" sz="2000" b="1" dirty="0" smtClean="0"/>
          </a:p>
          <a:p>
            <a:pPr lvl="1">
              <a:buFont typeface="Arial"/>
              <a:buChar char="•"/>
            </a:pPr>
            <a:r>
              <a:rPr lang="en-US" sz="2000" b="1" dirty="0" smtClean="0"/>
              <a:t> Evidence of 1</a:t>
            </a:r>
            <a:r>
              <a:rPr lang="en-US" sz="2000" b="1" baseline="30000" dirty="0" smtClean="0"/>
              <a:t>st</a:t>
            </a:r>
            <a:r>
              <a:rPr lang="en-US" sz="2000" b="1" dirty="0" smtClean="0"/>
              <a:t> order phase transition in the QCD Phase diagram</a:t>
            </a:r>
          </a:p>
          <a:p>
            <a:pPr lvl="1">
              <a:buFont typeface="Arial"/>
              <a:buChar char="•"/>
            </a:pPr>
            <a:endParaRPr lang="en-US" sz="2000" b="1" dirty="0" smtClean="0"/>
          </a:p>
          <a:p>
            <a:pPr lvl="1">
              <a:buFont typeface="Arial"/>
              <a:buChar char="•"/>
            </a:pPr>
            <a:r>
              <a:rPr lang="en-US" sz="2000" b="1" dirty="0" smtClean="0"/>
              <a:t> Understand the properties of the QGP as a function of μ</a:t>
            </a:r>
            <a:r>
              <a:rPr lang="en-US" sz="2000" b="1" baseline="-25000" dirty="0" smtClean="0"/>
              <a:t>B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553200" y="3650190"/>
            <a:ext cx="2133600" cy="365125"/>
          </a:xfrm>
        </p:spPr>
        <p:txBody>
          <a:bodyPr/>
          <a:lstStyle/>
          <a:p>
            <a:fld id="{03648754-5328-184A-A3E2-C736669794E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smtClean="0"/>
              <a:t>N. R. Sahoo, WWND 2014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34469" y="6305243"/>
            <a:ext cx="35317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http://</a:t>
            </a:r>
            <a:r>
              <a:rPr lang="en-US" sz="1400" dirty="0" err="1" smtClean="0"/>
              <a:t>www.agsrhichome.bnl.gov</a:t>
            </a:r>
            <a:r>
              <a:rPr lang="en-US" sz="1400" dirty="0" smtClean="0"/>
              <a:t>/RHIC/Runs/</a:t>
            </a:r>
            <a:endParaRPr lang="en-US" sz="1400" dirty="0"/>
          </a:p>
        </p:txBody>
      </p:sp>
      <p:pic>
        <p:nvPicPr>
          <p:cNvPr id="16" name="Picture 15" descr="Screen shot 2014-03-24 at 10.48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495" y="665710"/>
            <a:ext cx="4283732" cy="3627863"/>
          </a:xfrm>
          <a:prstGeom prst="rect">
            <a:avLst/>
          </a:prstGeom>
        </p:spPr>
      </p:pic>
      <p:sp>
        <p:nvSpPr>
          <p:cNvPr id="17" name="Slide Number Placeholder 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648754-5328-184A-A3E2-C736669794E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27015" y="5517770"/>
            <a:ext cx="366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</a:t>
            </a:r>
            <a:endParaRPr lang="en-US" sz="1400" dirty="0"/>
          </a:p>
        </p:txBody>
      </p:sp>
    </p:spTree>
  </p:cSld>
  <p:clrMapOvr>
    <a:masterClrMapping/>
  </p:clrMapOvr>
  <p:transition advTm="10881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0960" y="710558"/>
          <a:ext cx="8936096" cy="546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5162"/>
                <a:gridCol w="5640934"/>
              </a:tblGrid>
              <a:tr h="42676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Physics</a:t>
                      </a:r>
                      <a:r>
                        <a:rPr lang="en-US" sz="2400" baseline="0" dirty="0" smtClean="0"/>
                        <a:t> Phenomena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Observables</a:t>
                      </a:r>
                      <a:endParaRPr lang="en-US" sz="2400" dirty="0"/>
                    </a:p>
                  </a:txBody>
                  <a:tcPr/>
                </a:tc>
              </a:tr>
              <a:tr h="2473717"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endParaRPr lang="en-US" sz="2400" b="1" dirty="0" smtClean="0"/>
                    </a:p>
                    <a:p>
                      <a:endParaRPr lang="en-US" sz="2400" b="1" dirty="0" smtClean="0"/>
                    </a:p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QCD Critical Point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Higher moments of conserved charge distribution like,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N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et-charge   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  Net-proton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(proxy of net-baryon)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  Net-</a:t>
                      </a:r>
                      <a:r>
                        <a:rPr lang="en-US" sz="2000" b="1" baseline="0" dirty="0" err="1" smtClean="0">
                          <a:solidFill>
                            <a:schemeClr val="tx1"/>
                          </a:solidFill>
                        </a:rPr>
                        <a:t>kaon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(proxy of net strangeness)</a:t>
                      </a:r>
                    </a:p>
                    <a:p>
                      <a:pPr lvl="0">
                        <a:buFont typeface="Arial"/>
                        <a:buNone/>
                      </a:pP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(Skewness, Kurtosis, etc)</a:t>
                      </a:r>
                    </a:p>
                    <a:p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err="1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2000" b="1" baseline="-2500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fluctuation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( two particle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2000" b="0" baseline="-2500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correlation)</a:t>
                      </a:r>
                    </a:p>
                    <a:p>
                      <a:endParaRPr lang="en-US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Particle Ratio fluctuation 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400" b="0" baseline="0" dirty="0" err="1" smtClean="0">
                          <a:solidFill>
                            <a:schemeClr val="tx1"/>
                          </a:solidFill>
                        </a:rPr>
                        <a:t>ν</a:t>
                      </a:r>
                      <a:r>
                        <a:rPr lang="en-US" sz="2400" b="0" baseline="-25000" dirty="0" err="1" smtClean="0">
                          <a:solidFill>
                            <a:schemeClr val="tx1"/>
                          </a:solidFill>
                        </a:rPr>
                        <a:t>k/π</a:t>
                      </a:r>
                      <a:r>
                        <a:rPr lang="en-US" sz="2400" b="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400" b="0" baseline="0" dirty="0" err="1" smtClean="0">
                          <a:solidFill>
                            <a:schemeClr val="tx1"/>
                          </a:solidFill>
                        </a:rPr>
                        <a:t>ν</a:t>
                      </a:r>
                      <a:r>
                        <a:rPr lang="en-US" sz="2400" b="0" baseline="-25000" dirty="0" err="1" smtClean="0">
                          <a:solidFill>
                            <a:schemeClr val="tx1"/>
                          </a:solidFill>
                        </a:rPr>
                        <a:t>p/π</a:t>
                      </a:r>
                      <a:r>
                        <a:rPr lang="en-US" sz="2400" b="0" baseline="-2500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0" baseline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400" b="0" baseline="0" dirty="0" err="1" smtClean="0">
                          <a:solidFill>
                            <a:schemeClr val="tx1"/>
                          </a:solidFill>
                        </a:rPr>
                        <a:t>ν</a:t>
                      </a:r>
                      <a:r>
                        <a:rPr lang="en-US" sz="2400" b="0" baseline="-25000" dirty="0" err="1" smtClean="0">
                          <a:solidFill>
                            <a:schemeClr val="tx1"/>
                          </a:solidFill>
                        </a:rPr>
                        <a:t>k/p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07559"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Signature of  QGP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Dynamical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charge fluctuation 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400" b="0" baseline="0" dirty="0" err="1" smtClean="0">
                          <a:solidFill>
                            <a:schemeClr val="tx1"/>
                          </a:solidFill>
                        </a:rPr>
                        <a:t>ν</a:t>
                      </a:r>
                      <a:r>
                        <a:rPr lang="en-US" sz="2400" b="0" baseline="-25000" dirty="0" smtClean="0">
                          <a:solidFill>
                            <a:schemeClr val="tx1"/>
                          </a:solidFill>
                        </a:rPr>
                        <a:t>+/- 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264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DCC signature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Charged particles-</a:t>
                      </a:r>
                      <a:r>
                        <a:rPr lang="en-US" sz="2000" b="1" i="1" baseline="0" dirty="0" err="1" smtClean="0">
                          <a:solidFill>
                            <a:schemeClr val="tx1"/>
                          </a:solidFill>
                          <a:latin typeface="Lucida Grande"/>
                          <a:ea typeface="Lucida Grande"/>
                          <a:cs typeface="Lucida Grande"/>
                        </a:rPr>
                        <a:t>ϒ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correlation  (</a:t>
                      </a:r>
                      <a:r>
                        <a:rPr lang="en-US" sz="2000" b="1" baseline="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2000" b="1" baseline="-25000" dirty="0" err="1" smtClean="0">
                          <a:solidFill>
                            <a:schemeClr val="tx1"/>
                          </a:solidFill>
                        </a:rPr>
                        <a:t>m,n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  <a:p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71481" y="0"/>
            <a:ext cx="53437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BES E-by-E fluctuation analysis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</p:spTree>
  </p:cSld>
  <p:clrMapOvr>
    <a:masterClrMapping/>
  </p:clrMapOvr>
  <p:transition advTm="8659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5878513" y="973138"/>
            <a:ext cx="3287712" cy="4465637"/>
            <a:chOff x="6184900" y="972998"/>
            <a:chExt cx="2982293" cy="4086923"/>
          </a:xfrm>
        </p:grpSpPr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6268864" y="1405605"/>
              <a:ext cx="2557669" cy="3439489"/>
              <a:chOff x="354390" y="546425"/>
              <a:chExt cx="4392393" cy="5007382"/>
            </a:xfrm>
          </p:grpSpPr>
          <p:grpSp>
            <p:nvGrpSpPr>
              <p:cNvPr id="12" name="Group 13"/>
              <p:cNvGrpSpPr>
                <a:grpSpLocks/>
              </p:cNvGrpSpPr>
              <p:nvPr/>
            </p:nvGrpSpPr>
            <p:grpSpPr bwMode="auto">
              <a:xfrm>
                <a:off x="354390" y="546425"/>
                <a:ext cx="2057402" cy="4987782"/>
                <a:chOff x="354390" y="738412"/>
                <a:chExt cx="2057402" cy="4470900"/>
              </a:xfrm>
            </p:grpSpPr>
            <p:pic>
              <p:nvPicPr>
                <p:cNvPr id="14" name="Picture 1" descr="pion_accp_200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8421" r="6923"/>
                <a:stretch>
                  <a:fillRect/>
                </a:stretch>
              </p:blipFill>
              <p:spPr bwMode="auto">
                <a:xfrm>
                  <a:off x="354392" y="738412"/>
                  <a:ext cx="2057400" cy="15652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" name="Picture 2" descr="kaon_accp_20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t="8972" r="6546"/>
                <a:stretch>
                  <a:fillRect/>
                </a:stretch>
              </p:blipFill>
              <p:spPr bwMode="auto">
                <a:xfrm>
                  <a:off x="354390" y="2141198"/>
                  <a:ext cx="2057400" cy="16240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" name="Picture 3" descr="proton_accp_200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 t="8571" r="6546"/>
                <a:stretch>
                  <a:fillRect/>
                </a:stretch>
              </p:blipFill>
              <p:spPr bwMode="auto">
                <a:xfrm>
                  <a:off x="354390" y="3602762"/>
                  <a:ext cx="2057400" cy="160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3" name="Picture 10" descr="Screen shot 2011-09-21 at 1.08.25 AM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441433" y="566024"/>
                <a:ext cx="2305350" cy="49877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" name="TextBox 56"/>
            <p:cNvSpPr txBox="1">
              <a:spLocks noChangeArrowheads="1"/>
            </p:cNvSpPr>
            <p:nvPr/>
          </p:nvSpPr>
          <p:spPr bwMode="auto">
            <a:xfrm>
              <a:off x="6184900" y="989263"/>
              <a:ext cx="1543050" cy="33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AuAu 200 GeV</a:t>
              </a:r>
            </a:p>
          </p:txBody>
        </p:sp>
        <p:sp>
          <p:nvSpPr>
            <p:cNvPr id="6" name="TextBox 57"/>
            <p:cNvSpPr txBox="1">
              <a:spLocks noChangeArrowheads="1"/>
            </p:cNvSpPr>
            <p:nvPr/>
          </p:nvSpPr>
          <p:spPr bwMode="auto">
            <a:xfrm>
              <a:off x="7759306" y="972998"/>
              <a:ext cx="920750" cy="33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7.7 GeV</a:t>
              </a:r>
            </a:p>
          </p:txBody>
        </p:sp>
        <p:sp>
          <p:nvSpPr>
            <p:cNvPr id="7" name="TextBox 19"/>
            <p:cNvSpPr txBox="1">
              <a:spLocks noChangeArrowheads="1"/>
            </p:cNvSpPr>
            <p:nvPr/>
          </p:nvSpPr>
          <p:spPr bwMode="auto">
            <a:xfrm>
              <a:off x="7141150" y="4721871"/>
              <a:ext cx="954107" cy="33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Rapidity</a:t>
              </a:r>
            </a:p>
          </p:txBody>
        </p:sp>
        <p:sp>
          <p:nvSpPr>
            <p:cNvPr id="8" name="TextBox 20"/>
            <p:cNvSpPr txBox="1">
              <a:spLocks noChangeArrowheads="1"/>
            </p:cNvSpPr>
            <p:nvPr/>
          </p:nvSpPr>
          <p:spPr bwMode="auto">
            <a:xfrm rot="5400000">
              <a:off x="7831902" y="2917868"/>
              <a:ext cx="2335420" cy="335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Transverse momentum</a:t>
              </a:r>
            </a:p>
          </p:txBody>
        </p:sp>
        <p:sp>
          <p:nvSpPr>
            <p:cNvPr id="9" name="TextBox 21"/>
            <p:cNvSpPr txBox="1">
              <a:spLocks noChangeArrowheads="1"/>
            </p:cNvSpPr>
            <p:nvPr/>
          </p:nvSpPr>
          <p:spPr bwMode="auto">
            <a:xfrm>
              <a:off x="7241681" y="3725023"/>
              <a:ext cx="820469" cy="33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Proton</a:t>
              </a:r>
            </a:p>
          </p:txBody>
        </p:sp>
        <p:sp>
          <p:nvSpPr>
            <p:cNvPr id="10" name="TextBox 23"/>
            <p:cNvSpPr txBox="1">
              <a:spLocks noChangeArrowheads="1"/>
            </p:cNvSpPr>
            <p:nvPr/>
          </p:nvSpPr>
          <p:spPr bwMode="auto">
            <a:xfrm>
              <a:off x="7268901" y="1548408"/>
              <a:ext cx="599894" cy="33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Pion</a:t>
              </a:r>
            </a:p>
          </p:txBody>
        </p:sp>
        <p:sp>
          <p:nvSpPr>
            <p:cNvPr id="11" name="TextBox 24"/>
            <p:cNvSpPr txBox="1">
              <a:spLocks noChangeArrowheads="1"/>
            </p:cNvSpPr>
            <p:nvPr/>
          </p:nvSpPr>
          <p:spPr bwMode="auto">
            <a:xfrm>
              <a:off x="7241681" y="2605035"/>
              <a:ext cx="654333" cy="33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Kaon</a:t>
              </a:r>
            </a:p>
          </p:txBody>
        </p:sp>
      </p:grpSp>
      <p:sp>
        <p:nvSpPr>
          <p:cNvPr id="17" name="TextBox 58"/>
          <p:cNvSpPr txBox="1">
            <a:spLocks noChangeArrowheads="1"/>
          </p:cNvSpPr>
          <p:nvPr/>
        </p:nvSpPr>
        <p:spPr bwMode="auto">
          <a:xfrm>
            <a:off x="153988" y="5246402"/>
            <a:ext cx="84752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Ø"/>
            </a:pPr>
            <a:r>
              <a:rPr lang="en-US" sz="2200" b="1" dirty="0">
                <a:latin typeface="Calibri" charset="0"/>
              </a:rPr>
              <a:t>Uniform </a:t>
            </a:r>
            <a:r>
              <a:rPr lang="en-US" sz="2200" b="1" dirty="0" err="1">
                <a:latin typeface="Calibri" charset="0"/>
              </a:rPr>
              <a:t>p</a:t>
            </a:r>
            <a:r>
              <a:rPr lang="en-US" sz="2200" b="1" baseline="-25000" dirty="0" err="1">
                <a:latin typeface="Calibri" charset="0"/>
              </a:rPr>
              <a:t>T</a:t>
            </a:r>
            <a:r>
              <a:rPr lang="en-US" sz="2200" b="1" dirty="0">
                <a:latin typeface="Calibri" charset="0"/>
              </a:rPr>
              <a:t> and rapidity </a:t>
            </a:r>
            <a:r>
              <a:rPr lang="en-US" sz="2200" b="1" dirty="0" smtClean="0">
                <a:latin typeface="Calibri" charset="0"/>
              </a:rPr>
              <a:t>acceptance</a:t>
            </a:r>
          </a:p>
          <a:p>
            <a:pPr>
              <a:buFont typeface="Wingdings" charset="2"/>
              <a:buChar char="Ø"/>
            </a:pPr>
            <a:r>
              <a:rPr lang="en-US" sz="2200" b="1" dirty="0" smtClean="0">
                <a:latin typeface="Calibri" charset="0"/>
              </a:rPr>
              <a:t> Full </a:t>
            </a:r>
            <a:r>
              <a:rPr lang="en-US" sz="2200" b="1" dirty="0">
                <a:latin typeface="Calibri" charset="0"/>
              </a:rPr>
              <a:t>2π coverage</a:t>
            </a:r>
          </a:p>
          <a:p>
            <a:pPr>
              <a:buFont typeface="Wingdings" charset="2"/>
              <a:buChar char="Ø"/>
            </a:pPr>
            <a:r>
              <a:rPr lang="en-US" sz="2200" b="1" dirty="0">
                <a:latin typeface="Calibri" charset="0"/>
              </a:rPr>
              <a:t>Very good particle identification </a:t>
            </a:r>
            <a:r>
              <a:rPr lang="en-US" sz="2200" b="1" dirty="0" smtClean="0">
                <a:latin typeface="Calibri" charset="0"/>
              </a:rPr>
              <a:t> capabilities </a:t>
            </a:r>
          </a:p>
          <a:p>
            <a:r>
              <a:rPr lang="en-US" sz="2200" b="1" dirty="0" smtClean="0">
                <a:latin typeface="Calibri" charset="0"/>
              </a:rPr>
              <a:t>   (</a:t>
            </a:r>
            <a:r>
              <a:rPr lang="en-US" sz="2200" b="1" dirty="0">
                <a:latin typeface="Calibri" charset="0"/>
              </a:rPr>
              <a:t>TOF and TPC)</a:t>
            </a:r>
          </a:p>
        </p:txBody>
      </p:sp>
      <p:sp>
        <p:nvSpPr>
          <p:cNvPr id="18" name="TextBox 60"/>
          <p:cNvSpPr txBox="1">
            <a:spLocks noChangeArrowheads="1"/>
          </p:cNvSpPr>
          <p:nvPr/>
        </p:nvSpPr>
        <p:spPr bwMode="auto">
          <a:xfrm>
            <a:off x="6671813" y="5438775"/>
            <a:ext cx="21539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charset="0"/>
              </a:rPr>
              <a:t>Important  tools</a:t>
            </a:r>
          </a:p>
          <a:p>
            <a:r>
              <a:rPr lang="en-US" sz="2000" b="1" dirty="0">
                <a:solidFill>
                  <a:srgbClr val="FF0000"/>
                </a:solidFill>
                <a:latin typeface="Calibri" charset="0"/>
              </a:rPr>
              <a:t>for any fluctuation</a:t>
            </a:r>
          </a:p>
          <a:p>
            <a:r>
              <a:rPr lang="en-US" sz="2000" b="1" dirty="0">
                <a:solidFill>
                  <a:srgbClr val="FF0000"/>
                </a:solidFill>
                <a:latin typeface="Calibri" charset="0"/>
              </a:rPr>
              <a:t>analysis</a:t>
            </a:r>
          </a:p>
        </p:txBody>
      </p:sp>
      <p:sp>
        <p:nvSpPr>
          <p:cNvPr id="19" name="Right Brace 18"/>
          <p:cNvSpPr/>
          <p:nvPr/>
        </p:nvSpPr>
        <p:spPr>
          <a:xfrm>
            <a:off x="5878513" y="5382464"/>
            <a:ext cx="674687" cy="1087437"/>
          </a:xfrm>
          <a:prstGeom prst="rightBrace">
            <a:avLst>
              <a:gd name="adj1" fmla="val 11229"/>
              <a:gd name="adj2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TextBox 27"/>
          <p:cNvSpPr txBox="1">
            <a:spLocks noChangeArrowheads="1"/>
          </p:cNvSpPr>
          <p:nvPr/>
        </p:nvSpPr>
        <p:spPr bwMode="auto">
          <a:xfrm>
            <a:off x="2510289" y="-16003"/>
            <a:ext cx="4422404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latin typeface="Calibri" charset="0"/>
              </a:rPr>
              <a:t>STAR</a:t>
            </a:r>
            <a:r>
              <a:rPr lang="en-US" sz="3200" b="1" dirty="0" smtClean="0">
                <a:latin typeface="Calibri" charset="0"/>
              </a:rPr>
              <a:t> Experiment at RHIC</a:t>
            </a:r>
            <a:endParaRPr lang="en-US" sz="3200" b="1" dirty="0">
              <a:latin typeface="Calibri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6969320" y="6173787"/>
            <a:ext cx="2133600" cy="365125"/>
          </a:xfrm>
        </p:spPr>
        <p:txBody>
          <a:bodyPr/>
          <a:lstStyle/>
          <a:p>
            <a:fld id="{03648754-5328-184A-A3E2-C736669794E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pic>
        <p:nvPicPr>
          <p:cNvPr id="23" name="Picture 20" descr="star_detector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3988" y="657225"/>
            <a:ext cx="6227762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2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8657" y="0"/>
            <a:ext cx="319831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QCD Critical Point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446088" y="1150938"/>
            <a:ext cx="473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charset="0"/>
              </a:rPr>
              <a:t>Divergence of the correlation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charset="0"/>
              </a:rPr>
              <a:t>Divergence of the thermodynamic susceptibility   </a:t>
            </a: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2700" y="704850"/>
            <a:ext cx="365997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 b="1" dirty="0">
                <a:latin typeface="Calibri" charset="0"/>
              </a:rPr>
              <a:t> </a:t>
            </a:r>
            <a:r>
              <a:rPr lang="en-US" sz="2400" b="1" dirty="0">
                <a:latin typeface="Calibri" charset="0"/>
              </a:rPr>
              <a:t>Signature</a:t>
            </a:r>
            <a:r>
              <a:rPr lang="en-US" sz="2400" b="1" dirty="0" smtClean="0">
                <a:latin typeface="Calibri" charset="0"/>
              </a:rPr>
              <a:t> of Critical Point</a:t>
            </a:r>
            <a:endParaRPr lang="en-US" sz="2400" b="1" dirty="0">
              <a:latin typeface="Calibri" charset="0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duotone>
              <a:srgbClr val="FF0000"/>
              <a:srgbClr val="FFF1C1"/>
            </a:duotone>
          </a:blip>
          <a:stretch>
            <a:fillRect/>
          </a:stretch>
        </p:blipFill>
        <p:spPr>
          <a:xfrm>
            <a:off x="3501040" y="1142833"/>
            <a:ext cx="1445971" cy="297700"/>
          </a:xfrm>
          <a:prstGeom prst="rect">
            <a:avLst/>
          </a:prstGeom>
        </p:spPr>
      </p:pic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1905000" y="1641475"/>
            <a:ext cx="2420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Calibri" charset="0"/>
              </a:rPr>
              <a:t>(QCD based calculation)</a:t>
            </a:r>
          </a:p>
        </p:txBody>
      </p:sp>
      <p:grpSp>
        <p:nvGrpSpPr>
          <p:cNvPr id="9" name="Group 19"/>
          <p:cNvGrpSpPr>
            <a:grpSpLocks/>
          </p:cNvGrpSpPr>
          <p:nvPr/>
        </p:nvGrpSpPr>
        <p:grpSpPr bwMode="auto">
          <a:xfrm>
            <a:off x="42863" y="1830388"/>
            <a:ext cx="5484520" cy="2462219"/>
            <a:chOff x="293688" y="1798583"/>
            <a:chExt cx="5483992" cy="2462244"/>
          </a:xfrm>
        </p:grpSpPr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293688" y="1798583"/>
              <a:ext cx="3659624" cy="1015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en-US" sz="3600" b="1" dirty="0">
                  <a:solidFill>
                    <a:srgbClr val="000000"/>
                  </a:solidFill>
                  <a:latin typeface="Calibri" charset="0"/>
                </a:rPr>
                <a:t> </a:t>
              </a:r>
              <a:r>
                <a:rPr lang="en-US" sz="2400" b="1" dirty="0">
                  <a:latin typeface="Calibri" charset="0"/>
                </a:rPr>
                <a:t>Bridge between</a:t>
              </a:r>
            </a:p>
            <a:p>
              <a:r>
                <a:rPr lang="en-US" sz="2400" b="1" dirty="0">
                  <a:latin typeface="Calibri" charset="0"/>
                </a:rPr>
                <a:t>       </a:t>
              </a:r>
              <a:r>
                <a:rPr lang="en-US" sz="2400" b="1" dirty="0">
                  <a:solidFill>
                    <a:srgbClr val="FF0000"/>
                  </a:solidFill>
                  <a:latin typeface="Calibri" charset="0"/>
                </a:rPr>
                <a:t>Theory</a:t>
              </a:r>
              <a:r>
                <a:rPr lang="en-US" sz="2400" b="1" dirty="0">
                  <a:latin typeface="Calibri" charset="0"/>
                </a:rPr>
                <a:t> and </a:t>
              </a:r>
              <a:r>
                <a:rPr lang="en-US" sz="2400" b="1" dirty="0">
                  <a:solidFill>
                    <a:srgbClr val="0000FF"/>
                  </a:solidFill>
                  <a:latin typeface="Calibri" charset="0"/>
                </a:rPr>
                <a:t>Experiment</a:t>
              </a:r>
            </a:p>
          </p:txBody>
        </p:sp>
        <p:grpSp>
          <p:nvGrpSpPr>
            <p:cNvPr id="11" name="Group 24"/>
            <p:cNvGrpSpPr>
              <a:grpSpLocks/>
            </p:cNvGrpSpPr>
            <p:nvPr/>
          </p:nvGrpSpPr>
          <p:grpSpPr bwMode="auto">
            <a:xfrm>
              <a:off x="699022" y="2868731"/>
              <a:ext cx="5078658" cy="1392096"/>
              <a:chOff x="63226" y="3063611"/>
              <a:chExt cx="5079291" cy="1393107"/>
            </a:xfrm>
          </p:grpSpPr>
          <p:sp>
            <p:nvSpPr>
              <p:cNvPr id="12" name="TextBox 17"/>
              <p:cNvSpPr txBox="1">
                <a:spLocks noChangeArrowheads="1"/>
              </p:cNvSpPr>
              <p:nvPr/>
            </p:nvSpPr>
            <p:spPr bwMode="auto">
              <a:xfrm>
                <a:off x="1740221" y="3277101"/>
                <a:ext cx="18466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  <p:grpSp>
            <p:nvGrpSpPr>
              <p:cNvPr id="13" name="Group 21"/>
              <p:cNvGrpSpPr>
                <a:grpSpLocks/>
              </p:cNvGrpSpPr>
              <p:nvPr/>
            </p:nvGrpSpPr>
            <p:grpSpPr bwMode="auto">
              <a:xfrm>
                <a:off x="646342" y="3063611"/>
                <a:ext cx="3107148" cy="761986"/>
                <a:chOff x="-1690645" y="4878160"/>
                <a:chExt cx="8153404" cy="1989021"/>
              </a:xfrm>
            </p:grpSpPr>
            <p:pic>
              <p:nvPicPr>
                <p:cNvPr id="15" name="Picture 18" descr="latex-image-1.pdf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-1658095" y="4878160"/>
                  <a:ext cx="4521203" cy="6352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" name="Picture 19" descr="latex-image-1.pdf"/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-1658095" y="5575907"/>
                  <a:ext cx="4521203" cy="584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" name="Picture 20" descr="latex-image-1.pdf"/>
                <p:cNvPicPr>
                  <a:picLocks noChangeAspect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-1690645" y="6282985"/>
                  <a:ext cx="8153404" cy="584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4" name="TextBox 23"/>
              <p:cNvSpPr txBox="1">
                <a:spLocks noChangeArrowheads="1"/>
              </p:cNvSpPr>
              <p:nvPr/>
            </p:nvSpPr>
            <p:spPr bwMode="auto">
              <a:xfrm>
                <a:off x="63226" y="3809911"/>
                <a:ext cx="5079291" cy="646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  <a:latin typeface="Calibri" charset="0"/>
                  </a:rPr>
                  <a:t>Thermodynamic   </a:t>
                </a:r>
                <a:r>
                  <a:rPr lang="en-US" b="1" dirty="0" err="1">
                    <a:latin typeface="Wingdings" charset="2"/>
                    <a:ea typeface="Wingdings" charset="2"/>
                    <a:cs typeface="Wingdings" charset="2"/>
                  </a:rPr>
                  <a:t></a:t>
                </a:r>
                <a:r>
                  <a:rPr lang="en-US" b="1" dirty="0">
                    <a:latin typeface="Calibri" charset="0"/>
                  </a:rPr>
                  <a:t>  </a:t>
                </a:r>
                <a:r>
                  <a:rPr lang="en-US" b="1" dirty="0">
                    <a:solidFill>
                      <a:srgbClr val="0000FF"/>
                    </a:solidFill>
                    <a:latin typeface="Calibri" charset="0"/>
                  </a:rPr>
                  <a:t>Moments of the conserved </a:t>
                </a:r>
              </a:p>
              <a:p>
                <a:r>
                  <a:rPr lang="en-US" b="1" dirty="0">
                    <a:solidFill>
                      <a:srgbClr val="FF0000"/>
                    </a:solidFill>
                    <a:latin typeface="Calibri" charset="0"/>
                  </a:rPr>
                  <a:t>susceptibility</a:t>
                </a:r>
                <a:r>
                  <a:rPr lang="en-US" b="1" dirty="0">
                    <a:solidFill>
                      <a:srgbClr val="0000FF"/>
                    </a:solidFill>
                    <a:latin typeface="Calibri" charset="0"/>
                  </a:rPr>
                  <a:t>                    quantities distribution</a:t>
                </a:r>
              </a:p>
            </p:txBody>
          </p:sp>
        </p:grpSp>
      </p:grpSp>
      <p:sp>
        <p:nvSpPr>
          <p:cNvPr id="18" name="TextBox 22"/>
          <p:cNvSpPr txBox="1">
            <a:spLocks noChangeArrowheads="1"/>
          </p:cNvSpPr>
          <p:nvPr/>
        </p:nvSpPr>
        <p:spPr bwMode="auto">
          <a:xfrm>
            <a:off x="4273550" y="2781300"/>
            <a:ext cx="492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(σ)</a:t>
            </a:r>
          </a:p>
          <a:p>
            <a:r>
              <a:rPr lang="en-US"/>
              <a:t>(S)</a:t>
            </a:r>
          </a:p>
          <a:p>
            <a:r>
              <a:rPr lang="en-US"/>
              <a:t>(κ)</a:t>
            </a:r>
          </a:p>
        </p:txBody>
      </p:sp>
      <p:pic>
        <p:nvPicPr>
          <p:cNvPr id="19" name="Picture 32" descr="Screen shot 2012-05-17 at 2.48.00 A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29225" y="902626"/>
            <a:ext cx="3992563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5915025" y="816144"/>
            <a:ext cx="1860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(Lattice QCD results)</a:t>
            </a: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7953375" y="1381125"/>
            <a:ext cx="8112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μ</a:t>
            </a:r>
            <a:r>
              <a:rPr lang="en-US" baseline="-25000" dirty="0">
                <a:solidFill>
                  <a:srgbClr val="FF0000"/>
                </a:solidFill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 = 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005" y="4419897"/>
            <a:ext cx="89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b="1" dirty="0" smtClean="0"/>
              <a:t> Various baseline measurements (Like, Poisson dist., NBD, etc.)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27107" y="3656708"/>
            <a:ext cx="3867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 net-charge, net-baryon and     </a:t>
            </a:r>
          </a:p>
          <a:p>
            <a:r>
              <a:rPr lang="en-US" sz="2400" b="1" dirty="0" smtClean="0">
                <a:solidFill>
                  <a:srgbClr val="800000"/>
                </a:solidFill>
              </a:rPr>
              <a:t>       net-strangeness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085" y="5525353"/>
            <a:ext cx="8690583" cy="83099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  <a:prstDash val="dot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Higher moments of the distribution of conserved quantities as a function of beam energy may give signature of Critical Point.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49696" y="4942034"/>
            <a:ext cx="7910038" cy="461665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Caveats: </a:t>
            </a:r>
            <a:r>
              <a:rPr lang="en-US" sz="2400" b="1" dirty="0" smtClean="0"/>
              <a:t>finite size and time effect, critical slowing down etc.</a:t>
            </a:r>
            <a:endParaRPr 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394206" y="629070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M. Cheng et al, PRD 79, 074505 (2009)</a:t>
            </a:r>
            <a:endParaRPr lang="en-US" sz="1200" b="1" dirty="0"/>
          </a:p>
        </p:txBody>
      </p:sp>
    </p:spTree>
  </p:cSld>
  <p:clrMapOvr>
    <a:masterClrMapping/>
  </p:clrMapOvr>
  <p:transition advTm="16643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Callout 10"/>
          <p:cNvSpPr/>
          <p:nvPr/>
        </p:nvSpPr>
        <p:spPr>
          <a:xfrm>
            <a:off x="6019800" y="3586910"/>
            <a:ext cx="2990696" cy="1943051"/>
          </a:xfrm>
          <a:prstGeom prst="wedgeEllipseCallout">
            <a:avLst>
              <a:gd name="adj1" fmla="val -65666"/>
              <a:gd name="adj2" fmla="val 24573"/>
            </a:avLst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79000">
                <a:srgbClr val="FFFFFF"/>
              </a:gs>
            </a:gsLst>
            <a:lin ang="0" scaled="1"/>
            <a:tileRect/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9236" y="0"/>
            <a:ext cx="88873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Higher moments analysis: Experimental techniques </a:t>
            </a:r>
            <a:endParaRPr lang="en-US" sz="3200" b="1" dirty="0"/>
          </a:p>
        </p:txBody>
      </p:sp>
      <p:pic>
        <p:nvPicPr>
          <p:cNvPr id="5" name="Picture 4" descr="fig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" y="869141"/>
            <a:ext cx="4480187" cy="2670729"/>
          </a:xfrm>
          <a:prstGeom prst="rect">
            <a:avLst/>
          </a:prstGeom>
        </p:spPr>
      </p:pic>
      <p:pic>
        <p:nvPicPr>
          <p:cNvPr id="6" name="Picture 5" descr="Screen shot 2014-03-25 at 11.55.3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4428" y="853461"/>
            <a:ext cx="4445172" cy="27334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009" y="590395"/>
            <a:ext cx="242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Net-proton distribution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0913" y="573070"/>
            <a:ext cx="240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Net-charge distribution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78" y="3477150"/>
            <a:ext cx="8109912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Various sophisticated analysis techniques are used</a:t>
            </a:r>
            <a:endParaRPr lang="en-US" sz="2400" b="1" dirty="0" smtClean="0"/>
          </a:p>
          <a:p>
            <a:pPr lvl="1">
              <a:buFont typeface="Arial"/>
              <a:buChar char="•"/>
            </a:pPr>
            <a:r>
              <a:rPr lang="en-US" sz="2000" dirty="0" smtClean="0"/>
              <a:t>Extensive event quality assurance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Centrality Bin width effect 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Efficiency correction of  higher moments</a:t>
            </a:r>
          </a:p>
          <a:p>
            <a:r>
              <a:rPr lang="en-US" sz="2400" b="1" u="sng" dirty="0" smtClean="0"/>
              <a:t>Various effects have been studied</a:t>
            </a:r>
          </a:p>
          <a:p>
            <a:pPr lvl="1">
              <a:buFont typeface="Arial"/>
              <a:buChar char="•"/>
            </a:pPr>
            <a:r>
              <a:rPr lang="en-US" sz="2400" b="1" dirty="0" smtClean="0"/>
              <a:t> </a:t>
            </a:r>
            <a:r>
              <a:rPr lang="en-US" sz="2000" dirty="0" smtClean="0"/>
              <a:t>Auto-correlation effect  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 Centrality resolution effect</a:t>
            </a:r>
          </a:p>
          <a:p>
            <a:pPr>
              <a:buFont typeface="Arial"/>
              <a:buChar char="•"/>
            </a:pPr>
            <a:r>
              <a:rPr lang="en-US" sz="2000" b="1" dirty="0" smtClean="0"/>
              <a:t>Various baseline measurements including different MC model simulations</a:t>
            </a:r>
          </a:p>
          <a:p>
            <a:r>
              <a:rPr lang="en-US" sz="2400" b="1" dirty="0" smtClean="0"/>
              <a:t>  </a:t>
            </a:r>
          </a:p>
          <a:p>
            <a:r>
              <a:rPr lang="en-US" sz="2400" b="1" dirty="0" smtClean="0"/>
              <a:t>     </a:t>
            </a:r>
          </a:p>
          <a:p>
            <a:endParaRPr lang="en-US" sz="2400" b="1" dirty="0" smtClean="0"/>
          </a:p>
          <a:p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73346" y="4150202"/>
            <a:ext cx="2313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Critical Analysis</a:t>
            </a:r>
          </a:p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 for Critical Point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24200" y="3323083"/>
            <a:ext cx="1582484" cy="261610"/>
          </a:xfrm>
          <a:prstGeom prst="rect">
            <a:avLst/>
          </a:prstGeom>
          <a:ln>
            <a:solidFill>
              <a:schemeClr val="tx1"/>
            </a:solidFill>
            <a:prstDash val="dot"/>
          </a:ln>
        </p:spPr>
        <p:txBody>
          <a:bodyPr wrap="none">
            <a:spAutoFit/>
          </a:bodyPr>
          <a:lstStyle/>
          <a:p>
            <a:r>
              <a:rPr lang="en-US" sz="1100" dirty="0" smtClean="0"/>
              <a:t>PRL 112, 032302 (2014).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>
            <a:off x="6676658" y="3483770"/>
            <a:ext cx="2467342" cy="261610"/>
          </a:xfrm>
          <a:prstGeom prst="rect">
            <a:avLst/>
          </a:prstGeom>
          <a:ln>
            <a:solidFill>
              <a:schemeClr val="tx1"/>
            </a:solidFill>
            <a:prstDash val="dot"/>
          </a:ln>
        </p:spPr>
        <p:txBody>
          <a:bodyPr wrap="none">
            <a:spAutoFit/>
          </a:bodyPr>
          <a:lstStyle/>
          <a:p>
            <a:r>
              <a:rPr lang="en-US" sz="1100" dirty="0" err="1" smtClean="0"/>
              <a:t>Acta</a:t>
            </a:r>
            <a:r>
              <a:rPr lang="en-US" sz="1100" dirty="0" smtClean="0"/>
              <a:t> </a:t>
            </a:r>
            <a:r>
              <a:rPr lang="en-US" sz="1100" dirty="0" err="1" smtClean="0"/>
              <a:t>Phys.Polon.Supp</a:t>
            </a:r>
            <a:r>
              <a:rPr lang="en-US" sz="1100" dirty="0" smtClean="0"/>
              <a:t>. 6 (2013) 437-444</a:t>
            </a:r>
            <a:endParaRPr lang="en-US" sz="1100" dirty="0"/>
          </a:p>
        </p:txBody>
      </p:sp>
    </p:spTree>
  </p:cSld>
  <p:clrMapOvr>
    <a:masterClrMapping/>
  </p:clrMapOvr>
  <p:transition advTm="8676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01391"/>
            <a:ext cx="4536089" cy="549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2602" y="42109"/>
            <a:ext cx="6745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BES Results of Higher moments : </a:t>
            </a:r>
            <a:r>
              <a:rPr lang="en-US" sz="2800" b="1" dirty="0" smtClean="0">
                <a:solidFill>
                  <a:srgbClr val="FF0000"/>
                </a:solidFill>
              </a:rPr>
              <a:t>Net-Proton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6089" y="896471"/>
            <a:ext cx="526621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Deviations for both κσ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and Sσ from HRG and </a:t>
            </a:r>
            <a:r>
              <a:rPr lang="en-US" sz="2400" dirty="0" err="1" smtClean="0"/>
              <a:t>Skellam</a:t>
            </a:r>
            <a:r>
              <a:rPr lang="en-US" sz="2400" dirty="0" smtClean="0"/>
              <a:t> expectations are observed for  √</a:t>
            </a:r>
            <a:r>
              <a:rPr lang="en-US" sz="2400" dirty="0" err="1" smtClean="0"/>
              <a:t>s</a:t>
            </a:r>
            <a:r>
              <a:rPr lang="en-US" sz="2400" baseline="-25000" dirty="0" err="1" smtClean="0"/>
              <a:t>NN</a:t>
            </a:r>
            <a:r>
              <a:rPr lang="en-US" sz="2400" dirty="0" smtClean="0"/>
              <a:t>  ≤ 27 GeV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At low energies, large statistical </a:t>
            </a:r>
          </a:p>
          <a:p>
            <a:r>
              <a:rPr lang="en-US" sz="2400" dirty="0" smtClean="0"/>
              <a:t>  error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Various model estimations are compared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000" dirty="0" smtClean="0"/>
              <a:t>Independent Production</a:t>
            </a:r>
          </a:p>
          <a:p>
            <a:pPr lvl="1"/>
            <a:r>
              <a:rPr lang="en-US" dirty="0" smtClean="0"/>
              <a:t>  </a:t>
            </a:r>
            <a:r>
              <a:rPr lang="en-US" sz="1600" dirty="0" smtClean="0"/>
              <a:t>(no correlation between proton and </a:t>
            </a:r>
          </a:p>
          <a:p>
            <a:pPr lvl="1"/>
            <a:r>
              <a:rPr lang="en-US" sz="1600" dirty="0" smtClean="0"/>
              <a:t>   anti-proton)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000" dirty="0" err="1" smtClean="0"/>
              <a:t>UrQMD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62788" y="6200663"/>
            <a:ext cx="2459628" cy="369332"/>
          </a:xfrm>
          <a:prstGeom prst="rect">
            <a:avLst/>
          </a:prstGeom>
          <a:ln>
            <a:solidFill>
              <a:schemeClr val="tx1"/>
            </a:solidFill>
            <a:prstDash val="dot"/>
          </a:ln>
        </p:spPr>
        <p:txBody>
          <a:bodyPr wrap="none">
            <a:spAutoFit/>
          </a:bodyPr>
          <a:lstStyle/>
          <a:p>
            <a:r>
              <a:rPr lang="en-US" b="1" dirty="0" smtClean="0"/>
              <a:t>PRL 112, 032302 (2014).</a:t>
            </a:r>
            <a:endParaRPr lang="en-US" b="1" dirty="0"/>
          </a:p>
        </p:txBody>
      </p:sp>
    </p:spTree>
  </p:cSld>
  <p:clrMapOvr>
    <a:masterClrMapping/>
  </p:clrMapOvr>
  <p:transition advTm="11889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658285"/>
            <a:ext cx="4332806" cy="530329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8754-5328-184A-A3E2-C736669794E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R. Sahoo, WWND 2014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2602" y="57227"/>
            <a:ext cx="6680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BES Results of Higher moments: </a:t>
            </a:r>
            <a:r>
              <a:rPr lang="en-US" sz="2800" b="1" dirty="0" smtClean="0">
                <a:solidFill>
                  <a:srgbClr val="FF0000"/>
                </a:solidFill>
              </a:rPr>
              <a:t>Net-Charge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3526" y="583580"/>
            <a:ext cx="4720474" cy="6124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Within the present uncertainty, no non-monotonic behavior is observed as a function of beam energy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More statistics at low energies is needed for better understanding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  Baseline measurements have been compared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Poisson</a:t>
            </a:r>
            <a:r>
              <a:rPr lang="en-US" dirty="0" smtClean="0"/>
              <a:t> </a:t>
            </a:r>
            <a:r>
              <a:rPr lang="en-US" sz="1600" dirty="0" smtClean="0"/>
              <a:t>( input: mean of Pos. and Neg. dist)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NBD </a:t>
            </a:r>
          </a:p>
          <a:p>
            <a:pPr lvl="1"/>
            <a:r>
              <a:rPr lang="en-US" sz="1600" dirty="0" smtClean="0"/>
              <a:t>  ( input: mean and width of Pos. and Neg. dist)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These results can be used to extract the freeze-out parameters by comparing with lattice results</a:t>
            </a:r>
          </a:p>
          <a:p>
            <a:pPr>
              <a:buFont typeface="Arial"/>
              <a:buChar char="•"/>
            </a:pP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225555" y="5911291"/>
            <a:ext cx="1736373" cy="369332"/>
          </a:xfrm>
          <a:prstGeom prst="rect">
            <a:avLst/>
          </a:prstGeom>
          <a:ln>
            <a:solidFill>
              <a:schemeClr val="tx1"/>
            </a:solidFill>
            <a:prstDash val="dot"/>
          </a:ln>
        </p:spPr>
        <p:txBody>
          <a:bodyPr wrap="none">
            <a:spAutoFit/>
          </a:bodyPr>
          <a:lstStyle/>
          <a:p>
            <a:r>
              <a:rPr lang="en-US" b="1" dirty="0" smtClean="0"/>
              <a:t>arXiv:1402.1558</a:t>
            </a:r>
            <a:endParaRPr lang="en-US" b="1" dirty="0"/>
          </a:p>
        </p:txBody>
      </p:sp>
    </p:spTree>
  </p:cSld>
  <p:clrMapOvr>
    <a:masterClrMapping/>
  </p:clrMapOvr>
  <p:transition advTm="11226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5981</TotalTime>
  <Words>1706</Words>
  <Application>Microsoft Macintosh PowerPoint</Application>
  <PresentationFormat>On-screen Show (4:3)</PresentationFormat>
  <Paragraphs>335</Paragraphs>
  <Slides>22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VECC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Nihar Ranjan Sahoo</dc:creator>
  <cp:lastModifiedBy>Nihar Ranjan Sahoo</cp:lastModifiedBy>
  <cp:revision>149</cp:revision>
  <dcterms:created xsi:type="dcterms:W3CDTF">2014-04-07T01:32:20Z</dcterms:created>
  <dcterms:modified xsi:type="dcterms:W3CDTF">2014-04-07T01:59:03Z</dcterms:modified>
</cp:coreProperties>
</file>