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5" r:id="rId5"/>
    <p:sldId id="262" r:id="rId6"/>
    <p:sldId id="263" r:id="rId7"/>
    <p:sldId id="267" r:id="rId8"/>
    <p:sldId id="259" r:id="rId9"/>
    <p:sldId id="266" r:id="rId10"/>
    <p:sldId id="264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E51F6-4BD8-417A-BC9D-28C1997507F8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69985-915C-4391-AA8D-5C4658261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PLT DAQ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W. Johns for the </a:t>
            </a:r>
            <a:r>
              <a:rPr lang="en-US" dirty="0" err="1" smtClean="0"/>
              <a:t>Lumi</a:t>
            </a:r>
            <a:r>
              <a:rPr lang="en-US" dirty="0" smtClean="0"/>
              <a:t> DAQ workshop</a:t>
            </a:r>
          </a:p>
          <a:p>
            <a:r>
              <a:rPr lang="en-US" dirty="0" smtClean="0"/>
              <a:t>Oct 15, 2013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PLT DAQ used well proven and “simple” setup to take data</a:t>
            </a:r>
          </a:p>
          <a:p>
            <a:pPr lvl="1"/>
            <a:r>
              <a:rPr lang="en-US" dirty="0" smtClean="0"/>
              <a:t>Pixel system REALLY tested well</a:t>
            </a:r>
          </a:p>
          <a:p>
            <a:pPr lvl="2"/>
            <a:r>
              <a:rPr lang="en-US" dirty="0" smtClean="0"/>
              <a:t>SEU etc. are rare compared to pixels (much fewer channels) and ok for us to stop triggers longer </a:t>
            </a:r>
          </a:p>
          <a:p>
            <a:pPr lvl="2"/>
            <a:r>
              <a:rPr lang="en-US" dirty="0" smtClean="0"/>
              <a:t>Longer term </a:t>
            </a:r>
            <a:r>
              <a:rPr lang="en-US" dirty="0" err="1" smtClean="0"/>
              <a:t>FedStreamer</a:t>
            </a:r>
            <a:r>
              <a:rPr lang="en-US" dirty="0" smtClean="0"/>
              <a:t> problem due to RAM blocks not released</a:t>
            </a:r>
          </a:p>
          <a:p>
            <a:pPr lvl="3"/>
            <a:r>
              <a:rPr lang="en-US" dirty="0" smtClean="0"/>
              <a:t>Fixed in next OS?, we rebooted to fix it</a:t>
            </a:r>
          </a:p>
          <a:p>
            <a:pPr lvl="1"/>
            <a:r>
              <a:rPr lang="en-US" dirty="0" err="1" smtClean="0"/>
              <a:t>pltFED</a:t>
            </a:r>
            <a:r>
              <a:rPr lang="en-US" dirty="0" smtClean="0"/>
              <a:t> system tested in BRM application</a:t>
            </a:r>
          </a:p>
          <a:p>
            <a:pPr lvl="2"/>
            <a:r>
              <a:rPr lang="en-US" dirty="0" smtClean="0"/>
              <a:t>Ran for weeks without intervention</a:t>
            </a:r>
          </a:p>
          <a:p>
            <a:pPr lvl="3"/>
            <a:r>
              <a:rPr lang="en-US" dirty="0" smtClean="0"/>
              <a:t>Just need to move the data</a:t>
            </a:r>
          </a:p>
          <a:p>
            <a:pPr lvl="3"/>
            <a:r>
              <a:rPr lang="en-US" dirty="0" smtClean="0"/>
              <a:t>Good to have clear restart procedures in place</a:t>
            </a:r>
          </a:p>
          <a:p>
            <a:pPr lvl="2"/>
            <a:r>
              <a:rPr lang="en-US" dirty="0" smtClean="0"/>
              <a:t>Emphasis is on simplicity and primary local storage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838200" y="2243078"/>
            <a:ext cx="0" cy="1905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133600" y="2209800"/>
            <a:ext cx="0" cy="609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ight Arrow 4"/>
          <p:cNvSpPr/>
          <p:nvPr/>
        </p:nvSpPr>
        <p:spPr>
          <a:xfrm>
            <a:off x="2209800" y="1752600"/>
            <a:ext cx="1371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Bent-Up Arrow 26"/>
          <p:cNvSpPr/>
          <p:nvPr/>
        </p:nvSpPr>
        <p:spPr>
          <a:xfrm rot="16200000" flipH="1" flipV="1">
            <a:off x="3255139" y="3102739"/>
            <a:ext cx="3852922" cy="4572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System Readout overview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371600"/>
            <a:ext cx="2438400" cy="12954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Detector: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16 “pixel” </a:t>
            </a:r>
            <a:r>
              <a:rPr lang="en-US" dirty="0" err="1" smtClean="0">
                <a:solidFill>
                  <a:schemeClr val="tx1"/>
                </a:solidFill>
              </a:rPr>
              <a:t>chnls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48 Fast-Or </a:t>
            </a:r>
            <a:r>
              <a:rPr lang="en-US" dirty="0" err="1" smtClean="0">
                <a:solidFill>
                  <a:schemeClr val="tx1"/>
                </a:solidFill>
              </a:rPr>
              <a:t>chnls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(Fast-Or prop to # hits)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81400" y="1404878"/>
            <a:ext cx="1295400" cy="1143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Standard </a:t>
            </a:r>
            <a:r>
              <a:rPr lang="en-US" dirty="0" err="1" smtClean="0">
                <a:solidFill>
                  <a:schemeClr val="tx1"/>
                </a:solidFill>
              </a:rPr>
              <a:t>pxlFED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76800" y="1557278"/>
            <a:ext cx="762000" cy="99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Slink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162800" y="1621810"/>
            <a:ext cx="1828800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SLC-5  (SC1425) </a:t>
            </a:r>
            <a:r>
              <a:rPr lang="en-US" dirty="0" err="1" smtClean="0">
                <a:solidFill>
                  <a:schemeClr val="tx1"/>
                </a:solidFill>
              </a:rPr>
              <a:t>Fedstreamer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638800" y="1926610"/>
            <a:ext cx="1447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715000" y="1557278"/>
            <a:ext cx="138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 to 70 kHz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133600" y="2852678"/>
            <a:ext cx="1447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838200" y="4148078"/>
            <a:ext cx="27432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581400" y="2624078"/>
            <a:ext cx="1295400" cy="1219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pltFED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581400" y="3843278"/>
            <a:ext cx="1295400" cy="1143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pltFED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410200" y="3967877"/>
            <a:ext cx="350520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-Histogram Readout via VME every </a:t>
            </a:r>
          </a:p>
          <a:p>
            <a:r>
              <a:rPr lang="en-US" dirty="0" smtClean="0"/>
              <a:t>4096</a:t>
            </a:r>
            <a:r>
              <a:rPr lang="en-US" dirty="0"/>
              <a:t> </a:t>
            </a:r>
            <a:r>
              <a:rPr lang="en-US" dirty="0" smtClean="0"/>
              <a:t>orbits to disk</a:t>
            </a:r>
          </a:p>
          <a:p>
            <a:r>
              <a:rPr lang="en-US" dirty="0" smtClean="0"/>
              <a:t>-Same </a:t>
            </a:r>
            <a:r>
              <a:rPr lang="en-US" dirty="0" err="1" smtClean="0"/>
              <a:t>histo</a:t>
            </a:r>
            <a:r>
              <a:rPr lang="en-US" dirty="0" smtClean="0"/>
              <a:t> system was used for</a:t>
            </a:r>
          </a:p>
          <a:p>
            <a:r>
              <a:rPr lang="en-US" dirty="0"/>
              <a:t>t</a:t>
            </a:r>
            <a:r>
              <a:rPr lang="en-US" dirty="0" smtClean="0"/>
              <a:t>he BRM electrical </a:t>
            </a:r>
            <a:r>
              <a:rPr lang="en-US" dirty="0" err="1" smtClean="0"/>
              <a:t>pltFED</a:t>
            </a:r>
            <a:endParaRPr lang="en-US" dirty="0" smtClean="0"/>
          </a:p>
          <a:p>
            <a:r>
              <a:rPr lang="en-US" dirty="0" smtClean="0"/>
              <a:t>-Provides integrated hit coincidence </a:t>
            </a:r>
          </a:p>
          <a:p>
            <a:r>
              <a:rPr lang="en-US" dirty="0" smtClean="0"/>
              <a:t>BX by BX integrated 4096 orbits</a:t>
            </a:r>
          </a:p>
          <a:p>
            <a:r>
              <a:rPr lang="en-US" dirty="0" smtClean="0"/>
              <a:t>-Other VME info readout less often and with much less size (~GB/day)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724400" y="94767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VME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791200" y="2319278"/>
            <a:ext cx="25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(10 kHz is our usual Max)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8600" y="4763869"/>
            <a:ext cx="44010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Data Rates:</a:t>
            </a:r>
          </a:p>
          <a:p>
            <a:r>
              <a:rPr lang="en-US" dirty="0" smtClean="0"/>
              <a:t>Histograms:(about 60GB/day uncompressed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-&gt; 640 </a:t>
            </a:r>
            <a:r>
              <a:rPr lang="en-US" dirty="0" err="1" smtClean="0"/>
              <a:t>kB</a:t>
            </a:r>
            <a:r>
              <a:rPr lang="en-US" dirty="0" smtClean="0"/>
              <a:t>/s (compress 320 </a:t>
            </a:r>
            <a:r>
              <a:rPr lang="en-US" dirty="0" err="1" smtClean="0"/>
              <a:t>kB</a:t>
            </a:r>
            <a:r>
              <a:rPr lang="en-US" dirty="0" smtClean="0"/>
              <a:t>/s)</a:t>
            </a:r>
            <a:endParaRPr lang="en-US" dirty="0" smtClean="0"/>
          </a:p>
          <a:p>
            <a:r>
              <a:rPr lang="en-US" dirty="0" smtClean="0"/>
              <a:t>Slink: ~2MB/s for every 10kHZ (50 GB/day)</a:t>
            </a:r>
          </a:p>
          <a:p>
            <a:r>
              <a:rPr lang="en-US" dirty="0" err="1" smtClean="0"/>
              <a:t>Scaler</a:t>
            </a:r>
            <a:r>
              <a:rPr lang="en-US" dirty="0" smtClean="0"/>
              <a:t> info: 30 GB/year</a:t>
            </a:r>
          </a:p>
          <a:p>
            <a:r>
              <a:rPr lang="en-US" dirty="0" smtClean="0"/>
              <a:t>Status info: 10 GB/year</a:t>
            </a:r>
          </a:p>
          <a:p>
            <a:r>
              <a:rPr lang="en-US" dirty="0" smtClean="0"/>
              <a:t>Transparent </a:t>
            </a:r>
            <a:r>
              <a:rPr lang="en-US" dirty="0" err="1" smtClean="0"/>
              <a:t>Histo</a:t>
            </a:r>
            <a:r>
              <a:rPr lang="en-US" dirty="0" smtClean="0"/>
              <a:t> Data: 1TB/year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PLT FED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Vienna Pixel FED</a:t>
            </a:r>
          </a:p>
          <a:p>
            <a:r>
              <a:rPr lang="en-US" dirty="0" smtClean="0"/>
              <a:t>9U VME card</a:t>
            </a:r>
          </a:p>
          <a:p>
            <a:r>
              <a:rPr lang="en-US" dirty="0" smtClean="0"/>
              <a:t>36 input channels</a:t>
            </a:r>
          </a:p>
          <a:p>
            <a:r>
              <a:rPr lang="en-US" dirty="0" smtClean="0"/>
              <a:t>24 used for PLT</a:t>
            </a:r>
          </a:p>
          <a:p>
            <a:r>
              <a:rPr lang="en-US" dirty="0" smtClean="0"/>
              <a:t>ADC every BX</a:t>
            </a:r>
          </a:p>
          <a:p>
            <a:r>
              <a:rPr lang="en-US" dirty="0" smtClean="0"/>
              <a:t>Continuous Histogram</a:t>
            </a:r>
          </a:p>
          <a:p>
            <a:r>
              <a:rPr lang="en-US" dirty="0" smtClean="0"/>
              <a:t>Fast Trigger</a:t>
            </a:r>
          </a:p>
          <a:p>
            <a:r>
              <a:rPr lang="en-US" dirty="0" smtClean="0"/>
              <a:t>(BRM uses electrical version (no </a:t>
            </a:r>
            <a:r>
              <a:rPr lang="en-US" dirty="0" err="1" smtClean="0"/>
              <a:t>opto</a:t>
            </a:r>
            <a:r>
              <a:rPr lang="en-US" dirty="0" smtClean="0"/>
              <a:t> input)</a:t>
            </a:r>
          </a:p>
          <a:p>
            <a:r>
              <a:rPr lang="en-US" dirty="0" smtClean="0"/>
              <a:t>Internal self tester with video DAC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7264" y="1524000"/>
            <a:ext cx="451673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to PLT FED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71564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6172200" y="54102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172200" y="57150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67600" y="5257800"/>
            <a:ext cx="1521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consider </a:t>
            </a:r>
          </a:p>
          <a:p>
            <a:r>
              <a:rPr lang="en-US" dirty="0" smtClean="0"/>
              <a:t>these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1295400" y="14478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240268"/>
            <a:ext cx="6686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PLT Cell of 3 channels (TELESCOPE) </a:t>
            </a:r>
            <a:r>
              <a:rPr lang="en-US" dirty="0" smtClean="0"/>
              <a:t>(PLT Telescope coincidence 8/FED)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76400" y="1134070"/>
            <a:ext cx="19050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76400" y="1134070"/>
            <a:ext cx="12809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DC, Phase</a:t>
            </a:r>
          </a:p>
          <a:p>
            <a:r>
              <a:rPr lang="en-US" dirty="0" smtClean="0"/>
              <a:t>&amp; Timing</a:t>
            </a:r>
          </a:p>
          <a:p>
            <a:r>
              <a:rPr lang="en-US" dirty="0" smtClean="0"/>
              <a:t>adjustment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4800" y="1143000"/>
            <a:ext cx="990600" cy="57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" y="1371600"/>
            <a:ext cx="121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X12  optical receiver</a:t>
            </a:r>
          </a:p>
          <a:p>
            <a:r>
              <a:rPr lang="en-US" dirty="0" smtClean="0"/>
              <a:t>(some DC</a:t>
            </a:r>
          </a:p>
          <a:p>
            <a:r>
              <a:rPr lang="en-US" dirty="0"/>
              <a:t>a</a:t>
            </a:r>
            <a:r>
              <a:rPr lang="en-US" dirty="0" smtClean="0"/>
              <a:t>djust)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0" y="137433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ADC</a:t>
            </a:r>
            <a:endParaRPr lang="en-US" dirty="0"/>
          </a:p>
        </p:txBody>
      </p:sp>
      <p:sp>
        <p:nvSpPr>
          <p:cNvPr id="14" name="Right Brace 13"/>
          <p:cNvSpPr/>
          <p:nvPr/>
        </p:nvSpPr>
        <p:spPr>
          <a:xfrm>
            <a:off x="2895600" y="1210270"/>
            <a:ext cx="152400" cy="685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676400" y="2048470"/>
            <a:ext cx="19050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676400" y="2048470"/>
            <a:ext cx="12809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DC, Phase</a:t>
            </a:r>
          </a:p>
          <a:p>
            <a:r>
              <a:rPr lang="en-US" dirty="0" smtClean="0"/>
              <a:t>&amp; Timing</a:t>
            </a:r>
          </a:p>
          <a:p>
            <a:r>
              <a:rPr lang="en-US" dirty="0" smtClean="0"/>
              <a:t>adjustment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0" y="228873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ADC</a:t>
            </a:r>
            <a:endParaRPr lang="en-US" dirty="0"/>
          </a:p>
        </p:txBody>
      </p:sp>
      <p:sp>
        <p:nvSpPr>
          <p:cNvPr id="18" name="Right Brace 17"/>
          <p:cNvSpPr/>
          <p:nvPr/>
        </p:nvSpPr>
        <p:spPr>
          <a:xfrm>
            <a:off x="2895600" y="2124670"/>
            <a:ext cx="152400" cy="685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76400" y="2962870"/>
            <a:ext cx="19050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676400" y="2962870"/>
            <a:ext cx="12809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DC, Phase</a:t>
            </a:r>
          </a:p>
          <a:p>
            <a:r>
              <a:rPr lang="en-US" dirty="0" smtClean="0"/>
              <a:t>&amp; Timing</a:t>
            </a:r>
          </a:p>
          <a:p>
            <a:r>
              <a:rPr lang="en-US" dirty="0" smtClean="0"/>
              <a:t>adjustment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0" y="320313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ADC</a:t>
            </a:r>
            <a:endParaRPr lang="en-US" dirty="0"/>
          </a:p>
        </p:txBody>
      </p:sp>
      <p:sp>
        <p:nvSpPr>
          <p:cNvPr id="22" name="Right Brace 21"/>
          <p:cNvSpPr/>
          <p:nvPr/>
        </p:nvSpPr>
        <p:spPr>
          <a:xfrm>
            <a:off x="2895600" y="3039070"/>
            <a:ext cx="152400" cy="685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1295400" y="24384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1295400" y="32766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>
            <a:off x="3581400" y="1219200"/>
            <a:ext cx="228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3581400" y="2057400"/>
            <a:ext cx="228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3581400" y="2971800"/>
            <a:ext cx="228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810000" y="1143000"/>
            <a:ext cx="1981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886200" y="1295400"/>
            <a:ext cx="99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</a:p>
          <a:p>
            <a:r>
              <a:rPr lang="en-US" dirty="0" err="1" smtClean="0"/>
              <a:t>Adj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800600" y="1295400"/>
            <a:ext cx="1053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</a:t>
            </a:r>
            <a:r>
              <a:rPr lang="en-US" dirty="0" err="1" smtClean="0"/>
              <a:t>Det</a:t>
            </a:r>
            <a:endParaRPr lang="en-US" dirty="0" smtClean="0"/>
          </a:p>
          <a:p>
            <a:r>
              <a:rPr lang="en-US" dirty="0" smtClean="0"/>
              <a:t>(0,1,2)</a:t>
            </a:r>
          </a:p>
          <a:p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810000" y="2057400"/>
            <a:ext cx="1981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886200" y="2209800"/>
            <a:ext cx="99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</a:p>
          <a:p>
            <a:r>
              <a:rPr lang="en-US" dirty="0" err="1" smtClean="0"/>
              <a:t>Adj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00600" y="2209800"/>
            <a:ext cx="1053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</a:t>
            </a:r>
            <a:r>
              <a:rPr lang="en-US" dirty="0" err="1" smtClean="0"/>
              <a:t>Det</a:t>
            </a:r>
            <a:endParaRPr lang="en-US" dirty="0" smtClean="0"/>
          </a:p>
          <a:p>
            <a:r>
              <a:rPr lang="en-US" dirty="0" smtClean="0"/>
              <a:t>(0,1,2)</a:t>
            </a:r>
          </a:p>
          <a:p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810000" y="2962870"/>
            <a:ext cx="1981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886200" y="3115270"/>
            <a:ext cx="99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</a:p>
          <a:p>
            <a:r>
              <a:rPr lang="en-US" dirty="0" err="1" smtClean="0"/>
              <a:t>Adj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800600" y="3115270"/>
            <a:ext cx="1053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</a:t>
            </a:r>
            <a:r>
              <a:rPr lang="en-US" dirty="0" err="1" smtClean="0"/>
              <a:t>Det</a:t>
            </a:r>
            <a:endParaRPr lang="en-US" dirty="0" smtClean="0"/>
          </a:p>
          <a:p>
            <a:r>
              <a:rPr lang="en-US" dirty="0" smtClean="0"/>
              <a:t>(0,1,2)</a:t>
            </a:r>
          </a:p>
          <a:p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5791200" y="1143000"/>
            <a:ext cx="609600" cy="2743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5085215" y="2040855"/>
            <a:ext cx="1984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Coincidence:</a:t>
            </a:r>
          </a:p>
          <a:p>
            <a:r>
              <a:rPr lang="en-US" dirty="0" smtClean="0"/>
              <a:t>Minimum of 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819526" y="106680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808306" y="19812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810000" y="289560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6705600" y="1447800"/>
            <a:ext cx="1828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68580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0104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1628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152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4676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6200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7724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9248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80772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82296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8382000" y="14478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6705600" y="2895600"/>
            <a:ext cx="1828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>
            <a:off x="68580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0104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1628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3152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4676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6200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7724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79248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80772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2296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8382000" y="2895600"/>
            <a:ext cx="0" cy="685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781800" y="1143000"/>
            <a:ext cx="16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3964 BX x 14 bit</a:t>
            </a:r>
            <a:endParaRPr lang="en-US" dirty="0"/>
          </a:p>
        </p:txBody>
      </p:sp>
      <p:sp>
        <p:nvSpPr>
          <p:cNvPr id="76" name="Right Arrow 75"/>
          <p:cNvSpPr/>
          <p:nvPr/>
        </p:nvSpPr>
        <p:spPr>
          <a:xfrm rot="16200000">
            <a:off x="6705600" y="2362200"/>
            <a:ext cx="304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ight Arrow 77"/>
          <p:cNvSpPr/>
          <p:nvPr/>
        </p:nvSpPr>
        <p:spPr>
          <a:xfrm rot="5400000">
            <a:off x="8153400" y="2362200"/>
            <a:ext cx="304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934200" y="2133600"/>
            <a:ext cx="1279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Swap every</a:t>
            </a:r>
          </a:p>
          <a:p>
            <a:r>
              <a:rPr lang="en-US" dirty="0" smtClean="0"/>
              <a:t>4096 Orbits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6781800" y="3593068"/>
            <a:ext cx="168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3964 BX x 14 bit</a:t>
            </a:r>
            <a:endParaRPr lang="en-US" dirty="0"/>
          </a:p>
        </p:txBody>
      </p:sp>
      <p:sp>
        <p:nvSpPr>
          <p:cNvPr id="84" name="Right Arrow 83"/>
          <p:cNvSpPr/>
          <p:nvPr/>
        </p:nvSpPr>
        <p:spPr>
          <a:xfrm>
            <a:off x="6400800" y="1600200"/>
            <a:ext cx="228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Down Arrow 84"/>
          <p:cNvSpPr/>
          <p:nvPr/>
        </p:nvSpPr>
        <p:spPr>
          <a:xfrm>
            <a:off x="3886200" y="38862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3048000" y="4267200"/>
            <a:ext cx="2025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Fifos</a:t>
            </a:r>
            <a:r>
              <a:rPr lang="en-US" dirty="0" smtClean="0"/>
              <a:t> for calibrating </a:t>
            </a:r>
          </a:p>
          <a:p>
            <a:r>
              <a:rPr lang="en-US" dirty="0"/>
              <a:t>i</a:t>
            </a:r>
            <a:r>
              <a:rPr lang="en-US" dirty="0" smtClean="0"/>
              <a:t>nputs, spy capture</a:t>
            </a:r>
            <a:endParaRPr lang="en-US" dirty="0"/>
          </a:p>
        </p:txBody>
      </p:sp>
      <p:sp>
        <p:nvSpPr>
          <p:cNvPr id="88" name="Down Arrow 87"/>
          <p:cNvSpPr/>
          <p:nvPr/>
        </p:nvSpPr>
        <p:spPr>
          <a:xfrm>
            <a:off x="6019800" y="38862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5410200" y="4126468"/>
            <a:ext cx="123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Fast trigger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2667000" y="5181600"/>
            <a:ext cx="1295400" cy="1200329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TTCrx</a:t>
            </a:r>
            <a:r>
              <a:rPr lang="en-US" dirty="0" smtClean="0"/>
              <a:t>: L1A, </a:t>
            </a:r>
            <a:r>
              <a:rPr lang="en-US" dirty="0" err="1" smtClean="0"/>
              <a:t>Resync</a:t>
            </a:r>
            <a:r>
              <a:rPr lang="en-US" dirty="0" smtClean="0"/>
              <a:t>,</a:t>
            </a:r>
          </a:p>
          <a:p>
            <a:r>
              <a:rPr lang="en-US" dirty="0" smtClean="0"/>
              <a:t>BX, OC0</a:t>
            </a:r>
          </a:p>
          <a:p>
            <a:endParaRPr lang="en-US" dirty="0"/>
          </a:p>
        </p:txBody>
      </p:sp>
      <p:cxnSp>
        <p:nvCxnSpPr>
          <p:cNvPr id="92" name="Straight Connector 91"/>
          <p:cNvCxnSpPr/>
          <p:nvPr/>
        </p:nvCxnSpPr>
        <p:spPr>
          <a:xfrm>
            <a:off x="2743200" y="38862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962400" y="5410200"/>
            <a:ext cx="3124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5105400" y="3886200"/>
            <a:ext cx="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7086600" y="3581400"/>
            <a:ext cx="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7086600" y="21336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7848600" y="304800"/>
            <a:ext cx="9144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VME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8534400" y="1143000"/>
            <a:ext cx="0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914400" y="838200"/>
            <a:ext cx="6934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V="1">
            <a:off x="2743200" y="8382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V="1">
            <a:off x="4572000" y="8382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914400" y="8382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8686800" y="1143000"/>
            <a:ext cx="0" cy="464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endCxn id="90" idx="3"/>
          </p:cNvCxnSpPr>
          <p:nvPr/>
        </p:nvCxnSpPr>
        <p:spPr>
          <a:xfrm flipH="1" flipV="1">
            <a:off x="3962400" y="5781765"/>
            <a:ext cx="4724400" cy="9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1828800" y="6400800"/>
            <a:ext cx="6064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get Clock, orbit and start from </a:t>
            </a:r>
            <a:r>
              <a:rPr lang="en-US" dirty="0" err="1" smtClean="0"/>
              <a:t>TTCci</a:t>
            </a:r>
            <a:r>
              <a:rPr lang="en-US" dirty="0" smtClean="0"/>
              <a:t> or VME Aux backplane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2012 Developments etc.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867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(BRM) operation was to restart at Prepare Ramp and Flat Top</a:t>
            </a:r>
          </a:p>
          <a:p>
            <a:pPr lvl="1"/>
            <a:r>
              <a:rPr lang="en-US" dirty="0" smtClean="0"/>
              <a:t>Send </a:t>
            </a:r>
            <a:r>
              <a:rPr lang="en-US" dirty="0"/>
              <a:t>s</a:t>
            </a:r>
            <a:r>
              <a:rPr lang="en-US" dirty="0" smtClean="0"/>
              <a:t>tart signal via </a:t>
            </a:r>
            <a:r>
              <a:rPr lang="en-US" dirty="0" err="1" smtClean="0"/>
              <a:t>TTCci</a:t>
            </a:r>
            <a:endParaRPr lang="en-US" dirty="0" smtClean="0"/>
          </a:p>
          <a:p>
            <a:pPr lvl="2"/>
            <a:r>
              <a:rPr lang="en-US" dirty="0" smtClean="0"/>
              <a:t>also reconfigure </a:t>
            </a:r>
            <a:r>
              <a:rPr lang="en-US" dirty="0" err="1" smtClean="0"/>
              <a:t>TTCci</a:t>
            </a:r>
            <a:r>
              <a:rPr lang="en-US" dirty="0"/>
              <a:t>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(had problems if we didn’t)</a:t>
            </a:r>
          </a:p>
          <a:p>
            <a:pPr lvl="1"/>
            <a:r>
              <a:rPr lang="en-US" dirty="0" smtClean="0"/>
              <a:t>Histogram memory is read from VME to files	</a:t>
            </a:r>
          </a:p>
          <a:p>
            <a:pPr lvl="2"/>
            <a:r>
              <a:rPr lang="en-US" dirty="0" smtClean="0"/>
              <a:t>4096 swaps of 4096 orbits (except new file at midnight)</a:t>
            </a:r>
          </a:p>
          <a:p>
            <a:pPr lvl="2"/>
            <a:r>
              <a:rPr lang="en-US" dirty="0" smtClean="0"/>
              <a:t>Orbit, time marker in data</a:t>
            </a:r>
          </a:p>
          <a:p>
            <a:pPr lvl="2"/>
            <a:r>
              <a:rPr lang="en-US" dirty="0" smtClean="0"/>
              <a:t>PLT uses trigger to alignment data from </a:t>
            </a:r>
            <a:r>
              <a:rPr lang="en-US" dirty="0" err="1" smtClean="0"/>
              <a:t>Histo</a:t>
            </a:r>
            <a:r>
              <a:rPr lang="en-US" dirty="0" smtClean="0"/>
              <a:t> and Pixel FEDs</a:t>
            </a:r>
          </a:p>
          <a:p>
            <a:pPr lvl="1"/>
            <a:r>
              <a:rPr lang="en-US" dirty="0" smtClean="0"/>
              <a:t>Sync to HF BGO for Start (not tested, hardware @P5)</a:t>
            </a:r>
          </a:p>
          <a:p>
            <a:pPr lvl="2"/>
            <a:r>
              <a:rPr lang="en-US" dirty="0" smtClean="0"/>
              <a:t>Resets counters -&gt; Creates new files for </a:t>
            </a:r>
            <a:r>
              <a:rPr lang="en-US" dirty="0" err="1" smtClean="0"/>
              <a:t>Lumi</a:t>
            </a:r>
            <a:r>
              <a:rPr lang="en-US" dirty="0" smtClean="0"/>
              <a:t> (flag in data to mark new start)</a:t>
            </a:r>
          </a:p>
          <a:p>
            <a:pPr lvl="2"/>
            <a:r>
              <a:rPr lang="en-US" dirty="0" smtClean="0"/>
              <a:t>“new” module took HF signal and </a:t>
            </a:r>
            <a:r>
              <a:rPr lang="en-US" dirty="0" err="1" smtClean="0"/>
              <a:t>transmited</a:t>
            </a:r>
            <a:r>
              <a:rPr lang="en-US" dirty="0" smtClean="0"/>
              <a:t> it to </a:t>
            </a:r>
            <a:r>
              <a:rPr lang="en-US" dirty="0" err="1" smtClean="0"/>
              <a:t>pltFEDs</a:t>
            </a:r>
            <a:endParaRPr lang="en-US" dirty="0" smtClean="0"/>
          </a:p>
          <a:p>
            <a:pPr lvl="3"/>
            <a:r>
              <a:rPr lang="en-US" dirty="0" smtClean="0"/>
              <a:t>Will a Start/Restart signal work in the new </a:t>
            </a:r>
            <a:r>
              <a:rPr lang="en-US" dirty="0" err="1" smtClean="0"/>
              <a:t>Lumi</a:t>
            </a:r>
            <a:r>
              <a:rPr lang="en-US" dirty="0" smtClean="0"/>
              <a:t>-DAQ?</a:t>
            </a:r>
          </a:p>
          <a:p>
            <a:pPr lvl="3"/>
            <a:r>
              <a:rPr lang="en-US" dirty="0" smtClean="0"/>
              <a:t>Any instance where the start nibble ! = 0?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BRM </a:t>
            </a:r>
            <a:r>
              <a:rPr lang="en-US" dirty="0" err="1" smtClean="0"/>
              <a:t>Histo</a:t>
            </a:r>
            <a:r>
              <a:rPr lang="en-US" dirty="0" smtClean="0"/>
              <a:t> Data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File name has human readable filename time</a:t>
            </a:r>
          </a:p>
          <a:p>
            <a:pPr lvl="1"/>
            <a:r>
              <a:rPr lang="en-US" dirty="0" smtClean="0"/>
              <a:t>E.g. Data_Histogram_20131014.225124.dat</a:t>
            </a:r>
          </a:p>
          <a:p>
            <a:pPr lvl="1"/>
            <a:r>
              <a:rPr lang="en-US" dirty="0" smtClean="0"/>
              <a:t>Each 4096 orbits:</a:t>
            </a:r>
          </a:p>
          <a:p>
            <a:pPr lvl="2"/>
            <a:r>
              <a:rPr lang="en-US" dirty="0" smtClean="0"/>
              <a:t>milliseconds since midnight</a:t>
            </a:r>
          </a:p>
          <a:p>
            <a:pPr lvl="2"/>
            <a:r>
              <a:rPr lang="en-US" dirty="0" smtClean="0"/>
              <a:t>#orbits since start (32 bits)</a:t>
            </a:r>
          </a:p>
          <a:p>
            <a:pPr lvl="3"/>
            <a:r>
              <a:rPr lang="en-US" dirty="0" smtClean="0"/>
              <a:t>Histogram Ch #, BX Data payload:3664 words x 32 bits</a:t>
            </a:r>
          </a:p>
          <a:p>
            <a:pPr lvl="4"/>
            <a:r>
              <a:rPr lang="en-US" dirty="0" smtClean="0"/>
              <a:t>Can reduce the payload to 14 bits/word</a:t>
            </a:r>
          </a:p>
          <a:p>
            <a:r>
              <a:rPr lang="en-US" dirty="0" smtClean="0"/>
              <a:t>Should be easy to modify for the new format</a:t>
            </a:r>
          </a:p>
          <a:p>
            <a:pPr lvl="1"/>
            <a:r>
              <a:rPr lang="en-US" dirty="0" smtClean="0"/>
              <a:t>Fill, Run, Nibble, section, time</a:t>
            </a:r>
          </a:p>
          <a:p>
            <a:pPr lvl="1"/>
            <a:r>
              <a:rPr lang="en-US" dirty="0" err="1" smtClean="0"/>
              <a:t>Retask</a:t>
            </a:r>
            <a:r>
              <a:rPr lang="en-US" dirty="0" smtClean="0"/>
              <a:t> dedicated board for new words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PLTFeds</a:t>
            </a:r>
            <a:r>
              <a:rPr lang="en-US" dirty="0" smtClean="0"/>
              <a:t> can stay the same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4038600" y="1524000"/>
            <a:ext cx="2362200" cy="2971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733800" y="1752600"/>
            <a:ext cx="2362200" cy="297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781800" y="152400"/>
            <a:ext cx="10668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391400" y="4648200"/>
            <a:ext cx="1600200" cy="2057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0" y="55626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209800" y="1524000"/>
            <a:ext cx="1828800" cy="16764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267200" y="152400"/>
            <a:ext cx="3581400" cy="33528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5943600" y="304800"/>
            <a:ext cx="838200" cy="2895600"/>
          </a:xfrm>
          <a:custGeom>
            <a:avLst/>
            <a:gdLst>
              <a:gd name="connsiteX0" fmla="*/ 864870 w 864870"/>
              <a:gd name="connsiteY0" fmla="*/ 0 h 2377440"/>
              <a:gd name="connsiteX1" fmla="*/ 7620 w 864870"/>
              <a:gd name="connsiteY1" fmla="*/ 468630 h 2377440"/>
              <a:gd name="connsiteX2" fmla="*/ 819150 w 864870"/>
              <a:gd name="connsiteY2" fmla="*/ 1783080 h 2377440"/>
              <a:gd name="connsiteX3" fmla="*/ 156210 w 864870"/>
              <a:gd name="connsiteY3" fmla="*/ 2377440 h 2377440"/>
              <a:gd name="connsiteX4" fmla="*/ 156210 w 864870"/>
              <a:gd name="connsiteY4" fmla="*/ 237744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4870" h="2377440">
                <a:moveTo>
                  <a:pt x="864870" y="0"/>
                </a:moveTo>
                <a:cubicBezTo>
                  <a:pt x="440055" y="85725"/>
                  <a:pt x="15240" y="171450"/>
                  <a:pt x="7620" y="468630"/>
                </a:cubicBezTo>
                <a:cubicBezTo>
                  <a:pt x="0" y="765810"/>
                  <a:pt x="794385" y="1464945"/>
                  <a:pt x="819150" y="1783080"/>
                </a:cubicBezTo>
                <a:cubicBezTo>
                  <a:pt x="843915" y="2101215"/>
                  <a:pt x="156210" y="2377440"/>
                  <a:pt x="156210" y="2377440"/>
                </a:cubicBezTo>
                <a:lnTo>
                  <a:pt x="156210" y="23774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5916930" y="788670"/>
            <a:ext cx="864870" cy="2792730"/>
          </a:xfrm>
          <a:custGeom>
            <a:avLst/>
            <a:gdLst>
              <a:gd name="connsiteX0" fmla="*/ 864870 w 864870"/>
              <a:gd name="connsiteY0" fmla="*/ 0 h 2377440"/>
              <a:gd name="connsiteX1" fmla="*/ 7620 w 864870"/>
              <a:gd name="connsiteY1" fmla="*/ 468630 h 2377440"/>
              <a:gd name="connsiteX2" fmla="*/ 819150 w 864870"/>
              <a:gd name="connsiteY2" fmla="*/ 1783080 h 2377440"/>
              <a:gd name="connsiteX3" fmla="*/ 156210 w 864870"/>
              <a:gd name="connsiteY3" fmla="*/ 2377440 h 2377440"/>
              <a:gd name="connsiteX4" fmla="*/ 156210 w 864870"/>
              <a:gd name="connsiteY4" fmla="*/ 237744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4870" h="2377440">
                <a:moveTo>
                  <a:pt x="864870" y="0"/>
                </a:moveTo>
                <a:cubicBezTo>
                  <a:pt x="440055" y="85725"/>
                  <a:pt x="15240" y="171450"/>
                  <a:pt x="7620" y="468630"/>
                </a:cubicBezTo>
                <a:cubicBezTo>
                  <a:pt x="0" y="765810"/>
                  <a:pt x="794385" y="1464945"/>
                  <a:pt x="819150" y="1783080"/>
                </a:cubicBezTo>
                <a:cubicBezTo>
                  <a:pt x="843915" y="2101215"/>
                  <a:pt x="156210" y="2377440"/>
                  <a:pt x="156210" y="2377440"/>
                </a:cubicBezTo>
                <a:lnTo>
                  <a:pt x="156210" y="23774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916930" y="422910"/>
            <a:ext cx="864870" cy="2777490"/>
          </a:xfrm>
          <a:custGeom>
            <a:avLst/>
            <a:gdLst>
              <a:gd name="connsiteX0" fmla="*/ 864870 w 864870"/>
              <a:gd name="connsiteY0" fmla="*/ 0 h 2377440"/>
              <a:gd name="connsiteX1" fmla="*/ 7620 w 864870"/>
              <a:gd name="connsiteY1" fmla="*/ 468630 h 2377440"/>
              <a:gd name="connsiteX2" fmla="*/ 819150 w 864870"/>
              <a:gd name="connsiteY2" fmla="*/ 1783080 h 2377440"/>
              <a:gd name="connsiteX3" fmla="*/ 156210 w 864870"/>
              <a:gd name="connsiteY3" fmla="*/ 2377440 h 2377440"/>
              <a:gd name="connsiteX4" fmla="*/ 156210 w 864870"/>
              <a:gd name="connsiteY4" fmla="*/ 237744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4870" h="2377440">
                <a:moveTo>
                  <a:pt x="864870" y="0"/>
                </a:moveTo>
                <a:cubicBezTo>
                  <a:pt x="440055" y="85725"/>
                  <a:pt x="15240" y="171450"/>
                  <a:pt x="7620" y="468630"/>
                </a:cubicBezTo>
                <a:cubicBezTo>
                  <a:pt x="0" y="765810"/>
                  <a:pt x="794385" y="1464945"/>
                  <a:pt x="819150" y="1783080"/>
                </a:cubicBezTo>
                <a:cubicBezTo>
                  <a:pt x="843915" y="2101215"/>
                  <a:pt x="156210" y="2377440"/>
                  <a:pt x="156210" y="2377440"/>
                </a:cubicBezTo>
                <a:lnTo>
                  <a:pt x="156210" y="23774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916930" y="575310"/>
            <a:ext cx="864870" cy="2701290"/>
          </a:xfrm>
          <a:custGeom>
            <a:avLst/>
            <a:gdLst>
              <a:gd name="connsiteX0" fmla="*/ 864870 w 864870"/>
              <a:gd name="connsiteY0" fmla="*/ 0 h 2377440"/>
              <a:gd name="connsiteX1" fmla="*/ 7620 w 864870"/>
              <a:gd name="connsiteY1" fmla="*/ 468630 h 2377440"/>
              <a:gd name="connsiteX2" fmla="*/ 819150 w 864870"/>
              <a:gd name="connsiteY2" fmla="*/ 1783080 h 2377440"/>
              <a:gd name="connsiteX3" fmla="*/ 156210 w 864870"/>
              <a:gd name="connsiteY3" fmla="*/ 2377440 h 2377440"/>
              <a:gd name="connsiteX4" fmla="*/ 156210 w 864870"/>
              <a:gd name="connsiteY4" fmla="*/ 237744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4870" h="2377440">
                <a:moveTo>
                  <a:pt x="864870" y="0"/>
                </a:moveTo>
                <a:cubicBezTo>
                  <a:pt x="440055" y="85725"/>
                  <a:pt x="15240" y="171450"/>
                  <a:pt x="7620" y="468630"/>
                </a:cubicBezTo>
                <a:cubicBezTo>
                  <a:pt x="0" y="765810"/>
                  <a:pt x="794385" y="1464945"/>
                  <a:pt x="819150" y="1783080"/>
                </a:cubicBezTo>
                <a:cubicBezTo>
                  <a:pt x="843915" y="2101215"/>
                  <a:pt x="156210" y="2377440"/>
                  <a:pt x="156210" y="2377440"/>
                </a:cubicBezTo>
                <a:lnTo>
                  <a:pt x="156210" y="23774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943600" y="727710"/>
            <a:ext cx="811530" cy="2701290"/>
          </a:xfrm>
          <a:custGeom>
            <a:avLst/>
            <a:gdLst>
              <a:gd name="connsiteX0" fmla="*/ 864870 w 864870"/>
              <a:gd name="connsiteY0" fmla="*/ 0 h 2377440"/>
              <a:gd name="connsiteX1" fmla="*/ 7620 w 864870"/>
              <a:gd name="connsiteY1" fmla="*/ 468630 h 2377440"/>
              <a:gd name="connsiteX2" fmla="*/ 819150 w 864870"/>
              <a:gd name="connsiteY2" fmla="*/ 1783080 h 2377440"/>
              <a:gd name="connsiteX3" fmla="*/ 156210 w 864870"/>
              <a:gd name="connsiteY3" fmla="*/ 2377440 h 2377440"/>
              <a:gd name="connsiteX4" fmla="*/ 156210 w 864870"/>
              <a:gd name="connsiteY4" fmla="*/ 237744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4870" h="2377440">
                <a:moveTo>
                  <a:pt x="864870" y="0"/>
                </a:moveTo>
                <a:cubicBezTo>
                  <a:pt x="440055" y="85725"/>
                  <a:pt x="15240" y="171450"/>
                  <a:pt x="7620" y="468630"/>
                </a:cubicBezTo>
                <a:cubicBezTo>
                  <a:pt x="0" y="765810"/>
                  <a:pt x="794385" y="1464945"/>
                  <a:pt x="819150" y="1783080"/>
                </a:cubicBezTo>
                <a:cubicBezTo>
                  <a:pt x="843915" y="2101215"/>
                  <a:pt x="156210" y="2377440"/>
                  <a:pt x="156210" y="2377440"/>
                </a:cubicBezTo>
                <a:lnTo>
                  <a:pt x="156210" y="23774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72000" y="34290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09800" y="3200400"/>
            <a:ext cx="2362200" cy="297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096000" y="30480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096000" y="19812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962400" y="1676400"/>
            <a:ext cx="861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Fast-Or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572000" y="44958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90999" y="6096000"/>
            <a:ext cx="186267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190999" y="5105400"/>
            <a:ext cx="186267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724400" y="4191000"/>
            <a:ext cx="15240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343400" y="4800600"/>
            <a:ext cx="8382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819400" y="3352800"/>
            <a:ext cx="617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953000" y="426720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SLINK</a:t>
            </a:r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5166360" y="4724400"/>
            <a:ext cx="1906905" cy="838200"/>
          </a:xfrm>
          <a:custGeom>
            <a:avLst/>
            <a:gdLst>
              <a:gd name="connsiteX0" fmla="*/ 1085850 w 1906905"/>
              <a:gd name="connsiteY0" fmla="*/ 0 h 800100"/>
              <a:gd name="connsiteX1" fmla="*/ 1725930 w 1906905"/>
              <a:gd name="connsiteY1" fmla="*/ 285750 h 800100"/>
              <a:gd name="connsiteX2" fmla="*/ 0 w 1906905"/>
              <a:gd name="connsiteY2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6905" h="800100">
                <a:moveTo>
                  <a:pt x="1085850" y="0"/>
                </a:moveTo>
                <a:cubicBezTo>
                  <a:pt x="1496377" y="76200"/>
                  <a:pt x="1906905" y="152400"/>
                  <a:pt x="1725930" y="285750"/>
                </a:cubicBezTo>
                <a:cubicBezTo>
                  <a:pt x="1544955" y="419100"/>
                  <a:pt x="772477" y="609600"/>
                  <a:pt x="0" y="800100"/>
                </a:cubicBezTo>
              </a:path>
            </a:pathLst>
          </a:custGeom>
          <a:ln w="158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715000" y="4572000"/>
            <a:ext cx="48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TTs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648200" y="5345668"/>
            <a:ext cx="48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TTs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343400" y="4800600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TRIG(IN)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4267200" y="5102423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TRIG(OUT)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7848600" y="4724400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TTCci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391400" y="502920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L1A 0</a:t>
            </a:r>
            <a:endParaRPr lang="en-US" dirty="0"/>
          </a:p>
        </p:txBody>
      </p:sp>
      <p:cxnSp>
        <p:nvCxnSpPr>
          <p:cNvPr id="34" name="Straight Arrow Connector 33"/>
          <p:cNvCxnSpPr>
            <a:stCxn id="31" idx="3"/>
          </p:cNvCxnSpPr>
          <p:nvPr/>
        </p:nvCxnSpPr>
        <p:spPr>
          <a:xfrm flipV="1">
            <a:off x="5227719" y="5181600"/>
            <a:ext cx="2163681" cy="74712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858000" y="228600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V1495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934200" y="2209800"/>
            <a:ext cx="14173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Fast Or</a:t>
            </a:r>
          </a:p>
          <a:p>
            <a:r>
              <a:rPr lang="en-US" dirty="0" smtClean="0"/>
              <a:t>Triple</a:t>
            </a:r>
          </a:p>
          <a:p>
            <a:r>
              <a:rPr lang="en-US" dirty="0" smtClean="0"/>
              <a:t>Coincidences</a:t>
            </a:r>
          </a:p>
          <a:p>
            <a:r>
              <a:rPr lang="en-US" dirty="0" smtClean="0"/>
              <a:t>Ribbon Cable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781800" y="1002268"/>
            <a:ext cx="29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</a:t>
            </a:r>
            <a:endParaRPr lang="en-US" b="1" dirty="0"/>
          </a:p>
        </p:txBody>
      </p:sp>
      <p:cxnSp>
        <p:nvCxnSpPr>
          <p:cNvPr id="38" name="Elbow Connector 37"/>
          <p:cNvCxnSpPr>
            <a:stCxn id="37" idx="1"/>
            <a:endCxn id="30" idx="3"/>
          </p:cNvCxnSpPr>
          <p:nvPr/>
        </p:nvCxnSpPr>
        <p:spPr>
          <a:xfrm rot="10800000" flipV="1">
            <a:off x="5142018" y="1186933"/>
            <a:ext cx="1639783" cy="3767555"/>
          </a:xfrm>
          <a:prstGeom prst="bentConnector3">
            <a:avLst>
              <a:gd name="adj1" fmla="val 73700"/>
            </a:avLst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248400" y="44958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RJ45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6172200" y="4648200"/>
            <a:ext cx="76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105400" y="5486400"/>
            <a:ext cx="76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724400" y="56388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RJ45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4343400" y="5791200"/>
            <a:ext cx="6682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BUSY</a:t>
            </a:r>
          </a:p>
          <a:p>
            <a:r>
              <a:rPr lang="en-US" sz="1400" dirty="0" smtClean="0"/>
              <a:t>READY</a:t>
            </a:r>
          </a:p>
          <a:p>
            <a:r>
              <a:rPr lang="en-US" sz="1400" dirty="0" smtClean="0"/>
              <a:t>WARN</a:t>
            </a:r>
          </a:p>
          <a:p>
            <a:r>
              <a:rPr lang="en-US" sz="1400" dirty="0" smtClean="0"/>
              <a:t>OOS</a:t>
            </a:r>
            <a:endParaRPr lang="en-US" sz="1400" dirty="0"/>
          </a:p>
        </p:txBody>
      </p:sp>
      <p:sp>
        <p:nvSpPr>
          <p:cNvPr id="44" name="Oval 43"/>
          <p:cNvSpPr/>
          <p:nvPr/>
        </p:nvSpPr>
        <p:spPr>
          <a:xfrm>
            <a:off x="4953000" y="58674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953000" y="655320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953000" y="6096000"/>
            <a:ext cx="152400" cy="152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953000" y="6324600"/>
            <a:ext cx="152400" cy="152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52400" y="152400"/>
            <a:ext cx="5196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PLT Fast Trigger Setup for data</a:t>
            </a:r>
            <a:endParaRPr lang="en-US" sz="3200" dirty="0"/>
          </a:p>
        </p:txBody>
      </p:sp>
      <p:sp>
        <p:nvSpPr>
          <p:cNvPr id="49" name="TextBox 48"/>
          <p:cNvSpPr txBox="1"/>
          <p:nvPr/>
        </p:nvSpPr>
        <p:spPr>
          <a:xfrm>
            <a:off x="8348461" y="381000"/>
            <a:ext cx="7955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</a:p>
          <a:p>
            <a:r>
              <a:rPr lang="en-US" dirty="0" smtClean="0"/>
              <a:t>Of</a:t>
            </a:r>
          </a:p>
          <a:p>
            <a:r>
              <a:rPr lang="en-US" dirty="0" smtClean="0"/>
              <a:t>Triples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38200" y="5334000"/>
            <a:ext cx="317740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Trigger will be transmitted</a:t>
            </a:r>
          </a:p>
          <a:p>
            <a:r>
              <a:rPr lang="en-US" dirty="0" smtClean="0"/>
              <a:t>Only in READY state (but switch </a:t>
            </a:r>
          </a:p>
          <a:p>
            <a:r>
              <a:rPr lang="en-US" dirty="0" smtClean="0"/>
              <a:t>Settable)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914400" y="3733800"/>
            <a:ext cx="3103157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Pixel FED sets TTs signals Based</a:t>
            </a:r>
          </a:p>
          <a:p>
            <a:r>
              <a:rPr lang="en-US" dirty="0" smtClean="0"/>
              <a:t>On its state: </a:t>
            </a:r>
            <a:r>
              <a:rPr lang="en-US" dirty="0" err="1" smtClean="0"/>
              <a:t>fifo’s</a:t>
            </a:r>
            <a:r>
              <a:rPr lang="en-US" dirty="0" smtClean="0"/>
              <a:t> almost full?</a:t>
            </a:r>
          </a:p>
          <a:p>
            <a:r>
              <a:rPr lang="en-US" dirty="0" smtClean="0"/>
              <a:t>Events in sync? Also, TTs state </a:t>
            </a:r>
          </a:p>
          <a:p>
            <a:r>
              <a:rPr lang="en-US" dirty="0"/>
              <a:t>c</a:t>
            </a:r>
            <a:r>
              <a:rPr lang="en-US" dirty="0" smtClean="0"/>
              <a:t>an be set in VME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6201" y="704671"/>
            <a:ext cx="297179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- Use </a:t>
            </a:r>
            <a:r>
              <a:rPr lang="en-US" dirty="0" err="1" smtClean="0"/>
              <a:t>TTCci</a:t>
            </a:r>
            <a:r>
              <a:rPr lang="en-US" dirty="0"/>
              <a:t> </a:t>
            </a:r>
            <a:r>
              <a:rPr lang="en-US" dirty="0" smtClean="0"/>
              <a:t>software triggers</a:t>
            </a:r>
          </a:p>
          <a:p>
            <a:r>
              <a:rPr lang="en-US" dirty="0"/>
              <a:t>f</a:t>
            </a:r>
            <a:r>
              <a:rPr lang="en-US" dirty="0" smtClean="0"/>
              <a:t>or calibration</a:t>
            </a:r>
          </a:p>
          <a:p>
            <a:r>
              <a:rPr lang="en-US" dirty="0" smtClean="0"/>
              <a:t>- Can also use </a:t>
            </a:r>
            <a:r>
              <a:rPr lang="en-US" dirty="0" err="1" smtClean="0"/>
              <a:t>TTCci</a:t>
            </a:r>
            <a:r>
              <a:rPr lang="en-US" dirty="0" smtClean="0"/>
              <a:t> to trigger on specific BX(s)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6400800" y="17526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6400800" y="28194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319633" y="1447800"/>
            <a:ext cx="861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Fast-Or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7848600" y="3048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7848600" y="1371600"/>
            <a:ext cx="152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Global coincidence info in the 1476</a:t>
            </a:r>
          </a:p>
          <a:p>
            <a:pPr lvl="1"/>
            <a:r>
              <a:rPr lang="en-US" dirty="0" smtClean="0"/>
              <a:t>Have all 16 channels of 3-fold fast-or coincidences</a:t>
            </a:r>
          </a:p>
          <a:p>
            <a:pPr lvl="1"/>
            <a:r>
              <a:rPr lang="en-US" dirty="0" smtClean="0"/>
              <a:t>Can do zero-counting by BX (D.S. suggestion)</a:t>
            </a:r>
          </a:p>
          <a:p>
            <a:pPr lvl="1"/>
            <a:r>
              <a:rPr lang="en-US" dirty="0" smtClean="0"/>
              <a:t>Can do lots of checks with </a:t>
            </a:r>
            <a:r>
              <a:rPr lang="en-US" dirty="0" err="1" smtClean="0"/>
              <a:t>scalers</a:t>
            </a:r>
            <a:endParaRPr lang="en-US" dirty="0" smtClean="0"/>
          </a:p>
          <a:p>
            <a:pPr lvl="1"/>
            <a:r>
              <a:rPr lang="en-US" dirty="0" smtClean="0"/>
              <a:t>No firmware exists at </a:t>
            </a:r>
            <a:r>
              <a:rPr lang="en-US" dirty="0" smtClean="0"/>
              <a:t>present</a:t>
            </a:r>
          </a:p>
          <a:p>
            <a:pPr lvl="1"/>
            <a:r>
              <a:rPr lang="en-US" dirty="0" smtClean="0"/>
              <a:t>“zeros” histogram -&gt; 20 </a:t>
            </a:r>
            <a:r>
              <a:rPr lang="en-US" dirty="0" err="1" smtClean="0"/>
              <a:t>kB</a:t>
            </a:r>
            <a:r>
              <a:rPr lang="en-US" dirty="0" smtClean="0"/>
              <a:t>/s</a:t>
            </a:r>
            <a:endParaRPr lang="en-US" dirty="0" smtClean="0"/>
          </a:p>
          <a:p>
            <a:r>
              <a:rPr lang="en-US" dirty="0" smtClean="0"/>
              <a:t>Global coincidence info in the </a:t>
            </a:r>
            <a:r>
              <a:rPr lang="en-US" dirty="0" err="1" smtClean="0"/>
              <a:t>PLTFed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Have 8 channels of 3-fold fast-or coincidences</a:t>
            </a:r>
          </a:p>
          <a:p>
            <a:pPr lvl="1"/>
            <a:r>
              <a:rPr lang="en-US" dirty="0" smtClean="0"/>
              <a:t>Can do zero-counting by BX (D.S. suggestion)</a:t>
            </a:r>
          </a:p>
          <a:p>
            <a:pPr lvl="1"/>
            <a:r>
              <a:rPr lang="en-US" dirty="0" smtClean="0"/>
              <a:t>Can do lots of checks with </a:t>
            </a:r>
            <a:r>
              <a:rPr lang="en-US" dirty="0" err="1" smtClean="0"/>
              <a:t>scalers</a:t>
            </a:r>
            <a:endParaRPr lang="en-US" dirty="0" smtClean="0"/>
          </a:p>
          <a:p>
            <a:pPr lvl="1"/>
            <a:r>
              <a:rPr lang="en-US" dirty="0" smtClean="0"/>
              <a:t>No firmware exists at </a:t>
            </a:r>
            <a:r>
              <a:rPr lang="en-US" dirty="0" smtClean="0"/>
              <a:t>present</a:t>
            </a:r>
          </a:p>
          <a:p>
            <a:pPr lvl="1"/>
            <a:r>
              <a:rPr lang="en-US" dirty="0" smtClean="0"/>
              <a:t>“zeros” histogram -&gt; </a:t>
            </a:r>
            <a:r>
              <a:rPr lang="en-US" dirty="0" smtClean="0"/>
              <a:t>40 </a:t>
            </a:r>
            <a:r>
              <a:rPr lang="en-US" dirty="0" err="1" smtClean="0"/>
              <a:t>kB</a:t>
            </a:r>
            <a:r>
              <a:rPr lang="en-US" dirty="0" smtClean="0"/>
              <a:t>/s</a:t>
            </a:r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705</Words>
  <Application>Microsoft Office PowerPoint</Application>
  <PresentationFormat>On-screen Show (4:3)</PresentationFormat>
  <Paragraphs>172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PLT DAQ</vt:lpstr>
      <vt:lpstr>System Readout overview</vt:lpstr>
      <vt:lpstr>PLT FED</vt:lpstr>
      <vt:lpstr>Input to PLT FED</vt:lpstr>
      <vt:lpstr>Slide 5</vt:lpstr>
      <vt:lpstr>2012 Developments etc.</vt:lpstr>
      <vt:lpstr>2012 BRM Histo Data Format</vt:lpstr>
      <vt:lpstr>Slide 8</vt:lpstr>
      <vt:lpstr>2013?</vt:lpstr>
      <vt:lpstr>Wrap Up</vt:lpstr>
    </vt:vector>
  </TitlesOfParts>
  <Company>Vanderbilt University Arts &amp;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the PLT DAQ</dc:title>
  <dc:creator>johnswe</dc:creator>
  <cp:lastModifiedBy>johnswe</cp:lastModifiedBy>
  <cp:revision>7</cp:revision>
  <dcterms:created xsi:type="dcterms:W3CDTF">2012-11-28T20:28:40Z</dcterms:created>
  <dcterms:modified xsi:type="dcterms:W3CDTF">2013-10-15T14:07:11Z</dcterms:modified>
</cp:coreProperties>
</file>