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rkady Lokhovitskiy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85" d="100"/>
          <a:sy n="85" d="100"/>
        </p:scale>
        <p:origin x="-1728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6C428-314E-1E42-B28A-B079D67B4CEF}" type="datetime1">
              <a:rPr lang="en-US" smtClean="0"/>
              <a:t>10/15/13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BD3F6-ACE4-A540-8B05-1172647DD2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5427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2769C-2D78-4D4F-9FD7-F542FEC36086}" type="datetime1">
              <a:rPr lang="en-US" smtClean="0"/>
              <a:t>10/15/13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7990B1-F46A-C04A-8977-7833B2F026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754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7990B1-F46A-C04A-8977-7833B2F026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4458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26131DA-10C5-CC48-9291-D314982431CA}" type="datetimeFigureOut">
              <a:rPr lang="en-US" smtClean="0"/>
              <a:t>10/15/13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95CA1EB-2FE3-6949-8771-418F4DED38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08" r:id="rId14"/>
    <p:sldLayoutId id="2147483809" r:id="rId15"/>
    <p:sldLayoutId id="2147483810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1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Upgrade and consolidation of the online computing for systems aggregated with BRIL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A.Lokhovitskiy</a:t>
            </a:r>
            <a:r>
              <a:rPr lang="en-US" dirty="0" smtClean="0"/>
              <a:t>, UC-NZ</a:t>
            </a:r>
          </a:p>
        </p:txBody>
      </p:sp>
    </p:spTree>
    <p:extLst>
      <p:ext uri="{BB962C8B-B14F-4D97-AF65-F5344CB8AC3E}">
        <p14:creationId xmlns:p14="http://schemas.microsoft.com/office/powerpoint/2010/main" val="33889645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(5/5)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Medipix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 smtClean="0"/>
              <a:t>Custom configuration. Not a part of the CMS online cluster.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BRIL (all in .</a:t>
            </a:r>
            <a:r>
              <a:rPr lang="en-US" dirty="0" err="1" smtClean="0"/>
              <a:t>cms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37063" y="2362199"/>
            <a:ext cx="4421563" cy="3686175"/>
          </a:xfrm>
        </p:spPr>
        <p:txBody>
          <a:bodyPr/>
          <a:lstStyle/>
          <a:p>
            <a:r>
              <a:rPr lang="en-US" dirty="0"/>
              <a:t>SRV-rack-U#-</a:t>
            </a:r>
            <a:r>
              <a:rPr lang="en-US" dirty="0" smtClean="0"/>
              <a:t>04 </a:t>
            </a:r>
            <a:r>
              <a:rPr lang="en-US" dirty="0"/>
              <a:t>– </a:t>
            </a:r>
            <a:r>
              <a:rPr lang="en-US" dirty="0" smtClean="0"/>
              <a:t>OP (2 CPUs)</a:t>
            </a:r>
          </a:p>
          <a:p>
            <a:r>
              <a:rPr lang="en-US" dirty="0"/>
              <a:t>SRV-rack-U#-</a:t>
            </a:r>
            <a:r>
              <a:rPr lang="en-US" dirty="0" smtClean="0"/>
              <a:t>05– </a:t>
            </a:r>
            <a:r>
              <a:rPr lang="en-US" dirty="0"/>
              <a:t>S</a:t>
            </a:r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950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developments with </a:t>
            </a:r>
            <a:r>
              <a:rPr lang="en-US" dirty="0" err="1"/>
              <a:t>μTCA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SRV-rack-U#-</a:t>
            </a:r>
            <a:r>
              <a:rPr lang="en-US" dirty="0" smtClean="0"/>
              <a:t>06– OP</a:t>
            </a:r>
            <a:endParaRPr lang="en-US" dirty="0"/>
          </a:p>
          <a:p>
            <a:r>
              <a:rPr lang="en-US" dirty="0"/>
              <a:t>SRV-rack-U#-</a:t>
            </a:r>
            <a:r>
              <a:rPr lang="en-US" dirty="0" smtClean="0"/>
              <a:t>07– </a:t>
            </a:r>
            <a:r>
              <a:rPr lang="en-US" dirty="0"/>
              <a:t>S</a:t>
            </a:r>
          </a:p>
          <a:p>
            <a:endParaRPr lang="en-US" dirty="0" smtClean="0"/>
          </a:p>
          <a:p>
            <a:r>
              <a:rPr lang="en-US" dirty="0" smtClean="0"/>
              <a:t>Total dataflow bandwidth has to be less than 1 </a:t>
            </a:r>
            <a:r>
              <a:rPr lang="en-US" dirty="0" err="1" smtClean="0"/>
              <a:t>Gbps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If exceeds, we have to install more pairs using empty slots in our rack.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4722813" y="2362200"/>
            <a:ext cx="4421187" cy="3686175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26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ow_S2B_current_layout.pdf"/>
          <p:cNvPicPr>
            <a:picLocks noChangeAspect="1"/>
          </p:cNvPicPr>
          <p:nvPr/>
        </p:nvPicPr>
        <p:blipFill>
          <a:blip r:embed="rId2">
            <a:alphaModFix amt="9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50471" y="321050"/>
            <a:ext cx="10064429" cy="7112037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Proposed rack present layout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086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Readouts and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μTCA</a:t>
            </a:r>
            <a:r>
              <a:rPr lang="en-US" dirty="0" smtClean="0"/>
              <a:t> based electronics </a:t>
            </a:r>
          </a:p>
          <a:p>
            <a:pPr lvl="1"/>
            <a:r>
              <a:rPr lang="en-US" dirty="0" smtClean="0"/>
              <a:t>New developments </a:t>
            </a:r>
          </a:p>
          <a:p>
            <a:pPr lvl="1"/>
            <a:r>
              <a:rPr lang="en-US" dirty="0" smtClean="0"/>
              <a:t>Readouts and controls are network based (TCP/IP)</a:t>
            </a:r>
          </a:p>
          <a:p>
            <a:pPr lvl="1"/>
            <a:r>
              <a:rPr lang="en-US" dirty="0" smtClean="0"/>
              <a:t>Requires a “Bridge host” 1 operational and 1 spare servers</a:t>
            </a:r>
          </a:p>
          <a:p>
            <a:pPr lvl="1"/>
            <a:r>
              <a:rPr lang="en-US" dirty="0" smtClean="0"/>
              <a:t>More than 1 crate can be driven by the “Bridge host” (total network bandwidth must be lower than 1 </a:t>
            </a:r>
            <a:r>
              <a:rPr lang="en-US" dirty="0" err="1" smtClean="0"/>
              <a:t>Gbps</a:t>
            </a:r>
            <a:r>
              <a:rPr lang="en-US" dirty="0" smtClean="0"/>
              <a:t>) </a:t>
            </a:r>
          </a:p>
          <a:p>
            <a:r>
              <a:rPr lang="en-US" dirty="0" smtClean="0"/>
              <a:t>VME based electronics</a:t>
            </a:r>
          </a:p>
          <a:p>
            <a:pPr lvl="1"/>
            <a:r>
              <a:rPr lang="en-US" dirty="0" smtClean="0"/>
              <a:t>Existing systems and new developments</a:t>
            </a:r>
          </a:p>
          <a:p>
            <a:pPr lvl="1"/>
            <a:r>
              <a:rPr lang="en-US" dirty="0" smtClean="0"/>
              <a:t>VME bridges based on a new </a:t>
            </a:r>
            <a:r>
              <a:rPr lang="en-US" dirty="0" err="1" smtClean="0"/>
              <a:t>PCIe</a:t>
            </a:r>
            <a:r>
              <a:rPr lang="en-US" dirty="0" smtClean="0"/>
              <a:t> controller from CAEN </a:t>
            </a:r>
          </a:p>
          <a:p>
            <a:pPr lvl="1"/>
            <a:r>
              <a:rPr lang="en-US" dirty="0" smtClean="0"/>
              <a:t>Requires a “VMEPC” 1 </a:t>
            </a:r>
            <a:r>
              <a:rPr lang="en-US" dirty="0" err="1" smtClean="0"/>
              <a:t>operataional</a:t>
            </a:r>
            <a:r>
              <a:rPr lang="en-US" dirty="0" smtClean="0"/>
              <a:t> and 1 spare servers</a:t>
            </a:r>
          </a:p>
          <a:p>
            <a:pPr lvl="1"/>
            <a:r>
              <a:rPr lang="en-US" dirty="0" smtClean="0"/>
              <a:t>3 VME crates per 1 VMEPC, daisy chains if need more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54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8109667" cy="1044388"/>
          </a:xfrm>
        </p:spPr>
        <p:txBody>
          <a:bodyPr/>
          <a:lstStyle/>
          <a:p>
            <a:r>
              <a:rPr lang="en-US" dirty="0" smtClean="0"/>
              <a:t>Network topology with </a:t>
            </a:r>
            <a:r>
              <a:rPr lang="en-US" dirty="0" err="1" smtClean="0"/>
              <a:t>μTCA</a:t>
            </a:r>
            <a:r>
              <a:rPr lang="en-US" dirty="0" smtClean="0"/>
              <a:t> crates</a:t>
            </a:r>
            <a:br>
              <a:rPr lang="en-US" dirty="0" smtClean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083" y="1425388"/>
            <a:ext cx="8918917" cy="5245740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96319" y="1466508"/>
            <a:ext cx="8337507" cy="4952027"/>
            <a:chOff x="1113692" y="1733063"/>
            <a:chExt cx="8337507" cy="4952027"/>
          </a:xfrm>
        </p:grpSpPr>
        <p:sp>
          <p:nvSpPr>
            <p:cNvPr id="104" name="Rectangle 103"/>
            <p:cNvSpPr/>
            <p:nvPr/>
          </p:nvSpPr>
          <p:spPr>
            <a:xfrm>
              <a:off x="5548927" y="5244132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537203" y="5167926"/>
              <a:ext cx="1096100" cy="7346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400" dirty="0" smtClean="0"/>
                <a:t>Bridge PC</a:t>
              </a:r>
              <a:endParaRPr lang="en-US" dirty="0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155835" y="5238270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4144111" y="5152294"/>
              <a:ext cx="1096100" cy="7346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400" dirty="0" smtClean="0"/>
                <a:t>Bridge PC</a:t>
              </a:r>
              <a:endParaRPr lang="en-US" dirty="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2762741" y="5222639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389188" y="5236316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2711942" y="1756510"/>
              <a:ext cx="1096100" cy="7346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400" dirty="0" smtClean="0"/>
                <a:t>Bridge PC</a:t>
              </a:r>
              <a:endParaRPr lang="en-US" dirty="0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1113692" y="2483344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1277810" y="2686539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uHAL</a:t>
              </a:r>
              <a:endParaRPr lang="en-US" dirty="0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1195753" y="2624020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uHAL</a:t>
              </a:r>
              <a:endParaRPr lang="en-US" dirty="0" smtClean="0"/>
            </a:p>
          </p:txBody>
        </p:sp>
        <p:sp>
          <p:nvSpPr>
            <p:cNvPr id="114" name="Cloud 113"/>
            <p:cNvSpPr/>
            <p:nvPr/>
          </p:nvSpPr>
          <p:spPr>
            <a:xfrm>
              <a:off x="2674820" y="2862389"/>
              <a:ext cx="2354384" cy="1182077"/>
            </a:xfrm>
            <a:prstGeom prst="cloud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Experimental Network</a:t>
              </a:r>
              <a:endParaRPr lang="en-US" dirty="0"/>
            </a:p>
          </p:txBody>
        </p:sp>
        <p:cxnSp>
          <p:nvCxnSpPr>
            <p:cNvPr id="115" name="Straight Connector 114"/>
            <p:cNvCxnSpPr>
              <a:stCxn id="110" idx="2"/>
            </p:cNvCxnSpPr>
            <p:nvPr/>
          </p:nvCxnSpPr>
          <p:spPr>
            <a:xfrm>
              <a:off x="3259992" y="2491154"/>
              <a:ext cx="90854" cy="488461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>
              <a:endCxn id="111" idx="3"/>
            </p:cNvCxnSpPr>
            <p:nvPr/>
          </p:nvCxnSpPr>
          <p:spPr>
            <a:xfrm flipH="1" flipV="1">
              <a:off x="2254730" y="2834057"/>
              <a:ext cx="617424" cy="360481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>
              <a:stCxn id="111" idx="3"/>
              <a:endCxn id="113" idx="3"/>
            </p:cNvCxnSpPr>
            <p:nvPr/>
          </p:nvCxnSpPr>
          <p:spPr>
            <a:xfrm flipH="1">
              <a:off x="1908907" y="2834057"/>
              <a:ext cx="345823" cy="4887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Rectangle 117"/>
            <p:cNvSpPr/>
            <p:nvPr/>
          </p:nvSpPr>
          <p:spPr>
            <a:xfrm>
              <a:off x="1113692" y="3866667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1277810" y="4069862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uHAL</a:t>
              </a:r>
              <a:endParaRPr lang="en-US" dirty="0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1195753" y="4007343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uHAL</a:t>
              </a:r>
              <a:endParaRPr lang="en-US" dirty="0"/>
            </a:p>
          </p:txBody>
        </p:sp>
        <p:cxnSp>
          <p:nvCxnSpPr>
            <p:cNvPr id="121" name="Straight Connector 120"/>
            <p:cNvCxnSpPr>
              <a:stCxn id="118" idx="3"/>
              <a:endCxn id="120" idx="3"/>
            </p:cNvCxnSpPr>
            <p:nvPr/>
          </p:nvCxnSpPr>
          <p:spPr>
            <a:xfrm flipH="1">
              <a:off x="1908907" y="4217380"/>
              <a:ext cx="345823" cy="4887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>
              <a:endCxn id="118" idx="3"/>
            </p:cNvCxnSpPr>
            <p:nvPr/>
          </p:nvCxnSpPr>
          <p:spPr>
            <a:xfrm flipH="1">
              <a:off x="2254730" y="3780692"/>
              <a:ext cx="539270" cy="436688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>
              <a:stCxn id="145" idx="2"/>
            </p:cNvCxnSpPr>
            <p:nvPr/>
          </p:nvCxnSpPr>
          <p:spPr>
            <a:xfrm flipH="1">
              <a:off x="4708765" y="2467707"/>
              <a:ext cx="354628" cy="463061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Rectangle 123"/>
            <p:cNvSpPr/>
            <p:nvPr/>
          </p:nvSpPr>
          <p:spPr>
            <a:xfrm>
              <a:off x="6967418" y="3931141"/>
              <a:ext cx="697515" cy="4825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Target</a:t>
              </a:r>
              <a:endParaRPr lang="en-US" sz="1600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6922477" y="3886200"/>
              <a:ext cx="697515" cy="4825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Target</a:t>
              </a:r>
              <a:endParaRPr lang="en-US" sz="1600" dirty="0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470765" y="3841265"/>
              <a:ext cx="771762" cy="57638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MCH</a:t>
              </a:r>
              <a:endParaRPr lang="en-US" sz="1600" dirty="0"/>
            </a:p>
          </p:txBody>
        </p:sp>
        <p:pic>
          <p:nvPicPr>
            <p:cNvPr id="127" name="Picture 126"/>
            <p:cNvPicPr>
              <a:picLocks noChangeAspect="1"/>
            </p:cNvPicPr>
            <p:nvPr/>
          </p:nvPicPr>
          <p:blipFill rotWithShape="1">
            <a:blip r:embed="rId3"/>
            <a:srcRect l="16818" t="8522" r="14555" b="9275"/>
            <a:stretch/>
          </p:blipFill>
          <p:spPr>
            <a:xfrm rot="16200000">
              <a:off x="7385188" y="3888845"/>
              <a:ext cx="194038" cy="232420"/>
            </a:xfrm>
            <a:prstGeom prst="rect">
              <a:avLst/>
            </a:prstGeom>
          </p:spPr>
        </p:pic>
        <p:cxnSp>
          <p:nvCxnSpPr>
            <p:cNvPr id="128" name="Straight Connector 127"/>
            <p:cNvCxnSpPr>
              <a:stCxn id="125" idx="1"/>
              <a:endCxn id="126" idx="3"/>
            </p:cNvCxnSpPr>
            <p:nvPr/>
          </p:nvCxnSpPr>
          <p:spPr>
            <a:xfrm flipH="1">
              <a:off x="6242527" y="4127500"/>
              <a:ext cx="679950" cy="1957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/>
            <p:cNvSpPr txBox="1"/>
            <p:nvPr/>
          </p:nvSpPr>
          <p:spPr>
            <a:xfrm>
              <a:off x="1230923" y="3126154"/>
              <a:ext cx="94761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…</a:t>
              </a:r>
              <a:endParaRPr lang="en-US" sz="3200" b="1" dirty="0"/>
            </a:p>
          </p:txBody>
        </p:sp>
        <p:pic>
          <p:nvPicPr>
            <p:cNvPr id="130" name="Picture 129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2064191" y="2520460"/>
              <a:ext cx="153423" cy="166077"/>
            </a:xfrm>
            <a:prstGeom prst="rect">
              <a:avLst/>
            </a:prstGeom>
          </p:spPr>
        </p:pic>
        <p:pic>
          <p:nvPicPr>
            <p:cNvPr id="131" name="Picture 130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2050514" y="3913553"/>
              <a:ext cx="153423" cy="166077"/>
            </a:xfrm>
            <a:prstGeom prst="rect">
              <a:avLst/>
            </a:prstGeom>
          </p:spPr>
        </p:pic>
        <p:pic>
          <p:nvPicPr>
            <p:cNvPr id="132" name="Picture 131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3615544" y="1785817"/>
              <a:ext cx="153423" cy="166077"/>
            </a:xfrm>
            <a:prstGeom prst="rect">
              <a:avLst/>
            </a:prstGeom>
          </p:spPr>
        </p:pic>
        <p:grpSp>
          <p:nvGrpSpPr>
            <p:cNvPr id="133" name="Group 132"/>
            <p:cNvGrpSpPr/>
            <p:nvPr/>
          </p:nvGrpSpPr>
          <p:grpSpPr>
            <a:xfrm>
              <a:off x="7237038" y="4728307"/>
              <a:ext cx="2214161" cy="1956783"/>
              <a:chOff x="7237038" y="4728307"/>
              <a:chExt cx="2214161" cy="1956783"/>
            </a:xfrm>
          </p:grpSpPr>
          <p:sp>
            <p:nvSpPr>
              <p:cNvPr id="185" name="Folded Corner 184"/>
              <p:cNvSpPr/>
              <p:nvPr/>
            </p:nvSpPr>
            <p:spPr>
              <a:xfrm>
                <a:off x="7237038" y="4819167"/>
                <a:ext cx="2069465" cy="1865923"/>
              </a:xfrm>
              <a:prstGeom prst="foldedCorner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86" name="Picture 185"/>
              <p:cNvPicPr>
                <a:picLocks noChangeAspect="1"/>
              </p:cNvPicPr>
              <p:nvPr/>
            </p:nvPicPr>
            <p:blipFill rotWithShape="1">
              <a:blip r:embed="rId3"/>
              <a:srcRect l="16818" t="8522" r="14555" b="9275"/>
              <a:stretch/>
            </p:blipFill>
            <p:spPr>
              <a:xfrm rot="16200000">
                <a:off x="7367597" y="5660973"/>
                <a:ext cx="194038" cy="232420"/>
              </a:xfrm>
              <a:prstGeom prst="rect">
                <a:avLst/>
              </a:prstGeom>
            </p:spPr>
          </p:pic>
          <p:cxnSp>
            <p:nvCxnSpPr>
              <p:cNvPr id="187" name="Straight Connector 186"/>
              <p:cNvCxnSpPr/>
              <p:nvPr/>
            </p:nvCxnSpPr>
            <p:spPr>
              <a:xfrm flipH="1">
                <a:off x="7297604" y="6081338"/>
                <a:ext cx="371234" cy="5864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/>
              <p:nvPr/>
            </p:nvCxnSpPr>
            <p:spPr>
              <a:xfrm flipH="1" flipV="1">
                <a:off x="7324963" y="6359758"/>
                <a:ext cx="341922" cy="9"/>
              </a:xfrm>
              <a:prstGeom prst="line">
                <a:avLst/>
              </a:prstGeom>
              <a:ln w="6350" cmpd="sng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Rectangle 188"/>
              <p:cNvSpPr/>
              <p:nvPr/>
            </p:nvSpPr>
            <p:spPr>
              <a:xfrm>
                <a:off x="7274162" y="4738078"/>
                <a:ext cx="461109" cy="341919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 anchor="ctr"/>
              <a:lstStyle/>
              <a:p>
                <a:pPr algn="ctr"/>
                <a:r>
                  <a:rPr lang="en-US" sz="1600" dirty="0" smtClean="0"/>
                  <a:t>ABC</a:t>
                </a:r>
                <a:endParaRPr lang="en-US" sz="1600" dirty="0"/>
              </a:p>
            </p:txBody>
          </p:sp>
          <p:sp>
            <p:nvSpPr>
              <p:cNvPr id="190" name="TextBox 189"/>
              <p:cNvSpPr txBox="1"/>
              <p:nvPr/>
            </p:nvSpPr>
            <p:spPr>
              <a:xfrm>
                <a:off x="7784118" y="4728307"/>
                <a:ext cx="1123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component</a:t>
                </a:r>
                <a:endParaRPr lang="en-US" sz="1400" dirty="0"/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7789982" y="5056556"/>
                <a:ext cx="1123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computer</a:t>
                </a:r>
                <a:endParaRPr lang="en-US" sz="1400" dirty="0"/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7795845" y="5326190"/>
                <a:ext cx="1123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switch</a:t>
                </a:r>
                <a:endParaRPr lang="en-US" sz="1400" dirty="0"/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7782168" y="5615360"/>
                <a:ext cx="166903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/>
                  <a:t>IPBus</a:t>
                </a:r>
                <a:r>
                  <a:rPr lang="en-US" sz="1400" dirty="0" smtClean="0"/>
                  <a:t> target</a:t>
                </a:r>
                <a:endParaRPr lang="en-US" sz="1400" dirty="0"/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7768492" y="5884990"/>
                <a:ext cx="15380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p</a:t>
                </a:r>
                <a:r>
                  <a:rPr lang="en-US" sz="1400" dirty="0" smtClean="0"/>
                  <a:t>hysical link</a:t>
                </a:r>
                <a:endParaRPr lang="en-US" sz="1400" dirty="0"/>
              </a:p>
            </p:txBody>
          </p:sp>
          <p:sp>
            <p:nvSpPr>
              <p:cNvPr id="195" name="TextBox 194"/>
              <p:cNvSpPr txBox="1"/>
              <p:nvPr/>
            </p:nvSpPr>
            <p:spPr>
              <a:xfrm>
                <a:off x="7774356" y="6174159"/>
                <a:ext cx="112346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/>
                  <a:t>logical link</a:t>
                </a:r>
                <a:endParaRPr lang="en-US" sz="1400" dirty="0"/>
              </a:p>
            </p:txBody>
          </p:sp>
          <p:pic>
            <p:nvPicPr>
              <p:cNvPr id="196" name="Picture 195"/>
              <p:cNvPicPr>
                <a:picLocks noChangeAspect="1"/>
              </p:cNvPicPr>
              <p:nvPr/>
            </p:nvPicPr>
            <p:blipFill rotWithShape="1">
              <a:blip r:embed="rId4"/>
              <a:srcRect l="4188" t="28461" r="79231" b="53590"/>
              <a:stretch/>
            </p:blipFill>
            <p:spPr>
              <a:xfrm>
                <a:off x="7406005" y="5165969"/>
                <a:ext cx="153423" cy="166077"/>
              </a:xfrm>
              <a:prstGeom prst="rect">
                <a:avLst/>
              </a:prstGeom>
            </p:spPr>
          </p:pic>
          <p:sp>
            <p:nvSpPr>
              <p:cNvPr id="197" name="Rounded Rectangle 196"/>
              <p:cNvSpPr/>
              <p:nvPr/>
            </p:nvSpPr>
            <p:spPr>
              <a:xfrm>
                <a:off x="7391399" y="5378940"/>
                <a:ext cx="205152" cy="214923"/>
              </a:xfrm>
              <a:prstGeom prst="round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8" name="Right Arrow 197"/>
              <p:cNvSpPr/>
              <p:nvPr/>
            </p:nvSpPr>
            <p:spPr>
              <a:xfrm>
                <a:off x="7488019" y="5387143"/>
                <a:ext cx="99267" cy="78750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9" name="Right Arrow 198"/>
              <p:cNvSpPr/>
              <p:nvPr/>
            </p:nvSpPr>
            <p:spPr>
              <a:xfrm>
                <a:off x="7487490" y="5478363"/>
                <a:ext cx="99796" cy="78750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0" name="Right Arrow 199"/>
              <p:cNvSpPr/>
              <p:nvPr/>
            </p:nvSpPr>
            <p:spPr>
              <a:xfrm rot="10800000">
                <a:off x="7400928" y="5415362"/>
                <a:ext cx="104297" cy="78750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1" name="Right Arrow 200"/>
              <p:cNvSpPr/>
              <p:nvPr/>
            </p:nvSpPr>
            <p:spPr>
              <a:xfrm rot="10800000">
                <a:off x="7403046" y="5504941"/>
                <a:ext cx="102180" cy="78750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437184" y="2991339"/>
              <a:ext cx="205152" cy="214923"/>
              <a:chOff x="5822462" y="1318846"/>
              <a:chExt cx="1514229" cy="1279769"/>
            </a:xfrm>
          </p:grpSpPr>
          <p:sp>
            <p:nvSpPr>
              <p:cNvPr id="180" name="Rounded Rectangle 179"/>
              <p:cNvSpPr/>
              <p:nvPr/>
            </p:nvSpPr>
            <p:spPr>
              <a:xfrm>
                <a:off x="5822462" y="1318846"/>
                <a:ext cx="1514229" cy="1279769"/>
              </a:xfrm>
              <a:prstGeom prst="round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Right Arrow 180"/>
              <p:cNvSpPr/>
              <p:nvPr/>
            </p:nvSpPr>
            <p:spPr>
              <a:xfrm>
                <a:off x="6535615" y="1367692"/>
                <a:ext cx="732693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ight Arrow 181"/>
              <p:cNvSpPr/>
              <p:nvPr/>
            </p:nvSpPr>
            <p:spPr>
              <a:xfrm>
                <a:off x="6531713" y="1910863"/>
                <a:ext cx="736596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Right Arrow 182"/>
              <p:cNvSpPr/>
              <p:nvPr/>
            </p:nvSpPr>
            <p:spPr>
              <a:xfrm rot="10800000">
                <a:off x="5892796" y="1535725"/>
                <a:ext cx="76981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Right Arrow 183"/>
              <p:cNvSpPr/>
              <p:nvPr/>
            </p:nvSpPr>
            <p:spPr>
              <a:xfrm rot="10800000">
                <a:off x="5908426" y="2069126"/>
                <a:ext cx="75418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3923320" y="1803401"/>
              <a:ext cx="94761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…</a:t>
              </a:r>
              <a:endParaRPr lang="en-US" sz="3200" b="1" dirty="0"/>
            </a:p>
          </p:txBody>
        </p:sp>
        <p:grpSp>
          <p:nvGrpSpPr>
            <p:cNvPr id="136" name="Group 135"/>
            <p:cNvGrpSpPr/>
            <p:nvPr/>
          </p:nvGrpSpPr>
          <p:grpSpPr>
            <a:xfrm>
              <a:off x="6006123" y="3886200"/>
              <a:ext cx="205152" cy="214923"/>
              <a:chOff x="5822462" y="1318846"/>
              <a:chExt cx="1514229" cy="1279769"/>
            </a:xfrm>
          </p:grpSpPr>
          <p:sp>
            <p:nvSpPr>
              <p:cNvPr id="175" name="Rounded Rectangle 174"/>
              <p:cNvSpPr/>
              <p:nvPr/>
            </p:nvSpPr>
            <p:spPr>
              <a:xfrm>
                <a:off x="5822462" y="1318846"/>
                <a:ext cx="1514229" cy="1279769"/>
              </a:xfrm>
              <a:prstGeom prst="round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ight Arrow 175"/>
              <p:cNvSpPr/>
              <p:nvPr/>
            </p:nvSpPr>
            <p:spPr>
              <a:xfrm>
                <a:off x="6535615" y="1367692"/>
                <a:ext cx="732693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Right Arrow 176"/>
              <p:cNvSpPr/>
              <p:nvPr/>
            </p:nvSpPr>
            <p:spPr>
              <a:xfrm>
                <a:off x="6531713" y="1910863"/>
                <a:ext cx="736596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Right Arrow 177"/>
              <p:cNvSpPr/>
              <p:nvPr/>
            </p:nvSpPr>
            <p:spPr>
              <a:xfrm rot="10800000">
                <a:off x="5892796" y="1535725"/>
                <a:ext cx="76981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Right Arrow 178"/>
              <p:cNvSpPr/>
              <p:nvPr/>
            </p:nvSpPr>
            <p:spPr>
              <a:xfrm rot="10800000">
                <a:off x="5908426" y="2069126"/>
                <a:ext cx="75418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7" name="Rectangle 136"/>
            <p:cNvSpPr/>
            <p:nvPr/>
          </p:nvSpPr>
          <p:spPr>
            <a:xfrm>
              <a:off x="6963510" y="2833079"/>
              <a:ext cx="697515" cy="4825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Target</a:t>
              </a:r>
              <a:endParaRPr lang="en-US" sz="1600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6918569" y="2788138"/>
              <a:ext cx="697515" cy="48259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Target</a:t>
              </a:r>
              <a:endParaRPr lang="en-US" sz="1600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5466857" y="2743203"/>
              <a:ext cx="771762" cy="57638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MCH</a:t>
              </a:r>
              <a:endParaRPr lang="en-US" sz="1600" dirty="0"/>
            </a:p>
          </p:txBody>
        </p:sp>
        <p:pic>
          <p:nvPicPr>
            <p:cNvPr id="140" name="Picture 139"/>
            <p:cNvPicPr>
              <a:picLocks noChangeAspect="1"/>
            </p:cNvPicPr>
            <p:nvPr/>
          </p:nvPicPr>
          <p:blipFill rotWithShape="1">
            <a:blip r:embed="rId3"/>
            <a:srcRect l="16818" t="8522" r="14555" b="9275"/>
            <a:stretch/>
          </p:blipFill>
          <p:spPr>
            <a:xfrm rot="16200000">
              <a:off x="7381280" y="2790783"/>
              <a:ext cx="194038" cy="232420"/>
            </a:xfrm>
            <a:prstGeom prst="rect">
              <a:avLst/>
            </a:prstGeom>
          </p:spPr>
        </p:pic>
        <p:cxnSp>
          <p:nvCxnSpPr>
            <p:cNvPr id="141" name="Straight Connector 140"/>
            <p:cNvCxnSpPr>
              <a:stCxn id="138" idx="1"/>
              <a:endCxn id="139" idx="3"/>
            </p:cNvCxnSpPr>
            <p:nvPr/>
          </p:nvCxnSpPr>
          <p:spPr>
            <a:xfrm flipH="1">
              <a:off x="6238619" y="3029438"/>
              <a:ext cx="679950" cy="1957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" name="Group 141"/>
            <p:cNvGrpSpPr/>
            <p:nvPr/>
          </p:nvGrpSpPr>
          <p:grpSpPr>
            <a:xfrm>
              <a:off x="6002215" y="2788138"/>
              <a:ext cx="205152" cy="214923"/>
              <a:chOff x="5822462" y="1318846"/>
              <a:chExt cx="1514229" cy="1279769"/>
            </a:xfrm>
          </p:grpSpPr>
          <p:sp>
            <p:nvSpPr>
              <p:cNvPr id="170" name="Rounded Rectangle 169"/>
              <p:cNvSpPr/>
              <p:nvPr/>
            </p:nvSpPr>
            <p:spPr>
              <a:xfrm>
                <a:off x="5822462" y="1318846"/>
                <a:ext cx="1514229" cy="1279769"/>
              </a:xfrm>
              <a:prstGeom prst="roundRect">
                <a:avLst/>
              </a:prstGeom>
              <a:solidFill>
                <a:srgbClr val="000000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ight Arrow 170"/>
              <p:cNvSpPr/>
              <p:nvPr/>
            </p:nvSpPr>
            <p:spPr>
              <a:xfrm>
                <a:off x="6535615" y="1367692"/>
                <a:ext cx="732693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Right Arrow 171"/>
              <p:cNvSpPr/>
              <p:nvPr/>
            </p:nvSpPr>
            <p:spPr>
              <a:xfrm>
                <a:off x="6531713" y="1910863"/>
                <a:ext cx="736596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Right Arrow 172"/>
              <p:cNvSpPr/>
              <p:nvPr/>
            </p:nvSpPr>
            <p:spPr>
              <a:xfrm rot="10800000">
                <a:off x="5892796" y="1535725"/>
                <a:ext cx="76981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Right Arrow 173"/>
              <p:cNvSpPr/>
              <p:nvPr/>
            </p:nvSpPr>
            <p:spPr>
              <a:xfrm rot="10800000">
                <a:off x="5908426" y="2069126"/>
                <a:ext cx="754189" cy="46892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3" name="Rectangle 142"/>
            <p:cNvSpPr/>
            <p:nvPr/>
          </p:nvSpPr>
          <p:spPr>
            <a:xfrm>
              <a:off x="2813538" y="1975344"/>
              <a:ext cx="889000" cy="3985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400" dirty="0" err="1" smtClean="0"/>
                <a:t>ControlHub</a:t>
              </a:r>
              <a:endParaRPr lang="en-US" sz="1400" dirty="0"/>
            </a:p>
          </p:txBody>
        </p:sp>
        <p:cxnSp>
          <p:nvCxnSpPr>
            <p:cNvPr id="144" name="Straight Connector 143"/>
            <p:cNvCxnSpPr>
              <a:stCxn id="143" idx="2"/>
              <a:endCxn id="110" idx="2"/>
            </p:cNvCxnSpPr>
            <p:nvPr/>
          </p:nvCxnSpPr>
          <p:spPr>
            <a:xfrm>
              <a:off x="3258038" y="2373923"/>
              <a:ext cx="1954" cy="117231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5" name="Rectangle 144"/>
            <p:cNvSpPr/>
            <p:nvPr/>
          </p:nvSpPr>
          <p:spPr>
            <a:xfrm>
              <a:off x="4515343" y="1733063"/>
              <a:ext cx="1096100" cy="73464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72000" tIns="0" rIns="72000" bIns="0" rtlCol="0" anchor="t"/>
            <a:lstStyle/>
            <a:p>
              <a:pPr algn="ctr"/>
              <a:r>
                <a:rPr lang="en-US" sz="1400" dirty="0" smtClean="0"/>
                <a:t>Bridge PC</a:t>
              </a:r>
              <a:endParaRPr lang="en-US" dirty="0"/>
            </a:p>
          </p:txBody>
        </p:sp>
        <p:pic>
          <p:nvPicPr>
            <p:cNvPr id="146" name="Picture 145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5418945" y="1762370"/>
              <a:ext cx="153423" cy="166077"/>
            </a:xfrm>
            <a:prstGeom prst="rect">
              <a:avLst/>
            </a:prstGeom>
          </p:spPr>
        </p:pic>
        <p:sp>
          <p:nvSpPr>
            <p:cNvPr id="147" name="Rectangle 146"/>
            <p:cNvSpPr/>
            <p:nvPr/>
          </p:nvSpPr>
          <p:spPr>
            <a:xfrm>
              <a:off x="4616939" y="1951897"/>
              <a:ext cx="889000" cy="3985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400" dirty="0" err="1" smtClean="0"/>
                <a:t>ControlHub</a:t>
              </a:r>
              <a:endParaRPr lang="en-US" sz="1400" dirty="0"/>
            </a:p>
          </p:txBody>
        </p:sp>
        <p:cxnSp>
          <p:nvCxnSpPr>
            <p:cNvPr id="148" name="Straight Connector 147"/>
            <p:cNvCxnSpPr>
              <a:stCxn id="147" idx="2"/>
              <a:endCxn id="145" idx="2"/>
            </p:cNvCxnSpPr>
            <p:nvPr/>
          </p:nvCxnSpPr>
          <p:spPr>
            <a:xfrm>
              <a:off x="5061439" y="2350476"/>
              <a:ext cx="1954" cy="117231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>
              <a:stCxn id="139" idx="1"/>
            </p:cNvCxnSpPr>
            <p:nvPr/>
          </p:nvCxnSpPr>
          <p:spPr>
            <a:xfrm flipH="1">
              <a:off x="4962769" y="3031395"/>
              <a:ext cx="504088" cy="114297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>
              <a:stCxn id="126" idx="1"/>
            </p:cNvCxnSpPr>
            <p:nvPr/>
          </p:nvCxnSpPr>
          <p:spPr>
            <a:xfrm flipH="1" flipV="1">
              <a:off x="4806461" y="3653692"/>
              <a:ext cx="664304" cy="475765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Rectangle 150"/>
            <p:cNvSpPr/>
            <p:nvPr/>
          </p:nvSpPr>
          <p:spPr>
            <a:xfrm>
              <a:off x="1354016" y="5181606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2" name="Rectangle 151"/>
            <p:cNvSpPr/>
            <p:nvPr/>
          </p:nvSpPr>
          <p:spPr>
            <a:xfrm>
              <a:off x="1436077" y="5322282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DHCP</a:t>
              </a:r>
              <a:endParaRPr lang="en-US" dirty="0"/>
            </a:p>
          </p:txBody>
        </p:sp>
        <p:pic>
          <p:nvPicPr>
            <p:cNvPr id="153" name="Picture 152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2290838" y="5228492"/>
              <a:ext cx="153423" cy="166077"/>
            </a:xfrm>
            <a:prstGeom prst="rect">
              <a:avLst/>
            </a:prstGeom>
          </p:spPr>
        </p:pic>
        <p:sp>
          <p:nvSpPr>
            <p:cNvPr id="154" name="Rectangle 153"/>
            <p:cNvSpPr/>
            <p:nvPr/>
          </p:nvSpPr>
          <p:spPr>
            <a:xfrm>
              <a:off x="2711939" y="5171837"/>
              <a:ext cx="1141038" cy="7014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2794000" y="5312513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DNS</a:t>
              </a:r>
              <a:endParaRPr lang="en-US" dirty="0"/>
            </a:p>
          </p:txBody>
        </p:sp>
        <p:pic>
          <p:nvPicPr>
            <p:cNvPr id="156" name="Picture 155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3648761" y="5218723"/>
              <a:ext cx="153423" cy="166077"/>
            </a:xfrm>
            <a:prstGeom prst="rect">
              <a:avLst/>
            </a:prstGeom>
          </p:spPr>
        </p:pic>
        <p:sp>
          <p:nvSpPr>
            <p:cNvPr id="157" name="Rectangle 156"/>
            <p:cNvSpPr/>
            <p:nvPr/>
          </p:nvSpPr>
          <p:spPr>
            <a:xfrm>
              <a:off x="4210539" y="5390665"/>
              <a:ext cx="713154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RARP</a:t>
              </a:r>
              <a:endParaRPr lang="en-US" dirty="0"/>
            </a:p>
          </p:txBody>
        </p:sp>
        <p:pic>
          <p:nvPicPr>
            <p:cNvPr id="158" name="Picture 157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5065300" y="5218723"/>
              <a:ext cx="153423" cy="166077"/>
            </a:xfrm>
            <a:prstGeom prst="rect">
              <a:avLst/>
            </a:prstGeom>
          </p:spPr>
        </p:pic>
        <p:sp>
          <p:nvSpPr>
            <p:cNvPr id="159" name="TextBox 158"/>
            <p:cNvSpPr txBox="1"/>
            <p:nvPr/>
          </p:nvSpPr>
          <p:spPr>
            <a:xfrm>
              <a:off x="5502028" y="3216032"/>
              <a:ext cx="947615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…</a:t>
              </a:r>
              <a:endParaRPr lang="en-US" sz="3200" b="1" dirty="0"/>
            </a:p>
          </p:txBody>
        </p:sp>
        <p:cxnSp>
          <p:nvCxnSpPr>
            <p:cNvPr id="160" name="Straight Connector 159"/>
            <p:cNvCxnSpPr>
              <a:endCxn id="151" idx="0"/>
            </p:cNvCxnSpPr>
            <p:nvPr/>
          </p:nvCxnSpPr>
          <p:spPr>
            <a:xfrm flipH="1">
              <a:off x="1924535" y="3888154"/>
              <a:ext cx="1113696" cy="1293452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>
              <a:endCxn id="154" idx="0"/>
            </p:cNvCxnSpPr>
            <p:nvPr/>
          </p:nvCxnSpPr>
          <p:spPr>
            <a:xfrm flipH="1">
              <a:off x="3282458" y="3966308"/>
              <a:ext cx="136773" cy="1205529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4034692" y="4034692"/>
              <a:ext cx="664305" cy="1137145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Rectangle 162"/>
            <p:cNvSpPr/>
            <p:nvPr/>
          </p:nvSpPr>
          <p:spPr>
            <a:xfrm>
              <a:off x="5603630" y="5416065"/>
              <a:ext cx="795215" cy="42984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lIns="0" tIns="0" rIns="0" bIns="0" rtlCol="0" anchor="ctr"/>
            <a:lstStyle/>
            <a:p>
              <a:pPr algn="ctr"/>
              <a:r>
                <a:rPr lang="en-US" sz="1600" dirty="0" smtClean="0"/>
                <a:t>IPMI</a:t>
              </a:r>
            </a:p>
            <a:p>
              <a:pPr algn="ctr"/>
              <a:r>
                <a:rPr lang="en-US" sz="1600" dirty="0" smtClean="0"/>
                <a:t>daemon</a:t>
              </a:r>
              <a:endParaRPr lang="en-US" sz="1600" dirty="0"/>
            </a:p>
          </p:txBody>
        </p:sp>
        <p:pic>
          <p:nvPicPr>
            <p:cNvPr id="164" name="Picture 163"/>
            <p:cNvPicPr>
              <a:picLocks noChangeAspect="1"/>
            </p:cNvPicPr>
            <p:nvPr/>
          </p:nvPicPr>
          <p:blipFill rotWithShape="1">
            <a:blip r:embed="rId4"/>
            <a:srcRect l="4188" t="28461" r="79231" b="53590"/>
            <a:stretch/>
          </p:blipFill>
          <p:spPr>
            <a:xfrm>
              <a:off x="6458392" y="5263661"/>
              <a:ext cx="153423" cy="166077"/>
            </a:xfrm>
            <a:prstGeom prst="rect">
              <a:avLst/>
            </a:prstGeom>
          </p:spPr>
        </p:pic>
        <p:cxnSp>
          <p:nvCxnSpPr>
            <p:cNvPr id="165" name="Straight Connector 164"/>
            <p:cNvCxnSpPr>
              <a:endCxn id="105" idx="0"/>
            </p:cNvCxnSpPr>
            <p:nvPr/>
          </p:nvCxnSpPr>
          <p:spPr>
            <a:xfrm>
              <a:off x="4542692" y="3888154"/>
              <a:ext cx="1542561" cy="1279772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>
              <a:stCxn id="151" idx="0"/>
              <a:endCxn id="152" idx="0"/>
            </p:cNvCxnSpPr>
            <p:nvPr/>
          </p:nvCxnSpPr>
          <p:spPr>
            <a:xfrm flipH="1">
              <a:off x="1792654" y="5181606"/>
              <a:ext cx="131881" cy="140676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>
              <a:stCxn id="154" idx="0"/>
              <a:endCxn id="155" idx="0"/>
            </p:cNvCxnSpPr>
            <p:nvPr/>
          </p:nvCxnSpPr>
          <p:spPr>
            <a:xfrm flipH="1">
              <a:off x="3150577" y="5171837"/>
              <a:ext cx="131881" cy="140676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>
              <a:stCxn id="107" idx="0"/>
              <a:endCxn id="157" idx="0"/>
            </p:cNvCxnSpPr>
            <p:nvPr/>
          </p:nvCxnSpPr>
          <p:spPr>
            <a:xfrm flipH="1">
              <a:off x="4567116" y="5152294"/>
              <a:ext cx="125045" cy="238371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>
              <a:stCxn id="105" idx="0"/>
              <a:endCxn id="163" idx="0"/>
            </p:cNvCxnSpPr>
            <p:nvPr/>
          </p:nvCxnSpPr>
          <p:spPr>
            <a:xfrm flipH="1">
              <a:off x="6001238" y="5167926"/>
              <a:ext cx="84015" cy="248139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Footer Placeholder 202"/>
          <p:cNvSpPr>
            <a:spLocks noGrp="1"/>
          </p:cNvSpPr>
          <p:nvPr>
            <p:ph type="ftr" sz="quarter" idx="11"/>
          </p:nvPr>
        </p:nvSpPr>
        <p:spPr>
          <a:xfrm>
            <a:off x="225084" y="6249119"/>
            <a:ext cx="6580154" cy="365125"/>
          </a:xfrm>
        </p:spPr>
        <p:txBody>
          <a:bodyPr/>
          <a:lstStyle/>
          <a:p>
            <a:pPr algn="ctr"/>
            <a:r>
              <a:rPr lang="en-US" dirty="0" smtClean="0"/>
              <a:t>Picture is from: https://</a:t>
            </a:r>
            <a:r>
              <a:rPr lang="en-US" dirty="0" err="1" smtClean="0"/>
              <a:t>indico.cern.ch</a:t>
            </a:r>
            <a:r>
              <a:rPr lang="en-US" dirty="0" smtClean="0"/>
              <a:t>/</a:t>
            </a:r>
            <a:r>
              <a:rPr lang="en-US" dirty="0" err="1" smtClean="0"/>
              <a:t>getFile.py</a:t>
            </a:r>
            <a:r>
              <a:rPr lang="en-US" dirty="0" smtClean="0"/>
              <a:t>/</a:t>
            </a:r>
            <a:r>
              <a:rPr lang="en-US" dirty="0" err="1" smtClean="0"/>
              <a:t>access?contribId</a:t>
            </a:r>
            <a:r>
              <a:rPr lang="en-US" dirty="0" smtClean="0"/>
              <a:t>=3&amp;resId=1&amp;materialId=</a:t>
            </a:r>
            <a:r>
              <a:rPr lang="en-US" dirty="0" err="1" smtClean="0"/>
              <a:t>slides&amp;confId</a:t>
            </a:r>
            <a:r>
              <a:rPr lang="en-US" dirty="0" smtClean="0"/>
              <a:t>=245438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045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servers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Available options:</a:t>
            </a:r>
          </a:p>
          <a:p>
            <a:pPr lvl="1" algn="just"/>
            <a:r>
              <a:rPr lang="en-US" dirty="0" smtClean="0"/>
              <a:t>Default VMEPC – 1 multicore CPU, 16 GB memory,</a:t>
            </a:r>
            <a:r>
              <a:rPr lang="en-US" dirty="0"/>
              <a:t> only one empty bay for an additional </a:t>
            </a:r>
            <a:r>
              <a:rPr lang="en-US" dirty="0" smtClean="0"/>
              <a:t>HDD</a:t>
            </a:r>
            <a:r>
              <a:rPr lang="en-US" dirty="0"/>
              <a:t>,</a:t>
            </a:r>
            <a:r>
              <a:rPr lang="en-US" dirty="0" smtClean="0"/>
              <a:t> optionally: CAEN A3818 4 links PCI-e controller. 1U</a:t>
            </a:r>
          </a:p>
          <a:p>
            <a:pPr lvl="1" algn="just"/>
            <a:r>
              <a:rPr lang="en-US" dirty="0" smtClean="0"/>
              <a:t>Intensive online processing server – 2 multicore CPUs, 64 GB memory 1U</a:t>
            </a:r>
          </a:p>
          <a:p>
            <a:pPr lvl="1" algn="just"/>
            <a:r>
              <a:rPr lang="en-US" dirty="0" smtClean="0"/>
              <a:t>Extreme edition (on demand) – 2 top multicore CPUs, 64 GB memory (???)</a:t>
            </a:r>
            <a:endParaRPr lang="en-US" dirty="0"/>
          </a:p>
          <a:p>
            <a:pPr algn="just"/>
            <a:r>
              <a:rPr lang="en-US" dirty="0" smtClean="0"/>
              <a:t>Redundancy</a:t>
            </a:r>
          </a:p>
          <a:p>
            <a:pPr lvl="1" algn="just"/>
            <a:r>
              <a:rPr lang="en-US" dirty="0" smtClean="0"/>
              <a:t>System disk is RAID1</a:t>
            </a:r>
          </a:p>
          <a:p>
            <a:pPr lvl="1" algn="just"/>
            <a:r>
              <a:rPr lang="en-US" dirty="0" smtClean="0"/>
              <a:t>M+1 (M – number of operational servers, 1 – hot spare one)</a:t>
            </a:r>
          </a:p>
          <a:p>
            <a:pPr lvl="1" algn="just"/>
            <a:r>
              <a:rPr lang="en-US" dirty="0" err="1" smtClean="0"/>
              <a:t>uTCA</a:t>
            </a:r>
            <a:r>
              <a:rPr lang="en-US" dirty="0" smtClean="0"/>
              <a:t> bridge hosts will be switched by a network router.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9676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Suggested to put all servers into a rack at S2. </a:t>
            </a:r>
          </a:p>
          <a:p>
            <a:pPr lvl="1"/>
            <a:r>
              <a:rPr lang="en-US" dirty="0" smtClean="0"/>
              <a:t>Pros: </a:t>
            </a:r>
          </a:p>
          <a:p>
            <a:pPr lvl="2"/>
            <a:r>
              <a:rPr lang="en-US" dirty="0" smtClean="0"/>
              <a:t>Single location of computers for all detectors.</a:t>
            </a:r>
          </a:p>
          <a:p>
            <a:pPr lvl="2"/>
            <a:r>
              <a:rPr lang="en-US" dirty="0" smtClean="0"/>
              <a:t>Better cooling</a:t>
            </a:r>
          </a:p>
          <a:p>
            <a:pPr lvl="2"/>
            <a:r>
              <a:rPr lang="en-US" dirty="0" smtClean="0"/>
              <a:t>DAQ maintenance, central power cycling/restarting</a:t>
            </a:r>
          </a:p>
          <a:p>
            <a:pPr lvl="1"/>
            <a:r>
              <a:rPr lang="en-US" dirty="0" smtClean="0"/>
              <a:t>Cons:</a:t>
            </a:r>
          </a:p>
          <a:p>
            <a:pPr lvl="2"/>
            <a:r>
              <a:rPr lang="en-US" dirty="0" smtClean="0"/>
              <a:t>Need to string 12 fibers (about 50 meter each)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Marc has some space </a:t>
            </a:r>
            <a:r>
              <a:rPr lang="en-US" dirty="0"/>
              <a:t>in a </a:t>
            </a:r>
            <a:r>
              <a:rPr lang="en-US" dirty="0" smtClean="0"/>
              <a:t>rack which is enough to install all BRIL servers and have few empty slots for an extension. </a:t>
            </a:r>
            <a:endParaRPr lang="en-US" dirty="0"/>
          </a:p>
          <a:p>
            <a:pPr marL="282575" lvl="1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37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(1/5)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rmbcmctrl2 (CMS) - OP</a:t>
            </a:r>
          </a:p>
          <a:p>
            <a:r>
              <a:rPr lang="en-US" dirty="0"/>
              <a:t>b</a:t>
            </a:r>
            <a:r>
              <a:rPr lang="en-US" dirty="0" smtClean="0"/>
              <a:t>rmbcmctrl3 (CMS) - OP</a:t>
            </a:r>
          </a:p>
          <a:p>
            <a:r>
              <a:rPr lang="en-US" dirty="0"/>
              <a:t>b</a:t>
            </a:r>
            <a:r>
              <a:rPr lang="en-US" dirty="0" smtClean="0"/>
              <a:t>rmbcmctrl4 (CMS) - OP</a:t>
            </a:r>
          </a:p>
          <a:p>
            <a:r>
              <a:rPr lang="en-US" dirty="0" smtClean="0"/>
              <a:t> brmbcmctrl1 (TN) - OP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BRIL (all in .</a:t>
            </a:r>
            <a:r>
              <a:rPr lang="en-US" dirty="0" err="1" smtClean="0"/>
              <a:t>cms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37063" y="2362199"/>
            <a:ext cx="4421563" cy="3686175"/>
          </a:xfrm>
        </p:spPr>
        <p:txBody>
          <a:bodyPr/>
          <a:lstStyle/>
          <a:p>
            <a:r>
              <a:rPr lang="en-US" dirty="0" smtClean="0"/>
              <a:t>VMEPC-rack-U#-01 - OP</a:t>
            </a:r>
          </a:p>
          <a:p>
            <a:r>
              <a:rPr lang="en-US" dirty="0"/>
              <a:t>VMEPC-rack-U#-</a:t>
            </a:r>
            <a:r>
              <a:rPr lang="en-US" dirty="0" smtClean="0"/>
              <a:t>02 – OP</a:t>
            </a:r>
          </a:p>
          <a:p>
            <a:r>
              <a:rPr lang="en-US" dirty="0"/>
              <a:t>VMEPC-rack-U#-</a:t>
            </a:r>
            <a:r>
              <a:rPr lang="en-US" dirty="0" smtClean="0"/>
              <a:t>03 – S</a:t>
            </a:r>
          </a:p>
          <a:p>
            <a:r>
              <a:rPr lang="en-US" dirty="0" smtClean="0"/>
              <a:t>SRV-</a:t>
            </a:r>
            <a:r>
              <a:rPr lang="en-US" dirty="0"/>
              <a:t>rack-U#-</a:t>
            </a:r>
            <a:r>
              <a:rPr lang="en-US" dirty="0" smtClean="0"/>
              <a:t>01 – OP (trusted)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104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(2/5)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PLT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VMEPC-S1F08-01 – OP</a:t>
            </a:r>
          </a:p>
          <a:p>
            <a:r>
              <a:rPr lang="en-US" dirty="0" smtClean="0"/>
              <a:t>PLTDEV-S1F08-01 - OP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BRIL (all in .</a:t>
            </a:r>
            <a:r>
              <a:rPr lang="en-US" dirty="0" err="1" smtClean="0"/>
              <a:t>cms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37063" y="2362199"/>
            <a:ext cx="4421563" cy="3686175"/>
          </a:xfrm>
        </p:spPr>
        <p:txBody>
          <a:bodyPr/>
          <a:lstStyle/>
          <a:p>
            <a:r>
              <a:rPr lang="en-US" dirty="0" smtClean="0"/>
              <a:t>VMEPC-rack-U#-04 – OP</a:t>
            </a:r>
          </a:p>
          <a:p>
            <a:r>
              <a:rPr lang="en-US" dirty="0"/>
              <a:t>VMEPC-rack-U#-</a:t>
            </a:r>
            <a:r>
              <a:rPr lang="en-US" dirty="0" smtClean="0"/>
              <a:t>05 </a:t>
            </a:r>
            <a:r>
              <a:rPr lang="en-US" dirty="0"/>
              <a:t>- </a:t>
            </a:r>
            <a:r>
              <a:rPr lang="en-US" dirty="0" smtClean="0"/>
              <a:t>D</a:t>
            </a:r>
          </a:p>
          <a:p>
            <a:r>
              <a:rPr lang="en-US" dirty="0"/>
              <a:t>VMEPC-rack-U#-</a:t>
            </a:r>
            <a:r>
              <a:rPr lang="en-US" dirty="0" smtClean="0"/>
              <a:t>06 – S </a:t>
            </a:r>
          </a:p>
          <a:p>
            <a:pPr lvl="1" algn="just"/>
            <a:r>
              <a:rPr lang="en-US" dirty="0" smtClean="0"/>
              <a:t>only if </a:t>
            </a:r>
            <a:r>
              <a:rPr lang="en-US" dirty="0"/>
              <a:t>VMEPC-rack-U#-</a:t>
            </a:r>
            <a:r>
              <a:rPr lang="en-US" dirty="0" smtClean="0"/>
              <a:t>03 cannot take over servicing the operational tasks for PLT. (It’s M+2 redundancy)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50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(3/5)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HF </a:t>
            </a:r>
            <a:r>
              <a:rPr lang="en-US" dirty="0" err="1" smtClean="0"/>
              <a:t>Lumi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VMEPC-2F17-18 – OP</a:t>
            </a:r>
          </a:p>
          <a:p>
            <a:r>
              <a:rPr lang="en-US" dirty="0"/>
              <a:t>VMEPC-2F17-</a:t>
            </a:r>
            <a:r>
              <a:rPr lang="en-US" dirty="0" smtClean="0"/>
              <a:t>19 – OP</a:t>
            </a:r>
          </a:p>
          <a:p>
            <a:r>
              <a:rPr lang="en-US" dirty="0"/>
              <a:t>VMEPC-2F17</a:t>
            </a:r>
            <a:r>
              <a:rPr lang="en-US" dirty="0" smtClean="0"/>
              <a:t>-20 </a:t>
            </a:r>
          </a:p>
          <a:p>
            <a:r>
              <a:rPr lang="en-US" dirty="0"/>
              <a:t>VMEPC-2F17</a:t>
            </a:r>
            <a:r>
              <a:rPr lang="en-US" dirty="0" smtClean="0"/>
              <a:t>-21</a:t>
            </a:r>
            <a:endParaRPr lang="en-US" dirty="0"/>
          </a:p>
          <a:p>
            <a:r>
              <a:rPr lang="en-US" dirty="0"/>
              <a:t>VMEPC-2F17</a:t>
            </a:r>
            <a:r>
              <a:rPr lang="en-US" dirty="0" smtClean="0"/>
              <a:t>-22 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BRIL (all in .</a:t>
            </a:r>
            <a:r>
              <a:rPr lang="en-US" dirty="0" err="1" smtClean="0"/>
              <a:t>cms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37063" y="2362199"/>
            <a:ext cx="4421563" cy="3686175"/>
          </a:xfrm>
        </p:spPr>
        <p:txBody>
          <a:bodyPr/>
          <a:lstStyle/>
          <a:p>
            <a:r>
              <a:rPr lang="en-US" dirty="0" smtClean="0"/>
              <a:t>SRV-rack-U#-02 – OP</a:t>
            </a:r>
          </a:p>
          <a:p>
            <a:r>
              <a:rPr lang="en-US" dirty="0"/>
              <a:t>SRV-rack-U#-</a:t>
            </a:r>
            <a:r>
              <a:rPr lang="en-US" dirty="0" smtClean="0"/>
              <a:t>03 </a:t>
            </a:r>
            <a:r>
              <a:rPr lang="en-US" dirty="0"/>
              <a:t>– </a:t>
            </a:r>
            <a:r>
              <a:rPr lang="en-US" dirty="0" smtClean="0"/>
              <a:t>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561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Migration (4/5)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HF RADMON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 smtClean="0"/>
              <a:t>Custom configuration. Not a part of the CMS online cluster.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BRIL (all in .</a:t>
            </a:r>
            <a:r>
              <a:rPr lang="en-US" dirty="0" err="1" smtClean="0"/>
              <a:t>cms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437063" y="2362199"/>
            <a:ext cx="4421563" cy="3686175"/>
          </a:xfrm>
        </p:spPr>
        <p:txBody>
          <a:bodyPr/>
          <a:lstStyle/>
          <a:p>
            <a:pPr algn="just"/>
            <a:r>
              <a:rPr lang="en-US" dirty="0" smtClean="0"/>
              <a:t>No requirements to any additional servers. Will use resources allocated for BRM servers.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OP - operational, S - spare hot swap, D -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835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359</TotalTime>
  <Words>816</Words>
  <Application>Microsoft Macintosh PowerPoint</Application>
  <PresentationFormat>On-screen Show (4:3)</PresentationFormat>
  <Paragraphs>124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Revolution</vt:lpstr>
      <vt:lpstr>Upgrade and consolidation of the online computing for systems aggregated with BRIL </vt:lpstr>
      <vt:lpstr>Readouts and controls</vt:lpstr>
      <vt:lpstr>Network topology with μTCA crates  </vt:lpstr>
      <vt:lpstr>Standard servers </vt:lpstr>
      <vt:lpstr>Location</vt:lpstr>
      <vt:lpstr>Migration (1/5)</vt:lpstr>
      <vt:lpstr>Migration (2/5)</vt:lpstr>
      <vt:lpstr>Migration (3/5)</vt:lpstr>
      <vt:lpstr>Migration (4/5)</vt:lpstr>
      <vt:lpstr>Migration (5/5)</vt:lpstr>
      <vt:lpstr>New developments with μTCA</vt:lpstr>
      <vt:lpstr>Proposed rack present layout </vt:lpstr>
    </vt:vector>
  </TitlesOfParts>
  <Company>University of Canterbury (NZ)
University of Canterbury (NZ)
University of Canterbury (NZ)
University of Canterbury (NZ)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and consolidation of the online computing for systems aggregated with BRIL </dc:title>
  <dc:creator>Arkady Lokhovitskiy</dc:creator>
  <cp:lastModifiedBy>Anne E. Dabrowski</cp:lastModifiedBy>
  <cp:revision>21</cp:revision>
  <dcterms:created xsi:type="dcterms:W3CDTF">2013-10-15T04:40:09Z</dcterms:created>
  <dcterms:modified xsi:type="dcterms:W3CDTF">2013-10-15T11:46:45Z</dcterms:modified>
</cp:coreProperties>
</file>