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avi" ContentType="video/avi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518" r:id="rId3"/>
    <p:sldId id="568" r:id="rId4"/>
    <p:sldId id="606" r:id="rId5"/>
    <p:sldId id="621" r:id="rId6"/>
    <p:sldId id="625" r:id="rId7"/>
    <p:sldId id="592" r:id="rId8"/>
    <p:sldId id="626" r:id="rId9"/>
    <p:sldId id="632" r:id="rId10"/>
    <p:sldId id="594" r:id="rId11"/>
    <p:sldId id="651" r:id="rId12"/>
    <p:sldId id="659" r:id="rId13"/>
    <p:sldId id="600" r:id="rId14"/>
    <p:sldId id="654" r:id="rId15"/>
    <p:sldId id="655" r:id="rId16"/>
    <p:sldId id="656" r:id="rId17"/>
    <p:sldId id="642" r:id="rId18"/>
    <p:sldId id="635" r:id="rId19"/>
    <p:sldId id="641" r:id="rId20"/>
    <p:sldId id="652" r:id="rId21"/>
    <p:sldId id="645" r:id="rId22"/>
    <p:sldId id="636" r:id="rId23"/>
    <p:sldId id="647" r:id="rId24"/>
    <p:sldId id="543" r:id="rId25"/>
    <p:sldId id="650" r:id="rId26"/>
    <p:sldId id="658" r:id="rId27"/>
    <p:sldId id="653" r:id="rId28"/>
    <p:sldId id="643" r:id="rId2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A1BC0"/>
    <a:srgbClr val="0202C8"/>
    <a:srgbClr val="2F0DBD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55" autoAdjust="0"/>
  </p:normalViewPr>
  <p:slideViewPr>
    <p:cSldViewPr snapToGrid="0" snapToObjects="1">
      <p:cViewPr varScale="1">
        <p:scale>
          <a:sx n="112" d="100"/>
          <a:sy n="112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01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71C5B04-50FE-4169-9222-70275C011FAD}" type="slidenum">
              <a:rPr lang="fr-FR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fr-FR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E3E3-2894-4065-8FD7-8A41D761F5A6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3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3817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29/01/2013</a:t>
            </a:r>
          </a:p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Références...</a:t>
            </a:r>
          </a:p>
        </p:txBody>
      </p:sp>
    </p:spTree>
    <p:extLst>
      <p:ext uri="{BB962C8B-B14F-4D97-AF65-F5344CB8AC3E}">
        <p14:creationId xmlns:p14="http://schemas.microsoft.com/office/powerpoint/2010/main" val="42347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113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055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</a:t>
            </a:r>
            <a:fld id="{9B9AAD98-2B54-4F89-9FE5-FD8869FD0BE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3902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11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0000">
              <a:srgbClr val="D4DEFF"/>
            </a:gs>
            <a:gs pos="90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0000">
              <a:srgbClr val="D4DEFF"/>
            </a:gs>
            <a:gs pos="90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 defTabSz="91440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 defTabSz="914400"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 defTabSz="914400">
              <a:defRPr/>
            </a:pPr>
            <a:r>
              <a:rPr lang="en-US"/>
              <a:t>K.M. SCHIRM  for BE-RF</a:t>
            </a:r>
          </a:p>
          <a:p>
            <a:pPr defTabSz="914400">
              <a:defRPr/>
            </a:pPr>
            <a:fld id="{F3FE8C94-C1CB-4AE9-8320-59DA4DBC1FB3}" type="slidenum">
              <a:rPr lang="en-US"/>
              <a:pPr defTabSz="914400">
                <a:defRPr/>
              </a:pPr>
              <a:t>‹#›</a:t>
            </a:fld>
            <a:endParaRPr lang="en-US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icture1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063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•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1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0.png"/><Relationship Id="rId5" Type="http://schemas.openxmlformats.org/officeDocument/2006/relationships/image" Target="../media/image19.wmf"/><Relationship Id="rId4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38175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Drive Beam injector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front end developments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CLIC Collaboration Meeting, February 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- 7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2014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Steffen Döbert, BE-RF</a:t>
            </a:r>
            <a:endParaRPr 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1447800" y="1647825"/>
            <a:ext cx="684847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DB injector introduction</a:t>
            </a:r>
          </a:p>
          <a:p>
            <a:pPr marL="342900" indent="-342900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Status of Hardware design, </a:t>
            </a:r>
            <a:b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Klystron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,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SHB-</a:t>
            </a:r>
            <a:r>
              <a:rPr lang="en-US" sz="2400" b="1" dirty="0" err="1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buncher,Pre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-</a:t>
            </a:r>
            <a:r>
              <a:rPr lang="en-US" sz="2400" b="1" dirty="0" err="1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buncher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, Gun</a:t>
            </a:r>
            <a:endParaRPr lang="en-US" sz="2400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  <a:p>
            <a:pPr marL="342900" indent="-342900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Gun Test </a:t>
            </a: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Facility</a:t>
            </a:r>
            <a:endParaRPr lang="en-US" sz="2400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2703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304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Sub-harmonic </a:t>
            </a:r>
            <a:r>
              <a:rPr lang="en-US" sz="3600" b="1" kern="0" dirty="0" err="1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buncher</a:t>
            </a: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design</a:t>
            </a:r>
            <a:endParaRPr lang="en-US" sz="3600" b="1" kern="0" dirty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6921" y="6345180"/>
            <a:ext cx="1588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Raphael Leuxe</a:t>
            </a:r>
            <a:endParaRPr lang="en-GB" dirty="0"/>
          </a:p>
        </p:txBody>
      </p:sp>
      <p:pic>
        <p:nvPicPr>
          <p:cNvPr id="6146" name="Picture 2" descr="\\cern.ch\dfs\Users\r\rleuxe\Public\CLIC-Buncher\CLIC Buncher - 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879473"/>
            <a:ext cx="7618412" cy="527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ern.ch\dfs\Users\r\rleuxe\Public\CLIC-Buncher\CLIC Buncher - 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879472"/>
            <a:ext cx="7618412" cy="527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09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177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Pre-</a:t>
            </a:r>
            <a:r>
              <a:rPr lang="en-US" sz="3600" b="1" kern="0" dirty="0" err="1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buncher</a:t>
            </a: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design</a:t>
            </a:r>
            <a:endParaRPr lang="en-US" sz="3600" b="1" kern="0" dirty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8732" y="6345180"/>
            <a:ext cx="3071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Kelisani, IPM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3" y="939801"/>
            <a:ext cx="4117822" cy="30236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60" y="4401147"/>
            <a:ext cx="7366729" cy="13180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660401" y="5867401"/>
            <a:ext cx="782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About 100 kW of power needed for the pre-</a:t>
            </a:r>
            <a:r>
              <a:rPr lang="en-GB" dirty="0" err="1" smtClean="0"/>
              <a:t>buncher</a:t>
            </a:r>
            <a:r>
              <a:rPr lang="en-GB" dirty="0" smtClean="0"/>
              <a:t> with beam loading</a:t>
            </a:r>
            <a:endParaRPr lang="en-GB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21" y="1451504"/>
            <a:ext cx="6143625" cy="22955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0553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990789"/>
            <a:ext cx="3495675" cy="552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774095"/>
            <a:ext cx="3074988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24"/>
          <p:cNvSpPr txBox="1">
            <a:spLocks noChangeArrowheads="1"/>
          </p:cNvSpPr>
          <p:nvPr/>
        </p:nvSpPr>
        <p:spPr bwMode="auto">
          <a:xfrm>
            <a:off x="517525" y="2880707"/>
            <a:ext cx="3263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0000"/>
                </a:solidFill>
              </a:rPr>
              <a:t>Typical MAGIC snapshot: particle positions in r-z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6152" name="Text Box 26"/>
          <p:cNvSpPr txBox="1">
            <a:spLocks noChangeArrowheads="1"/>
          </p:cNvSpPr>
          <p:nvPr/>
        </p:nvSpPr>
        <p:spPr bwMode="auto">
          <a:xfrm>
            <a:off x="4194175" y="3783994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53" name="Text Box 30"/>
          <p:cNvSpPr txBox="1">
            <a:spLocks noChangeArrowheads="1"/>
          </p:cNvSpPr>
          <p:nvPr/>
        </p:nvSpPr>
        <p:spPr bwMode="auto">
          <a:xfrm>
            <a:off x="5270500" y="636777"/>
            <a:ext cx="2882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000000"/>
                </a:solidFill>
              </a:rPr>
              <a:t>Contour plots of field components at t=35ns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1658" y="6394992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Jacques </a:t>
            </a:r>
            <a:r>
              <a:rPr lang="en-GB" dirty="0" err="1" smtClean="0"/>
              <a:t>Gardelle</a:t>
            </a:r>
            <a:r>
              <a:rPr lang="en-GB" dirty="0" smtClean="0"/>
              <a:t>, CEA-CESTA</a:t>
            </a:r>
            <a:endParaRPr lang="en-GB" dirty="0"/>
          </a:p>
        </p:txBody>
      </p:sp>
      <p:pic>
        <p:nvPicPr>
          <p:cNvPr id="3" name="Phasespace010All Particles Axes(X1,X2)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3497" y="3187093"/>
            <a:ext cx="3368675" cy="289084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23528" y="0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DB gun simulations</a:t>
            </a:r>
          </a:p>
        </p:txBody>
      </p:sp>
    </p:spTree>
    <p:extLst>
      <p:ext uri="{BB962C8B-B14F-4D97-AF65-F5344CB8AC3E}">
        <p14:creationId xmlns:p14="http://schemas.microsoft.com/office/powerpoint/2010/main" val="116469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e 4"/>
          <p:cNvGrpSpPr>
            <a:grpSpLocks/>
          </p:cNvGrpSpPr>
          <p:nvPr/>
        </p:nvGrpSpPr>
        <p:grpSpPr bwMode="auto">
          <a:xfrm>
            <a:off x="4643438" y="1014413"/>
            <a:ext cx="3549650" cy="4486275"/>
            <a:chOff x="4859338" y="1189038"/>
            <a:chExt cx="2486025" cy="2571750"/>
          </a:xfrm>
        </p:grpSpPr>
        <p:pic>
          <p:nvPicPr>
            <p:cNvPr id="1537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9338" y="1189038"/>
              <a:ext cx="2468562" cy="1220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2489200"/>
              <a:ext cx="2468563" cy="127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363" name="Groupe 3"/>
          <p:cNvGrpSpPr>
            <a:grpSpLocks/>
          </p:cNvGrpSpPr>
          <p:nvPr/>
        </p:nvGrpSpPr>
        <p:grpSpPr bwMode="auto">
          <a:xfrm>
            <a:off x="395288" y="1030288"/>
            <a:ext cx="3600450" cy="4500562"/>
            <a:chOff x="800100" y="1196752"/>
            <a:chExt cx="2514600" cy="2540223"/>
          </a:xfrm>
        </p:grpSpPr>
        <p:pic>
          <p:nvPicPr>
            <p:cNvPr id="1537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" y="1196752"/>
              <a:ext cx="2514600" cy="1257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" y="2470150"/>
              <a:ext cx="2487613" cy="1266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364" name="ZoneTexte 1"/>
          <p:cNvSpPr txBox="1">
            <a:spLocks noChangeArrowheads="1"/>
          </p:cNvSpPr>
          <p:nvPr/>
        </p:nvSpPr>
        <p:spPr bwMode="auto">
          <a:xfrm>
            <a:off x="1712913" y="5661025"/>
            <a:ext cx="1209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>
                <a:latin typeface="Symbol" pitchFamily="18" charset="2"/>
              </a:rPr>
              <a:t>a</a:t>
            </a:r>
            <a:r>
              <a:rPr lang="fr-FR" altLang="en-US" baseline="-25000"/>
              <a:t>1</a:t>
            </a:r>
            <a:r>
              <a:rPr lang="fr-FR" altLang="en-US"/>
              <a:t> = 62,5 °</a:t>
            </a:r>
          </a:p>
          <a:p>
            <a:pPr eaLnBrk="1" hangingPunct="1"/>
            <a:r>
              <a:rPr lang="fr-FR" altLang="en-US">
                <a:latin typeface="Symbol" pitchFamily="18" charset="2"/>
              </a:rPr>
              <a:t>a</a:t>
            </a:r>
            <a:r>
              <a:rPr lang="fr-FR" altLang="en-US" baseline="-25000"/>
              <a:t>2</a:t>
            </a:r>
            <a:r>
              <a:rPr lang="fr-FR" altLang="en-US"/>
              <a:t> = 35°</a:t>
            </a:r>
            <a:endParaRPr lang="en-US" altLang="en-US"/>
          </a:p>
        </p:txBody>
      </p:sp>
      <p:sp>
        <p:nvSpPr>
          <p:cNvPr id="15365" name="ZoneTexte 8"/>
          <p:cNvSpPr txBox="1">
            <a:spLocks noChangeArrowheads="1"/>
          </p:cNvSpPr>
          <p:nvPr/>
        </p:nvSpPr>
        <p:spPr bwMode="auto">
          <a:xfrm>
            <a:off x="5795963" y="5661025"/>
            <a:ext cx="11699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>
                <a:latin typeface="Symbol" pitchFamily="18" charset="2"/>
              </a:rPr>
              <a:t>a</a:t>
            </a:r>
            <a:r>
              <a:rPr lang="fr-FR" altLang="en-US" baseline="-25000"/>
              <a:t>1</a:t>
            </a:r>
            <a:r>
              <a:rPr lang="fr-FR" altLang="en-US"/>
              <a:t> = 67,5 °</a:t>
            </a:r>
          </a:p>
          <a:p>
            <a:pPr eaLnBrk="1" hangingPunct="1"/>
            <a:r>
              <a:rPr lang="fr-FR" altLang="en-US">
                <a:latin typeface="Symbol" pitchFamily="18" charset="2"/>
              </a:rPr>
              <a:t>a</a:t>
            </a:r>
            <a:r>
              <a:rPr lang="fr-FR" altLang="en-US" baseline="-25000"/>
              <a:t>2</a:t>
            </a:r>
            <a:r>
              <a:rPr lang="fr-FR" altLang="en-US"/>
              <a:t> = 65°</a:t>
            </a:r>
            <a:endParaRPr lang="en-US" altLang="en-US"/>
          </a:p>
        </p:txBody>
      </p:sp>
      <p:sp>
        <p:nvSpPr>
          <p:cNvPr id="15366" name="ZoneTexte 6"/>
          <p:cNvSpPr txBox="1">
            <a:spLocks noChangeArrowheads="1"/>
          </p:cNvSpPr>
          <p:nvPr/>
        </p:nvSpPr>
        <p:spPr bwMode="auto">
          <a:xfrm>
            <a:off x="1168400" y="3411538"/>
            <a:ext cx="2055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 i="1"/>
              <a:t>r</a:t>
            </a:r>
            <a:r>
              <a:rPr lang="fr-FR" altLang="en-US" i="1" baseline="-25000"/>
              <a:t>rms </a:t>
            </a:r>
            <a:r>
              <a:rPr lang="fr-FR" altLang="en-US" i="1"/>
              <a:t> </a:t>
            </a:r>
            <a:r>
              <a:rPr lang="fr-FR" altLang="en-US"/>
              <a:t>= 8 mm</a:t>
            </a:r>
          </a:p>
          <a:p>
            <a:pPr eaLnBrk="1" hangingPunct="1"/>
            <a:r>
              <a:rPr lang="fr-FR" altLang="en-US" i="1">
                <a:latin typeface="Symbol" pitchFamily="18" charset="2"/>
              </a:rPr>
              <a:t>e</a:t>
            </a:r>
            <a:r>
              <a:rPr lang="fr-FR" altLang="en-US" i="1" baseline="-25000"/>
              <a:t>x,rms</a:t>
            </a:r>
            <a:r>
              <a:rPr lang="fr-FR" altLang="en-US" i="1"/>
              <a:t> </a:t>
            </a:r>
            <a:r>
              <a:rPr lang="fr-FR" altLang="en-US"/>
              <a:t>= 14 mm.mrad</a:t>
            </a:r>
            <a:endParaRPr lang="en-US" altLang="en-US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484438" y="4052888"/>
            <a:ext cx="1008062" cy="1176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ZoneTexte 15"/>
          <p:cNvSpPr txBox="1">
            <a:spLocks noChangeArrowheads="1"/>
          </p:cNvSpPr>
          <p:nvPr/>
        </p:nvSpPr>
        <p:spPr bwMode="auto">
          <a:xfrm>
            <a:off x="5508625" y="3411538"/>
            <a:ext cx="2054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 i="1"/>
              <a:t>r</a:t>
            </a:r>
            <a:r>
              <a:rPr lang="fr-FR" altLang="en-US" i="1" baseline="-25000"/>
              <a:t>rms </a:t>
            </a:r>
            <a:r>
              <a:rPr lang="fr-FR" altLang="en-US" i="1"/>
              <a:t> </a:t>
            </a:r>
            <a:r>
              <a:rPr lang="fr-FR" altLang="en-US"/>
              <a:t>= 10,5 mm</a:t>
            </a:r>
          </a:p>
          <a:p>
            <a:pPr eaLnBrk="1" hangingPunct="1"/>
            <a:r>
              <a:rPr lang="fr-FR" altLang="en-US" i="1">
                <a:latin typeface="Symbol" pitchFamily="18" charset="2"/>
              </a:rPr>
              <a:t>e</a:t>
            </a:r>
            <a:r>
              <a:rPr lang="fr-FR" altLang="en-US" i="1" baseline="-25000"/>
              <a:t>x,rms</a:t>
            </a:r>
            <a:r>
              <a:rPr lang="fr-FR" altLang="en-US" i="1"/>
              <a:t> </a:t>
            </a:r>
            <a:r>
              <a:rPr lang="fr-FR" altLang="en-US"/>
              <a:t>= 10 mm.mrad</a:t>
            </a:r>
            <a:endParaRPr lang="en-US" altLang="en-US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6430963" y="4057650"/>
            <a:ext cx="1309687" cy="1171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0" name="ZoneTexte 1"/>
          <p:cNvSpPr txBox="1">
            <a:spLocks noChangeArrowheads="1"/>
          </p:cNvSpPr>
          <p:nvPr/>
        </p:nvSpPr>
        <p:spPr bwMode="auto">
          <a:xfrm>
            <a:off x="5576888" y="1196975"/>
            <a:ext cx="2589212" cy="6477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fr-FR" altLang="en-US"/>
              <a:t>Small cathode</a:t>
            </a:r>
          </a:p>
          <a:p>
            <a:pPr algn="ctr" eaLnBrk="1" hangingPunct="1"/>
            <a:r>
              <a:rPr lang="fr-FR" altLang="en-US"/>
              <a:t>new geometry dak 50mm</a:t>
            </a:r>
            <a:endParaRPr lang="en-US" alt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E03A0-2EDC-444E-8292-18EBF6E4530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23528" y="83865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DB gun simulations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91658" y="6394992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Jacques </a:t>
            </a:r>
            <a:r>
              <a:rPr lang="en-GB" dirty="0" err="1" smtClean="0"/>
              <a:t>Gardelle</a:t>
            </a:r>
            <a:r>
              <a:rPr lang="en-GB" dirty="0" smtClean="0"/>
              <a:t>, 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1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831215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25" y="3068638"/>
            <a:ext cx="406876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6" name="ZoneTexte 1"/>
          <p:cNvSpPr txBox="1">
            <a:spLocks noChangeArrowheads="1"/>
          </p:cNvSpPr>
          <p:nvPr/>
        </p:nvSpPr>
        <p:spPr bwMode="auto">
          <a:xfrm>
            <a:off x="2409824" y="1228331"/>
            <a:ext cx="394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 dirty="0">
                <a:latin typeface="Times New Roman" pitchFamily="18" charset="0"/>
                <a:cs typeface="Times New Roman" pitchFamily="18" charset="0"/>
              </a:rPr>
              <a:t>« Front-end Drive </a:t>
            </a:r>
            <a:r>
              <a:rPr lang="fr-FR" altLang="en-US" dirty="0" err="1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altLang="en-US" dirty="0" err="1">
                <a:latin typeface="Times New Roman" pitchFamily="18" charset="0"/>
                <a:cs typeface="Times New Roman" pitchFamily="18" charset="0"/>
              </a:rPr>
              <a:t>injector</a:t>
            </a:r>
            <a:r>
              <a:rPr lang="fr-FR" altLang="en-US" dirty="0">
                <a:latin typeface="Times New Roman" pitchFamily="18" charset="0"/>
                <a:cs typeface="Times New Roman" pitchFamily="18" charset="0"/>
              </a:rPr>
              <a:t> » CTF3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D2477-A38F-4949-A263-CA861D0517C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3528" y="83865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CTF 3 benchmark simulations</a:t>
            </a:r>
          </a:p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u</a:t>
            </a: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sing MAGIC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388" y="6394992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Jacques </a:t>
            </a:r>
            <a:r>
              <a:rPr lang="en-GB" dirty="0" err="1" smtClean="0"/>
              <a:t>Gardelle</a:t>
            </a:r>
            <a:r>
              <a:rPr lang="en-GB" dirty="0" smtClean="0"/>
              <a:t>, 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0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2952750" cy="234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638300"/>
            <a:ext cx="2871787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16338"/>
            <a:ext cx="25463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463" y="3716338"/>
            <a:ext cx="2624137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662363"/>
            <a:ext cx="2722562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60488"/>
            <a:ext cx="3132137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0A8CB-49EC-44DC-9AB0-356A51616F3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3528" y="83865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CTF 3 benchmark simulations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1658" y="6394992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Jacques </a:t>
            </a:r>
            <a:r>
              <a:rPr lang="en-GB" dirty="0" err="1" smtClean="0"/>
              <a:t>Gardelle</a:t>
            </a:r>
            <a:r>
              <a:rPr lang="en-GB" dirty="0" smtClean="0"/>
              <a:t>, 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1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7990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omic Sans MS" pitchFamily="66" charset="0"/>
              </a:rPr>
              <a:t>Drive Beam gun simulations</a:t>
            </a:r>
          </a:p>
          <a:p>
            <a:pPr algn="ctr"/>
            <a:endParaRPr lang="en-GB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859751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itchFamily="66" charset="0"/>
              </a:rPr>
              <a:t>L</a:t>
            </a:r>
            <a:r>
              <a:rPr lang="en-GB" dirty="0" smtClean="0">
                <a:latin typeface="Comic Sans MS" pitchFamily="66" charset="0"/>
              </a:rPr>
              <a:t>arge cathode: 140 kV, 10 mm cathode, 5 A, 50 mm</a:t>
            </a:r>
          </a:p>
          <a:p>
            <a:r>
              <a:rPr lang="en-GB" dirty="0" err="1" smtClean="0">
                <a:latin typeface="Comic Sans MS" pitchFamily="66" charset="0"/>
              </a:rPr>
              <a:t>Comparism</a:t>
            </a:r>
            <a:r>
              <a:rPr lang="en-GB" dirty="0" smtClean="0">
                <a:latin typeface="Comic Sans MS" pitchFamily="66" charset="0"/>
              </a:rPr>
              <a:t> with MAGIC (blue)</a:t>
            </a:r>
          </a:p>
          <a:p>
            <a:r>
              <a:rPr lang="en-GB" dirty="0" err="1" smtClean="0">
                <a:latin typeface="Comic Sans MS" pitchFamily="66" charset="0"/>
              </a:rPr>
              <a:t>Emittance</a:t>
            </a:r>
            <a:r>
              <a:rPr lang="en-GB" dirty="0" smtClean="0">
                <a:latin typeface="Comic Sans MS" pitchFamily="66" charset="0"/>
              </a:rPr>
              <a:t>: Magic: 14.5; EGUN : 20-27 (depending on number of rays)</a:t>
            </a:r>
          </a:p>
          <a:p>
            <a:r>
              <a:rPr lang="en-GB" dirty="0" smtClean="0">
                <a:latin typeface="Comic Sans MS" pitchFamily="66" charset="0"/>
              </a:rPr>
              <a:t>Same result after changing the anode aperture to 15 mm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992" y="2276872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0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188640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Thermionic Gun design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54" y="1007790"/>
            <a:ext cx="8953500" cy="505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54" y="1007790"/>
            <a:ext cx="8953501" cy="505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54" y="712938"/>
            <a:ext cx="2695897" cy="2021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600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99363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Thermionic Gun design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2" t="9726" r="1071" b="13821"/>
          <a:stretch>
            <a:fillRect/>
          </a:stretch>
        </p:blipFill>
        <p:spPr bwMode="auto">
          <a:xfrm>
            <a:off x="1238250" y="645840"/>
            <a:ext cx="6051550" cy="29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6" t="9666" r="958" b="13687"/>
          <a:stretch>
            <a:fillRect/>
          </a:stretch>
        </p:blipFill>
        <p:spPr bwMode="auto">
          <a:xfrm>
            <a:off x="1238250" y="3686175"/>
            <a:ext cx="60515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66779" y="2175673"/>
            <a:ext cx="161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B. </a:t>
            </a:r>
            <a:r>
              <a:rPr lang="en-GB" dirty="0" err="1" smtClean="0"/>
              <a:t>Cadilhon</a:t>
            </a:r>
            <a:r>
              <a:rPr lang="en-GB" dirty="0" smtClean="0"/>
              <a:t>,</a:t>
            </a:r>
          </a:p>
          <a:p>
            <a:r>
              <a:rPr lang="en-GB" dirty="0" smtClean="0"/>
              <a:t> 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94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306"/>
          <p:cNvSpPr txBox="1">
            <a:spLocks noChangeArrowheads="1"/>
          </p:cNvSpPr>
          <p:nvPr/>
        </p:nvSpPr>
        <p:spPr bwMode="auto">
          <a:xfrm>
            <a:off x="107950" y="1125538"/>
            <a:ext cx="5543550" cy="18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1719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defTabSz="41719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defTabSz="41719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defTabSz="41719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defTabSz="41719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Modulator based on a Marx structure with two 1700V IGBTs/cell</a:t>
            </a:r>
          </a:p>
          <a:p>
            <a:pPr>
              <a:defRPr/>
            </a:pPr>
            <a:endParaRPr lang="en-US" sz="1400" dirty="0" smtClean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First prototype performances objective (for summer 2014)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 Output voltage range : </a:t>
            </a:r>
            <a:r>
              <a:rPr lang="en-US" sz="1400" b="1" dirty="0" smtClean="0">
                <a:latin typeface="+mn-lt"/>
                <a:cs typeface="Arial" pitchFamily="34" charset="0"/>
              </a:rPr>
              <a:t>0 to -30kV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 Output current range : </a:t>
            </a:r>
            <a:r>
              <a:rPr lang="en-US" sz="1400" b="1" dirty="0" smtClean="0">
                <a:latin typeface="+mn-lt"/>
                <a:cs typeface="Arial" pitchFamily="34" charset="0"/>
              </a:rPr>
              <a:t>0 to 10A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 Pulse width (on top) : </a:t>
            </a:r>
            <a:r>
              <a:rPr lang="en-US" sz="1400" b="1" dirty="0" smtClean="0">
                <a:latin typeface="+mn-lt"/>
                <a:cs typeface="Arial" pitchFamily="34" charset="0"/>
              </a:rPr>
              <a:t>150µs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US" sz="1400" dirty="0" smtClean="0">
                <a:latin typeface="+mn-lt"/>
                <a:cs typeface="Arial" pitchFamily="34" charset="0"/>
              </a:rPr>
              <a:t> Flatness of the top : </a:t>
            </a:r>
            <a:r>
              <a:rPr lang="en-US" sz="1400" dirty="0" smtClean="0">
                <a:latin typeface="+mn-lt"/>
                <a:cs typeface="Times New Roman" pitchFamily="18" charset="0"/>
              </a:rPr>
              <a:t>~ </a:t>
            </a:r>
            <a:r>
              <a:rPr lang="en-US" sz="1400" b="1" dirty="0" smtClean="0">
                <a:latin typeface="+mn-lt"/>
                <a:cs typeface="Times New Roman" pitchFamily="18" charset="0"/>
              </a:rPr>
              <a:t>1-2%</a:t>
            </a:r>
            <a:endParaRPr lang="en-US" sz="1400" dirty="0" smtClean="0">
              <a:latin typeface="+mn-lt"/>
              <a:cs typeface="Times New Roman" pitchFamily="18" charset="0"/>
            </a:endParaRPr>
          </a:p>
          <a:p>
            <a:pPr lvl="2">
              <a:buFont typeface="Wingdings" pitchFamily="2" charset="2"/>
              <a:buChar char="v"/>
              <a:defRPr/>
            </a:pPr>
            <a:r>
              <a:rPr lang="en-US" sz="1400" dirty="0" smtClean="0">
                <a:latin typeface="+mn-lt"/>
                <a:cs typeface="Times New Roman" pitchFamily="18" charset="0"/>
              </a:rPr>
              <a:t> Rep. rate : </a:t>
            </a:r>
            <a:r>
              <a:rPr lang="en-US" sz="1400" b="1" dirty="0" smtClean="0">
                <a:latin typeface="+mn-lt"/>
                <a:cs typeface="Times New Roman" pitchFamily="18" charset="0"/>
              </a:rPr>
              <a:t>10Hz</a:t>
            </a:r>
          </a:p>
        </p:txBody>
      </p:sp>
      <p:pic>
        <p:nvPicPr>
          <p:cNvPr id="4100" name="Picture 131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930691"/>
            <a:ext cx="4176712" cy="252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ZoneTexte 5"/>
          <p:cNvSpPr txBox="1">
            <a:spLocks noChangeArrowheads="1"/>
          </p:cNvSpPr>
          <p:nvPr/>
        </p:nvSpPr>
        <p:spPr bwMode="auto">
          <a:xfrm>
            <a:off x="163513" y="3357563"/>
            <a:ext cx="66849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altLang="en-US" sz="1400"/>
              <a:t>One of the key points of the modulator is the </a:t>
            </a:r>
            <a:r>
              <a:rPr lang="fr-FR" altLang="en-US" sz="1400" b="1"/>
              <a:t>IGBTs driving circuit </a:t>
            </a:r>
            <a:r>
              <a:rPr lang="fr-FR" altLang="en-US" sz="1400"/>
              <a:t>:</a:t>
            </a:r>
          </a:p>
          <a:p>
            <a:pPr eaLnBrk="1" hangingPunct="1"/>
            <a:r>
              <a:rPr lang="fr-FR" altLang="en-US" sz="1400"/>
              <a:t>	</a:t>
            </a:r>
            <a:r>
              <a:rPr lang="fr-FR" altLang="en-US" sz="1400">
                <a:sym typeface="Wingdings" pitchFamily="2" charset="2"/>
              </a:rPr>
              <a:t> first we decided not to use fiber optics to trigger the IGBTs</a:t>
            </a:r>
            <a:endParaRPr lang="fr-FR" altLang="en-US" sz="1400"/>
          </a:p>
          <a:p>
            <a:pPr eaLnBrk="1" hangingPunct="1"/>
            <a:r>
              <a:rPr lang="fr-FR" altLang="en-US" sz="1400">
                <a:sym typeface="Wingdings" pitchFamily="2" charset="2"/>
              </a:rPr>
              <a:t>	 technical solution with ferrite cores seems to be robust (under tests) </a:t>
            </a:r>
            <a:endParaRPr lang="fr-FR" altLang="en-US" sz="1400"/>
          </a:p>
        </p:txBody>
      </p:sp>
      <p:sp>
        <p:nvSpPr>
          <p:cNvPr id="7" name="ZoneTexte 6"/>
          <p:cNvSpPr txBox="1"/>
          <p:nvPr/>
        </p:nvSpPr>
        <p:spPr>
          <a:xfrm>
            <a:off x="7219950" y="3306763"/>
            <a:ext cx="1719263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50" i="1" dirty="0" err="1">
                <a:latin typeface="Arial" pitchFamily="34" charset="0"/>
                <a:cs typeface="Arial" pitchFamily="34" charset="0"/>
              </a:rPr>
              <a:t>Schematic</a:t>
            </a:r>
            <a:r>
              <a:rPr lang="fr-FR" sz="1050" i="1" dirty="0">
                <a:latin typeface="Arial" pitchFamily="34" charset="0"/>
                <a:cs typeface="Arial" pitchFamily="34" charset="0"/>
              </a:rPr>
              <a:t> of a Marx </a:t>
            </a:r>
            <a:r>
              <a:rPr lang="fr-FR" sz="1050" i="1" dirty="0" err="1">
                <a:latin typeface="Arial" pitchFamily="34" charset="0"/>
                <a:cs typeface="Arial" pitchFamily="34" charset="0"/>
              </a:rPr>
              <a:t>cell</a:t>
            </a:r>
            <a:endParaRPr lang="fr-FR" sz="105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3" name="Picture 11" descr="Y:\ATENA\IMG_01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t="24043" b="18980"/>
          <a:stretch>
            <a:fillRect/>
          </a:stretch>
        </p:blipFill>
        <p:spPr bwMode="auto">
          <a:xfrm>
            <a:off x="3937000" y="4418013"/>
            <a:ext cx="5106988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580063" y="6122988"/>
            <a:ext cx="2770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50" i="1" dirty="0" err="1">
                <a:latin typeface="Arial" pitchFamily="34" charset="0"/>
                <a:cs typeface="Arial" pitchFamily="34" charset="0"/>
              </a:rPr>
              <a:t>Photography</a:t>
            </a:r>
            <a:r>
              <a:rPr lang="fr-FR" sz="1050" i="1" dirty="0">
                <a:latin typeface="Arial" pitchFamily="34" charset="0"/>
                <a:cs typeface="Arial" pitchFamily="34" charset="0"/>
              </a:rPr>
              <a:t> of a 1.5kV Marx </a:t>
            </a:r>
            <a:r>
              <a:rPr lang="fr-FR" sz="1050" i="1" dirty="0" err="1">
                <a:latin typeface="Arial" pitchFamily="34" charset="0"/>
                <a:cs typeface="Arial" pitchFamily="34" charset="0"/>
              </a:rPr>
              <a:t>cell</a:t>
            </a:r>
            <a:r>
              <a:rPr lang="fr-FR" sz="1050" i="1" dirty="0">
                <a:latin typeface="Arial" pitchFamily="34" charset="0"/>
                <a:cs typeface="Arial" pitchFamily="34" charset="0"/>
              </a:rPr>
              <a:t> prototype</a:t>
            </a:r>
          </a:p>
        </p:txBody>
      </p:sp>
      <p:pic>
        <p:nvPicPr>
          <p:cNvPr id="4105" name="Picture 13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4149725"/>
            <a:ext cx="3232150" cy="219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1318"/>
          <p:cNvSpPr txBox="1">
            <a:spLocks noChangeArrowheads="1"/>
          </p:cNvSpPr>
          <p:nvPr/>
        </p:nvSpPr>
        <p:spPr bwMode="auto">
          <a:xfrm>
            <a:off x="546100" y="6342063"/>
            <a:ext cx="3089275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1719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defTabSz="41719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defTabSz="41719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defTabSz="41719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defTabSz="41719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defTabSz="4171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sz="1050" i="1" dirty="0" smtClean="0">
                <a:latin typeface="+mn-lt"/>
                <a:cs typeface="Arial" pitchFamily="34" charset="0"/>
              </a:rPr>
              <a:t>First experimental tests </a:t>
            </a:r>
          </a:p>
          <a:p>
            <a:pPr algn="ctr">
              <a:defRPr/>
            </a:pPr>
            <a:r>
              <a:rPr lang="en-US" sz="1050" i="1" dirty="0" smtClean="0">
                <a:latin typeface="+mn-lt"/>
                <a:cs typeface="Arial" pitchFamily="34" charset="0"/>
              </a:rPr>
              <a:t>on a 4 cells Marx prototype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3528" y="83865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HV Modulator status</a:t>
            </a:r>
          </a:p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24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CEA/CESTA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47279" y="6397651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Bruno </a:t>
            </a:r>
            <a:r>
              <a:rPr lang="en-GB" dirty="0" err="1" smtClean="0"/>
              <a:t>Cassany</a:t>
            </a:r>
            <a:r>
              <a:rPr lang="en-GB" dirty="0" smtClean="0"/>
              <a:t>, </a:t>
            </a:r>
            <a:r>
              <a:rPr lang="en-GB" dirty="0" smtClean="0"/>
              <a:t>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00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304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CLIC DB front end,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Post CDR Project </a:t>
            </a:r>
            <a:endParaRPr lang="en-US" sz="3600" b="1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62000" y="5500777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time being only major component development:</a:t>
            </a:r>
          </a:p>
          <a:p>
            <a:r>
              <a:rPr lang="en-US" dirty="0" smtClean="0"/>
              <a:t>GUN, SHB, high bandwidth 500 MHz source, 1 GHZ MBK, modulator and fully loaded accelerating structure</a:t>
            </a:r>
          </a:p>
        </p:txBody>
      </p:sp>
      <p:grpSp>
        <p:nvGrpSpPr>
          <p:cNvPr id="199" name="Group 198"/>
          <p:cNvGrpSpPr/>
          <p:nvPr/>
        </p:nvGrpSpPr>
        <p:grpSpPr>
          <a:xfrm>
            <a:off x="2079815" y="1479178"/>
            <a:ext cx="5986335" cy="3804621"/>
            <a:chOff x="2079815" y="1479178"/>
            <a:chExt cx="5986335" cy="3804621"/>
          </a:xfrm>
        </p:grpSpPr>
        <p:grpSp>
          <p:nvGrpSpPr>
            <p:cNvPr id="192" name="Group 191"/>
            <p:cNvGrpSpPr/>
            <p:nvPr/>
          </p:nvGrpSpPr>
          <p:grpSpPr>
            <a:xfrm>
              <a:off x="2079815" y="1479178"/>
              <a:ext cx="5244351" cy="3804621"/>
              <a:chOff x="2286002" y="1905000"/>
              <a:chExt cx="4334737" cy="3459480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Line 360"/>
              <p:cNvSpPr>
                <a:spLocks noChangeShapeType="1"/>
              </p:cNvSpPr>
              <p:nvPr/>
            </p:nvSpPr>
            <p:spPr bwMode="auto">
              <a:xfrm>
                <a:off x="2746796" y="2768165"/>
                <a:ext cx="0" cy="10624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0" name="Line 360"/>
              <p:cNvSpPr>
                <a:spLocks noChangeShapeType="1"/>
              </p:cNvSpPr>
              <p:nvPr/>
            </p:nvSpPr>
            <p:spPr bwMode="auto">
              <a:xfrm>
                <a:off x="2994917" y="2768166"/>
                <a:ext cx="0" cy="10624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1" name="Line 360"/>
              <p:cNvSpPr>
                <a:spLocks noChangeShapeType="1"/>
              </p:cNvSpPr>
              <p:nvPr/>
            </p:nvSpPr>
            <p:spPr bwMode="auto">
              <a:xfrm>
                <a:off x="3243038" y="2768166"/>
                <a:ext cx="0" cy="106240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2" name="Line 360"/>
              <p:cNvSpPr>
                <a:spLocks noChangeShapeType="1"/>
              </p:cNvSpPr>
              <p:nvPr/>
            </p:nvSpPr>
            <p:spPr bwMode="auto">
              <a:xfrm>
                <a:off x="3562050" y="2964906"/>
                <a:ext cx="0" cy="8656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3" name="Line 360"/>
              <p:cNvSpPr>
                <a:spLocks noChangeShapeType="1"/>
              </p:cNvSpPr>
              <p:nvPr/>
            </p:nvSpPr>
            <p:spPr bwMode="auto">
              <a:xfrm flipV="1">
                <a:off x="2463229" y="3962400"/>
                <a:ext cx="3861372" cy="255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4" name="Rectangle 350"/>
              <p:cNvSpPr>
                <a:spLocks noChangeArrowheads="1"/>
              </p:cNvSpPr>
              <p:nvPr/>
            </p:nvSpPr>
            <p:spPr bwMode="auto">
              <a:xfrm>
                <a:off x="2356892" y="3791220"/>
                <a:ext cx="225638" cy="393482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Arial Narrow" pitchFamily="34" charset="0"/>
                </a:endParaRPr>
              </a:p>
            </p:txBody>
          </p:sp>
          <p:sp>
            <p:nvSpPr>
              <p:cNvPr id="45" name="AutoShape 358"/>
              <p:cNvSpPr>
                <a:spLocks noChangeArrowheads="1"/>
              </p:cNvSpPr>
              <p:nvPr/>
            </p:nvSpPr>
            <p:spPr bwMode="auto">
              <a:xfrm>
                <a:off x="2711350" y="3791220"/>
                <a:ext cx="109716" cy="390251"/>
              </a:xfrm>
              <a:prstGeom prst="roundRect">
                <a:avLst>
                  <a:gd name="adj" fmla="val 35870"/>
                </a:avLst>
              </a:prstGeom>
              <a:gradFill flip="none" rotWithShape="1">
                <a:gsLst>
                  <a:gs pos="0">
                    <a:srgbClr val="FF9966"/>
                  </a:gs>
                  <a:gs pos="100000">
                    <a:srgbClr val="FF9966">
                      <a:gamma/>
                      <a:shade val="46275"/>
                      <a:invGamma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Arial Narrow" pitchFamily="34" charset="0"/>
                </a:endParaRPr>
              </a:p>
            </p:txBody>
          </p:sp>
          <p:sp>
            <p:nvSpPr>
              <p:cNvPr id="46" name="AutoShape 361" descr="Wide upward diagonal"/>
              <p:cNvSpPr>
                <a:spLocks noChangeArrowheads="1"/>
              </p:cNvSpPr>
              <p:nvPr/>
            </p:nvSpPr>
            <p:spPr bwMode="auto">
              <a:xfrm flipV="1">
                <a:off x="2640458" y="2571425"/>
                <a:ext cx="212674" cy="196742"/>
              </a:xfrm>
              <a:prstGeom prst="triangle">
                <a:avLst>
                  <a:gd name="adj" fmla="val 50000"/>
                </a:avLst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47" name="AutoShape 358"/>
              <p:cNvSpPr>
                <a:spLocks noChangeArrowheads="1"/>
              </p:cNvSpPr>
              <p:nvPr/>
            </p:nvSpPr>
            <p:spPr bwMode="auto">
              <a:xfrm>
                <a:off x="2959471" y="3791220"/>
                <a:ext cx="106338" cy="393483"/>
              </a:xfrm>
              <a:prstGeom prst="roundRect">
                <a:avLst>
                  <a:gd name="adj" fmla="val 35870"/>
                </a:avLst>
              </a:prstGeom>
              <a:gradFill flip="none" rotWithShape="1">
                <a:gsLst>
                  <a:gs pos="0">
                    <a:srgbClr val="FF9966"/>
                  </a:gs>
                  <a:gs pos="100000">
                    <a:srgbClr val="FF9966">
                      <a:gamma/>
                      <a:shade val="46275"/>
                      <a:invGamma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Arial Narrow" pitchFamily="34" charset="0"/>
                </a:endParaRPr>
              </a:p>
            </p:txBody>
          </p:sp>
          <p:sp>
            <p:nvSpPr>
              <p:cNvPr id="48" name="AutoShape 358"/>
              <p:cNvSpPr>
                <a:spLocks noChangeArrowheads="1"/>
              </p:cNvSpPr>
              <p:nvPr/>
            </p:nvSpPr>
            <p:spPr bwMode="auto">
              <a:xfrm>
                <a:off x="3207592" y="3791220"/>
                <a:ext cx="106338" cy="393483"/>
              </a:xfrm>
              <a:prstGeom prst="roundRect">
                <a:avLst>
                  <a:gd name="adj" fmla="val 35870"/>
                </a:avLst>
              </a:prstGeom>
              <a:gradFill flip="none" rotWithShape="1">
                <a:gsLst>
                  <a:gs pos="0">
                    <a:srgbClr val="FF9966"/>
                  </a:gs>
                  <a:gs pos="100000">
                    <a:srgbClr val="FF9966">
                      <a:gamma/>
                      <a:shade val="46275"/>
                      <a:invGamma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Arial Narrow" pitchFamily="34" charset="0"/>
                </a:endParaRPr>
              </a:p>
            </p:txBody>
          </p:sp>
          <p:sp>
            <p:nvSpPr>
              <p:cNvPr id="49" name="AutoShape 356"/>
              <p:cNvSpPr>
                <a:spLocks noChangeArrowheads="1"/>
              </p:cNvSpPr>
              <p:nvPr/>
            </p:nvSpPr>
            <p:spPr bwMode="auto">
              <a:xfrm>
                <a:off x="3491158" y="3791219"/>
                <a:ext cx="141783" cy="393483"/>
              </a:xfrm>
              <a:prstGeom prst="roundRect">
                <a:avLst>
                  <a:gd name="adj" fmla="val 35870"/>
                </a:avLst>
              </a:prstGeom>
              <a:gradFill rotWithShape="0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50" name="AutoShape 338"/>
              <p:cNvSpPr>
                <a:spLocks noChangeArrowheads="1"/>
              </p:cNvSpPr>
              <p:nvPr/>
            </p:nvSpPr>
            <p:spPr bwMode="auto">
              <a:xfrm flipV="1">
                <a:off x="3429000" y="2286000"/>
                <a:ext cx="354458" cy="32986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51" name="Line 339"/>
              <p:cNvSpPr>
                <a:spLocks noChangeShapeType="1"/>
              </p:cNvSpPr>
              <p:nvPr/>
            </p:nvSpPr>
            <p:spPr bwMode="auto">
              <a:xfrm flipH="1" flipV="1">
                <a:off x="3810000" y="2590799"/>
                <a:ext cx="170" cy="14932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52" name="AutoShape 361" descr="Wide upward diagonal"/>
              <p:cNvSpPr>
                <a:spLocks noChangeArrowheads="1"/>
              </p:cNvSpPr>
              <p:nvPr/>
            </p:nvSpPr>
            <p:spPr bwMode="auto">
              <a:xfrm flipV="1">
                <a:off x="2888579" y="2571425"/>
                <a:ext cx="212674" cy="196742"/>
              </a:xfrm>
              <a:prstGeom prst="triangle">
                <a:avLst>
                  <a:gd name="adj" fmla="val 50000"/>
                </a:avLst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53" name="AutoShape 361" descr="Wide upward diagonal"/>
              <p:cNvSpPr>
                <a:spLocks noChangeArrowheads="1"/>
              </p:cNvSpPr>
              <p:nvPr/>
            </p:nvSpPr>
            <p:spPr bwMode="auto">
              <a:xfrm flipV="1">
                <a:off x="3136700" y="2571425"/>
                <a:ext cx="212674" cy="196742"/>
              </a:xfrm>
              <a:prstGeom prst="triangle">
                <a:avLst>
                  <a:gd name="adj" fmla="val 50000"/>
                </a:avLst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3810171" y="3830568"/>
                <a:ext cx="425350" cy="314786"/>
              </a:xfrm>
              <a:prstGeom prst="roundRect">
                <a:avLst/>
              </a:prstGeom>
              <a:gradFill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16200000" scaled="1"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4377304" y="3830568"/>
                <a:ext cx="567133" cy="314786"/>
              </a:xfrm>
              <a:prstGeom prst="roundRect">
                <a:avLst/>
              </a:prstGeom>
              <a:gradFill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16200000" scaled="1"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60" name="AutoShape 338"/>
              <p:cNvSpPr>
                <a:spLocks noChangeArrowheads="1"/>
              </p:cNvSpPr>
              <p:nvPr/>
            </p:nvSpPr>
            <p:spPr bwMode="auto">
              <a:xfrm flipV="1">
                <a:off x="4191000" y="2286000"/>
                <a:ext cx="354458" cy="32986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61" name="Line 339"/>
              <p:cNvSpPr>
                <a:spLocks noChangeShapeType="1"/>
              </p:cNvSpPr>
              <p:nvPr/>
            </p:nvSpPr>
            <p:spPr bwMode="auto">
              <a:xfrm flipV="1">
                <a:off x="4377303" y="2571425"/>
                <a:ext cx="0" cy="15126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5015329" y="3830568"/>
                <a:ext cx="567133" cy="314786"/>
              </a:xfrm>
              <a:prstGeom prst="roundRect">
                <a:avLst/>
              </a:prstGeom>
              <a:gradFill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16200000" scaled="1"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63" name="AutoShape 338"/>
              <p:cNvSpPr>
                <a:spLocks noChangeArrowheads="1"/>
              </p:cNvSpPr>
              <p:nvPr/>
            </p:nvSpPr>
            <p:spPr bwMode="auto">
              <a:xfrm flipV="1">
                <a:off x="4827495" y="2277036"/>
                <a:ext cx="354458" cy="32986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64" name="Line 339"/>
              <p:cNvSpPr>
                <a:spLocks noChangeShapeType="1"/>
              </p:cNvSpPr>
              <p:nvPr/>
            </p:nvSpPr>
            <p:spPr bwMode="auto">
              <a:xfrm flipV="1">
                <a:off x="5015329" y="2571425"/>
                <a:ext cx="0" cy="15126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5653355" y="3830568"/>
                <a:ext cx="567133" cy="314786"/>
              </a:xfrm>
              <a:prstGeom prst="roundRect">
                <a:avLst/>
              </a:prstGeom>
              <a:gradFill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16200000" scaled="1"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66" name="AutoShape 338"/>
              <p:cNvSpPr>
                <a:spLocks noChangeArrowheads="1"/>
              </p:cNvSpPr>
              <p:nvPr/>
            </p:nvSpPr>
            <p:spPr bwMode="auto">
              <a:xfrm flipV="1">
                <a:off x="5468470" y="2286000"/>
                <a:ext cx="354458" cy="32986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67" name="Line 339"/>
              <p:cNvSpPr>
                <a:spLocks noChangeShapeType="1"/>
              </p:cNvSpPr>
              <p:nvPr/>
            </p:nvSpPr>
            <p:spPr bwMode="auto">
              <a:xfrm flipV="1">
                <a:off x="5653354" y="2571425"/>
                <a:ext cx="0" cy="15126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>
                  <a:latin typeface="+mj-lt"/>
                </a:endParaRPr>
              </a:p>
            </p:txBody>
          </p:sp>
          <p:sp>
            <p:nvSpPr>
              <p:cNvPr id="86" name="Rectangle 355"/>
              <p:cNvSpPr>
                <a:spLocks noChangeArrowheads="1"/>
              </p:cNvSpPr>
              <p:nvPr/>
            </p:nvSpPr>
            <p:spPr bwMode="auto">
              <a:xfrm>
                <a:off x="2321446" y="4578183"/>
                <a:ext cx="358613" cy="196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Gun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87" name="Rectangle 355"/>
              <p:cNvSpPr>
                <a:spLocks noChangeArrowheads="1"/>
              </p:cNvSpPr>
              <p:nvPr/>
            </p:nvSpPr>
            <p:spPr bwMode="auto">
              <a:xfrm>
                <a:off x="2782242" y="4538835"/>
                <a:ext cx="358613" cy="392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SHB 1-2-3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88" name="Rectangle 355"/>
              <p:cNvSpPr>
                <a:spLocks noChangeArrowheads="1"/>
              </p:cNvSpPr>
              <p:nvPr/>
            </p:nvSpPr>
            <p:spPr bwMode="auto">
              <a:xfrm flipH="1">
                <a:off x="3455713" y="4578183"/>
                <a:ext cx="254871" cy="196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PB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89" name="Rectangle 355"/>
              <p:cNvSpPr>
                <a:spLocks noChangeArrowheads="1"/>
              </p:cNvSpPr>
              <p:nvPr/>
            </p:nvSpPr>
            <p:spPr bwMode="auto">
              <a:xfrm flipH="1">
                <a:off x="3774725" y="4578183"/>
                <a:ext cx="638025" cy="196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Buncher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90" name="Rectangle 355"/>
              <p:cNvSpPr>
                <a:spLocks noChangeArrowheads="1"/>
              </p:cNvSpPr>
              <p:nvPr/>
            </p:nvSpPr>
            <p:spPr bwMode="auto">
              <a:xfrm flipH="1">
                <a:off x="5121667" y="4578183"/>
                <a:ext cx="1134267" cy="196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Acc. Structures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grpSp>
            <p:nvGrpSpPr>
              <p:cNvPr id="151" name="Group 431"/>
              <p:cNvGrpSpPr>
                <a:grpSpLocks/>
              </p:cNvGrpSpPr>
              <p:nvPr/>
            </p:nvGrpSpPr>
            <p:grpSpPr bwMode="auto">
              <a:xfrm>
                <a:off x="5759687" y="3516390"/>
                <a:ext cx="203736" cy="116827"/>
                <a:chOff x="1560" y="3627"/>
                <a:chExt cx="116" cy="96"/>
              </a:xfrm>
            </p:grpSpPr>
            <p:sp>
              <p:nvSpPr>
                <p:cNvPr id="180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1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2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2" name="Group 439"/>
              <p:cNvGrpSpPr>
                <a:grpSpLocks/>
              </p:cNvGrpSpPr>
              <p:nvPr/>
            </p:nvGrpSpPr>
            <p:grpSpPr bwMode="auto">
              <a:xfrm>
                <a:off x="5121664" y="3516390"/>
                <a:ext cx="203736" cy="116827"/>
                <a:chOff x="1560" y="3627"/>
                <a:chExt cx="116" cy="96"/>
              </a:xfrm>
            </p:grpSpPr>
            <p:sp>
              <p:nvSpPr>
                <p:cNvPr id="17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3" name="Group 431"/>
              <p:cNvGrpSpPr>
                <a:grpSpLocks/>
              </p:cNvGrpSpPr>
              <p:nvPr/>
            </p:nvGrpSpPr>
            <p:grpSpPr bwMode="auto">
              <a:xfrm>
                <a:off x="4483640" y="3516390"/>
                <a:ext cx="203736" cy="116827"/>
                <a:chOff x="1560" y="3627"/>
                <a:chExt cx="116" cy="96"/>
              </a:xfrm>
            </p:grpSpPr>
            <p:sp>
              <p:nvSpPr>
                <p:cNvPr id="174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5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6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4" name="Group 439"/>
              <p:cNvGrpSpPr>
                <a:grpSpLocks/>
              </p:cNvGrpSpPr>
              <p:nvPr/>
            </p:nvGrpSpPr>
            <p:grpSpPr bwMode="auto">
              <a:xfrm>
                <a:off x="3881062" y="3516390"/>
                <a:ext cx="203736" cy="116827"/>
                <a:chOff x="1560" y="3627"/>
                <a:chExt cx="116" cy="96"/>
              </a:xfrm>
            </p:grpSpPr>
            <p:sp>
              <p:nvSpPr>
                <p:cNvPr id="171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2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3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5" name="Group 439"/>
              <p:cNvGrpSpPr>
                <a:grpSpLocks/>
              </p:cNvGrpSpPr>
              <p:nvPr/>
            </p:nvGrpSpPr>
            <p:grpSpPr bwMode="auto">
              <a:xfrm>
                <a:off x="3313929" y="3515781"/>
                <a:ext cx="177229" cy="118044"/>
                <a:chOff x="1560" y="3627"/>
                <a:chExt cx="116" cy="96"/>
              </a:xfrm>
            </p:grpSpPr>
            <p:sp>
              <p:nvSpPr>
                <p:cNvPr id="16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6" name="Group 439"/>
              <p:cNvGrpSpPr>
                <a:grpSpLocks/>
              </p:cNvGrpSpPr>
              <p:nvPr/>
            </p:nvGrpSpPr>
            <p:grpSpPr bwMode="auto">
              <a:xfrm>
                <a:off x="3030363" y="3515781"/>
                <a:ext cx="142909" cy="118044"/>
                <a:chOff x="1560" y="3627"/>
                <a:chExt cx="116" cy="96"/>
              </a:xfrm>
            </p:grpSpPr>
            <p:sp>
              <p:nvSpPr>
                <p:cNvPr id="165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6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7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7" name="Group 439"/>
              <p:cNvGrpSpPr>
                <a:grpSpLocks/>
              </p:cNvGrpSpPr>
              <p:nvPr/>
            </p:nvGrpSpPr>
            <p:grpSpPr bwMode="auto">
              <a:xfrm>
                <a:off x="2782243" y="3515781"/>
                <a:ext cx="142909" cy="118044"/>
                <a:chOff x="1560" y="3627"/>
                <a:chExt cx="116" cy="96"/>
              </a:xfrm>
            </p:grpSpPr>
            <p:sp>
              <p:nvSpPr>
                <p:cNvPr id="16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58" name="Group 439"/>
              <p:cNvGrpSpPr>
                <a:grpSpLocks/>
              </p:cNvGrpSpPr>
              <p:nvPr/>
            </p:nvGrpSpPr>
            <p:grpSpPr bwMode="auto">
              <a:xfrm>
                <a:off x="2286002" y="3515781"/>
                <a:ext cx="142909" cy="118044"/>
                <a:chOff x="1560" y="3627"/>
                <a:chExt cx="116" cy="96"/>
              </a:xfrm>
            </p:grpSpPr>
            <p:sp>
              <p:nvSpPr>
                <p:cNvPr id="159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0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1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1" name="Group 431"/>
              <p:cNvGrpSpPr>
                <a:grpSpLocks/>
              </p:cNvGrpSpPr>
              <p:nvPr/>
            </p:nvGrpSpPr>
            <p:grpSpPr bwMode="auto">
              <a:xfrm>
                <a:off x="5759687" y="4342704"/>
                <a:ext cx="203736" cy="116827"/>
                <a:chOff x="1560" y="3627"/>
                <a:chExt cx="116" cy="96"/>
              </a:xfrm>
            </p:grpSpPr>
            <p:sp>
              <p:nvSpPr>
                <p:cNvPr id="140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1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2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2" name="Group 439"/>
              <p:cNvGrpSpPr>
                <a:grpSpLocks/>
              </p:cNvGrpSpPr>
              <p:nvPr/>
            </p:nvGrpSpPr>
            <p:grpSpPr bwMode="auto">
              <a:xfrm>
                <a:off x="5121664" y="4342704"/>
                <a:ext cx="203736" cy="116827"/>
                <a:chOff x="1560" y="3627"/>
                <a:chExt cx="116" cy="96"/>
              </a:xfrm>
            </p:grpSpPr>
            <p:sp>
              <p:nvSpPr>
                <p:cNvPr id="13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3" name="Group 431"/>
              <p:cNvGrpSpPr>
                <a:grpSpLocks/>
              </p:cNvGrpSpPr>
              <p:nvPr/>
            </p:nvGrpSpPr>
            <p:grpSpPr bwMode="auto">
              <a:xfrm>
                <a:off x="4483640" y="4342704"/>
                <a:ext cx="203736" cy="116827"/>
                <a:chOff x="1560" y="3627"/>
                <a:chExt cx="116" cy="96"/>
              </a:xfrm>
            </p:grpSpPr>
            <p:sp>
              <p:nvSpPr>
                <p:cNvPr id="134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5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6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4" name="Group 439"/>
              <p:cNvGrpSpPr>
                <a:grpSpLocks/>
              </p:cNvGrpSpPr>
              <p:nvPr/>
            </p:nvGrpSpPr>
            <p:grpSpPr bwMode="auto">
              <a:xfrm>
                <a:off x="3881062" y="4342704"/>
                <a:ext cx="203736" cy="116827"/>
                <a:chOff x="1560" y="3627"/>
                <a:chExt cx="116" cy="96"/>
              </a:xfrm>
            </p:grpSpPr>
            <p:sp>
              <p:nvSpPr>
                <p:cNvPr id="131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2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3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5" name="Group 439"/>
              <p:cNvGrpSpPr>
                <a:grpSpLocks/>
              </p:cNvGrpSpPr>
              <p:nvPr/>
            </p:nvGrpSpPr>
            <p:grpSpPr bwMode="auto">
              <a:xfrm>
                <a:off x="3313929" y="4342095"/>
                <a:ext cx="177229" cy="118044"/>
                <a:chOff x="1560" y="3627"/>
                <a:chExt cx="116" cy="96"/>
              </a:xfrm>
            </p:grpSpPr>
            <p:sp>
              <p:nvSpPr>
                <p:cNvPr id="12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6" name="Group 439"/>
              <p:cNvGrpSpPr>
                <a:grpSpLocks/>
              </p:cNvGrpSpPr>
              <p:nvPr/>
            </p:nvGrpSpPr>
            <p:grpSpPr bwMode="auto">
              <a:xfrm>
                <a:off x="3030363" y="4342095"/>
                <a:ext cx="142909" cy="118044"/>
                <a:chOff x="1560" y="3627"/>
                <a:chExt cx="116" cy="96"/>
              </a:xfrm>
            </p:grpSpPr>
            <p:sp>
              <p:nvSpPr>
                <p:cNvPr id="125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6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7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7" name="Group 439"/>
              <p:cNvGrpSpPr>
                <a:grpSpLocks/>
              </p:cNvGrpSpPr>
              <p:nvPr/>
            </p:nvGrpSpPr>
            <p:grpSpPr bwMode="auto">
              <a:xfrm>
                <a:off x="2782243" y="4342095"/>
                <a:ext cx="142909" cy="118044"/>
                <a:chOff x="1560" y="3627"/>
                <a:chExt cx="116" cy="96"/>
              </a:xfrm>
            </p:grpSpPr>
            <p:sp>
              <p:nvSpPr>
                <p:cNvPr id="12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8" name="Group 439"/>
              <p:cNvGrpSpPr>
                <a:grpSpLocks/>
              </p:cNvGrpSpPr>
              <p:nvPr/>
            </p:nvGrpSpPr>
            <p:grpSpPr bwMode="auto">
              <a:xfrm>
                <a:off x="2286002" y="4342095"/>
                <a:ext cx="142909" cy="118044"/>
                <a:chOff x="1560" y="3627"/>
                <a:chExt cx="116" cy="96"/>
              </a:xfrm>
            </p:grpSpPr>
            <p:sp>
              <p:nvSpPr>
                <p:cNvPr id="119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0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1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96" name="Rectangle 355"/>
              <p:cNvSpPr>
                <a:spLocks noChangeArrowheads="1"/>
              </p:cNvSpPr>
              <p:nvPr/>
            </p:nvSpPr>
            <p:spPr bwMode="auto">
              <a:xfrm flipH="1">
                <a:off x="2593240" y="2114653"/>
                <a:ext cx="729697" cy="307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/>
                </a:r>
                <a:b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</a:br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 500 MHz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97" name="Rectangle 355"/>
              <p:cNvSpPr>
                <a:spLocks noChangeArrowheads="1"/>
              </p:cNvSpPr>
              <p:nvPr/>
            </p:nvSpPr>
            <p:spPr bwMode="auto">
              <a:xfrm flipH="1">
                <a:off x="3581400" y="1905000"/>
                <a:ext cx="258754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Modulator-klystrons,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+mj-lt"/>
                  </a:rPr>
                  <a:t>1 GHz, 15 MW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98" name="Line 360"/>
              <p:cNvSpPr>
                <a:spLocks noChangeShapeType="1"/>
              </p:cNvSpPr>
              <p:nvPr/>
            </p:nvSpPr>
            <p:spPr bwMode="auto">
              <a:xfrm>
                <a:off x="3562049" y="2964906"/>
                <a:ext cx="24812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100" name="Rectangle 348"/>
              <p:cNvSpPr>
                <a:spLocks noChangeArrowheads="1"/>
              </p:cNvSpPr>
              <p:nvPr/>
            </p:nvSpPr>
            <p:spPr bwMode="auto">
              <a:xfrm>
                <a:off x="3293667" y="5168407"/>
                <a:ext cx="625171" cy="196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1100" b="0" dirty="0">
                    <a:solidFill>
                      <a:srgbClr val="000000"/>
                    </a:solidFill>
                    <a:latin typeface="+mj-lt"/>
                  </a:rPr>
                  <a:t>~ </a:t>
                </a:r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140 </a:t>
                </a:r>
                <a:r>
                  <a:rPr lang="en-US" sz="1100" b="0" dirty="0">
                    <a:solidFill>
                      <a:srgbClr val="000000"/>
                    </a:solidFill>
                    <a:latin typeface="+mj-lt"/>
                  </a:rPr>
                  <a:t>keV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101" name="Line 388"/>
              <p:cNvSpPr>
                <a:spLocks noChangeShapeType="1"/>
              </p:cNvSpPr>
              <p:nvPr/>
            </p:nvSpPr>
            <p:spPr bwMode="auto">
              <a:xfrm flipV="1">
                <a:off x="3668388" y="4774925"/>
                <a:ext cx="0" cy="3541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</p:spPr>
            <p:txBody>
              <a:bodyPr wrap="none" anchor="ctr"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102" name="Rectangle 348"/>
              <p:cNvSpPr>
                <a:spLocks noChangeArrowheads="1"/>
              </p:cNvSpPr>
              <p:nvPr/>
            </p:nvSpPr>
            <p:spPr bwMode="auto">
              <a:xfrm>
                <a:off x="6008391" y="5123584"/>
                <a:ext cx="612348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1100" b="0" dirty="0">
                    <a:solidFill>
                      <a:srgbClr val="000000"/>
                    </a:solidFill>
                    <a:latin typeface="+mj-lt"/>
                  </a:rPr>
                  <a:t>~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+mj-lt"/>
                  </a:rPr>
                  <a:t>12</a:t>
                </a:r>
                <a:r>
                  <a:rPr lang="en-US" sz="1100" b="0" dirty="0" smtClean="0">
                    <a:solidFill>
                      <a:srgbClr val="000000"/>
                    </a:solidFill>
                    <a:latin typeface="+mj-lt"/>
                  </a:rPr>
                  <a:t> MeV</a:t>
                </a:r>
                <a:endParaRPr lang="en-US" sz="1100" b="0" dirty="0">
                  <a:solidFill>
                    <a:srgbClr val="114FFB"/>
                  </a:solidFill>
                  <a:latin typeface="+mj-lt"/>
                </a:endParaRPr>
              </a:p>
            </p:txBody>
          </p:sp>
          <p:sp>
            <p:nvSpPr>
              <p:cNvPr id="104" name="Line 388"/>
              <p:cNvSpPr>
                <a:spLocks noChangeShapeType="1"/>
              </p:cNvSpPr>
              <p:nvPr/>
            </p:nvSpPr>
            <p:spPr bwMode="auto">
              <a:xfrm flipV="1">
                <a:off x="6340575" y="4676314"/>
                <a:ext cx="0" cy="3541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 type="stealth" w="lg" len="lg"/>
              </a:ln>
              <a:effectLst/>
            </p:spPr>
            <p:txBody>
              <a:bodyPr wrap="none" anchor="ctr"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189" name="AutoShape 338"/>
              <p:cNvSpPr>
                <a:spLocks noChangeArrowheads="1"/>
              </p:cNvSpPr>
              <p:nvPr/>
            </p:nvSpPr>
            <p:spPr bwMode="auto">
              <a:xfrm flipV="1">
                <a:off x="3810000" y="2286000"/>
                <a:ext cx="354458" cy="32986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+mj-lt"/>
                </a:endParaRPr>
              </a:p>
            </p:txBody>
          </p:sp>
          <p:cxnSp>
            <p:nvCxnSpPr>
              <p:cNvPr id="191" name="Straight Connector 190"/>
              <p:cNvCxnSpPr>
                <a:stCxn id="50" idx="0"/>
                <a:endCxn id="189" idx="0"/>
              </p:cNvCxnSpPr>
              <p:nvPr/>
            </p:nvCxnSpPr>
            <p:spPr bwMode="auto">
              <a:xfrm>
                <a:off x="3606229" y="2615864"/>
                <a:ext cx="381000" cy="0"/>
              </a:xfrm>
              <a:prstGeom prst="lin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194" name="Isosceles Triangle 193"/>
            <p:cNvSpPr/>
            <p:nvPr/>
          </p:nvSpPr>
          <p:spPr bwMode="auto">
            <a:xfrm>
              <a:off x="6893859" y="3532094"/>
              <a:ext cx="358589" cy="430306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cxnSp>
          <p:nvCxnSpPr>
            <p:cNvPr id="196" name="Straight Connector 195"/>
            <p:cNvCxnSpPr>
              <a:stCxn id="194" idx="5"/>
            </p:cNvCxnSpPr>
            <p:nvPr/>
          </p:nvCxnSpPr>
          <p:spPr bwMode="auto">
            <a:xfrm flipV="1">
              <a:off x="7162801" y="3487271"/>
              <a:ext cx="322728" cy="259976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97" name="Rectangle 196"/>
            <p:cNvSpPr/>
            <p:nvPr/>
          </p:nvSpPr>
          <p:spPr bwMode="auto">
            <a:xfrm>
              <a:off x="7458636" y="3281082"/>
              <a:ext cx="116541" cy="412378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isometricOffAxis1Left">
                <a:rot lat="0" lon="384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98" name="Rectangle 355"/>
            <p:cNvSpPr>
              <a:spLocks noChangeArrowheads="1"/>
            </p:cNvSpPr>
            <p:nvPr/>
          </p:nvSpPr>
          <p:spPr bwMode="auto">
            <a:xfrm flipH="1">
              <a:off x="6693865" y="3029527"/>
              <a:ext cx="1372285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0000"/>
                  </a:solidFill>
                  <a:latin typeface="+mj-lt"/>
                </a:rPr>
                <a:t>Diagnostics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</p:grpSp>
      <p:sp>
        <p:nvSpPr>
          <p:cNvPr id="143" name="Rectangle 348"/>
          <p:cNvSpPr>
            <a:spLocks noChangeArrowheads="1"/>
          </p:cNvSpPr>
          <p:nvPr/>
        </p:nvSpPr>
        <p:spPr bwMode="auto">
          <a:xfrm>
            <a:off x="4324220" y="5026415"/>
            <a:ext cx="54822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100" b="0" dirty="0">
                <a:solidFill>
                  <a:srgbClr val="000000"/>
                </a:solidFill>
                <a:latin typeface="+mj-lt"/>
              </a:rPr>
              <a:t>~ </a:t>
            </a:r>
            <a:r>
              <a:rPr lang="en-US" sz="11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US" sz="1100" b="0" dirty="0" smtClean="0">
                <a:solidFill>
                  <a:srgbClr val="000000"/>
                </a:solidFill>
                <a:latin typeface="+mj-lt"/>
              </a:rPr>
              <a:t> MeV</a:t>
            </a:r>
            <a:endParaRPr lang="en-US" sz="1100" b="0" dirty="0">
              <a:solidFill>
                <a:srgbClr val="114FFB"/>
              </a:solidFill>
              <a:latin typeface="+mj-lt"/>
            </a:endParaRPr>
          </a:p>
        </p:txBody>
      </p:sp>
      <p:sp>
        <p:nvSpPr>
          <p:cNvPr id="144" name="Line 388"/>
          <p:cNvSpPr>
            <a:spLocks noChangeShapeType="1"/>
          </p:cNvSpPr>
          <p:nvPr/>
        </p:nvSpPr>
        <p:spPr bwMode="auto">
          <a:xfrm flipV="1">
            <a:off x="4629802" y="4534522"/>
            <a:ext cx="0" cy="38946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640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1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192365"/>
              </p:ext>
            </p:extLst>
          </p:nvPr>
        </p:nvGraphicFramePr>
        <p:xfrm>
          <a:off x="-17314" y="1888173"/>
          <a:ext cx="5575300" cy="394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Graph" r:id="rId3" imgW="4276800" imgH="3022200" progId="Origin50.Graph">
                  <p:embed/>
                </p:oleObj>
              </mc:Choice>
              <mc:Fallback>
                <p:oleObj name="Graph" r:id="rId3" imgW="4276800" imgH="30222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7314" y="1888173"/>
                        <a:ext cx="5575300" cy="394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040834"/>
              </p:ext>
            </p:extLst>
          </p:nvPr>
        </p:nvGraphicFramePr>
        <p:xfrm>
          <a:off x="5456809" y="2188040"/>
          <a:ext cx="3586163" cy="2671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139"/>
                <a:gridCol w="1777024"/>
              </a:tblGrid>
              <a:tr h="1188579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 smtClean="0"/>
                        <a:t>Material</a:t>
                      </a:r>
                      <a:endParaRPr lang="fr-FR" sz="1800" dirty="0"/>
                    </a:p>
                  </a:txBody>
                  <a:tcPr marL="91458" marR="91458" marT="45715" marB="45715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Max. </a:t>
                      </a:r>
                      <a:r>
                        <a:rPr lang="fr-FR" sz="1800" dirty="0" err="1" smtClean="0"/>
                        <a:t>Energy</a:t>
                      </a:r>
                      <a:r>
                        <a:rPr lang="fr-FR" sz="1800" dirty="0" smtClean="0"/>
                        <a:t> to </a:t>
                      </a:r>
                      <a:r>
                        <a:rPr lang="fr-FR" sz="1800" dirty="0" err="1" smtClean="0"/>
                        <a:t>stay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solid</a:t>
                      </a:r>
                      <a:endParaRPr lang="fr-FR" sz="1800" dirty="0"/>
                    </a:p>
                  </a:txBody>
                  <a:tcPr marL="91458" marR="91458" marT="45715" marB="45715" anchor="ctr">
                    <a:solidFill>
                      <a:srgbClr val="C00000"/>
                    </a:solidFill>
                  </a:tcPr>
                </a:tc>
              </a:tr>
              <a:tr h="37079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Aluminium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836 J.g</a:t>
                      </a:r>
                      <a:r>
                        <a:rPr lang="fr-FR" sz="1800" baseline="30000" dirty="0" smtClean="0"/>
                        <a:t>-1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79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Cuivre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522 J.g</a:t>
                      </a:r>
                      <a:r>
                        <a:rPr lang="fr-FR" sz="1800" baseline="30000" dirty="0" smtClean="0"/>
                        <a:t>-1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79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Titane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1023 J.g</a:t>
                      </a:r>
                      <a:r>
                        <a:rPr lang="fr-FR" sz="1800" baseline="30000" dirty="0" smtClean="0"/>
                        <a:t>-1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79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Graphite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2715 J.g</a:t>
                      </a:r>
                      <a:r>
                        <a:rPr lang="fr-FR" sz="1800" baseline="30000" dirty="0" smtClean="0"/>
                        <a:t>-1</a:t>
                      </a:r>
                      <a:endParaRPr lang="fr-FR" sz="1800" dirty="0"/>
                    </a:p>
                  </a:txBody>
                  <a:tcPr marL="91458" marR="91458" marT="45715" marB="45715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23528" y="83865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Energy deposition in a beam dump </a:t>
            </a:r>
            <a:b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</a:b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by the 140 </a:t>
            </a:r>
            <a:r>
              <a:rPr lang="en-US" sz="3600" b="1" kern="0" dirty="0" err="1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keV</a:t>
            </a: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80529" y="6352143"/>
            <a:ext cx="347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Kevin </a:t>
            </a:r>
            <a:r>
              <a:rPr lang="en-GB" dirty="0" err="1" smtClean="0"/>
              <a:t>Pepitone</a:t>
            </a:r>
            <a:r>
              <a:rPr lang="en-GB" dirty="0" smtClean="0"/>
              <a:t>, </a:t>
            </a:r>
            <a:r>
              <a:rPr lang="en-GB" dirty="0" smtClean="0"/>
              <a:t>CEA-CESTA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75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188640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Gun Test Facility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90" y="1103040"/>
            <a:ext cx="8810627" cy="497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1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188640"/>
            <a:ext cx="8568952" cy="914400"/>
          </a:xfrm>
          <a:prstGeom prst="rect">
            <a:avLst/>
          </a:prstGeom>
        </p:spPr>
        <p:txBody>
          <a:bodyPr/>
          <a:lstStyle/>
          <a:p>
            <a:pPr algn="ctr" defTabSz="457200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+mj-ea"/>
                <a:cs typeface="+mj-cs"/>
              </a:rPr>
              <a:t>Gun test facility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893490"/>
            <a:ext cx="7820025" cy="586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38175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Conclusion and Outlook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Steffen Döbert, BE-RF</a:t>
            </a:r>
            <a:endParaRPr 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295274" y="1419225"/>
            <a:ext cx="864870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Challenging Drive beam frond project</a:t>
            </a:r>
          </a:p>
          <a:p>
            <a:pPr marL="342900" indent="-3429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Key elements under design or manufacturing ,</a:t>
            </a:r>
            <a:b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nice progress</a:t>
            </a:r>
          </a:p>
          <a:p>
            <a:pPr marL="342900" indent="-3429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Large collaborative effort</a:t>
            </a:r>
          </a:p>
          <a:p>
            <a:pPr marL="342900" indent="-3429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  <a:p>
            <a:pPr marL="342900" indent="-3429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Hope to get some ‘real’ CLIC drive beam hardware to test in 2014</a:t>
            </a:r>
            <a:b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/>
            </a:r>
            <a:b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</a:b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85800" y="6248400"/>
            <a:ext cx="3505200" cy="457200"/>
          </a:xfrm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CLIC Collaboration Meeting, February 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- 7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68544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5146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End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0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304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DB-accelerator structure</a:t>
            </a:r>
            <a:endParaRPr lang="en-US" sz="3600" b="1" kern="0" dirty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Structure_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673" y="1315333"/>
            <a:ext cx="8341979" cy="3488259"/>
          </a:xfrm>
          <a:prstGeom prst="rect">
            <a:avLst/>
          </a:prstGeom>
        </p:spPr>
      </p:pic>
      <p:pic>
        <p:nvPicPr>
          <p:cNvPr id="4" name="Picture 3" descr="input 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772" y="4447322"/>
            <a:ext cx="3794826" cy="2219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03737" y="5617971"/>
            <a:ext cx="47402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202C8"/>
                </a:solidFill>
                <a:latin typeface="+mj-lt"/>
              </a:rPr>
              <a:t>Input and output coupler design finished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0202C8"/>
                </a:solidFill>
                <a:latin typeface="+mj-lt"/>
              </a:rPr>
              <a:t>Correct match, input reflection &lt; 30 dB.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0202C8"/>
                </a:solidFill>
                <a:latin typeface="+mj-lt"/>
              </a:rPr>
              <a:t>(red and green: two different geometries; red is final)</a:t>
            </a:r>
            <a:endParaRPr lang="en-GB" sz="1400" dirty="0">
              <a:solidFill>
                <a:srgbClr val="0202C8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3626" y="1315333"/>
            <a:ext cx="5316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RF-design existing,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next steps: mechanical design and prototype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1654" y="6213401"/>
            <a:ext cx="1412445" cy="524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Rolf Wegener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5225" y="2335826"/>
            <a:ext cx="2819568" cy="302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2015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2182813" y="1412875"/>
            <a:ext cx="4352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>
                <a:latin typeface="Times New Roman" pitchFamily="18" charset="0"/>
                <a:cs typeface="Times New Roman" pitchFamily="18" charset="0"/>
              </a:rPr>
              <a:t>Calculs du canon proptotype CLIC0/ADELE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2354263"/>
            <a:ext cx="5283200" cy="270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ZoneTexte 1"/>
          <p:cNvSpPr txBox="1">
            <a:spLocks noChangeArrowheads="1"/>
          </p:cNvSpPr>
          <p:nvPr/>
        </p:nvSpPr>
        <p:spPr bwMode="auto">
          <a:xfrm>
            <a:off x="3748088" y="5516563"/>
            <a:ext cx="1663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/>
              <a:t>géométrie SLAC</a:t>
            </a:r>
            <a:endParaRPr lang="en-US" altLang="en-US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276475"/>
            <a:ext cx="3743325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10/12/2013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Gardelle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F6170-9244-4909-BD09-4ADCCD6CDCA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258888" y="906463"/>
            <a:ext cx="1154112" cy="369887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i="1" dirty="0">
                <a:latin typeface="Symbol" pitchFamily="18" charset="2"/>
              </a:rPr>
              <a:t>a</a:t>
            </a:r>
            <a:r>
              <a:rPr lang="fr-FR" i="1" baseline="-25000" dirty="0"/>
              <a:t>1</a:t>
            </a:r>
            <a:r>
              <a:rPr lang="fr-FR" baseline="-25000" dirty="0"/>
              <a:t> </a:t>
            </a:r>
            <a:r>
              <a:rPr lang="fr-FR" dirty="0"/>
              <a:t>= 52, 5°</a:t>
            </a:r>
            <a:endParaRPr lang="en-US" dirty="0"/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155700"/>
            <a:ext cx="3254375" cy="241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23950"/>
            <a:ext cx="338455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851275" y="908050"/>
            <a:ext cx="1154113" cy="369888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i="1" dirty="0">
                <a:latin typeface="Symbol" pitchFamily="18" charset="2"/>
              </a:rPr>
              <a:t>a</a:t>
            </a:r>
            <a:r>
              <a:rPr lang="fr-FR" i="1" baseline="-25000" dirty="0"/>
              <a:t>1</a:t>
            </a:r>
            <a:r>
              <a:rPr lang="fr-FR" baseline="-25000" dirty="0"/>
              <a:t> </a:t>
            </a:r>
            <a:r>
              <a:rPr lang="fr-FR" dirty="0"/>
              <a:t>= 67,5 °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6804025" y="900113"/>
            <a:ext cx="1152525" cy="368300"/>
          </a:xfrm>
          <a:prstGeom prst="rect">
            <a:avLst/>
          </a:prstGeom>
          <a:solidFill>
            <a:schemeClr val="accent1">
              <a:tint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i="1" dirty="0">
                <a:latin typeface="Symbol" pitchFamily="18" charset="2"/>
              </a:rPr>
              <a:t>a</a:t>
            </a:r>
            <a:r>
              <a:rPr lang="fr-FR" i="1" baseline="-25000" dirty="0"/>
              <a:t>1</a:t>
            </a:r>
            <a:r>
              <a:rPr lang="fr-FR" baseline="-25000" dirty="0"/>
              <a:t> </a:t>
            </a:r>
            <a:r>
              <a:rPr lang="fr-FR" dirty="0"/>
              <a:t>= 90 °</a:t>
            </a:r>
            <a:endParaRPr lang="en-US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3644900"/>
            <a:ext cx="3322638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3644900"/>
            <a:ext cx="3378200" cy="267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3644900"/>
            <a:ext cx="3322637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4" name="ZoneTexte 5"/>
          <p:cNvSpPr txBox="1">
            <a:spLocks noChangeArrowheads="1"/>
          </p:cNvSpPr>
          <p:nvPr/>
        </p:nvSpPr>
        <p:spPr bwMode="auto">
          <a:xfrm>
            <a:off x="1189038" y="6318250"/>
            <a:ext cx="671671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altLang="en-US"/>
              <a:t>black squares </a:t>
            </a:r>
            <a:r>
              <a:rPr lang="fr-FR" altLang="en-US" i="1">
                <a:latin typeface="Symbol" pitchFamily="18" charset="2"/>
              </a:rPr>
              <a:t>a</a:t>
            </a:r>
            <a:r>
              <a:rPr lang="fr-FR" altLang="en-US" i="1" baseline="-25000"/>
              <a:t>2</a:t>
            </a:r>
            <a:r>
              <a:rPr lang="fr-FR" altLang="en-US"/>
              <a:t> = 30°; red circles </a:t>
            </a:r>
            <a:r>
              <a:rPr lang="fr-FR" altLang="en-US" i="1">
                <a:latin typeface="Symbol" pitchFamily="18" charset="2"/>
              </a:rPr>
              <a:t>a</a:t>
            </a:r>
            <a:r>
              <a:rPr lang="fr-FR" altLang="en-US" i="1" baseline="-25000"/>
              <a:t>2</a:t>
            </a:r>
            <a:r>
              <a:rPr lang="fr-FR" altLang="en-US"/>
              <a:t> = 50°; blue up-triangles </a:t>
            </a:r>
            <a:r>
              <a:rPr lang="fr-FR" altLang="en-US" i="1">
                <a:latin typeface="Symbol" pitchFamily="18" charset="2"/>
              </a:rPr>
              <a:t>a</a:t>
            </a:r>
            <a:r>
              <a:rPr lang="fr-FR" altLang="en-US" i="1" baseline="-25000"/>
              <a:t>2</a:t>
            </a:r>
            <a:r>
              <a:rPr lang="fr-FR" altLang="en-US"/>
              <a:t> = 70°; </a:t>
            </a:r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fr-FR" altLang="en-US"/>
              <a:t> </a:t>
            </a:r>
            <a:endParaRPr lang="en-US" altLang="en-US"/>
          </a:p>
        </p:txBody>
      </p:sp>
      <p:pic>
        <p:nvPicPr>
          <p:cNvPr id="6155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139825"/>
            <a:ext cx="3151188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6" name="ZoneTexte 1"/>
          <p:cNvSpPr txBox="1">
            <a:spLocks noChangeArrowheads="1"/>
          </p:cNvSpPr>
          <p:nvPr/>
        </p:nvSpPr>
        <p:spPr bwMode="auto">
          <a:xfrm>
            <a:off x="3132138" y="127000"/>
            <a:ext cx="2589212" cy="6477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fr-FR" altLang="en-US"/>
              <a:t>Large cathode</a:t>
            </a:r>
          </a:p>
          <a:p>
            <a:pPr algn="ctr" eaLnBrk="1" hangingPunct="1"/>
            <a:r>
              <a:rPr lang="fr-FR" altLang="en-US"/>
              <a:t>new geometry dak 50mm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6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2286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CLIC DB injector specifications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371600"/>
          <a:ext cx="73152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1600200"/>
                <a:gridCol w="2438400"/>
              </a:tblGrid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Nominal</a:t>
                      </a:r>
                      <a:r>
                        <a:rPr lang="en-US" sz="1600" baseline="0" dirty="0" smtClean="0"/>
                        <a:t> 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Energy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Pulse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140.3</a:t>
                      </a:r>
                      <a:r>
                        <a:rPr lang="en-US" sz="1600" dirty="0" smtClean="0"/>
                        <a:t> / 243.7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s /  ns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charge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nC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bunches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70128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charge per pulse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590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err="1" smtClean="0">
                          <a:latin typeface="+mn-lt"/>
                        </a:rPr>
                        <a:t>C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spacing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1.992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</a:t>
                      </a:r>
                      <a:r>
                        <a:rPr lang="en-US" sz="1600" dirty="0" smtClean="0"/>
                        <a:t>m </a:t>
                      </a:r>
                      <a:r>
                        <a:rPr lang="en-US" sz="1600" dirty="0" err="1" smtClean="0"/>
                        <a:t>mrad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Repetition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Hz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spread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 FWHM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 at 50 </a:t>
                      </a:r>
                      <a:r>
                        <a:rPr lang="en-US" sz="1600" dirty="0" err="1" smtClean="0"/>
                        <a:t>MeV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mm </a:t>
                      </a:r>
                      <a:r>
                        <a:rPr lang="en-US" sz="1600" dirty="0" err="1" smtClean="0"/>
                        <a:t>rms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Charge</a:t>
                      </a:r>
                      <a:r>
                        <a:rPr lang="en-US" sz="1600" baseline="0" dirty="0" smtClean="0"/>
                        <a:t> variation shot </a:t>
                      </a:r>
                      <a:r>
                        <a:rPr lang="en-US" sz="1600" baseline="0" smtClean="0"/>
                        <a:t>to shot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Charge flatness on flat top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Allowed satellite charge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</a:tr>
              <a:tr h="3286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Allowed switching time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16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Connecteur droit avec flèche 102"/>
          <p:cNvCxnSpPr/>
          <p:nvPr/>
        </p:nvCxnSpPr>
        <p:spPr>
          <a:xfrm>
            <a:off x="228600" y="4184228"/>
            <a:ext cx="888409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drive beam injector layout</a:t>
            </a:r>
            <a:endParaRPr lang="en-US" sz="3600" dirty="0"/>
          </a:p>
        </p:txBody>
      </p:sp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3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2708275" y="230867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60476" y="4029769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420838" y="3669407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84438" y="4029769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Line 49"/>
          <p:cNvSpPr>
            <a:spLocks noChangeShapeType="1"/>
          </p:cNvSpPr>
          <p:nvPr/>
        </p:nvSpPr>
        <p:spPr bwMode="auto">
          <a:xfrm flipV="1">
            <a:off x="2349401" y="3742432"/>
            <a:ext cx="71437" cy="3587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50"/>
          <p:cNvSpPr>
            <a:spLocks noChangeShapeType="1"/>
          </p:cNvSpPr>
          <p:nvPr/>
        </p:nvSpPr>
        <p:spPr bwMode="auto">
          <a:xfrm>
            <a:off x="2708176" y="3742432"/>
            <a:ext cx="217487" cy="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51"/>
          <p:cNvSpPr>
            <a:spLocks noChangeShapeType="1"/>
          </p:cNvSpPr>
          <p:nvPr/>
        </p:nvSpPr>
        <p:spPr bwMode="auto">
          <a:xfrm>
            <a:off x="3212232" y="3742432"/>
            <a:ext cx="72206" cy="35979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Box 56"/>
          <p:cNvSpPr txBox="1">
            <a:spLocks noChangeArrowheads="1"/>
          </p:cNvSpPr>
          <p:nvPr/>
        </p:nvSpPr>
        <p:spPr bwMode="auto">
          <a:xfrm>
            <a:off x="-19620" y="1635447"/>
            <a:ext cx="12394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Thermionic gun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" y="2164903"/>
            <a:ext cx="107504" cy="28575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9" name="Connecteur droit avec flèche 102"/>
          <p:cNvCxnSpPr>
            <a:stCxn id="18" idx="3"/>
          </p:cNvCxnSpPr>
          <p:nvPr/>
        </p:nvCxnSpPr>
        <p:spPr>
          <a:xfrm>
            <a:off x="259904" y="2307778"/>
            <a:ext cx="888409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917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835968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314624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772072" y="2164903"/>
            <a:ext cx="142875" cy="287337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492153" y="2164903"/>
            <a:ext cx="72007" cy="2873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2044700" y="1851223"/>
            <a:ext cx="9669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Prebuncher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984367" y="2164903"/>
            <a:ext cx="720080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" name="Text Box 56"/>
          <p:cNvSpPr txBox="1">
            <a:spLocks noChangeArrowheads="1"/>
          </p:cNvSpPr>
          <p:nvPr/>
        </p:nvSpPr>
        <p:spPr bwMode="auto">
          <a:xfrm>
            <a:off x="2973656" y="1838771"/>
            <a:ext cx="76014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Buncher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19944" y="1444823"/>
            <a:ext cx="828092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 flipV="1">
            <a:off x="619944" y="1444823"/>
            <a:ext cx="828092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619944" y="1444823"/>
            <a:ext cx="828092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19944" y="2668958"/>
            <a:ext cx="828092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619944" y="2668958"/>
            <a:ext cx="8280920" cy="2160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619944" y="2668957"/>
            <a:ext cx="8280920" cy="216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78"/>
          <p:cNvSpPr>
            <a:spLocks noChangeShapeType="1"/>
          </p:cNvSpPr>
          <p:nvPr/>
        </p:nvSpPr>
        <p:spPr bwMode="auto">
          <a:xfrm flipH="1">
            <a:off x="228600" y="1876871"/>
            <a:ext cx="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59904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295908" y="2056891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95908" y="2560947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03920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4793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78829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77207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62805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484040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2925663" y="3669407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39323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7325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876528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076328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220344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0585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62015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72683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8335144" y="2164903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763960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4436368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5084440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7388696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7532712" y="4030464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092552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6740624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7748736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8396808" y="4030464"/>
            <a:ext cx="504056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2697572" y="356241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2697572" y="392245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70"/>
          <p:cNvSpPr txBox="1">
            <a:spLocks noChangeArrowheads="1"/>
          </p:cNvSpPr>
          <p:nvPr/>
        </p:nvSpPr>
        <p:spPr bwMode="auto">
          <a:xfrm>
            <a:off x="2585368" y="3979664"/>
            <a:ext cx="4443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Slit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09600" y="5607928"/>
            <a:ext cx="720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927895" y="5598636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small" dirty="0" smtClean="0">
                <a:latin typeface="Baskerville Old Face" pitchFamily="18" charset="0"/>
              </a:rPr>
              <a:t>Quadrupole</a:t>
            </a:r>
            <a:endParaRPr lang="en-US" dirty="0"/>
          </a:p>
        </p:txBody>
      </p:sp>
      <p:sp>
        <p:nvSpPr>
          <p:cNvPr id="84" name="Rectangle 83"/>
          <p:cNvSpPr>
            <a:spLocks noChangeArrowheads="1"/>
          </p:cNvSpPr>
          <p:nvPr/>
        </p:nvSpPr>
        <p:spPr bwMode="auto">
          <a:xfrm>
            <a:off x="609600" y="6147832"/>
            <a:ext cx="288925" cy="215900"/>
          </a:xfrm>
          <a:prstGeom prst="rect">
            <a:avLst/>
          </a:prstGeom>
          <a:solidFill>
            <a:srgbClr val="F6FC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927895" y="6070600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small" dirty="0" smtClean="0">
                <a:latin typeface="Baskerville Old Face" pitchFamily="18" charset="0"/>
              </a:rPr>
              <a:t>Bend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4077495" y="1851223"/>
            <a:ext cx="15392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Accelerating cavity</a:t>
            </a:r>
            <a:endParaRPr lang="en-US" sz="1100" dirty="0"/>
          </a:p>
        </p:txBody>
      </p:sp>
      <p:sp>
        <p:nvSpPr>
          <p:cNvPr id="93" name="Rectangle 92"/>
          <p:cNvSpPr/>
          <p:nvPr/>
        </p:nvSpPr>
        <p:spPr>
          <a:xfrm>
            <a:off x="457200" y="5486400"/>
            <a:ext cx="2514600" cy="1143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8223441" y="4492823"/>
            <a:ext cx="7681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53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3" name="Rectangle 102"/>
          <p:cNvSpPr/>
          <p:nvPr/>
        </p:nvSpPr>
        <p:spPr>
          <a:xfrm>
            <a:off x="0" y="2892623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140 </a:t>
            </a:r>
            <a:r>
              <a:rPr lang="en-US" sz="1400" cap="small" dirty="0" err="1" smtClean="0">
                <a:latin typeface="Baskerville Old Face" pitchFamily="18" charset="0"/>
              </a:rPr>
              <a:t>K</a:t>
            </a:r>
            <a:r>
              <a:rPr lang="en-US" sz="1400" dirty="0" err="1" smtClean="0">
                <a:latin typeface="Baskerville Old Face" pitchFamily="18" charset="0"/>
              </a:rPr>
              <a:t>e</a:t>
            </a:r>
            <a:r>
              <a:rPr lang="en-US" sz="1400" cap="small" dirty="0" err="1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4" name="Rectangle 103"/>
          <p:cNvSpPr/>
          <p:nvPr/>
        </p:nvSpPr>
        <p:spPr>
          <a:xfrm>
            <a:off x="3053806" y="2892623"/>
            <a:ext cx="679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6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5" name="Rectangle 104"/>
          <p:cNvSpPr/>
          <p:nvPr/>
        </p:nvSpPr>
        <p:spPr>
          <a:xfrm>
            <a:off x="666941" y="4403923"/>
            <a:ext cx="7681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cap="small" dirty="0" smtClean="0">
                <a:latin typeface="Baskerville Old Face" pitchFamily="18" charset="0"/>
              </a:rPr>
              <a:t>26 M</a:t>
            </a:r>
            <a:r>
              <a:rPr lang="en-US" sz="1400" dirty="0" smtClean="0">
                <a:latin typeface="Baskerville Old Face" pitchFamily="18" charset="0"/>
              </a:rPr>
              <a:t>e</a:t>
            </a:r>
            <a:r>
              <a:rPr lang="en-US" sz="1400" cap="small" dirty="0" smtClean="0">
                <a:latin typeface="Baskerville Old Face" pitchFamily="18" charset="0"/>
              </a:rPr>
              <a:t>V</a:t>
            </a:r>
            <a:endParaRPr lang="en-US" sz="1400" dirty="0"/>
          </a:p>
        </p:txBody>
      </p:sp>
      <p:sp>
        <p:nvSpPr>
          <p:cNvPr id="106" name="Text Box 56"/>
          <p:cNvSpPr txBox="1">
            <a:spLocks noChangeArrowheads="1"/>
          </p:cNvSpPr>
          <p:nvPr/>
        </p:nvSpPr>
        <p:spPr bwMode="auto">
          <a:xfrm>
            <a:off x="1182602" y="1851223"/>
            <a:ext cx="4683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SHB</a:t>
            </a:r>
            <a:endParaRPr lang="fr-FR" sz="1100" cap="small" dirty="0">
              <a:latin typeface="Baskerville Old Face" pitchFamily="18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191000" y="1079500"/>
            <a:ext cx="8499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cap="small" dirty="0" smtClean="0">
                <a:latin typeface="Baskerville Old Face" pitchFamily="18" charset="0"/>
              </a:rPr>
              <a:t>Solenoids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8423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8245824"/>
                  </p:ext>
                </p:extLst>
              </p:nvPr>
            </p:nvGraphicFramePr>
            <p:xfrm>
              <a:off x="5079225" y="4497648"/>
              <a:ext cx="3192416" cy="1706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208"/>
                    <a:gridCol w="1596208"/>
                  </a:tblGrid>
                  <a:tr h="2382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𝑀𝑒𝑉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𝑎𝑣</m:t>
                                    </m:r>
                                  </m:sub>
                                </m:sSub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𝑀𝑒𝑉</m:t>
                                </m:r>
                                <m:r>
                                  <a:rPr lang="en-GB" sz="1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50.0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8245824"/>
                  </p:ext>
                </p:extLst>
              </p:nvPr>
            </p:nvGraphicFramePr>
            <p:xfrm>
              <a:off x="5079225" y="4497648"/>
              <a:ext cx="3192416" cy="1706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208"/>
                    <a:gridCol w="1596208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18182" r="-100000" b="-3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18182" r="-100000" b="-2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18182" r="-100000" b="-1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50.0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8" y="2194568"/>
            <a:ext cx="3960000" cy="27812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652" y="1504950"/>
            <a:ext cx="3960000" cy="2781235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884712" y="133350"/>
            <a:ext cx="7278932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DB injector optimization</a:t>
            </a:r>
            <a:endParaRPr lang="en-US" sz="3600" b="1" kern="0" dirty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797" y="1524000"/>
            <a:ext cx="4343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400" dirty="0" smtClean="0">
                <a:solidFill>
                  <a:srgbClr val="0202C8"/>
                </a:solidFill>
                <a:latin typeface="Comic Sans MS" panose="030F0702030302020204" pitchFamily="66" charset="0"/>
                <a:cs typeface="Times New Roman" pitchFamily="18" charset="0"/>
              </a:rPr>
              <a:t>Final phase space at 50 MeV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20750" y="857248"/>
            <a:ext cx="4748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400" dirty="0" smtClean="0">
                <a:solidFill>
                  <a:srgbClr val="0202C8"/>
                </a:solidFill>
                <a:latin typeface="Comic Sans MS" panose="030F0702030302020204" pitchFamily="66" charset="0"/>
                <a:cs typeface="Times New Roman" pitchFamily="18" charset="0"/>
              </a:rPr>
              <a:t>phase space after TW </a:t>
            </a:r>
            <a:r>
              <a:rPr lang="en-US" sz="2400" dirty="0" err="1" smtClean="0">
                <a:solidFill>
                  <a:srgbClr val="0202C8"/>
                </a:solidFill>
                <a:latin typeface="Comic Sans MS" panose="030F0702030302020204" pitchFamily="66" charset="0"/>
                <a:cs typeface="Times New Roman" pitchFamily="18" charset="0"/>
              </a:rPr>
              <a:t>buncher</a:t>
            </a:r>
            <a:endParaRPr lang="en-US" sz="2400" dirty="0" smtClean="0">
              <a:solidFill>
                <a:srgbClr val="0202C8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46801" y="6339637"/>
            <a:ext cx="290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Shahin Sanaye </a:t>
            </a:r>
            <a:r>
              <a:rPr lang="en-GB" dirty="0" smtClean="0"/>
              <a:t>Hajari, IPM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8797" y="5610225"/>
            <a:ext cx="4343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Satellites and total losses significantly reduced !</a:t>
            </a:r>
          </a:p>
        </p:txBody>
      </p:sp>
    </p:spTree>
    <p:extLst>
      <p:ext uri="{BB962C8B-B14F-4D97-AF65-F5344CB8AC3E}">
        <p14:creationId xmlns:p14="http://schemas.microsoft.com/office/powerpoint/2010/main" val="11575428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52026" y="304800"/>
            <a:ext cx="7039947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Tentative klystron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parameters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813620"/>
              </p:ext>
            </p:extLst>
          </p:nvPr>
        </p:nvGraphicFramePr>
        <p:xfrm>
          <a:off x="1924255" y="1488251"/>
          <a:ext cx="5541927" cy="47807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958599"/>
                <a:gridCol w="1029303"/>
                <a:gridCol w="554025"/>
              </a:tblGrid>
              <a:tr h="176806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PARAMETER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VALUE</a:t>
                      </a:r>
                      <a:endParaRPr lang="en-GB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UNITS</a:t>
                      </a:r>
                      <a:endParaRPr lang="en-GB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915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Frequency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Bandwidth at -1dB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Power: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Peak Power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 Power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Pulse width (at -3dB)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HV pulse width (at full width half height)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Repetition Rate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High Voltage applied to the cathode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Tolerable peak reverse voltage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Efficiency at peak power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gain at peak power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Perveance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Stability of RF output signal at nominal working point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phase ripple [*]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amplitude ripple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Pulse failures (arcs etc.) during 14 hour continuous test period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Matching load, fundamental and 2</a:t>
                      </a:r>
                      <a:r>
                        <a:rPr lang="en-GB" sz="1100" b="1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nd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harmonic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 radiation at 0.1m distance from klystron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 waveguide type,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999.516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≥ 1 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≥ 20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150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150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165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tbd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, ≤ 180 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tbd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67 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≤ 70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tbd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, &gt; 48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tbd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±1 (max)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±1 (max)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&lt;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1-2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tbd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&lt;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1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WR975 pressurised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MHz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MHz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MW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kW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μs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μs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Hz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kV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kV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dB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μA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/V</a:t>
                      </a:r>
                      <a:r>
                        <a:rPr lang="en-GB" sz="1100" b="1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1.5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RF 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deg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VSWR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μSv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/h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2-3 bar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75" marR="602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2475" y="6366295"/>
            <a:ext cx="762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j-lt"/>
              </a:rPr>
              <a:t>Status: First </a:t>
            </a:r>
            <a:r>
              <a:rPr lang="en-GB" dirty="0" smtClean="0">
                <a:latin typeface="+mj-lt"/>
              </a:rPr>
              <a:t>Contract under negotiation with Thales</a:t>
            </a:r>
            <a:endParaRPr lang="en-GB" dirty="0"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61" y="912542"/>
            <a:ext cx="7369475" cy="576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7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52025" y="200025"/>
            <a:ext cx="7039947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Tentative klystron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parameters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1871509"/>
            <a:ext cx="2270930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79" y="1285875"/>
            <a:ext cx="5055592" cy="50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32729" y="6353920"/>
            <a:ext cx="4371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Efficiency for 20 MW for different voltages (Thales study)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751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1080343"/>
          </a:xfrm>
        </p:spPr>
        <p:txBody>
          <a:bodyPr/>
          <a:lstStyle/>
          <a:p>
            <a:r>
              <a:rPr lang="en-GB" dirty="0" smtClean="0">
                <a:solidFill>
                  <a:srgbClr val="0202C8"/>
                </a:solidFill>
              </a:rPr>
              <a:t>ETH: Topology defined-matrix transformer based</a:t>
            </a:r>
            <a:endParaRPr lang="en-GB" dirty="0">
              <a:solidFill>
                <a:srgbClr val="0202C8"/>
              </a:solidFill>
            </a:endParaRPr>
          </a:p>
        </p:txBody>
      </p:sp>
      <p:pic>
        <p:nvPicPr>
          <p:cNvPr id="3074" name="Picture 2" descr="C:\Travail_Davide\Developpement\Modulator_researches\ETHZ\advancements\trafo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48053"/>
            <a:ext cx="1822277" cy="196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062" y="4033082"/>
            <a:ext cx="3730938" cy="20218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799"/>
            <a:ext cx="6308489" cy="2370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1924" y="4250012"/>
            <a:ext cx="51011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Pulse transformer design almost finished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Expected prototype beginning 2014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Active bouncer theoretical design almost finished – construction in 2014 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52025" y="200025"/>
            <a:ext cx="7039947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Modulator design advancing well</a:t>
            </a:r>
            <a:endParaRPr lang="en-US" sz="3600" b="1" kern="0" dirty="0" smtClean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323528" y="6372726"/>
            <a:ext cx="3772968" cy="2322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Davide Aguglia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86630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r\rleuxe\Public\CLIC-Buncher\CLIC Buncher - 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63" t="-807" r="17309" b="807"/>
          <a:stretch/>
        </p:blipFill>
        <p:spPr bwMode="auto">
          <a:xfrm>
            <a:off x="2630650" y="1457864"/>
            <a:ext cx="6439528" cy="445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219200" y="304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600" b="1" kern="0" dirty="0" smtClean="0">
                <a:solidFill>
                  <a:srgbClr val="0202C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Sub-harmonic bunching system</a:t>
            </a:r>
            <a:endParaRPr lang="en-US" sz="3600" b="1" kern="0" dirty="0">
              <a:solidFill>
                <a:srgbClr val="0202C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63" y="1219200"/>
            <a:ext cx="54855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0202C8"/>
                </a:solidFill>
                <a:latin typeface="+mj-lt"/>
              </a:rPr>
              <a:t>Status: </a:t>
            </a:r>
          </a:p>
          <a:p>
            <a:r>
              <a:rPr lang="en-US" dirty="0" smtClean="0">
                <a:solidFill>
                  <a:srgbClr val="0202C8"/>
                </a:solidFill>
                <a:latin typeface="+mj-lt"/>
              </a:rPr>
              <a:t>RF design existing, mechanical design advanced,</a:t>
            </a:r>
          </a:p>
          <a:p>
            <a:r>
              <a:rPr lang="en-US" dirty="0" smtClean="0">
                <a:solidFill>
                  <a:srgbClr val="0202C8"/>
                </a:solidFill>
                <a:latin typeface="+mj-lt"/>
              </a:rPr>
              <a:t>Discussion with CERN work shop on realization</a:t>
            </a:r>
          </a:p>
          <a:p>
            <a:endParaRPr lang="en-US" dirty="0" smtClean="0">
              <a:solidFill>
                <a:srgbClr val="0202C8"/>
              </a:solidFill>
              <a:latin typeface="+mj-lt"/>
            </a:endParaRPr>
          </a:p>
          <a:p>
            <a:r>
              <a:rPr lang="en-US" u="sng" dirty="0" smtClean="0">
                <a:solidFill>
                  <a:srgbClr val="0202C8"/>
                </a:solidFill>
                <a:latin typeface="+mj-lt"/>
              </a:rPr>
              <a:t>Power source: </a:t>
            </a:r>
          </a:p>
          <a:p>
            <a:r>
              <a:rPr lang="en-US" dirty="0" smtClean="0">
                <a:solidFill>
                  <a:srgbClr val="0202C8"/>
                </a:solidFill>
                <a:latin typeface="+mj-lt"/>
              </a:rPr>
              <a:t>500 MHz, 15-115 kW, wide band (60 MHz) sources needed for fast phase switching. </a:t>
            </a:r>
          </a:p>
          <a:p>
            <a:r>
              <a:rPr lang="en-US" dirty="0" smtClean="0">
                <a:solidFill>
                  <a:srgbClr val="0202C8"/>
                </a:solidFill>
                <a:latin typeface="+mj-lt"/>
              </a:rPr>
              <a:t>Solid state favored</a:t>
            </a:r>
            <a:br>
              <a:rPr lang="en-US" dirty="0" smtClean="0">
                <a:solidFill>
                  <a:srgbClr val="0202C8"/>
                </a:solidFill>
                <a:latin typeface="+mj-lt"/>
              </a:rPr>
            </a:br>
            <a:r>
              <a:rPr lang="en-US" dirty="0" smtClean="0">
                <a:solidFill>
                  <a:srgbClr val="0202C8"/>
                </a:solidFill>
                <a:latin typeface="+mj-lt"/>
              </a:rPr>
              <a:t>Started to discuss with industry and collaborations.</a:t>
            </a:r>
          </a:p>
          <a:p>
            <a:endParaRPr lang="en-US" dirty="0" smtClean="0">
              <a:solidFill>
                <a:srgbClr val="0202C8"/>
              </a:solidFill>
              <a:latin typeface="+mj-lt"/>
            </a:endParaRPr>
          </a:p>
          <a:p>
            <a:r>
              <a:rPr lang="en-US" dirty="0" smtClean="0">
                <a:solidFill>
                  <a:srgbClr val="0202C8"/>
                </a:solidFill>
                <a:latin typeface="+mj-lt"/>
              </a:rPr>
              <a:t>						</a:t>
            </a:r>
            <a:endParaRPr lang="en-US" dirty="0">
              <a:solidFill>
                <a:srgbClr val="0202C8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2533" y="6345180"/>
            <a:ext cx="2072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Hamed </a:t>
            </a:r>
            <a:r>
              <a:rPr lang="en-GB" dirty="0" smtClean="0"/>
              <a:t>Shaker, IPM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717682"/>
              </p:ext>
            </p:extLst>
          </p:nvPr>
        </p:nvGraphicFramePr>
        <p:xfrm>
          <a:off x="266700" y="3873500"/>
          <a:ext cx="4057650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75"/>
                <a:gridCol w="876300"/>
                <a:gridCol w="942975"/>
                <a:gridCol w="952500"/>
              </a:tblGrid>
              <a:tr h="370840">
                <a:tc>
                  <a:txBody>
                    <a:bodyPr/>
                    <a:lstStyle/>
                    <a:p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SHB 1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SHB 2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SHB 3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Beam velocity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0.62 c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0.62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0.62 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Current 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5 A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5 A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5 A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Voltage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15 kV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30 kV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45 kV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Bunch form factor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0.058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0.57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0.73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Detuning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1.6 MHz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12.1 MHz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12.7 MHz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253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109995</TotalTime>
  <Words>958</Words>
  <Application>Microsoft Office PowerPoint</Application>
  <PresentationFormat>On-screen Show (4:3)</PresentationFormat>
  <Paragraphs>316</Paragraphs>
  <Slides>27</Slides>
  <Notes>8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Paper Presentation 1</vt:lpstr>
      <vt:lpstr>Graph</vt:lpstr>
      <vt:lpstr>Drive Beam injector  front end developments  </vt:lpstr>
      <vt:lpstr>PowerPoint Presentation</vt:lpstr>
      <vt:lpstr>PowerPoint Presentation</vt:lpstr>
      <vt:lpstr>CLIC drive beam injector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Outlook</vt:lpstr>
      <vt:lpstr>End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Steffen Doebert</cp:lastModifiedBy>
  <cp:revision>526</cp:revision>
  <cp:lastPrinted>2012-08-29T13:53:32Z</cp:lastPrinted>
  <dcterms:created xsi:type="dcterms:W3CDTF">2012-03-13T09:18:50Z</dcterms:created>
  <dcterms:modified xsi:type="dcterms:W3CDTF">2014-02-03T09:25:16Z</dcterms:modified>
</cp:coreProperties>
</file>