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9" r:id="rId4"/>
    <p:sldId id="290" r:id="rId5"/>
    <p:sldId id="291" r:id="rId6"/>
    <p:sldId id="293" r:id="rId7"/>
    <p:sldId id="294" r:id="rId8"/>
    <p:sldId id="295" r:id="rId9"/>
    <p:sldId id="298" r:id="rId10"/>
    <p:sldId id="297" r:id="rId11"/>
    <p:sldId id="282" r:id="rId12"/>
    <p:sldId id="299" r:id="rId13"/>
    <p:sldId id="286" r:id="rId14"/>
    <p:sldId id="258" r:id="rId1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4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64" autoAdjust="0"/>
  </p:normalViewPr>
  <p:slideViewPr>
    <p:cSldViewPr snapToGrid="0" snapToObjects="1">
      <p:cViewPr>
        <p:scale>
          <a:sx n="111" d="100"/>
          <a:sy n="111" d="100"/>
        </p:scale>
        <p:origin x="-16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D0833-453B-4F11-8417-19CEF374A30B}" type="datetimeFigureOut">
              <a:rPr lang="en-GB" smtClean="0"/>
              <a:t>03/02/2014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F42C7-8E60-4BCA-AC43-5D81633BEF4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518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BCCD843-1E39-4D61-815E-7B00CEA61CA8}" type="slidenum">
              <a:rPr lang="en-US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1534B-2B52-4E20-8DFB-A59E855E6E3E}" type="datetime1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81472-8949-4035-A5DF-CF5210808A1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8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Status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7998178" cy="4667421"/>
          </a:xfrm>
        </p:spPr>
        <p:txBody>
          <a:bodyPr/>
          <a:lstStyle/>
          <a:p>
            <a:pPr algn="just"/>
            <a:r>
              <a:rPr lang="en-US" dirty="0" smtClean="0"/>
              <a:t>Power &amp; Droop Compensators: </a:t>
            </a:r>
          </a:p>
          <a:p>
            <a:pPr lvl="2"/>
            <a:r>
              <a:rPr lang="en-US" dirty="0" smtClean="0"/>
              <a:t>300 kW prototype (1kV, 300A).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 smtClean="0"/>
          </a:p>
          <a:p>
            <a:pPr algn="just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4" name="Right Arrow 13"/>
          <p:cNvSpPr/>
          <p:nvPr/>
        </p:nvSpPr>
        <p:spPr bwMode="auto">
          <a:xfrm rot="5400000">
            <a:off x="2932087" y="2559490"/>
            <a:ext cx="951971" cy="409575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71875" y="3240263"/>
            <a:ext cx="54723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i="1" dirty="0" smtClean="0"/>
              <a:t>Validation &amp; Correction of Mathematical Models </a:t>
            </a:r>
          </a:p>
          <a:p>
            <a:pPr algn="ctr"/>
            <a:r>
              <a:rPr lang="en-US" b="1" i="1" dirty="0" smtClean="0"/>
              <a:t>and Control Strategies</a:t>
            </a:r>
            <a:endParaRPr lang="en-GB" b="1" i="1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869" y="166817"/>
            <a:ext cx="2107731" cy="5970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75" y="4082487"/>
            <a:ext cx="2546489" cy="191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522" y="4082487"/>
            <a:ext cx="1486988" cy="198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79473"/>
            <a:ext cx="2895600" cy="365125"/>
          </a:xfrm>
        </p:spPr>
        <p:txBody>
          <a:bodyPr/>
          <a:lstStyle/>
          <a:p>
            <a:r>
              <a:rPr lang="en-US" dirty="0"/>
              <a:t>CLIC </a:t>
            </a:r>
            <a:r>
              <a:rPr lang="en-US" dirty="0" smtClean="0"/>
              <a:t>Workshop 2014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66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Status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7998178" cy="4667421"/>
          </a:xfrm>
        </p:spPr>
        <p:txBody>
          <a:bodyPr/>
          <a:lstStyle/>
          <a:p>
            <a:pPr algn="just"/>
            <a:r>
              <a:rPr lang="en-US" dirty="0" smtClean="0"/>
              <a:t>Monolithic Pulse Transformer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 smtClean="0"/>
          </a:p>
          <a:p>
            <a:pPr algn="just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3" name="Group 26"/>
          <p:cNvGrpSpPr>
            <a:grpSpLocks/>
          </p:cNvGrpSpPr>
          <p:nvPr/>
        </p:nvGrpSpPr>
        <p:grpSpPr bwMode="auto">
          <a:xfrm>
            <a:off x="6926932" y="2777818"/>
            <a:ext cx="1924050" cy="2674938"/>
            <a:chOff x="6375149" y="2728971"/>
            <a:chExt cx="1728181" cy="2402800"/>
          </a:xfrm>
        </p:grpSpPr>
        <p:sp>
          <p:nvSpPr>
            <p:cNvPr id="15" name="TextBox 17"/>
            <p:cNvSpPr txBox="1">
              <a:spLocks noChangeArrowheads="1"/>
            </p:cNvSpPr>
            <p:nvPr/>
          </p:nvSpPr>
          <p:spPr bwMode="auto">
            <a:xfrm>
              <a:off x="6832860" y="2728971"/>
              <a:ext cx="1224842" cy="276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>
                <a:defRPr/>
              </a:pPr>
              <a:r>
                <a:rPr lang="fr-CH" sz="1200" dirty="0" smtClean="0">
                  <a:latin typeface="+mn-lt"/>
                </a:rPr>
                <a:t>0.3 m</a:t>
              </a:r>
            </a:p>
          </p:txBody>
        </p:sp>
        <p:grpSp>
          <p:nvGrpSpPr>
            <p:cNvPr id="17" name="Group 25"/>
            <p:cNvGrpSpPr>
              <a:grpSpLocks/>
            </p:cNvGrpSpPr>
            <p:nvPr/>
          </p:nvGrpSpPr>
          <p:grpSpPr bwMode="auto">
            <a:xfrm>
              <a:off x="6375149" y="3005970"/>
              <a:ext cx="1728181" cy="2125801"/>
              <a:chOff x="6375149" y="3005970"/>
              <a:chExt cx="1728181" cy="2125801"/>
            </a:xfrm>
          </p:grpSpPr>
          <p:pic>
            <p:nvPicPr>
              <p:cNvPr id="18" name="Picture 5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3" r="-2"/>
              <a:stretch>
                <a:fillRect/>
              </a:stretch>
            </p:blipFill>
            <p:spPr bwMode="auto">
              <a:xfrm>
                <a:off x="6786696" y="3116216"/>
                <a:ext cx="1316634" cy="2015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9" name="Straight Arrow Connector 6"/>
              <p:cNvCxnSpPr>
                <a:cxnSpLocks noChangeShapeType="1"/>
              </p:cNvCxnSpPr>
              <p:nvPr/>
            </p:nvCxnSpPr>
            <p:spPr bwMode="auto">
              <a:xfrm flipV="1">
                <a:off x="6650768" y="3244458"/>
                <a:ext cx="0" cy="1800199"/>
              </a:xfrm>
              <a:prstGeom prst="straightConnector1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Straight Arrow Connector 18"/>
              <p:cNvCxnSpPr>
                <a:cxnSpLocks noChangeShapeType="1"/>
              </p:cNvCxnSpPr>
              <p:nvPr/>
            </p:nvCxnSpPr>
            <p:spPr bwMode="auto">
              <a:xfrm flipH="1">
                <a:off x="6786696" y="3005970"/>
                <a:ext cx="1316634" cy="0"/>
              </a:xfrm>
              <a:prstGeom prst="straightConnector1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1" name="TextBox 20"/>
              <p:cNvSpPr txBox="1"/>
              <p:nvPr/>
            </p:nvSpPr>
            <p:spPr>
              <a:xfrm>
                <a:off x="6375149" y="3611601"/>
                <a:ext cx="369332" cy="1125060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ctr">
                  <a:defRPr/>
                </a:pPr>
                <a:r>
                  <a:rPr lang="fr-CH" sz="1200" dirty="0">
                    <a:latin typeface="+mn-lt"/>
                  </a:rPr>
                  <a:t>0.8 m</a:t>
                </a:r>
              </a:p>
            </p:txBody>
          </p:sp>
        </p:grpSp>
      </p:grpSp>
      <p:grpSp>
        <p:nvGrpSpPr>
          <p:cNvPr id="22" name="Group 23"/>
          <p:cNvGrpSpPr>
            <a:grpSpLocks/>
          </p:cNvGrpSpPr>
          <p:nvPr/>
        </p:nvGrpSpPr>
        <p:grpSpPr bwMode="auto">
          <a:xfrm>
            <a:off x="318958" y="2026433"/>
            <a:ext cx="6413149" cy="3749675"/>
            <a:chOff x="278331" y="1290181"/>
            <a:chExt cx="8610848" cy="4927382"/>
          </a:xfrm>
        </p:grpSpPr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278331" y="3459731"/>
              <a:ext cx="1620793" cy="7572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CA" sz="1050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State Variables </a:t>
              </a:r>
            </a:p>
            <a:p>
              <a:pPr algn="ctr">
                <a:defRPr/>
              </a:pPr>
              <a:r>
                <a:rPr lang="fr-CA" sz="1050" dirty="0" err="1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Vector</a:t>
              </a:r>
              <a:endParaRPr lang="fr-CA" sz="105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ctr">
                <a:defRPr/>
              </a:pPr>
              <a:endParaRPr lang="en-US" sz="1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4" name="Rectangle 27"/>
            <p:cNvSpPr>
              <a:spLocks noChangeAspect="1" noChangeArrowheads="1"/>
            </p:cNvSpPr>
            <p:nvPr/>
          </p:nvSpPr>
          <p:spPr bwMode="auto">
            <a:xfrm>
              <a:off x="2276730" y="3663812"/>
              <a:ext cx="1719" cy="15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sq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508000" indent="-155575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838200" indent="-1397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181100" indent="-1524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1511300" indent="-1397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19685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4257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28829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3401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100"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25" name="AutoShape 14"/>
            <p:cNvCxnSpPr>
              <a:cxnSpLocks noChangeShapeType="1"/>
              <a:stCxn id="23" idx="3"/>
              <a:endCxn id="35" idx="1"/>
            </p:cNvCxnSpPr>
            <p:nvPr/>
          </p:nvCxnSpPr>
          <p:spPr bwMode="auto">
            <a:xfrm flipV="1">
              <a:off x="1900094" y="3833673"/>
              <a:ext cx="730913" cy="4763"/>
            </a:xfrm>
            <a:prstGeom prst="straightConnector1">
              <a:avLst/>
            </a:prstGeom>
            <a:noFill/>
            <a:ln w="28575" cap="sq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AutoShape 16"/>
            <p:cNvCxnSpPr>
              <a:cxnSpLocks noChangeShapeType="1"/>
              <a:stCxn id="24" idx="0"/>
            </p:cNvCxnSpPr>
            <p:nvPr/>
          </p:nvCxnSpPr>
          <p:spPr bwMode="auto">
            <a:xfrm rot="5400000" flipH="1" flipV="1">
              <a:off x="2100649" y="3133454"/>
              <a:ext cx="706438" cy="354277"/>
            </a:xfrm>
            <a:prstGeom prst="bentConnector2">
              <a:avLst/>
            </a:prstGeom>
            <a:noFill/>
            <a:ln w="28575" cap="sq">
              <a:solidFill>
                <a:srgbClr val="FF0000"/>
              </a:solidFill>
              <a:miter lim="800000"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AutoShape 17"/>
            <p:cNvCxnSpPr>
              <a:cxnSpLocks noChangeShapeType="1"/>
              <a:stCxn id="24" idx="2"/>
            </p:cNvCxnSpPr>
            <p:nvPr/>
          </p:nvCxnSpPr>
          <p:spPr bwMode="auto">
            <a:xfrm rot="16200000" flipH="1">
              <a:off x="1931580" y="4010548"/>
              <a:ext cx="1044575" cy="354277"/>
            </a:xfrm>
            <a:prstGeom prst="bentConnector2">
              <a:avLst/>
            </a:prstGeom>
            <a:noFill/>
            <a:ln w="28575" cap="sq">
              <a:solidFill>
                <a:srgbClr val="FF0000"/>
              </a:solidFill>
              <a:miter lim="800000"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AutoShape 20"/>
            <p:cNvCxnSpPr>
              <a:cxnSpLocks noChangeShapeType="1"/>
            </p:cNvCxnSpPr>
            <p:nvPr/>
          </p:nvCxnSpPr>
          <p:spPr bwMode="auto">
            <a:xfrm>
              <a:off x="4328440" y="2976423"/>
              <a:ext cx="691356" cy="1588"/>
            </a:xfrm>
            <a:prstGeom prst="straightConnector1">
              <a:avLst/>
            </a:prstGeom>
            <a:noFill/>
            <a:ln w="28575" cap="sq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AutoShape 27"/>
            <p:cNvCxnSpPr>
              <a:cxnSpLocks noChangeShapeType="1"/>
              <a:stCxn id="40" idx="1"/>
              <a:endCxn id="35" idx="3"/>
            </p:cNvCxnSpPr>
            <p:nvPr/>
          </p:nvCxnSpPr>
          <p:spPr bwMode="auto">
            <a:xfrm flipH="1">
              <a:off x="4312963" y="3831814"/>
              <a:ext cx="2685785" cy="1859"/>
            </a:xfrm>
            <a:prstGeom prst="straightConnector1">
              <a:avLst/>
            </a:prstGeom>
            <a:noFill/>
            <a:ln w="28575" cap="sq">
              <a:solidFill>
                <a:srgbClr val="FF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AutoShape 28"/>
            <p:cNvCxnSpPr>
              <a:cxnSpLocks noChangeShapeType="1"/>
            </p:cNvCxnSpPr>
            <p:nvPr/>
          </p:nvCxnSpPr>
          <p:spPr bwMode="auto">
            <a:xfrm rot="5400000" flipH="1">
              <a:off x="6033217" y="3307880"/>
              <a:ext cx="857250" cy="276887"/>
            </a:xfrm>
            <a:prstGeom prst="bentConnector2">
              <a:avLst/>
            </a:prstGeom>
            <a:noFill/>
            <a:ln w="28575" cap="sq">
              <a:solidFill>
                <a:srgbClr val="FF0000"/>
              </a:solidFill>
              <a:miter lim="800000"/>
              <a:headEnd type="triangle" w="med" len="med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AutoShape 29"/>
            <p:cNvCxnSpPr>
              <a:cxnSpLocks noChangeShapeType="1"/>
            </p:cNvCxnSpPr>
            <p:nvPr/>
          </p:nvCxnSpPr>
          <p:spPr bwMode="auto">
            <a:xfrm rot="5400000">
              <a:off x="4866867" y="2920861"/>
              <a:ext cx="869950" cy="2600325"/>
            </a:xfrm>
            <a:prstGeom prst="bentConnector2">
              <a:avLst/>
            </a:prstGeom>
            <a:noFill/>
            <a:ln w="28575" cap="sq">
              <a:solidFill>
                <a:srgbClr val="FF0000"/>
              </a:solidFill>
              <a:miter lim="800000"/>
              <a:headEnd type="triangle" w="med" len="med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Rectangle 35"/>
            <p:cNvSpPr>
              <a:spLocks noChangeArrowheads="1"/>
            </p:cNvSpPr>
            <p:nvPr/>
          </p:nvSpPr>
          <p:spPr bwMode="auto">
            <a:xfrm>
              <a:off x="5004148" y="2571612"/>
              <a:ext cx="1450746" cy="776287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1F011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508000" indent="-155575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838200" indent="-1397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181100" indent="-1524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1511300" indent="-1397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19685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4257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28829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3401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CA" altLang="en-US" sz="1000">
                  <a:solidFill>
                    <a:srgbClr val="000000"/>
                  </a:solidFill>
                  <a:ea typeface="Verdana" pitchFamily="34" charset="0"/>
                  <a:cs typeface="Verdana" pitchFamily="34" charset="0"/>
                </a:rPr>
                <a:t>Output Voltage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CA" altLang="en-US" sz="1000">
                  <a:solidFill>
                    <a:srgbClr val="000000"/>
                  </a:solidFill>
                  <a:ea typeface="Verdana" pitchFamily="34" charset="0"/>
                  <a:cs typeface="Verdana" pitchFamily="34" charset="0"/>
                </a:rPr>
                <a:t>Pulse simulation </a:t>
              </a:r>
              <a:endParaRPr lang="en-US" altLang="en-US" sz="1000">
                <a:solidFill>
                  <a:srgbClr val="000000"/>
                </a:solidFill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2816946" y="5063947"/>
              <a:ext cx="3637916" cy="333777"/>
            </a:xfrm>
            <a:prstGeom prst="rect">
              <a:avLst/>
            </a:prstGeom>
            <a:noFill/>
            <a:ln w="12700" cap="sq" algn="ctr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9pPr>
            </a:lstStyle>
            <a:p>
              <a:pPr defTabSz="1279525">
                <a:defRPr/>
              </a:pPr>
              <a:r>
                <a:rPr lang="sv-SE" altLang="ko-KR" sz="1050" b="1" dirty="0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Dimensioning Model using 2D FEA</a:t>
              </a:r>
              <a:endParaRPr lang="en-US" sz="1050" b="1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2631295" y="2600255"/>
              <a:ext cx="1681285" cy="71553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1F011F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CA" sz="1050" dirty="0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2D FEA </a:t>
              </a:r>
            </a:p>
            <a:p>
              <a:pPr algn="ctr">
                <a:defRPr/>
              </a:pPr>
              <a:r>
                <a:rPr lang="fr-CA" sz="1050" dirty="0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Identification</a:t>
              </a:r>
            </a:p>
            <a:p>
              <a:pPr algn="ctr">
                <a:defRPr/>
              </a:pPr>
              <a:r>
                <a:rPr lang="fr-CA" sz="1050" dirty="0" err="1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Equivalent</a:t>
              </a:r>
              <a:r>
                <a:rPr lang="fr-CA" sz="1050" dirty="0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Circuit </a:t>
              </a: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2631295" y="3476420"/>
              <a:ext cx="1681285" cy="713448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1F011F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CA" sz="105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Thermal </a:t>
              </a:r>
            </a:p>
            <a:p>
              <a:pPr algn="ctr">
                <a:defRPr/>
              </a:pPr>
              <a:r>
                <a:rPr lang="fr-CA" sz="105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Modelling</a:t>
              </a:r>
              <a:endParaRPr lang="en-US" sz="105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2631295" y="4352584"/>
              <a:ext cx="1681285" cy="71553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1F011F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CA" sz="1050" dirty="0" err="1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Mechanical</a:t>
              </a:r>
              <a:r>
                <a:rPr lang="fr-CA" sz="1050" dirty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</a:p>
            <a:p>
              <a:pPr algn="ctr">
                <a:defRPr/>
              </a:pPr>
              <a:r>
                <a:rPr lang="fr-CA" sz="1050" dirty="0" err="1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Modelling</a:t>
              </a:r>
              <a:endParaRPr lang="en-US" sz="105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6982610" y="1974424"/>
              <a:ext cx="1906569" cy="805237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1F011F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CA" sz="1050" dirty="0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Klystron </a:t>
              </a:r>
              <a:r>
                <a:rPr lang="fr-CA" sz="1050" dirty="0" err="1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Rated</a:t>
              </a:r>
              <a:endParaRPr lang="fr-CA" sz="105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ctr">
                <a:defRPr/>
              </a:pPr>
              <a:r>
                <a:rPr lang="fr-CA" sz="1050" dirty="0" err="1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Operation</a:t>
              </a:r>
              <a:r>
                <a:rPr lang="fr-CA" sz="1050" dirty="0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Point</a:t>
              </a:r>
              <a:endParaRPr lang="fr-CA" sz="105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105633" y="2291512"/>
              <a:ext cx="4591201" cy="3081179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endParaRPr lang="en-US" sz="105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39" name="AutoShape 28"/>
            <p:cNvCxnSpPr>
              <a:cxnSpLocks noChangeShapeType="1"/>
              <a:stCxn id="32" idx="0"/>
              <a:endCxn id="37" idx="1"/>
            </p:cNvCxnSpPr>
            <p:nvPr/>
          </p:nvCxnSpPr>
          <p:spPr bwMode="auto">
            <a:xfrm rot="5400000" flipH="1" flipV="1">
              <a:off x="6258567" y="1848100"/>
              <a:ext cx="194465" cy="1252559"/>
            </a:xfrm>
            <a:prstGeom prst="bentConnector2">
              <a:avLst/>
            </a:prstGeom>
            <a:noFill/>
            <a:ln w="28575" cap="sq">
              <a:solidFill>
                <a:srgbClr val="FF0000"/>
              </a:solidFill>
              <a:miter lim="800000"/>
              <a:headEnd type="triangle" w="med" len="med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" name="Text Box 6"/>
            <p:cNvSpPr txBox="1">
              <a:spLocks noChangeArrowheads="1"/>
            </p:cNvSpPr>
            <p:nvPr/>
          </p:nvSpPr>
          <p:spPr bwMode="auto">
            <a:xfrm>
              <a:off x="6999298" y="3027908"/>
              <a:ext cx="1887796" cy="160838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>
                <a:defRPr/>
              </a:pPr>
              <a:endParaRPr lang="pt-BR" sz="105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ctr">
                <a:defRPr/>
              </a:pPr>
              <a:r>
                <a:rPr lang="pt-BR" sz="1050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Objective </a:t>
              </a:r>
            </a:p>
            <a:p>
              <a:pPr algn="ctr">
                <a:defRPr/>
              </a:pPr>
              <a:r>
                <a:rPr lang="pt-BR" sz="1050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&amp; </a:t>
              </a:r>
            </a:p>
            <a:p>
              <a:pPr algn="ctr">
                <a:defRPr/>
              </a:pPr>
              <a:r>
                <a:rPr lang="pt-BR" sz="1050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Contraints</a:t>
              </a:r>
            </a:p>
            <a:p>
              <a:pPr algn="ctr">
                <a:defRPr/>
              </a:pPr>
              <a:r>
                <a:rPr lang="pt-BR" sz="1050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Functions</a:t>
              </a:r>
            </a:p>
            <a:p>
              <a:pPr algn="ctr">
                <a:defRPr/>
              </a:pPr>
              <a:r>
                <a:rPr lang="pt-BR" sz="1050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Evaluation</a:t>
              </a:r>
            </a:p>
            <a:p>
              <a:pPr algn="ctr">
                <a:defRPr/>
              </a:pPr>
              <a:endParaRPr lang="pt-BR" sz="105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3223708" y="5418585"/>
              <a:ext cx="2473950" cy="79897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1F011F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CA" sz="1050" dirty="0">
                  <a:solidFill>
                    <a:schemeClr val="bg1"/>
                  </a:solidFill>
                  <a:latin typeface="+mn-lt"/>
                  <a:cs typeface="Times New Roman" pitchFamily="18" charset="0"/>
                </a:rPr>
                <a:t>Non </a:t>
              </a:r>
              <a:r>
                <a:rPr lang="fr-CA" sz="1050" dirty="0" err="1">
                  <a:solidFill>
                    <a:schemeClr val="bg1"/>
                  </a:solidFill>
                  <a:latin typeface="+mn-lt"/>
                  <a:cs typeface="Times New Roman" pitchFamily="18" charset="0"/>
                </a:rPr>
                <a:t>Linear</a:t>
              </a:r>
              <a:r>
                <a:rPr lang="fr-CA" sz="1050" dirty="0">
                  <a:solidFill>
                    <a:schemeClr val="bg1"/>
                  </a:solidFill>
                  <a:latin typeface="+mn-lt"/>
                  <a:cs typeface="Times New Roman" pitchFamily="18" charset="0"/>
                </a:rPr>
                <a:t> </a:t>
              </a:r>
              <a:r>
                <a:rPr lang="fr-CA" sz="1050" dirty="0" err="1">
                  <a:solidFill>
                    <a:schemeClr val="bg1"/>
                  </a:solidFill>
                  <a:latin typeface="+mn-lt"/>
                  <a:cs typeface="Times New Roman" pitchFamily="18" charset="0"/>
                </a:rPr>
                <a:t>Constrained</a:t>
              </a:r>
              <a:r>
                <a:rPr lang="fr-CA" sz="1050" dirty="0">
                  <a:solidFill>
                    <a:schemeClr val="bg1"/>
                  </a:solidFill>
                  <a:latin typeface="+mn-lt"/>
                  <a:cs typeface="Times New Roman" pitchFamily="18" charset="0"/>
                </a:rPr>
                <a:t> </a:t>
              </a:r>
            </a:p>
            <a:p>
              <a:pPr algn="ctr">
                <a:defRPr/>
              </a:pPr>
              <a:r>
                <a:rPr lang="fr-CA" sz="1050" dirty="0" err="1">
                  <a:solidFill>
                    <a:schemeClr val="bg1"/>
                  </a:solidFill>
                  <a:latin typeface="+mn-lt"/>
                  <a:cs typeface="Times New Roman" pitchFamily="18" charset="0"/>
                </a:rPr>
                <a:t>Optimization</a:t>
              </a:r>
              <a:r>
                <a:rPr lang="fr-CA" sz="1050" dirty="0">
                  <a:solidFill>
                    <a:schemeClr val="bg1"/>
                  </a:solidFill>
                  <a:latin typeface="+mn-lt"/>
                  <a:cs typeface="Times New Roman" pitchFamily="18" charset="0"/>
                </a:rPr>
                <a:t> </a:t>
              </a:r>
              <a:r>
                <a:rPr lang="fr-CA" sz="1050" dirty="0" err="1">
                  <a:solidFill>
                    <a:schemeClr val="bg1"/>
                  </a:solidFill>
                  <a:latin typeface="+mn-lt"/>
                  <a:cs typeface="Times New Roman" pitchFamily="18" charset="0"/>
                </a:rPr>
                <a:t>Procedure</a:t>
              </a:r>
              <a:endParaRPr lang="fr-CA" sz="1050" dirty="0">
                <a:solidFill>
                  <a:schemeClr val="bg1"/>
                </a:solidFill>
                <a:latin typeface="+mn-lt"/>
                <a:cs typeface="Times New Roman" pitchFamily="18" charset="0"/>
              </a:endParaRPr>
            </a:p>
          </p:txBody>
        </p:sp>
        <p:cxnSp>
          <p:nvCxnSpPr>
            <p:cNvPr id="42" name="AutoShape 12"/>
            <p:cNvCxnSpPr>
              <a:cxnSpLocks noChangeShapeType="1"/>
              <a:stCxn id="40" idx="2"/>
              <a:endCxn id="41" idx="3"/>
            </p:cNvCxnSpPr>
            <p:nvPr/>
          </p:nvCxnSpPr>
          <p:spPr bwMode="auto">
            <a:xfrm rot="5400000">
              <a:off x="6229037" y="4104724"/>
              <a:ext cx="1182696" cy="2244470"/>
            </a:xfrm>
            <a:prstGeom prst="bentConnector2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13"/>
            <p:cNvCxnSpPr>
              <a:cxnSpLocks noChangeShapeType="1"/>
              <a:stCxn id="41" idx="1"/>
              <a:endCxn id="23" idx="2"/>
            </p:cNvCxnSpPr>
            <p:nvPr/>
          </p:nvCxnSpPr>
          <p:spPr bwMode="auto">
            <a:xfrm rot="10800000">
              <a:off x="1089214" y="4217585"/>
              <a:ext cx="2134156" cy="1600722"/>
            </a:xfrm>
            <a:prstGeom prst="bentConnector2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" name="Rectangle 47"/>
            <p:cNvSpPr>
              <a:spLocks noChangeArrowheads="1"/>
            </p:cNvSpPr>
            <p:nvPr/>
          </p:nvSpPr>
          <p:spPr bwMode="auto">
            <a:xfrm>
              <a:off x="2102981" y="1290181"/>
              <a:ext cx="4591844" cy="914400"/>
            </a:xfrm>
            <a:prstGeom prst="rect">
              <a:avLst/>
            </a:prstGeom>
            <a:solidFill>
              <a:srgbClr val="FFC000">
                <a:alpha val="49019"/>
              </a:srgbClr>
            </a:solidFill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508000" indent="-155575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838200" indent="-1397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181100" indent="-1524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1511300" indent="-1397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19685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4257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28829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3401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100"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5" name="Rectangle 48"/>
            <p:cNvSpPr>
              <a:spLocks noChangeArrowheads="1"/>
            </p:cNvSpPr>
            <p:nvPr/>
          </p:nvSpPr>
          <p:spPr bwMode="auto">
            <a:xfrm>
              <a:off x="3556956" y="1324694"/>
              <a:ext cx="3878735" cy="78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508000" indent="-155575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838200" indent="-1397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181100" indent="-1524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1511300" indent="-1397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19685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4257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28829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3401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sv-SE" altLang="ko-KR" sz="11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  <a:cs typeface="Times New Roman" pitchFamily="18" charset="0"/>
                </a:rPr>
                <a:t>Analytical Dimensioning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sv-SE" altLang="ko-KR" sz="1100">
                  <a:solidFill>
                    <a:srgbClr val="000000"/>
                  </a:solidFill>
                  <a:latin typeface="Times New Roman" pitchFamily="18" charset="0"/>
                  <a:ea typeface="Gulim" pitchFamily="34" charset="-127"/>
                  <a:cs typeface="Times New Roman" pitchFamily="18" charset="0"/>
                </a:rPr>
                <a:t>Model </a:t>
              </a:r>
              <a:r>
                <a:rPr lang="en-US" altLang="en-US" sz="11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  <a:cs typeface="Times New Roman" pitchFamily="18" charset="0"/>
                </a:rPr>
                <a:t>Correction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  <a:cs typeface="Times New Roman" pitchFamily="18" charset="0"/>
                </a:rPr>
                <a:t>by 3D FEA</a:t>
              </a:r>
            </a:p>
          </p:txBody>
        </p:sp>
        <p:sp>
          <p:nvSpPr>
            <p:cNvPr id="46" name="Rectangle 49"/>
            <p:cNvSpPr>
              <a:spLocks noChangeArrowheads="1"/>
            </p:cNvSpPr>
            <p:nvPr/>
          </p:nvSpPr>
          <p:spPr bwMode="auto">
            <a:xfrm>
              <a:off x="2629906" y="1424968"/>
              <a:ext cx="1680236" cy="59472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1F011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508000" indent="-155575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838200" indent="-1397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181100" indent="-1524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1511300" indent="-139700">
                <a:spcBef>
                  <a:spcPct val="20000"/>
                </a:spcBef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19685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4257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28829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340100" indent="-1397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CA" altLang="en-US" sz="11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  <a:cs typeface="Times New Roman" pitchFamily="18" charset="0"/>
                </a:rPr>
                <a:t>3D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CA" altLang="en-US" sz="11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  <a:cs typeface="Times New Roman" pitchFamily="18" charset="0"/>
                </a:rPr>
                <a:t>FEA</a:t>
              </a:r>
            </a:p>
          </p:txBody>
        </p:sp>
        <p:cxnSp>
          <p:nvCxnSpPr>
            <p:cNvPr id="47" name="AutoShape 16"/>
            <p:cNvCxnSpPr>
              <a:cxnSpLocks noChangeShapeType="1"/>
              <a:endCxn id="46" idx="1"/>
            </p:cNvCxnSpPr>
            <p:nvPr/>
          </p:nvCxnSpPr>
          <p:spPr bwMode="auto">
            <a:xfrm rot="5400000" flipH="1" flipV="1">
              <a:off x="1845126" y="2153683"/>
              <a:ext cx="1216133" cy="353428"/>
            </a:xfrm>
            <a:prstGeom prst="bentConnector2">
              <a:avLst/>
            </a:prstGeom>
            <a:noFill/>
            <a:ln w="28575" cap="sq">
              <a:solidFill>
                <a:srgbClr val="FF0000"/>
              </a:solidFill>
              <a:miter lim="800000"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28"/>
            <p:cNvCxnSpPr>
              <a:cxnSpLocks noChangeShapeType="1"/>
              <a:stCxn id="34" idx="0"/>
              <a:endCxn id="46" idx="2"/>
            </p:cNvCxnSpPr>
            <p:nvPr/>
          </p:nvCxnSpPr>
          <p:spPr bwMode="auto">
            <a:xfrm rot="16200000" flipV="1">
              <a:off x="3180758" y="2308958"/>
              <a:ext cx="580494" cy="1961"/>
            </a:xfrm>
            <a:prstGeom prst="bentConnector3">
              <a:avLst>
                <a:gd name="adj1" fmla="val 50000"/>
              </a:avLst>
            </a:prstGeom>
            <a:noFill/>
            <a:ln w="28575" cap="sq">
              <a:solidFill>
                <a:srgbClr val="FF0000"/>
              </a:solidFill>
              <a:miter lim="800000"/>
              <a:headEnd type="triangle" w="med" len="med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79473"/>
            <a:ext cx="2895600" cy="365125"/>
          </a:xfrm>
        </p:spPr>
        <p:txBody>
          <a:bodyPr/>
          <a:lstStyle/>
          <a:p>
            <a:r>
              <a:rPr lang="en-US" dirty="0"/>
              <a:t>CLIC </a:t>
            </a:r>
            <a:r>
              <a:rPr lang="en-US" dirty="0" smtClean="0"/>
              <a:t>Workshop 2014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Status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7998178" cy="4667421"/>
          </a:xfrm>
        </p:spPr>
        <p:txBody>
          <a:bodyPr/>
          <a:lstStyle/>
          <a:p>
            <a:pPr algn="just"/>
            <a:r>
              <a:rPr lang="en-US" dirty="0" smtClean="0"/>
              <a:t>Monolithic Pulse Transformer	</a:t>
            </a:r>
          </a:p>
          <a:p>
            <a:pPr lvl="1" algn="just"/>
            <a:r>
              <a:rPr lang="en-US" dirty="0" smtClean="0"/>
              <a:t>HV Tests: Determination of expert coefficients</a:t>
            </a:r>
          </a:p>
          <a:p>
            <a:pPr lvl="1" algn="just"/>
            <a:endParaRPr lang="en-US" dirty="0" smtClean="0"/>
          </a:p>
          <a:p>
            <a:pPr algn="just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9" name="Picture 9" descr="C:\Users\scandolf\Desktop\PhD\CERN E-2013\Isolation\HVTest\HPIM37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2678113"/>
            <a:ext cx="18351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10" descr="C:\Users\scandolf\Desktop\PhD\CERN E-2013\Isolation\HVTest\HPIM37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684463"/>
            <a:ext cx="277177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11" descr="C:\Users\scandolf\Desktop\PhD\CERN E-2013\Isolation\HVTest\HPIM37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1" t="16852" r="20103" b="6111"/>
          <a:stretch>
            <a:fillRect/>
          </a:stretch>
        </p:blipFill>
        <p:spPr bwMode="auto">
          <a:xfrm>
            <a:off x="5572125" y="2684463"/>
            <a:ext cx="2662238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2"/>
          <p:cNvSpPr txBox="1">
            <a:spLocks noChangeArrowheads="1"/>
          </p:cNvSpPr>
          <p:nvPr/>
        </p:nvSpPr>
        <p:spPr bwMode="auto">
          <a:xfrm>
            <a:off x="625476" y="5282385"/>
            <a:ext cx="2074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CA" altLang="fr-FR" sz="1800" dirty="0" smtClean="0">
                <a:latin typeface="+mn-lt"/>
              </a:rPr>
              <a:t>MIDEL &amp; Silicon</a:t>
            </a:r>
          </a:p>
          <a:p>
            <a:pPr algn="ctr">
              <a:defRPr/>
            </a:pPr>
            <a:r>
              <a:rPr lang="en-CA" altLang="fr-FR" sz="1800" dirty="0" smtClean="0">
                <a:latin typeface="+mn-lt"/>
              </a:rPr>
              <a:t>Oil tests</a:t>
            </a:r>
          </a:p>
        </p:txBody>
      </p:sp>
      <p:sp>
        <p:nvSpPr>
          <p:cNvPr id="54" name="TextBox 4"/>
          <p:cNvSpPr txBox="1">
            <a:spLocks noChangeArrowheads="1"/>
          </p:cNvSpPr>
          <p:nvPr/>
        </p:nvSpPr>
        <p:spPr bwMode="auto">
          <a:xfrm>
            <a:off x="3313113" y="5282385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defRPr/>
            </a:pPr>
            <a:r>
              <a:rPr lang="en-CA" altLang="fr-FR" sz="1800" dirty="0" smtClean="0">
                <a:latin typeface="+mn-lt"/>
              </a:rPr>
              <a:t>PEEK test</a:t>
            </a:r>
          </a:p>
        </p:txBody>
      </p:sp>
      <p:sp>
        <p:nvSpPr>
          <p:cNvPr id="55" name="TextBox 5"/>
          <p:cNvSpPr txBox="1">
            <a:spLocks noChangeArrowheads="1"/>
          </p:cNvSpPr>
          <p:nvPr/>
        </p:nvSpPr>
        <p:spPr bwMode="auto">
          <a:xfrm>
            <a:off x="5432425" y="5287920"/>
            <a:ext cx="2884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CA" altLang="fr-FR" sz="1800" dirty="0" smtClean="0">
                <a:latin typeface="+mn-lt"/>
              </a:rPr>
              <a:t>Insulation system test</a:t>
            </a:r>
          </a:p>
        </p:txBody>
      </p:sp>
      <p:sp>
        <p:nvSpPr>
          <p:cNvPr id="5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79473"/>
            <a:ext cx="2895600" cy="365125"/>
          </a:xfrm>
        </p:spPr>
        <p:txBody>
          <a:bodyPr/>
          <a:lstStyle/>
          <a:p>
            <a:r>
              <a:rPr lang="en-US" dirty="0"/>
              <a:t>CLIC </a:t>
            </a:r>
            <a:r>
              <a:rPr lang="en-US" dirty="0" smtClean="0"/>
              <a:t>Workshop 2014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31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8088489" cy="4667421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2014: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sz="2400" dirty="0" smtClean="0"/>
              <a:t>Beginning of full scale construction: December 2014</a:t>
            </a:r>
          </a:p>
          <a:p>
            <a:pPr algn="just"/>
            <a:r>
              <a:rPr lang="en-US" sz="2400" dirty="0" smtClean="0"/>
              <a:t>Full Power Testing &amp; Validation: 2015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938" y="2010164"/>
            <a:ext cx="7936708" cy="15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79473"/>
            <a:ext cx="2895600" cy="365125"/>
          </a:xfrm>
        </p:spPr>
        <p:txBody>
          <a:bodyPr/>
          <a:lstStyle/>
          <a:p>
            <a:r>
              <a:rPr lang="en-US" dirty="0"/>
              <a:t>CLIC </a:t>
            </a:r>
            <a:r>
              <a:rPr lang="en-US" dirty="0" smtClean="0"/>
              <a:t>Workshop 2014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8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897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55" y="342900"/>
            <a:ext cx="8178800" cy="271045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Monolithic transformer-based Klystron Modulator for the CLIC Drive Beam</a:t>
            </a:r>
            <a:endParaRPr lang="en-US" sz="3600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761" y="5034844"/>
            <a:ext cx="8359776" cy="936978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n-GB" b="1" i="1" dirty="0" smtClean="0">
                <a:solidFill>
                  <a:srgbClr val="0070C0"/>
                </a:solidFill>
              </a:rPr>
              <a:t>Francisco Cabaleiro</a:t>
            </a:r>
          </a:p>
          <a:p>
            <a:pPr algn="r"/>
            <a:r>
              <a:rPr lang="es-ES" b="1" i="1" dirty="0">
                <a:solidFill>
                  <a:srgbClr val="0070C0"/>
                </a:solidFill>
              </a:rPr>
              <a:t>LEEPCI – Laval </a:t>
            </a:r>
            <a:r>
              <a:rPr lang="es-ES" b="1" i="1" dirty="0" err="1">
                <a:solidFill>
                  <a:srgbClr val="0070C0"/>
                </a:solidFill>
              </a:rPr>
              <a:t>University</a:t>
            </a:r>
            <a:r>
              <a:rPr lang="es-ES" b="1" i="1" dirty="0">
                <a:solidFill>
                  <a:srgbClr val="0070C0"/>
                </a:solidFill>
              </a:rPr>
              <a:t> (</a:t>
            </a:r>
            <a:r>
              <a:rPr lang="es-ES" b="1" i="1" dirty="0" err="1">
                <a:solidFill>
                  <a:srgbClr val="0070C0"/>
                </a:solidFill>
              </a:rPr>
              <a:t>Canada</a:t>
            </a:r>
            <a:r>
              <a:rPr lang="es-ES" b="1" i="1" dirty="0" smtClean="0">
                <a:solidFill>
                  <a:srgbClr val="0070C0"/>
                </a:solidFill>
              </a:rPr>
              <a:t>)</a:t>
            </a:r>
            <a:endParaRPr lang="en-GB" b="1" i="1" dirty="0" smtClean="0">
              <a:solidFill>
                <a:srgbClr val="0070C0"/>
              </a:solidFill>
            </a:endParaRPr>
          </a:p>
          <a:p>
            <a:pPr algn="r"/>
            <a:r>
              <a:rPr lang="es-ES" sz="1900" b="1" i="1" dirty="0" smtClean="0">
                <a:solidFill>
                  <a:srgbClr val="0070C0"/>
                </a:solidFill>
              </a:rPr>
              <a:t>CERN – </a:t>
            </a:r>
            <a:r>
              <a:rPr lang="es-ES" sz="1900" b="1" i="1" dirty="0" err="1" smtClean="0">
                <a:solidFill>
                  <a:srgbClr val="0070C0"/>
                </a:solidFill>
              </a:rPr>
              <a:t>European</a:t>
            </a:r>
            <a:r>
              <a:rPr lang="es-ES" sz="1900" b="1" i="1" dirty="0" smtClean="0">
                <a:solidFill>
                  <a:srgbClr val="0070C0"/>
                </a:solidFill>
              </a:rPr>
              <a:t> </a:t>
            </a:r>
            <a:r>
              <a:rPr lang="es-ES" sz="1900" b="1" i="1" dirty="0" err="1" smtClean="0">
                <a:solidFill>
                  <a:srgbClr val="0070C0"/>
                </a:solidFill>
              </a:rPr>
              <a:t>Organization</a:t>
            </a:r>
            <a:r>
              <a:rPr lang="es-ES" sz="1900" b="1" i="1" dirty="0" smtClean="0">
                <a:solidFill>
                  <a:srgbClr val="0070C0"/>
                </a:solidFill>
              </a:rPr>
              <a:t> </a:t>
            </a:r>
            <a:r>
              <a:rPr lang="es-ES" sz="1900" b="1" i="1" dirty="0" err="1" smtClean="0">
                <a:solidFill>
                  <a:srgbClr val="0070C0"/>
                </a:solidFill>
              </a:rPr>
              <a:t>for</a:t>
            </a:r>
            <a:r>
              <a:rPr lang="es-ES" sz="1900" b="1" i="1" dirty="0" smtClean="0">
                <a:solidFill>
                  <a:srgbClr val="0070C0"/>
                </a:solidFill>
              </a:rPr>
              <a:t> Nuclear </a:t>
            </a:r>
            <a:r>
              <a:rPr lang="es-ES" sz="1900" b="1" i="1" dirty="0" err="1" smtClean="0">
                <a:solidFill>
                  <a:srgbClr val="0070C0"/>
                </a:solidFill>
              </a:rPr>
              <a:t>Research</a:t>
            </a:r>
            <a:endParaRPr lang="es-ES" sz="1900" b="1" i="1" dirty="0" smtClean="0">
              <a:solidFill>
                <a:srgbClr val="0070C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6173" y="342900"/>
            <a:ext cx="8866364" cy="1905000"/>
          </a:xfrm>
          <a:prstGeom prst="rect">
            <a:avLst/>
          </a:prstGeom>
        </p:spPr>
        <p:txBody>
          <a:bodyPr vert="horz" lIns="45720" tIns="0" rIns="4572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2500" dirty="0" smtClean="0"/>
              <a:t>CLIC Workshop 2014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1681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Objectives</a:t>
            </a:r>
          </a:p>
          <a:p>
            <a:r>
              <a:rPr lang="en-US" dirty="0" smtClean="0"/>
              <a:t>R&amp;D Status</a:t>
            </a:r>
          </a:p>
          <a:p>
            <a:pPr lvl="1"/>
            <a:r>
              <a:rPr lang="en-US" dirty="0" smtClean="0"/>
              <a:t>Methodology</a:t>
            </a:r>
          </a:p>
          <a:p>
            <a:pPr lvl="1"/>
            <a:r>
              <a:rPr lang="en-US" dirty="0" smtClean="0"/>
              <a:t>Topology Selection</a:t>
            </a:r>
          </a:p>
          <a:p>
            <a:pPr lvl="1"/>
            <a:r>
              <a:rPr lang="en-US" dirty="0" smtClean="0"/>
              <a:t>Power &amp; Droop Compensators</a:t>
            </a:r>
            <a:endParaRPr lang="en-US" dirty="0"/>
          </a:p>
          <a:p>
            <a:pPr lvl="1"/>
            <a:r>
              <a:rPr lang="en-US" dirty="0" smtClean="0"/>
              <a:t>Monolithic Pulse Transformer</a:t>
            </a:r>
          </a:p>
          <a:p>
            <a:r>
              <a:rPr lang="en-US" dirty="0" smtClean="0"/>
              <a:t>Schedule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79473"/>
            <a:ext cx="2895600" cy="365125"/>
          </a:xfrm>
        </p:spPr>
        <p:txBody>
          <a:bodyPr/>
          <a:lstStyle/>
          <a:p>
            <a:r>
              <a:rPr lang="en-US" dirty="0"/>
              <a:t>CLIC </a:t>
            </a:r>
            <a:r>
              <a:rPr lang="en-US" dirty="0" smtClean="0"/>
              <a:t>Workshop 2014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22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CF934A-2939-419E-B7CD-36FA852141E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176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9850"/>
            <a:ext cx="101123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6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90508"/>
              </p:ext>
            </p:extLst>
          </p:nvPr>
        </p:nvGraphicFramePr>
        <p:xfrm>
          <a:off x="250825" y="1866899"/>
          <a:ext cx="4575175" cy="41846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2835"/>
                <a:gridCol w="929640"/>
                <a:gridCol w="1282700"/>
              </a:tblGrid>
              <a:tr h="3498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Nominal</a:t>
                      </a:r>
                      <a:r>
                        <a:rPr lang="es-ES" sz="1400" baseline="0" dirty="0" smtClean="0"/>
                        <a:t> pulse </a:t>
                      </a:r>
                      <a:r>
                        <a:rPr lang="es-ES" sz="1400" baseline="0" dirty="0" err="1" smtClean="0"/>
                        <a:t>voltage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 smtClean="0"/>
                        <a:t>V</a:t>
                      </a:r>
                      <a:r>
                        <a:rPr lang="es-ES" sz="1400" baseline="-25000" dirty="0" err="1" smtClean="0"/>
                        <a:t>kn</a:t>
                      </a:r>
                      <a:endParaRPr lang="en-GB" sz="1400" baseline="-250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i="0" dirty="0" smtClean="0"/>
                        <a:t>150 - 180 KV</a:t>
                      </a:r>
                      <a:endParaRPr lang="en-GB" sz="1400" i="0" dirty="0"/>
                    </a:p>
                  </a:txBody>
                  <a:tcPr marL="91442" marR="91442" marT="45687" marB="45687"/>
                </a:tc>
              </a:tr>
              <a:tr h="3486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Nominal pulse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</a:rPr>
                        <a:t>current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 smtClean="0"/>
                        <a:t>I</a:t>
                      </a:r>
                      <a:r>
                        <a:rPr lang="es-ES" sz="1400" baseline="-25000" dirty="0" err="1" smtClean="0"/>
                        <a:t>kn</a:t>
                      </a:r>
                      <a:endParaRPr lang="en-GB" sz="1400" baseline="-25000" dirty="0" smtClean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160 - 195 A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87" marB="45687"/>
                </a:tc>
              </a:tr>
              <a:tr h="3486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Rise &amp; Fall Times</a:t>
                      </a:r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smtClean="0"/>
                        <a:t>t</a:t>
                      </a:r>
                      <a:r>
                        <a:rPr lang="es-ES" sz="1400" baseline="-25000" dirty="0" smtClean="0"/>
                        <a:t>rise,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s-ES" sz="1400" baseline="0" dirty="0" err="1" smtClean="0"/>
                        <a:t>t</a:t>
                      </a:r>
                      <a:r>
                        <a:rPr lang="es-ES" sz="1400" baseline="-25000" dirty="0" err="1" smtClean="0"/>
                        <a:t>fall</a:t>
                      </a:r>
                      <a:endParaRPr lang="en-GB" sz="1400" dirty="0" smtClean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3 </a:t>
                      </a:r>
                      <a:r>
                        <a:rPr lang="en-GB" sz="140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GB" sz="1400" dirty="0" err="1" smtClean="0"/>
                        <a:t>s</a:t>
                      </a:r>
                      <a:endParaRPr lang="en-GB" sz="1400" dirty="0" smtClean="0"/>
                    </a:p>
                  </a:txBody>
                  <a:tcPr marL="91442" marR="91442" marT="45687" marB="45687"/>
                </a:tc>
              </a:tr>
              <a:tr h="3486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Settling</a:t>
                      </a:r>
                      <a:r>
                        <a:rPr lang="es-ES" sz="1400" dirty="0" smtClean="0"/>
                        <a:t> time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err="1" smtClean="0"/>
                        <a:t>t</a:t>
                      </a:r>
                      <a:r>
                        <a:rPr lang="es-ES" sz="1400" baseline="-25000" dirty="0" err="1" smtClean="0"/>
                        <a:t>set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</a:rPr>
                        <a:t>5 </a:t>
                      </a:r>
                      <a:r>
                        <a:rPr lang="en-GB" sz="140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GB" sz="1400" dirty="0" err="1" smtClean="0"/>
                        <a:t>s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87" marB="45687"/>
                </a:tc>
              </a:tr>
              <a:tr h="3486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Pulse Length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err="1" smtClean="0"/>
                        <a:t>t</a:t>
                      </a:r>
                      <a:r>
                        <a:rPr lang="es-ES" sz="1400" baseline="-25000" dirty="0" err="1" smtClean="0"/>
                        <a:t>flat</a:t>
                      </a:r>
                      <a:endParaRPr lang="en-GB" sz="1400" dirty="0" smtClean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140 </a:t>
                      </a:r>
                      <a:r>
                        <a:rPr lang="en-GB" sz="140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GB" sz="1400" dirty="0" err="1" smtClean="0">
                          <a:latin typeface="+mn-lt"/>
                        </a:rPr>
                        <a:t>s</a:t>
                      </a:r>
                      <a:endParaRPr lang="en-GB" sz="1400" dirty="0" smtClean="0"/>
                    </a:p>
                  </a:txBody>
                  <a:tcPr marL="91442" marR="91442" marT="45687" marB="45687"/>
                </a:tc>
              </a:tr>
              <a:tr h="3486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 smtClean="0"/>
                        <a:t>Repetition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s-ES" sz="1400" baseline="0" dirty="0" err="1" smtClean="0"/>
                        <a:t>Rate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REPR</a:t>
                      </a:r>
                      <a:endParaRPr lang="en-GB" sz="1400" baseline="-250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50 Hz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</a:tr>
              <a:tr h="3486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 smtClean="0"/>
                        <a:t>Voltage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overshoot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smtClean="0"/>
                        <a:t>V</a:t>
                      </a:r>
                      <a:r>
                        <a:rPr lang="es-ES" sz="1400" baseline="-25000" smtClean="0"/>
                        <a:t>ovs</a:t>
                      </a:r>
                      <a:endParaRPr lang="en-GB" sz="1400" baseline="-250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1 %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</a:tr>
              <a:tr h="3486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Flat-top </a:t>
                      </a:r>
                      <a:r>
                        <a:rPr lang="es-ES" sz="1400" dirty="0" err="1" smtClean="0"/>
                        <a:t>stability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FTS</a:t>
                      </a:r>
                      <a:endParaRPr lang="en-GB" sz="1400" baseline="-250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0.85 %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</a:tr>
              <a:tr h="3486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Pulse </a:t>
                      </a:r>
                      <a:r>
                        <a:rPr lang="es-ES" sz="1400" dirty="0" err="1" smtClean="0"/>
                        <a:t>to</a:t>
                      </a:r>
                      <a:r>
                        <a:rPr lang="es-ES" sz="1400" dirty="0" smtClean="0"/>
                        <a:t> pulse </a:t>
                      </a:r>
                      <a:r>
                        <a:rPr lang="es-ES" sz="1400" dirty="0" err="1" smtClean="0"/>
                        <a:t>repeatability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PPR</a:t>
                      </a:r>
                      <a:endParaRPr lang="en-GB" sz="1400" baseline="-25000" dirty="0" smtClean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10 ppm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</a:tr>
              <a:tr h="3486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Pulse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s-ES" sz="1400" baseline="0" dirty="0" err="1" smtClean="0"/>
                        <a:t>efficiency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err="1" smtClean="0"/>
                        <a:t>ŋ</a:t>
                      </a:r>
                      <a:r>
                        <a:rPr lang="es-ES" sz="1400" baseline="-25000" dirty="0" err="1" smtClean="0"/>
                        <a:t>pulse</a:t>
                      </a:r>
                      <a:endParaRPr lang="en-GB" sz="1400" dirty="0" smtClean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95 %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</a:tr>
              <a:tr h="3486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PFS </a:t>
                      </a:r>
                      <a:r>
                        <a:rPr lang="es-ES" sz="1400" dirty="0" err="1" smtClean="0"/>
                        <a:t>electrical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s-ES" sz="1400" baseline="0" dirty="0" err="1" smtClean="0"/>
                        <a:t>efficiency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err="1" smtClean="0"/>
                        <a:t>ŋ</a:t>
                      </a:r>
                      <a:r>
                        <a:rPr lang="es-ES" sz="1400" baseline="-25000" dirty="0" err="1" smtClean="0"/>
                        <a:t>pfs</a:t>
                      </a:r>
                      <a:endParaRPr lang="en-GB" sz="1400" dirty="0" smtClean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98 %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</a:tr>
              <a:tr h="3486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 smtClean="0"/>
                        <a:t>Modulator</a:t>
                      </a:r>
                      <a:r>
                        <a:rPr lang="es-ES" sz="1400" dirty="0" smtClean="0"/>
                        <a:t> global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s-ES" sz="1400" baseline="0" dirty="0" err="1" smtClean="0"/>
                        <a:t>efficiency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err="1" smtClean="0"/>
                        <a:t>ŋ</a:t>
                      </a:r>
                      <a:r>
                        <a:rPr lang="es-ES" sz="1400" baseline="-25000" dirty="0" err="1" smtClean="0"/>
                        <a:t>mod_global</a:t>
                      </a:r>
                      <a:endParaRPr lang="en-GB" sz="1400" dirty="0" smtClean="0"/>
                    </a:p>
                  </a:txBody>
                  <a:tcPr marL="91442" marR="91442" marT="45687" marB="45687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90 %</a:t>
                      </a:r>
                      <a:endParaRPr lang="en-GB" sz="1400" dirty="0"/>
                    </a:p>
                  </a:txBody>
                  <a:tcPr marL="91442" marR="91442" marT="45687" marB="45687"/>
                </a:tc>
              </a:tr>
            </a:tbl>
          </a:graphicData>
        </a:graphic>
      </p:graphicFrame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D655E7A1-0AC0-4C07-AD9F-7BABFE787E4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421" y="1675616"/>
            <a:ext cx="4203700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5935311" y="2873384"/>
            <a:ext cx="423863" cy="153988"/>
          </a:xfrm>
          <a:prstGeom prst="straightConnector1">
            <a:avLst/>
          </a:prstGeom>
          <a:ln>
            <a:solidFill>
              <a:srgbClr val="9A9AD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956378" y="2873384"/>
            <a:ext cx="457995" cy="3738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82550" y="1198563"/>
            <a:ext cx="79470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s-ES" altLang="en-US" sz="2800" dirty="0" smtClean="0"/>
              <a:t>Pulse </a:t>
            </a:r>
            <a:r>
              <a:rPr lang="es-ES" altLang="en-US" sz="2800" dirty="0" err="1" smtClean="0"/>
              <a:t>Requirements</a:t>
            </a:r>
            <a:endParaRPr lang="es-ES" altLang="en-US" sz="2000" dirty="0"/>
          </a:p>
          <a:p>
            <a:pPr lvl="1"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" name="Footer Placeholder 4"/>
          <p:cNvSpPr txBox="1">
            <a:spLocks/>
          </p:cNvSpPr>
          <p:nvPr/>
        </p:nvSpPr>
        <p:spPr>
          <a:xfrm>
            <a:off x="5187202" y="63822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 Workshop 2014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1 Rectángulo"/>
          <p:cNvSpPr/>
          <p:nvPr/>
        </p:nvSpPr>
        <p:spPr>
          <a:xfrm>
            <a:off x="4062774" y="4468085"/>
            <a:ext cx="498085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ctr"/>
            <a:r>
              <a:rPr lang="es-ES" altLang="en-US" sz="2000" dirty="0"/>
              <a:t>~1300 </a:t>
            </a:r>
            <a:r>
              <a:rPr lang="es-ES" altLang="en-US" sz="2000" dirty="0" err="1"/>
              <a:t>modulators</a:t>
            </a:r>
            <a:r>
              <a:rPr lang="es-ES" altLang="en-US" sz="2000" dirty="0"/>
              <a:t> of </a:t>
            </a:r>
            <a:r>
              <a:rPr lang="es-ES" altLang="en-US" sz="2000" dirty="0" smtClean="0"/>
              <a:t>29MW</a:t>
            </a:r>
          </a:p>
          <a:p>
            <a:pPr lvl="2"/>
            <a:endParaRPr lang="es-ES" altLang="en-US" sz="2000" dirty="0" smtClean="0">
              <a:solidFill>
                <a:srgbClr val="FF0000"/>
              </a:solidFill>
            </a:endParaRPr>
          </a:p>
          <a:p>
            <a:pPr lvl="2"/>
            <a:r>
              <a:rPr lang="es-ES" altLang="en-US" sz="2000" dirty="0" smtClean="0">
                <a:solidFill>
                  <a:srgbClr val="FF0000"/>
                </a:solidFill>
              </a:rPr>
              <a:t>Total </a:t>
            </a:r>
            <a:r>
              <a:rPr lang="es-ES" altLang="en-US" sz="2000" dirty="0" err="1">
                <a:solidFill>
                  <a:srgbClr val="FF0000"/>
                </a:solidFill>
              </a:rPr>
              <a:t>peak</a:t>
            </a:r>
            <a:r>
              <a:rPr lang="es-ES" altLang="en-US" sz="2000" dirty="0">
                <a:solidFill>
                  <a:srgbClr val="FF0000"/>
                </a:solidFill>
              </a:rPr>
              <a:t> </a:t>
            </a:r>
            <a:r>
              <a:rPr lang="es-ES" altLang="en-US" sz="2000" dirty="0" err="1">
                <a:solidFill>
                  <a:srgbClr val="FF0000"/>
                </a:solidFill>
              </a:rPr>
              <a:t>power</a:t>
            </a:r>
            <a:r>
              <a:rPr lang="es-ES" altLang="en-US" sz="2000" dirty="0">
                <a:solidFill>
                  <a:srgbClr val="FF0000"/>
                </a:solidFill>
              </a:rPr>
              <a:t>:  	  ~40 GW</a:t>
            </a:r>
          </a:p>
          <a:p>
            <a:pPr lvl="2"/>
            <a:r>
              <a:rPr lang="es-ES" altLang="en-US" sz="2000" dirty="0" err="1">
                <a:solidFill>
                  <a:srgbClr val="FF0000"/>
                </a:solidFill>
              </a:rPr>
              <a:t>Average</a:t>
            </a:r>
            <a:r>
              <a:rPr lang="es-ES" altLang="en-US" sz="2000" dirty="0">
                <a:solidFill>
                  <a:srgbClr val="FF0000"/>
                </a:solidFill>
              </a:rPr>
              <a:t> </a:t>
            </a:r>
            <a:r>
              <a:rPr lang="es-ES" altLang="en-US" sz="2000" dirty="0" err="1">
                <a:solidFill>
                  <a:srgbClr val="FF0000"/>
                </a:solidFill>
              </a:rPr>
              <a:t>power</a:t>
            </a:r>
            <a:r>
              <a:rPr lang="es-ES" altLang="en-US" sz="2000" dirty="0">
                <a:solidFill>
                  <a:srgbClr val="FF0000"/>
                </a:solidFill>
              </a:rPr>
              <a:t> </a:t>
            </a:r>
            <a:r>
              <a:rPr lang="es-ES" altLang="en-US" sz="2000" dirty="0" err="1">
                <a:solidFill>
                  <a:srgbClr val="FF0000"/>
                </a:solidFill>
              </a:rPr>
              <a:t>consumption</a:t>
            </a:r>
            <a:r>
              <a:rPr lang="es-ES" altLang="en-US" sz="2000" dirty="0">
                <a:solidFill>
                  <a:srgbClr val="FF0000"/>
                </a:solidFill>
              </a:rPr>
              <a:t>:</a:t>
            </a:r>
          </a:p>
          <a:p>
            <a:pPr lvl="2"/>
            <a:r>
              <a:rPr lang="es-ES" altLang="en-US" sz="2000" dirty="0">
                <a:solidFill>
                  <a:srgbClr val="FF0000"/>
                </a:solidFill>
              </a:rPr>
              <a:t> 			~300 MW</a:t>
            </a:r>
          </a:p>
          <a:p>
            <a:pPr lvl="2"/>
            <a:endParaRPr lang="es-E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172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8088489" cy="4667421"/>
          </a:xfrm>
        </p:spPr>
        <p:txBody>
          <a:bodyPr/>
          <a:lstStyle/>
          <a:p>
            <a:pPr algn="just"/>
            <a:r>
              <a:rPr lang="en-US" sz="2400" dirty="0" smtClean="0"/>
              <a:t>Optimal Design of a Klystron Modulator for CLIC-DB, based on a monolithic transformer based topology, capable of:</a:t>
            </a:r>
          </a:p>
          <a:p>
            <a:pPr lvl="2" algn="just"/>
            <a:r>
              <a:rPr lang="es-ES" sz="1800" dirty="0" err="1" smtClean="0"/>
              <a:t>Respecting</a:t>
            </a:r>
            <a:r>
              <a:rPr lang="es-ES" sz="1800" dirty="0" smtClean="0"/>
              <a:t>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challenging</a:t>
            </a:r>
            <a:r>
              <a:rPr lang="es-ES" sz="1800" dirty="0" smtClean="0"/>
              <a:t> pulse and </a:t>
            </a:r>
            <a:r>
              <a:rPr lang="es-ES" sz="1800" dirty="0" err="1" smtClean="0"/>
              <a:t>efficiency</a:t>
            </a:r>
            <a:r>
              <a:rPr lang="es-ES" sz="1800" dirty="0" smtClean="0"/>
              <a:t> </a:t>
            </a:r>
            <a:r>
              <a:rPr lang="es-ES" sz="1800" dirty="0" err="1" smtClean="0"/>
              <a:t>specifications</a:t>
            </a:r>
            <a:r>
              <a:rPr lang="es-ES" sz="1800" dirty="0" smtClean="0"/>
              <a:t>.</a:t>
            </a:r>
            <a:endParaRPr lang="en-GB" sz="1800" dirty="0" smtClean="0"/>
          </a:p>
          <a:p>
            <a:pPr lvl="2" algn="just"/>
            <a:r>
              <a:rPr lang="en-GB" sz="1800" dirty="0" smtClean="0"/>
              <a:t>Operating</a:t>
            </a:r>
            <a:r>
              <a:rPr lang="es-ES" sz="1800" dirty="0" smtClean="0"/>
              <a:t> at </a:t>
            </a:r>
            <a:r>
              <a:rPr lang="es-ES" sz="1800" dirty="0" err="1" smtClean="0"/>
              <a:t>constant</a:t>
            </a:r>
            <a:r>
              <a:rPr lang="es-ES" sz="1800" dirty="0" smtClean="0"/>
              <a:t> </a:t>
            </a:r>
            <a:r>
              <a:rPr lang="es-ES" sz="1800" dirty="0" err="1" smtClean="0"/>
              <a:t>power</a:t>
            </a:r>
            <a:r>
              <a:rPr lang="es-ES" sz="1800" dirty="0" smtClean="0"/>
              <a:t> </a:t>
            </a:r>
            <a:r>
              <a:rPr lang="es-ES" sz="1800" dirty="0" err="1" smtClean="0"/>
              <a:t>consumption</a:t>
            </a:r>
            <a:r>
              <a:rPr lang="es-ES" sz="1800" dirty="0" smtClean="0"/>
              <a:t> </a:t>
            </a:r>
          </a:p>
          <a:p>
            <a:pPr lvl="1" algn="just"/>
            <a:endParaRPr lang="en-US" sz="2000" dirty="0" smtClean="0"/>
          </a:p>
          <a:p>
            <a:pPr algn="just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522506"/>
            <a:ext cx="4816474" cy="23593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88" y="3343991"/>
            <a:ext cx="3120870" cy="2716425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79473"/>
            <a:ext cx="2895600" cy="365125"/>
          </a:xfrm>
        </p:spPr>
        <p:txBody>
          <a:bodyPr/>
          <a:lstStyle/>
          <a:p>
            <a:r>
              <a:rPr lang="en-US" dirty="0"/>
              <a:t>CLIC </a:t>
            </a:r>
            <a:r>
              <a:rPr lang="en-US" dirty="0" smtClean="0"/>
              <a:t>Workshop 2014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93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Status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8088489" cy="4667421"/>
          </a:xfrm>
        </p:spPr>
        <p:txBody>
          <a:bodyPr/>
          <a:lstStyle/>
          <a:p>
            <a:r>
              <a:rPr lang="en-US" dirty="0"/>
              <a:t>Influence of several modulator parameters on active bouncer requirements</a:t>
            </a:r>
          </a:p>
          <a:p>
            <a:pPr lvl="1"/>
            <a:endParaRPr lang="en-US" dirty="0"/>
          </a:p>
          <a:p>
            <a:pPr marL="448056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5" t="6007" r="7574" b="4085"/>
          <a:stretch/>
        </p:blipFill>
        <p:spPr>
          <a:xfrm>
            <a:off x="4202642" y="2552358"/>
            <a:ext cx="4621551" cy="343280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3263295"/>
            <a:ext cx="38195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 smtClean="0"/>
              <a:t>Examples</a:t>
            </a:r>
            <a:r>
              <a:rPr lang="en-US" sz="2000" dirty="0"/>
              <a:t>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HV charger bandwidth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Transformer droop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Main capacitor bank size</a:t>
            </a:r>
            <a:endParaRPr lang="en-GB" sz="1600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79473"/>
            <a:ext cx="2895600" cy="365125"/>
          </a:xfrm>
        </p:spPr>
        <p:txBody>
          <a:bodyPr/>
          <a:lstStyle/>
          <a:p>
            <a:r>
              <a:rPr lang="en-US" dirty="0"/>
              <a:t>CLIC </a:t>
            </a:r>
            <a:r>
              <a:rPr lang="en-US" dirty="0" smtClean="0"/>
              <a:t>Workshop 2014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9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Status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8088489" cy="4667421"/>
          </a:xfrm>
        </p:spPr>
        <p:txBody>
          <a:bodyPr/>
          <a:lstStyle/>
          <a:p>
            <a:r>
              <a:rPr lang="en-US" dirty="0"/>
              <a:t>Influence of several modulator parameters on active bouncer requirements</a:t>
            </a:r>
          </a:p>
          <a:p>
            <a:pPr lvl="1"/>
            <a:r>
              <a:rPr lang="en-US" dirty="0"/>
              <a:t>Need for an integrated system approach</a:t>
            </a:r>
          </a:p>
          <a:p>
            <a:pPr lvl="1"/>
            <a:r>
              <a:rPr lang="en-US" dirty="0"/>
              <a:t>Constrained nonlinear optimization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475" y="3468791"/>
            <a:ext cx="4733925" cy="2516372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79473"/>
            <a:ext cx="2895600" cy="365125"/>
          </a:xfrm>
        </p:spPr>
        <p:txBody>
          <a:bodyPr/>
          <a:lstStyle/>
          <a:p>
            <a:r>
              <a:rPr lang="en-US" dirty="0"/>
              <a:t>CLIC </a:t>
            </a:r>
            <a:r>
              <a:rPr lang="en-US" dirty="0" smtClean="0"/>
              <a:t>Workshop 2014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87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Status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8088489" cy="4667421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3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0375"/>
            <a:ext cx="9144000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79473"/>
            <a:ext cx="2895600" cy="365125"/>
          </a:xfrm>
        </p:spPr>
        <p:txBody>
          <a:bodyPr/>
          <a:lstStyle/>
          <a:p>
            <a:r>
              <a:rPr lang="en-US" dirty="0"/>
              <a:t>CLIC </a:t>
            </a:r>
            <a:r>
              <a:rPr lang="en-US" dirty="0" smtClean="0"/>
              <a:t>Workshop 2014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73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1" t="70460" r="-1064" b="-386"/>
          <a:stretch/>
        </p:blipFill>
        <p:spPr>
          <a:xfrm>
            <a:off x="1895475" y="2049780"/>
            <a:ext cx="5669280" cy="173736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Status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1" y="1325606"/>
            <a:ext cx="6221730" cy="4667421"/>
          </a:xfrm>
        </p:spPr>
        <p:txBody>
          <a:bodyPr/>
          <a:lstStyle/>
          <a:p>
            <a:pPr algn="just"/>
            <a:r>
              <a:rPr lang="en-US" dirty="0" smtClean="0"/>
              <a:t>Topology Selection</a:t>
            </a:r>
          </a:p>
          <a:p>
            <a:pPr lvl="2" algn="just"/>
            <a:endParaRPr lang="en-US" dirty="0"/>
          </a:p>
          <a:p>
            <a:pPr lvl="2" algn="just"/>
            <a:endParaRPr lang="en-US" dirty="0" smtClean="0"/>
          </a:p>
          <a:p>
            <a:pPr lvl="2" algn="just"/>
            <a:endParaRPr lang="en-US" dirty="0"/>
          </a:p>
          <a:p>
            <a:pPr lvl="2" algn="just"/>
            <a:endParaRPr lang="en-US" dirty="0" smtClean="0"/>
          </a:p>
          <a:p>
            <a:pPr lvl="1" algn="just"/>
            <a:endParaRPr lang="en-US" dirty="0"/>
          </a:p>
          <a:p>
            <a:pPr lvl="1" algn="just"/>
            <a:endParaRPr lang="en-US" dirty="0" smtClean="0"/>
          </a:p>
          <a:p>
            <a:pPr algn="just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1" t="34558" r="-1064" b="32365"/>
          <a:stretch/>
        </p:blipFill>
        <p:spPr>
          <a:xfrm>
            <a:off x="1895475" y="4225187"/>
            <a:ext cx="5669280" cy="19202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9800" y="1993168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	a)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19800" y="4052628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	b)</a:t>
            </a:r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79473"/>
            <a:ext cx="2895600" cy="365125"/>
          </a:xfrm>
        </p:spPr>
        <p:txBody>
          <a:bodyPr/>
          <a:lstStyle/>
          <a:p>
            <a:r>
              <a:rPr lang="en-US" dirty="0"/>
              <a:t>CLIC </a:t>
            </a:r>
            <a:r>
              <a:rPr lang="en-US" dirty="0" smtClean="0"/>
              <a:t>Workshop 2014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8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4717</TotalTime>
  <Words>367</Words>
  <Application>Microsoft Office PowerPoint</Application>
  <PresentationFormat>Presentación en pantalla (4:3)</PresentationFormat>
  <Paragraphs>174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CERN(4-3)</vt:lpstr>
      <vt:lpstr>Presentación de PowerPoint</vt:lpstr>
      <vt:lpstr>   Monolithic transformer-based Klystron Modulator for the CLIC Drive Beam</vt:lpstr>
      <vt:lpstr>Outline</vt:lpstr>
      <vt:lpstr>Presentación de PowerPoint</vt:lpstr>
      <vt:lpstr>Objectives</vt:lpstr>
      <vt:lpstr>R&amp;D Status</vt:lpstr>
      <vt:lpstr>R&amp;D Status</vt:lpstr>
      <vt:lpstr>R&amp;D Status</vt:lpstr>
      <vt:lpstr>R&amp;D Status</vt:lpstr>
      <vt:lpstr>R&amp;D Status</vt:lpstr>
      <vt:lpstr>R&amp;D Status</vt:lpstr>
      <vt:lpstr>R&amp;D Status</vt:lpstr>
      <vt:lpstr>Schedule</vt:lpstr>
      <vt:lpstr>Presentación de PowerPoint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Neo</cp:lastModifiedBy>
  <cp:revision>137</cp:revision>
  <cp:lastPrinted>2013-06-12T11:46:01Z</cp:lastPrinted>
  <dcterms:created xsi:type="dcterms:W3CDTF">2012-11-30T11:04:26Z</dcterms:created>
  <dcterms:modified xsi:type="dcterms:W3CDTF">2014-02-03T21:22:37Z</dcterms:modified>
</cp:coreProperties>
</file>