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76" r:id="rId3"/>
    <p:sldId id="268" r:id="rId4"/>
    <p:sldId id="269" r:id="rId5"/>
    <p:sldId id="272" r:id="rId6"/>
    <p:sldId id="274" r:id="rId7"/>
    <p:sldId id="275" r:id="rId8"/>
    <p:sldId id="270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D0D8E8"/>
    <a:srgbClr val="E9EDF4"/>
    <a:srgbClr val="0099CC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658E4-50C0-48DA-92C3-18A3AEC99108}" type="datetimeFigureOut">
              <a:rPr lang="de-CH" smtClean="0"/>
              <a:t>05.02.2014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40DAE-72CD-445E-B129-D660BE09468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2847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è"/>
              <a:tabLst/>
              <a:defRPr/>
            </a:pPr>
            <a:r>
              <a:rPr lang="de-CH" dirty="0" smtClean="0">
                <a:solidFill>
                  <a:srgbClr val="FF0000"/>
                </a:solidFill>
                <a:sym typeface="Wingdings"/>
              </a:rPr>
              <a:t>erklären: </a:t>
            </a:r>
            <a:r>
              <a:rPr lang="de-CH" dirty="0" err="1" smtClean="0">
                <a:solidFill>
                  <a:srgbClr val="FF0000"/>
                </a:solidFill>
                <a:sym typeface="Wingdings"/>
              </a:rPr>
              <a:t>Repeatability</a:t>
            </a:r>
            <a:r>
              <a:rPr lang="de-CH" dirty="0" smtClean="0">
                <a:solidFill>
                  <a:srgbClr val="FF0000"/>
                </a:solidFill>
                <a:sym typeface="Wingdings"/>
              </a:rPr>
              <a:t>  ersetzt durch Rippelanforderung, um Anforderung an </a:t>
            </a:r>
            <a:r>
              <a:rPr lang="de-CH" dirty="0" err="1" smtClean="0">
                <a:solidFill>
                  <a:srgbClr val="FF0000"/>
                </a:solidFill>
                <a:sym typeface="Wingdings"/>
              </a:rPr>
              <a:t>Control</a:t>
            </a:r>
            <a:r>
              <a:rPr lang="de-CH" dirty="0" smtClean="0">
                <a:solidFill>
                  <a:srgbClr val="FF0000"/>
                </a:solidFill>
                <a:sym typeface="Wingdings"/>
              </a:rPr>
              <a:t>/</a:t>
            </a:r>
            <a:r>
              <a:rPr lang="de-CH" dirty="0" err="1" smtClean="0">
                <a:solidFill>
                  <a:srgbClr val="FF0000"/>
                </a:solidFill>
                <a:sym typeface="Wingdings"/>
              </a:rPr>
              <a:t>Jitter</a:t>
            </a:r>
            <a:r>
              <a:rPr lang="de-CH" dirty="0" smtClean="0">
                <a:solidFill>
                  <a:srgbClr val="FF0000"/>
                </a:solidFill>
                <a:sym typeface="Wingdings"/>
              </a:rPr>
              <a:t>, etc. zu reduzieren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è"/>
              <a:tabLst/>
              <a:defRPr/>
            </a:pPr>
            <a:r>
              <a:rPr lang="de-CH" dirty="0" smtClean="0">
                <a:sym typeface="Wingdings"/>
              </a:rPr>
              <a:t>(</a:t>
            </a:r>
            <a:r>
              <a:rPr lang="de-CH" dirty="0" err="1" smtClean="0">
                <a:sym typeface="Wingdings"/>
              </a:rPr>
              <a:t>Influence</a:t>
            </a:r>
            <a:r>
              <a:rPr lang="de-CH" dirty="0" smtClean="0">
                <a:sym typeface="Wingdings"/>
              </a:rPr>
              <a:t> </a:t>
            </a:r>
            <a:r>
              <a:rPr lang="de-CH" dirty="0" err="1" smtClean="0">
                <a:sym typeface="Wingdings"/>
              </a:rPr>
              <a:t>jitter</a:t>
            </a:r>
            <a:r>
              <a:rPr lang="de-CH" dirty="0" smtClean="0">
                <a:sym typeface="Wingdings"/>
              </a:rPr>
              <a:t> on </a:t>
            </a:r>
            <a:r>
              <a:rPr lang="de-CH" dirty="0" err="1" smtClean="0">
                <a:sym typeface="Wingdings"/>
              </a:rPr>
              <a:t>repeatability</a:t>
            </a:r>
            <a:r>
              <a:rPr lang="de-CH" dirty="0" smtClean="0">
                <a:sym typeface="Wingdings"/>
              </a:rPr>
              <a:t> </a:t>
            </a:r>
            <a:r>
              <a:rPr lang="de-CH" dirty="0" err="1" smtClean="0">
                <a:sym typeface="Wingdings"/>
              </a:rPr>
              <a:t>neglected</a:t>
            </a:r>
            <a:r>
              <a:rPr lang="de-CH" dirty="0" smtClean="0">
                <a:sym typeface="Wingdings"/>
              </a:rPr>
              <a:t>)</a:t>
            </a:r>
            <a:endParaRPr lang="de-CH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è"/>
              <a:tabLst/>
              <a:defRPr/>
            </a:pPr>
            <a:endParaRPr lang="de-CH" dirty="0" smtClean="0">
              <a:solidFill>
                <a:srgbClr val="FF0000"/>
              </a:solidFill>
              <a:sym typeface="Wingdings"/>
            </a:endParaRPr>
          </a:p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40DAE-72CD-445E-B129-D660BE09468D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70686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0" y="0"/>
            <a:ext cx="9142413" cy="7647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950863"/>
            <a:ext cx="7772400" cy="1470025"/>
          </a:xfrm>
        </p:spPr>
        <p:txBody>
          <a:bodyPr>
            <a:normAutofit/>
          </a:bodyPr>
          <a:lstStyle>
            <a:lvl1pPr algn="l" rtl="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lang="de-CH" sz="2800" b="1" kern="1200" dirty="0">
                <a:solidFill>
                  <a:srgbClr val="CC0000"/>
                </a:solidFill>
                <a:latin typeface="ETH Light" pitchFamily="2" charset="0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648072"/>
          </a:xfrm>
        </p:spPr>
        <p:txBody>
          <a:bodyPr/>
          <a:lstStyle>
            <a:lvl1pPr marL="0" indent="0" algn="ctr" rtl="0" fontAlgn="base">
              <a:spcBef>
                <a:spcPct val="0"/>
              </a:spcBef>
              <a:spcAft>
                <a:spcPct val="0"/>
              </a:spcAft>
              <a:buNone/>
              <a:defRPr lang="de-CH" b="1" kern="1200" dirty="0">
                <a:solidFill>
                  <a:srgbClr val="333399"/>
                </a:solidFill>
                <a:latin typeface="ETH Light" pitchFamily="2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rgbClr val="333399"/>
                </a:solidFill>
              </a:defRPr>
            </a:lvl1pPr>
          </a:lstStyle>
          <a:p>
            <a:fld id="{35415ED9-19AE-4A5F-97CA-B6F08881F50D}" type="datetime1">
              <a:rPr lang="de-CH" smtClean="0"/>
              <a:t>05.02.2014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rgbClr val="333399"/>
                </a:solidFill>
              </a:defRPr>
            </a:lvl1pPr>
          </a:lstStyle>
          <a:p>
            <a:fld id="{8189DA6B-335F-4A09-A517-B3CC0D84AE43}" type="slidenum">
              <a:rPr lang="de-CH" smtClean="0"/>
              <a:pPr/>
              <a:t>‹#›</a:t>
            </a:fld>
            <a:endParaRPr lang="de-CH" dirty="0"/>
          </a:p>
        </p:txBody>
      </p:sp>
      <p:pic>
        <p:nvPicPr>
          <p:cNvPr id="7" name="Picture 12" descr="eth_ologo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0300" y="188640"/>
            <a:ext cx="1649412" cy="41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20" descr="footer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562725"/>
            <a:ext cx="91440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Grafik 16" descr="pic_titel_1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>
          <a:xfrm>
            <a:off x="-1587" y="3278187"/>
            <a:ext cx="9144000" cy="3286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38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C4F0D-9653-494A-B7AE-957E34D7C6F7}" type="datetime1">
              <a:rPr lang="de-CH" smtClean="0"/>
              <a:t>05.02.2014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8400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764704"/>
            <a:ext cx="2057400" cy="536145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764704"/>
            <a:ext cx="6019800" cy="53614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11D27-C306-43B2-B245-F0A7350E8DB7}" type="datetime1">
              <a:rPr lang="de-CH" smtClean="0"/>
              <a:t>05.02.2014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3676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 b="1" baseline="0">
                <a:solidFill>
                  <a:srgbClr val="333399"/>
                </a:solidFill>
              </a:defRPr>
            </a:lvl1pPr>
            <a:lvl2pPr>
              <a:defRPr sz="1800" b="1" baseline="0">
                <a:solidFill>
                  <a:srgbClr val="0099CC"/>
                </a:solidFill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CE6F6BC-D558-4C8D-B592-CA0827A20F97}" type="datetime1">
              <a:rPr lang="de-CH" smtClean="0"/>
              <a:t>05.02.2014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189DA6B-335F-4A09-A517-B3CC0D84AE43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2493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0C458-59EF-418D-8E5E-95793D6A0AE6}" type="datetime1">
              <a:rPr lang="de-CH" smtClean="0"/>
              <a:t>05.02.2014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0717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itchFamily="34" charset="0"/>
              <a:defRPr lang="de-DE" sz="2000" b="1" kern="1200" baseline="0" dirty="0" smtClean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defRPr lang="de-DE" sz="1800" b="1" kern="1200" baseline="0" dirty="0" smtClean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defRPr lang="de-CH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/>
          <a:lstStyle>
            <a:lvl1pPr marL="342900" indent="-342900">
              <a:defRPr lang="de-DE" sz="2000" b="1" kern="1200" baseline="0" dirty="0" smtClean="0">
                <a:solidFill>
                  <a:srgbClr val="333399"/>
                </a:solidFill>
                <a:latin typeface="+mn-lt"/>
                <a:ea typeface="+mn-ea"/>
                <a:cs typeface="+mn-cs"/>
              </a:defRPr>
            </a:lvl1pPr>
            <a:lvl2pPr marL="742950" indent="-285750">
              <a:defRPr lang="de-DE" sz="1800" b="1" kern="1200" baseline="0" dirty="0" smtClean="0">
                <a:solidFill>
                  <a:srgbClr val="0099CC"/>
                </a:solidFill>
                <a:latin typeface="+mn-lt"/>
                <a:ea typeface="+mn-ea"/>
                <a:cs typeface="+mn-cs"/>
              </a:defRPr>
            </a:lvl2pPr>
            <a:lvl3pPr marL="1143000" indent="-228600">
              <a:defRPr lang="de-DE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B425-7752-4CF8-93CC-B038D2B8E05D}" type="datetime1">
              <a:rPr lang="de-CH" smtClean="0"/>
              <a:t>05.02.2014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2292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597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556792"/>
            <a:ext cx="4040188" cy="45693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5693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B139F-3C51-489B-9BCD-196CAA252F42}" type="datetime1">
              <a:rPr lang="de-CH" smtClean="0"/>
              <a:t>05.02.2014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3084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1E43-1AEF-4726-85F8-186CE99C68FB}" type="datetime1">
              <a:rPr lang="de-CH" smtClean="0"/>
              <a:t>05.02.2014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9831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E6BFF-2D8C-40D7-B919-D89BDFD44426}" type="datetime1">
              <a:rPr lang="de-CH" smtClean="0"/>
              <a:t>05.02.2014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705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36712"/>
            <a:ext cx="5111750" cy="52894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988840"/>
            <a:ext cx="3008313" cy="41373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5BF61-050B-4E25-9AB8-9A0F46FBE5AF}" type="datetime1">
              <a:rPr lang="de-CH" smtClean="0"/>
              <a:t>05.02.2014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16937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764703"/>
            <a:ext cx="5486400" cy="396287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D5770-B78A-47A4-9EC4-04F549074183}" type="datetime1">
              <a:rPr lang="de-CH" smtClean="0"/>
              <a:t>05.02.2014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2540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0" y="6164263"/>
            <a:ext cx="9144000" cy="693737"/>
          </a:xfrm>
          <a:prstGeom prst="rect">
            <a:avLst/>
          </a:prstGeom>
          <a:gradFill rotWithShape="1">
            <a:gsLst>
              <a:gs pos="0">
                <a:srgbClr val="EBF2F9"/>
              </a:gs>
              <a:gs pos="50000">
                <a:srgbClr val="B4CDE6"/>
              </a:gs>
              <a:gs pos="100000">
                <a:srgbClr val="EBF2F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0"/>
            <a:ext cx="9144000" cy="693738"/>
          </a:xfrm>
          <a:prstGeom prst="rect">
            <a:avLst/>
          </a:prstGeom>
          <a:gradFill rotWithShape="1">
            <a:gsLst>
              <a:gs pos="0">
                <a:srgbClr val="EBF2F9"/>
              </a:gs>
              <a:gs pos="50000">
                <a:srgbClr val="B4CDE6"/>
              </a:gs>
              <a:gs pos="100000">
                <a:srgbClr val="EBF2F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9" name="Picture 12" descr="eth_ologo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8458" y="6315676"/>
            <a:ext cx="1649412" cy="419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Logo_R.jp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02394" y="6318989"/>
            <a:ext cx="972466" cy="42819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22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8229600" cy="52174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de-DE" dirty="0" smtClean="0"/>
              <a:t>Textmasterformat bearbeiten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22237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CH" sz="1200" b="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8DAC914-2193-416B-A698-3FC58B10D332}" type="datetime1">
              <a:rPr lang="de-CH" smtClean="0"/>
              <a:t>05.02.2014</a:t>
            </a:fld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043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de-CH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189DA6B-335F-4A09-A517-B3CC0D84AE43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84941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200" b="0" kern="1200">
          <a:solidFill>
            <a:schemeClr val="tx1"/>
          </a:solidFill>
          <a:latin typeface="ETH Light" pitchFamily="2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b="1" kern="1200" baseline="0" dirty="0" smtClean="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1800" b="1" kern="1200" baseline="0" dirty="0" smtClean="0">
          <a:solidFill>
            <a:srgbClr val="0099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 of Two-Klystron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odulator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opologies for the CLIC Drive Beam / ETH Modulator</a:t>
            </a:r>
            <a:b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CH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420888"/>
            <a:ext cx="6400800" cy="79208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by Sebastian Blume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CH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ETH Zürich</a:t>
            </a:r>
          </a:p>
        </p:txBody>
      </p:sp>
    </p:spTree>
    <p:extLst>
      <p:ext uri="{BB962C8B-B14F-4D97-AF65-F5344CB8AC3E}">
        <p14:creationId xmlns:p14="http://schemas.microsoft.com/office/powerpoint/2010/main" val="121888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Topology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2</a:t>
            </a:fld>
            <a:endParaRPr lang="de-CH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125833"/>
              </p:ext>
            </p:extLst>
          </p:nvPr>
        </p:nvGraphicFramePr>
        <p:xfrm>
          <a:off x="162981" y="1700808"/>
          <a:ext cx="2329332" cy="2987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61180"/>
                <a:gridCol w="432048"/>
                <a:gridCol w="504056"/>
                <a:gridCol w="432048"/>
              </a:tblGrid>
              <a:tr h="13030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Modulator main specifications </a:t>
                      </a:r>
                      <a:endParaRPr lang="en-US" sz="1200" noProof="0" dirty="0"/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Pulse voltage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 err="1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000" b="1" i="1" baseline="-25000" noProof="0" dirty="0" err="1" smtClean="0">
                          <a:solidFill>
                            <a:schemeClr val="tx1"/>
                          </a:solidFill>
                        </a:rPr>
                        <a:t>kn</a:t>
                      </a:r>
                      <a:endParaRPr lang="en-US" sz="10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180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kV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Pulse current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000" b="1" i="1" baseline="-25000" noProof="0" dirty="0" err="1" smtClean="0">
                          <a:solidFill>
                            <a:schemeClr val="tx1"/>
                          </a:solidFill>
                        </a:rPr>
                        <a:t>kn</a:t>
                      </a:r>
                      <a:endParaRPr lang="en-US" sz="10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195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Peak power 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000" b="1" i="1" baseline="-25000" noProof="0" dirty="0" smtClean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en-US" sz="10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MW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Rise</a:t>
                      </a:r>
                      <a:r>
                        <a:rPr lang="en-US" sz="1000" b="1" baseline="0" noProof="0" dirty="0" smtClean="0">
                          <a:solidFill>
                            <a:schemeClr val="tx1"/>
                          </a:solidFill>
                        </a:rPr>
                        <a:t> + settling time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000" b="1" i="1" baseline="-25000" noProof="0" dirty="0" err="1" smtClean="0">
                          <a:solidFill>
                            <a:schemeClr val="tx1"/>
                          </a:solidFill>
                        </a:rPr>
                        <a:t>rise</a:t>
                      </a:r>
                      <a:endParaRPr lang="en-US" sz="10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noProof="0" dirty="0" err="1" smtClean="0">
                          <a:solidFill>
                            <a:schemeClr val="tx1"/>
                          </a:solidFill>
                        </a:rPr>
                        <a:t>μs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Flat-top length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000" b="1" i="1" baseline="-25000" noProof="0" dirty="0" err="1" smtClean="0">
                          <a:solidFill>
                            <a:schemeClr val="tx1"/>
                          </a:solidFill>
                        </a:rPr>
                        <a:t>flat</a:t>
                      </a:r>
                      <a:endParaRPr lang="en-US" sz="10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noProof="0" dirty="0" err="1" smtClean="0">
                          <a:solidFill>
                            <a:schemeClr val="tx1"/>
                          </a:solidFill>
                        </a:rPr>
                        <a:t>μs</a:t>
                      </a:r>
                      <a:endParaRPr lang="en-US" sz="1000" b="1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Repetition rate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 err="1" smtClean="0">
                          <a:solidFill>
                            <a:schemeClr val="tx1"/>
                          </a:solidFill>
                        </a:rPr>
                        <a:t>Rep</a:t>
                      </a:r>
                      <a:r>
                        <a:rPr lang="en-US" sz="1000" b="1" i="1" baseline="-25000" noProof="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en-US" sz="10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Hz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Total efficiency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000" b="1" i="1" noProof="0" dirty="0" smtClean="0">
                          <a:solidFill>
                            <a:schemeClr val="tx1"/>
                          </a:solidFill>
                        </a:rPr>
                        <a:t>η</a:t>
                      </a:r>
                      <a:r>
                        <a:rPr lang="en-US" sz="1000" b="1" i="1" baseline="-25000" noProof="0" dirty="0" err="1" smtClean="0">
                          <a:solidFill>
                            <a:schemeClr val="tx1"/>
                          </a:solidFill>
                        </a:rPr>
                        <a:t>ges</a:t>
                      </a:r>
                      <a:endParaRPr lang="en-US" sz="10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&gt;90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Pulse</a:t>
                      </a:r>
                      <a:r>
                        <a:rPr lang="en-US" sz="1000" b="1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repeatability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i="1" noProof="0" dirty="0" smtClean="0">
                          <a:solidFill>
                            <a:schemeClr val="tx1"/>
                          </a:solidFill>
                        </a:rPr>
                        <a:t>PPR</a:t>
                      </a:r>
                      <a:endParaRPr lang="en-US" sz="1000" b="1" i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~50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noProof="0" dirty="0" smtClean="0">
                          <a:solidFill>
                            <a:schemeClr val="tx1"/>
                          </a:solidFill>
                        </a:rPr>
                        <a:t>ppm</a:t>
                      </a:r>
                      <a:endParaRPr lang="en-US" sz="10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264" y="1556792"/>
            <a:ext cx="6624736" cy="390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4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Topology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080" y="689642"/>
            <a:ext cx="6091271" cy="5437191"/>
          </a:xfrm>
        </p:spPr>
      </p:pic>
    </p:spTree>
    <p:extLst>
      <p:ext uri="{BB962C8B-B14F-4D97-AF65-F5344CB8AC3E}">
        <p14:creationId xmlns:p14="http://schemas.microsoft.com/office/powerpoint/2010/main" val="131776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016733"/>
            <a:ext cx="3024335" cy="22682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Charging</a:t>
            </a:r>
            <a:r>
              <a:rPr lang="de-CH" dirty="0" smtClean="0"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Features</a:t>
            </a:r>
          </a:p>
          <a:p>
            <a:pPr lvl="1"/>
            <a:r>
              <a:rPr lang="en-US" dirty="0" smtClean="0"/>
              <a:t>AC/DC stage available on market</a:t>
            </a:r>
          </a:p>
          <a:p>
            <a:pPr lvl="1"/>
            <a:r>
              <a:rPr lang="en-US" dirty="0" smtClean="0"/>
              <a:t>Parallel redundancy	</a:t>
            </a:r>
          </a:p>
          <a:p>
            <a:pPr lvl="1"/>
            <a:r>
              <a:rPr lang="en-US" dirty="0" smtClean="0"/>
              <a:t>Constant power consumption	</a:t>
            </a:r>
          </a:p>
          <a:p>
            <a:r>
              <a:rPr lang="en-US" dirty="0" smtClean="0"/>
              <a:t>Challenges:				</a:t>
            </a:r>
          </a:p>
          <a:p>
            <a:pPr lvl="1"/>
            <a:r>
              <a:rPr lang="en-US" dirty="0" smtClean="0"/>
              <a:t>Ultra precise charging voltage  		Interleaving,</a:t>
            </a:r>
          </a:p>
          <a:p>
            <a:pPr marL="457200" lvl="1" indent="0">
              <a:buNone/>
            </a:pPr>
            <a:r>
              <a:rPr lang="en-US" dirty="0" smtClean="0"/>
              <a:t>					precise voltage measurement</a:t>
            </a:r>
          </a:p>
          <a:p>
            <a:pPr lvl="1"/>
            <a:r>
              <a:rPr lang="en-US" dirty="0" smtClean="0"/>
              <a:t>High efficiency			Optimization procedure	</a:t>
            </a:r>
          </a:p>
          <a:p>
            <a:pPr lvl="1"/>
            <a:r>
              <a:rPr lang="en-US" dirty="0" smtClean="0"/>
              <a:t>High grid power quality		Constant power, unity power factor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4</a:t>
            </a:fld>
            <a:endParaRPr lang="de-CH"/>
          </a:p>
        </p:txBody>
      </p:sp>
      <p:sp>
        <p:nvSpPr>
          <p:cNvPr id="8" name="Right Arrow 7"/>
          <p:cNvSpPr/>
          <p:nvPr/>
        </p:nvSpPr>
        <p:spPr>
          <a:xfrm>
            <a:off x="4319972" y="468107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319972" y="5517232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319972" y="5262269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908721"/>
            <a:ext cx="5987008" cy="1984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80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5943" y="3123948"/>
            <a:ext cx="2968545" cy="18172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CH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Bouncer</a:t>
            </a:r>
            <a:r>
              <a:rPr lang="de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Topology</a:t>
            </a:r>
            <a:endParaRPr lang="de-CH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16624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Interleaved buck-boost converter with short circuit switch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Features: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Output switching frequency up to 2.4 MHz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 repeatability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Parallel redundancy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Challenges:			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 switching frequency 	    		    24-fold interleaving</a:t>
            </a:r>
          </a:p>
          <a:p>
            <a:pPr marL="457200" lvl="1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				            	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High pulsed currents		           Parallelization of switches		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9" name="Right Arrow 8"/>
          <p:cNvSpPr/>
          <p:nvPr/>
        </p:nvSpPr>
        <p:spPr>
          <a:xfrm>
            <a:off x="4661077" y="5220187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4673687" y="573325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006812"/>
            <a:ext cx="7848872" cy="177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2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Split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ransformer with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one Winding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5770984" cy="5217443"/>
          </a:xfrm>
        </p:spPr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Split core transformer (Matrix transformer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with cone winding</a:t>
            </a:r>
          </a:p>
          <a:p>
            <a:pPr lvl="1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Secondary winding encloses all cores</a:t>
            </a:r>
          </a:p>
          <a:p>
            <a:pPr lvl="1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Advantages: Higher dynamics (rise time)</a:t>
            </a:r>
          </a:p>
          <a:p>
            <a:pPr marL="457200" lvl="1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Challenges</a:t>
            </a:r>
          </a:p>
          <a:p>
            <a:pPr lvl="1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Long pulse length</a:t>
            </a:r>
          </a:p>
          <a:p>
            <a:pPr lvl="1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Fast rise time</a:t>
            </a:r>
          </a:p>
          <a:p>
            <a:pPr lvl="1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High efficiency</a:t>
            </a:r>
          </a:p>
          <a:p>
            <a:pPr lvl="1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Global optimization procedure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de-CH" smtClean="0"/>
              <a:pPr/>
              <a:t>6</a:t>
            </a:fld>
            <a:endParaRPr lang="de-CH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6" r="19190" b="6089"/>
          <a:stretch/>
        </p:blipFill>
        <p:spPr>
          <a:xfrm>
            <a:off x="6732240" y="908720"/>
            <a:ext cx="1584176" cy="16428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370703"/>
            <a:ext cx="3569134" cy="3870554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971600" y="4941168"/>
            <a:ext cx="370384" cy="1963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726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Optimization Procedure for Matrix Transformer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942" y="850708"/>
            <a:ext cx="4518070" cy="52174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Optimization Procedure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optim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variables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Loss components included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Core loss measurements integrated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Analytical approximations for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parasitics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with FEM verification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Pulse shape analyzed in time domain</a:t>
            </a: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      Optimal design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Content Placeholder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906" y="2304424"/>
            <a:ext cx="3735722" cy="37312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583" y="1212699"/>
            <a:ext cx="1321271" cy="1032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121" y="3741209"/>
            <a:ext cx="2660708" cy="15558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630" y="1212699"/>
            <a:ext cx="1056080" cy="9353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49835" y="824756"/>
            <a:ext cx="2606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Analytical approximations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07856" y="830436"/>
            <a:ext cx="2536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Core loss measurements 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618416" y="3523715"/>
            <a:ext cx="1704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FEM verification</a:t>
            </a:r>
          </a:p>
          <a:p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669934" y="1749155"/>
            <a:ext cx="732727" cy="171027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552341" y="1791768"/>
            <a:ext cx="448877" cy="214128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Right Arrow 16"/>
          <p:cNvSpPr/>
          <p:nvPr/>
        </p:nvSpPr>
        <p:spPr>
          <a:xfrm>
            <a:off x="1187624" y="5589240"/>
            <a:ext cx="37038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350475" y="3708922"/>
            <a:ext cx="3081853" cy="107234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48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Project Status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Status						      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Overall topology selected			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Transformer optimization procedure &amp; design models ready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Bouncer optimization procedure &amp; design models ready 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Design models under experimental validation</a:t>
            </a:r>
          </a:p>
          <a:p>
            <a:pPr marL="0" indent="0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			Challenges	             Timeline</a:t>
            </a:r>
          </a:p>
          <a:p>
            <a:pPr marL="0" indent="0">
              <a:buNone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			          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DA6B-335F-4A09-A517-B3CC0D84AE43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255881"/>
              </p:ext>
            </p:extLst>
          </p:nvPr>
        </p:nvGraphicFramePr>
        <p:xfrm>
          <a:off x="485333" y="3501008"/>
          <a:ext cx="2939345" cy="2468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19924"/>
                <a:gridCol w="524291"/>
                <a:gridCol w="432048"/>
                <a:gridCol w="563082"/>
              </a:tblGrid>
              <a:tr h="191708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/>
                        <a:t>Modulator main specifications - today</a:t>
                      </a:r>
                      <a:endParaRPr lang="en-US" sz="1200" noProof="0" dirty="0"/>
                    </a:p>
                  </a:txBody>
                  <a:tcP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Pulse voltage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noProof="0" dirty="0" err="1" smtClean="0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US" sz="1200" b="1" i="1" baseline="-25000" noProof="0" dirty="0" err="1" smtClean="0">
                          <a:solidFill>
                            <a:schemeClr val="tx1"/>
                          </a:solidFill>
                        </a:rPr>
                        <a:t>kn</a:t>
                      </a:r>
                      <a:endParaRPr lang="en-US" sz="12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180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kV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Pulse current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noProof="0" dirty="0" err="1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1200" b="1" i="1" baseline="-25000" noProof="0" dirty="0" err="1" smtClean="0">
                          <a:solidFill>
                            <a:schemeClr val="tx1"/>
                          </a:solidFill>
                        </a:rPr>
                        <a:t>kn</a:t>
                      </a:r>
                      <a:endParaRPr lang="en-US" sz="12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195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Peak power 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noProof="0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r>
                        <a:rPr lang="en-US" sz="1200" b="1" i="1" baseline="-25000" noProof="0" dirty="0" smtClean="0">
                          <a:solidFill>
                            <a:schemeClr val="tx1"/>
                          </a:solidFill>
                        </a:rPr>
                        <a:t>out</a:t>
                      </a:r>
                      <a:endParaRPr lang="en-US" sz="12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MW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Rise</a:t>
                      </a:r>
                      <a:r>
                        <a:rPr lang="en-US" sz="1200" b="1" baseline="0" noProof="0" dirty="0" smtClean="0">
                          <a:solidFill>
                            <a:schemeClr val="tx1"/>
                          </a:solidFill>
                        </a:rPr>
                        <a:t> + settling time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noProof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200" b="1" i="1" baseline="-25000" noProof="0" dirty="0" err="1" smtClean="0">
                          <a:solidFill>
                            <a:schemeClr val="tx1"/>
                          </a:solidFill>
                        </a:rPr>
                        <a:t>rise</a:t>
                      </a:r>
                      <a:endParaRPr lang="en-US" sz="12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noProof="0" dirty="0" err="1" smtClean="0">
                          <a:solidFill>
                            <a:schemeClr val="tx1"/>
                          </a:solidFill>
                        </a:rPr>
                        <a:t>μs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Flat-top length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noProof="0" dirty="0" err="1" smtClean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US" sz="1200" b="1" i="1" baseline="-25000" noProof="0" dirty="0" err="1" smtClean="0">
                          <a:solidFill>
                            <a:schemeClr val="tx1"/>
                          </a:solidFill>
                        </a:rPr>
                        <a:t>flat</a:t>
                      </a:r>
                      <a:endParaRPr lang="en-US" sz="12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 err="1" smtClean="0">
                          <a:solidFill>
                            <a:schemeClr val="tx1"/>
                          </a:solidFill>
                        </a:rPr>
                        <a:t>μs</a:t>
                      </a:r>
                      <a:endParaRPr lang="en-US" sz="1200" b="1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Repetition rate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noProof="0" dirty="0" err="1" smtClean="0">
                          <a:solidFill>
                            <a:schemeClr val="tx1"/>
                          </a:solidFill>
                        </a:rPr>
                        <a:t>Rep</a:t>
                      </a:r>
                      <a:r>
                        <a:rPr lang="en-US" sz="1200" b="1" i="1" baseline="-25000" noProof="0" dirty="0" err="1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en-US" sz="12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Hz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Total efficiency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b="1" i="1" noProof="0" dirty="0" smtClean="0">
                          <a:solidFill>
                            <a:schemeClr val="tx1"/>
                          </a:solidFill>
                        </a:rPr>
                        <a:t>η</a:t>
                      </a:r>
                      <a:r>
                        <a:rPr lang="en-US" sz="1200" b="1" i="1" baseline="-25000" noProof="0" dirty="0" err="1" smtClean="0">
                          <a:solidFill>
                            <a:schemeClr val="tx1"/>
                          </a:solidFill>
                        </a:rPr>
                        <a:t>ges</a:t>
                      </a:r>
                      <a:endParaRPr lang="en-US" sz="1200" b="1" i="1" baseline="-250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&gt;90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  <a:tr h="174058"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Pulse</a:t>
                      </a:r>
                      <a:r>
                        <a:rPr lang="en-US" sz="1200" b="1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repeatability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noProof="0" dirty="0" smtClean="0">
                          <a:solidFill>
                            <a:schemeClr val="tx1"/>
                          </a:solidFill>
                        </a:rPr>
                        <a:t>PPR</a:t>
                      </a:r>
                      <a:endParaRPr lang="en-US" sz="1200" b="1" i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~50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noProof="0" dirty="0" smtClean="0">
                          <a:solidFill>
                            <a:schemeClr val="tx1"/>
                          </a:solidFill>
                        </a:rPr>
                        <a:t>ppm</a:t>
                      </a:r>
                      <a:endParaRPr lang="en-US" sz="12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996952"/>
            <a:ext cx="1548518" cy="39972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23928" y="4005064"/>
            <a:ext cx="2076209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b="1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b="1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Rise time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b="1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 distortion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en-US" b="1" dirty="0" smtClean="0">
                <a:solidFill>
                  <a:srgbClr val="0099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Repeatability </a:t>
            </a:r>
            <a:endParaRPr lang="en-US" b="1" dirty="0">
              <a:solidFill>
                <a:srgbClr val="0099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525130"/>
              </p:ext>
            </p:extLst>
          </p:nvPr>
        </p:nvGraphicFramePr>
        <p:xfrm>
          <a:off x="6330184" y="3501008"/>
          <a:ext cx="253230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8207"/>
                <a:gridCol w="8640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Component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Time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Charging</a:t>
                      </a:r>
                      <a:r>
                        <a:rPr lang="de-CH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Unit</a:t>
                      </a:r>
                      <a:r>
                        <a:rPr lang="de-CH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de-CH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Q4 2014</a:t>
                      </a:r>
                      <a:endParaRPr lang="de-CH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</a:t>
                      </a:r>
                      <a:r>
                        <a:rPr lang="de-CH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CH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Bouncer</a:t>
                      </a:r>
                      <a:endParaRPr lang="de-CH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Q2 2015</a:t>
                      </a:r>
                      <a:endParaRPr lang="de-CH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Pulse</a:t>
                      </a:r>
                      <a:r>
                        <a:rPr lang="de-CH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Transformer</a:t>
                      </a:r>
                      <a:endParaRPr lang="de-CH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Q3 2015 </a:t>
                      </a:r>
                      <a:endParaRPr lang="de-CH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Entire</a:t>
                      </a:r>
                      <a:r>
                        <a:rPr lang="de-CH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System Test</a:t>
                      </a:r>
                      <a:endParaRPr lang="de-CH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b="0" i="0" u="none" strike="noStrike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Q4 2015</a:t>
                      </a:r>
                      <a:endParaRPr lang="de-CH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Final delivery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Q1 2016</a:t>
                      </a:r>
                      <a:endParaRPr lang="en-U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73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HP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HPE</Template>
  <TotalTime>0</TotalTime>
  <Words>293</Words>
  <Application>Microsoft Office PowerPoint</Application>
  <PresentationFormat>On-screen Show (4:3)</PresentationFormat>
  <Paragraphs>182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Template HPE</vt:lpstr>
      <vt:lpstr>Development of Two-Klystron Modulator Topologies for the CLIC Drive Beam / ETH Modulator </vt:lpstr>
      <vt:lpstr>Topology</vt:lpstr>
      <vt:lpstr>Topology</vt:lpstr>
      <vt:lpstr>Charging System</vt:lpstr>
      <vt:lpstr> Bouncer Topology</vt:lpstr>
      <vt:lpstr>Split Core Transformer with Cone Winding</vt:lpstr>
      <vt:lpstr>Optimization Procedure for Matrix Transformer </vt:lpstr>
      <vt:lpstr>Project Status</vt:lpstr>
    </vt:vector>
  </TitlesOfParts>
  <Company>ETH Zuerich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Blume  Marc Sebastian</dc:creator>
  <cp:lastModifiedBy>Philippe Lebrun</cp:lastModifiedBy>
  <cp:revision>112</cp:revision>
  <dcterms:created xsi:type="dcterms:W3CDTF">2014-01-24T11:49:18Z</dcterms:created>
  <dcterms:modified xsi:type="dcterms:W3CDTF">2014-02-05T14:51:41Z</dcterms:modified>
</cp:coreProperties>
</file>