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F5"/>
    <a:srgbClr val="0118BF"/>
    <a:srgbClr val="F6862A"/>
    <a:srgbClr val="F57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D785D-7198-4ABB-9657-8054F6A6A16F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009E4-1EAB-4D36-97FB-2DE1C3D5E0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92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114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009E4-1EAB-4D36-97FB-2DE1C3D5E024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854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34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1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0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9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59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90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830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016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57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57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05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D42C8-FE73-4172-ABE1-2E33DD14232B}" type="datetimeFigureOut">
              <a:rPr lang="en-GB" smtClean="0"/>
              <a:t>03/02/2014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27F4B-46F0-405A-9513-372AFA4909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37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05740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Arial Black" panose="020B0A04020102020204" pitchFamily="34" charset="0"/>
              </a:rPr>
              <a:t>Beam Dynamics Studies of </a:t>
            </a:r>
          </a:p>
          <a:p>
            <a:pPr algn="ctr"/>
            <a:r>
              <a:rPr lang="en-GB" sz="3600" b="1" dirty="0" smtClean="0">
                <a:latin typeface="Arial Black" panose="020B0A04020102020204" pitchFamily="34" charset="0"/>
              </a:rPr>
              <a:t>CLIC DB Injector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  <p:pic>
        <p:nvPicPr>
          <p:cNvPr id="8" name="Picture 7" descr="CLIC-Logo-Color-72.png"/>
          <p:cNvPicPr>
            <a:picLocks noChangeAspect="1"/>
          </p:cNvPicPr>
          <p:nvPr/>
        </p:nvPicPr>
        <p:blipFill>
          <a:blip r:embed="rId2" cstate="print"/>
          <a:srcRect l="10857" t="-5429" r="-3146" b="13141"/>
          <a:stretch>
            <a:fillRect/>
          </a:stretch>
        </p:blipFill>
        <p:spPr>
          <a:xfrm>
            <a:off x="7848600" y="0"/>
            <a:ext cx="1295400" cy="1295400"/>
          </a:xfrm>
          <a:prstGeom prst="rect">
            <a:avLst/>
          </a:prstGeom>
        </p:spPr>
      </p:pic>
      <p:pic>
        <p:nvPicPr>
          <p:cNvPr id="9" name="Picture 8" descr="droppedImage.jpg"/>
          <p:cNvPicPr>
            <a:picLocks noChangeAspect="1"/>
          </p:cNvPicPr>
          <p:nvPr/>
        </p:nvPicPr>
        <p:blipFill>
          <a:blip r:embed="rId3" cstate="print"/>
          <a:srcRect l="4704" t="-23204" r="20021"/>
          <a:stretch>
            <a:fillRect/>
          </a:stretch>
        </p:blipFill>
        <p:spPr>
          <a:xfrm>
            <a:off x="0" y="0"/>
            <a:ext cx="1219200" cy="1213761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9624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Shahin Sanaye Hajari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1054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Institute For  Research in Fundamental Science (IPM), Tehran, Iran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CERN, Geneva, Switzerland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6048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 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Matched Beam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755229"/>
            <a:ext cx="5399999" cy="30963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87727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map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4702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Matched Beam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96952"/>
            <a:ext cx="3780000" cy="27079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00" y="2998511"/>
            <a:ext cx="3780000" cy="27079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73325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RMS Beam Size                                        RMS Normalised Emittance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053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Bunching Effect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19" y="2555729"/>
            <a:ext cx="4680000" cy="36095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36863" y="3861048"/>
                <a:ext cx="1956525" cy="86732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0">
                <a:solidFill>
                  <a:schemeClr val="accent1"/>
                </a:solidFill>
              </a:ln>
            </p:spPr>
            <p:txBody>
              <a:bodyPr wrap="none" lIns="144000" tIns="108000" rIns="144000" bIns="108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𝑎𝑣</m:t>
                          </m:r>
                        </m:sub>
                      </m:sSub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GB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𝑎𝑣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𝑎𝑣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863" y="3861048"/>
                <a:ext cx="1956525" cy="86732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17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0" y="602128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Average bunch length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146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Bunching Effect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19" y="2567649"/>
            <a:ext cx="4680000" cy="35857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36863" y="3861048"/>
                <a:ext cx="1956525" cy="86732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0">
                <a:solidFill>
                  <a:schemeClr val="accent1"/>
                </a:solidFill>
              </a:ln>
            </p:spPr>
            <p:txBody>
              <a:bodyPr wrap="none" lIns="144000" tIns="108000" rIns="144000" bIns="108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𝑎𝑣</m:t>
                          </m:r>
                        </m:sub>
                      </m:sSub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GB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𝑎𝑣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𝑎𝑣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863" y="3861048"/>
                <a:ext cx="1956525" cy="86732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17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0" y="602128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Average bunch current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004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Bunching Effect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97" y="2636912"/>
            <a:ext cx="4320000" cy="31193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60253" y="590368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map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320" y="3212974"/>
            <a:ext cx="3637946" cy="1969479"/>
          </a:xfrm>
          <a:prstGeom prst="rect">
            <a:avLst/>
          </a:prstGeom>
          <a:ln w="22225"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955927" y="4941168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current profile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5043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Bunching Effect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08920"/>
            <a:ext cx="3960000" cy="28368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043" y="2708920"/>
            <a:ext cx="3960000" cy="28368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5401237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RMS Beam Size                                        RMS Normalised Emittance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887719" y="5891960"/>
                <a:ext cx="5368561" cy="59111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 lIns="108000" tIns="36000" rIns="108000" bIns="36000" rtlCol="0">
                <a:spAutoFit/>
              </a:bodyPr>
              <a:lstStyle/>
              <a:p>
                <a:r>
                  <a:rPr lang="en-GB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Wangler’s formula</a:t>
                </a:r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𝜖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𝑑𝑧</m:t>
                        </m:r>
                      </m:den>
                    </m:f>
                    <m:r>
                      <a:rPr lang="en-GB" sz="2000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GB" sz="2000" i="1">
                        <a:latin typeface="Cambria Math"/>
                      </a:rPr>
                      <m:t>𝐾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𝑑𝑧</m:t>
                        </m:r>
                      </m:den>
                    </m:f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/>
                              </a:rPr>
                              <m:t>𝑈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719" y="5891960"/>
                <a:ext cx="5368561" cy="591115"/>
              </a:xfrm>
              <a:prstGeom prst="rect">
                <a:avLst/>
              </a:prstGeom>
              <a:blipFill rotWithShape="1">
                <a:blip r:embed="rId6"/>
                <a:stretch>
                  <a:fillRect l="-679"/>
                </a:stretch>
              </a:blip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03356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3.3.2 Bunching Effect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2547417"/>
                  </p:ext>
                </p:extLst>
              </p:nvPr>
            </p:nvGraphicFramePr>
            <p:xfrm>
              <a:off x="895626" y="2924944"/>
              <a:ext cx="7488833" cy="1512168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447545"/>
                    <a:gridCol w="1347096"/>
                    <a:gridCol w="1347096"/>
                    <a:gridCol w="1347096"/>
                  </a:tblGrid>
                  <a:tr h="504056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Target beam size (mm)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2000" smtClean="0">
                                  <a:latin typeface="Cambria Math"/>
                                </a:rPr>
                                <m:t>𝛾𝛽</m:t>
                              </m:r>
                              <m:sSub>
                                <m:sSubPr>
                                  <m:ctrlPr>
                                    <a:rPr lang="en-GB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>
                                      <a:latin typeface="Cambria Math"/>
                                    </a:rPr>
                                    <m:t>𝜖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0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GB" sz="2000" smtClean="0">
                                      <a:latin typeface="Cambria Math"/>
                                    </a:rPr>
                                    <m:t>𝑟𝑚𝑠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0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000" smtClean="0">
                                      <a:latin typeface="Cambria Math"/>
                                    </a:rPr>
                                    <m:t>mm</m:t>
                                  </m:r>
                                  <m:r>
                                    <a:rPr lang="en-GB" sz="200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000" smtClean="0">
                                      <a:latin typeface="Cambria Math"/>
                                    </a:rPr>
                                    <m:t>mrad</m:t>
                                  </m:r>
                                </m:e>
                              </m:d>
                            </m:oMath>
                          </a14:m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21.5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24.1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33.3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Maximum magnetic field (G)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529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409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336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2547417"/>
                  </p:ext>
                </p:extLst>
              </p:nvPr>
            </p:nvGraphicFramePr>
            <p:xfrm>
              <a:off x="895626" y="2924944"/>
              <a:ext cx="7488833" cy="1512168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3447545"/>
                    <a:gridCol w="1347096"/>
                    <a:gridCol w="1347096"/>
                    <a:gridCol w="1347096"/>
                  </a:tblGrid>
                  <a:tr h="504056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Target beam size (mm)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77" t="-107317" r="-117522" b="-1121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21.5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24.1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33.3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Maximum magnetic field (G)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529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409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336</a:t>
                          </a:r>
                          <a:endParaRPr lang="en-GB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1512776" y="5157192"/>
            <a:ext cx="6552728" cy="833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just"/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larger the focusing field the smaller the beam size and the lower the emittance growth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4173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3.3.3 Sensitivity to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deal Filed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75419"/>
            <a:ext cx="5400000" cy="300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854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3.3.3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Sensitivity to The Ideal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Filed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36912"/>
            <a:ext cx="3960000" cy="28368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043" y="2636912"/>
            <a:ext cx="3960000" cy="28368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32922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RMS Beam Size                                        RMS Normalised Emittance</a:t>
            </a:r>
            <a:endParaRPr lang="en-GB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519552" y="6021288"/>
                <a:ext cx="42584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/>
                          <a:ea typeface="Cambria Math"/>
                        </a:rPr>
                        <m:t>𝛾𝛽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𝜖</m:t>
                          </m:r>
                          <m:r>
                            <m:rPr>
                              <m:nor/>
                            </m:rPr>
                            <a:rPr lang="en-GB" sz="2000" dirty="0"/>
                            <m:t> 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𝑟𝑚𝑠</m:t>
                          </m:r>
                        </m:sub>
                      </m:sSub>
                      <m:d>
                        <m:dPr>
                          <m:ctrlPr>
                            <a:rPr lang="en-GB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/>
                              <a:ea typeface="Cambria Math"/>
                            </a:rPr>
                            <m:t>mm</m:t>
                          </m:r>
                          <m:r>
                            <a:rPr lang="en-GB" sz="2000" b="0" i="0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/>
                              <a:ea typeface="Cambria Math"/>
                            </a:rPr>
                            <m:t>mrad</m:t>
                          </m:r>
                        </m:e>
                      </m:d>
                      <m:r>
                        <a:rPr lang="en-GB" sz="2000" b="0" i="0" smtClean="0">
                          <a:latin typeface="Cambria Math"/>
                          <a:ea typeface="Cambria Math"/>
                        </a:rPr>
                        <m:t>: </m:t>
                      </m:r>
                      <m:r>
                        <a:rPr lang="en-GB" sz="20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24.1</m:t>
                      </m:r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⟶24.8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552" y="6021288"/>
                <a:ext cx="4258473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3789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51520" y="2852936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Arial Black" panose="020B0A04020102020204" pitchFamily="34" charset="0"/>
              </a:rPr>
              <a:t>Thanks for your attention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9749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838200"/>
            <a:ext cx="813467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342900" indent="-342900" algn="just">
              <a:lnSpc>
                <a:spcPct val="150000"/>
              </a:lnSpc>
              <a:spcAft>
                <a:spcPts val="1200"/>
              </a:spcAft>
              <a:buFontTx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Results of the Longitudinal Dynamics </a:t>
            </a:r>
          </a:p>
          <a:p>
            <a:pPr marL="342900" indent="-342900" algn="just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Transverse  Beam Dynamics Studies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3.1 Envelop Equation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3.2 Emittance Growth</a:t>
            </a:r>
          </a:p>
          <a:p>
            <a:pPr lvl="1" algn="just">
              <a:spcAft>
                <a:spcPts val="12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4950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itchFamily="18" charset="0"/>
              </a:rPr>
              <a:t>        1. Introduction                                                                                                                      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77724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Introduction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1.1 Injector Layout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4721608"/>
            <a:ext cx="8172400" cy="9396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219" y="2420888"/>
            <a:ext cx="5483205" cy="146628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63688" y="3887173"/>
            <a:ext cx="1080120" cy="765963"/>
          </a:xfrm>
          <a:prstGeom prst="straightConnector1">
            <a:avLst/>
          </a:prstGeom>
          <a:ln w="38100">
            <a:solidFill>
              <a:srgbClr val="F6862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6698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2. Review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Longitudinal Results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2. Review of The Longitudinal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6442613"/>
                  </p:ext>
                </p:extLst>
              </p:nvPr>
            </p:nvGraphicFramePr>
            <p:xfrm>
              <a:off x="1168862" y="1600200"/>
              <a:ext cx="6942362" cy="1828800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3134868"/>
                    <a:gridCol w="1584176"/>
                    <a:gridCol w="2223318"/>
                  </a:tblGrid>
                  <a:tr h="192021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Target 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192021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length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mtClean="0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 mm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mm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192021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energy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spread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mtClean="0">
                                      <a:latin typeface="Cambria Math"/>
                                    </a:rPr>
                                    <m:t>𝐸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</a:t>
                          </a:r>
                          <a:r>
                            <a:rPr lang="en-GB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MeV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</a:t>
                          </a: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0.5 MeV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3603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 population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2.4 %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</a:t>
                          </a: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5%</a:t>
                          </a:r>
                        </a:p>
                      </a:txBody>
                      <a:tcPr anchor="ctr"/>
                    </a:tc>
                  </a:tr>
                  <a:tr h="192021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loss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(chicane + satellite)</a:t>
                          </a:r>
                          <a:endParaRPr lang="en-GB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6.1 %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less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as possible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6442613"/>
                  </p:ext>
                </p:extLst>
              </p:nvPr>
            </p:nvGraphicFramePr>
            <p:xfrm>
              <a:off x="1168862" y="1600200"/>
              <a:ext cx="6942362" cy="1828800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3134868"/>
                    <a:gridCol w="1584176"/>
                    <a:gridCol w="2223318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Target 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95" t="-108333" r="-121595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 mm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mm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95" t="-208333" r="-121595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</a:t>
                          </a:r>
                          <a:r>
                            <a:rPr lang="en-GB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MeV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</a:t>
                          </a: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0.5 MeV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 population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2.4 %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</a:t>
                          </a: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5%</a:t>
                          </a:r>
                          <a:endParaRPr lang="en-GB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loss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(chicane + satellite)</a:t>
                          </a:r>
                          <a:endParaRPr lang="en-GB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6.1 %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 less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as possible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487" y="3780924"/>
            <a:ext cx="3599999" cy="25283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39" y="3780925"/>
            <a:ext cx="3600000" cy="252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607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 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3.1 Envelop Equation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55576" y="2788497"/>
                <a:ext cx="2793970" cy="911367"/>
              </a:xfrm>
              <a:prstGeom prst="rect">
                <a:avLst/>
              </a:prstGeom>
              <a:noFill/>
              <a:ln w="28575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none" tIns="144000" bIns="1440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GB" sz="2000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/>
                        </a:rPr>
                        <m:t>𝑎</m:t>
                      </m:r>
                      <m:r>
                        <a:rPr lang="en-GB" sz="2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𝐾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GB" sz="2000" b="0" i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2000" i="1" smtClean="0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GB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GB" sz="20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788497"/>
                <a:ext cx="2793970" cy="9113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37" name="TextBox 14336"/>
              <p:cNvSpPr txBox="1"/>
              <p:nvPr/>
            </p:nvSpPr>
            <p:spPr>
              <a:xfrm>
                <a:off x="3910112" y="2162885"/>
                <a:ext cx="3368061" cy="582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Focusing term</a:t>
                </a:r>
                <a:r>
                  <a:rPr lang="en-GB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𝐵</m:t>
                            </m:r>
                          </m:num>
                          <m:den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den>
                        </m:f>
                      </m:e>
                    </m:d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337" name="TextBox 143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112" y="2162885"/>
                <a:ext cx="3368061" cy="582852"/>
              </a:xfrm>
              <a:prstGeom prst="rect">
                <a:avLst/>
              </a:prstGeom>
              <a:blipFill rotWithShape="1">
                <a:blip r:embed="rId5"/>
                <a:stretch>
                  <a:fillRect l="-18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340" name="Rectangle 14339"/>
              <p:cNvSpPr/>
              <p:nvPr/>
            </p:nvSpPr>
            <p:spPr>
              <a:xfrm>
                <a:off x="3921129" y="4285490"/>
                <a:ext cx="4248472" cy="5836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 charge 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term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𝐾</m:t>
                        </m:r>
                        <m:r>
                          <a:rPr lang="en-GB" sz="20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𝑒𝐼</m:t>
                            </m:r>
                          </m:num>
                          <m:den>
                            <m:r>
                              <a:rPr lang="en-GB" sz="2000" i="1">
                                <a:latin typeface="Cambria Math"/>
                              </a:rPr>
                              <m:t>4</m:t>
                            </m:r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m:rPr>
                            <m:nor/>
                          </m:rPr>
                          <a:rPr lang="en-GB" sz="2000" dirty="0"/>
                          <m:t> </m:t>
                        </m:r>
                      </m:e>
                    </m:d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340" name="Rectangle 143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129" y="4285490"/>
                <a:ext cx="4248472" cy="583686"/>
              </a:xfrm>
              <a:prstGeom prst="rect">
                <a:avLst/>
              </a:prstGeom>
              <a:blipFill rotWithShape="1">
                <a:blip r:embed="rId6"/>
                <a:stretch>
                  <a:fillRect l="-1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910112" y="3762374"/>
                <a:ext cx="345861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Emittance term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GB" sz="2000" i="1">
                            <a:latin typeface="Cambria Math"/>
                          </a:rPr>
                          <m:t>=4</m:t>
                        </m:r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</a:rPr>
                              <m:t>𝑟𝑚𝑠</m:t>
                            </m:r>
                          </m:sub>
                        </m:sSub>
                      </m:e>
                    </m:d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112" y="3762374"/>
                <a:ext cx="3458616" cy="400110"/>
              </a:xfrm>
              <a:prstGeom prst="rect">
                <a:avLst/>
              </a:prstGeom>
              <a:blipFill rotWithShape="1">
                <a:blip r:embed="rId7"/>
                <a:stretch>
                  <a:fillRect l="-1761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/>
          <p:cNvCxnSpPr/>
          <p:nvPr/>
        </p:nvCxnSpPr>
        <p:spPr>
          <a:xfrm flipV="1">
            <a:off x="1689448" y="2439737"/>
            <a:ext cx="0" cy="61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44" name="Straight Arrow Connector 14343"/>
          <p:cNvCxnSpPr/>
          <p:nvPr/>
        </p:nvCxnSpPr>
        <p:spPr>
          <a:xfrm>
            <a:off x="1681891" y="2447294"/>
            <a:ext cx="2160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761891" y="3593998"/>
            <a:ext cx="0" cy="36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754334" y="3955727"/>
            <a:ext cx="1044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277354" y="3605333"/>
            <a:ext cx="0" cy="97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266723" y="4577349"/>
            <a:ext cx="15480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345" name="Rectangle 14344"/>
              <p:cNvSpPr/>
              <p:nvPr/>
            </p:nvSpPr>
            <p:spPr>
              <a:xfrm>
                <a:off x="3910112" y="3044125"/>
                <a:ext cx="1382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𝑎</m:t>
                      </m:r>
                      <m:r>
                        <a:rPr lang="en-GB" sz="2000" i="1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𝑟𝑚𝑠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4345" name="Rectangle 143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112" y="3044125"/>
                <a:ext cx="1382558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46" name="Rectangle 14345"/>
              <p:cNvSpPr/>
              <p:nvPr/>
            </p:nvSpPr>
            <p:spPr>
              <a:xfrm>
                <a:off x="755576" y="5157192"/>
                <a:ext cx="7584769" cy="125356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none" lIns="108000" tIns="180000" rIns="108000" bIns="180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′′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GB" b="0" i="1" smtClean="0"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GB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/>
                                    </a:rPr>
                                    <m:t>𝐾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  <m:r>
                                <a:rPr lang="en-GB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GB" i="1">
                                  <a:latin typeface="Cambria Math"/>
                                </a:rPr>
                                <m:t>=0</m:t>
                              </m:r>
                              <m:r>
                                <m:rPr>
                                  <m:nor/>
                                </m:rPr>
                                <a:rPr lang="en-GB" dirty="0"/>
                                <m:t> </m:t>
                              </m:r>
                            </m:e>
                          </m:eqArr>
                          <m:r>
                            <a:rPr lang="en-GB" b="0" i="1" smtClean="0">
                              <a:latin typeface="Cambria Math"/>
                            </a:rPr>
                            <m:t>   </m:t>
                          </m:r>
                          <m:groupChr>
                            <m:groupChrPr>
                              <m:chr m:val="⇒"/>
                              <m:vertJc m:val="bot"/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m:rPr>
                                  <m:nor/>
                                </m:rPr>
                                <a:rPr lang="en-GB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Matched</m:t>
                              </m:r>
                              <m:r>
                                <m:rPr>
                                  <m:nor/>
                                </m:rPr>
                                <a:rPr lang="en-GB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Beam</m:t>
                              </m:r>
                              <m:r>
                                <m:rPr>
                                  <m:nor/>
                                </m:rPr>
                                <a:rPr lang="en-GB" dirty="0">
                                  <a:solidFill>
                                    <a:srgbClr val="FF0000"/>
                                  </a:solidFill>
                                </a:rPr>
                                <m:t> </m:t>
                              </m:r>
                            </m:e>
                          </m:groupCh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   </m:t>
                      </m:r>
                      <m:r>
                        <a:rPr lang="en-GB" i="1">
                          <a:latin typeface="Cambria Math"/>
                        </a:rPr>
                        <m:t>𝐵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𝛾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𝑚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𝑒𝐼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346" name="Rectangle 143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157192"/>
                <a:ext cx="7584769" cy="125356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81425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3.2 Emittance Growth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175015" y="2314620"/>
                <a:ext cx="2793970" cy="911367"/>
              </a:xfrm>
              <a:prstGeom prst="rect">
                <a:avLst/>
              </a:prstGeom>
              <a:noFill/>
              <a:ln w="28575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none" tIns="144000" bIns="1440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GB" sz="2000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GB" sz="20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/>
                        </a:rPr>
                        <m:t>𝑎</m:t>
                      </m:r>
                      <m:r>
                        <a:rPr lang="en-GB" sz="2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𝐾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GB" sz="2000" b="0" i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GB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GB" sz="20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015" y="2314620"/>
                <a:ext cx="2793970" cy="9113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5800" y="3440494"/>
                <a:ext cx="2998770" cy="1096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𝑟𝑚𝑠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𝑟𝑚𝑠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𝑟𝑚𝑠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GB" sz="20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f>
                            <m:f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GB" sz="20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0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𝑣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den>
                          </m:f>
                        </m:e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⊥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=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𝛾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en-GB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GB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000" i="1">
                              <a:latin typeface="Cambria Math"/>
                            </a:rPr>
                            <m:t>                      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  </m:t>
                          </m:r>
                          <m:r>
                            <a:rPr lang="en-GB" sz="2000" i="1">
                              <a:latin typeface="Cambria Math"/>
                            </a:rPr>
                            <m:t>  </m:t>
                          </m:r>
                        </m:e>
                      </m:eqAr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440494"/>
                <a:ext cx="2998770" cy="109690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85800" y="4779729"/>
            <a:ext cx="418704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Sources of the emittance growth</a:t>
            </a:r>
          </a:p>
          <a:p>
            <a:pPr marL="46177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Non-stationary initial distribution</a:t>
            </a:r>
          </a:p>
          <a:p>
            <a:pPr marL="46177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 mismatching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29149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 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3.2.1 Non-Stationary Initial Distributions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76912"/>
            <a:ext cx="4195200" cy="2836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48064" y="3582240"/>
                <a:ext cx="3285900" cy="12802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d>
                            <m:r>
                              <a:rPr lang="en-GB" i="1">
                                <a:latin typeface="Cambria Math"/>
                              </a:rPr>
                              <m:t>=</m:t>
                            </m:r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  <m:r>
                              <a:rPr lang="en-GB" i="1">
                                <a:latin typeface="Cambria Math"/>
                              </a:rPr>
                              <m:t>(0)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− </m:t>
                                </m:r>
                                <m:f>
                                  <m:f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bSup>
                                      <m:sSub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sSup>
                                      <m:s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i="1">
                                        <a:latin typeface="Cambria Math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GB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  <m:r>
                                  <a:rPr lang="en-GB" i="1">
                                    <a:latin typeface="Cambria Math"/>
                                  </a:rPr>
                                  <m:t> − </m:t>
                                </m:r>
                                <m:f>
                                  <m:f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>
                                        <a:latin typeface="Cambria Math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i="1">
                                        <a:latin typeface="Cambria Math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𝛾</m:t>
                                        </m:r>
                                      </m:e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  <m:sSubSup>
                                      <m:sSubSup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GB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sup>
                            </m:sSup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/>
                                  </a:rPr>
                                  <m:t>𝑟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/>
                                  </a:rPr>
                                  <m:t>𝑑𝑟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𝑟</m:t>
                                </m:r>
                                <m:f>
                                  <m:f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i="1">
                                        <a:latin typeface="Cambria Math"/>
                                      </a:rPr>
                                      <m:t>𝑑𝑟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GB" i="1">
                                <a:latin typeface="Cambria Math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/>
                                  </a:rPr>
                                  <m:t>𝑞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d>
                            <m:r>
                              <a:rPr lang="en-GB" b="0" i="1" smtClean="0">
                                <a:latin typeface="Cambria Math"/>
                              </a:rPr>
                              <m:t>           </m:t>
                            </m: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582240"/>
                <a:ext cx="3285900" cy="128028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051720" y="5449384"/>
                <a:ext cx="5040560" cy="76619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 lIns="108000" tIns="144000" rIns="108000" bIns="144000" rtlCol="0">
                <a:spAutoFit/>
              </a:bodyPr>
              <a:lstStyle/>
              <a:p>
                <a:r>
                  <a:rPr lang="en-GB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Reiser’s formula</a:t>
                </a:r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𝜖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GB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GB" sz="2000" i="1">
                        <a:latin typeface="Cambria Math"/>
                      </a:rPr>
                      <m:t>𝐾</m:t>
                    </m:r>
                    <m:sSubSup>
                      <m:sSubSupPr>
                        <m:ctrlPr>
                          <a:rPr lang="en-GB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</m:sup>
                    </m:sSubSup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5449384"/>
                <a:ext cx="5040560" cy="766199"/>
              </a:xfrm>
              <a:prstGeom prst="rect">
                <a:avLst/>
              </a:prstGeom>
              <a:blipFill rotWithShape="1">
                <a:blip r:embed="rId6"/>
                <a:stretch>
                  <a:fillRect l="-723"/>
                </a:stretch>
              </a:blip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273" y="47794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Radial profile             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24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 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3.2.2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Mismatching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87718" y="4797152"/>
                <a:ext cx="5368561" cy="81941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 lIns="108000" tIns="144000" rIns="108000" bIns="144000" rtlCol="0">
                <a:spAutoFit/>
              </a:bodyPr>
              <a:lstStyle/>
              <a:p>
                <a:r>
                  <a:rPr lang="en-GB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Wangler’s formula</a:t>
                </a:r>
                <a:r>
                  <a:rPr lang="en-GB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𝜖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𝑑𝑧</m:t>
                        </m:r>
                      </m:den>
                    </m:f>
                    <m:r>
                      <a:rPr lang="en-GB" sz="2000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GB" sz="2000" i="1">
                        <a:latin typeface="Cambria Math"/>
                      </a:rPr>
                      <m:t>𝐾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GB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𝑑𝑧</m:t>
                        </m:r>
                      </m:den>
                    </m:f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/>
                              </a:rPr>
                              <m:t>𝑈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718" y="4797152"/>
                <a:ext cx="5368561" cy="819419"/>
              </a:xfrm>
              <a:prstGeom prst="rect">
                <a:avLst/>
              </a:prstGeom>
              <a:blipFill rotWithShape="1">
                <a:blip r:embed="rId4"/>
                <a:stretch>
                  <a:fillRect l="-679"/>
                </a:stretch>
              </a:blipFill>
              <a:ln w="25400"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2276872"/>
            <a:ext cx="5400000" cy="222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8539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3. Transverse beam dynamics studies                                                                                  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838200"/>
            <a:ext cx="8206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">
              <a:spcAft>
                <a:spcPts val="6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 Transverse Beam Dynamics Studies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Simulations</a:t>
            </a:r>
          </a:p>
          <a:p>
            <a:pPr marL="4572"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3.3.1 Beam Initial Conditions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5799" y="2636912"/>
                <a:ext cx="2549801" cy="671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/>
                                  </a:rPr>
                                  <m:t>𝑟𝑚𝑠</m:t>
                                </m:r>
                              </m:sub>
                            </m:sSub>
                            <m:r>
                              <a:rPr lang="en-GB" sz="2000" i="1">
                                <a:latin typeface="Cambria Math"/>
                              </a:rPr>
                              <m:t>=2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𝑚𝑚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               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sz="2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/>
                              </a:rPr>
                              <m:t>=10 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𝑚𝑚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𝑚𝑟𝑎𝑑</m:t>
                            </m:r>
                          </m:e>
                        </m:mr>
                      </m:m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2636912"/>
                <a:ext cx="2549801" cy="6715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27" y="3512496"/>
            <a:ext cx="3960000" cy="28476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027" y="3476783"/>
            <a:ext cx="3960000" cy="288340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9" t="7912" r="17879" b="11465"/>
          <a:stretch/>
        </p:blipFill>
        <p:spPr bwMode="auto">
          <a:xfrm rot="1500000">
            <a:off x="7753901" y="2975516"/>
            <a:ext cx="585147" cy="58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474607">
            <a:off x="6033343" y="3136612"/>
            <a:ext cx="22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11EF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PARMELA</a:t>
            </a:r>
            <a:endParaRPr lang="en-GB" sz="3200" b="1" dirty="0">
              <a:solidFill>
                <a:srgbClr val="011EF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1676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1011</Words>
  <Application>Microsoft Office PowerPoint</Application>
  <PresentationFormat>On-screen Show (4:3)</PresentationFormat>
  <Paragraphs>146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Shahin Sanaye Hajari</dc:creator>
  <cp:lastModifiedBy>Shahin Sanaye Hajari</cp:lastModifiedBy>
  <cp:revision>86</cp:revision>
  <dcterms:created xsi:type="dcterms:W3CDTF">2014-01-30T13:33:02Z</dcterms:created>
  <dcterms:modified xsi:type="dcterms:W3CDTF">2014-02-03T17:43:56Z</dcterms:modified>
</cp:coreProperties>
</file>