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34" r:id="rId2"/>
    <p:sldId id="335" r:id="rId3"/>
    <p:sldId id="336" r:id="rId4"/>
    <p:sldId id="291" r:id="rId5"/>
    <p:sldId id="290" r:id="rId6"/>
    <p:sldId id="294" r:id="rId7"/>
    <p:sldId id="295" r:id="rId8"/>
    <p:sldId id="333" r:id="rId9"/>
    <p:sldId id="260" r:id="rId10"/>
    <p:sldId id="318" r:id="rId11"/>
    <p:sldId id="321" r:id="rId12"/>
    <p:sldId id="323" r:id="rId13"/>
    <p:sldId id="328" r:id="rId14"/>
    <p:sldId id="267" r:id="rId15"/>
    <p:sldId id="310" r:id="rId16"/>
    <p:sldId id="330" r:id="rId17"/>
    <p:sldId id="269" r:id="rId18"/>
    <p:sldId id="270" r:id="rId19"/>
    <p:sldId id="275" r:id="rId20"/>
    <p:sldId id="276" r:id="rId21"/>
    <p:sldId id="315" r:id="rId22"/>
    <p:sldId id="337" r:id="rId23"/>
    <p:sldId id="296" r:id="rId24"/>
    <p:sldId id="297" r:id="rId25"/>
    <p:sldId id="331" r:id="rId26"/>
    <p:sldId id="302" r:id="rId27"/>
    <p:sldId id="306" r:id="rId28"/>
    <p:sldId id="307" r:id="rId29"/>
    <p:sldId id="308" r:id="rId30"/>
    <p:sldId id="311" r:id="rId31"/>
    <p:sldId id="312" r:id="rId32"/>
    <p:sldId id="313" r:id="rId33"/>
    <p:sldId id="339" r:id="rId34"/>
    <p:sldId id="33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BA886D1-ACE8-4FE5-A963-01FD1826C95E}">
          <p14:sldIdLst>
            <p14:sldId id="334"/>
            <p14:sldId id="335"/>
            <p14:sldId id="336"/>
            <p14:sldId id="291"/>
            <p14:sldId id="290"/>
            <p14:sldId id="294"/>
            <p14:sldId id="295"/>
            <p14:sldId id="333"/>
            <p14:sldId id="260"/>
            <p14:sldId id="318"/>
            <p14:sldId id="321"/>
            <p14:sldId id="323"/>
            <p14:sldId id="328"/>
            <p14:sldId id="267"/>
            <p14:sldId id="310"/>
            <p14:sldId id="330"/>
            <p14:sldId id="269"/>
            <p14:sldId id="270"/>
            <p14:sldId id="275"/>
            <p14:sldId id="276"/>
            <p14:sldId id="315"/>
            <p14:sldId id="337"/>
            <p14:sldId id="296"/>
            <p14:sldId id="297"/>
            <p14:sldId id="331"/>
            <p14:sldId id="302"/>
            <p14:sldId id="306"/>
            <p14:sldId id="307"/>
            <p14:sldId id="308"/>
            <p14:sldId id="311"/>
            <p14:sldId id="312"/>
            <p14:sldId id="313"/>
            <p14:sldId id="339"/>
            <p14:sldId id="33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8" autoAdjust="0"/>
    <p:restoredTop sz="94660"/>
  </p:normalViewPr>
  <p:slideViewPr>
    <p:cSldViewPr>
      <p:cViewPr varScale="1">
        <p:scale>
          <a:sx n="126" d="100"/>
          <a:sy n="126" d="100"/>
        </p:scale>
        <p:origin x="-118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622A481-9B59-4C05-866A-ADB5C3619D23}" type="datetimeFigureOut">
              <a:rPr lang="en-GB" smtClean="0"/>
              <a:t>04/02/2014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111F0D-23CE-4EFF-974C-044B936943AF}" type="slidenum">
              <a:rPr lang="en-GB" smtClean="0"/>
              <a:t>‹#›</a:t>
            </a:fld>
            <a:endParaRPr lang="en-GB"/>
          </a:p>
        </p:txBody>
      </p:sp>
    </p:spTree>
    <p:extLst>
      <p:ext uri="{BB962C8B-B14F-4D97-AF65-F5344CB8AC3E}">
        <p14:creationId xmlns:p14="http://schemas.microsoft.com/office/powerpoint/2010/main" val="398951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22A481-9B59-4C05-866A-ADB5C3619D23}" type="datetimeFigureOut">
              <a:rPr lang="en-GB" smtClean="0"/>
              <a:t>04/02/2014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111F0D-23CE-4EFF-974C-044B936943AF}" type="slidenum">
              <a:rPr lang="en-GB" smtClean="0"/>
              <a:t>‹#›</a:t>
            </a:fld>
            <a:endParaRPr lang="en-GB"/>
          </a:p>
        </p:txBody>
      </p:sp>
    </p:spTree>
    <p:extLst>
      <p:ext uri="{BB962C8B-B14F-4D97-AF65-F5344CB8AC3E}">
        <p14:creationId xmlns:p14="http://schemas.microsoft.com/office/powerpoint/2010/main" val="2140503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22A481-9B59-4C05-866A-ADB5C3619D23}" type="datetimeFigureOut">
              <a:rPr lang="en-GB" smtClean="0"/>
              <a:t>04/02/2014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111F0D-23CE-4EFF-974C-044B936943AF}" type="slidenum">
              <a:rPr lang="en-GB" smtClean="0"/>
              <a:t>‹#›</a:t>
            </a:fld>
            <a:endParaRPr lang="en-GB"/>
          </a:p>
        </p:txBody>
      </p:sp>
    </p:spTree>
    <p:extLst>
      <p:ext uri="{BB962C8B-B14F-4D97-AF65-F5344CB8AC3E}">
        <p14:creationId xmlns:p14="http://schemas.microsoft.com/office/powerpoint/2010/main" val="1260804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22A481-9B59-4C05-866A-ADB5C3619D23}" type="datetimeFigureOut">
              <a:rPr lang="en-GB" smtClean="0"/>
              <a:t>04/02/2014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111F0D-23CE-4EFF-974C-044B936943AF}" type="slidenum">
              <a:rPr lang="en-GB" smtClean="0"/>
              <a:t>‹#›</a:t>
            </a:fld>
            <a:endParaRPr lang="en-GB"/>
          </a:p>
        </p:txBody>
      </p:sp>
    </p:spTree>
    <p:extLst>
      <p:ext uri="{BB962C8B-B14F-4D97-AF65-F5344CB8AC3E}">
        <p14:creationId xmlns:p14="http://schemas.microsoft.com/office/powerpoint/2010/main" val="3627470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2A481-9B59-4C05-866A-ADB5C3619D23}" type="datetimeFigureOut">
              <a:rPr lang="en-GB" smtClean="0"/>
              <a:t>04/02/2014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111F0D-23CE-4EFF-974C-044B936943AF}" type="slidenum">
              <a:rPr lang="en-GB" smtClean="0"/>
              <a:t>‹#›</a:t>
            </a:fld>
            <a:endParaRPr lang="en-GB"/>
          </a:p>
        </p:txBody>
      </p:sp>
    </p:spTree>
    <p:extLst>
      <p:ext uri="{BB962C8B-B14F-4D97-AF65-F5344CB8AC3E}">
        <p14:creationId xmlns:p14="http://schemas.microsoft.com/office/powerpoint/2010/main" val="3203552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622A481-9B59-4C05-866A-ADB5C3619D23}" type="datetimeFigureOut">
              <a:rPr lang="en-GB" smtClean="0"/>
              <a:t>04/02/2014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111F0D-23CE-4EFF-974C-044B936943AF}" type="slidenum">
              <a:rPr lang="en-GB" smtClean="0"/>
              <a:t>‹#›</a:t>
            </a:fld>
            <a:endParaRPr lang="en-GB"/>
          </a:p>
        </p:txBody>
      </p:sp>
    </p:spTree>
    <p:extLst>
      <p:ext uri="{BB962C8B-B14F-4D97-AF65-F5344CB8AC3E}">
        <p14:creationId xmlns:p14="http://schemas.microsoft.com/office/powerpoint/2010/main" val="3636576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622A481-9B59-4C05-866A-ADB5C3619D23}" type="datetimeFigureOut">
              <a:rPr lang="en-GB" smtClean="0"/>
              <a:t>04/02/2014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111F0D-23CE-4EFF-974C-044B936943AF}" type="slidenum">
              <a:rPr lang="en-GB" smtClean="0"/>
              <a:t>‹#›</a:t>
            </a:fld>
            <a:endParaRPr lang="en-GB"/>
          </a:p>
        </p:txBody>
      </p:sp>
    </p:spTree>
    <p:extLst>
      <p:ext uri="{BB962C8B-B14F-4D97-AF65-F5344CB8AC3E}">
        <p14:creationId xmlns:p14="http://schemas.microsoft.com/office/powerpoint/2010/main" val="4092026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622A481-9B59-4C05-866A-ADB5C3619D23}" type="datetimeFigureOut">
              <a:rPr lang="en-GB" smtClean="0"/>
              <a:t>04/02/2014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111F0D-23CE-4EFF-974C-044B936943AF}" type="slidenum">
              <a:rPr lang="en-GB" smtClean="0"/>
              <a:t>‹#›</a:t>
            </a:fld>
            <a:endParaRPr lang="en-GB"/>
          </a:p>
        </p:txBody>
      </p:sp>
    </p:spTree>
    <p:extLst>
      <p:ext uri="{BB962C8B-B14F-4D97-AF65-F5344CB8AC3E}">
        <p14:creationId xmlns:p14="http://schemas.microsoft.com/office/powerpoint/2010/main" val="3472566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2A481-9B59-4C05-866A-ADB5C3619D23}" type="datetimeFigureOut">
              <a:rPr lang="en-GB" smtClean="0"/>
              <a:t>04/02/2014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111F0D-23CE-4EFF-974C-044B936943AF}" type="slidenum">
              <a:rPr lang="en-GB" smtClean="0"/>
              <a:t>‹#›</a:t>
            </a:fld>
            <a:endParaRPr lang="en-GB"/>
          </a:p>
        </p:txBody>
      </p:sp>
    </p:spTree>
    <p:extLst>
      <p:ext uri="{BB962C8B-B14F-4D97-AF65-F5344CB8AC3E}">
        <p14:creationId xmlns:p14="http://schemas.microsoft.com/office/powerpoint/2010/main" val="1388115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2A481-9B59-4C05-866A-ADB5C3619D23}" type="datetimeFigureOut">
              <a:rPr lang="en-GB" smtClean="0"/>
              <a:t>04/02/2014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111F0D-23CE-4EFF-974C-044B936943AF}" type="slidenum">
              <a:rPr lang="en-GB" smtClean="0"/>
              <a:t>‹#›</a:t>
            </a:fld>
            <a:endParaRPr lang="en-GB"/>
          </a:p>
        </p:txBody>
      </p:sp>
    </p:spTree>
    <p:extLst>
      <p:ext uri="{BB962C8B-B14F-4D97-AF65-F5344CB8AC3E}">
        <p14:creationId xmlns:p14="http://schemas.microsoft.com/office/powerpoint/2010/main" val="1225318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2A481-9B59-4C05-866A-ADB5C3619D23}" type="datetimeFigureOut">
              <a:rPr lang="en-GB" smtClean="0"/>
              <a:t>04/02/2014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111F0D-23CE-4EFF-974C-044B936943AF}" type="slidenum">
              <a:rPr lang="en-GB" smtClean="0"/>
              <a:t>‹#›</a:t>
            </a:fld>
            <a:endParaRPr lang="en-GB"/>
          </a:p>
        </p:txBody>
      </p:sp>
    </p:spTree>
    <p:extLst>
      <p:ext uri="{BB962C8B-B14F-4D97-AF65-F5344CB8AC3E}">
        <p14:creationId xmlns:p14="http://schemas.microsoft.com/office/powerpoint/2010/main" val="1735997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22A481-9B59-4C05-866A-ADB5C3619D23}" type="datetimeFigureOut">
              <a:rPr lang="en-GB" smtClean="0"/>
              <a:t>04/02/2014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111F0D-23CE-4EFF-974C-044B936943AF}" type="slidenum">
              <a:rPr lang="en-GB" smtClean="0"/>
              <a:t>‹#›</a:t>
            </a:fld>
            <a:endParaRPr lang="en-GB"/>
          </a:p>
        </p:txBody>
      </p:sp>
    </p:spTree>
    <p:extLst>
      <p:ext uri="{BB962C8B-B14F-4D97-AF65-F5344CB8AC3E}">
        <p14:creationId xmlns:p14="http://schemas.microsoft.com/office/powerpoint/2010/main" val="3843336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tif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wmf"/><Relationship Id="rId5" Type="http://schemas.openxmlformats.org/officeDocument/2006/relationships/oleObject" Target="../embeddings/oleObject1.bin"/><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2708920"/>
            <a:ext cx="6836296" cy="1470025"/>
          </a:xfrm>
        </p:spPr>
        <p:txBody>
          <a:bodyPr/>
          <a:lstStyle/>
          <a:p>
            <a:r>
              <a:rPr lang="en-GB" dirty="0" smtClean="0"/>
              <a:t>DC Spark Experiments</a:t>
            </a:r>
            <a:endParaRPr lang="en-GB" dirty="0"/>
          </a:p>
        </p:txBody>
      </p:sp>
      <p:sp>
        <p:nvSpPr>
          <p:cNvPr id="3" name="Subtitle 2"/>
          <p:cNvSpPr>
            <a:spLocks noGrp="1"/>
          </p:cNvSpPr>
          <p:nvPr>
            <p:ph type="subTitle" idx="1"/>
          </p:nvPr>
        </p:nvSpPr>
        <p:spPr>
          <a:xfrm>
            <a:off x="2475427" y="4221088"/>
            <a:ext cx="5552957" cy="1008112"/>
          </a:xfrm>
        </p:spPr>
        <p:txBody>
          <a:bodyPr>
            <a:normAutofit/>
          </a:bodyPr>
          <a:lstStyle/>
          <a:p>
            <a:r>
              <a:rPr lang="en-GB" sz="2000" u="sng" dirty="0" smtClean="0"/>
              <a:t>Nick Shipman</a:t>
            </a:r>
            <a:r>
              <a:rPr lang="en-GB" sz="2000" dirty="0" smtClean="0"/>
              <a:t>, Sergio Calatroni, Roger Jones, Anders </a:t>
            </a:r>
            <a:r>
              <a:rPr lang="en-GB" sz="2000" dirty="0" err="1" smtClean="0"/>
              <a:t>Korsbeck</a:t>
            </a:r>
            <a:r>
              <a:rPr lang="en-GB" sz="2000" dirty="0" smtClean="0"/>
              <a:t>, Tomoko </a:t>
            </a:r>
            <a:r>
              <a:rPr lang="en-GB" sz="2000" dirty="0" err="1" smtClean="0"/>
              <a:t>Murunaka</a:t>
            </a:r>
            <a:r>
              <a:rPr lang="en-GB" sz="2000" dirty="0" smtClean="0"/>
              <a:t>, </a:t>
            </a:r>
            <a:r>
              <a:rPr lang="en-GB" sz="2000" dirty="0" err="1"/>
              <a:t>Iaroslava</a:t>
            </a:r>
            <a:r>
              <a:rPr lang="en-GB" sz="2000" dirty="0"/>
              <a:t> </a:t>
            </a:r>
            <a:r>
              <a:rPr lang="en-GB" sz="2000" dirty="0" err="1" smtClean="0"/>
              <a:t>Profatilova</a:t>
            </a:r>
            <a:r>
              <a:rPr lang="en-GB" sz="2000" dirty="0" smtClean="0"/>
              <a:t>, </a:t>
            </a:r>
            <a:r>
              <a:rPr lang="en-GB" sz="2000" dirty="0" err="1" smtClean="0"/>
              <a:t>Kyrre</a:t>
            </a:r>
            <a:r>
              <a:rPr lang="en-GB" sz="2000" dirty="0" smtClean="0"/>
              <a:t> </a:t>
            </a:r>
            <a:r>
              <a:rPr lang="en-GB" sz="2000" dirty="0" err="1" smtClean="0"/>
              <a:t>Sjobaek</a:t>
            </a:r>
            <a:r>
              <a:rPr lang="en-GB" sz="2000" dirty="0" smtClean="0"/>
              <a:t>, Walter Wuensch</a:t>
            </a:r>
            <a:endParaRPr lang="en-GB" sz="2000" dirty="0"/>
          </a:p>
        </p:txBody>
      </p:sp>
      <p:pic>
        <p:nvPicPr>
          <p:cNvPr id="1028" name="Picture 4" descr="http://www.paranormalpeopleonline.com/wp-content/uploads/2009/10/CERN-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654523"/>
            <a:ext cx="1743075" cy="17551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manchester.cervantes.es/FichasCultura/ImagenesEntidades/Manchester%20University%20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8546" y="75360"/>
            <a:ext cx="2877344" cy="121652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cockcroft.ac.uk/style/images/CI_logo_larg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7704" y="1263324"/>
            <a:ext cx="2409110" cy="1362639"/>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14555D18-6CA5-43BF-A8F4-541C93802BF6}" type="datetime1">
              <a:rPr lang="en-GB" smtClean="0"/>
              <a:t>04/02/2014</a:t>
            </a:fld>
            <a:endParaRPr lang="en-GB"/>
          </a:p>
        </p:txBody>
      </p:sp>
    </p:spTree>
    <p:extLst>
      <p:ext uri="{BB962C8B-B14F-4D97-AF65-F5344CB8AC3E}">
        <p14:creationId xmlns:p14="http://schemas.microsoft.com/office/powerpoint/2010/main" val="7745455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67544" y="116632"/>
            <a:ext cx="8229600" cy="1143000"/>
          </a:xfrm>
        </p:spPr>
        <p:txBody>
          <a:bodyPr>
            <a:normAutofit/>
          </a:bodyPr>
          <a:lstStyle/>
          <a:p>
            <a:r>
              <a:rPr lang="en-US" dirty="0" smtClean="0"/>
              <a:t>Pulse Integration Method</a:t>
            </a:r>
            <a:endParaRPr lang="en-GB" dirty="0"/>
          </a:p>
        </p:txBody>
      </p:sp>
      <p:sp>
        <p:nvSpPr>
          <p:cNvPr id="5" name="TextBox 4"/>
          <p:cNvSpPr txBox="1"/>
          <p:nvPr/>
        </p:nvSpPr>
        <p:spPr>
          <a:xfrm>
            <a:off x="323528" y="1340768"/>
            <a:ext cx="8640960" cy="1477328"/>
          </a:xfrm>
          <a:prstGeom prst="rect">
            <a:avLst/>
          </a:prstGeom>
          <a:noFill/>
        </p:spPr>
        <p:txBody>
          <a:bodyPr wrap="square" rtlCol="0">
            <a:spAutoFit/>
          </a:bodyPr>
          <a:lstStyle/>
          <a:p>
            <a:r>
              <a:rPr lang="en-US" dirty="0" smtClean="0"/>
              <a:t>The pulse integration method is used to monitor the gap distance.</a:t>
            </a:r>
          </a:p>
          <a:p>
            <a:endParaRPr lang="en-US" dirty="0"/>
          </a:p>
          <a:p>
            <a:r>
              <a:rPr lang="en-US" dirty="0" smtClean="0"/>
              <a:t>Current transformer 2 as shown in the circuit diagram is used to measure the transient current flow when the switch is closed.  The area of this current pulse is dependent on the gap capacitance.</a:t>
            </a:r>
            <a:endParaRPr lang="en-GB"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996952"/>
            <a:ext cx="5362967" cy="1376175"/>
          </a:xfrm>
          <a:prstGeom prst="rect">
            <a:avLst/>
          </a:prstGeom>
        </p:spPr>
      </p:pic>
      <p:sp>
        <p:nvSpPr>
          <p:cNvPr id="9" name="TextBox 8"/>
          <p:cNvSpPr txBox="1"/>
          <p:nvPr/>
        </p:nvSpPr>
        <p:spPr>
          <a:xfrm>
            <a:off x="5436096" y="3933056"/>
            <a:ext cx="591380" cy="369332"/>
          </a:xfrm>
          <a:prstGeom prst="rect">
            <a:avLst/>
          </a:prstGeom>
          <a:noFill/>
        </p:spPr>
        <p:txBody>
          <a:bodyPr wrap="none" rtlCol="0">
            <a:spAutoFit/>
          </a:bodyPr>
          <a:lstStyle/>
          <a:p>
            <a:r>
              <a:rPr lang="en-US" dirty="0" smtClean="0"/>
              <a:t>CT 2</a:t>
            </a:r>
            <a:endParaRPr lang="en-GB" dirty="0"/>
          </a:p>
        </p:txBody>
      </p:sp>
      <p:cxnSp>
        <p:nvCxnSpPr>
          <p:cNvPr id="11" name="Straight Arrow Connector 10"/>
          <p:cNvCxnSpPr>
            <a:stCxn id="9" idx="1"/>
          </p:cNvCxnSpPr>
          <p:nvPr/>
        </p:nvCxnSpPr>
        <p:spPr>
          <a:xfrm flipH="1" flipV="1">
            <a:off x="5148064" y="3933056"/>
            <a:ext cx="288032" cy="1846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207577" y="2636912"/>
            <a:ext cx="2736304" cy="1200329"/>
          </a:xfrm>
          <a:prstGeom prst="rect">
            <a:avLst/>
          </a:prstGeom>
          <a:noFill/>
        </p:spPr>
        <p:txBody>
          <a:bodyPr wrap="square" rtlCol="0">
            <a:spAutoFit/>
          </a:bodyPr>
          <a:lstStyle/>
          <a:p>
            <a:r>
              <a:rPr lang="en-US" dirty="0" smtClean="0"/>
              <a:t>In this position the current transformer is insensitive to as much stray capacitance as possible</a:t>
            </a:r>
            <a:endParaRPr lang="en-GB" dirty="0"/>
          </a:p>
        </p:txBody>
      </p:sp>
      <p:sp>
        <p:nvSpPr>
          <p:cNvPr id="13" name="TextBox 12"/>
          <p:cNvSpPr txBox="1"/>
          <p:nvPr/>
        </p:nvSpPr>
        <p:spPr>
          <a:xfrm>
            <a:off x="6263433" y="3933056"/>
            <a:ext cx="2808312" cy="646331"/>
          </a:xfrm>
          <a:prstGeom prst="rect">
            <a:avLst/>
          </a:prstGeom>
          <a:noFill/>
        </p:spPr>
        <p:txBody>
          <a:bodyPr wrap="square" rtlCol="0">
            <a:spAutoFit/>
          </a:bodyPr>
          <a:lstStyle/>
          <a:p>
            <a:r>
              <a:rPr lang="en-US" dirty="0" smtClean="0"/>
              <a:t>The measurement used is an average of many pulses.</a:t>
            </a:r>
            <a:endParaRPr lang="en-GB" dirty="0"/>
          </a:p>
        </p:txBody>
      </p:sp>
      <p:pic>
        <p:nvPicPr>
          <p:cNvPr id="1026" name="Picture 2" descr="E:\LeCroy.tif"/>
          <p:cNvPicPr>
            <a:picLocks noChangeAspect="1" noChangeArrowheads="1"/>
          </p:cNvPicPr>
          <p:nvPr/>
        </p:nvPicPr>
        <p:blipFill rotWithShape="1">
          <a:blip r:embed="rId3">
            <a:extLst>
              <a:ext uri="{28A0092B-C50C-407E-A947-70E740481C1C}">
                <a14:useLocalDpi xmlns:a14="http://schemas.microsoft.com/office/drawing/2010/main" val="0"/>
              </a:ext>
            </a:extLst>
          </a:blip>
          <a:srcRect b="37895"/>
          <a:stretch/>
        </p:blipFill>
        <p:spPr bwMode="auto">
          <a:xfrm>
            <a:off x="452659" y="4470424"/>
            <a:ext cx="4668997" cy="217476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6115" y="4662301"/>
            <a:ext cx="3914093" cy="1946352"/>
          </a:xfrm>
          <a:prstGeom prst="rect">
            <a:avLst/>
          </a:prstGeom>
        </p:spPr>
      </p:pic>
      <p:sp>
        <p:nvSpPr>
          <p:cNvPr id="14" name="TextBox 13"/>
          <p:cNvSpPr txBox="1"/>
          <p:nvPr/>
        </p:nvSpPr>
        <p:spPr>
          <a:xfrm>
            <a:off x="7129027" y="5079380"/>
            <a:ext cx="893404" cy="369332"/>
          </a:xfrm>
          <a:prstGeom prst="rect">
            <a:avLst/>
          </a:prstGeom>
          <a:noFill/>
        </p:spPr>
        <p:txBody>
          <a:bodyPr wrap="square" rtlCol="0">
            <a:spAutoFit/>
          </a:bodyPr>
          <a:lstStyle/>
          <a:p>
            <a:r>
              <a:rPr lang="en-US" dirty="0" smtClean="0"/>
              <a:t>1</a:t>
            </a:r>
            <a:r>
              <a:rPr lang="el-GR" dirty="0" smtClean="0">
                <a:latin typeface="Times New Roman"/>
                <a:cs typeface="Times New Roman"/>
              </a:rPr>
              <a:t>μ</a:t>
            </a:r>
            <a:r>
              <a:rPr lang="en-US" dirty="0" smtClean="0">
                <a:latin typeface="Times New Roman"/>
                <a:cs typeface="Times New Roman"/>
              </a:rPr>
              <a:t>s/div</a:t>
            </a:r>
            <a:endParaRPr lang="en-GB" dirty="0"/>
          </a:p>
        </p:txBody>
      </p:sp>
      <p:sp>
        <p:nvSpPr>
          <p:cNvPr id="2" name="Oval 1"/>
          <p:cNvSpPr/>
          <p:nvPr/>
        </p:nvSpPr>
        <p:spPr>
          <a:xfrm>
            <a:off x="6660232" y="5940927"/>
            <a:ext cx="181649"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Arrow Connector 5"/>
          <p:cNvCxnSpPr>
            <a:stCxn id="2" idx="2"/>
          </p:cNvCxnSpPr>
          <p:nvPr/>
        </p:nvCxnSpPr>
        <p:spPr>
          <a:xfrm flipH="1" flipV="1">
            <a:off x="4355977" y="5785758"/>
            <a:ext cx="2304255" cy="29918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58309" y="4862448"/>
            <a:ext cx="893404" cy="369332"/>
          </a:xfrm>
          <a:prstGeom prst="rect">
            <a:avLst/>
          </a:prstGeom>
          <a:noFill/>
        </p:spPr>
        <p:txBody>
          <a:bodyPr wrap="square" rtlCol="0">
            <a:spAutoFit/>
          </a:bodyPr>
          <a:lstStyle/>
          <a:p>
            <a:r>
              <a:rPr lang="en-US" dirty="0" smtClean="0"/>
              <a:t>5n</a:t>
            </a:r>
            <a:r>
              <a:rPr lang="en-US" dirty="0" smtClean="0">
                <a:latin typeface="Times New Roman"/>
                <a:cs typeface="Times New Roman"/>
              </a:rPr>
              <a:t>s/div</a:t>
            </a:r>
            <a:endParaRPr lang="en-GB" dirty="0"/>
          </a:p>
        </p:txBody>
      </p:sp>
    </p:spTree>
    <p:extLst>
      <p:ext uri="{BB962C8B-B14F-4D97-AF65-F5344CB8AC3E}">
        <p14:creationId xmlns:p14="http://schemas.microsoft.com/office/powerpoint/2010/main" val="13625904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5736" y="817037"/>
            <a:ext cx="6876256" cy="3711962"/>
          </a:xfrm>
          <a:prstGeom prst="rect">
            <a:avLst/>
          </a:prstGeom>
        </p:spPr>
      </p:pic>
      <p:sp>
        <p:nvSpPr>
          <p:cNvPr id="2" name="TextBox 1"/>
          <p:cNvSpPr txBox="1"/>
          <p:nvPr/>
        </p:nvSpPr>
        <p:spPr>
          <a:xfrm>
            <a:off x="179512" y="1196752"/>
            <a:ext cx="2304256" cy="2031325"/>
          </a:xfrm>
          <a:prstGeom prst="rect">
            <a:avLst/>
          </a:prstGeom>
          <a:noFill/>
        </p:spPr>
        <p:txBody>
          <a:bodyPr wrap="square" rtlCol="0">
            <a:spAutoFit/>
          </a:bodyPr>
          <a:lstStyle/>
          <a:p>
            <a:r>
              <a:rPr lang="en-US" dirty="0" smtClean="0"/>
              <a:t>A cubic function is fitted to the calibration data and used to convert subsequent integral measurements to a gap distance.</a:t>
            </a:r>
            <a:endParaRPr lang="en-GB" dirty="0"/>
          </a:p>
        </p:txBody>
      </p:sp>
      <p:sp>
        <p:nvSpPr>
          <p:cNvPr id="6" name="Title 1"/>
          <p:cNvSpPr>
            <a:spLocks noGrp="1"/>
          </p:cNvSpPr>
          <p:nvPr>
            <p:ph type="title"/>
          </p:nvPr>
        </p:nvSpPr>
        <p:spPr>
          <a:xfrm>
            <a:off x="529208" y="0"/>
            <a:ext cx="8229600" cy="1143000"/>
          </a:xfrm>
        </p:spPr>
        <p:txBody>
          <a:bodyPr>
            <a:normAutofit/>
          </a:bodyPr>
          <a:lstStyle/>
          <a:p>
            <a:r>
              <a:rPr lang="en-US" dirty="0" smtClean="0"/>
              <a:t>Calibration Curve</a:t>
            </a:r>
            <a:endParaRPr lang="en-GB" dirty="0"/>
          </a:p>
        </p:txBody>
      </p:sp>
      <p:sp>
        <p:nvSpPr>
          <p:cNvPr id="9" name="TextBox 8"/>
          <p:cNvSpPr txBox="1"/>
          <p:nvPr/>
        </p:nvSpPr>
        <p:spPr>
          <a:xfrm>
            <a:off x="467544" y="4539259"/>
            <a:ext cx="7992888" cy="2308324"/>
          </a:xfrm>
          <a:prstGeom prst="rect">
            <a:avLst/>
          </a:prstGeom>
          <a:noFill/>
        </p:spPr>
        <p:txBody>
          <a:bodyPr wrap="square" rtlCol="0">
            <a:spAutoFit/>
          </a:bodyPr>
          <a:lstStyle/>
          <a:p>
            <a:r>
              <a:rPr lang="en-US" b="1" dirty="0" smtClean="0"/>
              <a:t>How good is the measurement?</a:t>
            </a:r>
          </a:p>
          <a:p>
            <a:endParaRPr lang="en-US" dirty="0"/>
          </a:p>
          <a:p>
            <a:r>
              <a:rPr lang="en-US" dirty="0" smtClean="0"/>
              <a:t>We are able to measure the gap to +-1.5um, as yet it hasn’t been determined if this is a limit on the gap measurement or the gap tends to actually vary by this amount.</a:t>
            </a:r>
          </a:p>
          <a:p>
            <a:endParaRPr lang="en-US" dirty="0"/>
          </a:p>
          <a:p>
            <a:r>
              <a:rPr lang="en-US" dirty="0" smtClean="0"/>
              <a:t>The error introduced when going into contact is of the order of 1um, but this only introduces a fixed offset.</a:t>
            </a:r>
          </a:p>
          <a:p>
            <a:endParaRPr lang="en-US" dirty="0"/>
          </a:p>
        </p:txBody>
      </p:sp>
    </p:spTree>
    <p:extLst>
      <p:ext uri="{BB962C8B-B14F-4D97-AF65-F5344CB8AC3E}">
        <p14:creationId xmlns:p14="http://schemas.microsoft.com/office/powerpoint/2010/main" val="1527860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35896" y="980728"/>
            <a:ext cx="5469067" cy="2952328"/>
          </a:xfrm>
          <a:prstGeom prst="rect">
            <a:avLst/>
          </a:prstGeom>
        </p:spPr>
      </p:pic>
      <p:sp>
        <p:nvSpPr>
          <p:cNvPr id="7" name="TextBox 6"/>
          <p:cNvSpPr txBox="1"/>
          <p:nvPr/>
        </p:nvSpPr>
        <p:spPr>
          <a:xfrm>
            <a:off x="251520" y="1772816"/>
            <a:ext cx="3780033" cy="1200329"/>
          </a:xfrm>
          <a:prstGeom prst="rect">
            <a:avLst/>
          </a:prstGeom>
          <a:noFill/>
        </p:spPr>
        <p:txBody>
          <a:bodyPr wrap="square" rtlCol="0">
            <a:spAutoFit/>
          </a:bodyPr>
          <a:lstStyle/>
          <a:p>
            <a:r>
              <a:rPr lang="en-US" dirty="0" smtClean="0"/>
              <a:t>The system was left pulsing at 100Hz 2000V for a day in order to measure the gap variation with no BDs over time.</a:t>
            </a: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49488" y="3920456"/>
            <a:ext cx="5359016" cy="2892920"/>
          </a:xfrm>
          <a:prstGeom prst="rect">
            <a:avLst/>
          </a:prstGeom>
        </p:spPr>
      </p:pic>
      <p:sp>
        <p:nvSpPr>
          <p:cNvPr id="5" name="TextBox 4"/>
          <p:cNvSpPr txBox="1"/>
          <p:nvPr/>
        </p:nvSpPr>
        <p:spPr>
          <a:xfrm>
            <a:off x="251520" y="4149080"/>
            <a:ext cx="3780033" cy="2031325"/>
          </a:xfrm>
          <a:prstGeom prst="rect">
            <a:avLst/>
          </a:prstGeom>
          <a:noFill/>
        </p:spPr>
        <p:txBody>
          <a:bodyPr wrap="square" rtlCol="0">
            <a:spAutoFit/>
          </a:bodyPr>
          <a:lstStyle/>
          <a:p>
            <a:r>
              <a:rPr lang="en-US" dirty="0" smtClean="0"/>
              <a:t>This plot was generated from the data in the previous plot it shows </a:t>
            </a: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X</a:t>
            </a:r>
            <a:r>
              <a:rPr lang="en-US" dirty="0" smtClean="0">
                <a:cs typeface="Times New Roman"/>
              </a:rPr>
              <a:t> against </a:t>
            </a: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T</a:t>
            </a:r>
            <a:r>
              <a:rPr lang="en-US" dirty="0" smtClean="0">
                <a:cs typeface="Times New Roman"/>
              </a:rPr>
              <a:t>, where:-</a:t>
            </a:r>
          </a:p>
          <a:p>
            <a:r>
              <a:rPr lang="el-GR" dirty="0">
                <a:latin typeface="Times New Roman" pitchFamily="18" charset="0"/>
                <a:cs typeface="Times New Roman" pitchFamily="18" charset="0"/>
              </a:rPr>
              <a:t>Δ</a:t>
            </a:r>
            <a:r>
              <a:rPr lang="en-US" dirty="0" smtClean="0">
                <a:latin typeface="Times New Roman" pitchFamily="18" charset="0"/>
                <a:cs typeface="Times New Roman" pitchFamily="18" charset="0"/>
              </a:rPr>
              <a:t>X(</a:t>
            </a: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T)</a:t>
            </a:r>
            <a:r>
              <a:rPr lang="en-US" dirty="0" smtClean="0">
                <a:cs typeface="Times New Roman"/>
              </a:rPr>
              <a:t> = mean</a:t>
            </a:r>
            <a:r>
              <a:rPr lang="en-US" dirty="0" smtClean="0">
                <a:latin typeface="Times New Roman" pitchFamily="18" charset="0"/>
                <a:cs typeface="Times New Roman" pitchFamily="18" charset="0"/>
              </a:rPr>
              <a:t>(</a:t>
            </a:r>
            <a:r>
              <a:rPr lang="en-US" dirty="0" smtClean="0">
                <a:cs typeface="Times New Roman" pitchFamily="18" charset="0"/>
              </a:rPr>
              <a:t>abs</a:t>
            </a:r>
            <a:r>
              <a:rPr lang="en-US" dirty="0" smtClean="0">
                <a:latin typeface="Times New Roman" pitchFamily="18" charset="0"/>
                <a:cs typeface="Times New Roman" pitchFamily="18" charset="0"/>
              </a:rPr>
              <a:t>(d(t) – d(t+</a:t>
            </a:r>
            <a:r>
              <a:rPr lang="el-GR" dirty="0">
                <a:latin typeface="Times New Roman" pitchFamily="18" charset="0"/>
                <a:cs typeface="Times New Roman" pitchFamily="18" charset="0"/>
              </a:rPr>
              <a:t> </a:t>
            </a: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T)), </a:t>
            </a:r>
            <a:r>
              <a:rPr lang="en-US" dirty="0" smtClean="0">
                <a:cs typeface="Times New Roman" pitchFamily="18" charset="0"/>
              </a:rPr>
              <a:t>over all t</a:t>
            </a:r>
          </a:p>
          <a:p>
            <a:r>
              <a:rPr lang="en-US" dirty="0" smtClean="0">
                <a:cs typeface="Times New Roman" pitchFamily="18" charset="0"/>
              </a:rPr>
              <a:t>And d(t) is the measured gap distance at time t</a:t>
            </a:r>
            <a:endParaRPr lang="en-GB" dirty="0">
              <a:cs typeface="Times New Roman" pitchFamily="18" charset="0"/>
            </a:endParaRPr>
          </a:p>
        </p:txBody>
      </p:sp>
      <p:sp>
        <p:nvSpPr>
          <p:cNvPr id="8" name="Title 1"/>
          <p:cNvSpPr txBox="1">
            <a:spLocks/>
          </p:cNvSpPr>
          <p:nvPr/>
        </p:nvSpPr>
        <p:spPr>
          <a:xfrm>
            <a:off x="73507" y="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Change in Gap without BDs</a:t>
            </a:r>
            <a:endParaRPr lang="en-GB" dirty="0"/>
          </a:p>
        </p:txBody>
      </p:sp>
    </p:spTree>
    <p:extLst>
      <p:ext uri="{BB962C8B-B14F-4D97-AF65-F5344CB8AC3E}">
        <p14:creationId xmlns:p14="http://schemas.microsoft.com/office/powerpoint/2010/main" val="13575420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6760" r="7059"/>
          <a:stretch/>
        </p:blipFill>
        <p:spPr>
          <a:xfrm>
            <a:off x="8966" y="868190"/>
            <a:ext cx="6804747" cy="4361010"/>
          </a:xfrm>
          <a:prstGeom prst="rect">
            <a:avLst/>
          </a:prstGeom>
        </p:spPr>
      </p:pic>
      <p:sp>
        <p:nvSpPr>
          <p:cNvPr id="5" name="TextBox 4"/>
          <p:cNvSpPr txBox="1"/>
          <p:nvPr/>
        </p:nvSpPr>
        <p:spPr>
          <a:xfrm>
            <a:off x="-53255" y="5059050"/>
            <a:ext cx="9144000" cy="1754326"/>
          </a:xfrm>
          <a:prstGeom prst="rect">
            <a:avLst/>
          </a:prstGeom>
          <a:noFill/>
        </p:spPr>
        <p:txBody>
          <a:bodyPr wrap="square" rtlCol="0">
            <a:spAutoFit/>
          </a:bodyPr>
          <a:lstStyle/>
          <a:p>
            <a:r>
              <a:rPr lang="en-US" dirty="0"/>
              <a:t>In this plot each point represents a gap measurement @2000V after a single BD was forced to occur at a higher voltage indicated in the legend.  The gap was </a:t>
            </a:r>
            <a:r>
              <a:rPr lang="en-US" b="1" dirty="0" smtClean="0"/>
              <a:t>not</a:t>
            </a:r>
            <a:r>
              <a:rPr lang="en-US" dirty="0" smtClean="0"/>
              <a:t> reset </a:t>
            </a:r>
            <a:r>
              <a:rPr lang="en-US" dirty="0"/>
              <a:t>by going into contact after each series</a:t>
            </a:r>
            <a:r>
              <a:rPr lang="en-US" dirty="0" smtClean="0"/>
              <a:t>.</a:t>
            </a:r>
          </a:p>
          <a:p>
            <a:endParaRPr lang="en-US" i="1" dirty="0"/>
          </a:p>
          <a:p>
            <a:r>
              <a:rPr lang="en-US" dirty="0" smtClean="0"/>
              <a:t>Oddly the gap appears to suddenly get smaller at 11.5kV.</a:t>
            </a:r>
            <a:endParaRPr lang="en-US" dirty="0"/>
          </a:p>
          <a:p>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443938253"/>
              </p:ext>
            </p:extLst>
          </p:nvPr>
        </p:nvGraphicFramePr>
        <p:xfrm>
          <a:off x="6763559" y="1044610"/>
          <a:ext cx="2160240" cy="1854200"/>
        </p:xfrm>
        <a:graphic>
          <a:graphicData uri="http://schemas.openxmlformats.org/drawingml/2006/table">
            <a:tbl>
              <a:tblPr firstRow="1" bandRow="1">
                <a:tableStyleId>{5C22544A-7EE6-4342-B048-85BDC9FD1C3A}</a:tableStyleId>
              </a:tblPr>
              <a:tblGrid>
                <a:gridCol w="1080120"/>
                <a:gridCol w="1080120"/>
              </a:tblGrid>
              <a:tr h="370840">
                <a:tc>
                  <a:txBody>
                    <a:bodyPr/>
                    <a:lstStyle/>
                    <a:p>
                      <a:r>
                        <a:rPr lang="en-US" dirty="0" smtClean="0"/>
                        <a:t>V</a:t>
                      </a:r>
                      <a:endParaRPr lang="en-GB" dirty="0"/>
                    </a:p>
                  </a:txBody>
                  <a:tcPr/>
                </a:tc>
                <a:tc>
                  <a:txBody>
                    <a:bodyPr/>
                    <a:lstStyle/>
                    <a:p>
                      <a:r>
                        <a:rPr lang="en-US" dirty="0" err="1" smtClean="0"/>
                        <a:t>Std</a:t>
                      </a:r>
                      <a:endParaRPr lang="en-GB" dirty="0"/>
                    </a:p>
                  </a:txBody>
                  <a:tcPr/>
                </a:tc>
              </a:tr>
              <a:tr h="370840">
                <a:tc>
                  <a:txBody>
                    <a:bodyPr/>
                    <a:lstStyle/>
                    <a:p>
                      <a:r>
                        <a:rPr lang="en-US" dirty="0" smtClean="0"/>
                        <a:t>7kV</a:t>
                      </a:r>
                      <a:endParaRPr lang="en-GB" dirty="0"/>
                    </a:p>
                  </a:txBody>
                  <a:tcPr/>
                </a:tc>
                <a:tc>
                  <a:txBody>
                    <a:bodyPr/>
                    <a:lstStyle/>
                    <a:p>
                      <a:r>
                        <a:rPr lang="en-US" dirty="0" smtClean="0"/>
                        <a:t>0.82um</a:t>
                      </a:r>
                      <a:endParaRPr lang="en-GB" dirty="0"/>
                    </a:p>
                  </a:txBody>
                  <a:tcPr/>
                </a:tc>
              </a:tr>
              <a:tr h="370840">
                <a:tc>
                  <a:txBody>
                    <a:bodyPr/>
                    <a:lstStyle/>
                    <a:p>
                      <a:r>
                        <a:rPr lang="en-US" dirty="0" smtClean="0"/>
                        <a:t>8.5kV</a:t>
                      </a:r>
                      <a:endParaRPr lang="en-GB" dirty="0"/>
                    </a:p>
                  </a:txBody>
                  <a:tcPr/>
                </a:tc>
                <a:tc>
                  <a:txBody>
                    <a:bodyPr/>
                    <a:lstStyle/>
                    <a:p>
                      <a:r>
                        <a:rPr lang="en-US" dirty="0" smtClean="0"/>
                        <a:t>0.92um</a:t>
                      </a:r>
                      <a:endParaRPr lang="en-GB" dirty="0"/>
                    </a:p>
                  </a:txBody>
                  <a:tcPr/>
                </a:tc>
              </a:tr>
              <a:tr h="370840">
                <a:tc>
                  <a:txBody>
                    <a:bodyPr/>
                    <a:lstStyle/>
                    <a:p>
                      <a:r>
                        <a:rPr lang="en-US" dirty="0" smtClean="0"/>
                        <a:t>10kV</a:t>
                      </a:r>
                      <a:endParaRPr lang="en-GB" dirty="0"/>
                    </a:p>
                  </a:txBody>
                  <a:tcPr/>
                </a:tc>
                <a:tc>
                  <a:txBody>
                    <a:bodyPr/>
                    <a:lstStyle/>
                    <a:p>
                      <a:r>
                        <a:rPr lang="en-US" dirty="0" smtClean="0"/>
                        <a:t>1.22um</a:t>
                      </a:r>
                      <a:endParaRPr lang="en-GB" dirty="0"/>
                    </a:p>
                  </a:txBody>
                  <a:tcPr/>
                </a:tc>
              </a:tr>
              <a:tr h="370840">
                <a:tc>
                  <a:txBody>
                    <a:bodyPr/>
                    <a:lstStyle/>
                    <a:p>
                      <a:r>
                        <a:rPr lang="en-US" dirty="0" smtClean="0"/>
                        <a:t>11.5kV</a:t>
                      </a:r>
                      <a:endParaRPr lang="en-GB" dirty="0"/>
                    </a:p>
                  </a:txBody>
                  <a:tcPr/>
                </a:tc>
                <a:tc>
                  <a:txBody>
                    <a:bodyPr/>
                    <a:lstStyle/>
                    <a:p>
                      <a:r>
                        <a:rPr lang="en-US" dirty="0" smtClean="0"/>
                        <a:t>2.75um</a:t>
                      </a:r>
                      <a:endParaRPr lang="en-GB" dirty="0"/>
                    </a:p>
                  </a:txBody>
                  <a:tcPr/>
                </a:tc>
              </a:tr>
            </a:tbl>
          </a:graphicData>
        </a:graphic>
      </p:graphicFrame>
      <p:sp>
        <p:nvSpPr>
          <p:cNvPr id="7" name="TextBox 6"/>
          <p:cNvSpPr txBox="1"/>
          <p:nvPr/>
        </p:nvSpPr>
        <p:spPr>
          <a:xfrm>
            <a:off x="6750993" y="2898810"/>
            <a:ext cx="2339752" cy="1754326"/>
          </a:xfrm>
          <a:prstGeom prst="rect">
            <a:avLst/>
          </a:prstGeom>
          <a:noFill/>
        </p:spPr>
        <p:txBody>
          <a:bodyPr wrap="square" rtlCol="0">
            <a:spAutoFit/>
          </a:bodyPr>
          <a:lstStyle/>
          <a:p>
            <a:r>
              <a:rPr lang="en-US" dirty="0" smtClean="0"/>
              <a:t>Interestingly although it is not obvious by eye the change in gap after BD does appear to be correlated to the BD voltage.</a:t>
            </a:r>
            <a:endParaRPr lang="en-GB" dirty="0"/>
          </a:p>
        </p:txBody>
      </p:sp>
      <p:sp>
        <p:nvSpPr>
          <p:cNvPr id="8" name="Title 1"/>
          <p:cNvSpPr txBox="1">
            <a:spLocks/>
          </p:cNvSpPr>
          <p:nvPr/>
        </p:nvSpPr>
        <p:spPr>
          <a:xfrm>
            <a:off x="403945" y="-162272"/>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Change in Gap with BDs</a:t>
            </a:r>
            <a:endParaRPr lang="en-GB" dirty="0"/>
          </a:p>
        </p:txBody>
      </p:sp>
    </p:spTree>
    <p:extLst>
      <p:ext uri="{BB962C8B-B14F-4D97-AF65-F5344CB8AC3E}">
        <p14:creationId xmlns:p14="http://schemas.microsoft.com/office/powerpoint/2010/main" val="21479227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91669" y="270892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u="sng" dirty="0" smtClean="0"/>
              <a:t>BD statistics at fixed voltage</a:t>
            </a:r>
            <a:endParaRPr lang="en-GB" u="sng" dirty="0"/>
          </a:p>
        </p:txBody>
      </p:sp>
    </p:spTree>
    <p:extLst>
      <p:ext uri="{BB962C8B-B14F-4D97-AF65-F5344CB8AC3E}">
        <p14:creationId xmlns:p14="http://schemas.microsoft.com/office/powerpoint/2010/main" val="22904697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28429" y="1412776"/>
            <a:ext cx="2583197" cy="4059832"/>
          </a:xfrm>
        </p:spPr>
        <p:txBody>
          <a:bodyPr>
            <a:normAutofit lnSpcReduction="10000"/>
          </a:bodyPr>
          <a:lstStyle/>
          <a:p>
            <a:r>
              <a:rPr lang="en-US" sz="1800" dirty="0" smtClean="0"/>
              <a:t>Bigger voltage steps more BDs per voltage level.</a:t>
            </a:r>
          </a:p>
          <a:p>
            <a:pPr marL="0" indent="0">
              <a:buNone/>
            </a:pPr>
            <a:endParaRPr lang="en-US" sz="1800" dirty="0" smtClean="0"/>
          </a:p>
          <a:p>
            <a:r>
              <a:rPr lang="en-US" sz="1800" dirty="0" smtClean="0"/>
              <a:t>Clusters mean the calculated BDR for 20 BDs may not reflect the underlying BDR.</a:t>
            </a:r>
          </a:p>
          <a:p>
            <a:pPr marL="0" indent="0">
              <a:buNone/>
            </a:pPr>
            <a:endParaRPr lang="en-US" sz="1800" dirty="0" smtClean="0"/>
          </a:p>
          <a:p>
            <a:r>
              <a:rPr lang="en-US" sz="1800" dirty="0" smtClean="0"/>
              <a:t>Gap seems to be changing once stepper motor arrives this will not be such a problem.</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9997" t="3579" r="7946"/>
          <a:stretch/>
        </p:blipFill>
        <p:spPr>
          <a:xfrm>
            <a:off x="179512" y="1124744"/>
            <a:ext cx="6348918" cy="3456384"/>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102870857"/>
              </p:ext>
            </p:extLst>
          </p:nvPr>
        </p:nvGraphicFramePr>
        <p:xfrm>
          <a:off x="168678" y="4581128"/>
          <a:ext cx="6312024" cy="1483360"/>
        </p:xfrm>
        <a:graphic>
          <a:graphicData uri="http://schemas.openxmlformats.org/drawingml/2006/table">
            <a:tbl>
              <a:tblPr firstRow="1" bandRow="1">
                <a:tableStyleId>{5C22544A-7EE6-4342-B048-85BDC9FD1C3A}</a:tableStyleId>
              </a:tblPr>
              <a:tblGrid>
                <a:gridCol w="3156012"/>
                <a:gridCol w="3156012"/>
              </a:tblGrid>
              <a:tr h="370840">
                <a:tc>
                  <a:txBody>
                    <a:bodyPr/>
                    <a:lstStyle/>
                    <a:p>
                      <a:r>
                        <a:rPr lang="en-US" dirty="0" smtClean="0"/>
                        <a:t>Total #BDs</a:t>
                      </a:r>
                      <a:endParaRPr lang="en-GB" dirty="0"/>
                    </a:p>
                  </a:txBody>
                  <a:tcPr/>
                </a:tc>
                <a:tc>
                  <a:txBody>
                    <a:bodyPr/>
                    <a:lstStyle/>
                    <a:p>
                      <a:r>
                        <a:rPr lang="en-US" dirty="0" smtClean="0"/>
                        <a:t>972</a:t>
                      </a:r>
                      <a:endParaRPr lang="en-GB" dirty="0"/>
                    </a:p>
                  </a:txBody>
                  <a:tcPr/>
                </a:tc>
              </a:tr>
              <a:tr h="370840">
                <a:tc>
                  <a:txBody>
                    <a:bodyPr/>
                    <a:lstStyle/>
                    <a:p>
                      <a:r>
                        <a:rPr lang="en-US" dirty="0" smtClean="0"/>
                        <a:t>Average BDR</a:t>
                      </a:r>
                      <a:endParaRPr lang="en-GB" dirty="0"/>
                    </a:p>
                  </a:txBody>
                  <a:tcPr/>
                </a:tc>
                <a:tc>
                  <a:txBody>
                    <a:bodyPr/>
                    <a:lstStyle/>
                    <a:p>
                      <a:r>
                        <a:rPr lang="en-US" dirty="0" smtClean="0"/>
                        <a:t>2.95*10^-5 BDs/pulse</a:t>
                      </a:r>
                      <a:endParaRPr lang="en-GB" dirty="0"/>
                    </a:p>
                  </a:txBody>
                  <a:tcPr/>
                </a:tc>
              </a:tr>
              <a:tr h="370840">
                <a:tc>
                  <a:txBody>
                    <a:bodyPr/>
                    <a:lstStyle/>
                    <a:p>
                      <a:r>
                        <a:rPr lang="en-US" dirty="0" err="1" smtClean="0"/>
                        <a:t>Std</a:t>
                      </a:r>
                      <a:r>
                        <a:rPr lang="en-US" dirty="0" smtClean="0"/>
                        <a:t>(pulse</a:t>
                      </a:r>
                      <a:r>
                        <a:rPr lang="en-US" baseline="0" dirty="0" smtClean="0"/>
                        <a:t>s between BD)</a:t>
                      </a:r>
                      <a:endParaRPr lang="en-GB" dirty="0"/>
                    </a:p>
                  </a:txBody>
                  <a:tcPr/>
                </a:tc>
                <a:tc>
                  <a:txBody>
                    <a:bodyPr/>
                    <a:lstStyle/>
                    <a:p>
                      <a:r>
                        <a:rPr lang="en-US" dirty="0" smtClean="0"/>
                        <a:t>8.54*10^4</a:t>
                      </a:r>
                      <a:endParaRPr lang="en-GB" dirty="0"/>
                    </a:p>
                  </a:txBody>
                  <a:tcPr/>
                </a:tc>
              </a:tr>
              <a:tr h="370840">
                <a:tc>
                  <a:txBody>
                    <a:bodyPr/>
                    <a:lstStyle/>
                    <a:p>
                      <a:r>
                        <a:rPr lang="en-US" dirty="0" smtClean="0"/>
                        <a:t>Ratio(immediate</a:t>
                      </a:r>
                      <a:r>
                        <a:rPr lang="en-US" baseline="0" dirty="0" smtClean="0"/>
                        <a:t> BDs/Total BDs)</a:t>
                      </a:r>
                      <a:endParaRPr lang="en-GB" dirty="0"/>
                    </a:p>
                  </a:txBody>
                  <a:tcPr/>
                </a:tc>
                <a:tc>
                  <a:txBody>
                    <a:bodyPr/>
                    <a:lstStyle/>
                    <a:p>
                      <a:r>
                        <a:rPr lang="en-US" dirty="0" smtClean="0"/>
                        <a:t>0.64</a:t>
                      </a:r>
                      <a:endParaRPr lang="en-GB" dirty="0"/>
                    </a:p>
                  </a:txBody>
                  <a:tcPr/>
                </a:tc>
              </a:tr>
            </a:tbl>
          </a:graphicData>
        </a:graphic>
      </p:graphicFrame>
      <p:sp>
        <p:nvSpPr>
          <p:cNvPr id="6" name="Title 1"/>
          <p:cNvSpPr>
            <a:spLocks noGrp="1"/>
          </p:cNvSpPr>
          <p:nvPr>
            <p:ph type="title"/>
          </p:nvPr>
        </p:nvSpPr>
        <p:spPr>
          <a:xfrm>
            <a:off x="20760" y="30760"/>
            <a:ext cx="8003232" cy="994122"/>
          </a:xfrm>
        </p:spPr>
        <p:txBody>
          <a:bodyPr>
            <a:normAutofit/>
          </a:bodyPr>
          <a:lstStyle/>
          <a:p>
            <a:r>
              <a:rPr lang="en-US" dirty="0" smtClean="0"/>
              <a:t>Rolling average</a:t>
            </a:r>
            <a:endParaRPr lang="en-GB" dirty="0"/>
          </a:p>
        </p:txBody>
      </p:sp>
    </p:spTree>
    <p:extLst>
      <p:ext uri="{BB962C8B-B14F-4D97-AF65-F5344CB8AC3E}">
        <p14:creationId xmlns:p14="http://schemas.microsoft.com/office/powerpoint/2010/main" val="4121389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67544" y="-234279"/>
            <a:ext cx="8229600" cy="1143000"/>
          </a:xfrm>
        </p:spPr>
        <p:txBody>
          <a:bodyPr>
            <a:normAutofit fontScale="90000"/>
          </a:bodyPr>
          <a:lstStyle/>
          <a:p>
            <a:r>
              <a:rPr lang="en-US" dirty="0" smtClean="0"/>
              <a:t>BDR Analysis of long run experiment</a:t>
            </a:r>
            <a:endParaRPr lang="en-GB"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6121" r="6311"/>
          <a:stretch/>
        </p:blipFill>
        <p:spPr>
          <a:xfrm>
            <a:off x="683568" y="828401"/>
            <a:ext cx="8007179" cy="4126938"/>
          </a:xfrm>
          <a:prstGeom prst="rect">
            <a:avLst/>
          </a:prstGeom>
        </p:spPr>
      </p:pic>
      <p:sp>
        <p:nvSpPr>
          <p:cNvPr id="7" name="TextBox 6"/>
          <p:cNvSpPr txBox="1"/>
          <p:nvPr/>
        </p:nvSpPr>
        <p:spPr>
          <a:xfrm>
            <a:off x="827584" y="5052040"/>
            <a:ext cx="8007179" cy="1477328"/>
          </a:xfrm>
          <a:prstGeom prst="rect">
            <a:avLst/>
          </a:prstGeom>
          <a:noFill/>
        </p:spPr>
        <p:txBody>
          <a:bodyPr wrap="square" rtlCol="0">
            <a:spAutoFit/>
          </a:bodyPr>
          <a:lstStyle/>
          <a:p>
            <a:r>
              <a:rPr lang="en-US" dirty="0" smtClean="0"/>
              <a:t>This experiment was performed at a surface electric field of 170MV/m and a gap size of 20um.  The large number of BDs which occur immediately following a previous BD cause the data to deviate significantly from the Poisson distribution that might otherwise be expected.  Even when BDs on the next pulse or within the next 10 pulses are excluded the distribution is still not </a:t>
            </a:r>
            <a:r>
              <a:rPr lang="en-US" dirty="0" err="1"/>
              <a:t>P</a:t>
            </a:r>
            <a:r>
              <a:rPr lang="en-US" dirty="0" err="1" smtClean="0"/>
              <a:t>oissonian</a:t>
            </a:r>
            <a:r>
              <a:rPr lang="en-US" dirty="0" smtClean="0"/>
              <a:t>.</a:t>
            </a:r>
            <a:endParaRPr lang="en-US" dirty="0"/>
          </a:p>
        </p:txBody>
      </p:sp>
    </p:spTree>
    <p:extLst>
      <p:ext uri="{BB962C8B-B14F-4D97-AF65-F5344CB8AC3E}">
        <p14:creationId xmlns:p14="http://schemas.microsoft.com/office/powerpoint/2010/main" val="5485529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7544" y="278092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u="sng" dirty="0" smtClean="0"/>
              <a:t>BDR </a:t>
            </a:r>
            <a:r>
              <a:rPr lang="en-US" u="sng" dirty="0" err="1" smtClean="0"/>
              <a:t>vs</a:t>
            </a:r>
            <a:r>
              <a:rPr lang="en-US" u="sng" dirty="0" smtClean="0"/>
              <a:t> E</a:t>
            </a:r>
            <a:endParaRPr lang="en-GB" u="sng" dirty="0"/>
          </a:p>
        </p:txBody>
      </p:sp>
    </p:spTree>
    <p:extLst>
      <p:ext uri="{BB962C8B-B14F-4D97-AF65-F5344CB8AC3E}">
        <p14:creationId xmlns:p14="http://schemas.microsoft.com/office/powerpoint/2010/main" val="15844098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36153" y="908720"/>
            <a:ext cx="5372351" cy="2900119"/>
          </a:xfrm>
          <a:prstGeom prst="rect">
            <a:avLst/>
          </a:prstGeom>
        </p:spPr>
      </p:pic>
      <p:sp>
        <p:nvSpPr>
          <p:cNvPr id="3" name="Title 1"/>
          <p:cNvSpPr>
            <a:spLocks noGrp="1"/>
          </p:cNvSpPr>
          <p:nvPr>
            <p:ph type="title"/>
          </p:nvPr>
        </p:nvSpPr>
        <p:spPr>
          <a:xfrm>
            <a:off x="467544" y="-234279"/>
            <a:ext cx="8229600" cy="1143000"/>
          </a:xfrm>
        </p:spPr>
        <p:txBody>
          <a:bodyPr>
            <a:normAutofit/>
          </a:bodyPr>
          <a:lstStyle/>
          <a:p>
            <a:r>
              <a:rPr lang="en-US" dirty="0" smtClean="0"/>
              <a:t>BDR </a:t>
            </a:r>
            <a:r>
              <a:rPr lang="en-US" dirty="0" err="1" smtClean="0"/>
              <a:t>vs</a:t>
            </a:r>
            <a:r>
              <a:rPr lang="en-US" dirty="0" smtClean="0"/>
              <a:t> E 14um and 25um gap</a:t>
            </a: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1920" y="4005064"/>
            <a:ext cx="5238959" cy="2828111"/>
          </a:xfrm>
          <a:prstGeom prst="rect">
            <a:avLst/>
          </a:prstGeom>
        </p:spPr>
      </p:pic>
      <p:sp>
        <p:nvSpPr>
          <p:cNvPr id="6" name="TextBox 5"/>
          <p:cNvSpPr txBox="1"/>
          <p:nvPr/>
        </p:nvSpPr>
        <p:spPr>
          <a:xfrm>
            <a:off x="30750" y="1196752"/>
            <a:ext cx="3973621" cy="5355312"/>
          </a:xfrm>
          <a:prstGeom prst="rect">
            <a:avLst/>
          </a:prstGeom>
          <a:noFill/>
        </p:spPr>
        <p:txBody>
          <a:bodyPr wrap="square" rtlCol="0">
            <a:spAutoFit/>
          </a:bodyPr>
          <a:lstStyle/>
          <a:p>
            <a:r>
              <a:rPr lang="en-US" dirty="0" smtClean="0"/>
              <a:t>For each experiment the gap is first set to the required distance.  Then the voltage is set at the highest value and the HRR circuit begins pulsing at 1000Hz.</a:t>
            </a:r>
          </a:p>
          <a:p>
            <a:endParaRPr lang="en-US" dirty="0"/>
          </a:p>
          <a:p>
            <a:r>
              <a:rPr lang="en-US" dirty="0" smtClean="0"/>
              <a:t>After 100BDs have been recorded or 10^7 pulses and at least 10BDs the voltage is reduced by 5%.</a:t>
            </a:r>
          </a:p>
          <a:p>
            <a:endParaRPr lang="en-US" dirty="0"/>
          </a:p>
          <a:p>
            <a:r>
              <a:rPr lang="en-US" dirty="0" smtClean="0"/>
              <a:t>Every 10mins if no BD has occurred the HRR circuit is made to pulse at a predetermined voltage too low for a BD to occur, so the gap can be measured and automatically corrected.</a:t>
            </a:r>
          </a:p>
          <a:p>
            <a:endParaRPr lang="en-US" dirty="0"/>
          </a:p>
          <a:p>
            <a:r>
              <a:rPr lang="en-US" dirty="0" smtClean="0"/>
              <a:t>As the uncertainty in the gap is always around 2um the error in the field is much larger at smaller gap sizes.</a:t>
            </a:r>
            <a:endParaRPr lang="en-GB" dirty="0"/>
          </a:p>
        </p:txBody>
      </p:sp>
    </p:spTree>
    <p:extLst>
      <p:ext uri="{BB962C8B-B14F-4D97-AF65-F5344CB8AC3E}">
        <p14:creationId xmlns:p14="http://schemas.microsoft.com/office/powerpoint/2010/main" val="2719370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67544" y="-162272"/>
            <a:ext cx="8229600" cy="1143000"/>
          </a:xfrm>
        </p:spPr>
        <p:txBody>
          <a:bodyPr>
            <a:normAutofit/>
          </a:bodyPr>
          <a:lstStyle/>
          <a:p>
            <a:r>
              <a:rPr lang="en-US" dirty="0" smtClean="0"/>
              <a:t>BDR </a:t>
            </a:r>
            <a:r>
              <a:rPr lang="en-US" dirty="0" err="1" smtClean="0"/>
              <a:t>vs</a:t>
            </a:r>
            <a:r>
              <a:rPr lang="en-US" dirty="0" smtClean="0"/>
              <a:t> E 40um gap</a:t>
            </a:r>
            <a:endParaRPr lang="en-GB"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624" y="836712"/>
            <a:ext cx="6372200" cy="3439860"/>
          </a:xfrm>
          <a:prstGeom prst="rect">
            <a:avLst/>
          </a:prstGeom>
        </p:spPr>
      </p:pic>
      <p:sp>
        <p:nvSpPr>
          <p:cNvPr id="6" name="TextBox 5"/>
          <p:cNvSpPr txBox="1"/>
          <p:nvPr/>
        </p:nvSpPr>
        <p:spPr>
          <a:xfrm>
            <a:off x="194887" y="4653136"/>
            <a:ext cx="8357674" cy="1477328"/>
          </a:xfrm>
          <a:prstGeom prst="rect">
            <a:avLst/>
          </a:prstGeom>
          <a:noFill/>
        </p:spPr>
        <p:txBody>
          <a:bodyPr wrap="square" rtlCol="0">
            <a:spAutoFit/>
          </a:bodyPr>
          <a:lstStyle/>
          <a:p>
            <a:r>
              <a:rPr lang="en-US" dirty="0" smtClean="0"/>
              <a:t>Both the power law model and the stress model fit the data well.  Going to a lower BDR in the future should help distinguish between them.  The exponents obtained for the power law model are very similar to those obtained in high power RF tests of accelerating cavities.</a:t>
            </a:r>
          </a:p>
          <a:p>
            <a:r>
              <a:rPr lang="en-US" dirty="0" smtClean="0"/>
              <a:t>The fitted exponent tends to decrease for a larger gap.</a:t>
            </a:r>
          </a:p>
        </p:txBody>
      </p:sp>
    </p:spTree>
    <p:extLst>
      <p:ext uri="{BB962C8B-B14F-4D97-AF65-F5344CB8AC3E}">
        <p14:creationId xmlns:p14="http://schemas.microsoft.com/office/powerpoint/2010/main" val="6396928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733" y="25517"/>
            <a:ext cx="8229600" cy="1143000"/>
          </a:xfrm>
        </p:spPr>
        <p:txBody>
          <a:bodyPr>
            <a:normAutofit fontScale="90000"/>
          </a:bodyPr>
          <a:lstStyle/>
          <a:p>
            <a:r>
              <a:rPr lang="en-US" dirty="0" smtClean="0"/>
              <a:t>Why study breakdown in a DC System for CLIC</a:t>
            </a:r>
            <a:endParaRPr lang="en-GB" dirty="0"/>
          </a:p>
        </p:txBody>
      </p:sp>
      <p:sp>
        <p:nvSpPr>
          <p:cNvPr id="4" name="Slide Number Placeholder 3"/>
          <p:cNvSpPr>
            <a:spLocks noGrp="1"/>
          </p:cNvSpPr>
          <p:nvPr>
            <p:ph type="sldNum" sz="quarter" idx="12"/>
          </p:nvPr>
        </p:nvSpPr>
        <p:spPr/>
        <p:txBody>
          <a:bodyPr/>
          <a:lstStyle/>
          <a:p>
            <a:fld id="{5528674F-3DD6-4A39-89C7-6094E38B3467}" type="slidenum">
              <a:rPr lang="en-GB" smtClean="0"/>
              <a:pPr/>
              <a:t>2</a:t>
            </a:fld>
            <a:endParaRPr lang="en-GB"/>
          </a:p>
        </p:txBody>
      </p:sp>
      <p:sp>
        <p:nvSpPr>
          <p:cNvPr id="6" name="TextBox 5"/>
          <p:cNvSpPr txBox="1"/>
          <p:nvPr/>
        </p:nvSpPr>
        <p:spPr>
          <a:xfrm>
            <a:off x="150577" y="1340768"/>
            <a:ext cx="8813912" cy="1754326"/>
          </a:xfrm>
          <a:prstGeom prst="rect">
            <a:avLst/>
          </a:prstGeom>
          <a:noFill/>
        </p:spPr>
        <p:txBody>
          <a:bodyPr wrap="square" rtlCol="0">
            <a:spAutoFit/>
          </a:bodyPr>
          <a:lstStyle/>
          <a:p>
            <a:r>
              <a:rPr lang="en-US" dirty="0" smtClean="0"/>
              <a:t>RF tests are expensive and time consuming.  DC tests allow many more tests to be carried out.</a:t>
            </a:r>
          </a:p>
          <a:p>
            <a:endParaRPr lang="en-US" dirty="0"/>
          </a:p>
          <a:p>
            <a:r>
              <a:rPr lang="en-US" dirty="0" smtClean="0"/>
              <a:t>The physics in DC tests is also simpler, no pulse surface heating, pre-breakdown magnetic fields etc.  In order to understand the physics of RF breakdown, DC breakdown must be understood first!</a:t>
            </a:r>
            <a:endParaRPr lang="en-GB" dirty="0"/>
          </a:p>
        </p:txBody>
      </p:sp>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13"/>
          <a:stretch/>
        </p:blipFill>
        <p:spPr bwMode="auto">
          <a:xfrm>
            <a:off x="251520" y="3257482"/>
            <a:ext cx="5478641" cy="3267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831338" y="4725144"/>
            <a:ext cx="3312662" cy="1200329"/>
          </a:xfrm>
          <a:prstGeom prst="rect">
            <a:avLst/>
          </a:prstGeom>
          <a:noFill/>
        </p:spPr>
        <p:txBody>
          <a:bodyPr wrap="square" rtlCol="0">
            <a:spAutoFit/>
          </a:bodyPr>
          <a:lstStyle/>
          <a:p>
            <a:r>
              <a:rPr lang="en-US" dirty="0" smtClean="0"/>
              <a:t>For example it would never have been practically possible to get this lovely plot using only RF tests.</a:t>
            </a:r>
            <a:endParaRPr lang="en-GB" dirty="0"/>
          </a:p>
        </p:txBody>
      </p:sp>
    </p:spTree>
    <p:extLst>
      <p:ext uri="{BB962C8B-B14F-4D97-AF65-F5344CB8AC3E}">
        <p14:creationId xmlns:p14="http://schemas.microsoft.com/office/powerpoint/2010/main" val="21449673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402" y="81287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u="sng" dirty="0" smtClean="0"/>
              <a:t>BD position</a:t>
            </a:r>
            <a:endParaRPr lang="en-GB" u="sng"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756" r="7640"/>
          <a:stretch/>
        </p:blipFill>
        <p:spPr>
          <a:xfrm>
            <a:off x="-1" y="2204864"/>
            <a:ext cx="8964489" cy="4090411"/>
          </a:xfrm>
          <a:prstGeom prst="rect">
            <a:avLst/>
          </a:prstGeom>
        </p:spPr>
      </p:pic>
      <p:cxnSp>
        <p:nvCxnSpPr>
          <p:cNvPr id="5" name="Straight Arrow Connector 4"/>
          <p:cNvCxnSpPr/>
          <p:nvPr/>
        </p:nvCxnSpPr>
        <p:spPr>
          <a:xfrm>
            <a:off x="3131840" y="4619303"/>
            <a:ext cx="576064" cy="0"/>
          </a:xfrm>
          <a:prstGeom prst="straightConnector1">
            <a:avLst/>
          </a:prstGeom>
          <a:ln w="508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39897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6197" r="7023"/>
          <a:stretch/>
        </p:blipFill>
        <p:spPr>
          <a:xfrm>
            <a:off x="4329761" y="976142"/>
            <a:ext cx="4638739" cy="2952328"/>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5455" r="3887"/>
          <a:stretch/>
        </p:blipFill>
        <p:spPr>
          <a:xfrm>
            <a:off x="4472953" y="4077073"/>
            <a:ext cx="4476317" cy="2665438"/>
          </a:xfrm>
          <a:prstGeom prst="rect">
            <a:avLst/>
          </a:prstGeom>
        </p:spPr>
      </p:pic>
      <p:sp>
        <p:nvSpPr>
          <p:cNvPr id="8" name="TextBox 7"/>
          <p:cNvSpPr txBox="1"/>
          <p:nvPr/>
        </p:nvSpPr>
        <p:spPr>
          <a:xfrm>
            <a:off x="325795" y="1413647"/>
            <a:ext cx="3973621" cy="2031325"/>
          </a:xfrm>
          <a:prstGeom prst="rect">
            <a:avLst/>
          </a:prstGeom>
          <a:noFill/>
        </p:spPr>
        <p:txBody>
          <a:bodyPr wrap="square" rtlCol="0">
            <a:spAutoFit/>
          </a:bodyPr>
          <a:lstStyle/>
          <a:p>
            <a:r>
              <a:rPr lang="en-US" dirty="0" smtClean="0"/>
              <a:t>Almost all BDs occur at the beginning of the pulse.  The distribution of non immediate BDs is quite flat up to 3us at which point the voltage across the gap begins to fall.  A small drop in voltage due to a reflection from the end of the PFL results in fewer BDs at 2us.</a:t>
            </a:r>
            <a:endParaRPr lang="en-GB" dirty="0"/>
          </a:p>
        </p:txBody>
      </p:sp>
      <p:sp>
        <p:nvSpPr>
          <p:cNvPr id="2" name="Right Brace 1"/>
          <p:cNvSpPr/>
          <p:nvPr/>
        </p:nvSpPr>
        <p:spPr>
          <a:xfrm>
            <a:off x="4757796" y="3496855"/>
            <a:ext cx="45719" cy="288032"/>
          </a:xfrm>
          <a:prstGeom prst="rightBrace">
            <a:avLst/>
          </a:prstGeom>
          <a:ln w="38100">
            <a:solidFill>
              <a:srgbClr val="FF0000"/>
            </a:solidFill>
          </a:ln>
          <a:scene3d>
            <a:camera prst="orthographicFront">
              <a:rot lat="0" lon="0" rev="162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5" name="Straight Arrow Connector 4"/>
          <p:cNvCxnSpPr/>
          <p:nvPr/>
        </p:nvCxnSpPr>
        <p:spPr>
          <a:xfrm>
            <a:off x="4826186" y="3701327"/>
            <a:ext cx="602353" cy="58021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title"/>
          </p:nvPr>
        </p:nvSpPr>
        <p:spPr>
          <a:xfrm>
            <a:off x="323528" y="12129"/>
            <a:ext cx="8229600" cy="1143000"/>
          </a:xfrm>
        </p:spPr>
        <p:txBody>
          <a:bodyPr>
            <a:normAutofit/>
          </a:bodyPr>
          <a:lstStyle/>
          <a:p>
            <a:r>
              <a:rPr lang="en-US" dirty="0" smtClean="0"/>
              <a:t>Distribution in BD position</a:t>
            </a:r>
            <a:endParaRPr lang="en-GB" dirty="0"/>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6958"/>
          <a:stretch/>
        </p:blipFill>
        <p:spPr>
          <a:xfrm>
            <a:off x="3232" y="4205280"/>
            <a:ext cx="4398188" cy="2350636"/>
          </a:xfrm>
          <a:prstGeom prst="rect">
            <a:avLst/>
          </a:prstGeom>
        </p:spPr>
      </p:pic>
      <p:sp>
        <p:nvSpPr>
          <p:cNvPr id="7" name="Oval 6"/>
          <p:cNvSpPr/>
          <p:nvPr/>
        </p:nvSpPr>
        <p:spPr>
          <a:xfrm>
            <a:off x="2938487" y="5166066"/>
            <a:ext cx="288032" cy="38488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flipV="1">
            <a:off x="3117690" y="2852936"/>
            <a:ext cx="2894470" cy="23408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75025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992656"/>
            <a:ext cx="5333884" cy="2652368"/>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3997" r="5314"/>
          <a:stretch/>
        </p:blipFill>
        <p:spPr>
          <a:xfrm>
            <a:off x="1" y="4004509"/>
            <a:ext cx="4355975" cy="2592843"/>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3206" r="5854"/>
          <a:stretch/>
        </p:blipFill>
        <p:spPr>
          <a:xfrm>
            <a:off x="4236058" y="3933057"/>
            <a:ext cx="4872446" cy="2664295"/>
          </a:xfrm>
          <a:prstGeom prst="rect">
            <a:avLst/>
          </a:prstGeom>
        </p:spPr>
      </p:pic>
      <p:sp>
        <p:nvSpPr>
          <p:cNvPr id="7" name="Title 1"/>
          <p:cNvSpPr>
            <a:spLocks noGrp="1"/>
          </p:cNvSpPr>
          <p:nvPr>
            <p:ph type="title"/>
          </p:nvPr>
        </p:nvSpPr>
        <p:spPr>
          <a:xfrm>
            <a:off x="323528" y="12129"/>
            <a:ext cx="8229600" cy="1143000"/>
          </a:xfrm>
        </p:spPr>
        <p:txBody>
          <a:bodyPr>
            <a:normAutofit/>
          </a:bodyPr>
          <a:lstStyle/>
          <a:p>
            <a:r>
              <a:rPr lang="en-US" dirty="0" smtClean="0"/>
              <a:t>BD position dependencies</a:t>
            </a:r>
            <a:endParaRPr lang="en-GB" dirty="0"/>
          </a:p>
        </p:txBody>
      </p:sp>
      <p:sp>
        <p:nvSpPr>
          <p:cNvPr id="8" name="TextBox 7"/>
          <p:cNvSpPr txBox="1"/>
          <p:nvPr/>
        </p:nvSpPr>
        <p:spPr>
          <a:xfrm>
            <a:off x="107504" y="1268760"/>
            <a:ext cx="3973621" cy="2585323"/>
          </a:xfrm>
          <a:prstGeom prst="rect">
            <a:avLst/>
          </a:prstGeom>
          <a:noFill/>
        </p:spPr>
        <p:txBody>
          <a:bodyPr wrap="square" rtlCol="0">
            <a:spAutoFit/>
          </a:bodyPr>
          <a:lstStyle/>
          <a:p>
            <a:r>
              <a:rPr lang="en-US" dirty="0" smtClean="0"/>
              <a:t>The position of the BD within the pulse, in some experiments, is seen to occur later for lower fields and BDRs.</a:t>
            </a:r>
          </a:p>
          <a:p>
            <a:endParaRPr lang="en-US" dirty="0"/>
          </a:p>
          <a:p>
            <a:r>
              <a:rPr lang="en-US" dirty="0" smtClean="0"/>
              <a:t>The graph below shows some old data taken at a gap of 20um but before gap monitoring was possible.</a:t>
            </a:r>
          </a:p>
          <a:p>
            <a:endParaRPr lang="en-US" dirty="0"/>
          </a:p>
          <a:p>
            <a:endParaRPr lang="en-GB" dirty="0"/>
          </a:p>
        </p:txBody>
      </p:sp>
    </p:spTree>
    <p:extLst>
      <p:ext uri="{BB962C8B-B14F-4D97-AF65-F5344CB8AC3E}">
        <p14:creationId xmlns:p14="http://schemas.microsoft.com/office/powerpoint/2010/main" val="7825620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23</a:t>
            </a:fld>
            <a:endParaRPr lang="en-GB"/>
          </a:p>
        </p:txBody>
      </p:sp>
      <p:pic>
        <p:nvPicPr>
          <p:cNvPr id="2050" name="Picture 2" descr="C:\Users\nshipman\AppData\Local\Microsoft\Windows\Temporary Internet Files\Content.IE5\DUCLFVYD\0144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391" y="1359338"/>
            <a:ext cx="7315215" cy="548641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611560" y="216338"/>
            <a:ext cx="8229600" cy="1143000"/>
          </a:xfrm>
        </p:spPr>
        <p:txBody>
          <a:bodyPr>
            <a:normAutofit/>
          </a:bodyPr>
          <a:lstStyle/>
          <a:p>
            <a:r>
              <a:rPr lang="en-US" u="sng" dirty="0" smtClean="0"/>
              <a:t>Measured Turn on Times</a:t>
            </a:r>
            <a:endParaRPr lang="en-GB" u="sng" dirty="0"/>
          </a:p>
        </p:txBody>
      </p:sp>
    </p:spTree>
    <p:extLst>
      <p:ext uri="{BB962C8B-B14F-4D97-AF65-F5344CB8AC3E}">
        <p14:creationId xmlns:p14="http://schemas.microsoft.com/office/powerpoint/2010/main" val="19026701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24</a:t>
            </a:fld>
            <a:endParaRPr lang="en-GB"/>
          </a:p>
        </p:txBody>
      </p:sp>
      <p:sp>
        <p:nvSpPr>
          <p:cNvPr id="5" name="Title 1"/>
          <p:cNvSpPr>
            <a:spLocks noGrp="1"/>
          </p:cNvSpPr>
          <p:nvPr>
            <p:ph type="title"/>
          </p:nvPr>
        </p:nvSpPr>
        <p:spPr>
          <a:xfrm>
            <a:off x="323528" y="12129"/>
            <a:ext cx="8229600" cy="1143000"/>
          </a:xfrm>
        </p:spPr>
        <p:txBody>
          <a:bodyPr>
            <a:normAutofit fontScale="90000"/>
          </a:bodyPr>
          <a:lstStyle/>
          <a:p>
            <a:r>
              <a:rPr lang="en-US" dirty="0" smtClean="0"/>
              <a:t>Firstly - why are we interested in turn on time?</a:t>
            </a:r>
            <a:endParaRPr lang="en-GB" dirty="0"/>
          </a:p>
        </p:txBody>
      </p:sp>
      <p:sp>
        <p:nvSpPr>
          <p:cNvPr id="7" name="TextBox 6"/>
          <p:cNvSpPr txBox="1"/>
          <p:nvPr/>
        </p:nvSpPr>
        <p:spPr>
          <a:xfrm>
            <a:off x="152413" y="1545754"/>
            <a:ext cx="4752528" cy="5016758"/>
          </a:xfrm>
          <a:prstGeom prst="rect">
            <a:avLst/>
          </a:prstGeom>
          <a:noFill/>
        </p:spPr>
        <p:txBody>
          <a:bodyPr wrap="square" rtlCol="0">
            <a:spAutoFit/>
          </a:bodyPr>
          <a:lstStyle/>
          <a:p>
            <a:r>
              <a:rPr lang="en-US" sz="1600" dirty="0" smtClean="0"/>
              <a:t>RF </a:t>
            </a:r>
            <a:r>
              <a:rPr lang="en-US" sz="1600" dirty="0"/>
              <a:t>tests indicate that low group velocity, and consequently narrow bandwidth structures are able to sustain much higher surface fields than high group velocity, large bandwidth, </a:t>
            </a:r>
            <a:r>
              <a:rPr lang="en-US" sz="1600" dirty="0" smtClean="0"/>
              <a:t>structures.</a:t>
            </a:r>
          </a:p>
          <a:p>
            <a:endParaRPr lang="en-US" sz="1600" dirty="0"/>
          </a:p>
          <a:p>
            <a:r>
              <a:rPr lang="en-US" sz="1600" dirty="0" smtClean="0"/>
              <a:t>Further </a:t>
            </a:r>
            <a:r>
              <a:rPr lang="en-US" sz="1600" dirty="0"/>
              <a:t>study has led to the idea that the process which governs the turn on time is the instantaneous power flow available to feed the breakdown during its onset. </a:t>
            </a:r>
            <a:endParaRPr lang="en-US" sz="1600" dirty="0" smtClean="0"/>
          </a:p>
          <a:p>
            <a:endParaRPr lang="en-US" sz="1600" dirty="0"/>
          </a:p>
          <a:p>
            <a:r>
              <a:rPr lang="en-US" sz="1600" dirty="0" smtClean="0"/>
              <a:t>In </a:t>
            </a:r>
            <a:r>
              <a:rPr lang="en-US" sz="1600" dirty="0"/>
              <a:t>other words a high group velocity structure could more quickly replenish local energy density absorbed by a growing breakdown leading to faster turn on </a:t>
            </a:r>
            <a:r>
              <a:rPr lang="en-US" sz="1600" dirty="0" smtClean="0"/>
              <a:t>times.</a:t>
            </a:r>
          </a:p>
          <a:p>
            <a:endParaRPr lang="en-US" sz="1600" dirty="0"/>
          </a:p>
          <a:p>
            <a:r>
              <a:rPr lang="en-US" sz="1600" dirty="0" smtClean="0"/>
              <a:t>An </a:t>
            </a:r>
            <a:r>
              <a:rPr lang="en-US" sz="1600" dirty="0"/>
              <a:t>accurate measure of the rise time of breakdowns in the DC systems under electrostatic conditions is an essential precursor to understanding whether the transient response of RF systems to the breakdown currents determine breakdown limits. </a:t>
            </a:r>
            <a:endParaRPr lang="en-GB" sz="1600" dirty="0"/>
          </a:p>
        </p:txBody>
      </p:sp>
      <p:pic>
        <p:nvPicPr>
          <p:cNvPr id="9" name="Picture 2"/>
          <p:cNvPicPr>
            <a:picLocks noChangeAspect="1" noChangeArrowheads="1"/>
          </p:cNvPicPr>
          <p:nvPr/>
        </p:nvPicPr>
        <p:blipFill>
          <a:blip r:embed="rId2" cstate="print"/>
          <a:srcRect/>
          <a:stretch>
            <a:fillRect/>
          </a:stretch>
        </p:blipFill>
        <p:spPr bwMode="auto">
          <a:xfrm>
            <a:off x="5472099" y="1162344"/>
            <a:ext cx="2520280" cy="3922840"/>
          </a:xfrm>
          <a:prstGeom prst="rect">
            <a:avLst/>
          </a:prstGeom>
          <a:noFill/>
          <a:ln w="9525">
            <a:noFill/>
            <a:miter lim="800000"/>
            <a:headEnd/>
            <a:tailEnd/>
          </a:ln>
          <a:effectLst/>
        </p:spPr>
      </p:pic>
      <p:sp>
        <p:nvSpPr>
          <p:cNvPr id="14" name="TextBox 13"/>
          <p:cNvSpPr txBox="1"/>
          <p:nvPr/>
        </p:nvSpPr>
        <p:spPr>
          <a:xfrm>
            <a:off x="5292080" y="5085184"/>
            <a:ext cx="3168351" cy="1477328"/>
          </a:xfrm>
          <a:prstGeom prst="rect">
            <a:avLst/>
          </a:prstGeom>
          <a:noFill/>
        </p:spPr>
        <p:txBody>
          <a:bodyPr wrap="square" rtlCol="0">
            <a:spAutoFit/>
          </a:bodyPr>
          <a:lstStyle/>
          <a:p>
            <a:r>
              <a:rPr lang="en-US" sz="1000" dirty="0" smtClean="0"/>
              <a:t>For more background see references below</a:t>
            </a:r>
            <a:endParaRPr lang="en-GB" sz="1000" dirty="0" smtClean="0"/>
          </a:p>
          <a:p>
            <a:endParaRPr lang="en-GB" sz="1000" dirty="0"/>
          </a:p>
          <a:p>
            <a:r>
              <a:rPr lang="en-GB" sz="1000" dirty="0" smtClean="0"/>
              <a:t>[1] </a:t>
            </a:r>
            <a:r>
              <a:rPr lang="en-GB" sz="1000" dirty="0"/>
              <a:t>C. </a:t>
            </a:r>
            <a:r>
              <a:rPr lang="en-GB" sz="1000" dirty="0" err="1"/>
              <a:t>Adolphsen</a:t>
            </a:r>
            <a:r>
              <a:rPr lang="en-GB" sz="1000" dirty="0"/>
              <a:t> 2005, “Advances in Normal Conducting Accelerator Technology from the X-Band Linear Collider Program”, PAC 2005 pp.204-8. </a:t>
            </a:r>
            <a:endParaRPr lang="en-GB" sz="1000" dirty="0" smtClean="0"/>
          </a:p>
          <a:p>
            <a:r>
              <a:rPr lang="en-GB" sz="1000" dirty="0" smtClean="0"/>
              <a:t>[2] </a:t>
            </a:r>
            <a:r>
              <a:rPr lang="en-GB" sz="1000" dirty="0"/>
              <a:t>A. </a:t>
            </a:r>
            <a:r>
              <a:rPr lang="en-GB" sz="1000" dirty="0" err="1"/>
              <a:t>Grudiev</a:t>
            </a:r>
            <a:r>
              <a:rPr lang="en-GB" sz="1000" dirty="0"/>
              <a:t>, S. </a:t>
            </a:r>
            <a:r>
              <a:rPr lang="en-GB" sz="1000" dirty="0" err="1"/>
              <a:t>Calatroni</a:t>
            </a:r>
            <a:r>
              <a:rPr lang="en-GB" sz="1000" dirty="0"/>
              <a:t> and W. </a:t>
            </a:r>
            <a:r>
              <a:rPr lang="en-GB" sz="1000" dirty="0" err="1"/>
              <a:t>Wuensch</a:t>
            </a:r>
            <a:r>
              <a:rPr lang="en-GB" sz="1000" dirty="0"/>
              <a:t> 2009, “New local field quantity describing the high gradient limit of accelerating structures”, PRSTAB, vol. 12, no. 10, pp.102001-1 -102001-9. </a:t>
            </a:r>
          </a:p>
        </p:txBody>
      </p:sp>
    </p:spTree>
    <p:extLst>
      <p:ext uri="{BB962C8B-B14F-4D97-AF65-F5344CB8AC3E}">
        <p14:creationId xmlns:p14="http://schemas.microsoft.com/office/powerpoint/2010/main" val="14395250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5377" r="5182"/>
          <a:stretch/>
        </p:blipFill>
        <p:spPr>
          <a:xfrm>
            <a:off x="4823887" y="1196752"/>
            <a:ext cx="4284617" cy="2585960"/>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6451" r="5092"/>
          <a:stretch/>
        </p:blipFill>
        <p:spPr>
          <a:xfrm>
            <a:off x="4660439" y="4087449"/>
            <a:ext cx="4376057" cy="2670532"/>
          </a:xfrm>
          <a:prstGeom prst="rect">
            <a:avLst/>
          </a:prstGeom>
        </p:spPr>
      </p:pic>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l="3280" r="5637"/>
          <a:stretch/>
        </p:blipFill>
        <p:spPr>
          <a:xfrm>
            <a:off x="24178" y="4192428"/>
            <a:ext cx="4645975" cy="2536466"/>
          </a:xfrm>
          <a:prstGeom prst="rect">
            <a:avLst/>
          </a:prstGeom>
        </p:spPr>
      </p:pic>
      <p:sp>
        <p:nvSpPr>
          <p:cNvPr id="5" name="Title 1"/>
          <p:cNvSpPr>
            <a:spLocks noGrp="1"/>
          </p:cNvSpPr>
          <p:nvPr>
            <p:ph type="title"/>
          </p:nvPr>
        </p:nvSpPr>
        <p:spPr>
          <a:xfrm>
            <a:off x="489791" y="125760"/>
            <a:ext cx="8229600" cy="1143000"/>
          </a:xfrm>
        </p:spPr>
        <p:txBody>
          <a:bodyPr>
            <a:normAutofit fontScale="90000"/>
          </a:bodyPr>
          <a:lstStyle/>
          <a:p>
            <a:r>
              <a:rPr lang="en-US" dirty="0" smtClean="0"/>
              <a:t>Turn on time measured in the DC Spark system</a:t>
            </a:r>
            <a:endParaRPr lang="en-US" dirty="0"/>
          </a:p>
        </p:txBody>
      </p:sp>
      <p:sp>
        <p:nvSpPr>
          <p:cNvPr id="6" name="TextBox 5"/>
          <p:cNvSpPr txBox="1"/>
          <p:nvPr/>
        </p:nvSpPr>
        <p:spPr>
          <a:xfrm>
            <a:off x="573962" y="2120400"/>
            <a:ext cx="3546403" cy="1200329"/>
          </a:xfrm>
          <a:prstGeom prst="rect">
            <a:avLst/>
          </a:prstGeom>
          <a:noFill/>
        </p:spPr>
        <p:txBody>
          <a:bodyPr wrap="square" rtlCol="0">
            <a:spAutoFit/>
          </a:bodyPr>
          <a:lstStyle/>
          <a:p>
            <a:r>
              <a:rPr lang="en-US" dirty="0" smtClean="0"/>
              <a:t>The turn on time appears uncorrelated with gap size or BD position, but is generally higher at higher surface fields</a:t>
            </a:r>
            <a:r>
              <a:rPr lang="en-US" i="1" dirty="0" smtClean="0">
                <a:solidFill>
                  <a:srgbClr val="7030A0"/>
                </a:solidFill>
              </a:rPr>
              <a:t>.</a:t>
            </a:r>
            <a:endParaRPr lang="en-GB" i="1" dirty="0">
              <a:solidFill>
                <a:srgbClr val="7030A0"/>
              </a:solidFill>
            </a:endParaRPr>
          </a:p>
        </p:txBody>
      </p:sp>
    </p:spTree>
    <p:extLst>
      <p:ext uri="{BB962C8B-B14F-4D97-AF65-F5344CB8AC3E}">
        <p14:creationId xmlns:p14="http://schemas.microsoft.com/office/powerpoint/2010/main" val="30785821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26</a:t>
            </a:fld>
            <a:endParaRPr lang="en-GB"/>
          </a:p>
        </p:txBody>
      </p:sp>
      <p:sp>
        <p:nvSpPr>
          <p:cNvPr id="6" name="TextBox 5"/>
          <p:cNvSpPr txBox="1"/>
          <p:nvPr/>
        </p:nvSpPr>
        <p:spPr>
          <a:xfrm>
            <a:off x="4716015" y="1484784"/>
            <a:ext cx="4032449" cy="1477328"/>
          </a:xfrm>
          <a:prstGeom prst="rect">
            <a:avLst/>
          </a:prstGeom>
          <a:noFill/>
        </p:spPr>
        <p:txBody>
          <a:bodyPr wrap="square" rtlCol="0">
            <a:spAutoFit/>
          </a:bodyPr>
          <a:lstStyle/>
          <a:p>
            <a:r>
              <a:rPr lang="en-US" dirty="0" smtClean="0"/>
              <a:t>The Swiss FEL turn on times are much longer than in the DC case and the variation is much greater, this is keeping with other RF breakdown turn on time measurements.</a:t>
            </a:r>
            <a:endParaRPr lang="en-GB"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7902" r="7680"/>
          <a:stretch/>
        </p:blipFill>
        <p:spPr>
          <a:xfrm>
            <a:off x="17485" y="908720"/>
            <a:ext cx="4467497" cy="2922903"/>
          </a:xfrm>
          <a:prstGeom prst="rect">
            <a:avLst/>
          </a:prstGeom>
        </p:spPr>
      </p:pic>
      <p:sp>
        <p:nvSpPr>
          <p:cNvPr id="5" name="Title 1"/>
          <p:cNvSpPr>
            <a:spLocks noGrp="1"/>
          </p:cNvSpPr>
          <p:nvPr>
            <p:ph type="title"/>
          </p:nvPr>
        </p:nvSpPr>
        <p:spPr>
          <a:xfrm>
            <a:off x="403448" y="-27059"/>
            <a:ext cx="8229600" cy="1143000"/>
          </a:xfrm>
        </p:spPr>
        <p:txBody>
          <a:bodyPr>
            <a:normAutofit fontScale="90000"/>
          </a:bodyPr>
          <a:lstStyle/>
          <a:p>
            <a:r>
              <a:rPr lang="en-US" dirty="0" smtClean="0"/>
              <a:t>Comparison of falling edge duration</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729416094"/>
              </p:ext>
            </p:extLst>
          </p:nvPr>
        </p:nvGraphicFramePr>
        <p:xfrm>
          <a:off x="3779912" y="3653713"/>
          <a:ext cx="5184576" cy="2799623"/>
        </p:xfrm>
        <a:graphic>
          <a:graphicData uri="http://schemas.openxmlformats.org/drawingml/2006/table">
            <a:tbl>
              <a:tblPr firstRow="1" bandRow="1">
                <a:tableStyleId>{5C22544A-7EE6-4342-B048-85BDC9FD1C3A}</a:tableStyleId>
              </a:tblPr>
              <a:tblGrid>
                <a:gridCol w="1728192"/>
                <a:gridCol w="1728192"/>
                <a:gridCol w="1728192"/>
              </a:tblGrid>
              <a:tr h="319203">
                <a:tc>
                  <a:txBody>
                    <a:bodyPr/>
                    <a:lstStyle/>
                    <a:p>
                      <a:r>
                        <a:rPr lang="en-US" dirty="0" smtClean="0"/>
                        <a:t>Test</a:t>
                      </a:r>
                      <a:endParaRPr lang="en-GB" dirty="0"/>
                    </a:p>
                  </a:txBody>
                  <a:tcPr/>
                </a:tc>
                <a:tc>
                  <a:txBody>
                    <a:bodyPr/>
                    <a:lstStyle/>
                    <a:p>
                      <a:r>
                        <a:rPr lang="en-US" dirty="0" smtClean="0"/>
                        <a:t>Measurement</a:t>
                      </a:r>
                      <a:endParaRPr lang="en-GB" dirty="0"/>
                    </a:p>
                  </a:txBody>
                  <a:tcPr/>
                </a:tc>
                <a:tc>
                  <a:txBody>
                    <a:bodyPr/>
                    <a:lstStyle/>
                    <a:p>
                      <a:r>
                        <a:rPr lang="en-US" dirty="0" smtClean="0"/>
                        <a:t>Result</a:t>
                      </a:r>
                      <a:endParaRPr lang="en-GB" dirty="0"/>
                    </a:p>
                  </a:txBody>
                  <a:tcPr/>
                </a:tc>
              </a:tr>
              <a:tr h="292602">
                <a:tc>
                  <a:txBody>
                    <a:bodyPr/>
                    <a:lstStyle/>
                    <a:p>
                      <a:r>
                        <a:rPr lang="en-US" sz="1600" dirty="0" smtClean="0"/>
                        <a:t>Simulation</a:t>
                      </a:r>
                      <a:endParaRPr lang="en-GB" sz="1600" dirty="0"/>
                    </a:p>
                  </a:txBody>
                  <a:tcPr/>
                </a:tc>
                <a:tc>
                  <a:txBody>
                    <a:bodyPr/>
                    <a:lstStyle/>
                    <a:p>
                      <a:endParaRPr lang="en-GB" sz="1600" dirty="0"/>
                    </a:p>
                  </a:txBody>
                  <a:tcPr/>
                </a:tc>
                <a:tc>
                  <a:txBody>
                    <a:bodyPr/>
                    <a:lstStyle/>
                    <a:p>
                      <a:r>
                        <a:rPr lang="en-US" sz="1600" dirty="0" smtClean="0"/>
                        <a:t>~0.25ns… maybe</a:t>
                      </a:r>
                      <a:endParaRPr lang="en-GB" sz="1600" dirty="0"/>
                    </a:p>
                  </a:txBody>
                  <a:tcPr/>
                </a:tc>
              </a:tr>
              <a:tr h="292602">
                <a:tc>
                  <a:txBody>
                    <a:bodyPr/>
                    <a:lstStyle/>
                    <a:p>
                      <a:r>
                        <a:rPr lang="en-US" sz="1600" dirty="0" smtClean="0"/>
                        <a:t>New DC System</a:t>
                      </a:r>
                      <a:endParaRPr lang="en-GB" sz="1600" dirty="0"/>
                    </a:p>
                  </a:txBody>
                  <a:tcPr/>
                </a:tc>
                <a:tc>
                  <a:txBody>
                    <a:bodyPr/>
                    <a:lstStyle/>
                    <a:p>
                      <a:r>
                        <a:rPr lang="en-US" sz="1600" dirty="0" smtClean="0"/>
                        <a:t>Voltage</a:t>
                      </a:r>
                      <a:r>
                        <a:rPr lang="en-US" sz="1600" baseline="0" dirty="0" smtClean="0"/>
                        <a:t> Fall Time</a:t>
                      </a:r>
                      <a:endParaRPr lang="en-GB" sz="1600" dirty="0"/>
                    </a:p>
                  </a:txBody>
                  <a:tcPr/>
                </a:tc>
                <a:tc>
                  <a:txBody>
                    <a:bodyPr/>
                    <a:lstStyle/>
                    <a:p>
                      <a:r>
                        <a:rPr lang="en-US" sz="1600" dirty="0" smtClean="0"/>
                        <a:t>~7ns</a:t>
                      </a:r>
                      <a:endParaRPr lang="en-GB" sz="1600" dirty="0"/>
                    </a:p>
                  </a:txBody>
                  <a:tcPr/>
                </a:tc>
              </a:tr>
              <a:tr h="5054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TBTS (X-Band)</a:t>
                      </a:r>
                      <a:endParaRPr lang="en-GB" sz="1600" dirty="0" smtClean="0"/>
                    </a:p>
                  </a:txBody>
                  <a:tcPr/>
                </a:tc>
                <a:tc>
                  <a:txBody>
                    <a:bodyPr/>
                    <a:lstStyle/>
                    <a:p>
                      <a:r>
                        <a:rPr lang="en-US" sz="1600" dirty="0" smtClean="0"/>
                        <a:t>Transmitted Power Fall Time</a:t>
                      </a:r>
                      <a:endParaRPr lang="en-GB" sz="1600" dirty="0"/>
                    </a:p>
                  </a:txBody>
                  <a:tcPr/>
                </a:tc>
                <a:tc>
                  <a:txBody>
                    <a:bodyPr/>
                    <a:lstStyle/>
                    <a:p>
                      <a:r>
                        <a:rPr lang="en-US" sz="1600" dirty="0" smtClean="0"/>
                        <a:t>20-40ns</a:t>
                      </a:r>
                      <a:endParaRPr lang="en-GB" sz="1600" dirty="0"/>
                    </a:p>
                  </a:txBody>
                  <a:tcPr/>
                </a:tc>
              </a:tr>
              <a:tr h="505404">
                <a:tc>
                  <a:txBody>
                    <a:bodyPr/>
                    <a:lstStyle/>
                    <a:p>
                      <a:r>
                        <a:rPr lang="en-US" sz="1600" dirty="0" smtClean="0"/>
                        <a:t>KEK</a:t>
                      </a:r>
                      <a:r>
                        <a:rPr lang="en-US" sz="1600" baseline="0" dirty="0" smtClean="0"/>
                        <a:t> (X-Band)</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Transmitted Power Fall Time</a:t>
                      </a:r>
                      <a:endParaRPr lang="en-GB" sz="1600" dirty="0"/>
                    </a:p>
                  </a:txBody>
                  <a:tcPr/>
                </a:tc>
                <a:tc>
                  <a:txBody>
                    <a:bodyPr/>
                    <a:lstStyle/>
                    <a:p>
                      <a:r>
                        <a:rPr lang="en-US" sz="1600" dirty="0" smtClean="0"/>
                        <a:t>20-40ns</a:t>
                      </a:r>
                      <a:endParaRPr lang="en-GB" sz="1600" dirty="0"/>
                    </a:p>
                  </a:txBody>
                  <a:tcPr/>
                </a:tc>
              </a:tr>
              <a:tr h="6050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Swiss</a:t>
                      </a:r>
                      <a:r>
                        <a:rPr lang="en-US" sz="1600" baseline="0" dirty="0" smtClean="0"/>
                        <a:t> FEL (C-Band)</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Transmitted Power Fall Time</a:t>
                      </a:r>
                      <a:endParaRPr lang="en-GB" sz="1600" dirty="0"/>
                    </a:p>
                  </a:txBody>
                  <a:tcPr/>
                </a:tc>
                <a:tc>
                  <a:txBody>
                    <a:bodyPr/>
                    <a:lstStyle/>
                    <a:p>
                      <a:r>
                        <a:rPr lang="en-US" sz="1600" dirty="0" smtClean="0"/>
                        <a:t>110-140ns</a:t>
                      </a:r>
                      <a:endParaRPr lang="en-GB" sz="1600" dirty="0"/>
                    </a:p>
                  </a:txBody>
                  <a:tcPr/>
                </a:tc>
              </a:tr>
            </a:tbl>
          </a:graphicData>
        </a:graphic>
      </p:graphicFrame>
      <p:sp>
        <p:nvSpPr>
          <p:cNvPr id="9" name="TextBox 8"/>
          <p:cNvSpPr txBox="1"/>
          <p:nvPr/>
        </p:nvSpPr>
        <p:spPr>
          <a:xfrm>
            <a:off x="447664" y="4293096"/>
            <a:ext cx="3024337" cy="1477328"/>
          </a:xfrm>
          <a:prstGeom prst="rect">
            <a:avLst/>
          </a:prstGeom>
          <a:noFill/>
        </p:spPr>
        <p:txBody>
          <a:bodyPr wrap="square" rtlCol="0">
            <a:spAutoFit/>
          </a:bodyPr>
          <a:lstStyle/>
          <a:p>
            <a:r>
              <a:rPr lang="en-US" dirty="0" smtClean="0"/>
              <a:t>The summary table on the right suggests the characteristic size of the system breaking down may govern the turn on time.</a:t>
            </a:r>
            <a:endParaRPr lang="en-GB" dirty="0"/>
          </a:p>
        </p:txBody>
      </p:sp>
    </p:spTree>
    <p:extLst>
      <p:ext uri="{BB962C8B-B14F-4D97-AF65-F5344CB8AC3E}">
        <p14:creationId xmlns:p14="http://schemas.microsoft.com/office/powerpoint/2010/main" val="32525042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27</a:t>
            </a:fld>
            <a:endParaRPr lang="en-GB"/>
          </a:p>
        </p:txBody>
      </p:sp>
      <p:sp>
        <p:nvSpPr>
          <p:cNvPr id="5" name="Title 1"/>
          <p:cNvSpPr>
            <a:spLocks noGrp="1"/>
          </p:cNvSpPr>
          <p:nvPr>
            <p:ph type="title"/>
          </p:nvPr>
        </p:nvSpPr>
        <p:spPr>
          <a:xfrm>
            <a:off x="395536" y="2780928"/>
            <a:ext cx="8229600" cy="1143000"/>
          </a:xfrm>
        </p:spPr>
        <p:txBody>
          <a:bodyPr>
            <a:normAutofit/>
          </a:bodyPr>
          <a:lstStyle/>
          <a:p>
            <a:r>
              <a:rPr lang="en-US" u="sng" dirty="0" smtClean="0"/>
              <a:t>Measured Burning Voltages</a:t>
            </a:r>
            <a:endParaRPr lang="en-GB" u="sng" dirty="0"/>
          </a:p>
        </p:txBody>
      </p:sp>
    </p:spTree>
    <p:extLst>
      <p:ext uri="{BB962C8B-B14F-4D97-AF65-F5344CB8AC3E}">
        <p14:creationId xmlns:p14="http://schemas.microsoft.com/office/powerpoint/2010/main" val="4424687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28</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855" y="980728"/>
            <a:ext cx="8106502" cy="2520280"/>
          </a:xfrm>
          <a:prstGeom prst="rect">
            <a:avLst/>
          </a:prstGeom>
        </p:spPr>
      </p:pic>
      <p:sp>
        <p:nvSpPr>
          <p:cNvPr id="6" name="Title 1"/>
          <p:cNvSpPr>
            <a:spLocks noGrp="1"/>
          </p:cNvSpPr>
          <p:nvPr>
            <p:ph type="title"/>
          </p:nvPr>
        </p:nvSpPr>
        <p:spPr>
          <a:xfrm>
            <a:off x="539552" y="46856"/>
            <a:ext cx="8229600" cy="1143000"/>
          </a:xfrm>
        </p:spPr>
        <p:txBody>
          <a:bodyPr/>
          <a:lstStyle/>
          <a:p>
            <a:r>
              <a:rPr lang="en-US" dirty="0" smtClean="0"/>
              <a:t>Measured Burning Voltages</a:t>
            </a:r>
            <a:endParaRPr lang="en-GB"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501008"/>
            <a:ext cx="5230702" cy="2287241"/>
          </a:xfrm>
          <a:prstGeom prst="rect">
            <a:avLst/>
          </a:prstGeom>
        </p:spPr>
      </p:pic>
      <p:sp>
        <p:nvSpPr>
          <p:cNvPr id="11" name="TextBox 10"/>
          <p:cNvSpPr txBox="1"/>
          <p:nvPr/>
        </p:nvSpPr>
        <p:spPr>
          <a:xfrm>
            <a:off x="32592" y="5793929"/>
            <a:ext cx="5648726" cy="646331"/>
          </a:xfrm>
          <a:prstGeom prst="rect">
            <a:avLst/>
          </a:prstGeom>
          <a:noFill/>
        </p:spPr>
        <p:txBody>
          <a:bodyPr wrap="none" rtlCol="0">
            <a:spAutoFit/>
          </a:bodyPr>
          <a:lstStyle/>
          <a:p>
            <a:r>
              <a:rPr lang="en-US" dirty="0" smtClean="0"/>
              <a:t>Subtract average voltage with switch closed from </a:t>
            </a:r>
          </a:p>
          <a:p>
            <a:r>
              <a:rPr lang="en-US" dirty="0" smtClean="0"/>
              <a:t>Average voltage during breakdown after initial voltage fall.</a:t>
            </a:r>
            <a:endParaRPr lang="en-GB" dirty="0"/>
          </a:p>
        </p:txBody>
      </p:sp>
      <p:sp>
        <p:nvSpPr>
          <p:cNvPr id="12" name="TextBox 11"/>
          <p:cNvSpPr txBox="1"/>
          <p:nvPr/>
        </p:nvSpPr>
        <p:spPr>
          <a:xfrm>
            <a:off x="4860033" y="3748390"/>
            <a:ext cx="4283968" cy="2031325"/>
          </a:xfrm>
          <a:prstGeom prst="rect">
            <a:avLst/>
          </a:prstGeom>
          <a:noFill/>
        </p:spPr>
        <p:txBody>
          <a:bodyPr wrap="square" rtlCol="0">
            <a:spAutoFit/>
          </a:bodyPr>
          <a:lstStyle/>
          <a:p>
            <a:r>
              <a:rPr lang="en-US" dirty="0" smtClean="0"/>
              <a:t>The burning voltage was measured across </a:t>
            </a:r>
            <a:r>
              <a:rPr lang="en-US" u="sng" dirty="0" smtClean="0"/>
              <a:t>here</a:t>
            </a:r>
            <a:r>
              <a:rPr lang="en-US" dirty="0"/>
              <a:t>.</a:t>
            </a:r>
            <a:endParaRPr lang="en-GB" dirty="0"/>
          </a:p>
          <a:p>
            <a:r>
              <a:rPr lang="en-US" dirty="0" smtClean="0"/>
              <a:t>It is the “steady state” voltage across the plasma of a spark during a breakdown at which point most </a:t>
            </a:r>
            <a:r>
              <a:rPr lang="en-US" dirty="0"/>
              <a:t>of the voltage is dropped across the 50 Ohm </a:t>
            </a:r>
            <a:r>
              <a:rPr lang="en-US" dirty="0" smtClean="0"/>
              <a:t>resistor.   It is a property of the material.</a:t>
            </a:r>
            <a:endParaRPr lang="en-GB" dirty="0"/>
          </a:p>
        </p:txBody>
      </p:sp>
      <p:cxnSp>
        <p:nvCxnSpPr>
          <p:cNvPr id="14" name="Straight Arrow Connector 13"/>
          <p:cNvCxnSpPr/>
          <p:nvPr/>
        </p:nvCxnSpPr>
        <p:spPr>
          <a:xfrm flipV="1">
            <a:off x="5230702" y="1844824"/>
            <a:ext cx="1861578" cy="230425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5230702" y="2240868"/>
            <a:ext cx="2221618" cy="19082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1475656" y="5157192"/>
            <a:ext cx="1800200" cy="108012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259632" y="5157192"/>
            <a:ext cx="144016" cy="7589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01725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29</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380" y="1052736"/>
            <a:ext cx="8064896" cy="4454375"/>
          </a:xfrm>
          <a:prstGeom prst="rect">
            <a:avLst/>
          </a:prstGeom>
        </p:spPr>
      </p:pic>
      <p:sp>
        <p:nvSpPr>
          <p:cNvPr id="6" name="TextBox 5"/>
          <p:cNvSpPr txBox="1"/>
          <p:nvPr/>
        </p:nvSpPr>
        <p:spPr>
          <a:xfrm>
            <a:off x="350380" y="5733256"/>
            <a:ext cx="8182060" cy="923330"/>
          </a:xfrm>
          <a:prstGeom prst="rect">
            <a:avLst/>
          </a:prstGeom>
          <a:noFill/>
        </p:spPr>
        <p:txBody>
          <a:bodyPr wrap="square" rtlCol="0">
            <a:spAutoFit/>
          </a:bodyPr>
          <a:lstStyle/>
          <a:p>
            <a:r>
              <a:rPr lang="en-US" dirty="0" smtClean="0"/>
              <a:t>The literature gives a value for the burning voltage of clean copper of ~23V.  This is lower than what I have measure so far in the DC spark system.  But I have not measured or corrected for the short circuit resistance of cables etc.</a:t>
            </a:r>
            <a:endParaRPr lang="en-GB" dirty="0"/>
          </a:p>
        </p:txBody>
      </p:sp>
      <p:sp>
        <p:nvSpPr>
          <p:cNvPr id="7" name="Title 1"/>
          <p:cNvSpPr txBox="1">
            <a:spLocks/>
          </p:cNvSpPr>
          <p:nvPr/>
        </p:nvSpPr>
        <p:spPr>
          <a:xfrm>
            <a:off x="350380" y="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Measured Burning Voltages</a:t>
            </a:r>
            <a:endParaRPr lang="en-GB" dirty="0"/>
          </a:p>
        </p:txBody>
      </p:sp>
    </p:spTree>
    <p:extLst>
      <p:ext uri="{BB962C8B-B14F-4D97-AF65-F5344CB8AC3E}">
        <p14:creationId xmlns:p14="http://schemas.microsoft.com/office/powerpoint/2010/main" val="1182221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202" y="-85874"/>
            <a:ext cx="8229600" cy="1143000"/>
          </a:xfrm>
        </p:spPr>
        <p:txBody>
          <a:bodyPr>
            <a:normAutofit fontScale="90000"/>
          </a:bodyPr>
          <a:lstStyle/>
          <a:p>
            <a:r>
              <a:rPr lang="en-US" dirty="0" smtClean="0"/>
              <a:t>What are the CERN DC spark systems?</a:t>
            </a:r>
            <a:endParaRPr lang="en-GB" dirty="0"/>
          </a:p>
        </p:txBody>
      </p:sp>
      <p:sp>
        <p:nvSpPr>
          <p:cNvPr id="4" name="Slide Number Placeholder 3"/>
          <p:cNvSpPr>
            <a:spLocks noGrp="1"/>
          </p:cNvSpPr>
          <p:nvPr>
            <p:ph type="sldNum" sz="quarter" idx="12"/>
          </p:nvPr>
        </p:nvSpPr>
        <p:spPr/>
        <p:txBody>
          <a:bodyPr/>
          <a:lstStyle/>
          <a:p>
            <a:fld id="{5528674F-3DD6-4A39-89C7-6094E38B3467}" type="slidenum">
              <a:rPr lang="en-GB" smtClean="0"/>
              <a:pPr/>
              <a:t>3</a:t>
            </a:fld>
            <a:endParaRPr lang="en-GB"/>
          </a:p>
        </p:txBody>
      </p:sp>
      <p:pic>
        <p:nvPicPr>
          <p:cNvPr id="6" name="Picture 5" descr="img_1835.jpg"/>
          <p:cNvPicPr/>
          <p:nvPr/>
        </p:nvPicPr>
        <p:blipFill>
          <a:blip r:embed="rId2" cstate="print"/>
          <a:stretch>
            <a:fillRect/>
          </a:stretch>
        </p:blipFill>
        <p:spPr>
          <a:xfrm>
            <a:off x="107504" y="908720"/>
            <a:ext cx="4480498" cy="2520280"/>
          </a:xfrm>
          <a:prstGeom prst="rect">
            <a:avLst/>
          </a:prstGeom>
        </p:spPr>
      </p:pic>
      <p:sp>
        <p:nvSpPr>
          <p:cNvPr id="8" name="TextBox 7"/>
          <p:cNvSpPr txBox="1"/>
          <p:nvPr/>
        </p:nvSpPr>
        <p:spPr>
          <a:xfrm>
            <a:off x="4832008" y="743793"/>
            <a:ext cx="4311992" cy="3600986"/>
          </a:xfrm>
          <a:prstGeom prst="rect">
            <a:avLst/>
          </a:prstGeom>
          <a:noFill/>
        </p:spPr>
        <p:txBody>
          <a:bodyPr wrap="square" rtlCol="0">
            <a:spAutoFit/>
          </a:bodyPr>
          <a:lstStyle/>
          <a:p>
            <a:r>
              <a:rPr lang="en-US" sz="1600" dirty="0" smtClean="0"/>
              <a:t>The CERN DC  spark systems consist of an anode and cathode in a rod-plane geometry in ultrahigh vacuum.  I will be talking about system I which is powered by the High-Rep-Rate circuit.</a:t>
            </a:r>
          </a:p>
          <a:p>
            <a:endParaRPr lang="en-US" sz="1600" dirty="0"/>
          </a:p>
          <a:p>
            <a:r>
              <a:rPr lang="en-US" sz="1600" dirty="0" smtClean="0"/>
              <a:t>The gap size can be varied from 0-100um by using a stepper motor.  It is possible to monitor and actively control the gap with an accuracy of ~1.5um.</a:t>
            </a:r>
          </a:p>
          <a:p>
            <a:endParaRPr lang="en-US" sz="1600" dirty="0"/>
          </a:p>
          <a:p>
            <a:r>
              <a:rPr lang="en-US" sz="1600" dirty="0" smtClean="0"/>
              <a:t>The diameter of the anode is 2.3mm and has a hemispherical tip</a:t>
            </a:r>
            <a:r>
              <a:rPr lang="en-US" dirty="0" smtClean="0"/>
              <a:t>.</a:t>
            </a:r>
          </a:p>
          <a:p>
            <a:endParaRPr lang="en-US" dirty="0"/>
          </a:p>
          <a:p>
            <a:r>
              <a:rPr lang="en-US" sz="1600" dirty="0" smtClean="0"/>
              <a:t>The cathodes have a good surface quality.</a:t>
            </a:r>
            <a:endParaRPr lang="en-GB" sz="1600" dirty="0"/>
          </a:p>
        </p:txBody>
      </p:sp>
      <p:sp>
        <p:nvSpPr>
          <p:cNvPr id="9" name="TextBox 8"/>
          <p:cNvSpPr txBox="1"/>
          <p:nvPr/>
        </p:nvSpPr>
        <p:spPr>
          <a:xfrm>
            <a:off x="101337" y="3796585"/>
            <a:ext cx="4819392" cy="2800767"/>
          </a:xfrm>
          <a:prstGeom prst="rect">
            <a:avLst/>
          </a:prstGeom>
          <a:noFill/>
        </p:spPr>
        <p:txBody>
          <a:bodyPr wrap="square" rtlCol="0">
            <a:spAutoFit/>
          </a:bodyPr>
          <a:lstStyle/>
          <a:p>
            <a:r>
              <a:rPr lang="en-US" sz="1600" dirty="0" smtClean="0"/>
              <a:t>High voltage is applied across the electrodes and the resulting current and voltage waveforms are </a:t>
            </a:r>
            <a:r>
              <a:rPr lang="en-US" sz="1600" dirty="0" err="1" smtClean="0"/>
              <a:t>analysed</a:t>
            </a:r>
            <a:r>
              <a:rPr lang="en-US" sz="1600" dirty="0" smtClean="0"/>
              <a:t> (largely automatically) and recorded.</a:t>
            </a:r>
          </a:p>
          <a:p>
            <a:endParaRPr lang="en-US" sz="1600" dirty="0" smtClean="0"/>
          </a:p>
          <a:p>
            <a:r>
              <a:rPr lang="en-US" sz="1600" dirty="0" smtClean="0"/>
              <a:t>From these we can tell whether a BD occurred and measure several properties of the BD such as the turn on time, the position of the BD within the pulse, the burning voltage and even the gap distance!</a:t>
            </a:r>
          </a:p>
          <a:p>
            <a:endParaRPr lang="en-US" sz="1600" dirty="0"/>
          </a:p>
          <a:p>
            <a:r>
              <a:rPr lang="en-US" sz="1600" dirty="0" smtClean="0"/>
              <a:t>We are not currently able to measure the field enhancement factor </a:t>
            </a:r>
            <a:r>
              <a:rPr lang="el-GR" sz="1600" dirty="0" smtClean="0"/>
              <a:t>β</a:t>
            </a:r>
            <a:r>
              <a:rPr lang="en-US" sz="1600" dirty="0" smtClean="0"/>
              <a:t>, with this setup however.</a:t>
            </a:r>
          </a:p>
        </p:txBody>
      </p:sp>
      <p:pic>
        <p:nvPicPr>
          <p:cNvPr id="10" name="Picture 11"/>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20000"/>
                    </a14:imgEffect>
                  </a14:imgLayer>
                </a14:imgProps>
              </a:ext>
            </a:extLst>
          </a:blip>
          <a:srcRect l="5328" t="22682" r="57936" b="10061"/>
          <a:stretch/>
        </p:blipFill>
        <p:spPr bwMode="auto">
          <a:xfrm rot="5400000">
            <a:off x="3207992" y="2219622"/>
            <a:ext cx="1965874" cy="1282157"/>
          </a:xfrm>
          <a:prstGeom prst="rect">
            <a:avLst/>
          </a:prstGeom>
          <a:noFill/>
          <a:ln w="9525">
            <a:noFill/>
            <a:miter lim="800000"/>
            <a:headEnd/>
            <a:tailEnd/>
          </a:ln>
        </p:spPr>
      </p:pic>
      <p:cxnSp>
        <p:nvCxnSpPr>
          <p:cNvPr id="12" name="Straight Arrow Connector 11"/>
          <p:cNvCxnSpPr/>
          <p:nvPr/>
        </p:nvCxnSpPr>
        <p:spPr>
          <a:xfrm>
            <a:off x="2123728" y="1877763"/>
            <a:ext cx="1656184" cy="83115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2008" y="4635287"/>
            <a:ext cx="1571625"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60232" y="4635287"/>
            <a:ext cx="1825104" cy="1807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39841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30</a:t>
            </a:fld>
            <a:endParaRPr lang="en-GB"/>
          </a:p>
        </p:txBody>
      </p:sp>
      <p:sp>
        <p:nvSpPr>
          <p:cNvPr id="5" name="Title 1"/>
          <p:cNvSpPr>
            <a:spLocks noGrp="1"/>
          </p:cNvSpPr>
          <p:nvPr>
            <p:ph type="title"/>
          </p:nvPr>
        </p:nvSpPr>
        <p:spPr>
          <a:xfrm>
            <a:off x="395536" y="2780928"/>
            <a:ext cx="8229600" cy="1143000"/>
          </a:xfrm>
        </p:spPr>
        <p:txBody>
          <a:bodyPr/>
          <a:lstStyle/>
          <a:p>
            <a:r>
              <a:rPr lang="en-US" u="sng" dirty="0" smtClean="0"/>
              <a:t> The Fixed Gap System</a:t>
            </a:r>
            <a:endParaRPr lang="en-GB" u="sng" dirty="0"/>
          </a:p>
        </p:txBody>
      </p:sp>
    </p:spTree>
    <p:extLst>
      <p:ext uri="{BB962C8B-B14F-4D97-AF65-F5344CB8AC3E}">
        <p14:creationId xmlns:p14="http://schemas.microsoft.com/office/powerpoint/2010/main" val="1950798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647" y="0"/>
            <a:ext cx="8229600" cy="1143000"/>
          </a:xfrm>
        </p:spPr>
        <p:txBody>
          <a:bodyPr>
            <a:normAutofit fontScale="90000"/>
          </a:bodyPr>
          <a:lstStyle/>
          <a:p>
            <a:r>
              <a:rPr lang="en-US" dirty="0" smtClean="0"/>
              <a:t>Motivation behind the fixed gap system</a:t>
            </a:r>
            <a:endParaRPr lang="en-GB" dirty="0"/>
          </a:p>
        </p:txBody>
      </p:sp>
      <p:sp>
        <p:nvSpPr>
          <p:cNvPr id="4" name="Slide Number Placeholder 3"/>
          <p:cNvSpPr>
            <a:spLocks noGrp="1"/>
          </p:cNvSpPr>
          <p:nvPr>
            <p:ph type="sldNum" sz="quarter" idx="12"/>
          </p:nvPr>
        </p:nvSpPr>
        <p:spPr/>
        <p:txBody>
          <a:bodyPr/>
          <a:lstStyle/>
          <a:p>
            <a:fld id="{5528674F-3DD6-4A39-89C7-6094E38B3467}" type="slidenum">
              <a:rPr lang="en-GB" smtClean="0"/>
              <a:pPr/>
              <a:t>31</a:t>
            </a:fld>
            <a:endParaRPr lang="en-GB"/>
          </a:p>
        </p:txBody>
      </p:sp>
      <p:sp>
        <p:nvSpPr>
          <p:cNvPr id="5" name="TextBox 4"/>
          <p:cNvSpPr txBox="1"/>
          <p:nvPr/>
        </p:nvSpPr>
        <p:spPr>
          <a:xfrm>
            <a:off x="375009" y="1268760"/>
            <a:ext cx="8496944" cy="2862322"/>
          </a:xfrm>
          <a:prstGeom prst="rect">
            <a:avLst/>
          </a:prstGeom>
          <a:noFill/>
        </p:spPr>
        <p:txBody>
          <a:bodyPr wrap="square" rtlCol="0">
            <a:spAutoFit/>
          </a:bodyPr>
          <a:lstStyle/>
          <a:p>
            <a:r>
              <a:rPr lang="en-US" dirty="0" smtClean="0"/>
              <a:t>This fixed gap system solves two key issues…</a:t>
            </a:r>
          </a:p>
          <a:p>
            <a:endParaRPr lang="en-US" dirty="0" smtClean="0"/>
          </a:p>
          <a:p>
            <a:pPr marL="342900" indent="-342900">
              <a:buFont typeface="+mj-lt"/>
              <a:buAutoNum type="arabicPeriod"/>
            </a:pPr>
            <a:r>
              <a:rPr lang="en-US" dirty="0" smtClean="0"/>
              <a:t>There is no need to measure the electrode gap, it is fixed.</a:t>
            </a:r>
          </a:p>
          <a:p>
            <a:pPr marL="342900" indent="-342900">
              <a:buFont typeface="+mj-lt"/>
              <a:buAutoNum type="arabicPeriod"/>
            </a:pPr>
            <a:endParaRPr lang="en-US" dirty="0"/>
          </a:p>
          <a:p>
            <a:pPr marL="342900" indent="-342900">
              <a:buFont typeface="+mj-lt"/>
              <a:buAutoNum type="arabicPeriod"/>
            </a:pPr>
            <a:r>
              <a:rPr lang="en-US" dirty="0" smtClean="0"/>
              <a:t>The surface area is very much larger, so hopefully breakdown will usually occur on “virgin” surface which hasn’t seen a breakdown yet.</a:t>
            </a:r>
          </a:p>
          <a:p>
            <a:pPr marL="342900" indent="-342900">
              <a:buFont typeface="+mj-lt"/>
              <a:buAutoNum type="arabicPeriod"/>
            </a:pPr>
            <a:endParaRPr lang="en-US" dirty="0"/>
          </a:p>
          <a:p>
            <a:r>
              <a:rPr lang="en-US" dirty="0" smtClean="0"/>
              <a:t>Also the system is very compact 30cm x 30cm.  This will allow the whole system to be placed inside a 2T magnet we have at CERN, enabling us to study the effect an external magnetic field has on the BDR.</a:t>
            </a:r>
            <a:endParaRPr lang="en-GB" dirty="0"/>
          </a:p>
        </p:txBody>
      </p:sp>
      <p:pic>
        <p:nvPicPr>
          <p:cNvPr id="6" name="Picture 3" descr="G:\Departments\EN\Groups\MME\MM\Metallurgy\MEB-Sigma\MAichele\T18\Cell7US-Part7\Multiscan\T18Cell7USPart7b_Zone_0_21_27.TIF"/>
          <p:cNvPicPr>
            <a:picLocks noChangeAspect="1" noChangeArrowheads="1"/>
          </p:cNvPicPr>
          <p:nvPr/>
        </p:nvPicPr>
        <p:blipFill>
          <a:blip r:embed="rId2" cstate="print"/>
          <a:srcRect/>
          <a:stretch>
            <a:fillRect/>
          </a:stretch>
        </p:blipFill>
        <p:spPr bwMode="auto">
          <a:xfrm>
            <a:off x="2627784" y="4109664"/>
            <a:ext cx="2673832" cy="2005376"/>
          </a:xfrm>
          <a:prstGeom prst="rect">
            <a:avLst/>
          </a:prstGeom>
          <a:noFill/>
        </p:spPr>
      </p:pic>
      <p:pic>
        <p:nvPicPr>
          <p:cNvPr id="7" name="Picture 2" descr="\\cern.ch\dfs\Users\h\htimko\Public\Stephane\Publication_draft\pics\EP5sparks.png"/>
          <p:cNvPicPr>
            <a:picLocks noChangeAspect="1" noChangeArrowheads="1"/>
          </p:cNvPicPr>
          <p:nvPr/>
        </p:nvPicPr>
        <p:blipFill rotWithShape="1">
          <a:blip r:embed="rId3">
            <a:extLst>
              <a:ext uri="{28A0092B-C50C-407E-A947-70E740481C1C}">
                <a14:useLocalDpi xmlns:a14="http://schemas.microsoft.com/office/drawing/2010/main" val="0"/>
              </a:ext>
            </a:extLst>
          </a:blip>
          <a:srcRect r="11467"/>
          <a:stretch/>
        </p:blipFill>
        <p:spPr bwMode="auto">
          <a:xfrm>
            <a:off x="179512" y="4131083"/>
            <a:ext cx="2341949" cy="198395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364088" y="4131082"/>
            <a:ext cx="3514032" cy="2585323"/>
          </a:xfrm>
          <a:prstGeom prst="rect">
            <a:avLst/>
          </a:prstGeom>
          <a:noFill/>
        </p:spPr>
        <p:txBody>
          <a:bodyPr wrap="square" rtlCol="0">
            <a:spAutoFit/>
          </a:bodyPr>
          <a:lstStyle/>
          <a:p>
            <a:r>
              <a:rPr lang="fi-FI" dirty="0"/>
              <a:t>These SEM pictures well illustrate the difference in experimental conditions in RF tests (Right) which even after 100s of hours of testing shows minimal surface modification compared to  just 5 breakdowns in the present DC spark system (Left).</a:t>
            </a:r>
          </a:p>
          <a:p>
            <a:endParaRPr lang="en-GB" dirty="0"/>
          </a:p>
        </p:txBody>
      </p:sp>
    </p:spTree>
    <p:extLst>
      <p:ext uri="{BB962C8B-B14F-4D97-AF65-F5344CB8AC3E}">
        <p14:creationId xmlns:p14="http://schemas.microsoft.com/office/powerpoint/2010/main" val="17560598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32</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29689"/>
            <a:ext cx="2447055" cy="3285201"/>
          </a:xfrm>
          <a:prstGeom prst="rect">
            <a:avLst/>
          </a:prstGeom>
        </p:spPr>
      </p:pic>
      <p:sp>
        <p:nvSpPr>
          <p:cNvPr id="6" name="TextBox 5"/>
          <p:cNvSpPr txBox="1"/>
          <p:nvPr/>
        </p:nvSpPr>
        <p:spPr>
          <a:xfrm>
            <a:off x="3169068" y="1340768"/>
            <a:ext cx="5270634" cy="1200329"/>
          </a:xfrm>
          <a:prstGeom prst="rect">
            <a:avLst/>
          </a:prstGeom>
          <a:noFill/>
        </p:spPr>
        <p:txBody>
          <a:bodyPr wrap="square" rtlCol="0">
            <a:spAutoFit/>
          </a:bodyPr>
          <a:lstStyle/>
          <a:p>
            <a:pPr algn="l"/>
            <a:r>
              <a:rPr lang="en-US" baseline="0" dirty="0" smtClean="0"/>
              <a:t>Despite the comparatively large size of the anodes, the system is very compact.  Four antennas are included in the design to pick up the radiation from breakdowns.</a:t>
            </a:r>
            <a:endParaRPr lang="en-GB" dirty="0" smtClean="0"/>
          </a:p>
        </p:txBody>
      </p:sp>
      <p:sp>
        <p:nvSpPr>
          <p:cNvPr id="9" name="TextBox 8"/>
          <p:cNvSpPr txBox="1"/>
          <p:nvPr/>
        </p:nvSpPr>
        <p:spPr>
          <a:xfrm>
            <a:off x="152055" y="5733256"/>
            <a:ext cx="8884441" cy="646331"/>
          </a:xfrm>
          <a:prstGeom prst="rect">
            <a:avLst/>
          </a:prstGeom>
          <a:noFill/>
        </p:spPr>
        <p:txBody>
          <a:bodyPr wrap="square" rtlCol="0">
            <a:spAutoFit/>
          </a:bodyPr>
          <a:lstStyle/>
          <a:p>
            <a:pPr algn="l"/>
            <a:r>
              <a:rPr lang="en-US" dirty="0" smtClean="0"/>
              <a:t>The surface of the electrodes</a:t>
            </a:r>
            <a:r>
              <a:rPr lang="en-US" baseline="0" dirty="0" smtClean="0"/>
              <a:t> are 80mm in diameter and have a surface tolerance of &lt;1um.  The picture on the right shows the high precision turning.</a:t>
            </a:r>
            <a:endParaRPr lang="en-GB" dirty="0" smtClean="0"/>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3212663"/>
            <a:ext cx="2738429" cy="2232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9798" y="3212663"/>
            <a:ext cx="2750354" cy="2232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itle 1"/>
          <p:cNvSpPr>
            <a:spLocks noGrp="1"/>
          </p:cNvSpPr>
          <p:nvPr>
            <p:ph type="title"/>
          </p:nvPr>
        </p:nvSpPr>
        <p:spPr>
          <a:xfrm>
            <a:off x="1115616" y="0"/>
            <a:ext cx="8229600" cy="1143000"/>
          </a:xfrm>
        </p:spPr>
        <p:txBody>
          <a:bodyPr/>
          <a:lstStyle/>
          <a:p>
            <a:r>
              <a:rPr lang="en-US" dirty="0" smtClean="0"/>
              <a:t> The Fixed Gap System</a:t>
            </a:r>
            <a:endParaRPr lang="en-GB" dirty="0"/>
          </a:p>
        </p:txBody>
      </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7621" y="3314890"/>
            <a:ext cx="2928229" cy="2196172"/>
          </a:xfrm>
          <a:prstGeom prst="rect">
            <a:avLst/>
          </a:prstGeom>
        </p:spPr>
      </p:pic>
    </p:spTree>
    <p:extLst>
      <p:ext uri="{BB962C8B-B14F-4D97-AF65-F5344CB8AC3E}">
        <p14:creationId xmlns:p14="http://schemas.microsoft.com/office/powerpoint/2010/main" val="28694607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115616" y="-99392"/>
            <a:ext cx="8229600" cy="1143000"/>
          </a:xfrm>
        </p:spPr>
        <p:txBody>
          <a:bodyPr/>
          <a:lstStyle/>
          <a:p>
            <a:r>
              <a:rPr lang="en-US" dirty="0" smtClean="0"/>
              <a:t> The Fixed Gap System</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92696"/>
            <a:ext cx="9144000" cy="4936142"/>
          </a:xfrm>
          <a:prstGeom prst="rect">
            <a:avLst/>
          </a:prstGeom>
        </p:spPr>
      </p:pic>
      <p:sp>
        <p:nvSpPr>
          <p:cNvPr id="6" name="TextBox 5"/>
          <p:cNvSpPr txBox="1"/>
          <p:nvPr/>
        </p:nvSpPr>
        <p:spPr>
          <a:xfrm>
            <a:off x="179512" y="5517232"/>
            <a:ext cx="8280920" cy="1200329"/>
          </a:xfrm>
          <a:prstGeom prst="rect">
            <a:avLst/>
          </a:prstGeom>
          <a:noFill/>
        </p:spPr>
        <p:txBody>
          <a:bodyPr wrap="square" rtlCol="0">
            <a:spAutoFit/>
          </a:bodyPr>
          <a:lstStyle/>
          <a:p>
            <a:r>
              <a:rPr lang="en-US" dirty="0" smtClean="0"/>
              <a:t>First voltage was decreased in steps of 5% (red).  Once a BDR of ~5*10^-8 was achieved the voltage was increased in steps of 5% (green).  The experiment is still running.  We expect the electrodes have conditioned so the BDR data in green will always be consistently lower than the BDR data in red.</a:t>
            </a:r>
            <a:endParaRPr lang="en-GB" dirty="0"/>
          </a:p>
        </p:txBody>
      </p:sp>
      <p:sp>
        <p:nvSpPr>
          <p:cNvPr id="7" name="TextBox 6"/>
          <p:cNvSpPr txBox="1"/>
          <p:nvPr/>
        </p:nvSpPr>
        <p:spPr>
          <a:xfrm>
            <a:off x="1691680" y="1556792"/>
            <a:ext cx="1358064" cy="461665"/>
          </a:xfrm>
          <a:prstGeom prst="rect">
            <a:avLst/>
          </a:prstGeom>
          <a:noFill/>
        </p:spPr>
        <p:txBody>
          <a:bodyPr wrap="none" rtlCol="0">
            <a:spAutoFit/>
          </a:bodyPr>
          <a:lstStyle/>
          <a:p>
            <a:r>
              <a:rPr lang="en-US" sz="2400" dirty="0" smtClean="0"/>
              <a:t>BDR ~ E</a:t>
            </a:r>
            <a:r>
              <a:rPr lang="en-US" sz="2400" baseline="30000" dirty="0" smtClean="0"/>
              <a:t>45</a:t>
            </a:r>
            <a:endParaRPr lang="en-GB" sz="2400" baseline="30000" dirty="0"/>
          </a:p>
        </p:txBody>
      </p:sp>
    </p:spTree>
    <p:extLst>
      <p:ext uri="{BB962C8B-B14F-4D97-AF65-F5344CB8AC3E}">
        <p14:creationId xmlns:p14="http://schemas.microsoft.com/office/powerpoint/2010/main" val="22117634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67544" y="260648"/>
            <a:ext cx="8229600" cy="1143000"/>
          </a:xfrm>
        </p:spPr>
        <p:txBody>
          <a:bodyPr/>
          <a:lstStyle/>
          <a:p>
            <a:r>
              <a:rPr lang="en-US" u="sng" dirty="0" smtClean="0"/>
              <a:t>Future Plans</a:t>
            </a:r>
            <a:endParaRPr lang="en-GB" u="sng" dirty="0"/>
          </a:p>
        </p:txBody>
      </p:sp>
      <p:sp>
        <p:nvSpPr>
          <p:cNvPr id="5" name="TextBox 4"/>
          <p:cNvSpPr txBox="1"/>
          <p:nvPr/>
        </p:nvSpPr>
        <p:spPr>
          <a:xfrm>
            <a:off x="323528" y="1560932"/>
            <a:ext cx="8424936" cy="2031325"/>
          </a:xfrm>
          <a:prstGeom prst="rect">
            <a:avLst/>
          </a:prstGeom>
          <a:noFill/>
        </p:spPr>
        <p:txBody>
          <a:bodyPr wrap="square" rtlCol="0">
            <a:spAutoFit/>
          </a:bodyPr>
          <a:lstStyle/>
          <a:p>
            <a:pPr marL="285750" indent="-285750">
              <a:buFont typeface="Arial" panose="020B0604020202020204" pitchFamily="34" charset="0"/>
              <a:buChar char="•"/>
            </a:pPr>
            <a:r>
              <a:rPr lang="en-US" dirty="0" smtClean="0"/>
              <a:t>Probe lower BDRs and try to improve error on field (better gap measurement).</a:t>
            </a:r>
          </a:p>
          <a:p>
            <a:endParaRPr lang="en-US" dirty="0"/>
          </a:p>
          <a:p>
            <a:pPr marL="285750" indent="-285750">
              <a:buFont typeface="Arial" panose="020B0604020202020204" pitchFamily="34" charset="0"/>
              <a:buChar char="•"/>
            </a:pPr>
            <a:r>
              <a:rPr lang="en-US" dirty="0" smtClean="0"/>
              <a:t>Study the effect of the magnetic field on the BDR for the fixed gap system.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Study pulse length dependence.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Study dependence on temperature.</a:t>
            </a:r>
            <a:endParaRPr lang="en-GB" dirty="0"/>
          </a:p>
        </p:txBody>
      </p:sp>
    </p:spTree>
    <p:extLst>
      <p:ext uri="{BB962C8B-B14F-4D97-AF65-F5344CB8AC3E}">
        <p14:creationId xmlns:p14="http://schemas.microsoft.com/office/powerpoint/2010/main" val="987150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4</a:t>
            </a:fld>
            <a:endParaRPr lang="en-GB"/>
          </a:p>
        </p:txBody>
      </p:sp>
      <p:sp>
        <p:nvSpPr>
          <p:cNvPr id="5" name="Title 1"/>
          <p:cNvSpPr>
            <a:spLocks noGrp="1"/>
          </p:cNvSpPr>
          <p:nvPr>
            <p:ph type="title"/>
          </p:nvPr>
        </p:nvSpPr>
        <p:spPr>
          <a:xfrm>
            <a:off x="429008" y="116632"/>
            <a:ext cx="8229600" cy="1143000"/>
          </a:xfrm>
        </p:spPr>
        <p:txBody>
          <a:bodyPr/>
          <a:lstStyle/>
          <a:p>
            <a:r>
              <a:rPr lang="en-US" dirty="0" smtClean="0"/>
              <a:t> What is the High Rep Rate Circuit?</a:t>
            </a:r>
            <a:endParaRPr lang="en-GB" dirty="0"/>
          </a:p>
        </p:txBody>
      </p:sp>
      <p:pic>
        <p:nvPicPr>
          <p:cNvPr id="2050" name="Picture 2" descr="C:\Users\nshipman\Documents\DC Spark System\Pics\HRR\IMG_079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742" y="1194115"/>
            <a:ext cx="4202258" cy="313872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3764" y="3573016"/>
            <a:ext cx="3116628" cy="2731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179512" y="4797152"/>
            <a:ext cx="4262094" cy="1200329"/>
          </a:xfrm>
          <a:prstGeom prst="rect">
            <a:avLst/>
          </a:prstGeom>
          <a:noFill/>
        </p:spPr>
        <p:txBody>
          <a:bodyPr wrap="square" rtlCol="0">
            <a:spAutoFit/>
          </a:bodyPr>
          <a:lstStyle/>
          <a:p>
            <a:r>
              <a:rPr lang="en-US" dirty="0" smtClean="0"/>
              <a:t>The </a:t>
            </a:r>
            <a:r>
              <a:rPr lang="en-US" dirty="0"/>
              <a:t>picture </a:t>
            </a:r>
            <a:r>
              <a:rPr lang="en-US" dirty="0" smtClean="0"/>
              <a:t>above </a:t>
            </a:r>
            <a:r>
              <a:rPr lang="en-US" dirty="0"/>
              <a:t>shows the HRR </a:t>
            </a:r>
            <a:r>
              <a:rPr lang="en-US" dirty="0" smtClean="0"/>
              <a:t>circuit. </a:t>
            </a:r>
            <a:r>
              <a:rPr lang="en-US" dirty="0"/>
              <a:t>The metal box housing the switch is placed as close as possible to the vacuum chamber to minimise stray capacitance. </a:t>
            </a:r>
            <a:endParaRPr lang="en-GB" dirty="0" smtClean="0"/>
          </a:p>
        </p:txBody>
      </p:sp>
      <p:sp>
        <p:nvSpPr>
          <p:cNvPr id="8" name="TextBox 7"/>
          <p:cNvSpPr txBox="1"/>
          <p:nvPr/>
        </p:nvSpPr>
        <p:spPr>
          <a:xfrm>
            <a:off x="4860032" y="1519624"/>
            <a:ext cx="3816424" cy="1477328"/>
          </a:xfrm>
          <a:prstGeom prst="rect">
            <a:avLst/>
          </a:prstGeom>
          <a:noFill/>
        </p:spPr>
        <p:txBody>
          <a:bodyPr wrap="square" rtlCol="0">
            <a:spAutoFit/>
          </a:bodyPr>
          <a:lstStyle/>
          <a:p>
            <a:r>
              <a:rPr lang="en-US" dirty="0" smtClean="0"/>
              <a:t>The HRR circuit uses a solid state switch to supply high voltage pulses (up to 10kV) at a rep rate of up to 1kHz.  The energy is stored on a 200m/1us long coaxial cable. </a:t>
            </a:r>
            <a:endParaRPr lang="en-GB" dirty="0" smtClean="0"/>
          </a:p>
        </p:txBody>
      </p:sp>
    </p:spTree>
    <p:extLst>
      <p:ext uri="{BB962C8B-B14F-4D97-AF65-F5344CB8AC3E}">
        <p14:creationId xmlns:p14="http://schemas.microsoft.com/office/powerpoint/2010/main" val="39688787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5</a:t>
            </a:fld>
            <a:endParaRPr lang="en-GB" dirty="0"/>
          </a:p>
        </p:txBody>
      </p:sp>
      <p:sp>
        <p:nvSpPr>
          <p:cNvPr id="5" name="Title 1"/>
          <p:cNvSpPr txBox="1">
            <a:spLocks/>
          </p:cNvSpPr>
          <p:nvPr/>
        </p:nvSpPr>
        <p:spPr>
          <a:xfrm>
            <a:off x="609600" y="54747"/>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Motivation behind the HRR system</a:t>
            </a:r>
            <a:endParaRPr lang="en-GB" dirty="0"/>
          </a:p>
        </p:txBody>
      </p:sp>
      <p:sp>
        <p:nvSpPr>
          <p:cNvPr id="7" name="TextBox 6"/>
          <p:cNvSpPr txBox="1"/>
          <p:nvPr/>
        </p:nvSpPr>
        <p:spPr>
          <a:xfrm>
            <a:off x="244455" y="1139978"/>
            <a:ext cx="8119146" cy="2585323"/>
          </a:xfrm>
          <a:prstGeom prst="rect">
            <a:avLst/>
          </a:prstGeom>
          <a:noFill/>
        </p:spPr>
        <p:txBody>
          <a:bodyPr wrap="none" rtlCol="0">
            <a:spAutoFit/>
          </a:bodyPr>
          <a:lstStyle/>
          <a:p>
            <a:pPr marL="285750" indent="-285750">
              <a:buFont typeface="Arial" pitchFamily="34" charset="0"/>
              <a:buChar char="•"/>
            </a:pPr>
            <a:r>
              <a:rPr lang="en-US" dirty="0" smtClean="0"/>
              <a:t>CLIC is interested in the low breakdown regime ~10^-7 BDs/pulse/m.</a:t>
            </a:r>
          </a:p>
          <a:p>
            <a:endParaRPr lang="en-US" dirty="0"/>
          </a:p>
          <a:p>
            <a:pPr marL="285750" indent="-285750">
              <a:buFont typeface="Arial" pitchFamily="34" charset="0"/>
              <a:buChar char="•"/>
            </a:pPr>
            <a:r>
              <a:rPr lang="en-US" dirty="0" smtClean="0"/>
              <a:t>With the older mechanical relay the maximum operating frequency is only 0.5Hz. </a:t>
            </a:r>
          </a:p>
          <a:p>
            <a:pPr marL="742950" lvl="1" indent="-285750">
              <a:buFont typeface="Arial" pitchFamily="34" charset="0"/>
              <a:buChar char="•"/>
            </a:pPr>
            <a:r>
              <a:rPr lang="en-US" dirty="0" smtClean="0"/>
              <a:t>10^7/0.5Hz ~ 7.7months</a:t>
            </a:r>
          </a:p>
          <a:p>
            <a:pPr marL="285750" indent="-285750">
              <a:buFont typeface="Arial" pitchFamily="34" charset="0"/>
              <a:buChar char="•"/>
            </a:pPr>
            <a:endParaRPr lang="en-US" dirty="0"/>
          </a:p>
          <a:p>
            <a:pPr marL="285750" indent="-285750">
              <a:buFont typeface="Arial" pitchFamily="34" charset="0"/>
              <a:buChar char="•"/>
            </a:pPr>
            <a:r>
              <a:rPr lang="en-US" dirty="0" smtClean="0"/>
              <a:t>By using a solid state switch the HRR system can operate at 1kHz</a:t>
            </a:r>
          </a:p>
          <a:p>
            <a:pPr marL="742950" lvl="1" indent="-285750">
              <a:buFont typeface="Arial" pitchFamily="34" charset="0"/>
              <a:buChar char="•"/>
            </a:pPr>
            <a:r>
              <a:rPr lang="en-US" dirty="0" smtClean="0"/>
              <a:t>10^7/10^3Hz ~ 3 hours</a:t>
            </a:r>
          </a:p>
          <a:p>
            <a:endParaRPr lang="en-US" dirty="0"/>
          </a:p>
          <a:p>
            <a:endParaRPr lang="en-GB" dirty="0"/>
          </a:p>
        </p:txBody>
      </p:sp>
      <p:pic>
        <p:nvPicPr>
          <p:cNvPr id="8" name="Picture 3"/>
          <p:cNvPicPr>
            <a:picLocks noChangeAspect="1" noChangeArrowheads="1"/>
          </p:cNvPicPr>
          <p:nvPr/>
        </p:nvPicPr>
        <p:blipFill>
          <a:blip r:embed="rId3" cstate="print"/>
          <a:srcRect/>
          <a:stretch>
            <a:fillRect/>
          </a:stretch>
        </p:blipFill>
        <p:spPr bwMode="auto">
          <a:xfrm>
            <a:off x="152401" y="3933056"/>
            <a:ext cx="4197757" cy="2682074"/>
          </a:xfrm>
          <a:prstGeom prst="rect">
            <a:avLst/>
          </a:prstGeom>
          <a:noFill/>
          <a:ln w="9525">
            <a:noFill/>
            <a:miter lim="800000"/>
            <a:headEnd/>
            <a:tailEnd/>
          </a:ln>
          <a:effectLst/>
        </p:spPr>
      </p:pic>
      <p:pic>
        <p:nvPicPr>
          <p:cNvPr id="9" name="Picture 2"/>
          <p:cNvPicPr>
            <a:picLocks noChangeAspect="1" noChangeArrowheads="1"/>
          </p:cNvPicPr>
          <p:nvPr/>
        </p:nvPicPr>
        <p:blipFill>
          <a:blip r:embed="rId4" cstate="print"/>
          <a:srcRect t="2226" r="1471"/>
          <a:stretch>
            <a:fillRect/>
          </a:stretch>
        </p:blipFill>
        <p:spPr bwMode="auto">
          <a:xfrm>
            <a:off x="3029089" y="3933055"/>
            <a:ext cx="4062790" cy="2663769"/>
          </a:xfrm>
          <a:prstGeom prst="rect">
            <a:avLst/>
          </a:prstGeom>
          <a:noFill/>
          <a:ln w="9525">
            <a:noFill/>
            <a:miter lim="800000"/>
            <a:headEnd/>
            <a:tailEnd/>
          </a:ln>
          <a:effectLst/>
        </p:spPr>
      </p:pic>
      <p:graphicFrame>
        <p:nvGraphicFramePr>
          <p:cNvPr id="10" name="Object 3"/>
          <p:cNvGraphicFramePr>
            <a:graphicFrameLocks noChangeAspect="1"/>
          </p:cNvGraphicFramePr>
          <p:nvPr>
            <p:extLst>
              <p:ext uri="{D42A27DB-BD31-4B8C-83A1-F6EECF244321}">
                <p14:modId xmlns:p14="http://schemas.microsoft.com/office/powerpoint/2010/main" val="3424992066"/>
              </p:ext>
            </p:extLst>
          </p:nvPr>
        </p:nvGraphicFramePr>
        <p:xfrm>
          <a:off x="609600" y="3279573"/>
          <a:ext cx="2549894" cy="503733"/>
        </p:xfrm>
        <a:graphic>
          <a:graphicData uri="http://schemas.openxmlformats.org/presentationml/2006/ole">
            <mc:AlternateContent xmlns:mc="http://schemas.openxmlformats.org/markup-compatibility/2006">
              <mc:Choice xmlns:v="urn:schemas-microsoft-com:vml" Requires="v">
                <p:oleObj spid="_x0000_s1067" name="Equation" r:id="rId5" imgW="1180800" imgH="228600" progId="Equation.DSMT4">
                  <p:embed/>
                </p:oleObj>
              </mc:Choice>
              <mc:Fallback>
                <p:oleObj name="Equation" r:id="rId5" imgW="1180800" imgH="2286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279573"/>
                        <a:ext cx="2549894" cy="503733"/>
                      </a:xfrm>
                      <a:prstGeom prst="rect">
                        <a:avLst/>
                      </a:prstGeom>
                      <a:noFill/>
                    </p:spPr>
                  </p:pic>
                </p:oleObj>
              </mc:Fallback>
            </mc:AlternateContent>
          </a:graphicData>
        </a:graphic>
      </p:graphicFrame>
      <p:sp>
        <p:nvSpPr>
          <p:cNvPr id="11" name="TextBox 10"/>
          <p:cNvSpPr txBox="1"/>
          <p:nvPr/>
        </p:nvSpPr>
        <p:spPr>
          <a:xfrm>
            <a:off x="7157249" y="3933055"/>
            <a:ext cx="1735231" cy="2308324"/>
          </a:xfrm>
          <a:prstGeom prst="rect">
            <a:avLst/>
          </a:prstGeom>
          <a:noFill/>
        </p:spPr>
        <p:txBody>
          <a:bodyPr wrap="square" rtlCol="0">
            <a:spAutoFit/>
          </a:bodyPr>
          <a:lstStyle/>
          <a:p>
            <a:r>
              <a:rPr lang="en-US" dirty="0" smtClean="0"/>
              <a:t>We should also be able to test the BDR vs. E stress model scaling theory proposed by </a:t>
            </a:r>
            <a:r>
              <a:rPr lang="en-US" dirty="0" err="1" smtClean="0"/>
              <a:t>Fluyra</a:t>
            </a:r>
            <a:r>
              <a:rPr lang="en-GB" dirty="0" smtClean="0"/>
              <a:t> </a:t>
            </a:r>
            <a:r>
              <a:rPr lang="en-GB" dirty="0" err="1"/>
              <a:t>Djurabekova</a:t>
            </a:r>
            <a:r>
              <a:rPr lang="en-GB" dirty="0"/>
              <a:t> </a:t>
            </a:r>
            <a:r>
              <a:rPr lang="en-US" i="1" dirty="0" smtClean="0">
                <a:solidFill>
                  <a:srgbClr val="7030A0"/>
                </a:solidFill>
              </a:rPr>
              <a:t>.</a:t>
            </a:r>
            <a:endParaRPr lang="en-GB" i="1" dirty="0">
              <a:solidFill>
                <a:srgbClr val="7030A0"/>
              </a:solidFill>
            </a:endParaRPr>
          </a:p>
        </p:txBody>
      </p:sp>
    </p:spTree>
    <p:extLst>
      <p:ext uri="{BB962C8B-B14F-4D97-AF65-F5344CB8AC3E}">
        <p14:creationId xmlns:p14="http://schemas.microsoft.com/office/powerpoint/2010/main" val="6071025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6</a:t>
            </a:fld>
            <a:endParaRPr lang="en-GB"/>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3292"/>
          <a:stretch/>
        </p:blipFill>
        <p:spPr>
          <a:xfrm>
            <a:off x="4233454" y="3933056"/>
            <a:ext cx="4791935" cy="2490168"/>
          </a:xfrm>
          <a:prstGeom prst="rect">
            <a:avLst/>
          </a:prstGeom>
        </p:spPr>
      </p:pic>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l="3504" r="2771"/>
          <a:stretch/>
        </p:blipFill>
        <p:spPr>
          <a:xfrm>
            <a:off x="4359916" y="1268760"/>
            <a:ext cx="4539012" cy="2490168"/>
          </a:xfrm>
          <a:prstGeom prst="rect">
            <a:avLst/>
          </a:prstGeom>
        </p:spPr>
      </p:pic>
      <p:sp>
        <p:nvSpPr>
          <p:cNvPr id="9" name="TextBox 8"/>
          <p:cNvSpPr txBox="1"/>
          <p:nvPr userDrawn="1"/>
        </p:nvSpPr>
        <p:spPr>
          <a:xfrm>
            <a:off x="251520" y="4323786"/>
            <a:ext cx="3855026" cy="1200329"/>
          </a:xfrm>
          <a:prstGeom prst="rect">
            <a:avLst/>
          </a:prstGeom>
          <a:noFill/>
        </p:spPr>
        <p:txBody>
          <a:bodyPr wrap="square" rtlCol="0">
            <a:spAutoFit/>
          </a:bodyPr>
          <a:lstStyle/>
          <a:p>
            <a:pPr algn="l"/>
            <a:r>
              <a:rPr lang="en-US" dirty="0" err="1" smtClean="0"/>
              <a:t>PSpice</a:t>
            </a:r>
            <a:r>
              <a:rPr lang="en-US" dirty="0" smtClean="0"/>
              <a:t> simulation of the HRR circuit during a breakdown.  The switch is closed at 1us and the breakdown occurs at 2us.</a:t>
            </a:r>
            <a:endParaRPr lang="en-GB" dirty="0" smtClean="0"/>
          </a:p>
        </p:txBody>
      </p:sp>
      <p:sp>
        <p:nvSpPr>
          <p:cNvPr id="10" name="TextBox 9"/>
          <p:cNvSpPr txBox="1"/>
          <p:nvPr userDrawn="1"/>
        </p:nvSpPr>
        <p:spPr>
          <a:xfrm>
            <a:off x="238335" y="1772816"/>
            <a:ext cx="3855026" cy="1200329"/>
          </a:xfrm>
          <a:prstGeom prst="rect">
            <a:avLst/>
          </a:prstGeom>
          <a:noFill/>
        </p:spPr>
        <p:txBody>
          <a:bodyPr wrap="square" rtlCol="0">
            <a:spAutoFit/>
          </a:bodyPr>
          <a:lstStyle/>
          <a:p>
            <a:pPr algn="l"/>
            <a:r>
              <a:rPr lang="en-US" dirty="0" smtClean="0"/>
              <a:t>Measured voltage and current signals</a:t>
            </a:r>
            <a:r>
              <a:rPr lang="en-US" baseline="0" dirty="0" smtClean="0"/>
              <a:t> in the HRR circuit during a breakdown.  The switch is closed at 1us and the breakdown occurs at 2us.</a:t>
            </a:r>
            <a:endParaRPr lang="en-GB" dirty="0" smtClean="0"/>
          </a:p>
        </p:txBody>
      </p:sp>
      <p:sp>
        <p:nvSpPr>
          <p:cNvPr id="11" name="Title 1"/>
          <p:cNvSpPr>
            <a:spLocks noGrp="1"/>
          </p:cNvSpPr>
          <p:nvPr>
            <p:ph type="title"/>
          </p:nvPr>
        </p:nvSpPr>
        <p:spPr>
          <a:xfrm>
            <a:off x="464543" y="0"/>
            <a:ext cx="8229600" cy="1143000"/>
          </a:xfrm>
        </p:spPr>
        <p:txBody>
          <a:bodyPr/>
          <a:lstStyle/>
          <a:p>
            <a:r>
              <a:rPr lang="en-US" dirty="0" smtClean="0"/>
              <a:t> The High Rep Rate System</a:t>
            </a:r>
            <a:endParaRPr lang="en-GB" dirty="0"/>
          </a:p>
        </p:txBody>
      </p:sp>
    </p:spTree>
    <p:extLst>
      <p:ext uri="{BB962C8B-B14F-4D97-AF65-F5344CB8AC3E}">
        <p14:creationId xmlns:p14="http://schemas.microsoft.com/office/powerpoint/2010/main" val="26325358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7</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758928"/>
            <a:ext cx="9032959" cy="2808312"/>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3292"/>
          <a:stretch/>
        </p:blipFill>
        <p:spPr>
          <a:xfrm>
            <a:off x="-3911" y="1273626"/>
            <a:ext cx="4791935" cy="2490168"/>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3504" r="2771"/>
          <a:stretch/>
        </p:blipFill>
        <p:spPr>
          <a:xfrm>
            <a:off x="4596064" y="1268760"/>
            <a:ext cx="4539012" cy="2490168"/>
          </a:xfrm>
          <a:prstGeom prst="rect">
            <a:avLst/>
          </a:prstGeom>
        </p:spPr>
      </p:pic>
      <p:sp>
        <p:nvSpPr>
          <p:cNvPr id="8" name="Title 1"/>
          <p:cNvSpPr>
            <a:spLocks noGrp="1"/>
          </p:cNvSpPr>
          <p:nvPr>
            <p:ph type="title"/>
          </p:nvPr>
        </p:nvSpPr>
        <p:spPr>
          <a:xfrm>
            <a:off x="464543" y="0"/>
            <a:ext cx="8229600" cy="1143000"/>
          </a:xfrm>
        </p:spPr>
        <p:txBody>
          <a:bodyPr/>
          <a:lstStyle/>
          <a:p>
            <a:r>
              <a:rPr lang="en-US" dirty="0" smtClean="0"/>
              <a:t> The High Rep Rate System</a:t>
            </a:r>
            <a:endParaRPr lang="en-GB" dirty="0"/>
          </a:p>
        </p:txBody>
      </p:sp>
    </p:spTree>
    <p:extLst>
      <p:ext uri="{BB962C8B-B14F-4D97-AF65-F5344CB8AC3E}">
        <p14:creationId xmlns:p14="http://schemas.microsoft.com/office/powerpoint/2010/main" val="34026076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11960" y="1050600"/>
            <a:ext cx="4932040" cy="2452544"/>
          </a:xfrm>
          <a:prstGeom prst="rect">
            <a:avLst/>
          </a:prstGeom>
        </p:spPr>
      </p:pic>
      <p:sp>
        <p:nvSpPr>
          <p:cNvPr id="15" name="Title 1"/>
          <p:cNvSpPr>
            <a:spLocks noGrp="1"/>
          </p:cNvSpPr>
          <p:nvPr>
            <p:ph type="title"/>
          </p:nvPr>
        </p:nvSpPr>
        <p:spPr>
          <a:xfrm>
            <a:off x="395536" y="15050"/>
            <a:ext cx="8229600" cy="1143000"/>
          </a:xfrm>
        </p:spPr>
        <p:txBody>
          <a:bodyPr/>
          <a:lstStyle/>
          <a:p>
            <a:r>
              <a:rPr lang="en-US" dirty="0" smtClean="0"/>
              <a:t>Measured traces</a:t>
            </a:r>
            <a:endParaRPr lang="en-GB" dirty="0"/>
          </a:p>
        </p:txBody>
      </p:sp>
      <p:sp>
        <p:nvSpPr>
          <p:cNvPr id="7" name="TextBox 6"/>
          <p:cNvSpPr txBox="1"/>
          <p:nvPr/>
        </p:nvSpPr>
        <p:spPr>
          <a:xfrm>
            <a:off x="0" y="1189968"/>
            <a:ext cx="4769378" cy="923330"/>
          </a:xfrm>
          <a:prstGeom prst="rect">
            <a:avLst/>
          </a:prstGeom>
          <a:noFill/>
        </p:spPr>
        <p:txBody>
          <a:bodyPr wrap="square" rtlCol="0">
            <a:spAutoFit/>
          </a:bodyPr>
          <a:lstStyle/>
          <a:p>
            <a:pPr marL="285750" indent="-285750">
              <a:buFont typeface="Arial" panose="020B0604020202020204" pitchFamily="34" charset="0"/>
              <a:buChar char="•"/>
            </a:pPr>
            <a:r>
              <a:rPr lang="en-US" dirty="0"/>
              <a:t>F</a:t>
            </a:r>
            <a:r>
              <a:rPr lang="en-US" dirty="0" smtClean="0"/>
              <a:t>ast voltage rise, but slow voltage fall time</a:t>
            </a:r>
          </a:p>
          <a:p>
            <a:pPr marL="285750" indent="-285750">
              <a:buFont typeface="Arial" panose="020B0604020202020204" pitchFamily="34" charset="0"/>
              <a:buChar char="•"/>
            </a:pPr>
            <a:r>
              <a:rPr lang="en-US" dirty="0" smtClean="0"/>
              <a:t>Pulse length adjustments not useful</a:t>
            </a:r>
          </a:p>
          <a:p>
            <a:pPr marL="285750" indent="-285750">
              <a:buFont typeface="Arial" panose="020B0604020202020204" pitchFamily="34" charset="0"/>
              <a:buChar char="•"/>
            </a:pPr>
            <a:r>
              <a:rPr lang="en-US" dirty="0" smtClean="0"/>
              <a:t>Small and brief initial charging current</a:t>
            </a:r>
          </a:p>
        </p:txBody>
      </p:sp>
      <p:cxnSp>
        <p:nvCxnSpPr>
          <p:cNvPr id="3" name="Straight Arrow Connector 2"/>
          <p:cNvCxnSpPr/>
          <p:nvPr/>
        </p:nvCxnSpPr>
        <p:spPr>
          <a:xfrm>
            <a:off x="4015692" y="1949651"/>
            <a:ext cx="2088232"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427984" y="1449578"/>
            <a:ext cx="1728192" cy="8272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860031" y="4263950"/>
            <a:ext cx="4236787" cy="2031325"/>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 turn on time is how quickly the voltage drops after a BD.</a:t>
            </a:r>
          </a:p>
          <a:p>
            <a:pPr marL="285750" indent="-285750">
              <a:buFont typeface="Arial" panose="020B0604020202020204" pitchFamily="34" charset="0"/>
              <a:buChar char="•"/>
            </a:pPr>
            <a:r>
              <a:rPr lang="en-US" dirty="0" smtClean="0"/>
              <a:t>The BD position is the position or time the BD occurs within the pulse.</a:t>
            </a:r>
          </a:p>
          <a:p>
            <a:pPr marL="285750" indent="-285750">
              <a:buFont typeface="Arial" panose="020B0604020202020204" pitchFamily="34" charset="0"/>
              <a:buChar char="•"/>
            </a:pPr>
            <a:r>
              <a:rPr lang="en-US" dirty="0" smtClean="0"/>
              <a:t>An estimation of the burning voltage can be obtained by averaging the voltage fluctuations after the BD.</a:t>
            </a:r>
            <a:endParaRPr lang="en-GB"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756" r="7640"/>
          <a:stretch/>
        </p:blipFill>
        <p:spPr>
          <a:xfrm>
            <a:off x="0" y="3531576"/>
            <a:ext cx="4860032" cy="2763699"/>
          </a:xfrm>
          <a:prstGeom prst="rect">
            <a:avLst/>
          </a:prstGeom>
        </p:spPr>
      </p:pic>
    </p:spTree>
    <p:extLst>
      <p:ext uri="{BB962C8B-B14F-4D97-AF65-F5344CB8AC3E}">
        <p14:creationId xmlns:p14="http://schemas.microsoft.com/office/powerpoint/2010/main" val="1233901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536" y="2780928"/>
            <a:ext cx="8229600" cy="1143000"/>
          </a:xfrm>
        </p:spPr>
        <p:txBody>
          <a:bodyPr>
            <a:normAutofit/>
          </a:bodyPr>
          <a:lstStyle/>
          <a:p>
            <a:r>
              <a:rPr lang="en-US" u="sng" dirty="0" smtClean="0"/>
              <a:t> Monitoring of electrode gap</a:t>
            </a:r>
            <a:endParaRPr lang="en-GB" u="sng" dirty="0"/>
          </a:p>
        </p:txBody>
      </p:sp>
    </p:spTree>
    <p:extLst>
      <p:ext uri="{BB962C8B-B14F-4D97-AF65-F5344CB8AC3E}">
        <p14:creationId xmlns:p14="http://schemas.microsoft.com/office/powerpoint/2010/main" val="183070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6560</TotalTime>
  <Words>2158</Words>
  <Application>Microsoft Office PowerPoint</Application>
  <PresentationFormat>On-screen Show (4:3)</PresentationFormat>
  <Paragraphs>199</Paragraphs>
  <Slides>34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Office Theme</vt:lpstr>
      <vt:lpstr>Equation</vt:lpstr>
      <vt:lpstr>DC Spark Experiments</vt:lpstr>
      <vt:lpstr>Why study breakdown in a DC System for CLIC</vt:lpstr>
      <vt:lpstr>What are the CERN DC spark systems?</vt:lpstr>
      <vt:lpstr> What is the High Rep Rate Circuit?</vt:lpstr>
      <vt:lpstr>PowerPoint Presentation</vt:lpstr>
      <vt:lpstr> The High Rep Rate System</vt:lpstr>
      <vt:lpstr> The High Rep Rate System</vt:lpstr>
      <vt:lpstr>Measured traces</vt:lpstr>
      <vt:lpstr> Monitoring of electrode gap</vt:lpstr>
      <vt:lpstr>Pulse Integration Method</vt:lpstr>
      <vt:lpstr>Calibration Curve</vt:lpstr>
      <vt:lpstr>PowerPoint Presentation</vt:lpstr>
      <vt:lpstr>PowerPoint Presentation</vt:lpstr>
      <vt:lpstr>PowerPoint Presentation</vt:lpstr>
      <vt:lpstr>Rolling average</vt:lpstr>
      <vt:lpstr>BDR Analysis of long run experiment</vt:lpstr>
      <vt:lpstr>PowerPoint Presentation</vt:lpstr>
      <vt:lpstr>BDR vs E 14um and 25um gap</vt:lpstr>
      <vt:lpstr>BDR vs E 40um gap</vt:lpstr>
      <vt:lpstr>PowerPoint Presentation</vt:lpstr>
      <vt:lpstr>Distribution in BD position</vt:lpstr>
      <vt:lpstr>BD position dependencies</vt:lpstr>
      <vt:lpstr>Measured Turn on Times</vt:lpstr>
      <vt:lpstr>Firstly - why are we interested in turn on time?</vt:lpstr>
      <vt:lpstr>Turn on time measured in the DC Spark system</vt:lpstr>
      <vt:lpstr>Comparison of falling edge duration</vt:lpstr>
      <vt:lpstr>Measured Burning Voltages</vt:lpstr>
      <vt:lpstr>Measured Burning Voltages</vt:lpstr>
      <vt:lpstr>PowerPoint Presentation</vt:lpstr>
      <vt:lpstr> The Fixed Gap System</vt:lpstr>
      <vt:lpstr>Motivation behind the fixed gap system</vt:lpstr>
      <vt:lpstr> The Fixed Gap System</vt:lpstr>
      <vt:lpstr> The Fixed Gap System</vt:lpstr>
      <vt:lpstr>Future Plans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MeVARc</dc:title>
  <dc:creator>nshipman</dc:creator>
  <cp:lastModifiedBy>nshipman</cp:lastModifiedBy>
  <cp:revision>54</cp:revision>
  <dcterms:created xsi:type="dcterms:W3CDTF">2013-10-30T20:09:13Z</dcterms:created>
  <dcterms:modified xsi:type="dcterms:W3CDTF">2014-02-04T08:42:31Z</dcterms:modified>
</cp:coreProperties>
</file>