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7" r:id="rId3"/>
    <p:sldId id="258" r:id="rId4"/>
    <p:sldId id="272" r:id="rId5"/>
    <p:sldId id="273" r:id="rId6"/>
    <p:sldId id="274" r:id="rId7"/>
    <p:sldId id="261" r:id="rId8"/>
    <p:sldId id="265" r:id="rId9"/>
    <p:sldId id="275" r:id="rId10"/>
  </p:sldIdLst>
  <p:sldSz cx="9906000" cy="6858000" type="A4"/>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0000FF"/>
    <a:srgbClr val="E6B9B8"/>
    <a:srgbClr val="F2DCDB"/>
    <a:srgbClr val="EBF1DE"/>
    <a:srgbClr val="D7E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102" y="-168"/>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0C5FE24C-38D4-4870-9101-EB9E441BC23C}" type="datetimeFigureOut">
              <a:rPr lang="en-GB" smtClean="0"/>
              <a:t>30/01/2014</a:t>
            </a:fld>
            <a:endParaRPr lang="en-GB"/>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7099300" y="6356351"/>
            <a:ext cx="2311400" cy="365125"/>
          </a:xfrm>
          <a:prstGeom prst="rect">
            <a:avLst/>
          </a:prstGeom>
        </p:spPr>
        <p:txBody>
          <a:bodyPr/>
          <a:lstStyle/>
          <a:p>
            <a:fld id="{F19A1344-C9B1-4166-9A12-84679BD6898B}" type="slidenum">
              <a:rPr lang="en-GB" smtClean="0"/>
              <a:t>‹#›</a:t>
            </a:fld>
            <a:endParaRPr lang="en-GB"/>
          </a:p>
        </p:txBody>
      </p:sp>
    </p:spTree>
    <p:extLst>
      <p:ext uri="{BB962C8B-B14F-4D97-AF65-F5344CB8AC3E}">
        <p14:creationId xmlns:p14="http://schemas.microsoft.com/office/powerpoint/2010/main" val="36653723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95300" y="1600201"/>
            <a:ext cx="89154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0C5FE24C-38D4-4870-9101-EB9E441BC23C}" type="datetimeFigureOut">
              <a:rPr lang="en-GB" smtClean="0"/>
              <a:t>30/01/2014</a:t>
            </a:fld>
            <a:endParaRPr lang="en-GB"/>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7099300" y="6356351"/>
            <a:ext cx="2311400" cy="365125"/>
          </a:xfrm>
          <a:prstGeom prst="rect">
            <a:avLst/>
          </a:prstGeom>
        </p:spPr>
        <p:txBody>
          <a:bodyPr/>
          <a:lstStyle/>
          <a:p>
            <a:fld id="{F19A1344-C9B1-4166-9A12-84679BD6898B}" type="slidenum">
              <a:rPr lang="en-GB" smtClean="0"/>
              <a:t>‹#›</a:t>
            </a:fld>
            <a:endParaRPr lang="en-GB"/>
          </a:p>
        </p:txBody>
      </p:sp>
    </p:spTree>
    <p:extLst>
      <p:ext uri="{BB962C8B-B14F-4D97-AF65-F5344CB8AC3E}">
        <p14:creationId xmlns:p14="http://schemas.microsoft.com/office/powerpoint/2010/main" val="1899185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6575" y="274639"/>
            <a:ext cx="7078663"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0C5FE24C-38D4-4870-9101-EB9E441BC23C}" type="datetimeFigureOut">
              <a:rPr lang="en-GB" smtClean="0"/>
              <a:t>30/01/2014</a:t>
            </a:fld>
            <a:endParaRPr lang="en-GB"/>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7099300" y="6356351"/>
            <a:ext cx="2311400" cy="365125"/>
          </a:xfrm>
          <a:prstGeom prst="rect">
            <a:avLst/>
          </a:prstGeom>
        </p:spPr>
        <p:txBody>
          <a:bodyPr/>
          <a:lstStyle/>
          <a:p>
            <a:fld id="{F19A1344-C9B1-4166-9A12-84679BD6898B}" type="slidenum">
              <a:rPr lang="en-GB" smtClean="0"/>
              <a:t>‹#›</a:t>
            </a:fld>
            <a:endParaRPr lang="en-GB"/>
          </a:p>
        </p:txBody>
      </p:sp>
    </p:spTree>
    <p:extLst>
      <p:ext uri="{BB962C8B-B14F-4D97-AF65-F5344CB8AC3E}">
        <p14:creationId xmlns:p14="http://schemas.microsoft.com/office/powerpoint/2010/main" val="4116445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95300" y="1600201"/>
            <a:ext cx="89154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0C5FE24C-38D4-4870-9101-EB9E441BC23C}" type="datetimeFigureOut">
              <a:rPr lang="en-GB" smtClean="0"/>
              <a:t>30/01/2014</a:t>
            </a:fld>
            <a:endParaRPr lang="en-GB"/>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7099300" y="6356351"/>
            <a:ext cx="2311400" cy="365125"/>
          </a:xfrm>
          <a:prstGeom prst="rect">
            <a:avLst/>
          </a:prstGeom>
        </p:spPr>
        <p:txBody>
          <a:bodyPr/>
          <a:lstStyle/>
          <a:p>
            <a:fld id="{F19A1344-C9B1-4166-9A12-84679BD6898B}" type="slidenum">
              <a:rPr lang="en-GB" smtClean="0"/>
              <a:t>‹#›</a:t>
            </a:fld>
            <a:endParaRPr lang="en-GB"/>
          </a:p>
        </p:txBody>
      </p:sp>
    </p:spTree>
    <p:extLst>
      <p:ext uri="{BB962C8B-B14F-4D97-AF65-F5344CB8AC3E}">
        <p14:creationId xmlns:p14="http://schemas.microsoft.com/office/powerpoint/2010/main" val="1400952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506" y="2906713"/>
            <a:ext cx="84201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0C5FE24C-38D4-4870-9101-EB9E441BC23C}" type="datetimeFigureOut">
              <a:rPr lang="en-GB" smtClean="0"/>
              <a:t>30/01/2014</a:t>
            </a:fld>
            <a:endParaRPr lang="en-GB"/>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7099300" y="6356351"/>
            <a:ext cx="2311400" cy="365125"/>
          </a:xfrm>
          <a:prstGeom prst="rect">
            <a:avLst/>
          </a:prstGeom>
        </p:spPr>
        <p:txBody>
          <a:bodyPr/>
          <a:lstStyle/>
          <a:p>
            <a:fld id="{F19A1344-C9B1-4166-9A12-84679BD6898B}" type="slidenum">
              <a:rPr lang="en-GB" smtClean="0"/>
              <a:t>‹#›</a:t>
            </a:fld>
            <a:endParaRPr lang="en-GB"/>
          </a:p>
        </p:txBody>
      </p:sp>
    </p:spTree>
    <p:extLst>
      <p:ext uri="{BB962C8B-B14F-4D97-AF65-F5344CB8AC3E}">
        <p14:creationId xmlns:p14="http://schemas.microsoft.com/office/powerpoint/2010/main" val="793269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536575" y="1600201"/>
            <a:ext cx="474662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48300" y="1600201"/>
            <a:ext cx="474662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95300" y="6356351"/>
            <a:ext cx="2311400" cy="365125"/>
          </a:xfrm>
          <a:prstGeom prst="rect">
            <a:avLst/>
          </a:prstGeom>
        </p:spPr>
        <p:txBody>
          <a:bodyPr/>
          <a:lstStyle/>
          <a:p>
            <a:fld id="{0C5FE24C-38D4-4870-9101-EB9E441BC23C}" type="datetimeFigureOut">
              <a:rPr lang="en-GB" smtClean="0"/>
              <a:t>30/01/2014</a:t>
            </a:fld>
            <a:endParaRPr lang="en-GB"/>
          </a:p>
        </p:txBody>
      </p:sp>
      <p:sp>
        <p:nvSpPr>
          <p:cNvPr id="6" name="Footer Placeholder 5"/>
          <p:cNvSpPr>
            <a:spLocks noGrp="1"/>
          </p:cNvSpPr>
          <p:nvPr>
            <p:ph type="ftr" sz="quarter" idx="11"/>
          </p:nvPr>
        </p:nvSpPr>
        <p:spPr>
          <a:xfrm>
            <a:off x="3384550" y="6356351"/>
            <a:ext cx="31369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7099300" y="6356351"/>
            <a:ext cx="2311400" cy="365125"/>
          </a:xfrm>
          <a:prstGeom prst="rect">
            <a:avLst/>
          </a:prstGeom>
        </p:spPr>
        <p:txBody>
          <a:bodyPr/>
          <a:lstStyle/>
          <a:p>
            <a:fld id="{F19A1344-C9B1-4166-9A12-84679BD6898B}" type="slidenum">
              <a:rPr lang="en-GB" smtClean="0"/>
              <a:t>‹#›</a:t>
            </a:fld>
            <a:endParaRPr lang="en-GB"/>
          </a:p>
        </p:txBody>
      </p:sp>
    </p:spTree>
    <p:extLst>
      <p:ext uri="{BB962C8B-B14F-4D97-AF65-F5344CB8AC3E}">
        <p14:creationId xmlns:p14="http://schemas.microsoft.com/office/powerpoint/2010/main" val="1161996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87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111" y="1535113"/>
            <a:ext cx="437859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95300" y="6356351"/>
            <a:ext cx="2311400" cy="365125"/>
          </a:xfrm>
          <a:prstGeom prst="rect">
            <a:avLst/>
          </a:prstGeom>
        </p:spPr>
        <p:txBody>
          <a:bodyPr/>
          <a:lstStyle/>
          <a:p>
            <a:fld id="{0C5FE24C-38D4-4870-9101-EB9E441BC23C}" type="datetimeFigureOut">
              <a:rPr lang="en-GB" smtClean="0"/>
              <a:t>30/01/2014</a:t>
            </a:fld>
            <a:endParaRPr lang="en-GB"/>
          </a:p>
        </p:txBody>
      </p:sp>
      <p:sp>
        <p:nvSpPr>
          <p:cNvPr id="8" name="Footer Placeholder 7"/>
          <p:cNvSpPr>
            <a:spLocks noGrp="1"/>
          </p:cNvSpPr>
          <p:nvPr>
            <p:ph type="ftr" sz="quarter" idx="11"/>
          </p:nvPr>
        </p:nvSpPr>
        <p:spPr>
          <a:xfrm>
            <a:off x="3384550" y="6356351"/>
            <a:ext cx="31369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7099300" y="6356351"/>
            <a:ext cx="2311400" cy="365125"/>
          </a:xfrm>
          <a:prstGeom prst="rect">
            <a:avLst/>
          </a:prstGeom>
        </p:spPr>
        <p:txBody>
          <a:bodyPr/>
          <a:lstStyle/>
          <a:p>
            <a:fld id="{F19A1344-C9B1-4166-9A12-84679BD6898B}" type="slidenum">
              <a:rPr lang="en-GB" smtClean="0"/>
              <a:t>‹#›</a:t>
            </a:fld>
            <a:endParaRPr lang="en-GB"/>
          </a:p>
        </p:txBody>
      </p:sp>
    </p:spTree>
    <p:extLst>
      <p:ext uri="{BB962C8B-B14F-4D97-AF65-F5344CB8AC3E}">
        <p14:creationId xmlns:p14="http://schemas.microsoft.com/office/powerpoint/2010/main" val="1792384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95300" y="6356351"/>
            <a:ext cx="2311400" cy="365125"/>
          </a:xfrm>
          <a:prstGeom prst="rect">
            <a:avLst/>
          </a:prstGeom>
        </p:spPr>
        <p:txBody>
          <a:bodyPr/>
          <a:lstStyle/>
          <a:p>
            <a:fld id="{0C5FE24C-38D4-4870-9101-EB9E441BC23C}" type="datetimeFigureOut">
              <a:rPr lang="en-GB" smtClean="0"/>
              <a:t>30/01/2014</a:t>
            </a:fld>
            <a:endParaRPr lang="en-GB"/>
          </a:p>
        </p:txBody>
      </p:sp>
      <p:sp>
        <p:nvSpPr>
          <p:cNvPr id="4" name="Footer Placeholder 3"/>
          <p:cNvSpPr>
            <a:spLocks noGrp="1"/>
          </p:cNvSpPr>
          <p:nvPr>
            <p:ph type="ftr" sz="quarter" idx="11"/>
          </p:nvPr>
        </p:nvSpPr>
        <p:spPr>
          <a:xfrm>
            <a:off x="3384550" y="6356351"/>
            <a:ext cx="31369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7099300" y="6356351"/>
            <a:ext cx="2311400" cy="365125"/>
          </a:xfrm>
          <a:prstGeom prst="rect">
            <a:avLst/>
          </a:prstGeom>
        </p:spPr>
        <p:txBody>
          <a:bodyPr/>
          <a:lstStyle/>
          <a:p>
            <a:fld id="{F19A1344-C9B1-4166-9A12-84679BD6898B}" type="slidenum">
              <a:rPr lang="en-GB" smtClean="0"/>
              <a:t>‹#›</a:t>
            </a:fld>
            <a:endParaRPr lang="en-GB"/>
          </a:p>
        </p:txBody>
      </p:sp>
    </p:spTree>
    <p:extLst>
      <p:ext uri="{BB962C8B-B14F-4D97-AF65-F5344CB8AC3E}">
        <p14:creationId xmlns:p14="http://schemas.microsoft.com/office/powerpoint/2010/main" val="2028278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95300" y="6356351"/>
            <a:ext cx="2311400" cy="365125"/>
          </a:xfrm>
          <a:prstGeom prst="rect">
            <a:avLst/>
          </a:prstGeom>
        </p:spPr>
        <p:txBody>
          <a:bodyPr/>
          <a:lstStyle/>
          <a:p>
            <a:fld id="{0C5FE24C-38D4-4870-9101-EB9E441BC23C}" type="datetimeFigureOut">
              <a:rPr lang="en-GB" smtClean="0"/>
              <a:t>30/01/2014</a:t>
            </a:fld>
            <a:endParaRPr lang="en-GB"/>
          </a:p>
        </p:txBody>
      </p:sp>
      <p:sp>
        <p:nvSpPr>
          <p:cNvPr id="3" name="Footer Placeholder 2"/>
          <p:cNvSpPr>
            <a:spLocks noGrp="1"/>
          </p:cNvSpPr>
          <p:nvPr>
            <p:ph type="ftr" sz="quarter" idx="11"/>
          </p:nvPr>
        </p:nvSpPr>
        <p:spPr>
          <a:xfrm>
            <a:off x="3384550" y="6356351"/>
            <a:ext cx="31369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7099300" y="6356351"/>
            <a:ext cx="2311400" cy="365125"/>
          </a:xfrm>
          <a:prstGeom prst="rect">
            <a:avLst/>
          </a:prstGeom>
        </p:spPr>
        <p:txBody>
          <a:bodyPr/>
          <a:lstStyle/>
          <a:p>
            <a:fld id="{F19A1344-C9B1-4166-9A12-84679BD6898B}" type="slidenum">
              <a:rPr lang="en-GB" smtClean="0"/>
              <a:t>‹#›</a:t>
            </a:fld>
            <a:endParaRPr lang="en-GB"/>
          </a:p>
        </p:txBody>
      </p:sp>
    </p:spTree>
    <p:extLst>
      <p:ext uri="{BB962C8B-B14F-4D97-AF65-F5344CB8AC3E}">
        <p14:creationId xmlns:p14="http://schemas.microsoft.com/office/powerpoint/2010/main" val="386266395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2971" y="273051"/>
            <a:ext cx="5537729"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1"/>
            <a:ext cx="3259006"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95300" y="6356351"/>
            <a:ext cx="2311400" cy="365125"/>
          </a:xfrm>
          <a:prstGeom prst="rect">
            <a:avLst/>
          </a:prstGeom>
        </p:spPr>
        <p:txBody>
          <a:bodyPr/>
          <a:lstStyle/>
          <a:p>
            <a:fld id="{0C5FE24C-38D4-4870-9101-EB9E441BC23C}" type="datetimeFigureOut">
              <a:rPr lang="en-GB" smtClean="0"/>
              <a:t>30/01/2014</a:t>
            </a:fld>
            <a:endParaRPr lang="en-GB"/>
          </a:p>
        </p:txBody>
      </p:sp>
      <p:sp>
        <p:nvSpPr>
          <p:cNvPr id="6" name="Footer Placeholder 5"/>
          <p:cNvSpPr>
            <a:spLocks noGrp="1"/>
          </p:cNvSpPr>
          <p:nvPr>
            <p:ph type="ftr" sz="quarter" idx="11"/>
          </p:nvPr>
        </p:nvSpPr>
        <p:spPr>
          <a:xfrm>
            <a:off x="3384550" y="6356351"/>
            <a:ext cx="31369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7099300" y="6356351"/>
            <a:ext cx="2311400" cy="365125"/>
          </a:xfrm>
          <a:prstGeom prst="rect">
            <a:avLst/>
          </a:prstGeom>
        </p:spPr>
        <p:txBody>
          <a:bodyPr/>
          <a:lstStyle/>
          <a:p>
            <a:fld id="{F19A1344-C9B1-4166-9A12-84679BD6898B}" type="slidenum">
              <a:rPr lang="en-GB" smtClean="0"/>
              <a:t>‹#›</a:t>
            </a:fld>
            <a:endParaRPr lang="en-GB"/>
          </a:p>
        </p:txBody>
      </p:sp>
    </p:spTree>
    <p:extLst>
      <p:ext uri="{BB962C8B-B14F-4D97-AF65-F5344CB8AC3E}">
        <p14:creationId xmlns:p14="http://schemas.microsoft.com/office/powerpoint/2010/main" val="389631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645"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645"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95300" y="6356351"/>
            <a:ext cx="2311400" cy="365125"/>
          </a:xfrm>
          <a:prstGeom prst="rect">
            <a:avLst/>
          </a:prstGeom>
        </p:spPr>
        <p:txBody>
          <a:bodyPr/>
          <a:lstStyle/>
          <a:p>
            <a:fld id="{0C5FE24C-38D4-4870-9101-EB9E441BC23C}" type="datetimeFigureOut">
              <a:rPr lang="en-GB" smtClean="0"/>
              <a:t>30/01/2014</a:t>
            </a:fld>
            <a:endParaRPr lang="en-GB"/>
          </a:p>
        </p:txBody>
      </p:sp>
      <p:sp>
        <p:nvSpPr>
          <p:cNvPr id="6" name="Footer Placeholder 5"/>
          <p:cNvSpPr>
            <a:spLocks noGrp="1"/>
          </p:cNvSpPr>
          <p:nvPr>
            <p:ph type="ftr" sz="quarter" idx="11"/>
          </p:nvPr>
        </p:nvSpPr>
        <p:spPr>
          <a:xfrm>
            <a:off x="3384550" y="6356351"/>
            <a:ext cx="31369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7099300" y="6356351"/>
            <a:ext cx="2311400" cy="365125"/>
          </a:xfrm>
          <a:prstGeom prst="rect">
            <a:avLst/>
          </a:prstGeom>
        </p:spPr>
        <p:txBody>
          <a:bodyPr/>
          <a:lstStyle/>
          <a:p>
            <a:fld id="{F19A1344-C9B1-4166-9A12-84679BD6898B}" type="slidenum">
              <a:rPr lang="en-GB" smtClean="0"/>
              <a:t>‹#›</a:t>
            </a:fld>
            <a:endParaRPr lang="en-GB"/>
          </a:p>
        </p:txBody>
      </p:sp>
    </p:spTree>
    <p:extLst>
      <p:ext uri="{BB962C8B-B14F-4D97-AF65-F5344CB8AC3E}">
        <p14:creationId xmlns:p14="http://schemas.microsoft.com/office/powerpoint/2010/main" val="570841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CLIC-logo"/>
          <p:cNvPicPr>
            <a:picLocks noChangeAspect="1" noChangeArrowheads="1"/>
          </p:cNvPicPr>
          <p:nvPr/>
        </p:nvPicPr>
        <p:blipFill>
          <a:blip r:embed="rId13">
            <a:extLst>
              <a:ext uri="{28A0092B-C50C-407E-A947-70E740481C1C}">
                <a14:useLocalDpi xmlns:a14="http://schemas.microsoft.com/office/drawing/2010/main" val="0"/>
              </a:ext>
            </a:extLst>
          </a:blip>
          <a:srcRect b="10159"/>
          <a:stretch>
            <a:fillRect/>
          </a:stretch>
        </p:blipFill>
        <p:spPr bwMode="auto">
          <a:xfrm>
            <a:off x="22988" y="70379"/>
            <a:ext cx="405000" cy="424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22988" y="6541581"/>
            <a:ext cx="2985796" cy="307777"/>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CLIC Workshop, 03-07 February, CERN. </a:t>
            </a:r>
            <a:endParaRPr lang="en-GB" sz="1400" baseline="0" dirty="0" smtClean="0"/>
          </a:p>
        </p:txBody>
      </p:sp>
      <p:sp>
        <p:nvSpPr>
          <p:cNvPr id="4" name="Rectangle 3"/>
          <p:cNvSpPr/>
          <p:nvPr userDrawn="1"/>
        </p:nvSpPr>
        <p:spPr>
          <a:xfrm>
            <a:off x="8825542" y="6526648"/>
            <a:ext cx="1080120" cy="307777"/>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t>I. Syratchev</a:t>
            </a:r>
            <a:endParaRPr lang="en-GB" sz="1400" baseline="0" dirty="0" smtClean="0"/>
          </a:p>
        </p:txBody>
      </p:sp>
    </p:spTree>
    <p:extLst>
      <p:ext uri="{BB962C8B-B14F-4D97-AF65-F5344CB8AC3E}">
        <p14:creationId xmlns:p14="http://schemas.microsoft.com/office/powerpoint/2010/main" val="851104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6536" y="1622410"/>
            <a:ext cx="8568952" cy="1446550"/>
          </a:xfrm>
          <a:prstGeom prst="rect">
            <a:avLst/>
          </a:prstGeom>
        </p:spPr>
        <p:txBody>
          <a:bodyPr wrap="square">
            <a:spAutoFit/>
          </a:bodyPr>
          <a:lstStyle/>
          <a:p>
            <a:pPr algn="ctr"/>
            <a:r>
              <a:rPr lang="en-GB" sz="4400" dirty="0"/>
              <a:t>Roadmap for CLIC high-efficiency klystron development</a:t>
            </a:r>
          </a:p>
        </p:txBody>
      </p:sp>
      <p:sp>
        <p:nvSpPr>
          <p:cNvPr id="3" name="TextBox 2"/>
          <p:cNvSpPr txBox="1"/>
          <p:nvPr/>
        </p:nvSpPr>
        <p:spPr>
          <a:xfrm>
            <a:off x="3440832" y="3580010"/>
            <a:ext cx="2788584" cy="523220"/>
          </a:xfrm>
          <a:prstGeom prst="rect">
            <a:avLst/>
          </a:prstGeom>
          <a:noFill/>
        </p:spPr>
        <p:txBody>
          <a:bodyPr wrap="none" rtlCol="0">
            <a:spAutoFit/>
          </a:bodyPr>
          <a:lstStyle/>
          <a:p>
            <a:r>
              <a:rPr lang="en-GB" sz="2800" dirty="0" smtClean="0"/>
              <a:t>I. Syratchev, CERN</a:t>
            </a:r>
            <a:endParaRPr lang="en-GB" sz="2800" dirty="0"/>
          </a:p>
        </p:txBody>
      </p:sp>
    </p:spTree>
    <p:extLst>
      <p:ext uri="{BB962C8B-B14F-4D97-AF65-F5344CB8AC3E}">
        <p14:creationId xmlns:p14="http://schemas.microsoft.com/office/powerpoint/2010/main" val="5575063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310680" y="476672"/>
            <a:ext cx="4980247" cy="3142233"/>
          </a:xfrm>
          <a:prstGeom prst="rect">
            <a:avLst/>
          </a:prstGeom>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523" t="3477" r="1523"/>
          <a:stretch/>
        </p:blipFill>
        <p:spPr bwMode="auto">
          <a:xfrm>
            <a:off x="160241" y="3789040"/>
            <a:ext cx="5615634" cy="2448272"/>
          </a:xfrm>
          <a:prstGeom prst="rect">
            <a:avLst/>
          </a:prstGeom>
          <a:ln>
            <a:noFill/>
          </a:ln>
          <a:extLst>
            <a:ext uri="{53640926-AAD7-44D8-BBD7-CCE9431645EC}">
              <a14:shadowObscured xmlns:a14="http://schemas.microsoft.com/office/drawing/2010/main"/>
            </a:ext>
          </a:extLst>
        </p:spPr>
      </p:pic>
      <p:pic>
        <p:nvPicPr>
          <p:cNvPr id="4" name="Picture 3"/>
          <p:cNvPicPr/>
          <p:nvPr/>
        </p:nvPicPr>
        <p:blipFill>
          <a:blip r:embed="rId4" cstate="print">
            <a:extLst>
              <a:ext uri="{28A0092B-C50C-407E-A947-70E740481C1C}">
                <a14:useLocalDpi xmlns:a14="http://schemas.microsoft.com/office/drawing/2010/main" val="0"/>
              </a:ext>
            </a:extLst>
          </a:blip>
          <a:stretch>
            <a:fillRect/>
          </a:stretch>
        </p:blipFill>
        <p:spPr>
          <a:xfrm>
            <a:off x="5889104" y="3418949"/>
            <a:ext cx="3733800" cy="2736215"/>
          </a:xfrm>
          <a:prstGeom prst="rect">
            <a:avLst/>
          </a:prstGeom>
        </p:spPr>
      </p:pic>
      <p:sp>
        <p:nvSpPr>
          <p:cNvPr id="5" name="TextBox 4"/>
          <p:cNvSpPr txBox="1"/>
          <p:nvPr/>
        </p:nvSpPr>
        <p:spPr>
          <a:xfrm>
            <a:off x="3309041" y="15007"/>
            <a:ext cx="6416500" cy="461665"/>
          </a:xfrm>
          <a:prstGeom prst="rect">
            <a:avLst/>
          </a:prstGeom>
          <a:noFill/>
        </p:spPr>
        <p:txBody>
          <a:bodyPr wrap="none" rtlCol="0">
            <a:spAutoFit/>
          </a:bodyPr>
          <a:lstStyle/>
          <a:p>
            <a:r>
              <a:rPr lang="en-GB" sz="2400" dirty="0" smtClean="0"/>
              <a:t>State of art: L-band 10 MW MBK klystrons for ILC. </a:t>
            </a:r>
            <a:endParaRPr lang="en-GB" sz="2400" dirty="0"/>
          </a:p>
        </p:txBody>
      </p:sp>
      <p:sp>
        <p:nvSpPr>
          <p:cNvPr id="6" name="Rectangle 5"/>
          <p:cNvSpPr/>
          <p:nvPr/>
        </p:nvSpPr>
        <p:spPr>
          <a:xfrm>
            <a:off x="5405061" y="980728"/>
            <a:ext cx="4320480" cy="1938992"/>
          </a:xfrm>
          <a:prstGeom prst="rect">
            <a:avLst/>
          </a:prstGeom>
        </p:spPr>
        <p:txBody>
          <a:bodyPr wrap="square">
            <a:spAutoFit/>
          </a:bodyPr>
          <a:lstStyle/>
          <a:p>
            <a:r>
              <a:rPr lang="en-GB" sz="2400" dirty="0" smtClean="0"/>
              <a:t>In terms of achieved efficiency at 10 MW peak RF power level, the existing MBK klystrons provides values very close to the 70%, as is specified in CLIC CDR.</a:t>
            </a:r>
          </a:p>
        </p:txBody>
      </p:sp>
    </p:spTree>
    <p:extLst>
      <p:ext uri="{BB962C8B-B14F-4D97-AF65-F5344CB8AC3E}">
        <p14:creationId xmlns:p14="http://schemas.microsoft.com/office/powerpoint/2010/main" val="42429138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72680" y="24540"/>
            <a:ext cx="7765780" cy="461665"/>
          </a:xfrm>
          <a:prstGeom prst="rect">
            <a:avLst/>
          </a:prstGeom>
          <a:noFill/>
        </p:spPr>
        <p:txBody>
          <a:bodyPr wrap="none" rtlCol="0">
            <a:spAutoFit/>
          </a:bodyPr>
          <a:lstStyle/>
          <a:p>
            <a:r>
              <a:rPr lang="en-GB" sz="2400" dirty="0" smtClean="0"/>
              <a:t>Extending technology: L-band 20 MW MBK klystron for CLIC. </a:t>
            </a:r>
            <a:endParaRPr lang="en-GB" sz="24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0512" y="499187"/>
            <a:ext cx="4144975" cy="2874874"/>
          </a:xfrm>
          <a:prstGeom prst="rect">
            <a:avLst/>
          </a:prstGeom>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527" y="3534688"/>
            <a:ext cx="3041549"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flipH="1">
            <a:off x="2288704" y="3068960"/>
            <a:ext cx="144016" cy="432048"/>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pic>
        <p:nvPicPr>
          <p:cNvPr id="7" name="Picture 6"/>
          <p:cNvPicPr/>
          <p:nvPr/>
        </p:nvPicPr>
        <p:blipFill>
          <a:blip r:embed="rId4" cstate="print">
            <a:extLst>
              <a:ext uri="{28A0092B-C50C-407E-A947-70E740481C1C}">
                <a14:useLocalDpi xmlns:a14="http://schemas.microsoft.com/office/drawing/2010/main" val="0"/>
              </a:ext>
            </a:extLst>
          </a:blip>
          <a:stretch>
            <a:fillRect/>
          </a:stretch>
        </p:blipFill>
        <p:spPr>
          <a:xfrm>
            <a:off x="4016896" y="4778418"/>
            <a:ext cx="5731510" cy="183388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300031" y="2544726"/>
            <a:ext cx="3165239" cy="2307143"/>
          </a:xfrm>
          <a:prstGeom prst="rect">
            <a:avLst/>
          </a:prstGeom>
          <a:noFill/>
          <a:ln>
            <a:noFill/>
          </a:ln>
          <a:effectLst/>
          <a:extLst/>
        </p:spPr>
      </p:pic>
      <p:sp>
        <p:nvSpPr>
          <p:cNvPr id="6" name="TextBox 5"/>
          <p:cNvSpPr txBox="1"/>
          <p:nvPr/>
        </p:nvSpPr>
        <p:spPr>
          <a:xfrm>
            <a:off x="4754914" y="533076"/>
            <a:ext cx="4856025" cy="2031325"/>
          </a:xfrm>
          <a:prstGeom prst="rect">
            <a:avLst/>
          </a:prstGeom>
          <a:noFill/>
        </p:spPr>
        <p:txBody>
          <a:bodyPr wrap="square" rtlCol="0">
            <a:spAutoFit/>
          </a:bodyPr>
          <a:lstStyle/>
          <a:p>
            <a:pPr marL="285750" indent="-285750">
              <a:buFont typeface="Wingdings" pitchFamily="2" charset="2"/>
              <a:buChar char="Ø"/>
            </a:pPr>
            <a:r>
              <a:rPr lang="en-GB" dirty="0" smtClean="0"/>
              <a:t>We made a study which indicates that the scaling of existing tubes down in frequency may end up in rather powerful (&gt;20 MW) and efficient (&gt;70%) MBK.</a:t>
            </a:r>
          </a:p>
          <a:p>
            <a:pPr marL="285750" indent="-285750">
              <a:buFont typeface="Wingdings" pitchFamily="2" charset="2"/>
              <a:buChar char="Ø"/>
            </a:pPr>
            <a:r>
              <a:rPr lang="en-GB" dirty="0" smtClean="0"/>
              <a:t>Currently we are in process of ordering such a tube(s). </a:t>
            </a:r>
            <a:r>
              <a:rPr lang="en-GB" dirty="0"/>
              <a:t>S</a:t>
            </a:r>
            <a:r>
              <a:rPr lang="en-GB" dirty="0" smtClean="0"/>
              <a:t>ee </a:t>
            </a:r>
            <a:r>
              <a:rPr lang="en-GB" dirty="0" smtClean="0"/>
              <a:t>Steffen </a:t>
            </a:r>
            <a:r>
              <a:rPr lang="en-GB" dirty="0" smtClean="0"/>
              <a:t>Doebert presentation for more details.</a:t>
            </a:r>
            <a:endParaRPr lang="en-GB" dirty="0"/>
          </a:p>
        </p:txBody>
      </p:sp>
    </p:spTree>
    <p:extLst>
      <p:ext uri="{BB962C8B-B14F-4D97-AF65-F5344CB8AC3E}">
        <p14:creationId xmlns:p14="http://schemas.microsoft.com/office/powerpoint/2010/main" val="27016403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000" y="1536021"/>
            <a:ext cx="9688151" cy="2998461"/>
          </a:xfrm>
          <a:prstGeom prst="rect">
            <a:avLst/>
          </a:prstGeom>
        </p:spPr>
      </p:pic>
      <p:sp>
        <p:nvSpPr>
          <p:cNvPr id="3" name="TextBox 2"/>
          <p:cNvSpPr txBox="1"/>
          <p:nvPr/>
        </p:nvSpPr>
        <p:spPr>
          <a:xfrm>
            <a:off x="838986" y="764704"/>
            <a:ext cx="8697172" cy="646331"/>
          </a:xfrm>
          <a:prstGeom prst="rect">
            <a:avLst/>
          </a:prstGeom>
          <a:noFill/>
        </p:spPr>
        <p:txBody>
          <a:bodyPr wrap="square" rtlCol="0">
            <a:spAutoFit/>
          </a:bodyPr>
          <a:lstStyle/>
          <a:p>
            <a:r>
              <a:rPr lang="en-GB" dirty="0" smtClean="0"/>
              <a:t>Dedicated campaign to make parametric study of the high efficiency klystrons was conducted by Chiara </a:t>
            </a:r>
            <a:r>
              <a:rPr lang="en-GB" dirty="0"/>
              <a:t>Marrelli </a:t>
            </a:r>
            <a:r>
              <a:rPr lang="en-GB" dirty="0" smtClean="0"/>
              <a:t>(Manchester/CERN</a:t>
            </a:r>
            <a:r>
              <a:rPr lang="en-GB" dirty="0"/>
              <a:t>) </a:t>
            </a:r>
            <a:r>
              <a:rPr lang="en-GB" dirty="0" smtClean="0"/>
              <a:t>using  1D klystron computer code AJDISK:</a:t>
            </a:r>
          </a:p>
        </p:txBody>
      </p:sp>
      <p:sp>
        <p:nvSpPr>
          <p:cNvPr id="4" name="TextBox 3"/>
          <p:cNvSpPr txBox="1"/>
          <p:nvPr/>
        </p:nvSpPr>
        <p:spPr>
          <a:xfrm>
            <a:off x="5187572" y="116632"/>
            <a:ext cx="4421467" cy="461665"/>
          </a:xfrm>
          <a:prstGeom prst="rect">
            <a:avLst/>
          </a:prstGeom>
          <a:noFill/>
        </p:spPr>
        <p:txBody>
          <a:bodyPr wrap="none" rtlCol="0">
            <a:spAutoFit/>
          </a:bodyPr>
          <a:lstStyle/>
          <a:p>
            <a:r>
              <a:rPr lang="en-GB" sz="2400" dirty="0" smtClean="0"/>
              <a:t>Scaling of the klystron parameters</a:t>
            </a:r>
            <a:endParaRPr lang="en-GB" sz="2400" dirty="0"/>
          </a:p>
        </p:txBody>
      </p:sp>
      <p:sp>
        <p:nvSpPr>
          <p:cNvPr id="5" name="TextBox 4"/>
          <p:cNvSpPr txBox="1"/>
          <p:nvPr/>
        </p:nvSpPr>
        <p:spPr>
          <a:xfrm>
            <a:off x="448312" y="4797152"/>
            <a:ext cx="9087846" cy="1323439"/>
          </a:xfrm>
          <a:prstGeom prst="rect">
            <a:avLst/>
          </a:prstGeom>
          <a:noFill/>
        </p:spPr>
        <p:txBody>
          <a:bodyPr wrap="square" rtlCol="0">
            <a:spAutoFit/>
          </a:bodyPr>
          <a:lstStyle/>
          <a:p>
            <a:r>
              <a:rPr lang="en-GB" sz="2000" dirty="0" smtClean="0"/>
              <a:t>The extension of existing technology above 20 MW RF power and 75% efficiency looks very challenging. One will need to increase substantially the number of  beamlets in MBK and/or cathode voltage (soon limited for the long RF pulses at ~200 kV). </a:t>
            </a:r>
          </a:p>
          <a:p>
            <a:r>
              <a:rPr lang="en-GB" sz="2000" dirty="0" smtClean="0"/>
              <a:t>All these might be rather expensive (complicated cathode unit and long tube length).</a:t>
            </a:r>
            <a:endParaRPr lang="en-GB" sz="2000" dirty="0"/>
          </a:p>
        </p:txBody>
      </p:sp>
    </p:spTree>
    <p:extLst>
      <p:ext uri="{BB962C8B-B14F-4D97-AF65-F5344CB8AC3E}">
        <p14:creationId xmlns:p14="http://schemas.microsoft.com/office/powerpoint/2010/main" val="14135155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549" y="1240050"/>
            <a:ext cx="4612926"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892" y="1327226"/>
            <a:ext cx="2880319" cy="2497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398" y="245021"/>
            <a:ext cx="4467225" cy="100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40504" y="3861048"/>
            <a:ext cx="9484420" cy="258532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For </a:t>
            </a:r>
            <a:r>
              <a:rPr lang="en-GB" dirty="0"/>
              <a:t>the </a:t>
            </a:r>
            <a:r>
              <a:rPr lang="en-GB" dirty="0" smtClean="0"/>
              <a:t>highest efficiency, </a:t>
            </a:r>
            <a:r>
              <a:rPr lang="en-GB" dirty="0"/>
              <a:t>t</a:t>
            </a:r>
            <a:r>
              <a:rPr lang="en-GB" dirty="0" smtClean="0"/>
              <a:t>he </a:t>
            </a:r>
            <a:r>
              <a:rPr lang="en-GB" dirty="0"/>
              <a:t>velocities of </a:t>
            </a:r>
            <a:r>
              <a:rPr lang="en-GB" dirty="0" smtClean="0"/>
              <a:t>electrons within the bunch at </a:t>
            </a:r>
            <a:r>
              <a:rPr lang="en-GB" dirty="0"/>
              <a:t>the </a:t>
            </a:r>
            <a:r>
              <a:rPr lang="en-GB" dirty="0" smtClean="0"/>
              <a:t>klystron exit should be almost identical. It can be achieved with significant lengthening of the tube, when core of the bunch experiences few ‘oscillations’, thus averaging the electrons velocities within the bunch due to space charge forces. </a:t>
            </a:r>
          </a:p>
          <a:p>
            <a:pPr marL="285750" indent="-285750">
              <a:buFont typeface="Arial" panose="020B0604020202020204" pitchFamily="34" charset="0"/>
              <a:buChar char="•"/>
            </a:pPr>
            <a:r>
              <a:rPr lang="en-GB" dirty="0" smtClean="0"/>
              <a:t>Lengthening the klystron allows as well to collect the electrons with least modulation (outside the bunch core).</a:t>
            </a:r>
          </a:p>
          <a:p>
            <a:pPr marL="285750" indent="-285750">
              <a:buFont typeface="Arial" panose="020B0604020202020204" pitchFamily="34" charset="0"/>
              <a:buChar char="•"/>
            </a:pPr>
            <a:r>
              <a:rPr lang="en-GB" dirty="0" smtClean="0"/>
              <a:t>Increasing the number of bunching cavities and arranging the drift tube lengths and cavities frequencies along the tube under very specific rules, will allow to minimize the phase length of the bunches at the output cavity and to reduce the tube length.    </a:t>
            </a:r>
            <a:endParaRPr lang="en-GB" dirty="0"/>
          </a:p>
        </p:txBody>
      </p:sp>
      <p:sp>
        <p:nvSpPr>
          <p:cNvPr id="4" name="TextBox 3"/>
          <p:cNvSpPr txBox="1"/>
          <p:nvPr/>
        </p:nvSpPr>
        <p:spPr>
          <a:xfrm>
            <a:off x="5985703" y="626010"/>
            <a:ext cx="3129542" cy="738664"/>
          </a:xfrm>
          <a:prstGeom prst="rect">
            <a:avLst/>
          </a:prstGeom>
          <a:noFill/>
          <a:ln>
            <a:solidFill>
              <a:schemeClr val="tx1"/>
            </a:solidFill>
          </a:ln>
        </p:spPr>
        <p:txBody>
          <a:bodyPr wrap="square" rtlCol="0">
            <a:spAutoFit/>
          </a:bodyPr>
          <a:lstStyle/>
          <a:p>
            <a:pPr algn="ctr"/>
            <a:r>
              <a:rPr lang="en-GB" sz="1400" i="1" dirty="0" smtClean="0"/>
              <a:t>Courtesy </a:t>
            </a:r>
            <a:r>
              <a:rPr lang="en-GB" sz="1400" i="1" dirty="0"/>
              <a:t>of </a:t>
            </a:r>
            <a:r>
              <a:rPr lang="en-GB" sz="1400" i="1" dirty="0" smtClean="0"/>
              <a:t>A. Baikov</a:t>
            </a:r>
            <a:r>
              <a:rPr lang="en-GB" sz="1400" i="1" dirty="0"/>
              <a:t>. </a:t>
            </a:r>
            <a:endParaRPr lang="en-GB" sz="1400" i="1" dirty="0" smtClean="0"/>
          </a:p>
          <a:p>
            <a:pPr algn="ctr"/>
            <a:r>
              <a:rPr lang="en-GB" sz="1400" i="1" dirty="0" smtClean="0"/>
              <a:t>Moscow </a:t>
            </a:r>
            <a:r>
              <a:rPr lang="en-GB" sz="1400" i="1" dirty="0"/>
              <a:t>University of Finance and </a:t>
            </a:r>
            <a:r>
              <a:rPr lang="en-GB" sz="1400" i="1" dirty="0" smtClean="0"/>
              <a:t>Law.</a:t>
            </a:r>
          </a:p>
          <a:p>
            <a:pPr algn="ctr"/>
            <a:r>
              <a:rPr lang="en-GB" sz="1400" i="1" dirty="0" smtClean="0"/>
              <a:t>Russia</a:t>
            </a:r>
            <a:endParaRPr lang="en-GB" sz="1400" i="1" dirty="0"/>
          </a:p>
        </p:txBody>
      </p:sp>
      <p:sp>
        <p:nvSpPr>
          <p:cNvPr id="5" name="TextBox 4"/>
          <p:cNvSpPr txBox="1"/>
          <p:nvPr/>
        </p:nvSpPr>
        <p:spPr>
          <a:xfrm>
            <a:off x="6321152" y="75479"/>
            <a:ext cx="3301866" cy="461665"/>
          </a:xfrm>
          <a:prstGeom prst="rect">
            <a:avLst/>
          </a:prstGeom>
          <a:noFill/>
        </p:spPr>
        <p:txBody>
          <a:bodyPr wrap="none" rtlCol="0">
            <a:spAutoFit/>
          </a:bodyPr>
          <a:lstStyle/>
          <a:p>
            <a:r>
              <a:rPr lang="en-GB" sz="2400" dirty="0" smtClean="0"/>
              <a:t>90% efficient klystrons ?!</a:t>
            </a:r>
            <a:endParaRPr lang="en-GB" sz="2400" dirty="0"/>
          </a:p>
        </p:txBody>
      </p:sp>
    </p:spTree>
    <p:extLst>
      <p:ext uri="{BB962C8B-B14F-4D97-AF65-F5344CB8AC3E}">
        <p14:creationId xmlns:p14="http://schemas.microsoft.com/office/powerpoint/2010/main" val="14964458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681" y="984666"/>
            <a:ext cx="1890522" cy="2095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8597" y="962408"/>
            <a:ext cx="2050622" cy="2247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85681" y="439188"/>
            <a:ext cx="2594300" cy="523220"/>
          </a:xfrm>
          <a:prstGeom prst="rect">
            <a:avLst/>
          </a:prstGeom>
          <a:noFill/>
        </p:spPr>
        <p:txBody>
          <a:bodyPr wrap="none" rtlCol="0">
            <a:spAutoFit/>
          </a:bodyPr>
          <a:lstStyle/>
          <a:p>
            <a:r>
              <a:rPr lang="en-GB" sz="1400" dirty="0" smtClean="0"/>
              <a:t>Step 1. </a:t>
            </a:r>
            <a:r>
              <a:rPr lang="en-GB" sz="1400" dirty="0"/>
              <a:t>F</a:t>
            </a:r>
            <a:r>
              <a:rPr lang="en-GB" sz="1400" dirty="0" smtClean="0"/>
              <a:t>rom 8 to 30 beams.</a:t>
            </a:r>
          </a:p>
          <a:p>
            <a:r>
              <a:rPr lang="en-GB" sz="1400" dirty="0" smtClean="0"/>
              <a:t>Lowering perveance and voltage.</a:t>
            </a:r>
            <a:endParaRPr lang="en-GB" sz="1400" dirty="0"/>
          </a:p>
        </p:txBody>
      </p:sp>
      <p:sp>
        <p:nvSpPr>
          <p:cNvPr id="5" name="TextBox 4"/>
          <p:cNvSpPr txBox="1"/>
          <p:nvPr/>
        </p:nvSpPr>
        <p:spPr>
          <a:xfrm>
            <a:off x="3156754" y="104055"/>
            <a:ext cx="6706929" cy="707886"/>
          </a:xfrm>
          <a:prstGeom prst="rect">
            <a:avLst/>
          </a:prstGeom>
          <a:noFill/>
        </p:spPr>
        <p:txBody>
          <a:bodyPr wrap="square" rtlCol="0">
            <a:spAutoFit/>
          </a:bodyPr>
          <a:lstStyle/>
          <a:p>
            <a:r>
              <a:rPr lang="en-GB" sz="2000" dirty="0" smtClean="0"/>
              <a:t>Very high (80%) efficiency </a:t>
            </a:r>
            <a:r>
              <a:rPr lang="en-GB" sz="2000" dirty="0" smtClean="0"/>
              <a:t>MBK</a:t>
            </a:r>
            <a:r>
              <a:rPr lang="en-GB" sz="2000" dirty="0" smtClean="0"/>
              <a:t>. Proposed by I. Guzilov</a:t>
            </a:r>
          </a:p>
          <a:p>
            <a:r>
              <a:rPr lang="en-GB" sz="2000" dirty="0" smtClean="0"/>
              <a:t> (JSC </a:t>
            </a:r>
            <a:r>
              <a:rPr lang="en-GB" sz="2000" dirty="0"/>
              <a:t>“Basic </a:t>
            </a:r>
            <a:r>
              <a:rPr lang="en-GB" sz="2000" dirty="0" smtClean="0"/>
              <a:t>Technology </a:t>
            </a:r>
            <a:r>
              <a:rPr lang="en-GB" sz="2000" dirty="0"/>
              <a:t>of </a:t>
            </a:r>
            <a:r>
              <a:rPr lang="en-GB" sz="2000" dirty="0"/>
              <a:t>V</a:t>
            </a:r>
            <a:r>
              <a:rPr lang="en-GB" sz="2000" dirty="0" smtClean="0"/>
              <a:t>acuum </a:t>
            </a:r>
            <a:r>
              <a:rPr lang="en-GB" sz="2000" dirty="0"/>
              <a:t>D</a:t>
            </a:r>
            <a:r>
              <a:rPr lang="en-GB" sz="2000" dirty="0" smtClean="0"/>
              <a:t>evices</a:t>
            </a:r>
            <a:r>
              <a:rPr lang="en-GB" sz="2000" dirty="0"/>
              <a:t>”, </a:t>
            </a:r>
            <a:r>
              <a:rPr lang="en-GB" sz="2000" dirty="0" smtClean="0"/>
              <a:t>Moscow, Russia)</a:t>
            </a:r>
            <a:endParaRPr lang="en-GB" sz="2000" dirty="0"/>
          </a:p>
        </p:txBody>
      </p:sp>
      <p:sp>
        <p:nvSpPr>
          <p:cNvPr id="6" name="Rectangle 2"/>
          <p:cNvSpPr>
            <a:spLocks noChangeArrowheads="1"/>
          </p:cNvSpPr>
          <p:nvPr/>
        </p:nvSpPr>
        <p:spPr bwMode="auto">
          <a:xfrm>
            <a:off x="0" y="0"/>
            <a:ext cx="9906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TextBox 8"/>
          <p:cNvSpPr txBox="1"/>
          <p:nvPr/>
        </p:nvSpPr>
        <p:spPr>
          <a:xfrm>
            <a:off x="485681" y="3378910"/>
            <a:ext cx="4409412" cy="307777"/>
          </a:xfrm>
          <a:prstGeom prst="rect">
            <a:avLst/>
          </a:prstGeom>
          <a:noFill/>
        </p:spPr>
        <p:txBody>
          <a:bodyPr wrap="none" rtlCol="0">
            <a:spAutoFit/>
          </a:bodyPr>
          <a:lstStyle/>
          <a:p>
            <a:r>
              <a:rPr lang="en-GB" sz="1400" dirty="0" smtClean="0"/>
              <a:t>Step </a:t>
            </a:r>
            <a:r>
              <a:rPr lang="en-GB" sz="1400" dirty="0" smtClean="0"/>
              <a:t>2. Design “conventional” efficient klystron (8 beams).</a:t>
            </a:r>
            <a:endParaRPr lang="en-GB" sz="1400" dirty="0"/>
          </a:p>
        </p:txBody>
      </p:sp>
      <p:pic>
        <p:nvPicPr>
          <p:cNvPr id="2052"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r="8522" b="62329"/>
          <a:stretch/>
        </p:blipFill>
        <p:spPr bwMode="auto">
          <a:xfrm>
            <a:off x="140517" y="3789040"/>
            <a:ext cx="4956499" cy="145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2829450" y="5341706"/>
            <a:ext cx="2209579" cy="307777"/>
          </a:xfrm>
          <a:prstGeom prst="rect">
            <a:avLst/>
          </a:prstGeom>
          <a:noFill/>
        </p:spPr>
        <p:txBody>
          <a:bodyPr wrap="none" rtlCol="0">
            <a:spAutoFit/>
          </a:bodyPr>
          <a:lstStyle/>
          <a:p>
            <a:r>
              <a:rPr lang="en-GB" sz="1400" dirty="0" smtClean="0"/>
              <a:t>Collecting outside electrons</a:t>
            </a:r>
            <a:endParaRPr lang="en-GB" sz="1400" dirty="0"/>
          </a:p>
        </p:txBody>
      </p:sp>
      <p:sp>
        <p:nvSpPr>
          <p:cNvPr id="12" name="TextBox 11"/>
          <p:cNvSpPr txBox="1"/>
          <p:nvPr/>
        </p:nvSpPr>
        <p:spPr>
          <a:xfrm>
            <a:off x="2168015" y="3701290"/>
            <a:ext cx="1852687" cy="307777"/>
          </a:xfrm>
          <a:prstGeom prst="rect">
            <a:avLst/>
          </a:prstGeom>
          <a:solidFill>
            <a:schemeClr val="bg1"/>
          </a:solidFill>
        </p:spPr>
        <p:txBody>
          <a:bodyPr wrap="none" rtlCol="0">
            <a:spAutoFit/>
          </a:bodyPr>
          <a:lstStyle/>
          <a:p>
            <a:r>
              <a:rPr lang="en-GB" sz="1400" dirty="0" smtClean="0"/>
              <a:t>Bunch core oscillations</a:t>
            </a:r>
            <a:endParaRPr lang="en-GB" sz="1400" dirty="0"/>
          </a:p>
        </p:txBody>
      </p:sp>
      <p:cxnSp>
        <p:nvCxnSpPr>
          <p:cNvPr id="11" name="Straight Arrow Connector 10"/>
          <p:cNvCxnSpPr/>
          <p:nvPr/>
        </p:nvCxnSpPr>
        <p:spPr>
          <a:xfrm flipV="1">
            <a:off x="4088904" y="5085184"/>
            <a:ext cx="144016" cy="26923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4036997" y="4296296"/>
            <a:ext cx="144016" cy="1061322"/>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78279" y="5649483"/>
            <a:ext cx="3075394" cy="369332"/>
          </a:xfrm>
          <a:prstGeom prst="rect">
            <a:avLst/>
          </a:prstGeom>
          <a:noFill/>
        </p:spPr>
        <p:txBody>
          <a:bodyPr wrap="none" rtlCol="0">
            <a:spAutoFit/>
          </a:bodyPr>
          <a:lstStyle/>
          <a:p>
            <a:r>
              <a:rPr lang="en-GB" dirty="0" smtClean="0"/>
              <a:t>Tube length 3.0 m; 164kV; 80%</a:t>
            </a:r>
            <a:endParaRPr lang="en-GB" dirty="0"/>
          </a:p>
        </p:txBody>
      </p:sp>
      <p:sp>
        <p:nvSpPr>
          <p:cNvPr id="18" name="TextBox 17"/>
          <p:cNvSpPr txBox="1"/>
          <p:nvPr/>
        </p:nvSpPr>
        <p:spPr>
          <a:xfrm>
            <a:off x="5204251" y="3371494"/>
            <a:ext cx="4681090" cy="307777"/>
          </a:xfrm>
          <a:prstGeom prst="rect">
            <a:avLst/>
          </a:prstGeom>
          <a:noFill/>
        </p:spPr>
        <p:txBody>
          <a:bodyPr wrap="none" rtlCol="0">
            <a:spAutoFit/>
          </a:bodyPr>
          <a:lstStyle/>
          <a:p>
            <a:r>
              <a:rPr lang="en-GB" sz="1400" dirty="0" smtClean="0"/>
              <a:t>Step </a:t>
            </a:r>
            <a:r>
              <a:rPr lang="en-GB" sz="1400" dirty="0" smtClean="0"/>
              <a:t>3. Implement the novel bunching technique (30 beams). </a:t>
            </a:r>
            <a:endParaRPr lang="en-GB" sz="1400" dirty="0"/>
          </a:p>
        </p:txBody>
      </p:sp>
      <p:pic>
        <p:nvPicPr>
          <p:cNvPr id="22"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t="53854" r="54261" b="9418"/>
          <a:stretch/>
        </p:blipFill>
        <p:spPr bwMode="auto">
          <a:xfrm>
            <a:off x="6019134" y="3837495"/>
            <a:ext cx="2478249" cy="1415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p:cNvSpPr txBox="1"/>
          <p:nvPr/>
        </p:nvSpPr>
        <p:spPr>
          <a:xfrm>
            <a:off x="5097016" y="5633662"/>
            <a:ext cx="4254754" cy="369332"/>
          </a:xfrm>
          <a:prstGeom prst="rect">
            <a:avLst/>
          </a:prstGeom>
          <a:noFill/>
        </p:spPr>
        <p:txBody>
          <a:bodyPr wrap="none" rtlCol="0">
            <a:spAutoFit/>
          </a:bodyPr>
          <a:lstStyle/>
          <a:p>
            <a:r>
              <a:rPr lang="en-GB" dirty="0" smtClean="0"/>
              <a:t>Tube length reduced to 1.2 m; 116 kV; 80% </a:t>
            </a:r>
            <a:endParaRPr lang="en-GB" dirty="0"/>
          </a:p>
        </p:txBody>
      </p:sp>
      <p:sp>
        <p:nvSpPr>
          <p:cNvPr id="16" name="TextBox 15"/>
          <p:cNvSpPr txBox="1"/>
          <p:nvPr/>
        </p:nvSpPr>
        <p:spPr>
          <a:xfrm>
            <a:off x="4736976" y="6222911"/>
            <a:ext cx="4767652" cy="369332"/>
          </a:xfrm>
          <a:prstGeom prst="rect">
            <a:avLst/>
          </a:prstGeom>
          <a:noFill/>
        </p:spPr>
        <p:txBody>
          <a:bodyPr wrap="none" rtlCol="0">
            <a:spAutoFit/>
          </a:bodyPr>
          <a:lstStyle/>
          <a:p>
            <a:r>
              <a:rPr lang="en-GB" dirty="0" smtClean="0"/>
              <a:t>For more details see presentation by </a:t>
            </a:r>
            <a:r>
              <a:rPr lang="en-GB" dirty="0"/>
              <a:t>I</a:t>
            </a:r>
            <a:r>
              <a:rPr lang="en-GB" dirty="0" smtClean="0"/>
              <a:t>gor Guzilov</a:t>
            </a:r>
            <a:endParaRPr lang="en-GB" dirty="0"/>
          </a:p>
        </p:txBody>
      </p:sp>
      <p:grpSp>
        <p:nvGrpSpPr>
          <p:cNvPr id="30" name="Group 29"/>
          <p:cNvGrpSpPr/>
          <p:nvPr/>
        </p:nvGrpSpPr>
        <p:grpSpPr>
          <a:xfrm>
            <a:off x="4790164" y="1016892"/>
            <a:ext cx="4661276" cy="2031325"/>
            <a:chOff x="4995449" y="1190869"/>
            <a:chExt cx="4661276" cy="2031325"/>
          </a:xfrm>
        </p:grpSpPr>
        <p:sp>
          <p:nvSpPr>
            <p:cNvPr id="17" name="TextBox 16"/>
            <p:cNvSpPr txBox="1"/>
            <p:nvPr/>
          </p:nvSpPr>
          <p:spPr>
            <a:xfrm>
              <a:off x="4995449" y="1190869"/>
              <a:ext cx="4661276" cy="2031325"/>
            </a:xfrm>
            <a:prstGeom prst="rect">
              <a:avLst/>
            </a:prstGeom>
            <a:noFill/>
            <a:ln>
              <a:solidFill>
                <a:schemeClr val="tx1"/>
              </a:solidFill>
            </a:ln>
          </p:spPr>
          <p:txBody>
            <a:bodyPr wrap="none" rtlCol="0">
              <a:spAutoFit/>
            </a:bodyPr>
            <a:lstStyle/>
            <a:p>
              <a:r>
                <a:rPr lang="en-GB" dirty="0" smtClean="0"/>
                <a:t>                              CLIC/20 MW       BTVD/20 MW </a:t>
              </a:r>
            </a:p>
            <a:p>
              <a:r>
                <a:rPr lang="en-GB" dirty="0" smtClean="0"/>
                <a:t>Voltage, kV               164                         116</a:t>
              </a:r>
            </a:p>
            <a:p>
              <a:r>
                <a:rPr lang="en-GB" dirty="0" smtClean="0"/>
                <a:t>Beams #                    6-8                           30</a:t>
              </a:r>
            </a:p>
            <a:p>
              <a:r>
                <a:rPr lang="en-GB" dirty="0" smtClean="0"/>
                <a:t>Total current, A        181                         233</a:t>
              </a:r>
            </a:p>
            <a:p>
              <a:r>
                <a:rPr lang="en-GB" dirty="0" smtClean="0"/>
                <a:t>Perveance x10</a:t>
              </a:r>
              <a:r>
                <a:rPr lang="en-GB" baseline="30000" dirty="0" smtClean="0"/>
                <a:t>-6</a:t>
              </a:r>
              <a:r>
                <a:rPr lang="en-GB" dirty="0" smtClean="0"/>
                <a:t>       0.45                        0.2</a:t>
              </a:r>
            </a:p>
            <a:p>
              <a:r>
                <a:rPr lang="en-GB" dirty="0" smtClean="0"/>
                <a:t>Efficiency                  72                           80</a:t>
              </a:r>
            </a:p>
            <a:p>
              <a:r>
                <a:rPr lang="en-GB" dirty="0" smtClean="0"/>
                <a:t>Length, m                 1.7                          1.2         </a:t>
              </a:r>
              <a:endParaRPr lang="en-GB" dirty="0"/>
            </a:p>
          </p:txBody>
        </p:sp>
        <p:cxnSp>
          <p:nvCxnSpPr>
            <p:cNvPr id="24" name="Straight Connector 23"/>
            <p:cNvCxnSpPr/>
            <p:nvPr/>
          </p:nvCxnSpPr>
          <p:spPr>
            <a:xfrm>
              <a:off x="6569090" y="1190869"/>
              <a:ext cx="0" cy="2031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8049344" y="1190869"/>
              <a:ext cx="0" cy="2031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4995449" y="1484784"/>
              <a:ext cx="46612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048" name="Straight Arrow Connector 2047"/>
          <p:cNvCxnSpPr>
            <a:stCxn id="2" idx="2"/>
          </p:cNvCxnSpPr>
          <p:nvPr/>
        </p:nvCxnSpPr>
        <p:spPr>
          <a:xfrm>
            <a:off x="1430942" y="3080445"/>
            <a:ext cx="0" cy="29846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50" name="Straight Arrow Connector 2049"/>
          <p:cNvCxnSpPr>
            <a:endCxn id="18" idx="1"/>
          </p:cNvCxnSpPr>
          <p:nvPr/>
        </p:nvCxnSpPr>
        <p:spPr>
          <a:xfrm>
            <a:off x="4181013" y="3080445"/>
            <a:ext cx="1023238" cy="44493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6869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272480" y="974928"/>
            <a:ext cx="5273488" cy="2087169"/>
          </a:xfrm>
          <a:prstGeom prst="rect">
            <a:avLst/>
          </a:prstGeom>
        </p:spPr>
      </p:pic>
      <p:sp>
        <p:nvSpPr>
          <p:cNvPr id="4" name="TextBox 3"/>
          <p:cNvSpPr txBox="1"/>
          <p:nvPr/>
        </p:nvSpPr>
        <p:spPr>
          <a:xfrm>
            <a:off x="6217029" y="116632"/>
            <a:ext cx="3008837" cy="461665"/>
          </a:xfrm>
          <a:prstGeom prst="rect">
            <a:avLst/>
          </a:prstGeom>
          <a:noFill/>
        </p:spPr>
        <p:txBody>
          <a:bodyPr wrap="none" rtlCol="0">
            <a:spAutoFit/>
          </a:bodyPr>
          <a:lstStyle/>
          <a:p>
            <a:r>
              <a:rPr lang="en-GB" sz="2400" dirty="0" smtClean="0"/>
              <a:t>New cathode topology</a:t>
            </a:r>
            <a:endParaRPr lang="en-GB" sz="2400" dirty="0"/>
          </a:p>
        </p:txBody>
      </p:sp>
      <p:sp>
        <p:nvSpPr>
          <p:cNvPr id="5" name="Rectangle 4"/>
          <p:cNvSpPr/>
          <p:nvPr/>
        </p:nvSpPr>
        <p:spPr>
          <a:xfrm>
            <a:off x="5672236" y="1484784"/>
            <a:ext cx="4088957" cy="1477328"/>
          </a:xfrm>
          <a:prstGeom prst="rect">
            <a:avLst/>
          </a:prstGeom>
        </p:spPr>
        <p:txBody>
          <a:bodyPr wrap="square">
            <a:spAutoFit/>
          </a:bodyPr>
          <a:lstStyle/>
          <a:p>
            <a:r>
              <a:rPr lang="en-GB" dirty="0" smtClean="0"/>
              <a:t>The multiple beam guns with two stages of compression </a:t>
            </a:r>
            <a:r>
              <a:rPr lang="en-GB" dirty="0" smtClean="0"/>
              <a:t>allows to de-couple the gun and RF circuit topologies and opens the way towards very high power efficient klystrons.</a:t>
            </a:r>
            <a:endParaRPr lang="en-GB" dirty="0"/>
          </a:p>
        </p:txBody>
      </p:sp>
      <p:sp>
        <p:nvSpPr>
          <p:cNvPr id="9" name="Rectangle 8"/>
          <p:cNvSpPr/>
          <p:nvPr/>
        </p:nvSpPr>
        <p:spPr>
          <a:xfrm>
            <a:off x="6006777" y="694437"/>
            <a:ext cx="3477750" cy="646331"/>
          </a:xfrm>
          <a:prstGeom prst="rect">
            <a:avLst/>
          </a:prstGeom>
          <a:ln>
            <a:solidFill>
              <a:schemeClr val="tx1"/>
            </a:solidFill>
          </a:ln>
        </p:spPr>
        <p:txBody>
          <a:bodyPr wrap="square">
            <a:spAutoFit/>
          </a:bodyPr>
          <a:lstStyle/>
          <a:p>
            <a:pPr algn="ctr"/>
            <a:r>
              <a:rPr lang="en-GB" dirty="0" smtClean="0"/>
              <a:t>Doubly Convergent Multiple-Beam Electron Guns</a:t>
            </a:r>
            <a:endParaRPr lang="en-GB"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32920" y="3219477"/>
            <a:ext cx="4603535" cy="3285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8504" y="3237124"/>
            <a:ext cx="3491577" cy="3342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9643" y="259220"/>
            <a:ext cx="4239162" cy="638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520951" y="3419708"/>
            <a:ext cx="1620893" cy="369332"/>
          </a:xfrm>
          <a:prstGeom prst="rect">
            <a:avLst/>
          </a:prstGeom>
          <a:noFill/>
        </p:spPr>
        <p:txBody>
          <a:bodyPr wrap="none" rtlCol="0">
            <a:spAutoFit/>
          </a:bodyPr>
          <a:lstStyle/>
          <a:p>
            <a:r>
              <a:rPr lang="en-GB" dirty="0" smtClean="0"/>
              <a:t>+ PPM focusing</a:t>
            </a:r>
            <a:endParaRPr lang="en-GB" dirty="0"/>
          </a:p>
        </p:txBody>
      </p:sp>
    </p:spTree>
    <p:extLst>
      <p:ext uri="{BB962C8B-B14F-4D97-AF65-F5344CB8AC3E}">
        <p14:creationId xmlns:p14="http://schemas.microsoft.com/office/powerpoint/2010/main" val="715956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54213" y="20496"/>
            <a:ext cx="5531835" cy="461665"/>
          </a:xfrm>
          <a:prstGeom prst="rect">
            <a:avLst/>
          </a:prstGeom>
          <a:noFill/>
        </p:spPr>
        <p:txBody>
          <a:bodyPr wrap="none" rtlCol="0">
            <a:spAutoFit/>
          </a:bodyPr>
          <a:lstStyle/>
          <a:p>
            <a:r>
              <a:rPr lang="en-GB" sz="2400" dirty="0" smtClean="0"/>
              <a:t>System efficiency </a:t>
            </a:r>
            <a:r>
              <a:rPr lang="en-GB" sz="2400" dirty="0" smtClean="0"/>
              <a:t>and depressed collector</a:t>
            </a:r>
            <a:endParaRPr lang="en-GB" sz="24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6772" y="508327"/>
            <a:ext cx="4608512" cy="118032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Rectangle 2"/>
          <p:cNvSpPr/>
          <p:nvPr/>
        </p:nvSpPr>
        <p:spPr>
          <a:xfrm>
            <a:off x="4376936" y="1916832"/>
            <a:ext cx="5406002" cy="1077218"/>
          </a:xfrm>
          <a:prstGeom prst="rect">
            <a:avLst/>
          </a:prstGeom>
        </p:spPr>
        <p:txBody>
          <a:bodyPr wrap="square">
            <a:spAutoFit/>
          </a:bodyPr>
          <a:lstStyle/>
          <a:p>
            <a:r>
              <a:rPr lang="en-GB" sz="1600" dirty="0" smtClean="0"/>
              <a:t>A pulsed depressed collector which uses a novel </a:t>
            </a:r>
            <a:r>
              <a:rPr lang="en-GB" sz="1600" b="1" dirty="0" smtClean="0"/>
              <a:t>feed-forward energy recovery scheme</a:t>
            </a:r>
            <a:r>
              <a:rPr lang="en-GB" sz="1600" dirty="0" smtClean="0"/>
              <a:t>. It also allows to recover the rise and fall time of the modulator pulse (opens a potential to reduce modulator price).</a:t>
            </a:r>
            <a:endParaRPr lang="en-GB" sz="1600" dirty="0"/>
          </a:p>
        </p:txBody>
      </p:sp>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2570" y="2980460"/>
            <a:ext cx="3154733" cy="24050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656" y="506326"/>
            <a:ext cx="3566715" cy="2821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150288" y="1380870"/>
            <a:ext cx="919932" cy="307777"/>
          </a:xfrm>
          <a:prstGeom prst="rect">
            <a:avLst/>
          </a:prstGeom>
        </p:spPr>
        <p:txBody>
          <a:bodyPr wrap="none">
            <a:spAutoFit/>
          </a:bodyPr>
          <a:lstStyle/>
          <a:p>
            <a:r>
              <a:rPr lang="en-GB" sz="1400" dirty="0" smtClean="0"/>
              <a:t>IVEC 2013</a:t>
            </a:r>
            <a:endParaRPr lang="en-GB" sz="1400" dirty="0"/>
          </a:p>
        </p:txBody>
      </p:sp>
      <p:sp>
        <p:nvSpPr>
          <p:cNvPr id="6" name="Rectangle 5"/>
          <p:cNvSpPr/>
          <p:nvPr/>
        </p:nvSpPr>
        <p:spPr>
          <a:xfrm>
            <a:off x="5385048" y="5517232"/>
            <a:ext cx="4032448" cy="1077218"/>
          </a:xfrm>
          <a:prstGeom prst="rect">
            <a:avLst/>
          </a:prstGeom>
          <a:ln>
            <a:solidFill>
              <a:schemeClr val="tx1"/>
            </a:solidFill>
          </a:ln>
        </p:spPr>
        <p:txBody>
          <a:bodyPr wrap="square">
            <a:spAutoFit/>
          </a:bodyPr>
          <a:lstStyle/>
          <a:p>
            <a:r>
              <a:rPr lang="en-GB" sz="1600" dirty="0" smtClean="0">
                <a:solidFill>
                  <a:srgbClr val="0000FF"/>
                </a:solidFill>
              </a:rPr>
              <a:t>“…For </a:t>
            </a:r>
            <a:r>
              <a:rPr lang="en-GB" sz="1600" dirty="0">
                <a:solidFill>
                  <a:srgbClr val="0000FF"/>
                </a:solidFill>
              </a:rPr>
              <a:t>the highest efficiency, the velocities of electrons within the bunch at the klystron exit should be almost </a:t>
            </a:r>
            <a:r>
              <a:rPr lang="en-GB" sz="1600" dirty="0" smtClean="0">
                <a:solidFill>
                  <a:srgbClr val="0000FF"/>
                </a:solidFill>
              </a:rPr>
              <a:t>identical…” – single stage compression?</a:t>
            </a:r>
            <a:endParaRPr lang="en-GB" sz="1600" dirty="0">
              <a:solidFill>
                <a:srgbClr val="0000FF"/>
              </a:solidFill>
            </a:endParaRPr>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136" y="3573016"/>
            <a:ext cx="411480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1783059" y="5255622"/>
            <a:ext cx="2089821" cy="523220"/>
          </a:xfrm>
          <a:prstGeom prst="rect">
            <a:avLst/>
          </a:prstGeom>
          <a:solidFill>
            <a:schemeClr val="bg1"/>
          </a:solidFill>
        </p:spPr>
        <p:txBody>
          <a:bodyPr wrap="square">
            <a:spAutoFit/>
          </a:bodyPr>
          <a:lstStyle/>
          <a:p>
            <a:r>
              <a:rPr lang="en-GB" sz="1400" dirty="0"/>
              <a:t>Projected Performance for </a:t>
            </a:r>
            <a:r>
              <a:rPr lang="en-GB" sz="1400" dirty="0" smtClean="0"/>
              <a:t> SLAC 5045 </a:t>
            </a:r>
            <a:r>
              <a:rPr lang="en-GB" sz="1400" dirty="0"/>
              <a:t>Klystron</a:t>
            </a:r>
          </a:p>
        </p:txBody>
      </p:sp>
    </p:spTree>
    <p:extLst>
      <p:ext uri="{BB962C8B-B14F-4D97-AF65-F5344CB8AC3E}">
        <p14:creationId xmlns:p14="http://schemas.microsoft.com/office/powerpoint/2010/main" val="1263487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560" y="779275"/>
            <a:ext cx="8617846" cy="5328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4983056" y="3634950"/>
            <a:ext cx="216024"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5" name="Oval 4"/>
          <p:cNvSpPr/>
          <p:nvPr/>
        </p:nvSpPr>
        <p:spPr>
          <a:xfrm>
            <a:off x="6135184" y="3335559"/>
            <a:ext cx="216024"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4190968" y="3086743"/>
            <a:ext cx="216024" cy="216024"/>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2390768" y="1787387"/>
            <a:ext cx="216024" cy="21602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6135184" y="2651483"/>
            <a:ext cx="216024" cy="216024"/>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 name="Straight Arrow Connector 3"/>
          <p:cNvCxnSpPr>
            <a:stCxn id="6" idx="6"/>
          </p:cNvCxnSpPr>
          <p:nvPr/>
        </p:nvCxnSpPr>
        <p:spPr>
          <a:xfrm flipV="1">
            <a:off x="4406992" y="2759495"/>
            <a:ext cx="1728192" cy="435260"/>
          </a:xfrm>
          <a:prstGeom prst="straightConnector1">
            <a:avLst/>
          </a:prstGeom>
          <a:ln w="28575" cmpd="dbl">
            <a:solidFill>
              <a:srgbClr val="0000FF"/>
            </a:solidFill>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5" idx="2"/>
          </p:cNvCxnSpPr>
          <p:nvPr/>
        </p:nvCxnSpPr>
        <p:spPr>
          <a:xfrm flipV="1">
            <a:off x="5201987" y="3443571"/>
            <a:ext cx="933197" cy="290957"/>
          </a:xfrm>
          <a:prstGeom prst="straightConnector1">
            <a:avLst/>
          </a:prstGeom>
          <a:ln w="28575" cmpd="dbl">
            <a:solidFill>
              <a:srgbClr val="00B050"/>
            </a:solidFill>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6" idx="2"/>
            <a:endCxn id="7" idx="5"/>
          </p:cNvCxnSpPr>
          <p:nvPr/>
        </p:nvCxnSpPr>
        <p:spPr>
          <a:xfrm flipH="1" flipV="1">
            <a:off x="2575156" y="1971775"/>
            <a:ext cx="1615812" cy="1222980"/>
          </a:xfrm>
          <a:prstGeom prst="straightConnector1">
            <a:avLst/>
          </a:prstGeom>
          <a:ln w="28575" cmpd="dbl">
            <a:solidFill>
              <a:srgbClr val="FFC000"/>
            </a:solidFill>
            <a:prstDash val="lgDash"/>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133498" y="3004298"/>
            <a:ext cx="1512168" cy="738664"/>
          </a:xfrm>
          <a:prstGeom prst="rect">
            <a:avLst/>
          </a:prstGeom>
          <a:noFill/>
          <a:ln>
            <a:solidFill>
              <a:srgbClr val="0000FF"/>
            </a:solidFill>
          </a:ln>
        </p:spPr>
        <p:txBody>
          <a:bodyPr wrap="square" rtlCol="0">
            <a:spAutoFit/>
          </a:bodyPr>
          <a:lstStyle/>
          <a:p>
            <a:r>
              <a:rPr lang="en-GB" sz="1400" dirty="0" smtClean="0"/>
              <a:t>S-band Demonstrator</a:t>
            </a:r>
          </a:p>
          <a:p>
            <a:r>
              <a:rPr lang="en-GB" sz="1400" dirty="0" smtClean="0"/>
              <a:t>30 beams; 52 kV</a:t>
            </a:r>
          </a:p>
        </p:txBody>
      </p:sp>
      <p:sp>
        <p:nvSpPr>
          <p:cNvPr id="18" name="TextBox 17"/>
          <p:cNvSpPr txBox="1"/>
          <p:nvPr/>
        </p:nvSpPr>
        <p:spPr>
          <a:xfrm>
            <a:off x="3793103" y="3855640"/>
            <a:ext cx="1404156" cy="738664"/>
          </a:xfrm>
          <a:prstGeom prst="rect">
            <a:avLst/>
          </a:prstGeom>
          <a:noFill/>
          <a:ln w="28575">
            <a:solidFill>
              <a:srgbClr val="00B050"/>
            </a:solidFill>
          </a:ln>
        </p:spPr>
        <p:txBody>
          <a:bodyPr wrap="square" rtlCol="0">
            <a:spAutoFit/>
          </a:bodyPr>
          <a:lstStyle/>
          <a:p>
            <a:r>
              <a:rPr lang="en-GB" sz="1400" dirty="0"/>
              <a:t>L</a:t>
            </a:r>
            <a:r>
              <a:rPr lang="en-GB" sz="1400" dirty="0" smtClean="0"/>
              <a:t>-band </a:t>
            </a:r>
          </a:p>
          <a:p>
            <a:r>
              <a:rPr lang="en-GB" sz="1400" dirty="0" smtClean="0"/>
              <a:t>ILC</a:t>
            </a:r>
          </a:p>
          <a:p>
            <a:r>
              <a:rPr lang="en-GB" sz="1400" dirty="0"/>
              <a:t>6</a:t>
            </a:r>
            <a:r>
              <a:rPr lang="en-GB" sz="1400" dirty="0" smtClean="0"/>
              <a:t> beams; 116 kV</a:t>
            </a:r>
          </a:p>
        </p:txBody>
      </p:sp>
      <p:sp>
        <p:nvSpPr>
          <p:cNvPr id="19" name="TextBox 18"/>
          <p:cNvSpPr txBox="1"/>
          <p:nvPr/>
        </p:nvSpPr>
        <p:spPr>
          <a:xfrm>
            <a:off x="5325652" y="3562883"/>
            <a:ext cx="1548172" cy="738664"/>
          </a:xfrm>
          <a:prstGeom prst="rect">
            <a:avLst/>
          </a:prstGeom>
          <a:noFill/>
          <a:ln w="19050">
            <a:solidFill>
              <a:srgbClr val="00B050"/>
            </a:solidFill>
          </a:ln>
        </p:spPr>
        <p:txBody>
          <a:bodyPr wrap="square" rtlCol="0">
            <a:spAutoFit/>
          </a:bodyPr>
          <a:lstStyle/>
          <a:p>
            <a:r>
              <a:rPr lang="en-GB" sz="1400" dirty="0"/>
              <a:t>L</a:t>
            </a:r>
            <a:r>
              <a:rPr lang="en-GB" sz="1400" dirty="0" smtClean="0"/>
              <a:t>-band </a:t>
            </a:r>
          </a:p>
          <a:p>
            <a:r>
              <a:rPr lang="en-GB" sz="1400" dirty="0" smtClean="0"/>
              <a:t>CLIC</a:t>
            </a:r>
          </a:p>
          <a:p>
            <a:r>
              <a:rPr lang="en-GB" sz="1400" dirty="0" smtClean="0"/>
              <a:t>6-8 beams; 164 kV</a:t>
            </a:r>
          </a:p>
        </p:txBody>
      </p:sp>
      <p:sp>
        <p:nvSpPr>
          <p:cNvPr id="20" name="TextBox 19"/>
          <p:cNvSpPr txBox="1"/>
          <p:nvPr/>
        </p:nvSpPr>
        <p:spPr>
          <a:xfrm>
            <a:off x="5199080" y="1915127"/>
            <a:ext cx="1512168" cy="738664"/>
          </a:xfrm>
          <a:prstGeom prst="rect">
            <a:avLst/>
          </a:prstGeom>
          <a:noFill/>
          <a:ln>
            <a:solidFill>
              <a:srgbClr val="0000FF"/>
            </a:solidFill>
          </a:ln>
        </p:spPr>
        <p:txBody>
          <a:bodyPr wrap="square" rtlCol="0">
            <a:spAutoFit/>
          </a:bodyPr>
          <a:lstStyle/>
          <a:p>
            <a:r>
              <a:rPr lang="en-GB" sz="1400" dirty="0"/>
              <a:t>L</a:t>
            </a:r>
            <a:r>
              <a:rPr lang="en-GB" sz="1400" dirty="0" smtClean="0"/>
              <a:t>-band </a:t>
            </a:r>
          </a:p>
          <a:p>
            <a:r>
              <a:rPr lang="en-GB" sz="1400" dirty="0" smtClean="0"/>
              <a:t>CLIC</a:t>
            </a:r>
          </a:p>
          <a:p>
            <a:r>
              <a:rPr lang="en-GB" sz="1400" dirty="0" smtClean="0"/>
              <a:t>30 beams; 116 kV</a:t>
            </a:r>
          </a:p>
        </p:txBody>
      </p:sp>
      <p:sp>
        <p:nvSpPr>
          <p:cNvPr id="21" name="Oval 20"/>
          <p:cNvSpPr/>
          <p:nvPr/>
        </p:nvSpPr>
        <p:spPr>
          <a:xfrm>
            <a:off x="7233121" y="3235018"/>
            <a:ext cx="216024" cy="21602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6823181" y="2496354"/>
            <a:ext cx="1656184" cy="738664"/>
          </a:xfrm>
          <a:prstGeom prst="rect">
            <a:avLst/>
          </a:prstGeom>
          <a:noFill/>
          <a:ln>
            <a:solidFill>
              <a:srgbClr val="FF0000"/>
            </a:solidFill>
          </a:ln>
        </p:spPr>
        <p:txBody>
          <a:bodyPr wrap="square" rtlCol="0">
            <a:spAutoFit/>
          </a:bodyPr>
          <a:lstStyle/>
          <a:p>
            <a:r>
              <a:rPr lang="en-GB" sz="1400" dirty="0"/>
              <a:t>L</a:t>
            </a:r>
            <a:r>
              <a:rPr lang="en-GB" sz="1400" dirty="0" smtClean="0"/>
              <a:t>-band </a:t>
            </a:r>
          </a:p>
          <a:p>
            <a:r>
              <a:rPr lang="en-GB" sz="1400" dirty="0" smtClean="0"/>
              <a:t>CLIC/Double C. Gun</a:t>
            </a:r>
          </a:p>
          <a:p>
            <a:r>
              <a:rPr lang="en-GB" sz="1400" dirty="0" smtClean="0"/>
              <a:t>12 beams; 164 kV</a:t>
            </a:r>
          </a:p>
        </p:txBody>
      </p:sp>
      <p:sp>
        <p:nvSpPr>
          <p:cNvPr id="23" name="TextBox 22"/>
          <p:cNvSpPr txBox="1"/>
          <p:nvPr/>
        </p:nvSpPr>
        <p:spPr>
          <a:xfrm>
            <a:off x="1742696" y="1048723"/>
            <a:ext cx="2088232" cy="738664"/>
          </a:xfrm>
          <a:prstGeom prst="rect">
            <a:avLst/>
          </a:prstGeom>
          <a:noFill/>
          <a:ln w="19050">
            <a:solidFill>
              <a:srgbClr val="FFC000"/>
            </a:solidFill>
            <a:prstDash val="lgDash"/>
          </a:ln>
        </p:spPr>
        <p:txBody>
          <a:bodyPr wrap="square" rtlCol="0">
            <a:spAutoFit/>
          </a:bodyPr>
          <a:lstStyle/>
          <a:p>
            <a:r>
              <a:rPr lang="en-GB" sz="1400" dirty="0"/>
              <a:t>L</a:t>
            </a:r>
            <a:r>
              <a:rPr lang="en-GB" sz="1400" dirty="0" smtClean="0"/>
              <a:t>-band </a:t>
            </a:r>
          </a:p>
          <a:p>
            <a:r>
              <a:rPr lang="en-GB" sz="1400" dirty="0" smtClean="0"/>
              <a:t>CW (TLEP, proton linac)</a:t>
            </a:r>
          </a:p>
          <a:p>
            <a:r>
              <a:rPr lang="en-GB" sz="1400" dirty="0" smtClean="0"/>
              <a:t>&gt;30 beams; &lt;30 kV?</a:t>
            </a:r>
          </a:p>
        </p:txBody>
      </p:sp>
      <p:sp>
        <p:nvSpPr>
          <p:cNvPr id="16" name="Rectangle 15"/>
          <p:cNvSpPr/>
          <p:nvPr/>
        </p:nvSpPr>
        <p:spPr>
          <a:xfrm>
            <a:off x="883216" y="202902"/>
            <a:ext cx="8415704" cy="461665"/>
          </a:xfrm>
          <a:prstGeom prst="rect">
            <a:avLst/>
          </a:prstGeom>
        </p:spPr>
        <p:txBody>
          <a:bodyPr wrap="square">
            <a:spAutoFit/>
          </a:bodyPr>
          <a:lstStyle/>
          <a:p>
            <a:r>
              <a:rPr lang="en-GB" sz="2400" dirty="0" smtClean="0"/>
              <a:t>Strategy </a:t>
            </a:r>
            <a:r>
              <a:rPr lang="en-GB" sz="2400" dirty="0"/>
              <a:t>for </a:t>
            </a:r>
            <a:r>
              <a:rPr lang="en-GB" sz="2400" dirty="0" smtClean="0"/>
              <a:t>high-efficiency high RF power klystron development</a:t>
            </a:r>
            <a:endParaRPr lang="en-GB" sz="2400" dirty="0"/>
          </a:p>
        </p:txBody>
      </p:sp>
      <p:sp>
        <p:nvSpPr>
          <p:cNvPr id="17" name="Rounded Rectangle 16"/>
          <p:cNvSpPr/>
          <p:nvPr/>
        </p:nvSpPr>
        <p:spPr>
          <a:xfrm>
            <a:off x="6957330" y="3635792"/>
            <a:ext cx="1164022" cy="756298"/>
          </a:xfrm>
          <a:prstGeom prst="roundRect">
            <a:avLst/>
          </a:prstGeom>
          <a:solidFill>
            <a:schemeClr val="accent4">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6957330" y="3708513"/>
            <a:ext cx="1271194" cy="584775"/>
          </a:xfrm>
          <a:prstGeom prst="rect">
            <a:avLst/>
          </a:prstGeom>
          <a:noFill/>
        </p:spPr>
        <p:txBody>
          <a:bodyPr wrap="square" rtlCol="0">
            <a:spAutoFit/>
          </a:bodyPr>
          <a:lstStyle/>
          <a:p>
            <a:r>
              <a:rPr lang="en-GB" sz="1600" dirty="0" smtClean="0"/>
              <a:t>Exploring X-band MBK</a:t>
            </a:r>
            <a:endParaRPr lang="en-GB" sz="1600" dirty="0"/>
          </a:p>
        </p:txBody>
      </p:sp>
      <p:sp>
        <p:nvSpPr>
          <p:cNvPr id="25" name="TextBox 24"/>
          <p:cNvSpPr txBox="1"/>
          <p:nvPr/>
        </p:nvSpPr>
        <p:spPr>
          <a:xfrm>
            <a:off x="1494589" y="2822344"/>
            <a:ext cx="1456424" cy="646331"/>
          </a:xfrm>
          <a:prstGeom prst="rect">
            <a:avLst/>
          </a:prstGeom>
          <a:noFill/>
        </p:spPr>
        <p:txBody>
          <a:bodyPr wrap="square" rtlCol="0">
            <a:spAutoFit/>
          </a:bodyPr>
          <a:lstStyle/>
          <a:p>
            <a:r>
              <a:rPr lang="en-GB" sz="1200" dirty="0" smtClean="0"/>
              <a:t>Optionally – gun with controlled electrode (2.5 kV)  </a:t>
            </a:r>
            <a:endParaRPr lang="en-GB" sz="1200" dirty="0"/>
          </a:p>
        </p:txBody>
      </p:sp>
      <p:sp>
        <p:nvSpPr>
          <p:cNvPr id="26" name="Rectangle 25"/>
          <p:cNvSpPr/>
          <p:nvPr/>
        </p:nvSpPr>
        <p:spPr>
          <a:xfrm>
            <a:off x="1494589" y="2822344"/>
            <a:ext cx="1292223" cy="1771960"/>
          </a:xfrm>
          <a:prstGeom prst="rect">
            <a:avLst/>
          </a:prstGeom>
          <a:noFill/>
          <a:ln w="127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Arrow Connector 28"/>
          <p:cNvCxnSpPr/>
          <p:nvPr/>
        </p:nvCxnSpPr>
        <p:spPr>
          <a:xfrm flipV="1">
            <a:off x="2092491" y="1787387"/>
            <a:ext cx="0" cy="1034957"/>
          </a:xfrm>
          <a:prstGeom prst="straightConnector1">
            <a:avLst/>
          </a:prstGeom>
          <a:ln w="28575">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6" idx="3"/>
          </p:cNvCxnSpPr>
          <p:nvPr/>
        </p:nvCxnSpPr>
        <p:spPr>
          <a:xfrm flipV="1">
            <a:off x="2786812" y="3479352"/>
            <a:ext cx="346686" cy="228972"/>
          </a:xfrm>
          <a:prstGeom prst="straightConnector1">
            <a:avLst/>
          </a:prstGeom>
          <a:ln w="28575">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5120" name="TextBox 5119"/>
          <p:cNvSpPr txBox="1"/>
          <p:nvPr/>
        </p:nvSpPr>
        <p:spPr>
          <a:xfrm>
            <a:off x="3870710" y="2665744"/>
            <a:ext cx="774956" cy="338554"/>
          </a:xfrm>
          <a:prstGeom prst="rect">
            <a:avLst/>
          </a:prstGeom>
          <a:solidFill>
            <a:schemeClr val="accent1">
              <a:lumMod val="40000"/>
              <a:lumOff val="60000"/>
            </a:schemeClr>
          </a:solidFill>
          <a:ln>
            <a:noFill/>
          </a:ln>
        </p:spPr>
        <p:txBody>
          <a:bodyPr wrap="none" rtlCol="0">
            <a:spAutoFit/>
          </a:bodyPr>
          <a:lstStyle/>
          <a:p>
            <a:r>
              <a:rPr lang="en-GB" sz="1600" dirty="0" smtClean="0">
                <a:solidFill>
                  <a:schemeClr val="bg1"/>
                </a:solidFill>
              </a:rPr>
              <a:t>2 years</a:t>
            </a:r>
            <a:endParaRPr lang="en-GB" sz="1600" dirty="0">
              <a:solidFill>
                <a:schemeClr val="bg1"/>
              </a:solidFill>
            </a:endParaRPr>
          </a:p>
        </p:txBody>
      </p:sp>
      <p:sp>
        <p:nvSpPr>
          <p:cNvPr id="36" name="TextBox 35"/>
          <p:cNvSpPr txBox="1"/>
          <p:nvPr/>
        </p:nvSpPr>
        <p:spPr>
          <a:xfrm>
            <a:off x="5963730" y="1576573"/>
            <a:ext cx="774956" cy="338554"/>
          </a:xfrm>
          <a:prstGeom prst="rect">
            <a:avLst/>
          </a:prstGeom>
          <a:solidFill>
            <a:schemeClr val="accent1">
              <a:lumMod val="40000"/>
              <a:lumOff val="60000"/>
            </a:schemeClr>
          </a:solidFill>
          <a:ln>
            <a:noFill/>
          </a:ln>
        </p:spPr>
        <p:txBody>
          <a:bodyPr wrap="none" rtlCol="0">
            <a:spAutoFit/>
          </a:bodyPr>
          <a:lstStyle/>
          <a:p>
            <a:r>
              <a:rPr lang="en-GB" sz="1600" dirty="0" smtClean="0">
                <a:solidFill>
                  <a:schemeClr val="bg1"/>
                </a:solidFill>
              </a:rPr>
              <a:t>4 years</a:t>
            </a:r>
            <a:endParaRPr lang="en-GB" sz="1600" dirty="0">
              <a:solidFill>
                <a:schemeClr val="bg1"/>
              </a:solidFill>
            </a:endParaRPr>
          </a:p>
        </p:txBody>
      </p:sp>
      <p:sp>
        <p:nvSpPr>
          <p:cNvPr id="37" name="TextBox 36"/>
          <p:cNvSpPr txBox="1"/>
          <p:nvPr/>
        </p:nvSpPr>
        <p:spPr>
          <a:xfrm>
            <a:off x="7158106" y="2174019"/>
            <a:ext cx="1321259" cy="338554"/>
          </a:xfrm>
          <a:prstGeom prst="rect">
            <a:avLst/>
          </a:prstGeom>
          <a:solidFill>
            <a:schemeClr val="accent2">
              <a:lumMod val="40000"/>
              <a:lumOff val="60000"/>
            </a:schemeClr>
          </a:solidFill>
          <a:ln>
            <a:noFill/>
          </a:ln>
        </p:spPr>
        <p:txBody>
          <a:bodyPr wrap="none" rtlCol="0">
            <a:spAutoFit/>
          </a:bodyPr>
          <a:lstStyle/>
          <a:p>
            <a:r>
              <a:rPr lang="en-GB" sz="1600" dirty="0" smtClean="0">
                <a:solidFill>
                  <a:schemeClr val="bg1"/>
                </a:solidFill>
              </a:rPr>
              <a:t>2/gun+3years</a:t>
            </a:r>
            <a:endParaRPr lang="en-GB" sz="1600" dirty="0">
              <a:solidFill>
                <a:schemeClr val="bg1"/>
              </a:solidFill>
            </a:endParaRPr>
          </a:p>
        </p:txBody>
      </p:sp>
      <p:sp>
        <p:nvSpPr>
          <p:cNvPr id="38" name="TextBox 37"/>
          <p:cNvSpPr txBox="1"/>
          <p:nvPr/>
        </p:nvSpPr>
        <p:spPr>
          <a:xfrm>
            <a:off x="6135184" y="4306917"/>
            <a:ext cx="774956" cy="338554"/>
          </a:xfrm>
          <a:prstGeom prst="rect">
            <a:avLst/>
          </a:prstGeom>
          <a:solidFill>
            <a:schemeClr val="accent3">
              <a:lumMod val="60000"/>
              <a:lumOff val="40000"/>
            </a:schemeClr>
          </a:solidFill>
          <a:ln>
            <a:noFill/>
          </a:ln>
        </p:spPr>
        <p:txBody>
          <a:bodyPr wrap="none" rtlCol="0">
            <a:spAutoFit/>
          </a:bodyPr>
          <a:lstStyle/>
          <a:p>
            <a:r>
              <a:rPr lang="en-GB" sz="1600" dirty="0" smtClean="0">
                <a:solidFill>
                  <a:schemeClr val="bg1"/>
                </a:solidFill>
              </a:rPr>
              <a:t>2 years</a:t>
            </a:r>
            <a:endParaRPr lang="en-GB" sz="1600" dirty="0">
              <a:solidFill>
                <a:schemeClr val="bg1"/>
              </a:solidFill>
            </a:endParaRPr>
          </a:p>
        </p:txBody>
      </p:sp>
      <p:sp>
        <p:nvSpPr>
          <p:cNvPr id="39" name="TextBox 38"/>
          <p:cNvSpPr txBox="1"/>
          <p:nvPr/>
        </p:nvSpPr>
        <p:spPr>
          <a:xfrm>
            <a:off x="4551505" y="4597889"/>
            <a:ext cx="647228" cy="338554"/>
          </a:xfrm>
          <a:prstGeom prst="rect">
            <a:avLst/>
          </a:prstGeom>
          <a:solidFill>
            <a:schemeClr val="accent3">
              <a:lumMod val="60000"/>
              <a:lumOff val="40000"/>
            </a:schemeClr>
          </a:solidFill>
          <a:ln>
            <a:noFill/>
          </a:ln>
        </p:spPr>
        <p:txBody>
          <a:bodyPr wrap="none" rtlCol="0">
            <a:spAutoFit/>
          </a:bodyPr>
          <a:lstStyle/>
          <a:p>
            <a:r>
              <a:rPr lang="en-GB" sz="1600" dirty="0" smtClean="0">
                <a:solidFill>
                  <a:schemeClr val="bg1"/>
                </a:solidFill>
              </a:rPr>
              <a:t>Exists</a:t>
            </a:r>
            <a:endParaRPr lang="en-GB" sz="1600" dirty="0">
              <a:solidFill>
                <a:schemeClr val="bg1"/>
              </a:solidFill>
            </a:endParaRPr>
          </a:p>
        </p:txBody>
      </p:sp>
      <p:sp>
        <p:nvSpPr>
          <p:cNvPr id="40" name="TextBox 39"/>
          <p:cNvSpPr txBox="1"/>
          <p:nvPr/>
        </p:nvSpPr>
        <p:spPr>
          <a:xfrm>
            <a:off x="3830928" y="1248778"/>
            <a:ext cx="954492" cy="338554"/>
          </a:xfrm>
          <a:prstGeom prst="rect">
            <a:avLst/>
          </a:prstGeom>
          <a:solidFill>
            <a:schemeClr val="accent6">
              <a:lumMod val="40000"/>
              <a:lumOff val="60000"/>
            </a:schemeClr>
          </a:solidFill>
          <a:ln>
            <a:noFill/>
          </a:ln>
        </p:spPr>
        <p:txBody>
          <a:bodyPr wrap="none" rtlCol="0">
            <a:spAutoFit/>
          </a:bodyPr>
          <a:lstStyle/>
          <a:p>
            <a:r>
              <a:rPr lang="en-GB" sz="1600" dirty="0" smtClean="0">
                <a:solidFill>
                  <a:schemeClr val="bg1"/>
                </a:solidFill>
              </a:rPr>
              <a:t>??? years</a:t>
            </a:r>
            <a:endParaRPr lang="en-GB" sz="1600" dirty="0">
              <a:solidFill>
                <a:schemeClr val="bg1"/>
              </a:solidFill>
            </a:endParaRPr>
          </a:p>
        </p:txBody>
      </p:sp>
      <p:cxnSp>
        <p:nvCxnSpPr>
          <p:cNvPr id="5125" name="Straight Arrow Connector 5124"/>
          <p:cNvCxnSpPr>
            <a:stCxn id="8" idx="5"/>
          </p:cNvCxnSpPr>
          <p:nvPr/>
        </p:nvCxnSpPr>
        <p:spPr>
          <a:xfrm>
            <a:off x="6319572" y="2835871"/>
            <a:ext cx="913549" cy="466896"/>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6281911" y="2846516"/>
            <a:ext cx="759321" cy="789276"/>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pic>
        <p:nvPicPr>
          <p:cNvPr id="512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3682" y="3449638"/>
            <a:ext cx="1194035" cy="987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31" name="TextBox 5130"/>
          <p:cNvSpPr txBox="1"/>
          <p:nvPr/>
        </p:nvSpPr>
        <p:spPr>
          <a:xfrm>
            <a:off x="6061095" y="5373216"/>
            <a:ext cx="364202" cy="307777"/>
          </a:xfrm>
          <a:prstGeom prst="rect">
            <a:avLst/>
          </a:prstGeom>
          <a:no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20</a:t>
            </a:r>
            <a:endParaRPr lang="en-GB" sz="1400" dirty="0">
              <a:latin typeface="Times New Roman" panose="02020603050405020304" pitchFamily="18" charset="0"/>
              <a:cs typeface="Times New Roman" panose="02020603050405020304" pitchFamily="18" charset="0"/>
            </a:endParaRPr>
          </a:p>
        </p:txBody>
      </p:sp>
      <p:sp>
        <p:nvSpPr>
          <p:cNvPr id="50" name="TextBox 49"/>
          <p:cNvSpPr txBox="1"/>
          <p:nvPr/>
        </p:nvSpPr>
        <p:spPr>
          <a:xfrm>
            <a:off x="7166330" y="5371727"/>
            <a:ext cx="364202" cy="307777"/>
          </a:xfrm>
          <a:prstGeom prst="rect">
            <a:avLst/>
          </a:prstGeom>
          <a:noFill/>
        </p:spPr>
        <p:txBody>
          <a:bodyPr wrap="none" rtlCol="0">
            <a:spAutoFit/>
          </a:bodyPr>
          <a:lstStyle/>
          <a:p>
            <a:r>
              <a:rPr lang="en-GB" sz="1400" dirty="0">
                <a:latin typeface="Times New Roman" panose="02020603050405020304" pitchFamily="18" charset="0"/>
                <a:cs typeface="Times New Roman" panose="02020603050405020304" pitchFamily="18" charset="0"/>
              </a:rPr>
              <a:t>4</a:t>
            </a:r>
            <a:r>
              <a:rPr lang="en-GB" sz="1400" dirty="0" smtClean="0">
                <a:latin typeface="Times New Roman" panose="02020603050405020304" pitchFamily="18" charset="0"/>
                <a:cs typeface="Times New Roman" panose="02020603050405020304" pitchFamily="18" charset="0"/>
              </a:rPr>
              <a:t>0</a:t>
            </a:r>
            <a:endParaRPr lang="en-GB" sz="1400" dirty="0">
              <a:latin typeface="Times New Roman" panose="02020603050405020304" pitchFamily="18" charset="0"/>
              <a:cs typeface="Times New Roman" panose="02020603050405020304" pitchFamily="18" charset="0"/>
            </a:endParaRPr>
          </a:p>
        </p:txBody>
      </p:sp>
      <p:sp>
        <p:nvSpPr>
          <p:cNvPr id="51" name="TextBox 50"/>
          <p:cNvSpPr txBox="1"/>
          <p:nvPr/>
        </p:nvSpPr>
        <p:spPr>
          <a:xfrm>
            <a:off x="4161763" y="5373216"/>
            <a:ext cx="274434" cy="307777"/>
          </a:xfrm>
          <a:prstGeom prst="rect">
            <a:avLst/>
          </a:prstGeom>
          <a:no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6</a:t>
            </a:r>
            <a:endParaRPr lang="en-GB" sz="1400" dirty="0">
              <a:latin typeface="Times New Roman" panose="02020603050405020304" pitchFamily="18" charset="0"/>
              <a:cs typeface="Times New Roman" panose="02020603050405020304" pitchFamily="18" charset="0"/>
            </a:endParaRPr>
          </a:p>
        </p:txBody>
      </p:sp>
      <p:sp>
        <p:nvSpPr>
          <p:cNvPr id="52" name="TextBox 51"/>
          <p:cNvSpPr txBox="1"/>
          <p:nvPr/>
        </p:nvSpPr>
        <p:spPr>
          <a:xfrm>
            <a:off x="2390768" y="5367873"/>
            <a:ext cx="274434" cy="307777"/>
          </a:xfrm>
          <a:prstGeom prst="rect">
            <a:avLst/>
          </a:prstGeom>
          <a:no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2</a:t>
            </a:r>
            <a:endParaRPr lang="en-GB"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643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 grpId="0" animBg="1"/>
      <p:bldP spid="36" grpId="0" animBg="1"/>
      <p:bldP spid="37" grpId="0" animBg="1"/>
      <p:bldP spid="38" grpId="0" animBg="1"/>
      <p:bldP spid="39" grpId="0" animBg="1"/>
      <p:bldP spid="4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31058</TotalTime>
  <Words>685</Words>
  <Application>Microsoft Office PowerPoint</Application>
  <PresentationFormat>A4 Paper (210x297 mm)</PresentationFormat>
  <Paragraphs>75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syratche</dc:creator>
  <cp:lastModifiedBy>syratche</cp:lastModifiedBy>
  <cp:revision>118</cp:revision>
  <cp:lastPrinted>2014-01-31T13:24:17Z</cp:lastPrinted>
  <dcterms:created xsi:type="dcterms:W3CDTF">2013-06-12T08:51:54Z</dcterms:created>
  <dcterms:modified xsi:type="dcterms:W3CDTF">2014-02-04T11:21:15Z</dcterms:modified>
</cp:coreProperties>
</file>