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73" r:id="rId3"/>
    <p:sldId id="272" r:id="rId4"/>
    <p:sldId id="271" r:id="rId5"/>
    <p:sldId id="256" r:id="rId6"/>
    <p:sldId id="257" r:id="rId7"/>
    <p:sldId id="258" r:id="rId8"/>
    <p:sldId id="263" r:id="rId9"/>
    <p:sldId id="259" r:id="rId10"/>
    <p:sldId id="269" r:id="rId11"/>
    <p:sldId id="264" r:id="rId12"/>
    <p:sldId id="260" r:id="rId13"/>
    <p:sldId id="261" r:id="rId14"/>
    <p:sldId id="262" r:id="rId15"/>
    <p:sldId id="265" r:id="rId16"/>
    <p:sldId id="268" r:id="rId17"/>
    <p:sldId id="266" r:id="rId18"/>
    <p:sldId id="274" r:id="rId19"/>
    <p:sldId id="275" r:id="rId20"/>
    <p:sldId id="276" r:id="rId21"/>
    <p:sldId id="277" r:id="rId22"/>
    <p:sldId id="278" r:id="rId23"/>
    <p:sldId id="279" r:id="rId24"/>
    <p:sldId id="282" r:id="rId25"/>
    <p:sldId id="283" r:id="rId26"/>
    <p:sldId id="284" r:id="rId27"/>
    <p:sldId id="280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3300"/>
    <a:srgbClr val="FF1D1D"/>
    <a:srgbClr val="0000FF"/>
    <a:srgbClr val="FF00FF"/>
    <a:srgbClr val="FFFF00"/>
    <a:srgbClr val="61E33D"/>
    <a:srgbClr val="FF2929"/>
    <a:srgbClr val="D4E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71" autoAdjust="0"/>
  </p:normalViewPr>
  <p:slideViewPr>
    <p:cSldViewPr>
      <p:cViewPr>
        <p:scale>
          <a:sx n="77" d="100"/>
          <a:sy n="77" d="100"/>
        </p:scale>
        <p:origin x="-119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FC854-5212-4899-A264-DE3FBA28E78E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5CA00-84AE-4F62-B5D0-E895313D83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526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86F13-F127-4C09-B7D6-9BEF768F2FE4}" type="slidenum">
              <a:rPr lang="x-none" smtClean="0"/>
              <a:pPr/>
              <a:t>23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9141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E3D1-9F2B-4E08-BA1A-5AC63AA7EC38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12725"/>
            <a:ext cx="9144001" cy="854075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0" y="1066800"/>
            <a:ext cx="9144000" cy="158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1" y="6629400"/>
            <a:ext cx="9144000" cy="2746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35"/>
          <a:stretch>
            <a:fillRect/>
          </a:stretch>
        </p:blipFill>
        <p:spPr bwMode="auto">
          <a:xfrm>
            <a:off x="6781800" y="6629400"/>
            <a:ext cx="2362200" cy="29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541329" y="6564868"/>
            <a:ext cx="562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M.</a:t>
            </a:r>
            <a:r>
              <a:rPr lang="en-US" sz="1800" baseline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baseline="0" dirty="0" err="1" smtClean="0">
                <a:latin typeface="Cambria Math" pitchFamily="18" charset="0"/>
                <a:ea typeface="Cambria Math" pitchFamily="18" charset="0"/>
              </a:rPr>
              <a:t>Pandurović</a:t>
            </a:r>
            <a:r>
              <a:rPr lang="en-US" sz="1800" baseline="0" dirty="0" smtClean="0">
                <a:latin typeface="Cambria Math" pitchFamily="18" charset="0"/>
                <a:ea typeface="Cambria Math" pitchFamily="18" charset="0"/>
              </a:rPr>
              <a:t>,           </a:t>
            </a:r>
            <a:r>
              <a:rPr lang="en-US" sz="1700" dirty="0" smtClean="0">
                <a:latin typeface="Cambria Math" pitchFamily="18" charset="0"/>
                <a:ea typeface="Cambria Math" pitchFamily="18" charset="0"/>
              </a:rPr>
              <a:t>CLIC</a:t>
            </a:r>
            <a:r>
              <a:rPr lang="en-US" sz="1700" baseline="0" dirty="0" smtClean="0">
                <a:latin typeface="Cambria Math" pitchFamily="18" charset="0"/>
                <a:ea typeface="Cambria Math" pitchFamily="18" charset="0"/>
              </a:rPr>
              <a:t> Workshop</a:t>
            </a:r>
            <a:r>
              <a:rPr lang="en-US" sz="1700" dirty="0" smtClean="0">
                <a:latin typeface="Cambria Math" pitchFamily="18" charset="0"/>
                <a:ea typeface="Cambria Math" pitchFamily="18" charset="0"/>
              </a:rPr>
              <a:t>, 02. February</a:t>
            </a:r>
            <a:r>
              <a:rPr lang="en-US" sz="1700" baseline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700" dirty="0" smtClean="0">
                <a:latin typeface="Cambria Math" pitchFamily="18" charset="0"/>
                <a:ea typeface="Cambria Math" pitchFamily="18" charset="0"/>
              </a:rPr>
              <a:t>2014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A8D1B-98B3-4325-AD84-510DCB2D90B5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EB32-6877-4C28-B0BE-9D346EC15D7D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EC4-FFE5-452E-8EA7-38232338780A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74F4-8873-435A-91CA-923D9EAE5069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248400"/>
            <a:ext cx="2133600" cy="365125"/>
          </a:xfrm>
        </p:spPr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6476995"/>
            <a:ext cx="9144000" cy="381532"/>
            <a:chOff x="-1" y="7132609"/>
            <a:chExt cx="10080626" cy="481571"/>
          </a:xfrm>
        </p:grpSpPr>
        <p:pic>
          <p:nvPicPr>
            <p:cNvPr id="13" name="Picture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6411" y="7132609"/>
              <a:ext cx="3444214" cy="480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 userDrawn="1"/>
          </p:nvSpPr>
          <p:spPr>
            <a:xfrm>
              <a:off x="-1" y="7148008"/>
              <a:ext cx="6624904" cy="466172"/>
            </a:xfrm>
            <a:prstGeom prst="rect">
              <a:avLst/>
            </a:prstGeom>
            <a:solidFill>
              <a:srgbClr val="FF3300">
                <a:alpha val="89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latin typeface="Cambria Math" pitchFamily="18" charset="0"/>
                  <a:ea typeface="Cambria Math" pitchFamily="18" charset="0"/>
                </a:rPr>
                <a:t>         M.</a:t>
              </a:r>
              <a:r>
                <a:rPr lang="en-US" sz="1800" baseline="0" dirty="0" smtClean="0"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en-US" sz="1800" baseline="0" dirty="0" err="1" smtClean="0">
                  <a:latin typeface="Cambria Math" pitchFamily="18" charset="0"/>
                  <a:ea typeface="Cambria Math" pitchFamily="18" charset="0"/>
                </a:rPr>
                <a:t>Pandurović</a:t>
              </a:r>
              <a:r>
                <a:rPr lang="en-US" sz="1800" baseline="0" dirty="0" smtClean="0">
                  <a:latin typeface="Cambria Math" pitchFamily="18" charset="0"/>
                  <a:ea typeface="Cambria Math" pitchFamily="18" charset="0"/>
                </a:rPr>
                <a:t>,           </a:t>
              </a:r>
              <a:r>
                <a:rPr lang="en-US" sz="1700" dirty="0" smtClean="0">
                  <a:latin typeface="Cambria Math" pitchFamily="18" charset="0"/>
                  <a:ea typeface="Cambria Math" pitchFamily="18" charset="0"/>
                </a:rPr>
                <a:t>CLIC</a:t>
              </a:r>
              <a:r>
                <a:rPr lang="en-US" sz="1700" baseline="0" dirty="0" smtClean="0">
                  <a:latin typeface="Cambria Math" pitchFamily="18" charset="0"/>
                  <a:ea typeface="Cambria Math" pitchFamily="18" charset="0"/>
                </a:rPr>
                <a:t> Workshop</a:t>
              </a:r>
              <a:r>
                <a:rPr lang="en-US" sz="1700" dirty="0" smtClean="0">
                  <a:latin typeface="Cambria Math" pitchFamily="18" charset="0"/>
                  <a:ea typeface="Cambria Math" pitchFamily="18" charset="0"/>
                </a:rPr>
                <a:t>, 02. February</a:t>
              </a:r>
              <a:r>
                <a:rPr lang="en-US" sz="1700" baseline="0" dirty="0" smtClean="0"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en-US" sz="1700" dirty="0" smtClean="0">
                  <a:latin typeface="Cambria Math" pitchFamily="18" charset="0"/>
                  <a:ea typeface="Cambria Math" pitchFamily="18" charset="0"/>
                </a:rPr>
                <a:t>2014</a:t>
              </a:r>
              <a:r>
                <a:rPr lang="en-US" dirty="0" smtClean="0">
                  <a:latin typeface="Cambria Math" pitchFamily="18" charset="0"/>
                  <a:ea typeface="Cambria Math" pitchFamily="18" charset="0"/>
                </a:rPr>
                <a:t>.</a:t>
              </a:r>
              <a:endParaRPr lang="en-US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152400"/>
            <a:ext cx="9144000" cy="914400"/>
          </a:xfrm>
          <a:prstGeom prst="rect">
            <a:avLst/>
          </a:prstGeom>
          <a:solidFill>
            <a:srgbClr val="FF3300">
              <a:alpha val="7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74F4-8873-435A-91CA-923D9EAE5069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248400"/>
            <a:ext cx="2133600" cy="365125"/>
          </a:xfrm>
        </p:spPr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12725"/>
            <a:ext cx="9144001" cy="854075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1" y="6629400"/>
            <a:ext cx="9144000" cy="2746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541329" y="6564868"/>
            <a:ext cx="562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M.</a:t>
            </a:r>
            <a:r>
              <a:rPr lang="en-US" sz="1800" baseline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baseline="0" dirty="0" err="1" smtClean="0">
                <a:latin typeface="Cambria Math" pitchFamily="18" charset="0"/>
                <a:ea typeface="Cambria Math" pitchFamily="18" charset="0"/>
              </a:rPr>
              <a:t>Pandurović</a:t>
            </a:r>
            <a:r>
              <a:rPr lang="en-US" sz="1800" baseline="0" dirty="0" smtClean="0">
                <a:latin typeface="Cambria Math" pitchFamily="18" charset="0"/>
                <a:ea typeface="Cambria Math" pitchFamily="18" charset="0"/>
              </a:rPr>
              <a:t>,           </a:t>
            </a:r>
            <a:r>
              <a:rPr lang="en-US" sz="1700" dirty="0" smtClean="0">
                <a:latin typeface="Cambria Math" pitchFamily="18" charset="0"/>
                <a:ea typeface="Cambria Math" pitchFamily="18" charset="0"/>
              </a:rPr>
              <a:t>CLIC</a:t>
            </a:r>
            <a:r>
              <a:rPr lang="en-US" sz="1700" baseline="0" dirty="0" smtClean="0">
                <a:latin typeface="Cambria Math" pitchFamily="18" charset="0"/>
                <a:ea typeface="Cambria Math" pitchFamily="18" charset="0"/>
              </a:rPr>
              <a:t> Workshop</a:t>
            </a:r>
            <a:r>
              <a:rPr lang="en-US" sz="1700" dirty="0" smtClean="0">
                <a:latin typeface="Cambria Math" pitchFamily="18" charset="0"/>
                <a:ea typeface="Cambria Math" pitchFamily="18" charset="0"/>
              </a:rPr>
              <a:t>, 02. February</a:t>
            </a:r>
            <a:r>
              <a:rPr lang="en-US" sz="1700" baseline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700" dirty="0" smtClean="0">
                <a:latin typeface="Cambria Math" pitchFamily="18" charset="0"/>
                <a:ea typeface="Cambria Math" pitchFamily="18" charset="0"/>
              </a:rPr>
              <a:t>2014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7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35"/>
          <a:stretch>
            <a:fillRect/>
          </a:stretch>
        </p:blipFill>
        <p:spPr bwMode="auto">
          <a:xfrm>
            <a:off x="6781800" y="6629400"/>
            <a:ext cx="2362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Connector 17"/>
          <p:cNvCxnSpPr/>
          <p:nvPr userDrawn="1"/>
        </p:nvCxnSpPr>
        <p:spPr>
          <a:xfrm>
            <a:off x="0" y="1066800"/>
            <a:ext cx="9144000" cy="158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1555E-C006-4B3C-AB5F-6079B7DFAEDE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577AA-B098-476E-8718-25EB431D355A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8627-A1FE-45D6-807A-254FFF83A22C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DCC-A8CC-456E-92BA-E4EFB15873A0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DF11-3160-433B-A6CB-4FAEDBD592EA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5D51-433C-459F-BC36-6D161663B149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C601E-9D53-4859-A68D-1FE847833E59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74FF1-3685-4226-866C-7C2AC1E6BA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DE1F2-353B-4E38-87E5-0AF61F358E07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9E40A-1A5B-4AB5-B698-B2DFCF208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38.wmf"/><Relationship Id="rId3" Type="http://schemas.openxmlformats.org/officeDocument/2006/relationships/image" Target="../media/image8.png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wmf"/><Relationship Id="rId20" Type="http://schemas.openxmlformats.org/officeDocument/2006/relationships/image" Target="../media/image39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34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41.pn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36.wmf"/><Relationship Id="rId22" Type="http://schemas.openxmlformats.org/officeDocument/2006/relationships/image" Target="../media/image4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42.wmf"/><Relationship Id="rId9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46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3.jpeg"/><Relationship Id="rId5" Type="http://schemas.openxmlformats.org/officeDocument/2006/relationships/image" Target="../media/image52.wmf"/><Relationship Id="rId4" Type="http://schemas.openxmlformats.org/officeDocument/2006/relationships/oleObject" Target="../embeddings/oleObject1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Measurement of H</a:t>
            </a: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/>
              </a:rPr>
              <a:t>→</a:t>
            </a: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WW* fully</a:t>
            </a:r>
            <a:b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sz="3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hadronic</a:t>
            </a: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in HZ at 350 </a:t>
            </a:r>
            <a:r>
              <a:rPr lang="en-US" sz="3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GeV</a:t>
            </a: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solidFill>
                  <a:srgbClr val="FF33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Measurement of H to ZZ* at 1.4 </a:t>
            </a:r>
            <a:r>
              <a:rPr lang="en-US" sz="3200" dirty="0" err="1" smtClean="0">
                <a:solidFill>
                  <a:srgbClr val="FF33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TeV</a:t>
            </a: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610600" cy="1828800"/>
          </a:xfrm>
        </p:spPr>
        <p:txBody>
          <a:bodyPr>
            <a:normAutofit/>
          </a:bodyPr>
          <a:lstStyle/>
          <a:p>
            <a:pPr algn="l"/>
            <a:r>
              <a:rPr lang="en-US" sz="22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			</a:t>
            </a:r>
            <a:r>
              <a:rPr lang="en-US" sz="22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         </a:t>
            </a:r>
            <a:r>
              <a:rPr lang="en-US" sz="2200" dirty="0" smtClean="0">
                <a:solidFill>
                  <a:schemeClr val="bg1">
                    <a:lumMod val="65000"/>
                  </a:schemeClr>
                </a:solidFill>
                <a:latin typeface="Cambria Math" pitchFamily="18" charset="0"/>
                <a:ea typeface="Cambria Math" pitchFamily="18" charset="0"/>
              </a:rPr>
              <a:t>status reports</a:t>
            </a:r>
          </a:p>
          <a:p>
            <a:pPr algn="l"/>
            <a:endParaRPr lang="en-US" sz="2200" b="1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l"/>
            <a:r>
              <a:rPr lang="en-US" sz="22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M. </a:t>
            </a:r>
            <a:r>
              <a:rPr lang="en-US" sz="2200" b="1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Pandurović</a:t>
            </a:r>
            <a:r>
              <a:rPr lang="en-US" sz="22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200" dirty="0" smtClean="0">
                <a:latin typeface="Cambria Math" pitchFamily="18" charset="0"/>
                <a:ea typeface="Cambria Math" pitchFamily="18" charset="0"/>
              </a:rPr>
              <a:t>				           </a:t>
            </a:r>
            <a:r>
              <a:rPr lang="en-US" sz="2200" b="1" dirty="0" smtClean="0">
                <a:solidFill>
                  <a:srgbClr val="FF3300"/>
                </a:solidFill>
                <a:latin typeface="Cambria Math" pitchFamily="18" charset="0"/>
                <a:ea typeface="Cambria Math" pitchFamily="18" charset="0"/>
              </a:rPr>
              <a:t>G. </a:t>
            </a:r>
            <a:r>
              <a:rPr lang="en-US" sz="2200" b="1" dirty="0" err="1" smtClean="0">
                <a:solidFill>
                  <a:srgbClr val="FF3300"/>
                </a:solidFill>
                <a:latin typeface="Cambria Math" pitchFamily="18" charset="0"/>
                <a:ea typeface="Cambria Math" pitchFamily="18" charset="0"/>
              </a:rPr>
              <a:t>Milutinović-Dumbelović</a:t>
            </a:r>
            <a:endParaRPr lang="en-US" sz="2200" b="1" dirty="0" smtClean="0">
              <a:solidFill>
                <a:srgbClr val="FF3300"/>
              </a:solidFill>
              <a:latin typeface="Cambria Math" pitchFamily="18" charset="0"/>
              <a:ea typeface="Cambria Math" pitchFamily="18" charset="0"/>
            </a:endParaRPr>
          </a:p>
          <a:p>
            <a:pPr algn="l"/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I. </a:t>
            </a:r>
            <a:r>
              <a:rPr lang="en-US" sz="2200" dirty="0" err="1" smtClean="0">
                <a:solidFill>
                  <a:schemeClr val="bg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Božović-Jelisavčić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, S. </a:t>
            </a:r>
            <a:r>
              <a:rPr lang="en-US" sz="2200" dirty="0" err="1" smtClean="0">
                <a:solidFill>
                  <a:schemeClr val="bg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Lukić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, P. </a:t>
            </a:r>
            <a:r>
              <a:rPr lang="en-US" sz="2200" dirty="0" err="1" smtClean="0">
                <a:solidFill>
                  <a:schemeClr val="bg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Roloff</a:t>
            </a:r>
            <a:endParaRPr lang="en-US" sz="2200" dirty="0">
              <a:solidFill>
                <a:schemeClr val="bg1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2" descr="vi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76200"/>
            <a:ext cx="990599" cy="990600"/>
          </a:xfrm>
          <a:prstGeom prst="rect">
            <a:avLst/>
          </a:prstGeom>
          <a:noFill/>
          <a:ln cap="rnd">
            <a:solidFill>
              <a:srgbClr val="00206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-76200"/>
            <a:ext cx="1477092" cy="14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ConeTrack_Rec1_fun_2865_colz.png"/>
          <p:cNvPicPr>
            <a:picLocks noChangeAspect="1"/>
          </p:cNvPicPr>
          <p:nvPr/>
        </p:nvPicPr>
        <p:blipFill>
          <a:blip r:embed="rId2"/>
          <a:srcRect l="7313" t="7695" r="2031" b="6733"/>
          <a:stretch>
            <a:fillRect/>
          </a:stretch>
        </p:blipFill>
        <p:spPr>
          <a:xfrm>
            <a:off x="6036249" y="3880361"/>
            <a:ext cx="3107751" cy="2477965"/>
          </a:xfrm>
          <a:prstGeom prst="rect">
            <a:avLst/>
          </a:prstGeom>
        </p:spPr>
      </p:pic>
      <p:pic>
        <p:nvPicPr>
          <p:cNvPr id="49" name="Picture 48" descr="ConeTrack_Rec1_fun_2868_colz.png"/>
          <p:cNvPicPr>
            <a:picLocks noChangeAspect="1"/>
          </p:cNvPicPr>
          <p:nvPr/>
        </p:nvPicPr>
        <p:blipFill>
          <a:blip r:embed="rId3" cstate="print"/>
          <a:srcRect l="6094" t="5291" r="2438" b="7214"/>
          <a:stretch>
            <a:fillRect/>
          </a:stretch>
        </p:blipFill>
        <p:spPr>
          <a:xfrm>
            <a:off x="2971800" y="3810000"/>
            <a:ext cx="3048000" cy="2462899"/>
          </a:xfrm>
          <a:prstGeom prst="rect">
            <a:avLst/>
          </a:prstGeom>
        </p:spPr>
      </p:pic>
      <p:pic>
        <p:nvPicPr>
          <p:cNvPr id="47" name="Content Placeholder 46" descr="ConeTrack_Rec1_fun_2085_nonWW_colz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l="4875" t="4329" r="1625" b="6253"/>
          <a:stretch>
            <a:fillRect/>
          </a:stretch>
        </p:blipFill>
        <p:spPr>
          <a:xfrm>
            <a:off x="0" y="3803683"/>
            <a:ext cx="3124200" cy="2523911"/>
          </a:xfrm>
        </p:spPr>
      </p:pic>
      <p:pic>
        <p:nvPicPr>
          <p:cNvPr id="41" name="Picture 40" descr="ConeTrack_Rec1_fun_2862_colz.png"/>
          <p:cNvPicPr>
            <a:picLocks noChangeAspect="1"/>
          </p:cNvPicPr>
          <p:nvPr/>
        </p:nvPicPr>
        <p:blipFill>
          <a:blip r:embed="rId5" cstate="print"/>
          <a:srcRect l="6500" t="6733" r="2438" b="7695"/>
          <a:stretch>
            <a:fillRect/>
          </a:stretch>
        </p:blipFill>
        <p:spPr>
          <a:xfrm>
            <a:off x="6019800" y="1371600"/>
            <a:ext cx="3124200" cy="24798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Lepton isolation  			      </a:t>
            </a:r>
            <a:r>
              <a:rPr lang="en-US" sz="27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7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7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ll</a:t>
            </a:r>
            <a:r>
              <a:rPr lang="en-US" sz="27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7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en-US" sz="27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505200" y="1066800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e</a:t>
            </a:r>
            <a:r>
              <a:rPr lang="en-US" baseline="30000" dirty="0" err="1" smtClean="0">
                <a:solidFill>
                  <a:srgbClr val="002060"/>
                </a:solidFill>
              </a:rPr>
              <a:t>+</a:t>
            </a:r>
            <a:r>
              <a:rPr lang="en-US" dirty="0" err="1" smtClean="0">
                <a:solidFill>
                  <a:srgbClr val="002060"/>
                </a:solidFill>
              </a:rPr>
              <a:t>e</a:t>
            </a:r>
            <a:r>
              <a:rPr lang="en-US" baseline="30000" dirty="0" smtClean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→</a:t>
            </a:r>
            <a:r>
              <a:rPr lang="en-US" dirty="0" err="1" smtClean="0">
                <a:solidFill>
                  <a:srgbClr val="002060"/>
                </a:solidFill>
              </a:rPr>
              <a:t>qqqq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1400" y="6183868"/>
            <a:ext cx="123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e</a:t>
            </a:r>
            <a:r>
              <a:rPr lang="en-US" baseline="30000" dirty="0" err="1" smtClean="0">
                <a:solidFill>
                  <a:srgbClr val="002060"/>
                </a:solidFill>
              </a:rPr>
              <a:t>+</a:t>
            </a:r>
            <a:r>
              <a:rPr lang="en-US" dirty="0" err="1" smtClean="0">
                <a:solidFill>
                  <a:srgbClr val="002060"/>
                </a:solidFill>
              </a:rPr>
              <a:t>e</a:t>
            </a:r>
            <a:r>
              <a:rPr lang="en-US" baseline="30000" dirty="0" smtClean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→</a:t>
            </a:r>
            <a:r>
              <a:rPr lang="en-US" dirty="0" err="1" smtClean="0">
                <a:solidFill>
                  <a:srgbClr val="002060"/>
                </a:solidFill>
              </a:rPr>
              <a:t>qqll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13967" y="6172200"/>
            <a:ext cx="123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e</a:t>
            </a:r>
            <a:r>
              <a:rPr lang="en-US" baseline="30000" dirty="0" err="1" smtClean="0">
                <a:solidFill>
                  <a:srgbClr val="002060"/>
                </a:solidFill>
              </a:rPr>
              <a:t>+</a:t>
            </a:r>
            <a:r>
              <a:rPr lang="en-US" dirty="0" err="1" smtClean="0">
                <a:solidFill>
                  <a:srgbClr val="002060"/>
                </a:solidFill>
              </a:rPr>
              <a:t>e</a:t>
            </a:r>
            <a:r>
              <a:rPr lang="en-US" baseline="30000" dirty="0" smtClean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→</a:t>
            </a:r>
            <a:r>
              <a:rPr lang="en-US" dirty="0" err="1" smtClean="0">
                <a:solidFill>
                  <a:srgbClr val="002060"/>
                </a:solidFill>
              </a:rPr>
              <a:t>qql</a:t>
            </a:r>
            <a:r>
              <a:rPr lang="el-GR" dirty="0" smtClean="0">
                <a:solidFill>
                  <a:srgbClr val="002060"/>
                </a:solidFill>
              </a:rPr>
              <a:t>ν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77000" y="1066800"/>
            <a:ext cx="123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e</a:t>
            </a:r>
            <a:r>
              <a:rPr lang="en-US" baseline="30000" dirty="0" err="1" smtClean="0">
                <a:solidFill>
                  <a:srgbClr val="002060"/>
                </a:solidFill>
              </a:rPr>
              <a:t>+</a:t>
            </a:r>
            <a:r>
              <a:rPr lang="en-US" dirty="0" err="1" smtClean="0">
                <a:solidFill>
                  <a:srgbClr val="002060"/>
                </a:solidFill>
              </a:rPr>
              <a:t>e</a:t>
            </a:r>
            <a:r>
              <a:rPr lang="en-US" baseline="30000" dirty="0" smtClean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→</a:t>
            </a:r>
            <a:r>
              <a:rPr lang="en-US" dirty="0" err="1" smtClean="0">
                <a:solidFill>
                  <a:srgbClr val="002060"/>
                </a:solidFill>
              </a:rPr>
              <a:t>qq</a:t>
            </a:r>
            <a:r>
              <a:rPr lang="el-GR" dirty="0" smtClean="0">
                <a:solidFill>
                  <a:srgbClr val="002060"/>
                </a:solidFill>
              </a:rPr>
              <a:t>νν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1000" y="6172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e</a:t>
            </a:r>
            <a:r>
              <a:rPr lang="en-US" baseline="30000" dirty="0" err="1" smtClean="0">
                <a:solidFill>
                  <a:srgbClr val="002060"/>
                </a:solidFill>
              </a:rPr>
              <a:t>+</a:t>
            </a:r>
            <a:r>
              <a:rPr lang="en-US" dirty="0" err="1" smtClean="0">
                <a:solidFill>
                  <a:srgbClr val="002060"/>
                </a:solidFill>
              </a:rPr>
              <a:t>e</a:t>
            </a:r>
            <a:r>
              <a:rPr lang="en-US" baseline="30000" dirty="0" smtClean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→H→ all other decays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895600" y="1371600"/>
            <a:ext cx="3124200" cy="2514600"/>
            <a:chOff x="2895600" y="1600200"/>
            <a:chExt cx="2860504" cy="2286000"/>
          </a:xfrm>
        </p:grpSpPr>
        <p:pic>
          <p:nvPicPr>
            <p:cNvPr id="36" name="Picture 35" descr="ConeTrack_Rec1_fun_2871_colz.png"/>
            <p:cNvPicPr>
              <a:picLocks noChangeAspect="1"/>
            </p:cNvPicPr>
            <p:nvPr/>
          </p:nvPicPr>
          <p:blipFill>
            <a:blip r:embed="rId6" cstate="print"/>
            <a:srcRect l="6500" t="6733" r="2031" b="6733"/>
            <a:stretch>
              <a:fillRect/>
            </a:stretch>
          </p:blipFill>
          <p:spPr>
            <a:xfrm>
              <a:off x="2895600" y="1600200"/>
              <a:ext cx="2860504" cy="2286000"/>
            </a:xfrm>
            <a:prstGeom prst="rect">
              <a:avLst/>
            </a:prstGeom>
          </p:spPr>
        </p:pic>
        <p:cxnSp>
          <p:nvCxnSpPr>
            <p:cNvPr id="29" name="Straight Connector 28"/>
            <p:cNvCxnSpPr/>
            <p:nvPr/>
          </p:nvCxnSpPr>
          <p:spPr>
            <a:xfrm rot="5400000">
              <a:off x="2362995" y="2666206"/>
              <a:ext cx="1980406" cy="79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 rot="5400000">
            <a:off x="5486400" y="5028406"/>
            <a:ext cx="2132806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2362994" y="4952206"/>
            <a:ext cx="2132806" cy="7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-494506" y="4990306"/>
            <a:ext cx="20574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68917" y="981961"/>
            <a:ext cx="2266433" cy="38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signal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0" y="1295400"/>
            <a:ext cx="3048000" cy="2619392"/>
            <a:chOff x="0" y="1392548"/>
            <a:chExt cx="3048000" cy="2522244"/>
          </a:xfrm>
        </p:grpSpPr>
        <p:pic>
          <p:nvPicPr>
            <p:cNvPr id="23" name="Picture 22" descr="ConeTrack_Rec1_fun_2085_colz_prazna.png"/>
            <p:cNvPicPr>
              <a:picLocks noChangeAspect="1"/>
            </p:cNvPicPr>
            <p:nvPr/>
          </p:nvPicPr>
          <p:blipFill>
            <a:blip r:embed="rId7"/>
            <a:srcRect l="5688" t="6253" r="2438" b="6253"/>
            <a:stretch>
              <a:fillRect/>
            </a:stretch>
          </p:blipFill>
          <p:spPr>
            <a:xfrm>
              <a:off x="0" y="1392548"/>
              <a:ext cx="3048000" cy="2522244"/>
            </a:xfrm>
            <a:prstGeom prst="rect">
              <a:avLst/>
            </a:prstGeom>
          </p:spPr>
        </p:pic>
        <p:cxnSp>
          <p:nvCxnSpPr>
            <p:cNvPr id="24" name="Straight Connector 23"/>
            <p:cNvCxnSpPr/>
            <p:nvPr/>
          </p:nvCxnSpPr>
          <p:spPr>
            <a:xfrm rot="5400000">
              <a:off x="-536957" y="2556965"/>
              <a:ext cx="2169683" cy="16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Straight Connector 42"/>
          <p:cNvCxnSpPr/>
          <p:nvPr/>
        </p:nvCxnSpPr>
        <p:spPr>
          <a:xfrm rot="5400000">
            <a:off x="5447903" y="2552303"/>
            <a:ext cx="2209800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Preselection</a:t>
            </a: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variables 		             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ll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en-US" sz="28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mbria Math" pitchFamily="18" charset="0"/>
              <a:buChar char="»"/>
            </a:pP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reconstruction focuses on a real W: jet pair with the mass closest to the W mass is chosen as a W candidate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2133600" cy="365125"/>
          </a:xfrm>
        </p:spPr>
        <p:txBody>
          <a:bodyPr/>
          <a:lstStyle/>
          <a:p>
            <a:fld id="{72874FF1-3685-4226-866C-7C2AC1E6BA1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5421868"/>
            <a:ext cx="2512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800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45 </a:t>
            </a:r>
            <a:r>
              <a:rPr lang="sr-Latn-RS" dirty="0" smtClean="0">
                <a:solidFill>
                  <a:srgbClr val="002060"/>
                </a:solidFill>
              </a:rPr>
              <a:t>GeV &lt; m</a:t>
            </a:r>
            <a:r>
              <a:rPr lang="en-US" baseline="-25000" dirty="0" smtClean="0">
                <a:solidFill>
                  <a:srgbClr val="002060"/>
                </a:solidFill>
              </a:rPr>
              <a:t>W</a:t>
            </a:r>
            <a:r>
              <a:rPr lang="sr-Latn-RS" dirty="0" smtClean="0">
                <a:solidFill>
                  <a:srgbClr val="002060"/>
                </a:solidFill>
              </a:rPr>
              <a:t> &lt; </a:t>
            </a:r>
            <a:r>
              <a:rPr lang="en-US" dirty="0" smtClean="0">
                <a:solidFill>
                  <a:srgbClr val="002060"/>
                </a:solidFill>
              </a:rPr>
              <a:t>95 </a:t>
            </a:r>
            <a:r>
              <a:rPr lang="sr-Latn-RS" dirty="0" smtClean="0">
                <a:solidFill>
                  <a:srgbClr val="002060"/>
                </a:solidFill>
              </a:rPr>
              <a:t>GeV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03708" y="5421868"/>
            <a:ext cx="2440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800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65</a:t>
            </a:r>
            <a:r>
              <a:rPr lang="sr-Latn-RS" dirty="0" smtClean="0">
                <a:solidFill>
                  <a:srgbClr val="002060"/>
                </a:solidFill>
              </a:rPr>
              <a:t>GeV &lt; m</a:t>
            </a:r>
            <a:r>
              <a:rPr lang="en-US" baseline="-25000" dirty="0" smtClean="0">
                <a:solidFill>
                  <a:srgbClr val="002060"/>
                </a:solidFill>
              </a:rPr>
              <a:t>H</a:t>
            </a:r>
            <a:r>
              <a:rPr lang="sr-Latn-RS" dirty="0" smtClean="0">
                <a:solidFill>
                  <a:srgbClr val="002060"/>
                </a:solidFill>
              </a:rPr>
              <a:t> &lt; 1</a:t>
            </a:r>
            <a:r>
              <a:rPr lang="en-US" dirty="0" smtClean="0">
                <a:solidFill>
                  <a:srgbClr val="002060"/>
                </a:solidFill>
              </a:rPr>
              <a:t>55 </a:t>
            </a:r>
            <a:r>
              <a:rPr lang="sr-Latn-RS" dirty="0" smtClean="0">
                <a:solidFill>
                  <a:srgbClr val="002060"/>
                </a:solidFill>
              </a:rPr>
              <a:t>GeV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9" name="Picture 8" descr="InvMassW1_allBc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98" y="2514600"/>
            <a:ext cx="4742002" cy="2667000"/>
          </a:xfrm>
          <a:prstGeom prst="rect">
            <a:avLst/>
          </a:prstGeom>
        </p:spPr>
      </p:pic>
      <p:pic>
        <p:nvPicPr>
          <p:cNvPr id="13" name="Picture 12" descr="InvMassHiggs_allBck.png"/>
          <p:cNvPicPr>
            <a:picLocks noChangeAspect="1"/>
          </p:cNvPicPr>
          <p:nvPr/>
        </p:nvPicPr>
        <p:blipFill>
          <a:blip r:embed="rId3"/>
          <a:srcRect r="7313"/>
          <a:stretch>
            <a:fillRect/>
          </a:stretch>
        </p:blipFill>
        <p:spPr>
          <a:xfrm>
            <a:off x="4495800" y="2438400"/>
            <a:ext cx="4488820" cy="2723787"/>
          </a:xfrm>
          <a:prstGeom prst="rect">
            <a:avLst/>
          </a:prstGeom>
        </p:spPr>
      </p:pic>
      <p:pic>
        <p:nvPicPr>
          <p:cNvPr id="14" name="Picture 13" descr="legend.png"/>
          <p:cNvPicPr>
            <a:picLocks noChangeAspect="1"/>
          </p:cNvPicPr>
          <p:nvPr/>
        </p:nvPicPr>
        <p:blipFill>
          <a:blip r:embed="rId4"/>
          <a:srcRect l="46720" t="4334" r="4469" b="27449"/>
          <a:stretch>
            <a:fillRect/>
          </a:stretch>
        </p:blipFill>
        <p:spPr>
          <a:xfrm>
            <a:off x="3124200" y="2514600"/>
            <a:ext cx="2334584" cy="1606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79908" y="5269468"/>
            <a:ext cx="2457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800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4</a:t>
            </a:r>
            <a:r>
              <a:rPr lang="en-US" smtClean="0">
                <a:solidFill>
                  <a:srgbClr val="002060"/>
                </a:solidFill>
              </a:rPr>
              <a:t>0 </a:t>
            </a:r>
            <a:r>
              <a:rPr lang="sr-Latn-RS" dirty="0" smtClean="0">
                <a:solidFill>
                  <a:srgbClr val="002060"/>
                </a:solidFill>
              </a:rPr>
              <a:t>GeV &lt; m</a:t>
            </a:r>
            <a:r>
              <a:rPr lang="en-US" baseline="-25000" dirty="0">
                <a:solidFill>
                  <a:srgbClr val="002060"/>
                </a:solidFill>
              </a:rPr>
              <a:t>z</a:t>
            </a:r>
            <a:r>
              <a:rPr lang="sr-Latn-RS" dirty="0" smtClean="0">
                <a:solidFill>
                  <a:srgbClr val="002060"/>
                </a:solidFill>
              </a:rPr>
              <a:t> &lt; </a:t>
            </a:r>
            <a:r>
              <a:rPr lang="en-US" dirty="0" smtClean="0">
                <a:solidFill>
                  <a:srgbClr val="002060"/>
                </a:solidFill>
              </a:rPr>
              <a:t>110 </a:t>
            </a:r>
            <a:r>
              <a:rPr lang="sr-Latn-RS" dirty="0" smtClean="0">
                <a:solidFill>
                  <a:srgbClr val="002060"/>
                </a:solidFill>
              </a:rPr>
              <a:t>GeV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152400" y="1295400"/>
            <a:ext cx="82296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Cambria Math" pitchFamily="18" charset="0"/>
              <a:buChar char="»"/>
            </a:pPr>
            <a:r>
              <a:rPr lang="en-US" sz="23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Invariant masses of jet pair and lepton pair to reconstruct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3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    W* candidate 			     	Z candidate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mbria Math" pitchFamily="18" charset="0"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00200" y="5257800"/>
            <a:ext cx="1592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8000" indent="0">
              <a:buNone/>
            </a:pPr>
            <a:r>
              <a:rPr lang="sr-Latn-RS" dirty="0" smtClean="0">
                <a:solidFill>
                  <a:srgbClr val="002060"/>
                </a:solidFill>
              </a:rPr>
              <a:t>m</a:t>
            </a:r>
            <a:r>
              <a:rPr lang="en-US" baseline="-25000" dirty="0" smtClean="0">
                <a:solidFill>
                  <a:srgbClr val="002060"/>
                </a:solidFill>
              </a:rPr>
              <a:t>W*</a:t>
            </a:r>
            <a:r>
              <a:rPr lang="sr-Latn-RS" dirty="0" smtClean="0">
                <a:solidFill>
                  <a:srgbClr val="002060"/>
                </a:solidFill>
              </a:rPr>
              <a:t> &lt; </a:t>
            </a:r>
            <a:r>
              <a:rPr lang="en-US" dirty="0" smtClean="0">
                <a:solidFill>
                  <a:srgbClr val="002060"/>
                </a:solidFill>
              </a:rPr>
              <a:t>65 </a:t>
            </a:r>
            <a:r>
              <a:rPr lang="sr-Latn-RS" dirty="0" smtClean="0">
                <a:solidFill>
                  <a:srgbClr val="002060"/>
                </a:solidFill>
              </a:rPr>
              <a:t>GeV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Preselection</a:t>
            </a: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variables 		           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ll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en-US" sz="28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3" name="Content Placeholder 12" descr="InvMassW2_allBck.png"/>
          <p:cNvPicPr>
            <a:picLocks noGrp="1" noChangeAspect="1"/>
          </p:cNvPicPr>
          <p:nvPr>
            <p:ph idx="1"/>
          </p:nvPr>
        </p:nvPicPr>
        <p:blipFill>
          <a:blip r:embed="rId2"/>
          <a:srcRect l="813" t="4334" r="7719" b="-722"/>
          <a:stretch>
            <a:fillRect/>
          </a:stretch>
        </p:blipFill>
        <p:spPr>
          <a:xfrm>
            <a:off x="0" y="2438400"/>
            <a:ext cx="4500022" cy="2667000"/>
          </a:xfrm>
        </p:spPr>
      </p:pic>
      <p:pic>
        <p:nvPicPr>
          <p:cNvPr id="18" name="Picture 17" descr="InvMassZ_allBck.png"/>
          <p:cNvPicPr>
            <a:picLocks noChangeAspect="1"/>
          </p:cNvPicPr>
          <p:nvPr/>
        </p:nvPicPr>
        <p:blipFill>
          <a:blip r:embed="rId3"/>
          <a:srcRect r="7313"/>
          <a:stretch>
            <a:fillRect/>
          </a:stretch>
        </p:blipFill>
        <p:spPr>
          <a:xfrm>
            <a:off x="5021643" y="2362200"/>
            <a:ext cx="4144008" cy="2667000"/>
          </a:xfrm>
          <a:prstGeom prst="rect">
            <a:avLst/>
          </a:prstGeom>
        </p:spPr>
      </p:pic>
      <p:pic>
        <p:nvPicPr>
          <p:cNvPr id="19" name="Picture 18" descr="legend.png"/>
          <p:cNvPicPr>
            <a:picLocks noChangeAspect="1"/>
          </p:cNvPicPr>
          <p:nvPr/>
        </p:nvPicPr>
        <p:blipFill>
          <a:blip r:embed="rId4"/>
          <a:srcRect l="46720" t="4334" r="4469" b="27449"/>
          <a:stretch>
            <a:fillRect/>
          </a:stretch>
        </p:blipFill>
        <p:spPr>
          <a:xfrm>
            <a:off x="2667000" y="2286000"/>
            <a:ext cx="2334584" cy="1606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1219200"/>
            <a:ext cx="2180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JetPt</a:t>
            </a:r>
            <a:r>
              <a:rPr lang="en-US" dirty="0" smtClean="0">
                <a:solidFill>
                  <a:srgbClr val="002060"/>
                </a:solidFill>
              </a:rPr>
              <a:t> &gt;20 </a:t>
            </a:r>
            <a:r>
              <a:rPr lang="en-US" dirty="0" err="1" smtClean="0">
                <a:solidFill>
                  <a:srgbClr val="002060"/>
                </a:solidFill>
              </a:rPr>
              <a:t>GeV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72200" y="1219200"/>
            <a:ext cx="2415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100 </a:t>
            </a:r>
            <a:r>
              <a:rPr lang="en-US" dirty="0" err="1" smtClean="0">
                <a:solidFill>
                  <a:srgbClr val="002060"/>
                </a:solidFill>
              </a:rPr>
              <a:t>GeV</a:t>
            </a:r>
            <a:r>
              <a:rPr lang="en-US" dirty="0" smtClean="0">
                <a:solidFill>
                  <a:srgbClr val="002060"/>
                </a:solidFill>
              </a:rPr>
              <a:t>&lt;</a:t>
            </a:r>
            <a:r>
              <a:rPr lang="en-US" dirty="0" err="1" smtClean="0">
                <a:solidFill>
                  <a:srgbClr val="002060"/>
                </a:solidFill>
              </a:rPr>
              <a:t>Evis</a:t>
            </a:r>
            <a:r>
              <a:rPr lang="en-US" dirty="0" smtClean="0">
                <a:solidFill>
                  <a:srgbClr val="002060"/>
                </a:solidFill>
              </a:rPr>
              <a:t> &lt;300 </a:t>
            </a:r>
            <a:r>
              <a:rPr lang="en-US" dirty="0" err="1" smtClean="0">
                <a:solidFill>
                  <a:srgbClr val="002060"/>
                </a:solidFill>
              </a:rPr>
              <a:t>GeV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Preselection</a:t>
            </a: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variables 		             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ll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en-US" sz="28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39000" y="4812268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 20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r>
              <a:rPr lang="en-US" dirty="0" smtClean="0">
                <a:solidFill>
                  <a:srgbClr val="002060"/>
                </a:solidFill>
              </a:rPr>
              <a:t> &lt;</a:t>
            </a:r>
            <a:r>
              <a:rPr lang="el-GR" dirty="0" smtClean="0">
                <a:solidFill>
                  <a:srgbClr val="002060"/>
                </a:solidFill>
              </a:rPr>
              <a:t>θ</a:t>
            </a:r>
            <a:r>
              <a:rPr lang="en-US" baseline="-25000" dirty="0" smtClean="0">
                <a:solidFill>
                  <a:srgbClr val="002060"/>
                </a:solidFill>
              </a:rPr>
              <a:t>el</a:t>
            </a:r>
            <a:r>
              <a:rPr lang="en-US" dirty="0" smtClean="0">
                <a:solidFill>
                  <a:srgbClr val="002060"/>
                </a:solidFill>
              </a:rPr>
              <a:t>&lt;160</a:t>
            </a:r>
            <a:r>
              <a:rPr lang="en-US" baseline="30000" dirty="0" smtClean="0">
                <a:solidFill>
                  <a:srgbClr val="002060"/>
                </a:solidFill>
              </a:rPr>
              <a:t>0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5" name="Picture 14" descr="legend.png"/>
          <p:cNvPicPr>
            <a:picLocks noChangeAspect="1"/>
          </p:cNvPicPr>
          <p:nvPr/>
        </p:nvPicPr>
        <p:blipFill>
          <a:blip r:embed="rId2"/>
          <a:srcRect l="46720" t="4334" r="4875" b="26727"/>
          <a:stretch>
            <a:fillRect/>
          </a:stretch>
        </p:blipFill>
        <p:spPr>
          <a:xfrm>
            <a:off x="152401" y="4191000"/>
            <a:ext cx="2713672" cy="2173698"/>
          </a:xfrm>
          <a:prstGeom prst="rect">
            <a:avLst/>
          </a:prstGeom>
        </p:spPr>
      </p:pic>
      <p:pic>
        <p:nvPicPr>
          <p:cNvPr id="23" name="Picture 22" descr="Evis_allBck.png"/>
          <p:cNvPicPr>
            <a:picLocks noChangeAspect="1"/>
          </p:cNvPicPr>
          <p:nvPr/>
        </p:nvPicPr>
        <p:blipFill>
          <a:blip r:embed="rId3"/>
          <a:srcRect t="4334" r="7313"/>
          <a:stretch>
            <a:fillRect/>
          </a:stretch>
        </p:blipFill>
        <p:spPr>
          <a:xfrm>
            <a:off x="4648200" y="1636298"/>
            <a:ext cx="4251818" cy="2478502"/>
          </a:xfrm>
          <a:prstGeom prst="rect">
            <a:avLst/>
          </a:prstGeom>
        </p:spPr>
      </p:pic>
      <p:pic>
        <p:nvPicPr>
          <p:cNvPr id="25" name="Picture 24" descr="ThetaEl_allBck.png"/>
          <p:cNvPicPr>
            <a:picLocks noChangeAspect="1"/>
          </p:cNvPicPr>
          <p:nvPr/>
        </p:nvPicPr>
        <p:blipFill>
          <a:blip r:embed="rId4"/>
          <a:srcRect l="406" t="5779" r="6094" b="-722"/>
          <a:stretch>
            <a:fillRect/>
          </a:stretch>
        </p:blipFill>
        <p:spPr>
          <a:xfrm>
            <a:off x="3141845" y="4175371"/>
            <a:ext cx="4061064" cy="2319252"/>
          </a:xfrm>
          <a:prstGeom prst="rect">
            <a:avLst/>
          </a:prstGeom>
        </p:spPr>
      </p:pic>
      <p:pic>
        <p:nvPicPr>
          <p:cNvPr id="10" name="Picture 9" descr="jetPt_allBck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24000"/>
            <a:ext cx="48006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y23_allBck.png"/>
          <p:cNvPicPr>
            <a:picLocks noChangeAspect="1"/>
          </p:cNvPicPr>
          <p:nvPr/>
        </p:nvPicPr>
        <p:blipFill>
          <a:blip r:embed="rId2"/>
          <a:srcRect l="406" t="5779" r="8125" b="-1445"/>
          <a:stretch>
            <a:fillRect/>
          </a:stretch>
        </p:blipFill>
        <p:spPr>
          <a:xfrm>
            <a:off x="-1" y="1394107"/>
            <a:ext cx="4495801" cy="2644493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1143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Jet transitions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Preselection</a:t>
            </a: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variables 		             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ll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en-US" sz="28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8" name="Picture 7" descr="y45_allBck.png"/>
          <p:cNvPicPr>
            <a:picLocks noChangeAspect="1"/>
          </p:cNvPicPr>
          <p:nvPr/>
        </p:nvPicPr>
        <p:blipFill>
          <a:blip r:embed="rId3"/>
          <a:srcRect l="813" t="6501" r="7719"/>
          <a:stretch>
            <a:fillRect/>
          </a:stretch>
        </p:blipFill>
        <p:spPr>
          <a:xfrm>
            <a:off x="2723566" y="4038601"/>
            <a:ext cx="4418789" cy="2590799"/>
          </a:xfrm>
          <a:prstGeom prst="rect">
            <a:avLst/>
          </a:prstGeom>
        </p:spPr>
      </p:pic>
      <p:pic>
        <p:nvPicPr>
          <p:cNvPr id="11" name="Picture 10" descr="legend.png"/>
          <p:cNvPicPr>
            <a:picLocks noChangeAspect="1"/>
          </p:cNvPicPr>
          <p:nvPr/>
        </p:nvPicPr>
        <p:blipFill>
          <a:blip r:embed="rId4"/>
          <a:srcRect l="46720" t="4334" r="4875" b="26727"/>
          <a:stretch>
            <a:fillRect/>
          </a:stretch>
        </p:blipFill>
        <p:spPr>
          <a:xfrm>
            <a:off x="152401" y="4191000"/>
            <a:ext cx="2713672" cy="2173698"/>
          </a:xfrm>
          <a:prstGeom prst="rect">
            <a:avLst/>
          </a:prstGeom>
        </p:spPr>
      </p:pic>
      <p:pic>
        <p:nvPicPr>
          <p:cNvPr id="7" name="Picture 6" descr="y34_allBck.png"/>
          <p:cNvPicPr>
            <a:picLocks noChangeAspect="1"/>
          </p:cNvPicPr>
          <p:nvPr/>
        </p:nvPicPr>
        <p:blipFill>
          <a:blip r:embed="rId5"/>
          <a:srcRect l="813" t="6501" r="8125" b="-722"/>
          <a:stretch>
            <a:fillRect/>
          </a:stretch>
        </p:blipFill>
        <p:spPr>
          <a:xfrm>
            <a:off x="4412734" y="1418385"/>
            <a:ext cx="4502666" cy="2620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Preselection</a:t>
            </a:r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			       </a:t>
            </a:r>
            <a:r>
              <a:rPr lang="en-US" sz="24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4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ll</a:t>
            </a:r>
            <a:endParaRPr lang="en-US" sz="2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alibri" pitchFamily="34" charset="0"/>
              <a:buChar char="»"/>
            </a:pPr>
            <a:r>
              <a:rPr lang="en-US" sz="2200" dirty="0" smtClean="0">
                <a:solidFill>
                  <a:srgbClr val="002060"/>
                </a:solidFill>
              </a:rPr>
              <a:t>The phase space that is being cut-off by the separate variables are </a:t>
            </a:r>
            <a:r>
              <a:rPr lang="en-US" sz="2200" dirty="0" err="1" smtClean="0">
                <a:solidFill>
                  <a:srgbClr val="002060"/>
                </a:solidFill>
              </a:rPr>
              <a:t>overlaping</a:t>
            </a: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sym typeface="Symbol"/>
              </a:rPr>
              <a:t>the total efficiencies  multiplication of separate ones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6618380"/>
              </p:ext>
            </p:extLst>
          </p:nvPr>
        </p:nvGraphicFramePr>
        <p:xfrm>
          <a:off x="304800" y="1295400"/>
          <a:ext cx="8732522" cy="4232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990600"/>
                <a:gridCol w="878840"/>
                <a:gridCol w="1330960"/>
                <a:gridCol w="1529080"/>
                <a:gridCol w="985520"/>
                <a:gridCol w="1341122"/>
              </a:tblGrid>
              <a:tr h="5204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endParaRPr lang="sr-Latn-RS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rgbClr val="002060"/>
                          </a:solidFill>
                        </a:rPr>
                        <a:t>    </a:t>
                      </a:r>
                      <a:r>
                        <a:rPr lang="en-US" b="0" dirty="0" err="1" smtClean="0">
                          <a:solidFill>
                            <a:srgbClr val="002060"/>
                          </a:solidFill>
                        </a:rPr>
                        <a:t>m</a:t>
                      </a:r>
                      <a:r>
                        <a:rPr lang="en-US" b="0" baseline="-25000" dirty="0" err="1" smtClean="0">
                          <a:solidFill>
                            <a:srgbClr val="002060"/>
                          </a:solidFill>
                        </a:rPr>
                        <a:t>Z</a:t>
                      </a:r>
                      <a:endParaRPr lang="en-US" b="0" baseline="-25000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b="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rgbClr val="002060"/>
                          </a:solidFill>
                        </a:rPr>
                        <a:t>m</a:t>
                      </a:r>
                      <a:r>
                        <a:rPr lang="en-US" b="0" baseline="-25000" dirty="0" err="1" smtClean="0">
                          <a:solidFill>
                            <a:srgbClr val="002060"/>
                          </a:solidFill>
                        </a:rPr>
                        <a:t>H</a:t>
                      </a:r>
                      <a:endParaRPr lang="sr-Latn-RS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2060"/>
                          </a:solidFill>
                        </a:rPr>
                        <a:t>Jet</a:t>
                      </a:r>
                      <a:r>
                        <a:rPr lang="en-US" sz="1600" b="0" baseline="0" dirty="0" smtClean="0">
                          <a:solidFill>
                            <a:srgbClr val="002060"/>
                          </a:solidFill>
                        </a:rPr>
                        <a:t> transitions</a:t>
                      </a:r>
                      <a:endParaRPr lang="sr-Latn-RS" sz="1600" b="0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     Total</a:t>
                      </a:r>
                      <a:r>
                        <a:rPr lang="en-US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b="1" baseline="0" dirty="0" err="1" smtClean="0">
                          <a:solidFill>
                            <a:srgbClr val="002060"/>
                          </a:solidFill>
                        </a:rPr>
                        <a:t>preselection</a:t>
                      </a:r>
                      <a:endParaRPr lang="sr-Latn-R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b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σ</a:t>
                      </a:r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[</a:t>
                      </a:r>
                      <a:r>
                        <a:rPr lang="en-US" b="1" dirty="0" err="1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fb</a:t>
                      </a:r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]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R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b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σ</a:t>
                      </a:r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[</a:t>
                      </a:r>
                      <a:r>
                        <a:rPr lang="en-US" b="1" dirty="0" err="1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fb</a:t>
                      </a:r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]</a:t>
                      </a:r>
                      <a:endParaRPr lang="sr-Latn-R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after pres.</a:t>
                      </a:r>
                      <a:endParaRPr lang="sr-Latn-R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63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baseline="0" dirty="0" smtClean="0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Signal  eff.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baseline="0" dirty="0" smtClean="0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84.2%</a:t>
                      </a:r>
                    </a:p>
                    <a:p>
                      <a:endParaRPr lang="sr-Latn-RS" sz="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76.6%</a:t>
                      </a:r>
                    </a:p>
                    <a:p>
                      <a:endParaRPr lang="sr-Latn-RS" sz="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2060"/>
                          </a:solidFill>
                        </a:rPr>
                        <a:t>         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63.3%</a:t>
                      </a:r>
                    </a:p>
                    <a:p>
                      <a:endParaRPr lang="en-US" sz="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   52.0%</a:t>
                      </a:r>
                    </a:p>
                    <a:p>
                      <a:endParaRPr lang="en-US" sz="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0.48</a:t>
                      </a:r>
                    </a:p>
                    <a:p>
                      <a:r>
                        <a:rPr lang="en-US" sz="8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sr-Latn-RS" sz="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0.25</a:t>
                      </a:r>
                      <a:endParaRPr lang="sr-Latn-RS" sz="2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6379">
                <a:tc gridSpan="6"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Background</a:t>
                      </a: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</a:rPr>
                        <a:t> eff.</a:t>
                      </a:r>
                      <a:endParaRPr lang="sr-Latn-R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R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Other H decays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from </a:t>
                      </a:r>
                      <a:r>
                        <a:rPr lang="en-US" sz="14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HZ</a:t>
                      </a:r>
                      <a:r>
                        <a:rPr lang="en-US" sz="14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→ee</a:t>
                      </a:r>
                      <a:endParaRPr lang="sr-Latn-RS" sz="1400" dirty="0" smtClean="0">
                        <a:solidFill>
                          <a:srgbClr val="002060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45.5%</a:t>
                      </a:r>
                    </a:p>
                    <a:p>
                      <a:endParaRPr lang="sr-Latn-RS" sz="1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30%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  81.2%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2060"/>
                          </a:solidFill>
                        </a:rPr>
                        <a:t>    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     8.0%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4. 14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0.33</a:t>
                      </a:r>
                    </a:p>
                    <a:p>
                      <a:endParaRPr lang="en-US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</a:tr>
              <a:tr h="5204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qqqq</a:t>
                      </a:r>
                      <a:endParaRPr lang="sr-Latn-RS" sz="1600" b="1" dirty="0" smtClean="0">
                        <a:solidFill>
                          <a:srgbClr val="002060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solidFill>
                      <a:srgbClr val="61E33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0.0053%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 3.5%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   32.3%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   0.005%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5847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0.29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</a:tr>
              <a:tr h="4510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qqll</a:t>
                      </a:r>
                      <a:endParaRPr lang="sr-Latn-R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5.5%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26.8%</a:t>
                      </a: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   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12.9%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     0.22%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1704 </a:t>
                      </a:r>
                      <a:endParaRPr lang="sr-Latn-RS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3.78</a:t>
                      </a:r>
                      <a:endParaRPr lang="sr-Latn-RS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</a:tr>
              <a:tr h="4163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>
                          <a:solidFill>
                            <a:srgbClr val="002060"/>
                          </a:solidFill>
                        </a:rPr>
                        <a:t>qq</a:t>
                      </a:r>
                      <a:r>
                        <a:rPr lang="en-US" b="1" dirty="0" err="1" smtClean="0">
                          <a:solidFill>
                            <a:srgbClr val="002060"/>
                          </a:solidFill>
                          <a:sym typeface="Symbol"/>
                        </a:rPr>
                        <a:t>l</a:t>
                      </a:r>
                      <a:r>
                        <a:rPr lang="en-US" b="1" dirty="0" smtClean="0">
                          <a:solidFill>
                            <a:srgbClr val="002060"/>
                          </a:solidFill>
                          <a:sym typeface="Symbol"/>
                        </a:rPr>
                        <a:t></a:t>
                      </a:r>
                      <a:endParaRPr lang="sr-Latn-RS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4.5%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69.0%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     4.4%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     </a:t>
                      </a:r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0.08%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5914 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4.73</a:t>
                      </a:r>
                      <a:endParaRPr lang="sr-Latn-R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</a:tr>
              <a:tr h="4163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>
                          <a:solidFill>
                            <a:srgbClr val="002060"/>
                          </a:solidFill>
                        </a:rPr>
                        <a:t>qq</a:t>
                      </a:r>
                      <a:r>
                        <a:rPr lang="en-US" b="1" dirty="0" smtClean="0">
                          <a:solidFill>
                            <a:srgbClr val="002060"/>
                          </a:solidFill>
                          <a:sym typeface="Symbol"/>
                        </a:rPr>
                        <a:t></a:t>
                      </a:r>
                      <a:endParaRPr lang="sr-Latn-RS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0.4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%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83.0%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     5.8%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     0.02%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324.6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0.06</a:t>
                      </a:r>
                      <a:endParaRPr lang="sr-Latn-R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2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Summary   				        </a:t>
            </a:r>
            <a:r>
              <a:rPr lang="en-US" sz="27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7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7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ll</a:t>
            </a:r>
            <a:endParaRPr lang="en-US" sz="27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ambria Math" pitchFamily="18" charset="0"/>
              <a:buChar char="»"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The status of the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ll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at 350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GeV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is being presented</a:t>
            </a:r>
          </a:p>
          <a:p>
            <a:pPr>
              <a:buFont typeface="Cambria Math" pitchFamily="18" charset="0"/>
              <a:buChar char="»"/>
            </a:pPr>
            <a:endParaRPr lang="en-US" sz="800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Preselection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cuts are being optimized to maximize background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suppresion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and preserve signal efficiency</a:t>
            </a:r>
          </a:p>
          <a:p>
            <a:pPr>
              <a:buFont typeface="Cambria Math" pitchFamily="18" charset="0"/>
              <a:buChar char="»"/>
            </a:pPr>
            <a:endParaRPr lang="en-US" sz="800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After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preselecion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S/B is  ~ 3/100 (not final)</a:t>
            </a:r>
          </a:p>
          <a:p>
            <a:pPr>
              <a:buFont typeface="Cambria Math" pitchFamily="18" charset="0"/>
              <a:buChar char="»"/>
            </a:pPr>
            <a:endParaRPr lang="en-US" sz="800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Precise lepton isolation important for good reconstruction of invariant Z mass which is the most effective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preselection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variable</a:t>
            </a:r>
          </a:p>
          <a:p>
            <a:pPr>
              <a:buFont typeface="Cambria Math" pitchFamily="18" charset="0"/>
              <a:buChar char="»"/>
            </a:pPr>
            <a:endParaRPr lang="en-US" sz="2200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97088"/>
            <a:ext cx="7772400" cy="23321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Current status of the H to ZZ* analysis at 1.4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G. </a:t>
            </a:r>
            <a:r>
              <a:rPr lang="en-US" sz="31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Milutinović</a:t>
            </a:r>
            <a: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31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Dumbelović</a:t>
            </a:r>
            <a:endParaRPr lang="en-US" sz="3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0"/>
            <a:ext cx="13398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vin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990599" cy="990600"/>
          </a:xfrm>
          <a:prstGeom prst="rect">
            <a:avLst/>
          </a:prstGeom>
          <a:noFill/>
          <a:ln cap="rnd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Signal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930" y="1394560"/>
            <a:ext cx="4038600" cy="3343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1844824"/>
            <a:ext cx="12001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35"/>
          <p:cNvGrpSpPr/>
          <p:nvPr/>
        </p:nvGrpSpPr>
        <p:grpSpPr>
          <a:xfrm>
            <a:off x="5334000" y="2590800"/>
            <a:ext cx="3352800" cy="1533525"/>
            <a:chOff x="5333999" y="1981200"/>
            <a:chExt cx="3181351" cy="1228725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486400" y="2362200"/>
              <a:ext cx="1143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486400" y="3200400"/>
              <a:ext cx="1143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629400" y="2590800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629400" y="2819400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629400" y="3048000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629400" y="2362200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629400" y="2743200"/>
              <a:ext cx="838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629400" y="2362200"/>
              <a:ext cx="1143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629400" y="3200400"/>
              <a:ext cx="1143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7772400" y="2438400"/>
              <a:ext cx="4572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772400" y="2743200"/>
              <a:ext cx="4572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7" name="Object 26"/>
            <p:cNvGraphicFramePr>
              <a:graphicFrameLocks noChangeAspect="1"/>
            </p:cNvGraphicFramePr>
            <p:nvPr/>
          </p:nvGraphicFramePr>
          <p:xfrm>
            <a:off x="5333999" y="2057400"/>
            <a:ext cx="244475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" name="Equation" r:id="rId5" imgW="177569" imgH="202936" progId="Equation.3">
                    <p:embed/>
                  </p:oleObj>
                </mc:Choice>
                <mc:Fallback>
                  <p:oleObj name="Equation" r:id="rId5" imgW="177569" imgH="202936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3999" y="2057400"/>
                          <a:ext cx="244475" cy="279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5" name="Object 3"/>
            <p:cNvGraphicFramePr>
              <a:graphicFrameLocks noChangeAspect="1"/>
            </p:cNvGraphicFramePr>
            <p:nvPr/>
          </p:nvGraphicFramePr>
          <p:xfrm>
            <a:off x="5334000" y="2895600"/>
            <a:ext cx="244475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5" name="Equation" r:id="rId7" imgW="177569" imgH="202936" progId="Equation.3">
                    <p:embed/>
                  </p:oleObj>
                </mc:Choice>
                <mc:Fallback>
                  <p:oleObj name="Equation" r:id="rId7" imgW="177569" imgH="202936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4000" y="2895600"/>
                          <a:ext cx="244475" cy="279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6" name="Object 4"/>
            <p:cNvGraphicFramePr>
              <a:graphicFrameLocks noChangeAspect="1"/>
            </p:cNvGraphicFramePr>
            <p:nvPr/>
          </p:nvGraphicFramePr>
          <p:xfrm>
            <a:off x="7620000" y="2895600"/>
            <a:ext cx="227012" cy="31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6" name="Equation" r:id="rId9" imgW="165028" imgH="228501" progId="Equation.3">
                    <p:embed/>
                  </p:oleObj>
                </mc:Choice>
                <mc:Fallback>
                  <p:oleObj name="Equation" r:id="rId9" imgW="165028" imgH="228501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0000" y="2895600"/>
                          <a:ext cx="227012" cy="3143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7" name="Object 5"/>
            <p:cNvGraphicFramePr>
              <a:graphicFrameLocks noChangeAspect="1"/>
            </p:cNvGraphicFramePr>
            <p:nvPr/>
          </p:nvGraphicFramePr>
          <p:xfrm>
            <a:off x="7543800" y="1981200"/>
            <a:ext cx="244475" cy="349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Equation" r:id="rId11" imgW="177569" imgH="253670" progId="Equation.3">
                    <p:embed/>
                  </p:oleObj>
                </mc:Choice>
                <mc:Fallback>
                  <p:oleObj name="Equation" r:id="rId11" imgW="177569" imgH="25367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43800" y="1981200"/>
                          <a:ext cx="244475" cy="3492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8" name="Object 6"/>
            <p:cNvGraphicFramePr>
              <a:graphicFrameLocks noChangeAspect="1"/>
            </p:cNvGraphicFramePr>
            <p:nvPr/>
          </p:nvGraphicFramePr>
          <p:xfrm>
            <a:off x="6248400" y="2438400"/>
            <a:ext cx="331787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8" name="Equation" r:id="rId13" imgW="241195" imgH="203112" progId="Equation.3">
                    <p:embed/>
                  </p:oleObj>
                </mc:Choice>
                <mc:Fallback>
                  <p:oleObj name="Equation" r:id="rId13" imgW="241195" imgH="203112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8400" y="2438400"/>
                          <a:ext cx="331787" cy="279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9" name="Object 7"/>
            <p:cNvGraphicFramePr>
              <a:graphicFrameLocks noChangeAspect="1"/>
            </p:cNvGraphicFramePr>
            <p:nvPr/>
          </p:nvGraphicFramePr>
          <p:xfrm>
            <a:off x="6248400" y="2819400"/>
            <a:ext cx="331788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9" name="Equation" r:id="rId15" imgW="241195" imgH="203112" progId="Equation.3">
                    <p:embed/>
                  </p:oleObj>
                </mc:Choice>
                <mc:Fallback>
                  <p:oleObj name="Equation" r:id="rId15" imgW="241195" imgH="203112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8400" y="2819400"/>
                          <a:ext cx="331788" cy="279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0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3106735"/>
                </p:ext>
              </p:extLst>
            </p:nvPr>
          </p:nvGraphicFramePr>
          <p:xfrm>
            <a:off x="7509127" y="2598107"/>
            <a:ext cx="244024" cy="2276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0" name="Equation" r:id="rId17" imgW="177492" imgH="164814" progId="Equation.3">
                    <p:embed/>
                  </p:oleObj>
                </mc:Choice>
                <mc:Fallback>
                  <p:oleObj name="Equation" r:id="rId17" imgW="177492" imgH="164814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09127" y="2598107"/>
                          <a:ext cx="244024" cy="2276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1" name="Object 9"/>
            <p:cNvGraphicFramePr>
              <a:graphicFrameLocks noChangeAspect="1"/>
            </p:cNvGraphicFramePr>
            <p:nvPr/>
          </p:nvGraphicFramePr>
          <p:xfrm>
            <a:off x="8305800" y="2895600"/>
            <a:ext cx="209550" cy="227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" name="Equation" r:id="rId19" imgW="152268" imgH="164957" progId="Equation.3">
                    <p:embed/>
                  </p:oleObj>
                </mc:Choice>
                <mc:Fallback>
                  <p:oleObj name="Equation" r:id="rId19" imgW="152268" imgH="164957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2895600"/>
                          <a:ext cx="209550" cy="227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2" name="Object 10"/>
            <p:cNvGraphicFramePr>
              <a:graphicFrameLocks noChangeAspect="1"/>
            </p:cNvGraphicFramePr>
            <p:nvPr/>
          </p:nvGraphicFramePr>
          <p:xfrm>
            <a:off x="8305800" y="2286000"/>
            <a:ext cx="209550" cy="227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2" name="Equation" r:id="rId21" imgW="152268" imgH="164957" progId="Equation.3">
                    <p:embed/>
                  </p:oleObj>
                </mc:Choice>
                <mc:Fallback>
                  <p:oleObj name="Equation" r:id="rId21" imgW="152268" imgH="164957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2286000"/>
                          <a:ext cx="209550" cy="227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38" name="Straight Arrow Connector 37"/>
          <p:cNvCxnSpPr/>
          <p:nvPr/>
        </p:nvCxnSpPr>
        <p:spPr>
          <a:xfrm>
            <a:off x="3929572" y="2145762"/>
            <a:ext cx="1600200" cy="1066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800600" y="21336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Signal : 4 jets + missing energy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85036" y="4869160"/>
            <a:ext cx="548001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Three possible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ZZ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decay topologies: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qqqq~48%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qqll~42%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llll~10%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Only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fully-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hadronic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final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state considered</a:t>
            </a:r>
            <a:endParaRPr lang="x-none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27806"/>
            <a:ext cx="7772400" cy="76279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Signal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bck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cross-sections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7020" y="5482098"/>
            <a:ext cx="7488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most dominant                    and                         backgrounds will be rejected by the E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vis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based preselection.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backgound has been overlade before the digitization phase.</a:t>
            </a:r>
          </a:p>
          <a:p>
            <a:pPr marL="285750" indent="-285750">
              <a:buFontTx/>
              <a:buChar char="-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849974"/>
              </p:ext>
            </p:extLst>
          </p:nvPr>
        </p:nvGraphicFramePr>
        <p:xfrm>
          <a:off x="2987824" y="5494108"/>
          <a:ext cx="949325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Equation" r:id="rId3" imgW="685800" imgH="228600" progId="Equation.3">
                  <p:embed/>
                </p:oleObj>
              </mc:Choice>
              <mc:Fallback>
                <p:oleObj name="Equation" r:id="rId3" imgW="685800" imgH="2286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5494108"/>
                        <a:ext cx="949325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130918"/>
              </p:ext>
            </p:extLst>
          </p:nvPr>
        </p:nvGraphicFramePr>
        <p:xfrm>
          <a:off x="4446939" y="5482098"/>
          <a:ext cx="116205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quation" r:id="rId5" imgW="838200" imgH="228600" progId="Equation.3">
                  <p:embed/>
                </p:oleObj>
              </mc:Choice>
              <mc:Fallback>
                <p:oleObj name="Equation" r:id="rId5" imgW="838200" imgH="2286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939" y="5482098"/>
                        <a:ext cx="1162050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5323033"/>
              </p:ext>
            </p:extLst>
          </p:nvPr>
        </p:nvGraphicFramePr>
        <p:xfrm>
          <a:off x="971600" y="6077093"/>
          <a:ext cx="1287462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Equation" r:id="rId7" imgW="914400" imgH="203040" progId="Equation.3">
                  <p:embed/>
                </p:oleObj>
              </mc:Choice>
              <mc:Fallback>
                <p:oleObj name="Equation" r:id="rId7" imgW="914400" imgH="2030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6077093"/>
                        <a:ext cx="1287462" cy="28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24" descr="Goradna_First_table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4400" y="1259167"/>
            <a:ext cx="7143922" cy="4151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Common points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ambria Math" pitchFamily="18" charset="0"/>
              <a:buChar char="»"/>
            </a:pP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We are measuring BF of H→VV (V=W,Z) to extract Higgs couplings   </a:t>
            </a:r>
          </a:p>
          <a:p>
            <a:pPr>
              <a:buFont typeface="Cambria Math" pitchFamily="18" charset="0"/>
              <a:buChar char="»"/>
            </a:pPr>
            <a:endParaRPr lang="en-US" sz="2600" dirty="0" smtClean="0">
              <a:solidFill>
                <a:schemeClr val="tx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endParaRPr lang="en-US" sz="1000" dirty="0" smtClean="0">
              <a:solidFill>
                <a:schemeClr val="tx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r>
              <a:rPr lang="en-US" sz="26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Multijet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final states</a:t>
            </a:r>
          </a:p>
          <a:p>
            <a:pPr>
              <a:buFont typeface="Cambria Math" pitchFamily="18" charset="0"/>
              <a:buChar char="»"/>
            </a:pPr>
            <a:endParaRPr lang="en-US" sz="1000" dirty="0" smtClean="0">
              <a:solidFill>
                <a:schemeClr val="tx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Full analysis chain  </a:t>
            </a:r>
          </a:p>
          <a:p>
            <a:pPr>
              <a:buFont typeface="Cambria Math" pitchFamily="18" charset="0"/>
              <a:buChar char="»"/>
            </a:pPr>
            <a:endParaRPr lang="en-US" sz="1000" dirty="0" smtClean="0">
              <a:solidFill>
                <a:schemeClr val="tx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The status of both analysis after the </a:t>
            </a:r>
            <a:r>
              <a:rPr lang="en-US" sz="26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preselection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 will be presented</a:t>
            </a:r>
          </a:p>
          <a:p>
            <a:pPr>
              <a:buFont typeface="Cambria Math" pitchFamily="18" charset="0"/>
              <a:buChar char="»"/>
            </a:pPr>
            <a:endParaRPr lang="en-US" sz="1000" dirty="0" smtClean="0">
              <a:solidFill>
                <a:schemeClr val="tx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endParaRPr lang="en-US" sz="1000" dirty="0" smtClean="0">
              <a:solidFill>
                <a:schemeClr val="tx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endParaRPr lang="en-US" sz="2800" dirty="0" smtClean="0">
              <a:solidFill>
                <a:schemeClr val="tx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724400" y="2209800"/>
          <a:ext cx="1981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Equation" r:id="rId3" imgW="914400" imgH="457200" progId="Equation.3">
                  <p:embed/>
                </p:oleObj>
              </mc:Choice>
              <mc:Fallback>
                <p:oleObj name="Equation" r:id="rId3" imgW="91440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209800"/>
                        <a:ext cx="1981200" cy="838200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72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Preselection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40GeV&lt;InvMassZ1&lt;110GeV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InvMassZ2&lt;65GeV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80GeV&lt;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InvMassHiggs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&lt;180GeV</a:t>
            </a:r>
          </a:p>
          <a:p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-log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&lt;3.5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&lt;3.0</a:t>
            </a:r>
          </a:p>
          <a:p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150GeV&lt;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Evis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&lt;650GeV  </a:t>
            </a:r>
          </a:p>
          <a:p>
            <a:pPr>
              <a:buNone/>
            </a:pPr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P(b)jet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&lt;0.95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P(b)jet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&lt;0.95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x-none" baseline="-25000" dirty="0"/>
          </a:p>
        </p:txBody>
      </p:sp>
      <p:sp>
        <p:nvSpPr>
          <p:cNvPr id="4" name="Right Brace 3"/>
          <p:cNvSpPr/>
          <p:nvPr/>
        </p:nvSpPr>
        <p:spPr>
          <a:xfrm>
            <a:off x="3059832" y="5143128"/>
            <a:ext cx="216024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5" name="Right Arrow 4"/>
          <p:cNvSpPr/>
          <p:nvPr/>
        </p:nvSpPr>
        <p:spPr>
          <a:xfrm>
            <a:off x="3276600" y="5440681"/>
            <a:ext cx="64807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7" name="TextBox 6"/>
          <p:cNvSpPr txBox="1"/>
          <p:nvPr/>
        </p:nvSpPr>
        <p:spPr>
          <a:xfrm>
            <a:off x="4016064" y="5257800"/>
            <a:ext cx="5076389" cy="369332"/>
          </a:xfrm>
          <a:prstGeom prst="rect">
            <a:avLst/>
          </a:prstGeom>
          <a:noFill/>
          <a:ln>
            <a:solidFill>
              <a:schemeClr val="accent1">
                <a:alpha val="97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 </a:t>
            </a:r>
            <a:endParaRPr lang="sr-Latn-R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828487"/>
              </p:ext>
            </p:extLst>
          </p:nvPr>
        </p:nvGraphicFramePr>
        <p:xfrm>
          <a:off x="5181600" y="5334000"/>
          <a:ext cx="825500" cy="26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3" imgW="545760" imgH="177480" progId="Equation.3">
                  <p:embed/>
                </p:oleObj>
              </mc:Choice>
              <mc:Fallback>
                <p:oleObj name="Equation" r:id="rId3" imgW="54576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5334000"/>
                        <a:ext cx="825500" cy="268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ight Arrow 9"/>
          <p:cNvSpPr/>
          <p:nvPr/>
        </p:nvSpPr>
        <p:spPr>
          <a:xfrm flipV="1">
            <a:off x="4419600" y="4602481"/>
            <a:ext cx="34746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2" name="TextBox 11"/>
          <p:cNvSpPr txBox="1"/>
          <p:nvPr/>
        </p:nvSpPr>
        <p:spPr>
          <a:xfrm>
            <a:off x="5148064" y="4415135"/>
            <a:ext cx="3944389" cy="461665"/>
          </a:xfrm>
          <a:prstGeom prst="rect">
            <a:avLst/>
          </a:prstGeom>
          <a:noFill/>
          <a:ln>
            <a:solidFill>
              <a:schemeClr val="accent1">
                <a:alpha val="97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 </a:t>
            </a:r>
            <a:endParaRPr lang="sr-Latn-R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199618"/>
              </p:ext>
            </p:extLst>
          </p:nvPr>
        </p:nvGraphicFramePr>
        <p:xfrm>
          <a:off x="5451475" y="4484687"/>
          <a:ext cx="949325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5" imgW="685800" imgH="228600" progId="Equation.3">
                  <p:embed/>
                </p:oleObj>
              </mc:Choice>
              <mc:Fallback>
                <p:oleObj name="Equation" r:id="rId5" imgW="68580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1475" y="4484687"/>
                        <a:ext cx="949325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562321"/>
              </p:ext>
            </p:extLst>
          </p:nvPr>
        </p:nvGraphicFramePr>
        <p:xfrm>
          <a:off x="6838950" y="4484687"/>
          <a:ext cx="116205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7" imgW="838200" imgH="228600" progId="Equation.3">
                  <p:embed/>
                </p:oleObj>
              </mc:Choice>
              <mc:Fallback>
                <p:oleObj name="Equation" r:id="rId7" imgW="83820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8950" y="4484687"/>
                        <a:ext cx="1162050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ight Brace 14"/>
          <p:cNvSpPr/>
          <p:nvPr/>
        </p:nvSpPr>
        <p:spPr>
          <a:xfrm>
            <a:off x="2951820" y="3466728"/>
            <a:ext cx="216024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6" name="Right Arrow 15"/>
          <p:cNvSpPr/>
          <p:nvPr/>
        </p:nvSpPr>
        <p:spPr>
          <a:xfrm>
            <a:off x="3234022" y="3764281"/>
            <a:ext cx="64807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dirty="0"/>
          </a:p>
        </p:txBody>
      </p:sp>
      <p:sp>
        <p:nvSpPr>
          <p:cNvPr id="17" name="TextBox 16"/>
          <p:cNvSpPr txBox="1"/>
          <p:nvPr/>
        </p:nvSpPr>
        <p:spPr>
          <a:xfrm>
            <a:off x="4066542" y="3500735"/>
            <a:ext cx="3858258" cy="461665"/>
          </a:xfrm>
          <a:prstGeom prst="rect">
            <a:avLst/>
          </a:prstGeom>
          <a:noFill/>
          <a:ln>
            <a:solidFill>
              <a:schemeClr val="accent1">
                <a:alpha val="97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2 jet topologies    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724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66800" y="304800"/>
            <a:ext cx="7772400" cy="715962"/>
          </a:xfrm>
          <a:prstGeom prst="rect">
            <a:avLst/>
          </a:prstGeom>
        </p:spPr>
        <p:txBody>
          <a:bodyPr bIns="91440" anchor="b" anchorCtr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Higgs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Invariant </a:t>
            </a:r>
            <a:r>
              <a:rPr lang="en-US" sz="4000" dirty="0"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5877272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80GeV &lt; InvMassHiggs &lt; 180GeV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758" y="1700808"/>
            <a:ext cx="6748549" cy="37955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158" y="1853208"/>
            <a:ext cx="6748549" cy="3795523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57200" y="1295400"/>
            <a:ext cx="2133600" cy="619691"/>
            <a:chOff x="250976" y="1268760"/>
            <a:chExt cx="2584622" cy="64633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251520" y="1412776"/>
              <a:ext cx="815280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50976" y="1700808"/>
              <a:ext cx="81528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187624" y="1268760"/>
              <a:ext cx="16479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Background</a:t>
              </a:r>
            </a:p>
            <a:p>
              <a:r>
                <a:rPr lang="en-US" dirty="0" smtClean="0"/>
                <a:t>Signal</a:t>
              </a:r>
              <a:endParaRPr lang="sr-Latn-R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P(b)jet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3968" y="5661248"/>
            <a:ext cx="18357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P(b)jet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&lt;0.95</a:t>
            </a:r>
            <a:endParaRPr lang="sr-Latn-RS" sz="2400" dirty="0">
              <a:solidFill>
                <a:srgbClr val="FF0000"/>
              </a:solidFill>
            </a:endParaRPr>
          </a:p>
        </p:txBody>
      </p:sp>
      <p:pic>
        <p:nvPicPr>
          <p:cNvPr id="8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1" y="2130903"/>
            <a:ext cx="6019800" cy="3385660"/>
          </a:xfrm>
        </p:spPr>
      </p:pic>
      <p:grpSp>
        <p:nvGrpSpPr>
          <p:cNvPr id="9" name="Group 8"/>
          <p:cNvGrpSpPr/>
          <p:nvPr/>
        </p:nvGrpSpPr>
        <p:grpSpPr>
          <a:xfrm>
            <a:off x="457200" y="1437709"/>
            <a:ext cx="2133600" cy="619691"/>
            <a:chOff x="250976" y="1268760"/>
            <a:chExt cx="2584622" cy="64633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51520" y="1412776"/>
              <a:ext cx="815280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50976" y="1700808"/>
              <a:ext cx="81528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187624" y="1268760"/>
              <a:ext cx="16479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Background</a:t>
              </a:r>
            </a:p>
            <a:p>
              <a:r>
                <a:rPr lang="en-US" dirty="0" smtClean="0"/>
                <a:t>Signal</a:t>
              </a:r>
              <a:endParaRPr lang="sr-Latn-RS" dirty="0"/>
            </a:p>
          </p:txBody>
        </p:sp>
      </p:grpSp>
    </p:spTree>
    <p:extLst>
      <p:ext uri="{BB962C8B-B14F-4D97-AF65-F5344CB8AC3E}">
        <p14:creationId xmlns:p14="http://schemas.microsoft.com/office/powerpoint/2010/main" val="289066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Signal and </a:t>
            </a:r>
            <a:r>
              <a:rPr lang="en-US" sz="4200" dirty="0" err="1" smtClean="0">
                <a:latin typeface="Times New Roman" pitchFamily="18" charset="0"/>
                <a:cs typeface="Times New Roman" pitchFamily="18" charset="0"/>
              </a:rPr>
              <a:t>bck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. after </a:t>
            </a:r>
            <a:r>
              <a:rPr lang="en-US" sz="4200" dirty="0" err="1" smtClean="0">
                <a:latin typeface="Times New Roman" pitchFamily="18" charset="0"/>
                <a:cs typeface="Times New Roman" pitchFamily="18" charset="0"/>
              </a:rPr>
              <a:t>preselection</a:t>
            </a:r>
            <a:endParaRPr lang="x-none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579120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Z is decaying more frequently to b quarks than W what results in enlarged selection efficiency.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17" descr="Goca_tabela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121" y="1338244"/>
            <a:ext cx="7771758" cy="418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02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772400" cy="4191000"/>
          </a:xfrm>
        </p:spPr>
        <p:txBody>
          <a:bodyPr>
            <a:normAutofit/>
          </a:bodyPr>
          <a:lstStyle/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Preselection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completed to reduce the most dominant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backgrounds.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Reasonably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high rejection rate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bck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processes, except for WW fully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hadronic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decay.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 attempt to optimize further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preselection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will be made before MVA analysis.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baseline="-25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98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pic>
        <p:nvPicPr>
          <p:cNvPr id="7" name="Content Placeholder 6" descr="ConeRec_allBck.png"/>
          <p:cNvPicPr>
            <a:picLocks noGrp="1" noChangeAspect="1"/>
          </p:cNvPicPr>
          <p:nvPr>
            <p:ph idx="1"/>
          </p:nvPr>
        </p:nvPicPr>
        <p:blipFill>
          <a:blip r:embed="rId2"/>
          <a:srcRect l="406" t="7223" r="6906"/>
          <a:stretch>
            <a:fillRect/>
          </a:stretch>
        </p:blipFill>
        <p:spPr>
          <a:xfrm>
            <a:off x="152400" y="1646237"/>
            <a:ext cx="4495800" cy="313854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 descr="TrackLeptPFORec_2085.eps"/>
          <p:cNvPicPr>
            <a:picLocks noChangeAspect="1"/>
          </p:cNvPicPr>
          <p:nvPr/>
        </p:nvPicPr>
        <p:blipFill>
          <a:blip r:embed="rId3"/>
          <a:srcRect l="6656" t="7873" r="12362" b="7873"/>
          <a:stretch>
            <a:fillRect/>
          </a:stretch>
        </p:blipFill>
        <p:spPr>
          <a:xfrm>
            <a:off x="4858353" y="1717562"/>
            <a:ext cx="3418281" cy="30068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88408" y="1905000"/>
            <a:ext cx="926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PFO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Leptons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9" descr="legend.png"/>
          <p:cNvPicPr>
            <a:picLocks noChangeAspect="1"/>
          </p:cNvPicPr>
          <p:nvPr/>
        </p:nvPicPr>
        <p:blipFill>
          <a:blip r:embed="rId4"/>
          <a:srcRect l="46720" t="4334" r="4875" b="26727"/>
          <a:stretch>
            <a:fillRect/>
          </a:stretch>
        </p:blipFill>
        <p:spPr>
          <a:xfrm>
            <a:off x="1219200" y="4724400"/>
            <a:ext cx="2286000" cy="183112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Jet transitions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3657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Signal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98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05200" y="48006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-log</a:t>
            </a:r>
            <a:r>
              <a:rPr lang="en-US" sz="20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(y34) &lt; 3.5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5791200" y="1524000"/>
          <a:ext cx="1650181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4" imgW="977476" imgH="253890" progId="Equation.3">
                  <p:embed/>
                </p:oleObj>
              </mc:Choice>
              <mc:Fallback>
                <p:oleObj name="Equation" r:id="rId4" imgW="977476" imgH="25389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524000"/>
                        <a:ext cx="1650181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33400" y="54102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Require event to be 4-jet like: use y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value at which the event  transit from 3 jets to 4 jets)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64" y="1988017"/>
            <a:ext cx="4061336" cy="2456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2040983"/>
            <a:ext cx="3886200" cy="235064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7086600" y="2286000"/>
            <a:ext cx="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143240" y="2285992"/>
            <a:ext cx="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ctr"/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Jet transitions</a:t>
            </a:r>
            <a:endParaRPr lang="x-none" sz="4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57400"/>
            <a:ext cx="4089236" cy="247345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312" y="2057400"/>
            <a:ext cx="4215214" cy="25496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43000" y="1688068"/>
            <a:ext cx="129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Signal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791200" y="1524000"/>
          <a:ext cx="1649413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5" imgW="977476" imgH="253890" progId="Equation.3">
                  <p:embed/>
                </p:oleObj>
              </mc:Choice>
              <mc:Fallback>
                <p:oleObj name="Equation" r:id="rId5" imgW="977476" imgH="25389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524000"/>
                        <a:ext cx="1649413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05200" y="48006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-log</a:t>
            </a:r>
            <a:r>
              <a:rPr lang="en-US" sz="20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(y23) &lt; 3.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162800" y="2286000"/>
            <a:ext cx="0" cy="205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699792" y="2303526"/>
            <a:ext cx="0" cy="205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87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Common points</a:t>
            </a:r>
            <a:endParaRPr lang="en-US" sz="3200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26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Simulation and Reconstruction</a:t>
            </a:r>
          </a:p>
          <a:p>
            <a:pPr>
              <a:buNone/>
            </a:pPr>
            <a:endParaRPr lang="en-US" sz="900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	Fully simulated events:</a:t>
            </a:r>
          </a:p>
          <a:p>
            <a:pPr>
              <a:buFont typeface="Cambria Math" pitchFamily="18" charset="0"/>
              <a:buChar char="»"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Event generation with WHIZARD v.1.95</a:t>
            </a:r>
          </a:p>
          <a:p>
            <a:pPr>
              <a:buNone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	including ISR and BS</a:t>
            </a:r>
          </a:p>
          <a:p>
            <a:pPr>
              <a:buFont typeface="Cambria Math" pitchFamily="18" charset="0"/>
              <a:buChar char="»"/>
            </a:pP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Beamspectrum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generated with </a:t>
            </a:r>
          </a:p>
          <a:p>
            <a:pPr>
              <a:buNone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	GUINEAPIG </a:t>
            </a:r>
          </a:p>
          <a:p>
            <a:pPr>
              <a:buNone/>
            </a:pPr>
            <a:endParaRPr lang="en-US" sz="800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Hadronization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with PYTHIA </a:t>
            </a:r>
          </a:p>
          <a:p>
            <a:pPr>
              <a:buFont typeface="Cambria Math" pitchFamily="18" charset="0"/>
              <a:buChar char="»"/>
            </a:pPr>
            <a:endParaRPr lang="en-US" sz="800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Assuming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2200" baseline="-250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=126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GeV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  <a:p>
            <a:pPr>
              <a:buNone/>
            </a:pPr>
            <a:endParaRPr lang="en-US" sz="1000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CLIC_ILD detector</a:t>
            </a:r>
          </a:p>
          <a:p>
            <a:pPr>
              <a:buFont typeface="Cambria Math" pitchFamily="18" charset="0"/>
              <a:buChar char="»"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Particle reconstruction </a:t>
            </a:r>
          </a:p>
          <a:p>
            <a:pPr>
              <a:buNone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    and 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identication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using</a:t>
            </a:r>
          </a:p>
          <a:p>
            <a:pPr>
              <a:buNone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   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PandoraPFA</a:t>
            </a:r>
            <a:endParaRPr lang="en-US" sz="2200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»"/>
            </a:pPr>
            <a:endParaRPr lang="en-US" sz="22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72696"/>
            <a:ext cx="3886200" cy="3751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6002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Mila </a:t>
            </a:r>
            <a:r>
              <a:rPr lang="en-US" sz="3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Pandurovi</a:t>
            </a:r>
            <a:r>
              <a:rPr lang="en-US" sz="3000" dirty="0" err="1" smtClean="0">
                <a:solidFill>
                  <a:srgbClr val="FF0000"/>
                </a:solidFill>
                <a:latin typeface="Times New Roman"/>
                <a:ea typeface="Cambria Math" pitchFamily="18" charset="0"/>
                <a:cs typeface="Times New Roman"/>
              </a:rPr>
              <a:t>ć</a:t>
            </a:r>
            <a:endParaRPr lang="en-US" sz="3000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1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8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Measurement of </a:t>
            </a:r>
            <a:r>
              <a:rPr lang="en-US" sz="38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</a:t>
            </a:r>
            <a:r>
              <a:rPr lang="en-US" sz="38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/>
              </a:rPr>
              <a:t>→</a:t>
            </a:r>
            <a:r>
              <a:rPr lang="en-US" sz="38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8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WW* </a:t>
            </a:r>
            <a:r>
              <a:rPr lang="en-US" sz="38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fully</a:t>
            </a:r>
            <a:r>
              <a:rPr lang="en-US" sz="38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8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sz="38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hadronic in HZ </a:t>
            </a:r>
            <a:r>
              <a:rPr lang="en-US" sz="38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at </a:t>
            </a:r>
            <a:r>
              <a:rPr lang="en-US" sz="38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350 </a:t>
            </a:r>
            <a:r>
              <a:rPr lang="en-US" sz="38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GeV</a:t>
            </a:r>
            <a:r>
              <a:rPr lang="en-US" sz="4000" dirty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4000" dirty="0">
                <a:latin typeface="Cambria Math" pitchFamily="18" charset="0"/>
                <a:ea typeface="Cambria Math" pitchFamily="18" charset="0"/>
              </a:rPr>
            </a:br>
            <a:endParaRPr lang="sr-Latn-RS" sz="35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2290" name="Picture 2" descr="vi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76200"/>
            <a:ext cx="990599" cy="990600"/>
          </a:xfrm>
          <a:prstGeom prst="rect">
            <a:avLst/>
          </a:prstGeom>
          <a:noFill/>
          <a:ln cap="rnd">
            <a:solidFill>
              <a:srgbClr val="002060"/>
            </a:solidFill>
          </a:ln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-76200"/>
            <a:ext cx="1477092" cy="14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Introduction</a:t>
            </a:r>
            <a:endParaRPr lang="en-US" sz="32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HZ @350GeV  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sz="2400" baseline="300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sz="2400" baseline="300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-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→HZ)=134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fb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  <a:p>
            <a:pPr>
              <a:buNone/>
            </a:pPr>
            <a:endParaRPr lang="en-US" sz="600" dirty="0" smtClean="0">
              <a:solidFill>
                <a:schemeClr val="tx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sz="24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,    Z →ff,    f=e,</a:t>
            </a:r>
            <a:r>
              <a:rPr lang="el-GR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μ</a:t>
            </a: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,q 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																														</a:t>
            </a:r>
            <a:r>
              <a:rPr lang="en-US" sz="24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Favourable</a:t>
            </a: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BF:     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						BF(H→WW)~23%						BF(</a:t>
            </a:r>
            <a:r>
              <a:rPr lang="en-US" sz="24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WW→qqqq</a:t>
            </a: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)~45%</a:t>
            </a:r>
          </a:p>
          <a:p>
            <a:pPr>
              <a:buNone/>
            </a:pPr>
            <a:endParaRPr lang="en-US" sz="2400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						 BF(</a:t>
            </a:r>
            <a:r>
              <a:rPr lang="en-US" sz="24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Z→ll</a:t>
            </a: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)~10% 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						 BF(</a:t>
            </a:r>
            <a:r>
              <a:rPr lang="en-US" sz="24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Z→qq</a:t>
            </a: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)~70% </a:t>
            </a:r>
          </a:p>
          <a:p>
            <a:pPr>
              <a:buNone/>
            </a:pP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666143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6" name="Picture 5" descr="Higgs_strahlu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369" y="1828800"/>
            <a:ext cx="2962031" cy="12192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" y="2705100"/>
            <a:ext cx="437197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Connector 8"/>
          <p:cNvCxnSpPr/>
          <p:nvPr/>
        </p:nvCxnSpPr>
        <p:spPr>
          <a:xfrm rot="5400000">
            <a:off x="304800" y="4343400"/>
            <a:ext cx="2743200" cy="158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Signal and background </a:t>
            </a:r>
            <a:r>
              <a:rPr lang="en-US" sz="280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processes</a:t>
            </a:r>
            <a:r>
              <a:rPr lang="en-US" sz="280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        </a:t>
            </a:r>
            <a:endParaRPr lang="en-US" sz="28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6618380"/>
              </p:ext>
            </p:extLst>
          </p:nvPr>
        </p:nvGraphicFramePr>
        <p:xfrm>
          <a:off x="685800" y="1752600"/>
          <a:ext cx="75438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3505200"/>
              </a:tblGrid>
              <a:tr h="3532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Signal   HZ,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→WW→qqqq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σ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[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fb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]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5323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Z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→ee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0.48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323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lang="sr-Latn-RS" sz="18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lang="sr-Latn-RS" sz="18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</a:t>
                      </a:r>
                      <a:endParaRPr lang="sr-Latn-R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0.48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32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lang="sr-Latn-RS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qq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9.7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323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Background</a:t>
                      </a:r>
                      <a:endParaRPr lang="sr-Latn-R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61198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HZ, other H decays, Z vis.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d.</a:t>
                      </a:r>
                      <a:endParaRPr lang="sr-Latn-R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92.02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3233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baseline="30000" dirty="0" err="1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→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qqqq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5847 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3233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baseline="30000" dirty="0" err="1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→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qqll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1704 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32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baseline="30000" dirty="0" err="1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→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qql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sym typeface="Symbol"/>
                        </a:rPr>
                        <a:t></a:t>
                      </a:r>
                      <a:endParaRPr lang="sr-Latn-R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5914 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3233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baseline="30000" dirty="0" err="1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→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qq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sym typeface="Symbol"/>
                        </a:rPr>
                        <a:t>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324.6</a:t>
                      </a:r>
                      <a:endParaRPr lang="sr-Latn-R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  <a:alpha val="83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Analysis chain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			     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ll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Semileptonic</a:t>
            </a:r>
            <a:r>
              <a:rPr lang="en-US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FS:   </a:t>
            </a:r>
            <a:r>
              <a:rPr lang="en-US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ll</a:t>
            </a:r>
            <a:r>
              <a:rPr lang="en-US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,     l=e, </a:t>
            </a:r>
            <a:r>
              <a:rPr lang="el-GR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μ</a:t>
            </a:r>
            <a:endParaRPr lang="en-US" sz="24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  			      </a:t>
            </a:r>
            <a:r>
              <a:rPr lang="en-US" sz="2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Isolated </a:t>
            </a:r>
            <a:r>
              <a:rPr lang="en-US" sz="20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lepton </a:t>
            </a:r>
            <a:r>
              <a:rPr lang="en-US" sz="2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finder ! 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20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2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	        </a:t>
            </a:r>
            <a:r>
              <a:rPr lang="en-US" sz="20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FastJet</a:t>
            </a:r>
            <a:r>
              <a:rPr lang="en-US" sz="2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Finder: Kt exclusive algorithm - 4 jet </a:t>
            </a:r>
            <a:r>
              <a:rPr lang="en-US" sz="2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FS</a:t>
            </a:r>
          </a:p>
          <a:p>
            <a:pPr>
              <a:buNone/>
            </a:pPr>
            <a:r>
              <a:rPr lang="en-US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Hadronic</a:t>
            </a:r>
            <a:r>
              <a:rPr lang="en-US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FS</a:t>
            </a:r>
            <a:r>
              <a:rPr lang="en-US" sz="26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:   </a:t>
            </a: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     </a:t>
            </a:r>
            <a:r>
              <a:rPr lang="en-US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qq</a:t>
            </a:r>
            <a:r>
              <a:rPr lang="en-US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         		      </a:t>
            </a:r>
            <a:r>
              <a:rPr lang="en-US" sz="19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FastJet</a:t>
            </a:r>
            <a:r>
              <a:rPr lang="en-US" sz="19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Finder: Kt exclusive algorithm - 6 jet FS     </a:t>
            </a:r>
          </a:p>
          <a:p>
            <a:pPr>
              <a:buNone/>
            </a:pPr>
            <a:endParaRPr lang="en-US" sz="1900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Lepton finding  </a:t>
            </a:r>
          </a:p>
          <a:p>
            <a:pPr>
              <a:buFont typeface="Wingdings" pitchFamily="2" charset="2"/>
              <a:buChar char="ü"/>
            </a:pPr>
            <a:r>
              <a:rPr lang="en-US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Jet Clustering</a:t>
            </a:r>
          </a:p>
          <a:p>
            <a:pPr>
              <a:buFont typeface="Wingdings" pitchFamily="2" charset="2"/>
              <a:buChar char="ü"/>
            </a:pPr>
            <a:r>
              <a:rPr lang="en-US" sz="22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Preselection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optimization</a:t>
            </a:r>
          </a:p>
          <a:p>
            <a:pPr lvl="1">
              <a:buFont typeface="Cambria Math" pitchFamily="18" charset="0"/>
              <a:buChar char="»"/>
            </a:pP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mH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, mW1, mW2,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mZ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pT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jet ,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Evis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, jet transitions, (</a:t>
            </a:r>
            <a:r>
              <a:rPr lang="el-GR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Θ</a:t>
            </a:r>
            <a:r>
              <a:rPr lang="en-US" sz="2200" baseline="-25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el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)</a:t>
            </a:r>
            <a:endParaRPr lang="en-US" sz="2200" b="1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sz="1300" b="1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Font typeface="Cambria Math" pitchFamily="18" charset="0"/>
              <a:buChar char="⤬"/>
            </a:pPr>
            <a:r>
              <a:rPr lang="en-US" sz="22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Flavour</a:t>
            </a:r>
            <a:r>
              <a:rPr lang="en-US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tagging (</a:t>
            </a:r>
            <a:r>
              <a:rPr lang="en-US" sz="22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b,c</a:t>
            </a:r>
            <a:r>
              <a:rPr lang="en-US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2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LCFIPlus</a:t>
            </a:r>
            <a:r>
              <a:rPr lang="en-US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to reduce H-&gt;bb background</a:t>
            </a:r>
          </a:p>
          <a:p>
            <a:pPr>
              <a:buFont typeface="Cambria Math" pitchFamily="18" charset="0"/>
              <a:buChar char="⤬"/>
            </a:pPr>
            <a:r>
              <a:rPr lang="en-US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MVA analysis</a:t>
            </a:r>
            <a:endParaRPr lang="en-US" sz="24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Signal Monte Carlo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                          </a:t>
            </a:r>
            <a:r>
              <a:rPr lang="en-US" sz="27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7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7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ll</a:t>
            </a:r>
            <a:r>
              <a:rPr lang="en-US" sz="27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7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en-US" sz="27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906963"/>
          </a:xfrm>
        </p:spPr>
        <p:txBody>
          <a:bodyPr>
            <a:normAutofit/>
          </a:bodyPr>
          <a:lstStyle/>
          <a:p>
            <a:pPr>
              <a:buFont typeface="Cambria Math" pitchFamily="18" charset="0"/>
              <a:buChar char="»"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WW decaying into four jets: real and off-shell W. </a:t>
            </a:r>
          </a:p>
          <a:p>
            <a:pPr>
              <a:buFont typeface="Cambria Math" pitchFamily="18" charset="0"/>
              <a:buChar char="»"/>
            </a:pP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The reconstruction is based on the </a:t>
            </a:r>
            <a:r>
              <a:rPr lang="en-US" sz="22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pari</a:t>
            </a:r>
            <a:r>
              <a:rPr lang="en-US" sz="2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of jets with the mass closest to the mass of real W.</a:t>
            </a:r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D6BA0E-B0AF-46D7-A14A-C2B988F12859}" type="slidenum">
              <a:rPr lang="sr-Latn-RS" smtClean="0"/>
              <a:pPr lvl="0"/>
              <a:t>8</a:t>
            </a:fld>
            <a:endParaRPr lang="sr-Latn-R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6200" y="2438400"/>
            <a:ext cx="8991600" cy="3428999"/>
            <a:chOff x="740340" y="2667000"/>
            <a:chExt cx="7937696" cy="3583310"/>
          </a:xfrm>
        </p:grpSpPr>
        <p:grpSp>
          <p:nvGrpSpPr>
            <p:cNvPr id="10" name="Group 9"/>
            <p:cNvGrpSpPr/>
            <p:nvPr/>
          </p:nvGrpSpPr>
          <p:grpSpPr>
            <a:xfrm>
              <a:off x="4648200" y="2703240"/>
              <a:ext cx="4029836" cy="3467442"/>
              <a:chOff x="4648200" y="2703240"/>
              <a:chExt cx="4029836" cy="3467442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36" t="4491" r="-1164" b="7448"/>
              <a:stretch/>
            </p:blipFill>
            <p:spPr>
              <a:xfrm>
                <a:off x="4648200" y="2703240"/>
                <a:ext cx="4029836" cy="3240360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7086600" y="5832128"/>
                <a:ext cx="105990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2060"/>
                    </a:solidFill>
                  </a:rPr>
                  <a:t>m</a:t>
                </a:r>
                <a:r>
                  <a:rPr lang="en-US" sz="1600" baseline="-25000" dirty="0" smtClean="0">
                    <a:solidFill>
                      <a:srgbClr val="002060"/>
                    </a:solidFill>
                  </a:rPr>
                  <a:t>W2</a:t>
                </a:r>
                <a:r>
                  <a:rPr lang="en-US" sz="1600" dirty="0" smtClean="0">
                    <a:solidFill>
                      <a:srgbClr val="002060"/>
                    </a:solidFill>
                  </a:rPr>
                  <a:t> [GeV]</a:t>
                </a:r>
                <a:endParaRPr lang="sr-Latn-RS" sz="1600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40340" y="2667000"/>
              <a:ext cx="3755460" cy="3583310"/>
              <a:chOff x="740340" y="2514600"/>
              <a:chExt cx="3526860" cy="3349616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2894479" y="5494884"/>
                <a:ext cx="106792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2060"/>
                    </a:solidFill>
                  </a:rPr>
                  <a:t>m</a:t>
                </a:r>
                <a:r>
                  <a:rPr lang="en-US" sz="1600" baseline="-25000" dirty="0" smtClean="0">
                    <a:solidFill>
                      <a:srgbClr val="002060"/>
                    </a:solidFill>
                  </a:rPr>
                  <a:t>W1</a:t>
                </a:r>
                <a:r>
                  <a:rPr lang="en-US" sz="1600" dirty="0" smtClean="0">
                    <a:solidFill>
                      <a:srgbClr val="002060"/>
                    </a:solidFill>
                  </a:rPr>
                  <a:t> [GeV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]</a:t>
                </a:r>
                <a:endParaRPr lang="sr-Latn-RS" dirty="0">
                  <a:solidFill>
                    <a:srgbClr val="002060"/>
                  </a:solidFill>
                </a:endParaRPr>
              </a:p>
            </p:txBody>
          </p:sp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87" t="4262" b="10070"/>
              <a:stretch/>
            </p:blipFill>
            <p:spPr>
              <a:xfrm>
                <a:off x="740340" y="2514600"/>
                <a:ext cx="3526860" cy="305532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752600"/>
            <a:ext cx="2130279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Isolation of lepton 		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     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H→WW→qqqq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, Z →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ll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06963"/>
          </a:xfrm>
        </p:spPr>
        <p:txBody>
          <a:bodyPr>
            <a:normAutofit/>
          </a:bodyPr>
          <a:lstStyle/>
          <a:p>
            <a:pPr>
              <a:buFont typeface="Cambria Math" pitchFamily="18" charset="0"/>
              <a:buChar char="»"/>
            </a:pP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Based on the track energy of a lepton candidate and calorimeter depositions within a cone of size </a:t>
            </a:r>
            <a:r>
              <a:rPr lang="en-US" sz="22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cos</a:t>
            </a:r>
            <a:r>
              <a:rPr lang="en-US" sz="22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22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θ</a:t>
            </a:r>
            <a:r>
              <a:rPr lang="en-US" sz="22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=0.995 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around lepton candidate track.</a:t>
            </a:r>
          </a:p>
          <a:p>
            <a:endParaRPr lang="en-US" sz="2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Etrack</a:t>
            </a:r>
            <a:r>
              <a:rPr lang="en-US" sz="2400" dirty="0" smtClean="0">
                <a:solidFill>
                  <a:srgbClr val="FF0000"/>
                </a:solidFill>
              </a:rPr>
              <a:t> = 12 </a:t>
            </a:r>
            <a:r>
              <a:rPr lang="en-US" sz="2400" dirty="0" err="1" smtClean="0">
                <a:solidFill>
                  <a:srgbClr val="FF0000"/>
                </a:solidFill>
              </a:rPr>
              <a:t>GeV</a:t>
            </a:r>
            <a:endParaRPr lang="en-US" sz="2400" dirty="0" smtClean="0">
              <a:solidFill>
                <a:srgbClr val="FF0000"/>
              </a:solidFill>
            </a:endParaRPr>
          </a:p>
          <a:p>
            <a:endParaRPr lang="en-US" sz="22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sz="2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FF1-3685-4226-866C-7C2AC1E6BA1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419600" y="556260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85% efficiency in reconstruction of the ‘pure’ lepton pair</a:t>
            </a:r>
          </a:p>
          <a:p>
            <a:endParaRPr lang="en-US" dirty="0"/>
          </a:p>
        </p:txBody>
      </p:sp>
      <p:pic>
        <p:nvPicPr>
          <p:cNvPr id="13" name="Picture 12" descr="Nleptsig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469054"/>
            <a:ext cx="4326658" cy="292173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0" y="3505200"/>
            <a:ext cx="3886200" cy="2896394"/>
            <a:chOff x="0" y="3505200"/>
            <a:chExt cx="3886200" cy="2896394"/>
          </a:xfrm>
        </p:grpSpPr>
        <p:cxnSp>
          <p:nvCxnSpPr>
            <p:cNvPr id="10" name="Straight Connector 9"/>
            <p:cNvCxnSpPr/>
            <p:nvPr/>
          </p:nvCxnSpPr>
          <p:spPr>
            <a:xfrm rot="5400000" flipH="1" flipV="1">
              <a:off x="-646906" y="5067300"/>
              <a:ext cx="2667000" cy="1588"/>
            </a:xfrm>
            <a:prstGeom prst="line">
              <a:avLst/>
            </a:prstGeom>
            <a:ln w="254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 descr="ConeTrack_Rec1_fun_2085.png"/>
            <p:cNvPicPr>
              <a:picLocks noChangeAspect="1"/>
            </p:cNvPicPr>
            <p:nvPr/>
          </p:nvPicPr>
          <p:blipFill>
            <a:blip r:embed="rId4"/>
            <a:srcRect l="5688" t="7214" r="2438" b="6733"/>
            <a:stretch>
              <a:fillRect/>
            </a:stretch>
          </p:blipFill>
          <p:spPr>
            <a:xfrm>
              <a:off x="226583" y="3505200"/>
              <a:ext cx="3659617" cy="28956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 rot="16200000">
              <a:off x="-516424" y="4250224"/>
              <a:ext cx="14021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Econe</a:t>
              </a:r>
              <a:r>
                <a:rPr lang="en-US" b="1" dirty="0" smtClean="0"/>
                <a:t>  [</a:t>
              </a:r>
              <a:r>
                <a:rPr lang="en-US" b="1" dirty="0" err="1" smtClean="0"/>
                <a:t>GeV</a:t>
              </a:r>
              <a:r>
                <a:rPr lang="en-US" b="1" dirty="0" smtClean="0"/>
                <a:t>]</a:t>
              </a:r>
              <a:endParaRPr lang="en-US" b="1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286000" y="6172200"/>
            <a:ext cx="142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Etrack</a:t>
            </a:r>
            <a:r>
              <a:rPr lang="en-US" b="1" dirty="0" smtClean="0"/>
              <a:t>  [</a:t>
            </a:r>
            <a:r>
              <a:rPr lang="en-US" b="1" dirty="0" err="1" smtClean="0"/>
              <a:t>GeV</a:t>
            </a:r>
            <a:r>
              <a:rPr lang="en-US" b="1" dirty="0" smtClean="0"/>
              <a:t>]</a:t>
            </a:r>
            <a:endParaRPr lang="en-US" b="1" dirty="0"/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-494506" y="4838700"/>
            <a:ext cx="25146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1610</TotalTime>
  <Words>805</Words>
  <Application>Microsoft Office PowerPoint</Application>
  <PresentationFormat>On-screen Show (4:3)</PresentationFormat>
  <Paragraphs>258</Paragraphs>
  <Slides>27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Office Theme</vt:lpstr>
      <vt:lpstr>Custom Design</vt:lpstr>
      <vt:lpstr>Equation</vt:lpstr>
      <vt:lpstr> Measurement of H→ WW* fully hadronic in HZ at 350 GeV   Measurement of H to ZZ* at 1.4 TeV </vt:lpstr>
      <vt:lpstr>Common points</vt:lpstr>
      <vt:lpstr>Common points</vt:lpstr>
      <vt:lpstr> Measurement of H→ WW* fully hadronic in HZ at 350 GeV </vt:lpstr>
      <vt:lpstr>Introduction</vt:lpstr>
      <vt:lpstr>Signal and background processes         </vt:lpstr>
      <vt:lpstr>Analysis chain          H→WW→qqqq , Z →ll </vt:lpstr>
      <vt:lpstr>Signal Monte Carlo                           H→WW→qqqq , Z →ll  </vt:lpstr>
      <vt:lpstr>Isolation of lepton          H→WW→qqqq , Z →ll </vt:lpstr>
      <vt:lpstr>Lepton isolation           H→WW→qqqq , Z →ll  </vt:lpstr>
      <vt:lpstr> Preselection variables                H→WW→qqqq , Z →ll </vt:lpstr>
      <vt:lpstr> Preselection variables              H→WW→qqqq , Z →ll </vt:lpstr>
      <vt:lpstr> Preselection variables                H→WW→qqqq , Z →ll </vt:lpstr>
      <vt:lpstr> Preselection variables                H→WW→qqqq , Z →ll </vt:lpstr>
      <vt:lpstr>Preselection           H→WW→qqqq , Z →ll</vt:lpstr>
      <vt:lpstr>Summary               H→WW→qqqq , Z →ll</vt:lpstr>
      <vt:lpstr>Current status of the H to ZZ* analysis at 1.4 TeV   G. Milutinović - Dumbelović</vt:lpstr>
      <vt:lpstr>Signal</vt:lpstr>
      <vt:lpstr>Signal and bck cross-sections</vt:lpstr>
      <vt:lpstr>Preselection</vt:lpstr>
      <vt:lpstr>       </vt:lpstr>
      <vt:lpstr>  P(b)jet1</vt:lpstr>
      <vt:lpstr>Signal and bck. after preselection</vt:lpstr>
      <vt:lpstr>Conclusion</vt:lpstr>
      <vt:lpstr>Backup</vt:lpstr>
      <vt:lpstr>Jet transitions</vt:lpstr>
      <vt:lpstr>Jet transitions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Mila</dc:creator>
  <cp:lastModifiedBy>Goca</cp:lastModifiedBy>
  <cp:revision>285</cp:revision>
  <dcterms:created xsi:type="dcterms:W3CDTF">2014-02-01T13:27:37Z</dcterms:created>
  <dcterms:modified xsi:type="dcterms:W3CDTF">2014-02-05T07:57:13Z</dcterms:modified>
</cp:coreProperties>
</file>