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56" r:id="rId3"/>
    <p:sldId id="383" r:id="rId4"/>
    <p:sldId id="384" r:id="rId5"/>
    <p:sldId id="414" r:id="rId6"/>
    <p:sldId id="386" r:id="rId7"/>
    <p:sldId id="387" r:id="rId8"/>
    <p:sldId id="402" r:id="rId9"/>
    <p:sldId id="385" r:id="rId10"/>
    <p:sldId id="390" r:id="rId11"/>
    <p:sldId id="405" r:id="rId12"/>
    <p:sldId id="397" r:id="rId13"/>
    <p:sldId id="411" r:id="rId14"/>
    <p:sldId id="407" r:id="rId15"/>
    <p:sldId id="408" r:id="rId16"/>
    <p:sldId id="410" r:id="rId17"/>
    <p:sldId id="409" r:id="rId18"/>
    <p:sldId id="398" r:id="rId19"/>
    <p:sldId id="415" r:id="rId20"/>
    <p:sldId id="401" r:id="rId21"/>
    <p:sldId id="40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41D1"/>
    <a:srgbClr val="FF3366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94660" autoAdjust="0"/>
  </p:normalViewPr>
  <p:slideViewPr>
    <p:cSldViewPr snapToObjects="1">
      <p:cViewPr varScale="1">
        <p:scale>
          <a:sx n="99" d="100"/>
          <a:sy n="99" d="100"/>
        </p:scale>
        <p:origin x="-12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rfaoui:Desktop:Joram-Scan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495376926805013"/>
          <c:y val="0.0429057279111094"/>
          <c:w val="0.849279757296525"/>
          <c:h val="0.903665938640164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Sheet1!$A$1:$D$1</c:f>
              <c:strCache>
                <c:ptCount val="4"/>
                <c:pt idx="0">
                  <c:v>20x20x2 ESR</c:v>
                </c:pt>
                <c:pt idx="1">
                  <c:v>20x20x2 Paint</c:v>
                </c:pt>
                <c:pt idx="2">
                  <c:v>15x15x2 ESR</c:v>
                </c:pt>
                <c:pt idx="3">
                  <c:v>15x15x2 Paint</c:v>
                </c:pt>
              </c:strCache>
            </c:strRef>
          </c:cat>
          <c:val>
            <c:numRef>
              <c:f>Sheet1!$A$2:$D$2</c:f>
              <c:numCache>
                <c:formatCode>General</c:formatCode>
                <c:ptCount val="4"/>
                <c:pt idx="0">
                  <c:v>31.0</c:v>
                </c:pt>
                <c:pt idx="1">
                  <c:v>22.9</c:v>
                </c:pt>
                <c:pt idx="2">
                  <c:v>50.0</c:v>
                </c:pt>
                <c:pt idx="3">
                  <c:v>21.0</c:v>
                </c:pt>
              </c:numCache>
            </c:numRef>
          </c:val>
        </c:ser>
        <c:ser>
          <c:idx val="1"/>
          <c:order val="1"/>
          <c:invertIfNegative val="0"/>
          <c:cat>
            <c:strRef>
              <c:f>Sheet1!$A$1:$D$1</c:f>
              <c:strCache>
                <c:ptCount val="4"/>
                <c:pt idx="0">
                  <c:v>20x20x2 ESR</c:v>
                </c:pt>
                <c:pt idx="1">
                  <c:v>20x20x2 Paint</c:v>
                </c:pt>
                <c:pt idx="2">
                  <c:v>15x15x2 ESR</c:v>
                </c:pt>
                <c:pt idx="3">
                  <c:v>15x15x2 Paint</c:v>
                </c:pt>
              </c:strCache>
            </c:strRef>
          </c:cat>
          <c:val>
            <c:numRef>
              <c:f>Sheet1!$A$3:$D$3</c:f>
              <c:numCache>
                <c:formatCode>General</c:formatCode>
                <c:ptCount val="4"/>
                <c:pt idx="0">
                  <c:v>77.0</c:v>
                </c:pt>
                <c:pt idx="1">
                  <c:v>31.5</c:v>
                </c:pt>
                <c:pt idx="2">
                  <c:v>97.0</c:v>
                </c:pt>
                <c:pt idx="3">
                  <c:v>25.0</c:v>
                </c:pt>
              </c:numCache>
            </c:numRef>
          </c:val>
        </c:ser>
        <c:ser>
          <c:idx val="2"/>
          <c:order val="2"/>
          <c:invertIfNegative val="0"/>
          <c:cat>
            <c:strRef>
              <c:f>Sheet1!$A$1:$D$1</c:f>
              <c:strCache>
                <c:ptCount val="4"/>
                <c:pt idx="0">
                  <c:v>20x20x2 ESR</c:v>
                </c:pt>
                <c:pt idx="1">
                  <c:v>20x20x2 Paint</c:v>
                </c:pt>
                <c:pt idx="2">
                  <c:v>15x15x2 ESR</c:v>
                </c:pt>
                <c:pt idx="3">
                  <c:v>15x15x2 Paint</c:v>
                </c:pt>
              </c:strCache>
            </c:strRef>
          </c:cat>
          <c:val>
            <c:numRef>
              <c:f>Sheet1!$A$4:$D$4</c:f>
              <c:numCache>
                <c:formatCode>General</c:formatCode>
                <c:ptCount val="4"/>
                <c:pt idx="0">
                  <c:v>77.5</c:v>
                </c:pt>
                <c:pt idx="2">
                  <c:v>67.0</c:v>
                </c:pt>
              </c:numCache>
            </c:numRef>
          </c:val>
        </c:ser>
        <c:ser>
          <c:idx val="3"/>
          <c:order val="3"/>
          <c:invertIfNegative val="0"/>
          <c:cat>
            <c:strRef>
              <c:f>Sheet1!$A$1:$D$1</c:f>
              <c:strCache>
                <c:ptCount val="4"/>
                <c:pt idx="0">
                  <c:v>20x20x2 ESR</c:v>
                </c:pt>
                <c:pt idx="1">
                  <c:v>20x20x2 Paint</c:v>
                </c:pt>
                <c:pt idx="2">
                  <c:v>15x15x2 ESR</c:v>
                </c:pt>
                <c:pt idx="3">
                  <c:v>15x15x2 Paint</c:v>
                </c:pt>
              </c:strCache>
            </c:strRef>
          </c:cat>
          <c:val>
            <c:numRef>
              <c:f>Sheet1!$A$5:$D$5</c:f>
              <c:numCache>
                <c:formatCode>General</c:formatCode>
                <c:ptCount val="4"/>
                <c:pt idx="2">
                  <c:v>89.0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144029960"/>
        <c:axId val="-2146421000"/>
        <c:axId val="0"/>
      </c:bar3DChart>
      <c:catAx>
        <c:axId val="-214402996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6421000"/>
        <c:crosses val="autoZero"/>
        <c:auto val="1"/>
        <c:lblAlgn val="ctr"/>
        <c:lblOffset val="100"/>
        <c:noMultiLvlLbl val="0"/>
      </c:catAx>
      <c:valAx>
        <c:axId val="-2146421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4029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36A7B-64B1-684E-8C85-06D9E9A5039B}" type="datetimeFigureOut">
              <a:rPr lang="en-US">
                <a:latin typeface="Helvetica"/>
              </a:rPr>
              <a:pPr/>
              <a:t>04/02/14</a:t>
            </a:fld>
            <a:endParaRPr lang="en-US" dirty="0">
              <a:latin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0A939-17F2-C342-82DC-4AE29FCC0439}" type="slidenum">
              <a:rPr>
                <a:latin typeface="Helvetica"/>
              </a:rPr>
              <a:pPr/>
              <a:t>‹#›</a:t>
            </a:fld>
            <a:endParaRPr lang="en-US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59904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"/>
              </a:defRPr>
            </a:lvl1pPr>
          </a:lstStyle>
          <a:p>
            <a:fld id="{A25482ED-C4BE-834D-AE20-725FBF8B2F7D}" type="datetimeFigureOut">
              <a:rPr lang="en-US"/>
              <a:pPr/>
              <a:t>04/02/14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"/>
              </a:defRPr>
            </a:lvl1pPr>
          </a:lstStyle>
          <a:p>
            <a:fld id="{76CBAE7A-6D49-D44A-B858-1FCEFA9F189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47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28D-9375-1245-A8B1-955F2730CFF9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11BA-C9B2-0145-A37E-7845F6AE1DB0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B31FF-1B23-754D-85B8-8CDED1A8E9EB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33F3-324B-C04D-A0DB-7A38417F3E58}" type="datetime3">
              <a:t>4 February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7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EE1B-9589-D64F-8DC1-EDCF80B478C2}" type="datetime3">
              <a:t>4 February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958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46C-22E2-564B-A1D4-5C8E1728C8A9}" type="datetime3">
              <a:t>4 February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54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6EA0-93C0-2B46-8F68-5BCC9E17228B}" type="datetime3">
              <a:t>4 February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50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2EDA7-1A10-9640-BA52-14702DDE6D95}" type="datetime3">
              <a:t>4 February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72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EC24-E044-2947-8C4B-936B0DF783AA}" type="datetime3">
              <a:t>4 February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14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9F3ED-3A15-BA4A-AEE5-211B4FCE03B0}" type="datetime3">
              <a:t>4 February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12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921F-A71B-144D-979E-463756E72E82}" type="datetime3">
              <a:t>4 February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8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1FA7-E480-4E49-B591-2458A08DEC5F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C266-9055-F047-B5EE-3C5D71058E96}" type="datetime3">
              <a:t>4 February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8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FD59-3661-FC4C-AC33-C75AC8E6B32F}" type="datetime3">
              <a:t>4 February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87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2DB5-EACC-2240-B534-575EAE6F8F04}" type="datetime3">
              <a:t>4 February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8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08CC-C0FC-954B-A287-9F76B2C76FAB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F18B-3968-0B49-9FF1-413161EC478A}" type="datetime3">
              <a:t>4 February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F77EB-679D-2E45-8540-08F127E817E7}" type="datetime3">
              <a:t>4 February 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323C-6B73-B844-829F-202AAD43937B}" type="datetime3">
              <a:t>4 February 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1F56-55E3-B545-8078-82006B5E5140}" type="datetime3">
              <a:t>4 February 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ABFE-85AF-FA49-8036-EC30FAB02704}" type="datetime3">
              <a:t>4 February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9979D-65CC-EC42-9687-A3DF9BA8BCE2}" type="datetime3">
              <a:t>4 February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2EEEB300-69C3-624B-B10C-4BAE5429F430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r>
              <a:rPr lang="nl-NL" dirty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A999EF21-8C87-7943-B1D5-A5DD387557F8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DDF22-649E-3546-BC60-E82298D91688}" type="datetime3">
              <a:t>4 February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CLIC Workshop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74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7584" y="1844824"/>
            <a:ext cx="7488832" cy="1872208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dirty="0">
                <a:latin typeface="Tahoma"/>
                <a:cs typeface="Tahoma"/>
              </a:rPr>
              <a:t>Update on scintillator studies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27584" y="5373216"/>
            <a:ext cx="7488832" cy="1080120"/>
          </a:xfrm>
        </p:spPr>
        <p:txBody>
          <a:bodyPr>
            <a:normAutofit/>
          </a:bodyPr>
          <a:lstStyle/>
          <a:p>
            <a:r>
              <a:rPr lang="en-US" sz="2400" u="sng" dirty="0">
                <a:solidFill>
                  <a:schemeClr val="tx1"/>
                </a:solidFill>
                <a:latin typeface="Tahoma"/>
                <a:cs typeface="Tahoma"/>
              </a:rPr>
              <a:t>Samir Arfaoui</a:t>
            </a:r>
            <a:r>
              <a:rPr lang="en-US" sz="2400" dirty="0">
                <a:solidFill>
                  <a:schemeClr val="tx1"/>
                </a:solidFill>
                <a:latin typeface="Tahoma"/>
                <a:cs typeface="Tahoma"/>
              </a:rPr>
              <a:t>, Chrisitan Joram, Damiano Celeste</a:t>
            </a:r>
          </a:p>
          <a:p>
            <a:r>
              <a:rPr lang="en-US" sz="2400" dirty="0">
                <a:solidFill>
                  <a:schemeClr val="tx1"/>
                </a:solidFill>
                <a:latin typeface="Tahoma"/>
                <a:cs typeface="Tahoma"/>
              </a:rPr>
              <a:t>on behalf of the CLIC Detector and Physics Study</a:t>
            </a:r>
          </a:p>
          <a:p>
            <a:endParaRPr lang="en-US" sz="2400" dirty="0">
              <a:solidFill>
                <a:schemeClr val="tx1"/>
              </a:solidFill>
              <a:latin typeface="Tahoma"/>
              <a:cs typeface="Tahoma"/>
            </a:endParaRPr>
          </a:p>
        </p:txBody>
      </p:sp>
      <p:pic>
        <p:nvPicPr>
          <p:cNvPr id="7" name="Picture 6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965"/>
            <a:ext cx="1403648" cy="1358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6048" y="176398"/>
            <a:ext cx="1306637" cy="1524410"/>
          </a:xfrm>
          <a:prstGeom prst="rect">
            <a:avLst/>
          </a:prstGeom>
        </p:spPr>
      </p:pic>
      <p:sp>
        <p:nvSpPr>
          <p:cNvPr id="9" name="Subtitle 4"/>
          <p:cNvSpPr txBox="1">
            <a:spLocks/>
          </p:cNvSpPr>
          <p:nvPr/>
        </p:nvSpPr>
        <p:spPr>
          <a:xfrm>
            <a:off x="323528" y="4149080"/>
            <a:ext cx="8496944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Tahoma"/>
                <a:cs typeface="Tahoma"/>
              </a:rPr>
              <a:t>CLIC Workshop 2014</a:t>
            </a:r>
          </a:p>
          <a:p>
            <a:r>
              <a:rPr lang="en-US" sz="2400" dirty="0">
                <a:solidFill>
                  <a:schemeClr val="tx1"/>
                </a:solidFill>
                <a:latin typeface="Tahoma"/>
                <a:cs typeface="Tahoma"/>
              </a:rPr>
              <a:t>3 – 7 February 2014, CERN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087E8FEA-0ED5-034B-B56D-6D648EE86127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Scans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 performed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649595"/>
              </p:ext>
            </p:extLst>
          </p:nvPr>
        </p:nvGraphicFramePr>
        <p:xfrm>
          <a:off x="251520" y="1982440"/>
          <a:ext cx="8640961" cy="35458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008112"/>
                <a:gridCol w="1296144"/>
                <a:gridCol w="1399013"/>
                <a:gridCol w="1234423"/>
                <a:gridCol w="1234423"/>
                <a:gridCol w="1234423"/>
                <a:gridCol w="12344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Batch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Size [mm</a:t>
                      </a:r>
                      <a:r>
                        <a:rPr lang="en-US" sz="1600" baseline="30000">
                          <a:latin typeface="Tahoma"/>
                          <a:cs typeface="Tahoma"/>
                        </a:rPr>
                        <a:t>3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]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Packaging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MPPC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Bias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[V]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>
                          <a:latin typeface="Tahoma"/>
                          <a:cs typeface="Tahoma"/>
                        </a:rPr>
                        <a:t>I (eGun) [A]</a:t>
                      </a:r>
                      <a:r>
                        <a:rPr lang="en-US" sz="1600">
                          <a:latin typeface="Tahoma"/>
                          <a:cs typeface="Tahoma"/>
                        </a:rPr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15,28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25,26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17,29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959602"/>
            <a:ext cx="7759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Tahoma"/>
                <a:cs typeface="Tahoma"/>
              </a:rPr>
              <a:t>Two identical batches. </a:t>
            </a:r>
          </a:p>
          <a:p>
            <a:r>
              <a:rPr lang="en-US" sz="2000">
                <a:latin typeface="Tahoma"/>
                <a:cs typeface="Tahoma"/>
              </a:rPr>
              <a:t>Same MPPC, same bias voltage, same electron gun current (MIPs).</a:t>
            </a:r>
          </a:p>
        </p:txBody>
      </p:sp>
    </p:spTree>
    <p:extLst>
      <p:ext uri="{BB962C8B-B14F-4D97-AF65-F5344CB8AC3E}">
        <p14:creationId xmlns:p14="http://schemas.microsoft.com/office/powerpoint/2010/main" val="2170372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35B27DAD-CA4B-CC4D-8B7A-DFD9492E25B9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Painted 15x15x2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 mm3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21" name="Picture 20" descr="c_allEve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1"/>
            <a:ext cx="3619863" cy="2664474"/>
          </a:xfrm>
          <a:prstGeom prst="rect">
            <a:avLst/>
          </a:prstGeom>
        </p:spPr>
      </p:pic>
      <p:pic>
        <p:nvPicPr>
          <p:cNvPr id="24" name="Picture 23" descr="c_allEvent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4342"/>
            <a:ext cx="3727367" cy="2678459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>
            <a:off x="1615841" y="1207152"/>
            <a:ext cx="0" cy="4840596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238949" y="1207152"/>
            <a:ext cx="0" cy="4840596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992733" y="1207152"/>
            <a:ext cx="0" cy="4840596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c_eventMa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836712"/>
            <a:ext cx="2743944" cy="2677825"/>
          </a:xfrm>
          <a:prstGeom prst="rect">
            <a:avLst/>
          </a:prstGeom>
        </p:spPr>
      </p:pic>
      <p:pic>
        <p:nvPicPr>
          <p:cNvPr id="37" name="Picture 36" descr="c_eventMap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668" y="3704279"/>
            <a:ext cx="2743148" cy="2677049"/>
          </a:xfrm>
          <a:prstGeom prst="rect">
            <a:avLst/>
          </a:prstGeom>
        </p:spPr>
      </p:pic>
      <p:pic>
        <p:nvPicPr>
          <p:cNvPr id="39" name="Picture 38" descr="c_aveRespOff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836712"/>
            <a:ext cx="2743944" cy="2677825"/>
          </a:xfrm>
          <a:prstGeom prst="rect">
            <a:avLst/>
          </a:prstGeom>
        </p:spPr>
      </p:pic>
      <p:pic>
        <p:nvPicPr>
          <p:cNvPr id="40" name="Picture 39" descr="c_aveRespOff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443" y="3690749"/>
            <a:ext cx="2803686" cy="2736127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26989" y="1207152"/>
            <a:ext cx="89215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/>
              <a:t>batch 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598702" y="4149080"/>
            <a:ext cx="89215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/>
              <a:t>batch 2</a:t>
            </a:r>
          </a:p>
        </p:txBody>
      </p:sp>
    </p:spTree>
    <p:extLst>
      <p:ext uri="{BB962C8B-B14F-4D97-AF65-F5344CB8AC3E}">
        <p14:creationId xmlns:p14="http://schemas.microsoft.com/office/powerpoint/2010/main" val="4284730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35B27DAD-CA4B-CC4D-8B7A-DFD9492E25B9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Wrapped 15x15x2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 mm3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2" name="Picture 1" descr="c_eventMa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791317"/>
            <a:ext cx="2736304" cy="2670369"/>
          </a:xfrm>
          <a:prstGeom prst="rect">
            <a:avLst/>
          </a:prstGeom>
        </p:spPr>
      </p:pic>
      <p:pic>
        <p:nvPicPr>
          <p:cNvPr id="3" name="Picture 2" descr="c_aveRespOff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849942"/>
            <a:ext cx="2592288" cy="2529824"/>
          </a:xfrm>
          <a:prstGeom prst="rect">
            <a:avLst/>
          </a:prstGeom>
        </p:spPr>
      </p:pic>
      <p:pic>
        <p:nvPicPr>
          <p:cNvPr id="8" name="Picture 7" descr="c_allEvent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785"/>
            <a:ext cx="3563888" cy="2560985"/>
          </a:xfrm>
          <a:prstGeom prst="rect">
            <a:avLst/>
          </a:prstGeom>
        </p:spPr>
      </p:pic>
      <p:pic>
        <p:nvPicPr>
          <p:cNvPr id="10" name="Picture 9" descr="c_allEvent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6327"/>
            <a:ext cx="3347864" cy="2560985"/>
          </a:xfrm>
          <a:prstGeom prst="rect">
            <a:avLst/>
          </a:prstGeom>
        </p:spPr>
      </p:pic>
      <p:pic>
        <p:nvPicPr>
          <p:cNvPr id="12" name="Picture 11" descr="c_eventMap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638951"/>
            <a:ext cx="2736304" cy="2670369"/>
          </a:xfrm>
          <a:prstGeom prst="rect">
            <a:avLst/>
          </a:prstGeom>
        </p:spPr>
      </p:pic>
      <p:pic>
        <p:nvPicPr>
          <p:cNvPr id="13" name="Picture 12" descr="c_aveRespOff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697149"/>
            <a:ext cx="2602883" cy="2540163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2508187" y="1124744"/>
            <a:ext cx="0" cy="4840596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488884" y="1124744"/>
            <a:ext cx="0" cy="4840596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006168" y="1124744"/>
            <a:ext cx="0" cy="4840596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958372" y="1124744"/>
            <a:ext cx="0" cy="4840596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885447" y="1164434"/>
            <a:ext cx="89215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/>
              <a:t>batch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57160" y="3994664"/>
            <a:ext cx="89215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/>
              <a:t>batch 2</a:t>
            </a:r>
          </a:p>
        </p:txBody>
      </p:sp>
    </p:spTree>
    <p:extLst>
      <p:ext uri="{BB962C8B-B14F-4D97-AF65-F5344CB8AC3E}">
        <p14:creationId xmlns:p14="http://schemas.microsoft.com/office/powerpoint/2010/main" val="1798718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5BACA2C9-E919-E143-95D9-6587607B5C8F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A look at the charge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 (1/4)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2" name="Picture 1" descr="c_chargeDistComparison_20x20x2_painted_run13batch1_run27batch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78" y="863600"/>
            <a:ext cx="8099478" cy="54927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39752" y="1558533"/>
            <a:ext cx="3600400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Waveform integrals collected for all scan points.</a:t>
            </a:r>
          </a:p>
          <a:p>
            <a:pPr algn="ctr"/>
            <a:r>
              <a:rPr lang="en-US"/>
              <a:t>Two painted scintillators, same size.</a:t>
            </a:r>
          </a:p>
        </p:txBody>
      </p:sp>
    </p:spTree>
    <p:extLst>
      <p:ext uri="{BB962C8B-B14F-4D97-AF65-F5344CB8AC3E}">
        <p14:creationId xmlns:p14="http://schemas.microsoft.com/office/powerpoint/2010/main" val="1482224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5BACA2C9-E919-E143-95D9-6587607B5C8F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4400" dirty="0">
                <a:latin typeface="Tahoma"/>
                <a:cs typeface="Tahoma"/>
              </a:rPr>
              <a:t>A look at the charge (2/4)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3" name="Picture 2" descr="c_chargeDistComparison_20x20x2_painted_run13batch1_run27batch2_zoo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77" y="863600"/>
            <a:ext cx="8099479" cy="549275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19672" y="1556792"/>
            <a:ext cx="75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dirty="0">
                <a:latin typeface="Tahoma"/>
                <a:cs typeface="Tahoma"/>
              </a:rPr>
              <a:t>Zoom</a:t>
            </a:r>
          </a:p>
        </p:txBody>
      </p:sp>
    </p:spTree>
    <p:extLst>
      <p:ext uri="{BB962C8B-B14F-4D97-AF65-F5344CB8AC3E}">
        <p14:creationId xmlns:p14="http://schemas.microsoft.com/office/powerpoint/2010/main" val="3204930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5BACA2C9-E919-E143-95D9-6587607B5C8F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4400" dirty="0">
                <a:latin typeface="Tahoma"/>
                <a:cs typeface="Tahoma"/>
              </a:rPr>
              <a:t>A look at the charge (3/4)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3" name="Picture 2" descr="c_chargeDistComparison_20x20x2_painted_run13batch1_run27batch2_zoo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77" y="863600"/>
            <a:ext cx="8099479" cy="549275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953256" y="1412776"/>
            <a:ext cx="0" cy="4392488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24708" y="1412776"/>
            <a:ext cx="0" cy="4392488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16092" y="1412776"/>
            <a:ext cx="0" cy="4392488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785028" y="1412776"/>
            <a:ext cx="0" cy="4392488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078928" y="1412776"/>
            <a:ext cx="0" cy="4392488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37276" y="1412776"/>
            <a:ext cx="0" cy="4392488"/>
          </a:xfrm>
          <a:prstGeom prst="line">
            <a:avLst/>
          </a:prstGeom>
          <a:ln w="635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403754" y="1558533"/>
            <a:ext cx="2608406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/>
              <a:t>Peaks are aligned</a:t>
            </a:r>
          </a:p>
          <a:p>
            <a:pPr marL="285750" indent="-285750" algn="ctr">
              <a:buFont typeface="Wingdings" charset="0"/>
              <a:buChar char="à"/>
            </a:pPr>
            <a:r>
              <a:rPr lang="en-US"/>
              <a:t>same gain</a:t>
            </a:r>
          </a:p>
          <a:p>
            <a:pPr marL="285750" indent="-285750" algn="ctr">
              <a:buFont typeface="Wingdings" charset="0"/>
              <a:buChar char="à"/>
            </a:pPr>
            <a:r>
              <a:rPr lang="en-US"/>
              <a:t>same temp. conditions</a:t>
            </a:r>
          </a:p>
        </p:txBody>
      </p:sp>
    </p:spTree>
    <p:extLst>
      <p:ext uri="{BB962C8B-B14F-4D97-AF65-F5344CB8AC3E}">
        <p14:creationId xmlns:p14="http://schemas.microsoft.com/office/powerpoint/2010/main" val="3338385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5BACA2C9-E919-E143-95D9-6587607B5C8F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n-US" sz="4400" dirty="0">
                <a:latin typeface="Tahoma"/>
                <a:cs typeface="Tahoma"/>
              </a:rPr>
              <a:t>A look at the charge (4/4)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3" name="Picture 2" descr="c_chargeDistComparison_20x20x2_painted_run13batch1x1.5_run27batch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77" y="863600"/>
            <a:ext cx="8099479" cy="5492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76126" y="1558533"/>
            <a:ext cx="3416883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/>
              <a:t>Red waveforms integrals x 1.5</a:t>
            </a:r>
          </a:p>
          <a:p>
            <a:pPr marL="285750" indent="-285750" algn="ctr">
              <a:buFont typeface="Wingdings" charset="0"/>
              <a:buChar char="à"/>
            </a:pPr>
            <a:r>
              <a:rPr lang="en-US"/>
              <a:t>there’s 50% more light </a:t>
            </a:r>
          </a:p>
          <a:p>
            <a:pPr algn="ctr"/>
            <a:r>
              <a:rPr lang="en-US"/>
              <a:t>reaching the MPPC in batch 2 scan </a:t>
            </a:r>
          </a:p>
        </p:txBody>
      </p:sp>
    </p:spTree>
    <p:extLst>
      <p:ext uri="{BB962C8B-B14F-4D97-AF65-F5344CB8AC3E}">
        <p14:creationId xmlns:p14="http://schemas.microsoft.com/office/powerpoint/2010/main" val="3204930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57CAE41D-1776-A647-A4F7-403675C65B7A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Results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346415"/>
              </p:ext>
            </p:extLst>
          </p:nvPr>
        </p:nvGraphicFramePr>
        <p:xfrm>
          <a:off x="107503" y="1595720"/>
          <a:ext cx="8928993" cy="4353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6124"/>
                <a:gridCol w="1116124"/>
                <a:gridCol w="1116124"/>
                <a:gridCol w="1264941"/>
                <a:gridCol w="1116124"/>
                <a:gridCol w="1041716"/>
                <a:gridCol w="1116124"/>
                <a:gridCol w="10417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Batch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Size [mm</a:t>
                      </a:r>
                      <a:r>
                        <a:rPr lang="en-US" sz="1600" baseline="30000">
                          <a:latin typeface="Tahoma"/>
                          <a:cs typeface="Tahoma"/>
                        </a:rPr>
                        <a:t>3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]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Packaging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&lt;#p.e.&gt;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± 5 %</a:t>
                      </a:r>
                    </a:p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± 10 %</a:t>
                      </a:r>
                    </a:p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± 20 %</a:t>
                      </a:r>
                    </a:p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[%]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14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31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70.5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95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13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11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22.9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59.5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85.4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15</a:t>
                      </a:r>
                    </a:p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28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50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97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83.1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90.8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99.6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16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21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45.3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75.1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83.6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25</a:t>
                      </a:r>
                    </a:p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26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77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68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77.0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77.5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95.2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94.8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99.8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27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15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31.5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67.0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79.5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17</a:t>
                      </a:r>
                    </a:p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29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67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89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68.4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92.9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91.1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18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25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39.6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72.0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84.4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40163" y="913408"/>
            <a:ext cx="8692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latin typeface="Tahoma"/>
                <a:cs typeface="Tahoma"/>
              </a:rPr>
              <a:t>Summary of all scintillator scans taken so far (more to come!):</a:t>
            </a:r>
          </a:p>
        </p:txBody>
      </p:sp>
    </p:spTree>
    <p:extLst>
      <p:ext uri="{BB962C8B-B14F-4D97-AF65-F5344CB8AC3E}">
        <p14:creationId xmlns:p14="http://schemas.microsoft.com/office/powerpoint/2010/main" val="3338306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57CAE41D-1776-A647-A4F7-403675C65B7A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Results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0577829"/>
              </p:ext>
            </p:extLst>
          </p:nvPr>
        </p:nvGraphicFramePr>
        <p:xfrm>
          <a:off x="66675" y="762000"/>
          <a:ext cx="9077324" cy="5594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521932" y="800483"/>
            <a:ext cx="988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C. Joram</a:t>
            </a:r>
          </a:p>
        </p:txBody>
      </p:sp>
    </p:spTree>
    <p:extLst>
      <p:ext uri="{BB962C8B-B14F-4D97-AF65-F5344CB8AC3E}">
        <p14:creationId xmlns:p14="http://schemas.microsoft.com/office/powerpoint/2010/main" val="3770666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BFE40915-7447-EB42-A9CA-3E0E98FAAAAA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Summary and outlook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23528" y="879556"/>
            <a:ext cx="8496944" cy="5476794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en-US" sz="2400">
                <a:latin typeface="Tahoma"/>
                <a:ea typeface="Lucida Grande"/>
                <a:cs typeface="Tahoma"/>
              </a:rPr>
              <a:t>Scintillator samples of various sizes have been scanned, their uniformity assessed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with reflective foil and paint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with direct SiPM coupling to side face</a:t>
            </a:r>
          </a:p>
          <a:p>
            <a:pPr lvl="1"/>
            <a:endParaRPr lang="en-US" sz="2000">
              <a:latin typeface="Tahoma"/>
              <a:ea typeface="Lucida Grande"/>
              <a:cs typeface="Tahoma"/>
            </a:endParaRPr>
          </a:p>
          <a:p>
            <a:r>
              <a:rPr lang="en-US" sz="2400">
                <a:latin typeface="Tahoma"/>
                <a:ea typeface="Lucida Grande"/>
                <a:cs typeface="Tahoma"/>
              </a:rPr>
              <a:t>MIP response is lower with paint, but much less uniform</a:t>
            </a:r>
          </a:p>
          <a:p>
            <a:r>
              <a:rPr lang="en-US" sz="2400">
                <a:latin typeface="Tahoma"/>
                <a:ea typeface="Lucida Grande"/>
                <a:cs typeface="Tahoma"/>
              </a:rPr>
              <a:t>MIP response is difficult to reproduce</a:t>
            </a:r>
          </a:p>
          <a:p>
            <a:endParaRPr lang="en-US" sz="2400">
              <a:latin typeface="Tahoma"/>
              <a:ea typeface="Lucida Grande"/>
              <a:cs typeface="Tahoma"/>
            </a:endParaRPr>
          </a:p>
          <a:p>
            <a:r>
              <a:rPr lang="en-US" sz="2400">
                <a:latin typeface="Tahoma"/>
                <a:ea typeface="Lucida Grande"/>
                <a:cs typeface="Tahoma"/>
              </a:rPr>
              <a:t>Questions: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How does wrapping affect light yield?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Is wrapping by hand reproducible? --&gt; do we need dedicated tooling?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Reproducibiity of side coupling? Grease or no grease?</a:t>
            </a:r>
          </a:p>
          <a:p>
            <a:endParaRPr lang="en-US" sz="2400">
              <a:latin typeface="Tahoma"/>
              <a:ea typeface="Lucida Grande"/>
              <a:cs typeface="Tahoma"/>
            </a:endParaRPr>
          </a:p>
          <a:p>
            <a:r>
              <a:rPr lang="en-US" sz="2400">
                <a:latin typeface="Tahoma"/>
                <a:ea typeface="Lucida Grande"/>
                <a:cs typeface="Tahoma"/>
              </a:rPr>
              <a:t>Next steps: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Continue investigating wrapping issues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New approach to coupling: glue the MPPC to the side of the scintillator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Alternative light containement solution?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Better look at tile edges (e.g. scan two tiles side-by-side)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Test new readout with designed for new </a:t>
            </a:r>
            <a:r>
              <a:rPr lang="en-US" sz="2000">
                <a:latin typeface="Tahoma"/>
                <a:cs typeface="Tahoma"/>
              </a:rPr>
              <a:t>10μm pitch MPPCs</a:t>
            </a:r>
            <a:endParaRPr lang="en-US" sz="2000">
              <a:latin typeface="Tahoma"/>
              <a:ea typeface="Lucida Grande"/>
              <a:cs typeface="Tahoma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19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ECFE90A0-A2AE-D647-A881-25B67F3DDD10}" type="datetime3">
              <a:t>4 February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 Workshop 2014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2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Setup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10" name="Picture 9" descr="DSCN719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961" y="1630546"/>
            <a:ext cx="6028267" cy="4521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62399" y="1047327"/>
            <a:ext cx="1485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/>
                <a:cs typeface="Tahoma"/>
              </a:rPr>
              <a:t>Electron gun</a:t>
            </a:r>
          </a:p>
        </p:txBody>
      </p:sp>
      <p:cxnSp>
        <p:nvCxnSpPr>
          <p:cNvPr id="12" name="Straight Connector 11"/>
          <p:cNvCxnSpPr>
            <a:stCxn id="11" idx="2"/>
          </p:cNvCxnSpPr>
          <p:nvPr/>
        </p:nvCxnSpPr>
        <p:spPr>
          <a:xfrm>
            <a:off x="2405349" y="1416659"/>
            <a:ext cx="1390650" cy="2228241"/>
          </a:xfrm>
          <a:prstGeom prst="line">
            <a:avLst/>
          </a:prstGeom>
          <a:ln w="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7504" y="5420854"/>
            <a:ext cx="217164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ahoma"/>
                <a:cs typeface="Tahoma"/>
              </a:rPr>
              <a:t>Translation axes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279145" y="5002191"/>
            <a:ext cx="2286000" cy="620890"/>
          </a:xfrm>
          <a:prstGeom prst="line">
            <a:avLst/>
          </a:prstGeom>
          <a:ln w="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90898" y="3927247"/>
            <a:ext cx="74939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DUT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840289" y="4127302"/>
            <a:ext cx="2197010" cy="254000"/>
          </a:xfrm>
          <a:prstGeom prst="line">
            <a:avLst/>
          </a:prstGeom>
          <a:ln w="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49002" y="2125305"/>
            <a:ext cx="168733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Tahoma"/>
                <a:cs typeface="Tahoma"/>
              </a:rPr>
              <a:t>Feedthrough</a:t>
            </a:r>
            <a:r>
              <a:rPr lang="en-US" sz="2000" dirty="0" smtClean="0">
                <a:latin typeface="Tahoma"/>
                <a:cs typeface="Tahoma"/>
              </a:rPr>
              <a:t> to lab next door</a:t>
            </a:r>
          </a:p>
        </p:txBody>
      </p:sp>
      <p:cxnSp>
        <p:nvCxnSpPr>
          <p:cNvPr id="18" name="Straight Connector 17"/>
          <p:cNvCxnSpPr>
            <a:stCxn id="17" idx="1"/>
          </p:cNvCxnSpPr>
          <p:nvPr/>
        </p:nvCxnSpPr>
        <p:spPr>
          <a:xfrm flipH="1">
            <a:off x="7136173" y="2633137"/>
            <a:ext cx="312829" cy="0"/>
          </a:xfrm>
          <a:prstGeom prst="line">
            <a:avLst/>
          </a:prstGeom>
          <a:ln w="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79465" y="1294416"/>
            <a:ext cx="3016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ahoma"/>
                <a:cs typeface="Tahoma"/>
              </a:rPr>
              <a:t>Inside </a:t>
            </a:r>
            <a:r>
              <a:rPr lang="en-US" sz="1600" i="1" dirty="0">
                <a:latin typeface="Tahoma"/>
                <a:cs typeface="Tahoma"/>
              </a:rPr>
              <a:t>AC regulated dark room</a:t>
            </a:r>
          </a:p>
        </p:txBody>
      </p:sp>
    </p:spTree>
    <p:extLst>
      <p:ext uri="{BB962C8B-B14F-4D97-AF65-F5344CB8AC3E}">
        <p14:creationId xmlns:p14="http://schemas.microsoft.com/office/powerpoint/2010/main" val="1714727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0F0FB7-B11F-4A4D-8815-E23201EDFC09}" type="datetime3">
              <a:t>4 February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 Workshop 2014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20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Setup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21" name="Picture 20" descr="20140120_1012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623077" y="908720"/>
            <a:ext cx="7867779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303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4459175F-268F-EE4F-BB5B-BFBFF2B77BCD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Electron gun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2" name="Picture 1" descr="Screen Shot 2013-09-30 at 8.07.2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46382"/>
            <a:ext cx="4867832" cy="2514866"/>
          </a:xfrm>
          <a:prstGeom prst="rect">
            <a:avLst/>
          </a:prstGeom>
        </p:spPr>
      </p:pic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323527" y="980728"/>
            <a:ext cx="5133771" cy="5184576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2400">
                <a:latin typeface="Tahoma"/>
                <a:cs typeface="Tahoma"/>
              </a:rPr>
              <a:t>~350 MBq Sr-90 source</a:t>
            </a:r>
          </a:p>
          <a:p>
            <a:r>
              <a:rPr lang="en-GB" sz="2400">
                <a:latin typeface="Tahoma"/>
                <a:cs typeface="Tahoma"/>
              </a:rPr>
              <a:t>Double beta emission</a:t>
            </a:r>
          </a:p>
          <a:p>
            <a:r>
              <a:rPr lang="en-GB" sz="2400">
                <a:latin typeface="Tahoma"/>
                <a:cs typeface="Tahoma"/>
              </a:rPr>
              <a:t>Selectable energy up to ~2.2 MeV</a:t>
            </a:r>
          </a:p>
          <a:p>
            <a:endParaRPr lang="en-GB" sz="2400">
              <a:latin typeface="Tahoma"/>
              <a:cs typeface="Tahoma"/>
            </a:endParaRPr>
          </a:p>
        </p:txBody>
      </p:sp>
      <p:pic>
        <p:nvPicPr>
          <p:cNvPr id="22" name="Picture 21" descr="eGu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91" y="1196752"/>
            <a:ext cx="3601397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727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9FB2E272-C40F-1845-924A-29EF46005470}" type="datetime3">
              <a:rPr lang="en-US">
                <a:latin typeface="Tahoma"/>
                <a:cs typeface="Tahoma"/>
              </a:rPr>
              <a:t>4 February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CLIC: A Compact Linear Collider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>
                <a:latin typeface="Tahoma"/>
                <a:ea typeface="+mj-ea"/>
                <a:cs typeface="Tahoma"/>
              </a:rPr>
              <a:t>eGun calibration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3" name="Picture 2" descr="c_current_vs_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722" y="3573016"/>
            <a:ext cx="4192750" cy="2843359"/>
          </a:xfrm>
          <a:prstGeom prst="rect">
            <a:avLst/>
          </a:prstGeom>
        </p:spPr>
      </p:pic>
      <p:pic>
        <p:nvPicPr>
          <p:cNvPr id="10" name="Picture 9" descr="c_calibSpectru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87" y="3573016"/>
            <a:ext cx="4066156" cy="27575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83768" y="6084004"/>
            <a:ext cx="225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DSiPM light yield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7704" y="3861048"/>
            <a:ext cx="225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511 keV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83768" y="5507940"/>
            <a:ext cx="225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1270 keV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995392" y="828171"/>
            <a:ext cx="1168896" cy="144870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eGun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15004" y="2887358"/>
            <a:ext cx="1476391" cy="4373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DSiPM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300192" y="2564904"/>
            <a:ext cx="503303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/>
              <a:t>LYSO</a:t>
            </a:r>
          </a:p>
        </p:txBody>
      </p:sp>
      <p:sp>
        <p:nvSpPr>
          <p:cNvPr id="17" name="Down Arrow 16"/>
          <p:cNvSpPr/>
          <p:nvPr/>
        </p:nvSpPr>
        <p:spPr>
          <a:xfrm>
            <a:off x="6409184" y="2277841"/>
            <a:ext cx="288032" cy="21505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034960" y="2217601"/>
            <a:ext cx="897616" cy="3572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Na22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718932" y="2919594"/>
            <a:ext cx="1476391" cy="4373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DSiPM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204120" y="2597140"/>
            <a:ext cx="503303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/>
              <a:t>LYSO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3608" y="1763524"/>
            <a:ext cx="2901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/>
              <a:t>Calibration with Na22 source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7825" y="827420"/>
            <a:ext cx="4065423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/>
              <a:t>(Many thanks to C. Joram and C. Casella!)</a:t>
            </a:r>
          </a:p>
        </p:txBody>
      </p:sp>
    </p:spTree>
    <p:extLst>
      <p:ext uri="{BB962C8B-B14F-4D97-AF65-F5344CB8AC3E}">
        <p14:creationId xmlns:p14="http://schemas.microsoft.com/office/powerpoint/2010/main" val="3999908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3407C64-C91C-DB42-ABA0-7D6E724FF63E}" type="datetime3">
              <a:t>4 February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 Workshop 2014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5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Trigger and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 Readout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032154"/>
            <a:ext cx="4768850" cy="3216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84510" y="4725144"/>
            <a:ext cx="8335962" cy="136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600" kern="1200">
                <a:solidFill>
                  <a:srgbClr val="1F497D"/>
                </a:solidFill>
                <a:latin typeface="Palatino"/>
                <a:ea typeface="ＭＳ Ｐゴシック" charset="-128"/>
                <a:cs typeface="Palatin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Clr>
                <a:schemeClr val="tx2"/>
              </a:buClr>
              <a:buFont typeface="Arial" charset="0"/>
              <a:buChar char="•"/>
            </a:pPr>
            <a:r>
              <a:rPr lang="en-US" sz="1800" dirty="0">
                <a:latin typeface="Tahoma"/>
                <a:cs typeface="Tahoma"/>
              </a:rPr>
              <a:t>Crossed scintillating fibers (20x1x1 mm</a:t>
            </a:r>
            <a:r>
              <a:rPr lang="en-US" sz="1800" baseline="30000" dirty="0">
                <a:latin typeface="Tahoma"/>
                <a:cs typeface="Tahoma"/>
              </a:rPr>
              <a:t>3</a:t>
            </a:r>
            <a:r>
              <a:rPr lang="en-US" sz="1800" dirty="0">
                <a:latin typeface="Tahoma"/>
                <a:cs typeface="Tahoma"/>
              </a:rPr>
              <a:t>) as trigger, fixed underneath DUT.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Positioned 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Hamamatsu MPPC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(50 </a:t>
            </a:r>
            <a:r>
              <a:rPr lang="en-US" sz="1800">
                <a:latin typeface="Tahoma"/>
                <a:cs typeface="Tahoma"/>
              </a:rPr>
              <a:t>μ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m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pitch) 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on a nose, sticking out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2 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mm beyond the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edge, for 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readout of tiles with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dimples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Including surface-mounted Pt1000 probe near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SiPM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.</a:t>
            </a:r>
          </a:p>
        </p:txBody>
      </p:sp>
      <p:pic>
        <p:nvPicPr>
          <p:cNvPr id="12" name="Picture 11" descr="AMPL.SIPM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518" t="48148" r="38797" b="38889"/>
          <a:stretch/>
        </p:blipFill>
        <p:spPr>
          <a:xfrm rot="5400000">
            <a:off x="5881280" y="1010038"/>
            <a:ext cx="3184525" cy="269385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93523" y="1426580"/>
            <a:ext cx="1710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  <a:latin typeface="Tahoma"/>
                <a:cs typeface="Tahoma"/>
              </a:rPr>
              <a:t>SiPM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 connection</a:t>
            </a:r>
            <a:endParaRPr lang="en-US" sz="16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300192" y="1751330"/>
            <a:ext cx="341908" cy="3731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394700" y="1412776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Bias V</a:t>
            </a:r>
            <a:endParaRPr lang="en-US" sz="16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20100" y="2720876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5V</a:t>
            </a:r>
            <a:endParaRPr lang="en-US" sz="16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94700" y="2112308"/>
            <a:ext cx="74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Signal</a:t>
            </a:r>
            <a:endParaRPr lang="en-US" sz="16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00715" y="3236023"/>
            <a:ext cx="30605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ahoma"/>
                <a:cs typeface="Tahoma"/>
              </a:rPr>
              <a:t>Same as MPI board, with Infineon BGA 614 amplifier, redesigned to </a:t>
            </a:r>
            <a:r>
              <a:rPr lang="en-US" sz="1600" dirty="0">
                <a:latin typeface="Tahoma"/>
                <a:cs typeface="Tahoma"/>
              </a:rPr>
              <a:t>25x22 </a:t>
            </a:r>
            <a:r>
              <a:rPr lang="en-US" sz="1600" dirty="0" smtClean="0">
                <a:latin typeface="Tahoma"/>
                <a:cs typeface="Tahoma"/>
              </a:rPr>
              <a:t>mm</a:t>
            </a:r>
            <a:r>
              <a:rPr lang="en-US" sz="1600" baseline="30000" dirty="0" smtClean="0">
                <a:latin typeface="Tahoma"/>
                <a:cs typeface="Tahoma"/>
              </a:rPr>
              <a:t>2</a:t>
            </a:r>
          </a:p>
          <a:p>
            <a:pPr algn="ctr"/>
            <a:r>
              <a:rPr lang="en-US" sz="1600" dirty="0">
                <a:latin typeface="Tahoma"/>
                <a:cs typeface="Tahoma"/>
              </a:rPr>
              <a:t>(S. Veneziano)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3645" y="1045384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R. Dumps</a:t>
            </a:r>
          </a:p>
        </p:txBody>
      </p:sp>
    </p:spTree>
    <p:extLst>
      <p:ext uri="{BB962C8B-B14F-4D97-AF65-F5344CB8AC3E}">
        <p14:creationId xmlns:p14="http://schemas.microsoft.com/office/powerpoint/2010/main" val="1714727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2F606FD3-D044-B841-A636-E9F380E5ED90}" type="datetime3">
              <a:t>4 February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 Workshop 2014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6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DAQ and Calibration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81505" y="980545"/>
            <a:ext cx="8335962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600" kern="1200">
                <a:solidFill>
                  <a:srgbClr val="1F497D"/>
                </a:solidFill>
                <a:latin typeface="Palatino"/>
                <a:ea typeface="ＭＳ Ｐゴシック" charset="-128"/>
                <a:cs typeface="Palatin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Tahoma"/>
                <a:cs typeface="Tahoma"/>
              </a:rPr>
              <a:t>Data acquisition: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000000"/>
                </a:solidFill>
                <a:latin typeface="Tahoma"/>
                <a:cs typeface="Tahoma"/>
              </a:rPr>
              <a:t>Digital oscilloscope: 4 GHz 4-channel picoscope</a:t>
            </a:r>
          </a:p>
          <a:p>
            <a:pPr lvl="1">
              <a:defRPr/>
            </a:pPr>
            <a:r>
              <a:rPr lang="en-US" sz="2400" dirty="0" err="1" smtClean="0">
                <a:solidFill>
                  <a:srgbClr val="000000"/>
                </a:solidFill>
                <a:latin typeface="Tahoma"/>
                <a:cs typeface="Tahoma"/>
              </a:rPr>
              <a:t>LabView</a:t>
            </a:r>
            <a:r>
              <a:rPr lang="en-US" sz="2400" dirty="0" smtClean="0">
                <a:solidFill>
                  <a:srgbClr val="000000"/>
                </a:solidFill>
                <a:latin typeface="Tahoma"/>
                <a:cs typeface="Tahoma"/>
              </a:rPr>
              <a:t> VI </a:t>
            </a:r>
            <a:r>
              <a:rPr lang="en-US" sz="2400" dirty="0" smtClean="0">
                <a:solidFill>
                  <a:srgbClr val="000000"/>
                </a:solidFill>
                <a:latin typeface="Tahoma"/>
                <a:cs typeface="Tahoma"/>
                <a:sym typeface="Wingdings"/>
              </a:rPr>
              <a:t> r</a:t>
            </a:r>
            <a:r>
              <a:rPr lang="en-US" sz="2400" dirty="0" smtClean="0">
                <a:solidFill>
                  <a:srgbClr val="000000"/>
                </a:solidFill>
                <a:latin typeface="Tahoma"/>
                <a:cs typeface="Tahoma"/>
              </a:rPr>
              <a:t>eadout trigger by trigger</a:t>
            </a:r>
          </a:p>
          <a:p>
            <a:pPr lvl="2">
              <a:defRPr/>
            </a:pPr>
            <a:r>
              <a:rPr lang="en-US" sz="2400" dirty="0" smtClean="0">
                <a:solidFill>
                  <a:srgbClr val="000000"/>
                </a:solidFill>
                <a:latin typeface="Tahoma"/>
                <a:cs typeface="Tahoma"/>
              </a:rPr>
              <a:t>Rate is limited by electron gun &amp; tile thickness: up to O(20) Hz.</a:t>
            </a:r>
          </a:p>
          <a:p>
            <a:pPr marL="0" indent="0">
              <a:buNone/>
              <a:defRPr/>
            </a:pPr>
            <a:endParaRPr lang="en-US" sz="1800" dirty="0" smtClean="0">
              <a:solidFill>
                <a:srgbClr val="000000"/>
              </a:solidFill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000000"/>
              </a:solidFill>
              <a:latin typeface="Tahoma"/>
              <a:cs typeface="Tahoma"/>
            </a:endParaRPr>
          </a:p>
          <a:p>
            <a:pPr marL="0" indent="0">
              <a:buNone/>
              <a:defRPr/>
            </a:pPr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  <a:t>Calibration:</a:t>
            </a:r>
          </a:p>
          <a:p>
            <a:r>
              <a:rPr lang="en-US" sz="1800" dirty="0">
                <a:solidFill>
                  <a:srgbClr val="000000"/>
                </a:solidFill>
                <a:latin typeface="Tahoma"/>
                <a:cs typeface="Tahoma"/>
              </a:rPr>
              <a:t>With the gun off, acquire Single </a:t>
            </a:r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</a:br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  <a:t>Photon spectrum run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  <a:t>At </a:t>
            </a:r>
            <a:r>
              <a:rPr lang="en-US" sz="1800" dirty="0">
                <a:solidFill>
                  <a:srgbClr val="000000"/>
                </a:solidFill>
                <a:latin typeface="Tahoma"/>
                <a:cs typeface="Tahoma"/>
              </a:rPr>
              <a:t>the center of tile, </a:t>
            </a:r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  <a:t>define </a:t>
            </a:r>
            <a:r>
              <a:rPr lang="en-US" sz="1800" dirty="0">
                <a:solidFill>
                  <a:srgbClr val="000000"/>
                </a:solidFill>
                <a:latin typeface="Tahoma"/>
                <a:cs typeface="Tahoma"/>
              </a:rPr>
              <a:t>gain </a:t>
            </a:r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</a:br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  <a:t>at </a:t>
            </a:r>
            <a:r>
              <a:rPr lang="en-US" sz="1800" dirty="0">
                <a:solidFill>
                  <a:srgbClr val="000000"/>
                </a:solidFill>
                <a:latin typeface="Tahoma"/>
                <a:cs typeface="Tahoma"/>
              </a:rPr>
              <a:t>nominal temperature</a:t>
            </a:r>
          </a:p>
          <a:p>
            <a:pPr marL="0" indent="0">
              <a:buNone/>
            </a:pPr>
            <a:endParaRPr lang="en-US" sz="1800" dirty="0" smtClean="0">
              <a:solidFill>
                <a:srgbClr val="000000"/>
              </a:solidFill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  <a:t>	First </a:t>
            </a:r>
            <a:r>
              <a:rPr lang="en-US" sz="1800" dirty="0">
                <a:solidFill>
                  <a:srgbClr val="000000"/>
                </a:solidFill>
                <a:latin typeface="Tahoma"/>
                <a:cs typeface="Tahoma"/>
              </a:rPr>
              <a:t>tile </a:t>
            </a:r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</a:rPr>
              <a:t>scanned: 30x30x3 </a:t>
            </a:r>
            <a:r>
              <a:rPr lang="en-US" sz="1800" dirty="0">
                <a:solidFill>
                  <a:srgbClr val="000000"/>
                </a:solidFill>
                <a:latin typeface="Tahoma"/>
                <a:cs typeface="Tahoma"/>
              </a:rPr>
              <a:t>mm</a:t>
            </a:r>
            <a:r>
              <a:rPr lang="en-US" sz="1800" baseline="30000" dirty="0">
                <a:solidFill>
                  <a:srgbClr val="000000"/>
                </a:solidFill>
                <a:latin typeface="Tahoma"/>
                <a:cs typeface="Tahoma"/>
              </a:rPr>
              <a:t>3</a:t>
            </a:r>
            <a:r>
              <a:rPr lang="en-US" sz="1800" dirty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ahoma"/>
                <a:cs typeface="Tahoma"/>
                <a:sym typeface="Wingdings"/>
              </a:rPr>
              <a:t></a:t>
            </a:r>
            <a:endParaRPr lang="en-US" sz="1800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305300" y="3238499"/>
            <a:ext cx="4838700" cy="3184512"/>
            <a:chOff x="4305300" y="3238499"/>
            <a:chExt cx="4838700" cy="3184512"/>
          </a:xfrm>
        </p:grpSpPr>
        <p:pic>
          <p:nvPicPr>
            <p:cNvPr id="12" name="Picture 11" descr="calibRun5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566"/>
            <a:stretch/>
          </p:blipFill>
          <p:spPr>
            <a:xfrm>
              <a:off x="4305300" y="3238499"/>
              <a:ext cx="4838700" cy="309879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082498" y="6053679"/>
              <a:ext cx="2662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err="1">
                  <a:solidFill>
                    <a:srgbClr val="000000"/>
                  </a:solidFill>
                  <a:latin typeface="Tahoma"/>
                  <a:cs typeface="Tahoma"/>
                </a:rPr>
                <a:t>Waveform integral [</a:t>
              </a:r>
              <a:r>
                <a:rPr lang="en-US" dirty="0" err="1" smtClean="0">
                  <a:solidFill>
                    <a:srgbClr val="000000"/>
                  </a:solidFill>
                  <a:latin typeface="Tahoma"/>
                  <a:cs typeface="Tahoma"/>
                </a:rPr>
                <a:t>pVs]</a:t>
              </a:r>
              <a:endParaRPr lang="en-US" dirty="0">
                <a:solidFill>
                  <a:srgbClr val="000000"/>
                </a:solidFill>
                <a:latin typeface="Tahoma"/>
                <a:cs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4727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3C5D9A8E-601D-C842-B338-E0AE97988FD5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Measurement and analysis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procedures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184576"/>
          </a:xfrm>
          <a:ln>
            <a:noFill/>
          </a:ln>
        </p:spPr>
        <p:txBody>
          <a:bodyPr>
            <a:noAutofit/>
          </a:bodyPr>
          <a:lstStyle/>
          <a:p>
            <a:r>
              <a:rPr lang="en-GB" sz="2000">
                <a:latin typeface="Tahoma"/>
                <a:cs typeface="Tahoma"/>
              </a:rPr>
              <a:t>Measurement</a:t>
            </a:r>
            <a:endParaRPr lang="en-GB" sz="1600">
              <a:latin typeface="Tahoma"/>
              <a:cs typeface="Tahoma"/>
            </a:endParaRPr>
          </a:p>
          <a:p>
            <a:pPr lvl="1"/>
            <a:r>
              <a:rPr lang="en-GB" sz="1800">
                <a:latin typeface="Tahoma"/>
                <a:cs typeface="Tahoma"/>
              </a:rPr>
              <a:t>Place selected tile in setup, coupled to the SiPM by direct contact to side face using optical grease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Perform self-triggered calibration run to measure gain at reference temperature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Switch electron gun ON (1.4 A, MIP regime), start automated tile scan with pre-selected positions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At each scan step (~60-120 sec):</a:t>
            </a:r>
          </a:p>
          <a:p>
            <a:pPr lvl="2"/>
            <a:r>
              <a:rPr lang="en-GB" sz="1400">
                <a:latin typeface="Tahoma"/>
                <a:cs typeface="Tahoma"/>
              </a:rPr>
              <a:t>Measure temperature (surface-mounted PT1000)</a:t>
            </a:r>
          </a:p>
          <a:p>
            <a:pPr lvl="2"/>
            <a:r>
              <a:rPr lang="en-GB" sz="1400">
                <a:latin typeface="Tahoma"/>
                <a:cs typeface="Tahoma"/>
              </a:rPr>
              <a:t>Record DUT SiPM waveform integral for each crossed-fibres coincidence signal</a:t>
            </a:r>
            <a:endParaRPr lang="en-GB" sz="1600">
              <a:latin typeface="Tahoma"/>
              <a:cs typeface="Tahoma"/>
            </a:endParaRPr>
          </a:p>
          <a:p>
            <a:r>
              <a:rPr lang="en-GB" sz="2000">
                <a:latin typeface="Tahoma"/>
                <a:cs typeface="Tahoma"/>
              </a:rPr>
              <a:t>Analysis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Correct each waveform integral by relative temperature offset w.r.t. calibration run (-3.4% / K)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Convert waveform integral into #p.e.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Define tile area at the centre to calculate average response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For each scan position, compute deviation from &lt;#p.e.&gt;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Estimate effective tile areas within ± 5, 10, and 20% of the average response to assess non-uniformity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87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0D53CD2B-2443-A74D-AEE6-6EB9DD7B2D89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What we learned so far: ESR vs. Paint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060052"/>
              </p:ext>
            </p:extLst>
          </p:nvPr>
        </p:nvGraphicFramePr>
        <p:xfrm>
          <a:off x="179510" y="4484464"/>
          <a:ext cx="8808642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8107"/>
                <a:gridCol w="1468107"/>
                <a:gridCol w="1468107"/>
                <a:gridCol w="1468107"/>
                <a:gridCol w="1468107"/>
                <a:gridCol w="14681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Size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Packaging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&lt;#p.e.&gt;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± 5 %</a:t>
                      </a:r>
                    </a:p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± 10 %</a:t>
                      </a:r>
                    </a:p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± 20 %</a:t>
                      </a:r>
                    </a:p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[%]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3M ESR</a:t>
                      </a:r>
                      <a:r>
                        <a:rPr lang="en-US" baseline="3000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99.8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Paint</a:t>
                      </a:r>
                      <a:r>
                        <a:rPr lang="en-US" baseline="3000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31.5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67.0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79.5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c_eventMapRelRes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03" y="764704"/>
            <a:ext cx="3759697" cy="3669102"/>
          </a:xfrm>
          <a:prstGeom prst="rect">
            <a:avLst/>
          </a:prstGeom>
        </p:spPr>
      </p:pic>
      <p:pic>
        <p:nvPicPr>
          <p:cNvPr id="7" name="Picture 6" descr="c_eventMapRelResp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401" y="768885"/>
            <a:ext cx="3777455" cy="3686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19672" y="5805264"/>
            <a:ext cx="4172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400"/>
              <a:t>pre-folded around scintillator, held by Teflon tape</a:t>
            </a:r>
          </a:p>
          <a:p>
            <a:pPr marL="342900" indent="-342900">
              <a:buAutoNum type="arabicParenR"/>
            </a:pPr>
            <a:r>
              <a:rPr lang="en-US" sz="1400"/>
              <a:t>Saint-Gobain BC-620 diffusive paint </a:t>
            </a:r>
          </a:p>
        </p:txBody>
      </p:sp>
    </p:spTree>
    <p:extLst>
      <p:ext uri="{BB962C8B-B14F-4D97-AF65-F5344CB8AC3E}">
        <p14:creationId xmlns:p14="http://schemas.microsoft.com/office/powerpoint/2010/main" val="1714727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09620F2E-DE8C-FE42-BE13-A630E252AF73}" type="datetime3">
              <a:t>4 February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What’s new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880320"/>
          </a:xfrm>
        </p:spPr>
        <p:txBody>
          <a:bodyPr>
            <a:normAutofit/>
          </a:bodyPr>
          <a:lstStyle/>
          <a:p>
            <a:r>
              <a:rPr lang="en-US" sz="2000"/>
              <a:t>Plastic block glued to PCB behind MPPC in order to improve mechanical stability</a:t>
            </a:r>
          </a:p>
          <a:p>
            <a:r>
              <a:rPr lang="en-US" sz="2000"/>
              <a:t>Replaced LV and Bias banana-pairs with mini-coax to improve noise</a:t>
            </a:r>
          </a:p>
          <a:p>
            <a:r>
              <a:rPr lang="en-US" sz="2000"/>
              <a:t>Changed scan direction to homogenise temperature fluctuations during scan and limit left-right asymmetry</a:t>
            </a:r>
          </a:p>
          <a:p>
            <a:r>
              <a:rPr lang="en-US" sz="2000"/>
              <a:t>More scintillators tested, 2 identical batches of 4 tiles:</a:t>
            </a:r>
          </a:p>
          <a:p>
            <a:pPr lvl="1"/>
            <a:r>
              <a:rPr lang="en-US" sz="1800"/>
              <a:t>painted 20x20x2 + 15x15x2 and 3M wrapped 20x20x2 + 15x15x2</a:t>
            </a:r>
          </a:p>
        </p:txBody>
      </p:sp>
      <p:pic>
        <p:nvPicPr>
          <p:cNvPr id="3" name="Picture 2" descr="ScanPositions_Horizont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350452"/>
            <a:ext cx="3015874" cy="2924943"/>
          </a:xfrm>
          <a:prstGeom prst="rect">
            <a:avLst/>
          </a:prstGeom>
        </p:spPr>
      </p:pic>
      <p:pic>
        <p:nvPicPr>
          <p:cNvPr id="7" name="Picture 6" descr="c_tempMap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74060"/>
            <a:ext cx="3016696" cy="2944004"/>
          </a:xfrm>
          <a:prstGeom prst="rect">
            <a:avLst/>
          </a:prstGeom>
        </p:spPr>
      </p:pic>
      <p:pic>
        <p:nvPicPr>
          <p:cNvPr id="13" name="Picture 12" descr="c_tempMa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589" y="3379988"/>
            <a:ext cx="2966899" cy="2895407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3635896" y="3717032"/>
            <a:ext cx="720080" cy="0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82503" y="5229200"/>
            <a:ext cx="80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before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724143" y="490248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1714727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92553</TotalTime>
  <Words>1097</Words>
  <Application>Microsoft Macintosh PowerPoint</Application>
  <PresentationFormat>On-screen Show (4:3)</PresentationFormat>
  <Paragraphs>353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Custom Design</vt:lpstr>
      <vt:lpstr>Update on scintillator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the ATLAS Liquid Argon calorimeter</dc:title>
  <dc:subject/>
  <dc:creator>Samir Arfaoui</dc:creator>
  <cp:keywords/>
  <dc:description/>
  <cp:lastModifiedBy>Samir Arfaoui</cp:lastModifiedBy>
  <cp:revision>1426</cp:revision>
  <dcterms:created xsi:type="dcterms:W3CDTF">2010-10-24T23:32:04Z</dcterms:created>
  <dcterms:modified xsi:type="dcterms:W3CDTF">2014-02-04T10:02:35Z</dcterms:modified>
  <cp:category/>
</cp:coreProperties>
</file>