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handoutMasterIdLst>
    <p:handoutMasterId r:id="rId18"/>
  </p:handoutMasterIdLst>
  <p:sldIdLst>
    <p:sldId id="257" r:id="rId2"/>
    <p:sldId id="258" r:id="rId3"/>
    <p:sldId id="270" r:id="rId4"/>
    <p:sldId id="271" r:id="rId5"/>
    <p:sldId id="259" r:id="rId6"/>
    <p:sldId id="260" r:id="rId7"/>
    <p:sldId id="265" r:id="rId8"/>
    <p:sldId id="266" r:id="rId9"/>
    <p:sldId id="263" r:id="rId10"/>
    <p:sldId id="264" r:id="rId11"/>
    <p:sldId id="267" r:id="rId12"/>
    <p:sldId id="261" r:id="rId13"/>
    <p:sldId id="262" r:id="rId14"/>
    <p:sldId id="268" r:id="rId15"/>
    <p:sldId id="269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078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30" d="100"/>
          <a:sy n="130" d="100"/>
        </p:scale>
        <p:origin x="780" y="26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01" d="100"/>
          <a:sy n="101" d="100"/>
        </p:scale>
        <p:origin x="-357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B2CCC-C188-41B6-B3B5-F3069D0EA790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392B98-C40B-46D8-8CD9-D62AF24590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2224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2/4/2014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2/4/2014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2/4/2014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2/4/2014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2/4/2014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baseline="0">
                <a:latin typeface="Calibri" panose="020F0502020204030204" pitchFamily="34" charset="0"/>
              </a:defRPr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 baseline="0">
                <a:latin typeface="Georgia" panose="02040502050405020303" pitchFamily="18" charset="0"/>
              </a:defRPr>
            </a:lvl1pPr>
            <a:lvl2pPr>
              <a:defRPr sz="2000" baseline="0">
                <a:latin typeface="Georgia" panose="02040502050405020303" pitchFamily="18" charset="0"/>
              </a:defRPr>
            </a:lvl2pPr>
            <a:lvl3pPr>
              <a:defRPr sz="1800" baseline="0">
                <a:latin typeface="Georgia" panose="02040502050405020303" pitchFamily="18" charset="0"/>
              </a:defRPr>
            </a:lvl3pPr>
            <a:lvl4pPr>
              <a:defRPr sz="1600" baseline="0">
                <a:latin typeface="Georgia" panose="02040502050405020303" pitchFamily="18" charset="0"/>
              </a:defRPr>
            </a:lvl4pPr>
            <a:lvl5pPr>
              <a:defRPr sz="1600" baseline="0">
                <a:latin typeface="Georgia" panose="02040502050405020303" pitchFamily="18" charset="0"/>
              </a:defRPr>
            </a:lvl5pPr>
          </a:lstStyle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2/4/2014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 baseline="0">
                <a:solidFill>
                  <a:schemeClr val="tx1"/>
                </a:solidFill>
                <a:effectLst/>
                <a:latin typeface="Calibri" panose="020F0502020204030204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text</a:t>
            </a:r>
            <a:r>
              <a:rPr kumimoji="0" lang="fr-CH" dirty="0" smtClean="0"/>
              <a:t>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2/4/2014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2/4/2014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2/4/2014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 baseline="0">
                <a:latin typeface="Calibri" panose="020F0502020204030204" pitchFamily="34" charset="0"/>
              </a:defRPr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2/4/2014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2/4/2014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38.pn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Beam instrumentation developments at CTF3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E. </a:t>
            </a:r>
            <a:r>
              <a:rPr lang="en-US" dirty="0" err="1" smtClean="0"/>
              <a:t>Bravin</a:t>
            </a:r>
            <a:r>
              <a:rPr lang="en-US" dirty="0" smtClean="0"/>
              <a:t>, A. </a:t>
            </a:r>
            <a:r>
              <a:rPr lang="en-US" dirty="0" err="1" smtClean="0"/>
              <a:t>Goldblatt</a:t>
            </a:r>
            <a:r>
              <a:rPr lang="en-US" dirty="0" smtClean="0"/>
              <a:t>, T. </a:t>
            </a:r>
            <a:r>
              <a:rPr lang="en-US" dirty="0" err="1" smtClean="0"/>
              <a:t>Lefevre</a:t>
            </a:r>
            <a:r>
              <a:rPr lang="en-US" dirty="0" smtClean="0"/>
              <a:t>, S. </a:t>
            </a:r>
            <a:r>
              <a:rPr lang="en-US" dirty="0" err="1" smtClean="0"/>
              <a:t>Mazzoni</a:t>
            </a:r>
            <a:r>
              <a:rPr lang="en-US" dirty="0" smtClean="0"/>
              <a:t>, A. B. </a:t>
            </a:r>
            <a:r>
              <a:rPr lang="en-US" dirty="0" err="1" smtClean="0"/>
              <a:t>Morell</a:t>
            </a:r>
            <a:r>
              <a:rPr lang="en-US" dirty="0"/>
              <a:t>, E. </a:t>
            </a:r>
            <a:r>
              <a:rPr lang="en-US" dirty="0" err="1"/>
              <a:t>Nebot</a:t>
            </a:r>
            <a:r>
              <a:rPr lang="en-US" dirty="0"/>
              <a:t> del Busto, R</a:t>
            </a:r>
            <a:r>
              <a:rPr lang="en-US" dirty="0" smtClean="0"/>
              <a:t>. Pan, J. R. </a:t>
            </a:r>
            <a:r>
              <a:rPr lang="en-US" dirty="0" err="1" smtClean="0"/>
              <a:t>Towler</a:t>
            </a:r>
            <a:r>
              <a:rPr lang="en-US" dirty="0" smtClean="0"/>
              <a:t>, M. Wendt,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1353D12-6D71-EA48-94D4-F90E3FF291D2}" type="datetime1">
              <a:rPr lang="en-US" smtClean="0"/>
              <a:t>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CLIC WS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697" y="145033"/>
            <a:ext cx="1843807" cy="1843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343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8668"/>
            <a:ext cx="8226854" cy="5052522"/>
          </a:xfrm>
        </p:spPr>
        <p:txBody>
          <a:bodyPr>
            <a:normAutofit fontScale="92500" lnSpcReduction="10000"/>
          </a:bodyPr>
          <a:lstStyle/>
          <a:p>
            <a:r>
              <a:rPr lang="en-GB" sz="1800" dirty="0" smtClean="0"/>
              <a:t>Beam measurements: synchronisation between e-bunch and laser pulse</a:t>
            </a:r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r>
              <a:rPr lang="en-GB" sz="1800" dirty="0" smtClean="0"/>
              <a:t>First E-O signal measured </a:t>
            </a:r>
            <a:r>
              <a:rPr lang="en-GB" sz="1800" dirty="0"/>
              <a:t>by a </a:t>
            </a:r>
            <a:r>
              <a:rPr lang="en-GB" sz="1800" dirty="0" smtClean="0"/>
              <a:t>photomultiplier</a:t>
            </a:r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r>
              <a:rPr lang="en-GB" sz="1800" dirty="0" smtClean="0"/>
              <a:t>Next steps: bunch length measurements, resolution improvement</a:t>
            </a:r>
            <a:endParaRPr lang="en-GB" sz="1800" dirty="0"/>
          </a:p>
          <a:p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CLIC WS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800" dirty="0"/>
              <a:t>Electro-Optic b</a:t>
            </a:r>
            <a:r>
              <a:rPr lang="en-GB" sz="4800" dirty="0" smtClean="0"/>
              <a:t>unch length monitor</a:t>
            </a:r>
            <a:endParaRPr lang="en-GB" dirty="0"/>
          </a:p>
        </p:txBody>
      </p:sp>
      <p:pic>
        <p:nvPicPr>
          <p:cNvPr id="13" name="Picture 5" descr="D:\LaText Document\Ipac13\streak_jitter_im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1922" y="1468870"/>
            <a:ext cx="1812808" cy="1384850"/>
          </a:xfrm>
          <a:prstGeom prst="rect">
            <a:avLst/>
          </a:prstGeom>
          <a:noFill/>
        </p:spPr>
      </p:pic>
      <p:pic>
        <p:nvPicPr>
          <p:cNvPr id="14" name="Picture 6" descr="D:\LaText Document\Ipac13\streak_jitter_pro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16127" y="1459348"/>
            <a:ext cx="1814100" cy="1403894"/>
          </a:xfrm>
          <a:prstGeom prst="rect">
            <a:avLst/>
          </a:prstGeom>
          <a:noFill/>
        </p:spPr>
      </p:pic>
      <p:pic>
        <p:nvPicPr>
          <p:cNvPr id="15" name="Picture 2" descr="\\cern.ch\dfs\Users\r\rpan\Desktop\6-60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0926" y="1468870"/>
            <a:ext cx="1819600" cy="138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\\cern.ch\dfs\Users\r\rpan\Desktop\8-580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501" y="1470302"/>
            <a:ext cx="1824029" cy="1381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1" name="Straight Arrow Connector 30"/>
          <p:cNvCxnSpPr/>
          <p:nvPr/>
        </p:nvCxnSpPr>
        <p:spPr>
          <a:xfrm>
            <a:off x="755702" y="1470302"/>
            <a:ext cx="0" cy="13819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90258" y="1816970"/>
            <a:ext cx="430887" cy="68865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16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100 </a:t>
            </a:r>
            <a:r>
              <a:rPr lang="en-GB" sz="1600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ps</a:t>
            </a:r>
            <a:endParaRPr lang="en-GB" sz="16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022237" y="3392646"/>
            <a:ext cx="3080334" cy="2068640"/>
            <a:chOff x="2138921" y="4456652"/>
            <a:chExt cx="2608437" cy="1822631"/>
          </a:xfrm>
        </p:grpSpPr>
        <p:pic>
          <p:nvPicPr>
            <p:cNvPr id="34" name="Picture 4" descr="D:\LaText Document\Ipac13\EOsignal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138921" y="4547343"/>
              <a:ext cx="2608437" cy="1636404"/>
            </a:xfrm>
            <a:prstGeom prst="rect">
              <a:avLst/>
            </a:prstGeom>
            <a:noFill/>
          </p:spPr>
        </p:pic>
        <p:sp>
          <p:nvSpPr>
            <p:cNvPr id="35" name="Oval 34"/>
            <p:cNvSpPr/>
            <p:nvPr/>
          </p:nvSpPr>
          <p:spPr>
            <a:xfrm>
              <a:off x="3905402" y="4456652"/>
              <a:ext cx="359747" cy="1822631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6" name="Text Box 198"/>
          <p:cNvSpPr txBox="1">
            <a:spLocks noChangeArrowheads="1"/>
          </p:cNvSpPr>
          <p:nvPr/>
        </p:nvSpPr>
        <p:spPr bwMode="auto">
          <a:xfrm>
            <a:off x="4299947" y="3466390"/>
            <a:ext cx="4330280" cy="1199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535" tIns="45267" rIns="90535" bIns="45267">
            <a:spAutoFit/>
          </a:bodyPr>
          <a:lstStyle/>
          <a:p>
            <a:pPr algn="just" defTabSz="4134204"/>
            <a:r>
              <a:rPr lang="en-GB" dirty="0" smtClean="0">
                <a:latin typeface="Georgia" panose="02040502050405020303" pitchFamily="18" charset="0"/>
              </a:rPr>
              <a:t>A laser pulse (top trace) is visible  </a:t>
            </a:r>
            <a:r>
              <a:rPr lang="en-GB" dirty="0">
                <a:latin typeface="Georgia" panose="02040502050405020303" pitchFamily="18" charset="0"/>
              </a:rPr>
              <a:t>420ns after the trigger </a:t>
            </a:r>
            <a:r>
              <a:rPr lang="en-GB" dirty="0" smtClean="0">
                <a:latin typeface="Georgia" panose="02040502050405020303" pitchFamily="18" charset="0"/>
              </a:rPr>
              <a:t>signal (RF), bottom trace. Evidence for a depolarisation induced by the E-O crystal</a:t>
            </a:r>
            <a:endParaRPr lang="en-GB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71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Bunch Length monitor: streak cameras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7137" y="1077060"/>
            <a:ext cx="3784704" cy="124870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800" dirty="0" smtClean="0"/>
              <a:t>Delay Loop OTR line upgrade (Jan 2014): from 6 </a:t>
            </a:r>
            <a:r>
              <a:rPr lang="en-GB" sz="1800" dirty="0" err="1" smtClean="0"/>
              <a:t>achromats</a:t>
            </a:r>
            <a:r>
              <a:rPr lang="en-GB" sz="1800" dirty="0" smtClean="0"/>
              <a:t> down to </a:t>
            </a:r>
            <a:r>
              <a:rPr lang="en-GB" sz="1800" b="1" dirty="0" smtClean="0"/>
              <a:t>1 </a:t>
            </a:r>
            <a:r>
              <a:rPr lang="en-GB" sz="1800" dirty="0" smtClean="0"/>
              <a:t>(f = 5000 mm). </a:t>
            </a:r>
          </a:p>
          <a:p>
            <a:endParaRPr lang="en-GB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CLIC WS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104" name="Group 103"/>
          <p:cNvGrpSpPr/>
          <p:nvPr/>
        </p:nvGrpSpPr>
        <p:grpSpPr>
          <a:xfrm>
            <a:off x="149775" y="1063743"/>
            <a:ext cx="2547362" cy="1662649"/>
            <a:chOff x="6202952" y="1057879"/>
            <a:chExt cx="2547362" cy="1662649"/>
          </a:xfrm>
        </p:grpSpPr>
        <p:pic>
          <p:nvPicPr>
            <p:cNvPr id="82" name="Picture 8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2952" y="1057879"/>
              <a:ext cx="2547362" cy="1662649"/>
            </a:xfrm>
            <a:prstGeom prst="rect">
              <a:avLst/>
            </a:prstGeom>
          </p:spPr>
        </p:pic>
        <p:sp>
          <p:nvSpPr>
            <p:cNvPr id="30" name="Oval 29"/>
            <p:cNvSpPr/>
            <p:nvPr/>
          </p:nvSpPr>
          <p:spPr>
            <a:xfrm>
              <a:off x="7577397" y="1840239"/>
              <a:ext cx="97927" cy="9792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/>
            <p:cNvSpPr/>
            <p:nvPr/>
          </p:nvSpPr>
          <p:spPr>
            <a:xfrm>
              <a:off x="7796458" y="1537323"/>
              <a:ext cx="97927" cy="9792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3"/>
            <p:cNvSpPr/>
            <p:nvPr/>
          </p:nvSpPr>
          <p:spPr>
            <a:xfrm>
              <a:off x="7479470" y="1595571"/>
              <a:ext cx="97927" cy="97927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Oval 35"/>
            <p:cNvSpPr/>
            <p:nvPr/>
          </p:nvSpPr>
          <p:spPr>
            <a:xfrm>
              <a:off x="8374616" y="1325606"/>
              <a:ext cx="97927" cy="97927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251342" y="1158716"/>
              <a:ext cx="1042416" cy="461739"/>
              <a:chOff x="3182940" y="2292161"/>
              <a:chExt cx="1042416" cy="461739"/>
            </a:xfrm>
          </p:grpSpPr>
          <p:grpSp>
            <p:nvGrpSpPr>
              <p:cNvPr id="40" name="Group 39"/>
              <p:cNvGrpSpPr/>
              <p:nvPr/>
            </p:nvGrpSpPr>
            <p:grpSpPr>
              <a:xfrm>
                <a:off x="3182940" y="2292161"/>
                <a:ext cx="1042416" cy="276999"/>
                <a:chOff x="3182940" y="2292161"/>
                <a:chExt cx="1042416" cy="276999"/>
              </a:xfrm>
            </p:grpSpPr>
            <p:sp>
              <p:nvSpPr>
                <p:cNvPr id="37" name="Oval 36"/>
                <p:cNvSpPr/>
                <p:nvPr/>
              </p:nvSpPr>
              <p:spPr>
                <a:xfrm>
                  <a:off x="3182940" y="2381696"/>
                  <a:ext cx="97927" cy="97927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rgbClr val="92D05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3280867" y="2292161"/>
                  <a:ext cx="94448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>
                      <a:latin typeface="Georgia" panose="02040502050405020303" pitchFamily="18" charset="0"/>
                    </a:rPr>
                    <a:t>Synch light</a:t>
                  </a:r>
                  <a:endParaRPr lang="en-GB" sz="1200" dirty="0">
                    <a:latin typeface="Georgia" panose="02040502050405020303" pitchFamily="18" charset="0"/>
                  </a:endParaRPr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>
                <a:off x="3182940" y="2476901"/>
                <a:ext cx="598385" cy="276999"/>
                <a:chOff x="3182940" y="2544914"/>
                <a:chExt cx="598385" cy="276999"/>
              </a:xfrm>
            </p:grpSpPr>
            <p:sp>
              <p:nvSpPr>
                <p:cNvPr id="42" name="Oval 41"/>
                <p:cNvSpPr/>
                <p:nvPr/>
              </p:nvSpPr>
              <p:spPr>
                <a:xfrm>
                  <a:off x="3182940" y="2634449"/>
                  <a:ext cx="97927" cy="97927"/>
                </a:xfrm>
                <a:prstGeom prst="ellipse">
                  <a:avLst/>
                </a:prstGeom>
                <a:solidFill>
                  <a:srgbClr val="0070C0"/>
                </a:solidFill>
                <a:ln>
                  <a:solidFill>
                    <a:srgbClr val="0070C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3280867" y="2544914"/>
                  <a:ext cx="500458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>
                      <a:latin typeface="Georgia" panose="02040502050405020303" pitchFamily="18" charset="0"/>
                    </a:rPr>
                    <a:t>OTR</a:t>
                  </a:r>
                  <a:endParaRPr lang="en-GB" sz="1200" dirty="0">
                    <a:latin typeface="Georgia" panose="02040502050405020303" pitchFamily="18" charset="0"/>
                  </a:endParaRPr>
                </a:p>
              </p:txBody>
            </p:sp>
          </p:grpSp>
        </p:grpSp>
      </p:grpSp>
      <p:sp>
        <p:nvSpPr>
          <p:cNvPr id="83" name="TextBox 82"/>
          <p:cNvSpPr txBox="1"/>
          <p:nvPr/>
        </p:nvSpPr>
        <p:spPr>
          <a:xfrm>
            <a:off x="2817488" y="2553133"/>
            <a:ext cx="22243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Georgia" panose="02040502050405020303" pitchFamily="18" charset="0"/>
              </a:rPr>
              <a:t>CLEX line upgrade (planned): installation of elliptical </a:t>
            </a:r>
            <a:r>
              <a:rPr lang="en-GB" dirty="0" smtClean="0">
                <a:latin typeface="Georgia" panose="02040502050405020303" pitchFamily="18" charset="0"/>
              </a:rPr>
              <a:t>mirror (less chromatic dispersion and aberrations)</a:t>
            </a:r>
            <a:endParaRPr lang="en-GB" dirty="0">
              <a:latin typeface="Georgia" panose="02040502050405020303" pitchFamily="18" charset="0"/>
            </a:endParaRPr>
          </a:p>
          <a:p>
            <a:endParaRPr lang="en-GB" dirty="0">
              <a:latin typeface="Georgia" panose="02040502050405020303" pitchFamily="18" charset="0"/>
            </a:endParaRPr>
          </a:p>
        </p:txBody>
      </p:sp>
      <p:pic>
        <p:nvPicPr>
          <p:cNvPr id="101" name="Picture 10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719" y="2546146"/>
            <a:ext cx="4101747" cy="2231589"/>
          </a:xfrm>
          <a:prstGeom prst="rect">
            <a:avLst/>
          </a:prstGeom>
        </p:spPr>
      </p:pic>
      <p:cxnSp>
        <p:nvCxnSpPr>
          <p:cNvPr id="103" name="Straight Arrow Connector 102"/>
          <p:cNvCxnSpPr/>
          <p:nvPr/>
        </p:nvCxnSpPr>
        <p:spPr>
          <a:xfrm flipV="1">
            <a:off x="5922621" y="3096031"/>
            <a:ext cx="559220" cy="6571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5" name="Picture 10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55" y="3753207"/>
            <a:ext cx="2208947" cy="2243150"/>
          </a:xfrm>
          <a:prstGeom prst="rect">
            <a:avLst/>
          </a:prstGeom>
        </p:spPr>
      </p:pic>
      <p:sp>
        <p:nvSpPr>
          <p:cNvPr id="122" name="Content Placeholder 2"/>
          <p:cNvSpPr txBox="1">
            <a:spLocks/>
          </p:cNvSpPr>
          <p:nvPr/>
        </p:nvSpPr>
        <p:spPr>
          <a:xfrm>
            <a:off x="2313568" y="4747649"/>
            <a:ext cx="3784704" cy="1248708"/>
          </a:xfrm>
          <a:prstGeom prst="rect">
            <a:avLst/>
          </a:prstGeom>
        </p:spPr>
        <p:txBody>
          <a:bodyPr vert="horz" anchor="b" anchorCtr="0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 baseline="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 baseline="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 baseline="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800" dirty="0" smtClean="0"/>
              <a:t>New software interface (allows remote operation)</a:t>
            </a:r>
          </a:p>
        </p:txBody>
      </p:sp>
    </p:spTree>
    <p:extLst>
      <p:ext uri="{BB962C8B-B14F-4D97-AF65-F5344CB8AC3E}">
        <p14:creationId xmlns:p14="http://schemas.microsoft.com/office/powerpoint/2010/main" val="294506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Spectrometers: segmented dump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03927"/>
                <a:ext cx="2852777" cy="2717402"/>
              </a:xfrm>
            </p:spPr>
            <p:txBody>
              <a:bodyPr>
                <a:normAutofit/>
              </a:bodyPr>
              <a:lstStyle/>
              <a:p>
                <a:r>
                  <a:rPr lang="en-GB" sz="1800" dirty="0" smtClean="0"/>
                  <a:t>Segmented beam dump installed in CTS line (Aug. 2013)</a:t>
                </a:r>
              </a:p>
              <a:p>
                <a:r>
                  <a:rPr lang="en-GB" sz="1800" dirty="0" smtClean="0"/>
                  <a:t>Based on 2011 design installed in TBL (M. </a:t>
                </a:r>
                <a:r>
                  <a:rPr lang="en-GB" sz="1800" dirty="0" err="1" smtClean="0"/>
                  <a:t>Olvegaard</a:t>
                </a:r>
                <a:r>
                  <a:rPr lang="en-GB" sz="1800" dirty="0" smtClean="0"/>
                  <a:t>).</a:t>
                </a:r>
              </a:p>
              <a:p>
                <a:r>
                  <a:rPr lang="en-GB" sz="1800" dirty="0" smtClean="0"/>
                  <a:t>Performance: </a:t>
                </a:r>
                <a:r>
                  <a:rPr lang="en-GB" sz="1400" dirty="0" smtClean="0"/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1400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1400" b="0" i="1" smtClean="0">
                            <a:latin typeface="Cambria Math"/>
                            <a:ea typeface="Cambria Math"/>
                          </a:rPr>
                          <m:t>𝐸</m:t>
                        </m:r>
                      </m:num>
                      <m:den>
                        <m:r>
                          <a:rPr lang="en-US" sz="1400" b="0" i="1" smtClean="0">
                            <a:latin typeface="Cambria Math"/>
                          </a:rPr>
                          <m:t>𝐸</m:t>
                        </m:r>
                      </m:den>
                    </m:f>
                    <m:r>
                      <a:rPr lang="en-GB" sz="1400" i="1" smtClean="0">
                        <a:latin typeface="Cambria Math"/>
                        <a:ea typeface="Cambria Math"/>
                      </a:rPr>
                      <m:t>~</m:t>
                    </m:r>
                    <m:r>
                      <a:rPr lang="en-US" sz="1400" b="0" i="1" smtClean="0">
                        <a:latin typeface="Cambria Math"/>
                        <a:ea typeface="Cambria Math"/>
                      </a:rPr>
                      <m:t> 0.5%</m:t>
                    </m:r>
                  </m:oMath>
                </a14:m>
                <a:endParaRPr lang="en-US" sz="1400" b="0" dirty="0" smtClean="0">
                  <a:ea typeface="Cambria Math"/>
                </a:endParaRPr>
              </a:p>
              <a:p>
                <a:pPr marL="448056" lvl="1" indent="0">
                  <a:buNone/>
                </a:pPr>
                <a:r>
                  <a:rPr lang="en-US" sz="1400" b="0" dirty="0" smtClean="0">
                    <a:ea typeface="Cambria Math"/>
                  </a:rPr>
                  <a:t>	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/>
                        <a:ea typeface="Cambria Math"/>
                      </a:rPr>
                      <m:t>𝛿</m:t>
                    </m:r>
                    <m:r>
                      <a:rPr lang="en-US" sz="1400" b="0" i="1" smtClean="0">
                        <a:latin typeface="Cambria Math"/>
                        <a:ea typeface="Cambria Math"/>
                      </a:rPr>
                      <m:t>𝑡</m:t>
                    </m:r>
                    <m:r>
                      <a:rPr lang="en-US" sz="1400" b="0" i="1" smtClean="0">
                        <a:latin typeface="Cambria Math"/>
                        <a:ea typeface="Cambria Math"/>
                      </a:rPr>
                      <m:t> ~ 10 </m:t>
                    </m:r>
                    <m:r>
                      <a:rPr lang="en-US" sz="1400" b="0" i="1" smtClean="0">
                        <a:latin typeface="Cambria Math"/>
                        <a:ea typeface="Cambria Math"/>
                      </a:rPr>
                      <m:t>𝑛𝑠</m:t>
                    </m:r>
                  </m:oMath>
                </a14:m>
                <a:endParaRPr lang="en-US" sz="1400" b="0" dirty="0" smtClean="0">
                  <a:ea typeface="Cambria Math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03927"/>
                <a:ext cx="2852777" cy="2717402"/>
              </a:xfrm>
              <a:blipFill rotWithShape="1">
                <a:blip r:embed="rId4"/>
                <a:stretch>
                  <a:fillRect t="-1121" r="-2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CLIC WS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953520"/>
            <a:ext cx="3004115" cy="198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SegDumpScan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645814" y="1023116"/>
            <a:ext cx="5195453" cy="35096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08433" y="999423"/>
            <a:ext cx="173220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Georgia" panose="02040502050405020303" pitchFamily="18" charset="0"/>
              </a:rPr>
              <a:t>SW: D. </a:t>
            </a:r>
            <a:r>
              <a:rPr lang="en-GB" dirty="0" err="1" smtClean="0">
                <a:latin typeface="Georgia" panose="02040502050405020303" pitchFamily="18" charset="0"/>
              </a:rPr>
              <a:t>Gamba</a:t>
            </a:r>
            <a:endParaRPr lang="en-GB" dirty="0">
              <a:latin typeface="Georgia" panose="020405020504050203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332016" y="4948389"/>
                <a:ext cx="2641970" cy="8489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2400" i="1" smtClean="0">
                              <a:latin typeface="Cambria Math"/>
                              <a:ea typeface="Cambria Math"/>
                            </a:rPr>
                            <m:t>Δ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𝑝</m:t>
                          </m:r>
                        </m:num>
                        <m:den>
                          <m:sSub>
                            <m:sSubPr>
                              <m:ctrlPr>
                                <a:rPr lang="en-GB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𝜗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2400" b="0" i="1" smtClean="0">
                              <a:latin typeface="Cambria Math"/>
                              <a:ea typeface="Cambria Math"/>
                            </a:rPr>
                            <m:t>Δ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2016" y="4948389"/>
                <a:ext cx="2641970" cy="84895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5599949" y="5190776"/>
            <a:ext cx="3094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Georgia" panose="02040502050405020303" pitchFamily="18" charset="0"/>
              </a:rPr>
              <a:t>(zero-length approximation)</a:t>
            </a:r>
            <a:endParaRPr lang="en-GB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111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Spectrometers: Cherenkov crystals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3935"/>
            <a:ext cx="2406912" cy="1663733"/>
          </a:xfrm>
        </p:spPr>
        <p:txBody>
          <a:bodyPr>
            <a:normAutofit fontScale="85000" lnSpcReduction="20000"/>
          </a:bodyPr>
          <a:lstStyle/>
          <a:p>
            <a:pPr marL="36576" indent="0">
              <a:buNone/>
            </a:pPr>
            <a:r>
              <a:rPr lang="en-GB" sz="1600" dirty="0" smtClean="0"/>
              <a:t>Planned installation in </a:t>
            </a:r>
            <a:r>
              <a:rPr lang="en-GB" sz="1600" dirty="0" err="1" smtClean="0"/>
              <a:t>Califes</a:t>
            </a:r>
            <a:r>
              <a:rPr lang="en-GB" sz="1600" dirty="0" smtClean="0"/>
              <a:t> line towards future high charge beams: </a:t>
            </a:r>
          </a:p>
          <a:p>
            <a:r>
              <a:rPr lang="en-GB" sz="1600" dirty="0" smtClean="0"/>
              <a:t>32 silica crystals</a:t>
            </a:r>
          </a:p>
          <a:p>
            <a:r>
              <a:rPr lang="en-GB" sz="1600" dirty="0" smtClean="0"/>
              <a:t>each coupled to a GRIN collimator (</a:t>
            </a:r>
            <a:r>
              <a:rPr lang="en-GB" sz="1600" dirty="0" err="1" smtClean="0"/>
              <a:t>dia</a:t>
            </a:r>
            <a:r>
              <a:rPr lang="en-GB" sz="1600" dirty="0" smtClean="0"/>
              <a:t> 1.8 mm, </a:t>
            </a:r>
            <a:r>
              <a:rPr lang="en-GB" sz="1600" dirty="0" err="1" smtClean="0"/>
              <a:t>acc</a:t>
            </a:r>
            <a:r>
              <a:rPr lang="en-GB" sz="1600" dirty="0" smtClean="0"/>
              <a:t>, angle 0.15 </a:t>
            </a:r>
            <a:r>
              <a:rPr lang="en-GB" sz="1600" dirty="0" err="1" smtClean="0"/>
              <a:t>deg</a:t>
            </a:r>
            <a:r>
              <a:rPr lang="en-GB" sz="1600" dirty="0" smtClean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CLIC WS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0" t="16980" r="22892" b="46182"/>
          <a:stretch/>
        </p:blipFill>
        <p:spPr bwMode="auto">
          <a:xfrm>
            <a:off x="5182755" y="1014861"/>
            <a:ext cx="3718633" cy="2105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" descr="Detector.ep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4877" y="1173935"/>
            <a:ext cx="2227879" cy="1842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4044270"/>
              </p:ext>
            </p:extLst>
          </p:nvPr>
        </p:nvGraphicFramePr>
        <p:xfrm>
          <a:off x="1999150" y="3884054"/>
          <a:ext cx="3487104" cy="1472184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259648"/>
                <a:gridCol w="395923"/>
                <a:gridCol w="403860"/>
                <a:gridCol w="427673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Requirement</a:t>
                      </a:r>
                      <a:endParaRPr lang="en-GB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50" dirty="0">
                          <a:effectLst/>
                        </a:rPr>
                        <a:t>Min</a:t>
                      </a:r>
                      <a:endParaRPr lang="en-GB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50">
                          <a:effectLst/>
                        </a:rPr>
                        <a:t>Typ</a:t>
                      </a:r>
                      <a:endParaRPr lang="en-GB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50">
                          <a:effectLst/>
                        </a:rPr>
                        <a:t>Max</a:t>
                      </a:r>
                      <a:endParaRPr lang="en-GB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50">
                          <a:effectLst/>
                        </a:rPr>
                        <a:t>Temporal resolution [ps]</a:t>
                      </a:r>
                      <a:endParaRPr lang="en-GB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50">
                          <a:effectLst/>
                        </a:rPr>
                        <a:t> </a:t>
                      </a:r>
                      <a:endParaRPr lang="en-GB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50">
                          <a:effectLst/>
                        </a:rPr>
                        <a:t>100</a:t>
                      </a:r>
                      <a:endParaRPr lang="en-GB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50">
                          <a:effectLst/>
                        </a:rPr>
                        <a:t>600</a:t>
                      </a:r>
                      <a:endParaRPr lang="en-GB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50">
                          <a:effectLst/>
                        </a:rPr>
                        <a:t>Measurement duration [ns]</a:t>
                      </a:r>
                      <a:endParaRPr lang="en-GB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50">
                          <a:effectLst/>
                        </a:rPr>
                        <a:t> </a:t>
                      </a:r>
                      <a:endParaRPr lang="en-GB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50">
                          <a:effectLst/>
                        </a:rPr>
                        <a:t>100</a:t>
                      </a:r>
                      <a:endParaRPr lang="en-GB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50">
                          <a:effectLst/>
                        </a:rPr>
                        <a:t>150</a:t>
                      </a:r>
                      <a:endParaRPr lang="en-GB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50">
                          <a:effectLst/>
                        </a:rPr>
                        <a:t>Repetition rate [Hz]</a:t>
                      </a:r>
                      <a:endParaRPr lang="en-GB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50">
                          <a:effectLst/>
                        </a:rPr>
                        <a:t>0.8</a:t>
                      </a:r>
                      <a:endParaRPr lang="en-GB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50">
                          <a:effectLst/>
                        </a:rPr>
                        <a:t> </a:t>
                      </a:r>
                      <a:endParaRPr lang="en-GB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50">
                          <a:effectLst/>
                        </a:rPr>
                        <a:t>5</a:t>
                      </a:r>
                      <a:endParaRPr lang="en-GB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50">
                          <a:effectLst/>
                        </a:rPr>
                        <a:t>Energy resolution [%]</a:t>
                      </a:r>
                      <a:endParaRPr lang="en-GB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50">
                          <a:effectLst/>
                        </a:rPr>
                        <a:t> </a:t>
                      </a:r>
                      <a:endParaRPr lang="en-GB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50">
                          <a:effectLst/>
                        </a:rPr>
                        <a:t>0.5</a:t>
                      </a:r>
                      <a:endParaRPr lang="en-GB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50">
                          <a:effectLst/>
                        </a:rPr>
                        <a:t> </a:t>
                      </a:r>
                      <a:endParaRPr lang="en-GB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50">
                          <a:effectLst/>
                        </a:rPr>
                        <a:t>Energy range [%]</a:t>
                      </a:r>
                      <a:endParaRPr lang="en-GB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50">
                          <a:effectLst/>
                        </a:rPr>
                        <a:t> </a:t>
                      </a:r>
                      <a:endParaRPr lang="en-GB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50">
                          <a:effectLst/>
                        </a:rPr>
                        <a:t>10</a:t>
                      </a:r>
                      <a:endParaRPr lang="en-GB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50">
                          <a:effectLst/>
                        </a:rPr>
                        <a:t> </a:t>
                      </a:r>
                      <a:endParaRPr lang="en-GB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50">
                          <a:effectLst/>
                        </a:rPr>
                        <a:t>Central beam energy [MeV]</a:t>
                      </a:r>
                      <a:endParaRPr lang="en-GB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50">
                          <a:effectLst/>
                        </a:rPr>
                        <a:t>200</a:t>
                      </a:r>
                      <a:endParaRPr lang="en-GB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50">
                          <a:effectLst/>
                        </a:rPr>
                        <a:t> </a:t>
                      </a:r>
                      <a:endParaRPr lang="en-GB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50">
                          <a:effectLst/>
                        </a:rPr>
                        <a:t>250</a:t>
                      </a:r>
                      <a:endParaRPr lang="en-GB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50" dirty="0">
                          <a:effectLst/>
                        </a:rPr>
                        <a:t>Number of bunches</a:t>
                      </a:r>
                      <a:endParaRPr lang="en-GB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50" dirty="0">
                          <a:effectLst/>
                        </a:rPr>
                        <a:t>1</a:t>
                      </a:r>
                      <a:endParaRPr lang="en-GB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50" dirty="0">
                          <a:effectLst/>
                        </a:rPr>
                        <a:t> </a:t>
                      </a:r>
                      <a:endParaRPr lang="en-GB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50" dirty="0">
                          <a:effectLst/>
                        </a:rPr>
                        <a:t>200</a:t>
                      </a:r>
                      <a:endParaRPr lang="en-GB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2969335" y="2989339"/>
            <a:ext cx="22156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GEANT simulations by A. </a:t>
            </a:r>
            <a:r>
              <a:rPr lang="en-GB" sz="1100" dirty="0" err="1" smtClean="0"/>
              <a:t>Apyan</a:t>
            </a:r>
            <a:endParaRPr lang="en-GB" sz="1100" dirty="0"/>
          </a:p>
        </p:txBody>
      </p:sp>
      <p:pic>
        <p:nvPicPr>
          <p:cNvPr id="19" name="Picture 4" descr="GRIN Fiber Optic Collimators/Couplers, Single Mode Fiber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55" r="55183" b="24475"/>
          <a:stretch/>
        </p:blipFill>
        <p:spPr bwMode="auto">
          <a:xfrm rot="14484981">
            <a:off x="5277328" y="2600153"/>
            <a:ext cx="1792904" cy="778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Down Arrow 16"/>
          <p:cNvSpPr/>
          <p:nvPr/>
        </p:nvSpPr>
        <p:spPr>
          <a:xfrm>
            <a:off x="5675326" y="1791015"/>
            <a:ext cx="196482" cy="491205"/>
          </a:xfrm>
          <a:prstGeom prst="downArrow">
            <a:avLst/>
          </a:prstGeom>
          <a:solidFill>
            <a:srgbClr val="004078">
              <a:alpha val="5019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Down Arrow 20"/>
          <p:cNvSpPr/>
          <p:nvPr/>
        </p:nvSpPr>
        <p:spPr>
          <a:xfrm rot="16200000">
            <a:off x="6951206" y="3103587"/>
            <a:ext cx="196482" cy="491205"/>
          </a:xfrm>
          <a:prstGeom prst="downArrow">
            <a:avLst/>
          </a:prstGeom>
          <a:solidFill>
            <a:srgbClr val="004078">
              <a:alpha val="5019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7295050" y="3164523"/>
            <a:ext cx="1185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 sensor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49439" y="3802353"/>
            <a:ext cx="19607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Georgia" panose="02040502050405020303" pitchFamily="18" charset="0"/>
              </a:rPr>
              <a:t>Requirements tuned for CALIFES.  BI test of light transmission </a:t>
            </a:r>
            <a:r>
              <a:rPr lang="en-GB" sz="1600" dirty="0" smtClean="0">
                <a:latin typeface="Georgia" panose="02040502050405020303" pitchFamily="18" charset="0"/>
              </a:rPr>
              <a:t>(light yield, dispersion, coupling </a:t>
            </a:r>
            <a:r>
              <a:rPr lang="en-GB" sz="1600" dirty="0">
                <a:latin typeface="Georgia" panose="02040502050405020303" pitchFamily="18" charset="0"/>
              </a:rPr>
              <a:t>etc.) </a:t>
            </a:r>
          </a:p>
        </p:txBody>
      </p:sp>
    </p:spTree>
    <p:extLst>
      <p:ext uri="{BB962C8B-B14F-4D97-AF65-F5344CB8AC3E}">
        <p14:creationId xmlns:p14="http://schemas.microsoft.com/office/powerpoint/2010/main" val="151297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3555"/>
            <a:ext cx="3963660" cy="2321266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800" u="sng" dirty="0" smtClean="0"/>
              <a:t>Light yield</a:t>
            </a:r>
            <a:r>
              <a:rPr lang="en-GB" sz="1800" dirty="0" smtClean="0"/>
              <a:t> (@ 400 nm):</a:t>
            </a:r>
          </a:p>
          <a:p>
            <a:r>
              <a:rPr lang="en-GB" sz="1600" dirty="0" smtClean="0"/>
              <a:t>From GEANT simulations: 2.5 x 10</a:t>
            </a:r>
            <a:r>
              <a:rPr lang="en-GB" sz="1600" baseline="30000" dirty="0" smtClean="0"/>
              <a:t>-4</a:t>
            </a:r>
            <a:r>
              <a:rPr lang="en-GB" sz="1600" dirty="0" smtClean="0"/>
              <a:t> </a:t>
            </a:r>
            <a:r>
              <a:rPr lang="en-GB" sz="1600" dirty="0" err="1" smtClean="0"/>
              <a:t>ph</a:t>
            </a:r>
            <a:r>
              <a:rPr lang="en-GB" sz="1600" dirty="0" smtClean="0"/>
              <a:t>/e- collected</a:t>
            </a:r>
          </a:p>
          <a:p>
            <a:r>
              <a:rPr lang="en-GB" sz="1600" dirty="0" smtClean="0"/>
              <a:t>-5 dB attenuation (insertion and transmission)</a:t>
            </a:r>
          </a:p>
          <a:p>
            <a:r>
              <a:rPr lang="en-GB" sz="1600" b="1" dirty="0" smtClean="0"/>
              <a:t>-&gt;</a:t>
            </a:r>
            <a:r>
              <a:rPr lang="en-GB" sz="1600" dirty="0" smtClean="0"/>
              <a:t> </a:t>
            </a:r>
            <a:r>
              <a:rPr lang="en-GB" sz="1600" b="1" dirty="0" smtClean="0"/>
              <a:t>7.5 x 10</a:t>
            </a:r>
            <a:r>
              <a:rPr lang="en-GB" sz="1600" b="1" baseline="30000" dirty="0" smtClean="0"/>
              <a:t>-5</a:t>
            </a:r>
            <a:r>
              <a:rPr lang="en-GB" sz="1600" b="1" dirty="0" smtClean="0"/>
              <a:t> photons/e- at the sensor -&gt; 10</a:t>
            </a:r>
            <a:r>
              <a:rPr lang="en-GB" sz="1600" b="1" baseline="30000" dirty="0" smtClean="0"/>
              <a:t>2</a:t>
            </a:r>
            <a:r>
              <a:rPr lang="en-GB" sz="1600" b="1" dirty="0" smtClean="0"/>
              <a:t>-10</a:t>
            </a:r>
            <a:r>
              <a:rPr lang="en-GB" sz="1600" b="1" baseline="30000" dirty="0"/>
              <a:t>4</a:t>
            </a:r>
            <a:r>
              <a:rPr lang="en-GB" sz="1600" b="1" dirty="0" smtClean="0"/>
              <a:t> </a:t>
            </a:r>
            <a:r>
              <a:rPr lang="en-GB" sz="1600" b="1" dirty="0" err="1" smtClean="0"/>
              <a:t>ph</a:t>
            </a:r>
            <a:r>
              <a:rPr lang="en-GB" sz="1600" b="1" dirty="0" smtClean="0"/>
              <a:t>/bunch</a:t>
            </a:r>
          </a:p>
          <a:p>
            <a:r>
              <a:rPr lang="en-GB" sz="1600" b="1" dirty="0" smtClean="0"/>
              <a:t>@ 850 nm: 10-10</a:t>
            </a:r>
            <a:r>
              <a:rPr lang="en-GB" sz="1600" b="1" baseline="30000" dirty="0" smtClean="0"/>
              <a:t>3 </a:t>
            </a:r>
            <a:r>
              <a:rPr lang="en-GB" sz="1600" b="1" dirty="0" err="1" smtClean="0"/>
              <a:t>ph</a:t>
            </a:r>
            <a:r>
              <a:rPr lang="en-GB" sz="1600" b="1" dirty="0" smtClean="0"/>
              <a:t>/bunch</a:t>
            </a:r>
          </a:p>
          <a:p>
            <a:endParaRPr lang="en-GB" sz="1600" dirty="0" smtClean="0"/>
          </a:p>
          <a:p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CLIC WS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Spectrometers: Cherenkov crystals</a:t>
            </a:r>
            <a:endParaRPr lang="en-GB" dirty="0"/>
          </a:p>
        </p:txBody>
      </p:sp>
      <p:pic>
        <p:nvPicPr>
          <p:cNvPr id="10" name="Picture 7" descr="yp_0.9mm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013" y="902435"/>
            <a:ext cx="3535363" cy="265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6888228" y="947042"/>
            <a:ext cx="2134860" cy="75713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sz="1200" b="1" dirty="0">
                <a:latin typeface="Georgia" panose="02040502050405020303" pitchFamily="18" charset="0"/>
              </a:rPr>
              <a:t>Energy 200 MeV</a:t>
            </a:r>
          </a:p>
          <a:p>
            <a:pPr>
              <a:spcBef>
                <a:spcPct val="20000"/>
              </a:spcBef>
            </a:pPr>
            <a:r>
              <a:rPr lang="en-US" altLang="en-US" sz="1200" b="1" dirty="0" err="1">
                <a:latin typeface="Symbol" panose="05050102010706020507" pitchFamily="18" charset="2"/>
              </a:rPr>
              <a:t>s</a:t>
            </a:r>
            <a:r>
              <a:rPr lang="en-US" altLang="en-US" sz="1200" b="1" baseline="-25000" dirty="0" err="1">
                <a:latin typeface="Georgia" panose="02040502050405020303" pitchFamily="18" charset="0"/>
              </a:rPr>
              <a:t>x</a:t>
            </a:r>
            <a:r>
              <a:rPr lang="en-US" altLang="en-US" sz="1200" b="1" baseline="-25000" dirty="0">
                <a:latin typeface="Georgia" panose="02040502050405020303" pitchFamily="18" charset="0"/>
              </a:rPr>
              <a:t> </a:t>
            </a:r>
            <a:r>
              <a:rPr lang="en-US" altLang="en-US" sz="1200" b="1" dirty="0">
                <a:latin typeface="Georgia" panose="02040502050405020303" pitchFamily="18" charset="0"/>
              </a:rPr>
              <a:t> = 1 cm, </a:t>
            </a:r>
            <a:r>
              <a:rPr lang="en-US" altLang="en-US" sz="1200" b="1" dirty="0" err="1">
                <a:latin typeface="Symbol" panose="05050102010706020507" pitchFamily="18" charset="2"/>
              </a:rPr>
              <a:t>s</a:t>
            </a:r>
            <a:r>
              <a:rPr lang="en-US" altLang="en-US" sz="1200" b="1" baseline="-25000" dirty="0" err="1">
                <a:latin typeface="Georgia" panose="02040502050405020303" pitchFamily="18" charset="0"/>
              </a:rPr>
              <a:t>y</a:t>
            </a:r>
            <a:r>
              <a:rPr lang="en-US" altLang="en-US" sz="1200" b="1" dirty="0">
                <a:latin typeface="Georgia" panose="02040502050405020303" pitchFamily="18" charset="0"/>
              </a:rPr>
              <a:t> =2 mm </a:t>
            </a:r>
          </a:p>
          <a:p>
            <a:pPr>
              <a:spcBef>
                <a:spcPct val="20000"/>
              </a:spcBef>
            </a:pPr>
            <a:r>
              <a:rPr lang="en-US" altLang="en-US" sz="1400" b="1" dirty="0" err="1">
                <a:latin typeface="Symbol" panose="05050102010706020507" pitchFamily="18" charset="2"/>
              </a:rPr>
              <a:t>s</a:t>
            </a:r>
            <a:r>
              <a:rPr lang="en-US" altLang="en-US" sz="1200" b="1" baseline="-15000" dirty="0" err="1">
                <a:latin typeface="Georgia" panose="02040502050405020303" pitchFamily="18" charset="0"/>
              </a:rPr>
              <a:t>θ</a:t>
            </a:r>
            <a:r>
              <a:rPr lang="en-US" altLang="en-US" sz="1200" b="1" baseline="-25000" dirty="0" err="1">
                <a:latin typeface="Georgia" panose="02040502050405020303" pitchFamily="18" charset="0"/>
              </a:rPr>
              <a:t>x</a:t>
            </a:r>
            <a:r>
              <a:rPr lang="en-US" altLang="en-US" sz="1200" b="1" baseline="-25000" dirty="0">
                <a:latin typeface="Georgia" panose="02040502050405020303" pitchFamily="18" charset="0"/>
              </a:rPr>
              <a:t> </a:t>
            </a:r>
            <a:r>
              <a:rPr lang="en-US" altLang="en-US" sz="1200" b="1" dirty="0">
                <a:latin typeface="Georgia" panose="02040502050405020303" pitchFamily="18" charset="0"/>
              </a:rPr>
              <a:t> = 0 rad, </a:t>
            </a:r>
            <a:r>
              <a:rPr lang="en-US" altLang="en-US" sz="1400" b="1" dirty="0" err="1">
                <a:latin typeface="Symbol" panose="05050102010706020507" pitchFamily="18" charset="2"/>
              </a:rPr>
              <a:t>s</a:t>
            </a:r>
            <a:r>
              <a:rPr lang="en-US" altLang="en-US" sz="1200" b="1" baseline="-15000" dirty="0" err="1">
                <a:latin typeface="Georgia" panose="02040502050405020303" pitchFamily="18" charset="0"/>
              </a:rPr>
              <a:t>θ</a:t>
            </a:r>
            <a:r>
              <a:rPr lang="en-US" altLang="en-US" sz="1200" b="1" baseline="-25000" dirty="0" err="1">
                <a:latin typeface="Georgia" panose="02040502050405020303" pitchFamily="18" charset="0"/>
              </a:rPr>
              <a:t>y</a:t>
            </a:r>
            <a:r>
              <a:rPr lang="en-US" altLang="en-US" sz="1200" b="1" dirty="0">
                <a:latin typeface="Georgia" panose="02040502050405020303" pitchFamily="18" charset="0"/>
              </a:rPr>
              <a:t> =0 </a:t>
            </a:r>
            <a:r>
              <a:rPr lang="en-US" altLang="en-US" sz="1200" b="1" dirty="0" err="1">
                <a:latin typeface="Georgia" panose="02040502050405020303" pitchFamily="18" charset="0"/>
              </a:rPr>
              <a:t>μrad</a:t>
            </a:r>
            <a:endParaRPr lang="en-US" altLang="en-US" sz="1200" b="1" dirty="0">
              <a:latin typeface="Georgia" panose="02040502050405020303" pitchFamily="18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65" y="3430759"/>
            <a:ext cx="4335145" cy="247523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2"/>
              <p:cNvSpPr txBox="1">
                <a:spLocks/>
              </p:cNvSpPr>
              <p:nvPr/>
            </p:nvSpPr>
            <p:spPr>
              <a:xfrm>
                <a:off x="4420860" y="3646873"/>
                <a:ext cx="4192813" cy="2259116"/>
              </a:xfrm>
              <a:prstGeom prst="rect">
                <a:avLst/>
              </a:prstGeom>
            </p:spPr>
            <p:txBody>
              <a:bodyPr vert="horz">
                <a:normAutofit lnSpcReduction="10000"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Arial"/>
                  <a:buChar char="•"/>
                  <a:defRPr kumimoji="0" sz="2400" kern="1200" baseline="0">
                    <a:solidFill>
                      <a:schemeClr val="tx1"/>
                    </a:solidFill>
                    <a:latin typeface="Georgia" panose="02040502050405020303" pitchFamily="18" charset="0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90000"/>
                  <a:buFont typeface="Arial"/>
                  <a:buChar char="•"/>
                  <a:defRPr kumimoji="0" sz="2000" kern="1200" baseline="0">
                    <a:solidFill>
                      <a:schemeClr val="tx1"/>
                    </a:solidFill>
                    <a:latin typeface="Georgia" panose="02040502050405020303" pitchFamily="18" charset="0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Georgia" panose="02040502050405020303" pitchFamily="18" charset="0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0000"/>
                  <a:buFont typeface="Arial"/>
                  <a:buChar char="•"/>
                  <a:defRPr kumimoji="0" sz="1600" kern="1200" baseline="0">
                    <a:solidFill>
                      <a:schemeClr val="tx1"/>
                    </a:solidFill>
                    <a:latin typeface="Georgia" panose="02040502050405020303" pitchFamily="18" charset="0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100000"/>
                  <a:buFont typeface="Arial"/>
                  <a:buChar char="•"/>
                  <a:defRPr kumimoji="0" sz="1600" kern="1200" baseline="0">
                    <a:solidFill>
                      <a:schemeClr val="tx1"/>
                    </a:solidFill>
                    <a:latin typeface="Georgia" panose="02040502050405020303" pitchFamily="18" charset="0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None/>
                </a:pPr>
                <a:r>
                  <a:rPr lang="en-GB" sz="1800" u="sng" dirty="0" smtClean="0"/>
                  <a:t>Dispersion</a:t>
                </a:r>
                <a:r>
                  <a:rPr lang="en-GB" sz="1800" dirty="0" smtClean="0"/>
                  <a:t> (80 m of SiO</a:t>
                </a:r>
                <a:r>
                  <a:rPr lang="en-GB" sz="1800" baseline="-25000" dirty="0" smtClean="0"/>
                  <a:t>2</a:t>
                </a:r>
                <a:r>
                  <a:rPr lang="en-GB" sz="1800" dirty="0" smtClean="0"/>
                  <a:t> fibre, 10 nm BW)</a:t>
                </a:r>
                <a:endParaRPr lang="en-US" sz="1800" i="1" dirty="0" smtClean="0"/>
              </a:p>
              <a:p>
                <a14:m>
                  <m:oMath xmlns:m="http://schemas.openxmlformats.org/officeDocument/2006/math">
                    <m:r>
                      <a:rPr lang="en-GB" sz="1600" i="1">
                        <a:latin typeface="Cambria Math"/>
                      </a:rPr>
                      <m:t>𝐷</m:t>
                    </m:r>
                    <m:r>
                      <a:rPr lang="en-GB" sz="1600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GB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1600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GB" sz="1600" i="1">
                            <a:latin typeface="Cambria Math"/>
                          </a:rPr>
                          <m:t>𝑑</m:t>
                        </m:r>
                        <m:r>
                          <a:rPr lang="en-GB" sz="1600" i="1">
                            <a:latin typeface="Cambria Math"/>
                          </a:rPr>
                          <m:t>𝜆</m:t>
                        </m:r>
                      </m:den>
                    </m:f>
                    <m:d>
                      <m:dPr>
                        <m:ctrlPr>
                          <a:rPr lang="en-GB" sz="16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sz="1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sz="160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GB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/>
                                  </a:rPr>
                                  <m:t>𝑔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GB" sz="1600" i="1">
                        <a:latin typeface="Cambria Math"/>
                      </a:rPr>
                      <m:t>=…=−</m:t>
                    </m:r>
                    <m:f>
                      <m:fPr>
                        <m:ctrlPr>
                          <a:rPr lang="en-GB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1600" i="1">
                            <a:latin typeface="Cambria Math"/>
                          </a:rPr>
                          <m:t>𝜆</m:t>
                        </m:r>
                      </m:num>
                      <m:den>
                        <m:r>
                          <a:rPr lang="en-GB" sz="1600" i="1">
                            <a:latin typeface="Cambria Math"/>
                          </a:rPr>
                          <m:t>𝑐</m:t>
                        </m:r>
                      </m:den>
                    </m:f>
                    <m:f>
                      <m:fPr>
                        <m:ctrlPr>
                          <a:rPr lang="en-GB" sz="16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sz="1600" i="1">
                                <a:latin typeface="Cambria Math"/>
                              </a:rPr>
                              <m:t>𝑑</m:t>
                            </m:r>
                          </m:e>
                          <m:sup>
                            <m:r>
                              <a:rPr lang="en-GB" sz="1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1600" i="1">
                            <a:latin typeface="Cambria Math"/>
                          </a:rPr>
                          <m:t>𝑑</m:t>
                        </m:r>
                        <m:sSup>
                          <m:sSupPr>
                            <m:ctrlPr>
                              <a:rPr lang="en-GB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sz="1600" i="1">
                                <a:latin typeface="Cambria Math"/>
                              </a:rPr>
                              <m:t>𝜆</m:t>
                            </m:r>
                          </m:e>
                          <m:sup>
                            <m:r>
                              <a:rPr lang="en-GB" sz="1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GB" sz="1600" i="1">
                        <a:latin typeface="Cambria Math"/>
                      </a:rPr>
                      <m:t>𝑛</m:t>
                    </m:r>
                  </m:oMath>
                </a14:m>
                <a:endParaRPr lang="en-US" sz="1600" dirty="0" smtClean="0"/>
              </a:p>
              <a:p>
                <a:r>
                  <a:rPr lang="en-US" sz="1600" dirty="0" smtClean="0">
                    <a:latin typeface="Symbol" panose="05050102010706020507" pitchFamily="18" charset="2"/>
                  </a:rPr>
                  <a:t>D</a:t>
                </a:r>
                <a:r>
                  <a:rPr lang="en-US" sz="1600" dirty="0" smtClean="0"/>
                  <a:t>T (@ 600 nm) = 233 </a:t>
                </a:r>
                <a:r>
                  <a:rPr lang="en-US" sz="1600" dirty="0" err="1" smtClean="0"/>
                  <a:t>ps</a:t>
                </a:r>
                <a:endParaRPr lang="en-US" sz="1600" dirty="0" smtClean="0"/>
              </a:p>
              <a:p>
                <a:r>
                  <a:rPr lang="en-US" sz="1600" dirty="0">
                    <a:latin typeface="Symbol" panose="05050102010706020507" pitchFamily="18" charset="2"/>
                  </a:rPr>
                  <a:t>D</a:t>
                </a:r>
                <a:r>
                  <a:rPr lang="en-US" sz="1600" dirty="0"/>
                  <a:t>T (@ </a:t>
                </a:r>
                <a:r>
                  <a:rPr lang="en-US" sz="1600" dirty="0" smtClean="0"/>
                  <a:t>850 </a:t>
                </a:r>
                <a:r>
                  <a:rPr lang="en-US" sz="1600" dirty="0"/>
                  <a:t>nm) </a:t>
                </a:r>
                <a:r>
                  <a:rPr lang="en-US" sz="1600" dirty="0" smtClean="0"/>
                  <a:t>&lt; 80 </a:t>
                </a:r>
                <a:r>
                  <a:rPr lang="en-US" sz="1600" dirty="0" err="1" smtClean="0"/>
                  <a:t>ps</a:t>
                </a:r>
                <a:endParaRPr lang="en-US" sz="1600" dirty="0" smtClean="0"/>
              </a:p>
              <a:p>
                <a:r>
                  <a:rPr lang="en-US" sz="1600" dirty="0" err="1" smtClean="0"/>
                  <a:t>Microstructured</a:t>
                </a:r>
                <a:r>
                  <a:rPr lang="en-US" sz="1600" dirty="0" smtClean="0"/>
                  <a:t> </a:t>
                </a:r>
                <a:r>
                  <a:rPr lang="en-US" sz="1600" dirty="0" err="1" smtClean="0"/>
                  <a:t>fibres</a:t>
                </a:r>
                <a:r>
                  <a:rPr lang="en-US" sz="1600" dirty="0" smtClean="0"/>
                  <a:t>: -7 dB for “zero” dispersion</a:t>
                </a:r>
                <a:r>
                  <a:rPr lang="en-US" sz="1600" dirty="0" smtClean="0"/>
                  <a:t>.</a:t>
                </a:r>
                <a:endParaRPr lang="en-US" sz="1600" dirty="0"/>
              </a:p>
            </p:txBody>
          </p:sp>
        </mc:Choice>
        <mc:Fallback>
          <p:sp>
            <p:nvSpPr>
              <p:cNvPr id="12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0860" y="3646873"/>
                <a:ext cx="4192813" cy="2259116"/>
              </a:xfrm>
              <a:prstGeom prst="rect">
                <a:avLst/>
              </a:prstGeom>
              <a:blipFill rotWithShape="1">
                <a:blip r:embed="rId4"/>
                <a:stretch>
                  <a:fillRect l="-291" t="-24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60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Coherence length test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25606"/>
                <a:ext cx="3774558" cy="4667421"/>
              </a:xfrm>
            </p:spPr>
            <p:txBody>
              <a:bodyPr>
                <a:normAutofit/>
              </a:bodyPr>
              <a:lstStyle/>
              <a:p>
                <a:r>
                  <a:rPr lang="en-GB" sz="1600" dirty="0" smtClean="0"/>
                  <a:t>Interference: stable phase relation between two sources. </a:t>
                </a:r>
              </a:p>
              <a:p>
                <a:r>
                  <a:rPr lang="en-GB" sz="1600" dirty="0" smtClean="0"/>
                  <a:t>For OTR(ODR), key parameter is the coherence length:</a:t>
                </a:r>
              </a:p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/>
                            </a:rPr>
                            <m:t>𝐿</m:t>
                          </m:r>
                        </m:e>
                        <m:sub>
                          <m:r>
                            <a:rPr lang="en-GB" sz="16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GB" sz="1600" i="1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GB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/>
                            </a:rPr>
                            <m:t>𝜆</m:t>
                          </m:r>
                        </m:num>
                        <m:den>
                          <m:r>
                            <a:rPr lang="en-GB" sz="1600" i="1">
                              <a:latin typeface="Cambria Math"/>
                            </a:rPr>
                            <m:t>𝜋</m:t>
                          </m:r>
                          <m:d>
                            <m:dPr>
                              <m:ctrlPr>
                                <a:rPr lang="en-GB" sz="16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GB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i="1">
                                      <a:latin typeface="Cambria Math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GB" sz="1600" i="1">
                                      <a:latin typeface="Cambria Math"/>
                                    </a:rPr>
                                    <m:t>−2</m:t>
                                  </m:r>
                                </m:sup>
                              </m:sSup>
                              <m:r>
                                <a:rPr lang="en-GB" sz="1600" i="1"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GB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i="1">
                                      <a:latin typeface="Cambria Math"/>
                                    </a:rPr>
                                    <m:t>𝜗</m:t>
                                  </m:r>
                                </m:e>
                                <m:sup>
                                  <m:r>
                                    <a:rPr lang="en-GB" sz="16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den>
                      </m:f>
                    </m:oMath>
                  </m:oMathPara>
                </a14:m>
                <a:endParaRPr lang="en-GB" sz="1600" dirty="0" smtClean="0"/>
              </a:p>
              <a:p>
                <a:r>
                  <a:rPr lang="en-GB" sz="1600" dirty="0" smtClean="0"/>
                  <a:t>ODR experiment: two screens at distance d -&gt; Interference when d &lt;= </a:t>
                </a:r>
                <a:r>
                  <a:rPr lang="en-GB" sz="1600" dirty="0" err="1" smtClean="0"/>
                  <a:t>L</a:t>
                </a:r>
                <a:r>
                  <a:rPr lang="en-GB" sz="1600" baseline="-25000" dirty="0" err="1" smtClean="0"/>
                  <a:t>c</a:t>
                </a:r>
                <a:endParaRPr lang="en-GB" sz="1600" baseline="-25000" dirty="0" smtClean="0"/>
              </a:p>
              <a:p>
                <a:r>
                  <a:rPr lang="en-GB" sz="1600" dirty="0" smtClean="0"/>
                  <a:t>Test of model with (simpler) OTR in </a:t>
                </a:r>
                <a:r>
                  <a:rPr lang="en-GB" sz="1600" dirty="0" err="1" smtClean="0"/>
                  <a:t>Califes</a:t>
                </a:r>
                <a:r>
                  <a:rPr lang="en-GB" sz="1600" dirty="0" smtClean="0"/>
                  <a:t>: </a:t>
                </a:r>
                <a:r>
                  <a:rPr lang="en-US" sz="1600" dirty="0" err="1" smtClean="0"/>
                  <a:t>L</a:t>
                </a:r>
                <a:r>
                  <a:rPr lang="en-US" sz="1600" baseline="-25000" dirty="0" err="1" smtClean="0"/>
                  <a:t>c</a:t>
                </a:r>
                <a:r>
                  <a:rPr lang="en-US" sz="1600" dirty="0" smtClean="0"/>
                  <a:t> </a:t>
                </a:r>
                <a:r>
                  <a:rPr lang="en-US" sz="1600" dirty="0"/>
                  <a:t>≅ </a:t>
                </a:r>
                <a:r>
                  <a:rPr lang="en-US" sz="1600" b="1" dirty="0"/>
                  <a:t>2.5 cm </a:t>
                </a:r>
                <a:r>
                  <a:rPr lang="en-US" sz="1600" dirty="0"/>
                  <a:t>@ 200 MeV, </a:t>
                </a:r>
                <a:r>
                  <a:rPr lang="en-US" sz="1600" dirty="0">
                    <a:latin typeface="Symbol" panose="05050102010706020507" pitchFamily="18" charset="2"/>
                  </a:rPr>
                  <a:t>l</a:t>
                </a:r>
                <a:r>
                  <a:rPr lang="en-US" sz="1600" dirty="0"/>
                  <a:t> = 500 </a:t>
                </a:r>
                <a:r>
                  <a:rPr lang="en-US" sz="1600" dirty="0" smtClean="0"/>
                  <a:t>nm: </a:t>
                </a:r>
              </a:p>
              <a:p>
                <a:endParaRPr lang="en-US" sz="1600" dirty="0"/>
              </a:p>
              <a:p>
                <a:pPr marL="36576" indent="0" algn="ctr">
                  <a:buNone/>
                </a:pPr>
                <a:r>
                  <a:rPr lang="en-US" sz="1600" b="1" dirty="0" smtClean="0"/>
                  <a:t>Ideal to study the coherent regime</a:t>
                </a:r>
                <a:endParaRPr lang="en-US" sz="1600" b="1" dirty="0"/>
              </a:p>
              <a:p>
                <a:endParaRPr lang="en-GB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25606"/>
                <a:ext cx="3774558" cy="4667421"/>
              </a:xfrm>
              <a:blipFill rotWithShape="1">
                <a:blip r:embed="rId2"/>
                <a:stretch>
                  <a:fillRect t="-392" r="-16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CLIC WS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4404609" y="3422979"/>
            <a:ext cx="4083050" cy="2462530"/>
            <a:chOff x="3800046" y="1241948"/>
            <a:chExt cx="4083050" cy="2462530"/>
          </a:xfrm>
        </p:grpSpPr>
        <p:pic>
          <p:nvPicPr>
            <p:cNvPr id="7" name="Picture 6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00046" y="1241948"/>
              <a:ext cx="4083050" cy="246253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4511544" y="1493680"/>
              <a:ext cx="107503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/>
                <a:t>Warstki</a:t>
              </a:r>
              <a:r>
                <a:rPr lang="en-GB" sz="1200" dirty="0" smtClean="0"/>
                <a:t> 1975</a:t>
              </a:r>
              <a:endParaRPr lang="en-GB" sz="1200" dirty="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702628" y="1024530"/>
            <a:ext cx="950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mbria" panose="02040503050406030204" pitchFamily="18" charset="0"/>
              </a:rPr>
              <a:t>SR mask</a:t>
            </a:r>
            <a:endParaRPr lang="en-GB" sz="1400" dirty="0">
              <a:latin typeface="Cambria" panose="02040503050406030204" pitchFamily="18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5525492" y="96165"/>
            <a:ext cx="1676825" cy="2719833"/>
            <a:chOff x="10494534" y="668517"/>
            <a:chExt cx="3096398" cy="5022399"/>
          </a:xfrm>
        </p:grpSpPr>
        <p:sp>
          <p:nvSpPr>
            <p:cNvPr id="15" name="Isosceles Triangle 14"/>
            <p:cNvSpPr/>
            <p:nvPr/>
          </p:nvSpPr>
          <p:spPr>
            <a:xfrm rot="16200000" flipH="1">
              <a:off x="11619191" y="2984225"/>
              <a:ext cx="330119" cy="2579431"/>
            </a:xfrm>
            <a:prstGeom prst="triangle">
              <a:avLst/>
            </a:prstGeom>
            <a:solidFill>
              <a:srgbClr val="FF0000">
                <a:alpha val="50196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Isosceles Triangle 15"/>
            <p:cNvSpPr/>
            <p:nvPr/>
          </p:nvSpPr>
          <p:spPr>
            <a:xfrm rot="16200000" flipH="1">
              <a:off x="11289166" y="2821446"/>
              <a:ext cx="270699" cy="1831078"/>
            </a:xfrm>
            <a:prstGeom prst="triangle">
              <a:avLst/>
            </a:prstGeom>
            <a:solidFill>
              <a:srgbClr val="FF0000">
                <a:alpha val="50196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Isosceles Triangle 16"/>
            <p:cNvSpPr/>
            <p:nvPr/>
          </p:nvSpPr>
          <p:spPr>
            <a:xfrm flipH="1">
              <a:off x="11778756" y="2645162"/>
              <a:ext cx="468676" cy="3045753"/>
            </a:xfrm>
            <a:prstGeom prst="triangle">
              <a:avLst/>
            </a:prstGeom>
            <a:solidFill>
              <a:srgbClr val="FF0000">
                <a:alpha val="50196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Isosceles Triangle 17"/>
            <p:cNvSpPr/>
            <p:nvPr/>
          </p:nvSpPr>
          <p:spPr>
            <a:xfrm flipH="1">
              <a:off x="12286148" y="2645162"/>
              <a:ext cx="468676" cy="3045753"/>
            </a:xfrm>
            <a:prstGeom prst="triangle">
              <a:avLst/>
            </a:prstGeom>
            <a:solidFill>
              <a:srgbClr val="FF0000">
                <a:alpha val="50196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Isosceles Triangle 18"/>
            <p:cNvSpPr/>
            <p:nvPr/>
          </p:nvSpPr>
          <p:spPr>
            <a:xfrm rot="16200000">
              <a:off x="10104492" y="2144808"/>
              <a:ext cx="4962731" cy="201014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/>
            <p:cNvSpPr/>
            <p:nvPr/>
          </p:nvSpPr>
          <p:spPr>
            <a:xfrm flipH="1">
              <a:off x="10494534" y="2781639"/>
              <a:ext cx="45720" cy="982639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/>
            <p:cNvSpPr/>
            <p:nvPr/>
          </p:nvSpPr>
          <p:spPr>
            <a:xfrm flipH="1">
              <a:off x="10494534" y="4244230"/>
              <a:ext cx="45720" cy="982639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 rot="19200000" flipH="1" flipV="1">
              <a:off x="12620837" y="3947680"/>
              <a:ext cx="45720" cy="982639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 rot="19200000" flipH="1" flipV="1">
              <a:off x="11891247" y="3078189"/>
              <a:ext cx="45720" cy="982639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Isosceles Triangle 24"/>
            <p:cNvSpPr/>
            <p:nvPr/>
          </p:nvSpPr>
          <p:spPr>
            <a:xfrm>
              <a:off x="11914107" y="3834090"/>
              <a:ext cx="333325" cy="1856826"/>
            </a:xfrm>
            <a:prstGeom prst="triangl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Isosceles Triangle 25"/>
            <p:cNvSpPr/>
            <p:nvPr/>
          </p:nvSpPr>
          <p:spPr>
            <a:xfrm>
              <a:off x="12299254" y="4273940"/>
              <a:ext cx="344443" cy="1416975"/>
            </a:xfrm>
            <a:prstGeom prst="triangl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6092492" y="2962380"/>
            <a:ext cx="8004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mbria" panose="02040503050406030204" pitchFamily="18" charset="0"/>
              </a:rPr>
              <a:t>optics</a:t>
            </a:r>
            <a:endParaRPr lang="en-GB" sz="1600" dirty="0">
              <a:latin typeface="Cambria" panose="02040503050406030204" pitchFamily="18" charset="0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4385016" y="1823839"/>
            <a:ext cx="3612258" cy="13870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6191145" y="1295729"/>
            <a:ext cx="8688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mbria" panose="02040503050406030204" pitchFamily="18" charset="0"/>
              </a:rPr>
              <a:t>target</a:t>
            </a:r>
            <a:endParaRPr lang="en-GB" sz="1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41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GB" dirty="0" smtClean="0"/>
              <a:t>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Continued involvement of BI team for CLIC studies</a:t>
            </a:r>
          </a:p>
          <a:p>
            <a:r>
              <a:rPr lang="en-GB" dirty="0" smtClean="0"/>
              <a:t>Maintenance (screen replacement, alignment, etc. )</a:t>
            </a:r>
          </a:p>
          <a:p>
            <a:r>
              <a:rPr lang="en-GB" dirty="0" smtClean="0"/>
              <a:t>Post-2016: possible utilisation of </a:t>
            </a:r>
            <a:r>
              <a:rPr lang="en-GB" dirty="0" err="1" smtClean="0"/>
              <a:t>Califes</a:t>
            </a:r>
            <a:r>
              <a:rPr lang="en-GB" dirty="0" smtClean="0"/>
              <a:t> line for </a:t>
            </a:r>
            <a:r>
              <a:rPr lang="en-GB" smtClean="0"/>
              <a:t>BI tests (see </a:t>
            </a:r>
            <a:r>
              <a:rPr lang="en-GB" dirty="0" smtClean="0"/>
              <a:t>presentation of W. </a:t>
            </a:r>
            <a:r>
              <a:rPr lang="en-GB" dirty="0" err="1" smtClean="0"/>
              <a:t>Farabolini</a:t>
            </a:r>
            <a:r>
              <a:rPr lang="en-GB" dirty="0" smtClean="0"/>
              <a:t> Wed, 9:00)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CLIC WS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22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BPM: cavity and </a:t>
            </a:r>
            <a:r>
              <a:rPr lang="en-GB" dirty="0" err="1" smtClean="0"/>
              <a:t>stripline</a:t>
            </a:r>
            <a:endParaRPr lang="en-GB" dirty="0" smtClean="0"/>
          </a:p>
          <a:p>
            <a:r>
              <a:rPr lang="en-GB" dirty="0" smtClean="0"/>
              <a:t>BLM status</a:t>
            </a:r>
          </a:p>
          <a:p>
            <a:r>
              <a:rPr lang="en-GB" dirty="0" smtClean="0"/>
              <a:t>Longitudinal profile: Electro Optical and streak upgrade</a:t>
            </a:r>
          </a:p>
          <a:p>
            <a:r>
              <a:rPr lang="en-GB" dirty="0" smtClean="0"/>
              <a:t>Spectrometry: recent and future installations</a:t>
            </a:r>
          </a:p>
          <a:p>
            <a:r>
              <a:rPr lang="en-GB" dirty="0" smtClean="0"/>
              <a:t>OTR/ODR tests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4/2/2014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CLIC WS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1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6205541" y="4826547"/>
            <a:ext cx="3200751" cy="2128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Reference cavity charge sensitivity: </a:t>
            </a:r>
            <a:r>
              <a:rPr lang="en-US" sz="1600" b="1" dirty="0" smtClean="0">
                <a:solidFill>
                  <a:srgbClr val="0000FF"/>
                </a:solidFill>
              </a:rPr>
              <a:t>130 V nC</a:t>
            </a:r>
            <a:r>
              <a:rPr lang="en-US" sz="1600" b="1" baseline="30000" dirty="0" smtClean="0">
                <a:solidFill>
                  <a:srgbClr val="0000FF"/>
                </a:solidFill>
              </a:rPr>
              <a:t>-1</a:t>
            </a:r>
            <a:r>
              <a:rPr lang="en-US" sz="1600" dirty="0" smtClean="0"/>
              <a:t>.</a:t>
            </a:r>
            <a:br>
              <a:rPr lang="en-US" sz="1600" dirty="0" smtClean="0"/>
            </a:br>
            <a:r>
              <a:rPr lang="en-US" sz="1600" dirty="0" smtClean="0"/>
              <a:t>Predicted 117 V </a:t>
            </a:r>
            <a:r>
              <a:rPr lang="en-US" sz="1600" dirty="0"/>
              <a:t>nC</a:t>
            </a:r>
            <a:r>
              <a:rPr lang="en-US" sz="1600" baseline="30000" dirty="0"/>
              <a:t>-1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Dipole cavity position sensitivity: </a:t>
            </a:r>
            <a:r>
              <a:rPr lang="en-US" sz="1600" b="1" dirty="0" smtClean="0">
                <a:solidFill>
                  <a:srgbClr val="0000FF"/>
                </a:solidFill>
              </a:rPr>
              <a:t>16.5 V nC</a:t>
            </a:r>
            <a:r>
              <a:rPr lang="en-US" sz="1600" b="1" baseline="30000" dirty="0" smtClean="0">
                <a:solidFill>
                  <a:srgbClr val="0000FF"/>
                </a:solidFill>
              </a:rPr>
              <a:t>-1</a:t>
            </a:r>
            <a:r>
              <a:rPr lang="en-US" sz="1600" b="1" dirty="0" smtClean="0">
                <a:solidFill>
                  <a:srgbClr val="0000FF"/>
                </a:solidFill>
              </a:rPr>
              <a:t>mm</a:t>
            </a:r>
            <a:r>
              <a:rPr lang="en-US" sz="1600" b="1" baseline="30000" dirty="0" smtClean="0">
                <a:solidFill>
                  <a:srgbClr val="0000FF"/>
                </a:solidFill>
              </a:rPr>
              <a:t>-1</a:t>
            </a:r>
            <a:r>
              <a:rPr lang="en-US" sz="1600" dirty="0" smtClean="0"/>
              <a:t>.</a:t>
            </a:r>
            <a:br>
              <a:rPr lang="en-US" sz="1600" dirty="0" smtClean="0"/>
            </a:br>
            <a:r>
              <a:rPr lang="en-US" sz="1600" dirty="0"/>
              <a:t>Predicted </a:t>
            </a:r>
            <a:r>
              <a:rPr lang="en-US" sz="1600" dirty="0" smtClean="0"/>
              <a:t>17.1 </a:t>
            </a:r>
            <a:r>
              <a:rPr lang="en-US" sz="1600" dirty="0"/>
              <a:t>V nC</a:t>
            </a:r>
            <a:r>
              <a:rPr lang="en-US" sz="1600" baseline="30000" dirty="0" smtClean="0"/>
              <a:t>-1</a:t>
            </a:r>
            <a:r>
              <a:rPr lang="en-US" sz="1600" dirty="0" smtClean="0"/>
              <a:t>mm</a:t>
            </a:r>
            <a:r>
              <a:rPr lang="en-US" sz="1600" baseline="30000" dirty="0"/>
              <a:t>-1</a:t>
            </a:r>
            <a:r>
              <a:rPr lang="en-US" sz="1600" dirty="0" smtClean="0"/>
              <a:t>.</a:t>
            </a:r>
          </a:p>
          <a:p>
            <a:pPr marL="457200" lvl="1" indent="0">
              <a:buNone/>
            </a:pPr>
            <a:endParaRPr lang="en-US" sz="1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/>
              <a:t>Main Beam Cavity </a:t>
            </a:r>
            <a:r>
              <a:rPr lang="en-US" sz="4800" dirty="0" smtClean="0"/>
              <a:t>BPM:  </a:t>
            </a:r>
            <a:r>
              <a:rPr lang="en-US" sz="4800" dirty="0"/>
              <a:t>Setup and Sensitivity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CLIC WS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1" y="1325606"/>
            <a:ext cx="3906982" cy="4667421"/>
          </a:xfrm>
        </p:spPr>
        <p:txBody>
          <a:bodyPr>
            <a:normAutofit/>
          </a:bodyPr>
          <a:lstStyle/>
          <a:p>
            <a:r>
              <a:rPr lang="en-US" sz="1600" dirty="0" smtClean="0"/>
              <a:t>BPM required to measure orbit with 50 nm and 50 ns resolutions.</a:t>
            </a:r>
          </a:p>
          <a:p>
            <a:r>
              <a:rPr lang="en-US" sz="1600" dirty="0" smtClean="0"/>
              <a:t>15 GHz stainless steel prototype cavity BPM installed in CALIFES.</a:t>
            </a:r>
          </a:p>
          <a:p>
            <a:r>
              <a:rPr lang="en-US" sz="1600" dirty="0" smtClean="0"/>
              <a:t>Two cavities: Position (dipole) and reference (monopole).</a:t>
            </a:r>
          </a:p>
          <a:p>
            <a:r>
              <a:rPr lang="en-US" sz="1600" dirty="0" smtClean="0"/>
              <a:t>Beam tests last spring.</a:t>
            </a:r>
          </a:p>
          <a:p>
            <a:r>
              <a:rPr lang="en-US" sz="1600" dirty="0" smtClean="0"/>
              <a:t>No motor control to vary beam position, used corrector magnets.</a:t>
            </a:r>
          </a:p>
          <a:p>
            <a:endParaRPr lang="en-US" sz="18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8" name="Picture 7" descr="CTFcavityBPM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2249"/>
          <a:stretch/>
        </p:blipFill>
        <p:spPr>
          <a:xfrm>
            <a:off x="4203282" y="1078586"/>
            <a:ext cx="4740398" cy="3601560"/>
          </a:xfrm>
          <a:prstGeom prst="rect">
            <a:avLst/>
          </a:prstGeom>
        </p:spPr>
      </p:pic>
      <p:pic>
        <p:nvPicPr>
          <p:cNvPr id="9" name="Picture 8" descr="posscan.eps"/>
          <p:cNvPicPr>
            <a:picLocks noChangeAspect="1"/>
          </p:cNvPicPr>
          <p:nvPr/>
        </p:nvPicPr>
        <p:blipFill>
          <a:blip r:embed="rId3"/>
          <a:srcRect r="48800"/>
          <a:stretch>
            <a:fillRect/>
          </a:stretch>
        </p:blipFill>
        <p:spPr>
          <a:xfrm>
            <a:off x="2709050" y="3492853"/>
            <a:ext cx="3641074" cy="3203866"/>
          </a:xfrm>
          <a:prstGeom prst="rect">
            <a:avLst/>
          </a:prstGeom>
        </p:spPr>
      </p:pic>
      <p:pic>
        <p:nvPicPr>
          <p:cNvPr id="10" name="Content Placeholder 3" descr="chargescan.eps"/>
          <p:cNvPicPr>
            <a:picLocks noChangeAspect="1"/>
          </p:cNvPicPr>
          <p:nvPr/>
        </p:nvPicPr>
        <p:blipFill>
          <a:blip r:embed="rId4"/>
          <a:srcRect l="128" r="5109"/>
          <a:stretch>
            <a:fillRect/>
          </a:stretch>
        </p:blipFill>
        <p:spPr>
          <a:xfrm>
            <a:off x="-4890" y="3475028"/>
            <a:ext cx="3389801" cy="322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23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/>
              <a:t>Main Beam Cavity </a:t>
            </a:r>
            <a:r>
              <a:rPr lang="en-US" sz="4800" dirty="0" smtClean="0"/>
              <a:t>BPM: </a:t>
            </a:r>
            <a:r>
              <a:rPr lang="en-US" sz="4800" dirty="0"/>
              <a:t>Calibration and Plans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CLIC WS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187056"/>
            <a:ext cx="5375564" cy="4667421"/>
          </a:xfrm>
        </p:spPr>
        <p:txBody>
          <a:bodyPr>
            <a:normAutofit/>
          </a:bodyPr>
          <a:lstStyle/>
          <a:p>
            <a:r>
              <a:rPr lang="en-US" sz="1600" dirty="0" smtClean="0"/>
              <a:t>Calibration using corrector magnets.</a:t>
            </a:r>
          </a:p>
          <a:p>
            <a:r>
              <a:rPr lang="en-US" sz="1600" dirty="0"/>
              <a:t>13 </a:t>
            </a:r>
            <a:r>
              <a:rPr lang="en-US" sz="1600" dirty="0" err="1"/>
              <a:t>μm</a:t>
            </a:r>
            <a:r>
              <a:rPr lang="en-US" sz="1600" dirty="0"/>
              <a:t> horizontal beam jitter measured with focused beam</a:t>
            </a:r>
            <a:r>
              <a:rPr lang="en-US" sz="1600" dirty="0" smtClean="0"/>
              <a:t>.</a:t>
            </a:r>
          </a:p>
          <a:p>
            <a:r>
              <a:rPr lang="en-US" sz="1600" dirty="0"/>
              <a:t>Measurements will be repeated during next run using translation stages</a:t>
            </a:r>
            <a:r>
              <a:rPr lang="en-US" sz="1600" dirty="0" smtClean="0"/>
              <a:t>.</a:t>
            </a:r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pPr lvl="6"/>
            <a:endParaRPr lang="en-US" sz="6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  <p:pic>
        <p:nvPicPr>
          <p:cNvPr id="8" name="Picture 7" descr="ycal.pdf"/>
          <p:cNvPicPr>
            <a:picLocks noChangeAspect="1"/>
          </p:cNvPicPr>
          <p:nvPr/>
        </p:nvPicPr>
        <p:blipFill rotWithShape="1">
          <a:blip r:embed="rId2"/>
          <a:srcRect l="49686" t="2464" r="1709" b="1229"/>
          <a:stretch/>
        </p:blipFill>
        <p:spPr>
          <a:xfrm>
            <a:off x="5886923" y="626282"/>
            <a:ext cx="3160838" cy="2816020"/>
          </a:xfrm>
          <a:prstGeom prst="rect">
            <a:avLst/>
          </a:prstGeom>
        </p:spPr>
      </p:pic>
      <p:pic>
        <p:nvPicPr>
          <p:cNvPr id="9" name="Picture 8" descr="2feed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" r="51698"/>
          <a:stretch/>
        </p:blipFill>
        <p:spPr>
          <a:xfrm>
            <a:off x="493420" y="2548918"/>
            <a:ext cx="1818000" cy="1509331"/>
          </a:xfrm>
          <a:prstGeom prst="rect">
            <a:avLst/>
          </a:prstGeom>
        </p:spPr>
      </p:pic>
      <p:pic>
        <p:nvPicPr>
          <p:cNvPr id="10" name="Picture 9" descr="2feed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65" r="105"/>
          <a:stretch/>
        </p:blipFill>
        <p:spPr>
          <a:xfrm>
            <a:off x="3573445" y="2548918"/>
            <a:ext cx="1962000" cy="1509331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>
            <a:off x="2435665" y="3115231"/>
            <a:ext cx="1013535" cy="331337"/>
          </a:xfrm>
          <a:prstGeom prst="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304285" y="2731788"/>
            <a:ext cx="12703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Redesigned</a:t>
            </a:r>
            <a:endParaRPr lang="en-US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33522" y="3970099"/>
            <a:ext cx="6954894" cy="2310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latin typeface="Georgia" panose="02040502050405020303" pitchFamily="18" charset="0"/>
              </a:rPr>
              <a:t>Prototype design has been adapted based on beam tests.</a:t>
            </a:r>
          </a:p>
          <a:p>
            <a:pPr lvl="1"/>
            <a:r>
              <a:rPr lang="en-US" sz="1200" dirty="0" smtClean="0">
                <a:latin typeface="Georgia" panose="02040502050405020303" pitchFamily="18" charset="0"/>
              </a:rPr>
              <a:t>Copper to give higher internal Q: reducing time resolution, improving spatial resolution</a:t>
            </a:r>
            <a:endParaRPr lang="en-US" sz="1200" dirty="0">
              <a:latin typeface="Georgia" panose="02040502050405020303" pitchFamily="18" charset="0"/>
            </a:endParaRPr>
          </a:p>
          <a:p>
            <a:pPr lvl="1"/>
            <a:r>
              <a:rPr lang="en-US" sz="1200" dirty="0" smtClean="0">
                <a:latin typeface="Georgia" panose="02040502050405020303" pitchFamily="18" charset="0"/>
              </a:rPr>
              <a:t>New </a:t>
            </a:r>
            <a:r>
              <a:rPr lang="en-US" sz="1200" dirty="0" err="1" smtClean="0">
                <a:latin typeface="Georgia" panose="02040502050405020303" pitchFamily="18" charset="0"/>
              </a:rPr>
              <a:t>feedthrough</a:t>
            </a:r>
            <a:r>
              <a:rPr lang="en-US" sz="1200" dirty="0" smtClean="0">
                <a:latin typeface="Georgia" panose="02040502050405020303" pitchFamily="18" charset="0"/>
              </a:rPr>
              <a:t> coupler design to remove tuners on opposite waveguide wall.</a:t>
            </a:r>
          </a:p>
          <a:p>
            <a:pPr lvl="1"/>
            <a:r>
              <a:rPr lang="en-US" sz="1200" dirty="0">
                <a:latin typeface="Georgia" panose="02040502050405020303" pitchFamily="18" charset="0"/>
              </a:rPr>
              <a:t>M</a:t>
            </a:r>
            <a:r>
              <a:rPr lang="en-US" sz="1200" dirty="0" smtClean="0">
                <a:latin typeface="Georgia" panose="02040502050405020303" pitchFamily="18" charset="0"/>
              </a:rPr>
              <a:t>onopole cavity dimensions altered to restore frequency and Q after changing </a:t>
            </a:r>
            <a:r>
              <a:rPr lang="en-US" sz="1200" dirty="0" err="1" smtClean="0">
                <a:latin typeface="Georgia" panose="02040502050405020303" pitchFamily="18" charset="0"/>
              </a:rPr>
              <a:t>feedthroughs</a:t>
            </a:r>
            <a:endParaRPr lang="en-US" sz="1200" dirty="0" smtClean="0">
              <a:latin typeface="Georgia" panose="02040502050405020303" pitchFamily="18" charset="0"/>
            </a:endParaRPr>
          </a:p>
          <a:p>
            <a:r>
              <a:rPr lang="en-US" sz="1600" dirty="0" smtClean="0">
                <a:latin typeface="Georgia" panose="02040502050405020303" pitchFamily="18" charset="0"/>
              </a:rPr>
              <a:t>New redesigned prototype should be manufactured from copper and ready for bench testing in March.</a:t>
            </a:r>
          </a:p>
          <a:p>
            <a:r>
              <a:rPr lang="en-US" sz="1600" dirty="0" smtClean="0">
                <a:latin typeface="Georgia" panose="02040502050405020303" pitchFamily="18" charset="0"/>
              </a:rPr>
              <a:t>A three BPM system is foreseen later in the year to demonstrate the combined spatial and temporal resolution.</a:t>
            </a:r>
            <a:endParaRPr lang="en-US" sz="1600" dirty="0">
              <a:latin typeface="Georgia" panose="02040502050405020303" pitchFamily="18" charset="0"/>
            </a:endParaRPr>
          </a:p>
        </p:txBody>
      </p:sp>
      <p:pic>
        <p:nvPicPr>
          <p:cNvPr id="14" name="Picture 13" descr="new_cavity_cst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416" y="3643385"/>
            <a:ext cx="1857281" cy="2740438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7178531" y="4122405"/>
            <a:ext cx="872866" cy="34912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7192337" y="5562382"/>
            <a:ext cx="983305" cy="7178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344835" y="3776251"/>
            <a:ext cx="11392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Reference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Cavity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80385" y="6061637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Position Cavity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20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086" y="4035345"/>
            <a:ext cx="2880000" cy="1905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Stripline</a:t>
            </a:r>
            <a:r>
              <a:rPr lang="en-GB" dirty="0" smtClean="0"/>
              <a:t> BPM development for CLIC drive beam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CLIC WS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05788" y="1321176"/>
            <a:ext cx="4327673" cy="467467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just">
              <a:buFont typeface="Wingdings" panose="05000000000000000000" pitchFamily="2" charset="2"/>
              <a:buChar char="§"/>
            </a:pPr>
            <a:r>
              <a:rPr lang="en-GB" sz="1600" dirty="0" smtClean="0">
                <a:latin typeface="Georgia" panose="02040502050405020303" pitchFamily="18" charset="0"/>
              </a:rPr>
              <a:t>Stripline prototype with short-circuited electrodes installed in TBL at CTF3 and successfully tested with beam (2013)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en-GB" sz="1600" dirty="0">
              <a:latin typeface="Georgia" panose="02040502050405020303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GB" sz="1600" dirty="0" smtClean="0">
                <a:latin typeface="Georgia" panose="02040502050405020303" pitchFamily="18" charset="0"/>
              </a:rPr>
              <a:t>FESA class developed for synchronous data acquisition with the rest of TBL BPMs (Fall 2013)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en-GB" sz="1600" dirty="0">
              <a:latin typeface="Georgia" panose="02040502050405020303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GB" sz="1600" dirty="0" smtClean="0">
                <a:latin typeface="Georgia" panose="02040502050405020303" pitchFamily="18" charset="0"/>
              </a:rPr>
              <a:t>Resolution tests to be performed using MIA-SVD analysis (First run of 2014)</a:t>
            </a:r>
          </a:p>
          <a:p>
            <a:endParaRPr lang="en-GB" sz="1600" dirty="0"/>
          </a:p>
          <a:p>
            <a:endParaRPr lang="en-GB" sz="16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50" y="4038865"/>
            <a:ext cx="3024336" cy="1956983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4816564" y="839371"/>
            <a:ext cx="3401685" cy="2573841"/>
            <a:chOff x="5123198" y="2178269"/>
            <a:chExt cx="2858216" cy="2162632"/>
          </a:xfrm>
        </p:grpSpPr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3198" y="2178269"/>
              <a:ext cx="2858216" cy="2162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Donut 14"/>
            <p:cNvSpPr/>
            <p:nvPr/>
          </p:nvSpPr>
          <p:spPr>
            <a:xfrm>
              <a:off x="6270751" y="2186869"/>
              <a:ext cx="1392074" cy="1365761"/>
            </a:xfrm>
            <a:prstGeom prst="donut">
              <a:avLst>
                <a:gd name="adj" fmla="val 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H="1">
              <a:off x="5249212" y="2540700"/>
              <a:ext cx="888657" cy="15434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0"/>
            <p:cNvSpPr txBox="1"/>
            <p:nvPr/>
          </p:nvSpPr>
          <p:spPr>
            <a:xfrm rot="21075556">
              <a:off x="5360555" y="2301019"/>
              <a:ext cx="7559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b="1" dirty="0" smtClean="0">
                  <a:solidFill>
                    <a:srgbClr val="FF0000"/>
                  </a:solidFill>
                </a:rPr>
                <a:t>BEAM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9" name="TextBox 8"/>
            <p:cNvSpPr txBox="1"/>
            <p:nvPr/>
          </p:nvSpPr>
          <p:spPr>
            <a:xfrm>
              <a:off x="6203318" y="3651715"/>
              <a:ext cx="1667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b="1" dirty="0" smtClean="0">
                  <a:solidFill>
                    <a:srgbClr val="FF0000"/>
                  </a:solidFill>
                </a:rPr>
                <a:t>STRIPLINE BPM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0" name="TextBox 24"/>
          <p:cNvSpPr txBox="1"/>
          <p:nvPr/>
        </p:nvSpPr>
        <p:spPr>
          <a:xfrm>
            <a:off x="4447595" y="3619056"/>
            <a:ext cx="4536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TBL Beam sweep in horizontal and vertical planes</a:t>
            </a:r>
            <a:endParaRPr lang="en-GB" sz="1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663" y="3973806"/>
            <a:ext cx="2880000" cy="2022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334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346" y="646831"/>
            <a:ext cx="4029131" cy="2886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CLIC WS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Stripline</a:t>
            </a:r>
            <a:r>
              <a:rPr lang="en-GB" dirty="0" smtClean="0"/>
              <a:t> BPM development for CLIC drive beam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199" y="1325606"/>
            <a:ext cx="4331855" cy="3076835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just"/>
            <a:r>
              <a:rPr lang="en-GB" sz="1600" dirty="0" smtClean="0">
                <a:latin typeface="Georgia" panose="02040502050405020303" pitchFamily="18" charset="0"/>
              </a:rPr>
              <a:t>2 Stripline prototypes with 50</a:t>
            </a:r>
            <a:r>
              <a:rPr lang="el-GR" sz="1600" dirty="0" smtClean="0">
                <a:latin typeface="Georgia" panose="02040502050405020303" pitchFamily="18" charset="0"/>
              </a:rPr>
              <a:t>Ω</a:t>
            </a:r>
            <a:r>
              <a:rPr lang="en-GB" sz="1600" dirty="0" smtClean="0">
                <a:latin typeface="Georgia" panose="02040502050405020303" pitchFamily="18" charset="0"/>
              </a:rPr>
              <a:t>-terminated electrodes developed for CLIC Module, currently under fabrication (to be received in spring 2014).</a:t>
            </a:r>
          </a:p>
          <a:p>
            <a:pPr algn="just"/>
            <a:endParaRPr lang="en-GB" sz="1600" dirty="0" smtClean="0">
              <a:latin typeface="Georgia" panose="02040502050405020303" pitchFamily="18" charset="0"/>
            </a:endParaRPr>
          </a:p>
          <a:p>
            <a:pPr algn="just"/>
            <a:r>
              <a:rPr lang="en-GB" sz="1600" dirty="0" smtClean="0">
                <a:latin typeface="Georgia" panose="02040502050405020303" pitchFamily="18" charset="0"/>
              </a:rPr>
              <a:t>8-port design for increased notch tunability and loop-through calibration.</a:t>
            </a:r>
            <a:endParaRPr lang="en-GB" sz="1600" dirty="0">
              <a:latin typeface="Georgia" panose="02040502050405020303" pitchFamily="18" charset="0"/>
            </a:endParaRPr>
          </a:p>
          <a:p>
            <a:pPr algn="just"/>
            <a:endParaRPr lang="en-GB" sz="1600" dirty="0" smtClean="0">
              <a:latin typeface="Georgia" panose="02040502050405020303" pitchFamily="18" charset="0"/>
            </a:endParaRPr>
          </a:p>
          <a:p>
            <a:pPr algn="just"/>
            <a:r>
              <a:rPr lang="en-GB" sz="1600" dirty="0" smtClean="0">
                <a:latin typeface="Georgia" panose="02040502050405020303" pitchFamily="18" charset="0"/>
              </a:rPr>
              <a:t>Enhanced PETS interference suppression at 12 GHz </a:t>
            </a:r>
            <a:r>
              <a:rPr lang="en-GB" sz="16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(*)</a:t>
            </a:r>
            <a:r>
              <a:rPr lang="en-GB" sz="1600" dirty="0" smtClean="0">
                <a:latin typeface="Georgia" panose="02040502050405020303" pitchFamily="18" charset="0"/>
              </a:rPr>
              <a:t>.</a:t>
            </a:r>
          </a:p>
          <a:p>
            <a:pPr algn="just"/>
            <a:endParaRPr lang="en-GB" sz="1600" dirty="0">
              <a:latin typeface="Georgia" panose="02040502050405020303" pitchFamily="18" charset="0"/>
            </a:endParaRPr>
          </a:p>
          <a:p>
            <a:pPr algn="just"/>
            <a:r>
              <a:rPr lang="en-GB" sz="1600" dirty="0" smtClean="0">
                <a:latin typeface="Georgia" panose="02040502050405020303" pitchFamily="18" charset="0"/>
              </a:rPr>
              <a:t>Cold tests planned for summer 2014.</a:t>
            </a:r>
          </a:p>
          <a:p>
            <a:pPr algn="just"/>
            <a:endParaRPr lang="en-GB" sz="1600" dirty="0">
              <a:latin typeface="Georgia" panose="02040502050405020303" pitchFamily="18" charset="0"/>
            </a:endParaRPr>
          </a:p>
          <a:p>
            <a:pPr algn="just"/>
            <a:r>
              <a:rPr lang="en-GB" sz="1600" dirty="0" smtClean="0">
                <a:latin typeface="Georgia" panose="02040502050405020303" pitchFamily="18" charset="0"/>
              </a:rPr>
              <a:t>Beam tests planned for autumn 2014.</a:t>
            </a:r>
          </a:p>
        </p:txBody>
      </p:sp>
      <p:pic>
        <p:nvPicPr>
          <p:cNvPr id="11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709" y="4396486"/>
            <a:ext cx="4104456" cy="20627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935" y="3532909"/>
            <a:ext cx="3916884" cy="2586621"/>
          </a:xfrm>
          <a:prstGeom prst="rect">
            <a:avLst/>
          </a:prstGeom>
        </p:spPr>
      </p:pic>
      <p:sp>
        <p:nvSpPr>
          <p:cNvPr id="13" name="Subtitle 2"/>
          <p:cNvSpPr txBox="1">
            <a:spLocks/>
          </p:cNvSpPr>
          <p:nvPr/>
        </p:nvSpPr>
        <p:spPr>
          <a:xfrm>
            <a:off x="7178256" y="5902033"/>
            <a:ext cx="1800200" cy="214352"/>
          </a:xfrm>
          <a:prstGeom prst="rect">
            <a:avLst/>
          </a:prstGeom>
        </p:spPr>
        <p:txBody>
          <a:bodyPr vert="horz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en-GB" sz="1200" dirty="0" smtClean="0"/>
              <a:t>D. Gudkov  BE-RF</a:t>
            </a:r>
            <a:endParaRPr lang="en-GB" sz="12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7323454" y="881419"/>
            <a:ext cx="0" cy="2016224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27"/>
          <p:cNvSpPr txBox="1"/>
          <p:nvPr/>
        </p:nvSpPr>
        <p:spPr>
          <a:xfrm>
            <a:off x="7246374" y="881419"/>
            <a:ext cx="4748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 smtClean="0">
                <a:solidFill>
                  <a:srgbClr val="FF0000"/>
                </a:solidFill>
              </a:rPr>
              <a:t>(*)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79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BLM investigations at TBL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CLIC WS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25400" y="1048589"/>
            <a:ext cx="8902700" cy="2449513"/>
            <a:chOff x="25400" y="1048589"/>
            <a:chExt cx="8902700" cy="2449513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138" y="2382089"/>
              <a:ext cx="4872037" cy="10842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" name="AutoShape 5"/>
            <p:cNvSpPr>
              <a:spLocks noChangeArrowheads="1"/>
            </p:cNvSpPr>
            <p:nvPr/>
          </p:nvSpPr>
          <p:spPr bwMode="auto">
            <a:xfrm>
              <a:off x="863600" y="2661489"/>
              <a:ext cx="46038" cy="242888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25560" cap="flat">
              <a:solidFill>
                <a:srgbClr val="FFFF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163638" y="3164727"/>
              <a:ext cx="2014537" cy="333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>
              <a:spAutoFit/>
            </a:bodyPr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altLang="en-US" sz="1400">
                  <a:latin typeface="Times New Roman" pitchFamily="16" charset="0"/>
                </a:rPr>
                <a:t>Ionization Chambers</a:t>
              </a:r>
            </a:p>
          </p:txBody>
        </p:sp>
        <p:pic>
          <p:nvPicPr>
            <p:cNvPr id="10" name="Picture 7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00" y="1064464"/>
              <a:ext cx="5851525" cy="1463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1" name="AutoShape 8"/>
            <p:cNvSpPr>
              <a:spLocks noChangeArrowheads="1"/>
            </p:cNvSpPr>
            <p:nvPr/>
          </p:nvSpPr>
          <p:spPr bwMode="auto">
            <a:xfrm>
              <a:off x="1908175" y="2661489"/>
              <a:ext cx="46038" cy="242888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25560" cap="flat">
              <a:solidFill>
                <a:srgbClr val="FFFF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AutoShape 9"/>
            <p:cNvSpPr>
              <a:spLocks noChangeArrowheads="1"/>
            </p:cNvSpPr>
            <p:nvPr/>
          </p:nvSpPr>
          <p:spPr bwMode="auto">
            <a:xfrm>
              <a:off x="1044575" y="3237752"/>
              <a:ext cx="46038" cy="187325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25560" cap="flat">
              <a:solidFill>
                <a:srgbClr val="FFFF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3" name="Picture 10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0113" y="1048589"/>
              <a:ext cx="2947987" cy="2378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6073775" y="1288302"/>
              <a:ext cx="1371600" cy="639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 anchor="ctr">
              <a:spAutoFit/>
            </a:bodyPr>
            <a:lstStyle>
              <a:lvl1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1pPr>
              <a:lvl2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2pPr>
              <a:lvl3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3pPr>
              <a:lvl4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4pPr>
              <a:lvl5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altLang="en-US" b="1">
                  <a:solidFill>
                    <a:srgbClr val="FFFFFF"/>
                  </a:solidFill>
                  <a:latin typeface="Calibri" charset="0"/>
                </a:rPr>
                <a:t>Diamond pCVD</a:t>
              </a:r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047038" y="1780427"/>
              <a:ext cx="881062" cy="365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 anchor="ctr">
              <a:spAutoFit/>
            </a:bodyPr>
            <a:lstStyle>
              <a:lvl1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1pPr>
              <a:lvl2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2pPr>
              <a:lvl3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3pPr>
              <a:lvl4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4pPr>
              <a:lvl5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altLang="en-US" b="1">
                  <a:solidFill>
                    <a:srgbClr val="FFFFFF"/>
                  </a:solidFill>
                  <a:latin typeface="Calibri" charset="0"/>
                </a:rPr>
                <a:t>ACEM</a:t>
              </a:r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7991475" y="2691652"/>
              <a:ext cx="881063" cy="365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 anchor="ctr">
              <a:spAutoFit/>
            </a:bodyPr>
            <a:lstStyle>
              <a:lvl1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1pPr>
              <a:lvl2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2pPr>
              <a:lvl3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3pPr>
              <a:lvl4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4pPr>
              <a:lvl5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cs typeface="Arial Unicode MS" charset="0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altLang="en-US" b="1">
                  <a:solidFill>
                    <a:srgbClr val="FFFFFF"/>
                  </a:solidFill>
                  <a:latin typeface="Calibri" charset="0"/>
                </a:rPr>
                <a:t>PEP-II</a:t>
              </a:r>
            </a:p>
          </p:txBody>
        </p:sp>
        <p:sp>
          <p:nvSpPr>
            <p:cNvPr id="17" name="Oval 15"/>
            <p:cNvSpPr>
              <a:spLocks noChangeArrowheads="1"/>
            </p:cNvSpPr>
            <p:nvPr/>
          </p:nvSpPr>
          <p:spPr bwMode="auto">
            <a:xfrm>
              <a:off x="2124075" y="2490039"/>
              <a:ext cx="323850" cy="638175"/>
            </a:xfrm>
            <a:prstGeom prst="ellipse">
              <a:avLst/>
            </a:prstGeom>
            <a:noFill/>
            <a:ln w="45720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 flipV="1">
              <a:off x="2447925" y="1988389"/>
              <a:ext cx="3532188" cy="642938"/>
            </a:xfrm>
            <a:prstGeom prst="line">
              <a:avLst/>
            </a:prstGeom>
            <a:noFill/>
            <a:ln w="54720" cap="flat">
              <a:solidFill>
                <a:srgbClr val="80808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0" name="Text Box 14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3687762"/>
            <a:ext cx="8226425" cy="2478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normAutofit fontScale="77500" lnSpcReduction="20000"/>
          </a:bodyPr>
          <a:lstStyle>
            <a:lvl1pPr marL="457200" indent="-45561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 marL="6477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hangingPunct="1">
              <a:lnSpc>
                <a:spcPct val="100000"/>
              </a:lnSpc>
              <a:buFont typeface="Arial" charset="0"/>
              <a:buChar char="•"/>
            </a:pPr>
            <a:r>
              <a:rPr lang="en-US" altLang="en-US" sz="2400" dirty="0" err="1">
                <a:solidFill>
                  <a:schemeClr val="tx1"/>
                </a:solidFill>
                <a:latin typeface="Georgia" panose="02040502050405020303" pitchFamily="18" charset="0"/>
              </a:rPr>
              <a:t>Fibre</a:t>
            </a:r>
            <a:r>
              <a:rPr lang="en-US" altLang="en-US" sz="2400" dirty="0">
                <a:solidFill>
                  <a:schemeClr val="tx1"/>
                </a:solidFill>
                <a:latin typeface="Georgia" panose="02040502050405020303" pitchFamily="18" charset="0"/>
              </a:rPr>
              <a:t> based BLM  (200 um pure silica core + MPPC readout)</a:t>
            </a:r>
          </a:p>
          <a:p>
            <a:pPr lvl="2" hangingPunct="1">
              <a:lnSpc>
                <a:spcPct val="100000"/>
              </a:lnSpc>
              <a:buSzPct val="45000"/>
              <a:buFont typeface="Wingdings" charset="2"/>
              <a:buChar char=""/>
            </a:pPr>
            <a:r>
              <a:rPr lang="en-US" altLang="en-US" sz="2000" dirty="0">
                <a:solidFill>
                  <a:schemeClr val="tx1"/>
                </a:solidFill>
                <a:latin typeface="Georgia" panose="02040502050405020303" pitchFamily="18" charset="0"/>
              </a:rPr>
              <a:t>RIA~200-300dB/km for 10kGy@0.22Gy/s (with Co60 and 445nm)</a:t>
            </a:r>
          </a:p>
          <a:p>
            <a:pPr hangingPunct="1">
              <a:lnSpc>
                <a:spcPct val="100000"/>
              </a:lnSpc>
              <a:buFont typeface="Arial" charset="0"/>
              <a:buChar char="•"/>
            </a:pPr>
            <a:r>
              <a:rPr lang="en-US" altLang="en-US" sz="2400" dirty="0">
                <a:solidFill>
                  <a:schemeClr val="tx1"/>
                </a:solidFill>
                <a:latin typeface="Georgia" panose="02040502050405020303" pitchFamily="18" charset="0"/>
              </a:rPr>
              <a:t>Ionization Chambers:  They fulfill CLIC requirements</a:t>
            </a:r>
          </a:p>
          <a:p>
            <a:pPr lvl="2" hangingPunct="1">
              <a:lnSpc>
                <a:spcPct val="100000"/>
              </a:lnSpc>
              <a:buSzPct val="45000"/>
              <a:buFont typeface="Wingdings" charset="2"/>
              <a:buChar char=""/>
            </a:pPr>
            <a:r>
              <a:rPr lang="en-US" altLang="en-US" sz="2000" dirty="0">
                <a:solidFill>
                  <a:schemeClr val="tx1"/>
                </a:solidFill>
                <a:latin typeface="Georgia" panose="02040502050405020303" pitchFamily="18" charset="0"/>
              </a:rPr>
              <a:t>Test response against low energy (&lt; 150 MeV) particles</a:t>
            </a:r>
          </a:p>
          <a:p>
            <a:pPr hangingPunct="1">
              <a:lnSpc>
                <a:spcPct val="100000"/>
              </a:lnSpc>
              <a:buFont typeface="Arial" charset="0"/>
              <a:buChar char="•"/>
            </a:pPr>
            <a:r>
              <a:rPr lang="en-US" altLang="en-US" sz="2400" dirty="0">
                <a:solidFill>
                  <a:schemeClr val="tx1"/>
                </a:solidFill>
                <a:latin typeface="Georgia" panose="02040502050405020303" pitchFamily="18" charset="0"/>
              </a:rPr>
              <a:t>ACEM (Al Cathode +PMT)</a:t>
            </a:r>
          </a:p>
          <a:p>
            <a:pPr lvl="2" hangingPunct="1">
              <a:lnSpc>
                <a:spcPct val="100000"/>
              </a:lnSpc>
              <a:buSzPct val="45000"/>
              <a:buFont typeface="Wingdings" charset="2"/>
              <a:buChar char=""/>
            </a:pPr>
            <a:r>
              <a:rPr lang="en-US" altLang="en-US" sz="2000" dirty="0">
                <a:solidFill>
                  <a:schemeClr val="tx1"/>
                </a:solidFill>
                <a:latin typeface="Georgia" panose="02040502050405020303" pitchFamily="18" charset="0"/>
              </a:rPr>
              <a:t>Simulations estimate sensitivity to beam losses of ~10mA. Consistent with observation</a:t>
            </a:r>
          </a:p>
          <a:p>
            <a:pPr marL="455613" indent="-454025" hangingPunct="1">
              <a:lnSpc>
                <a:spcPct val="100000"/>
              </a:lnSpc>
              <a:buSzPct val="45000"/>
              <a:buFont typeface="Wingdings" charset="2"/>
              <a:buChar char=""/>
            </a:pPr>
            <a:r>
              <a:rPr lang="en-US" altLang="en-US" sz="2400" dirty="0">
                <a:solidFill>
                  <a:schemeClr val="tx1"/>
                </a:solidFill>
                <a:latin typeface="Georgia" panose="02040502050405020303" pitchFamily="18" charset="0"/>
              </a:rPr>
              <a:t>PEP-II (Cherenkov crystal + PMT) and diamond (</a:t>
            </a:r>
            <a:r>
              <a:rPr lang="en-US" altLang="en-US" sz="2400" dirty="0" err="1">
                <a:solidFill>
                  <a:schemeClr val="tx1"/>
                </a:solidFill>
                <a:latin typeface="Georgia" panose="02040502050405020303" pitchFamily="18" charset="0"/>
              </a:rPr>
              <a:t>pCVD</a:t>
            </a:r>
            <a:r>
              <a:rPr lang="en-US" altLang="en-US" sz="2400" dirty="0">
                <a:solidFill>
                  <a:schemeClr val="tx1"/>
                </a:solidFill>
                <a:latin typeface="Georgia" panose="02040502050405020303" pitchFamily="18" charset="0"/>
              </a:rPr>
              <a:t>)</a:t>
            </a:r>
          </a:p>
          <a:p>
            <a:pPr lvl="2" hangingPunct="1">
              <a:lnSpc>
                <a:spcPct val="100000"/>
              </a:lnSpc>
              <a:buSzPct val="45000"/>
              <a:buFont typeface="Wingdings" charset="2"/>
              <a:buChar char=""/>
            </a:pPr>
            <a:r>
              <a:rPr lang="en-US" altLang="en-US" sz="2000" dirty="0">
                <a:solidFill>
                  <a:schemeClr val="tx1"/>
                </a:solidFill>
                <a:latin typeface="Georgia" panose="02040502050405020303" pitchFamily="18" charset="0"/>
              </a:rPr>
              <a:t>Fast time response. They disentangle losses within 150 ns pulse</a:t>
            </a:r>
          </a:p>
          <a:p>
            <a:pPr hangingPunct="1">
              <a:lnSpc>
                <a:spcPct val="100000"/>
              </a:lnSpc>
              <a:buClrTx/>
              <a:buSzTx/>
              <a:buFontTx/>
              <a:buNone/>
            </a:pPr>
            <a:endParaRPr lang="en-US" altLang="en-US" sz="4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52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BLM investigations: work plan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CLIC WS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ext Box 6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1325606"/>
            <a:ext cx="5029200" cy="4667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normAutofit fontScale="62500" lnSpcReduction="20000"/>
          </a:bodyPr>
          <a:lstStyle>
            <a:lvl1pPr marL="457200" indent="-45561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 marL="6477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hangingPunct="1">
              <a:lnSpc>
                <a:spcPct val="100000"/>
              </a:lnSpc>
              <a:buFont typeface="Arial" charset="0"/>
              <a:buChar char="•"/>
            </a:pPr>
            <a:r>
              <a:rPr lang="en-US" altLang="en-US" sz="2800" dirty="0">
                <a:solidFill>
                  <a:schemeClr val="tx2"/>
                </a:solidFill>
                <a:latin typeface="Georgia" panose="02040502050405020303" pitchFamily="18" charset="0"/>
              </a:rPr>
              <a:t>RF structures as source of BLM background</a:t>
            </a:r>
          </a:p>
          <a:p>
            <a:pPr lvl="2" hangingPunct="1">
              <a:lnSpc>
                <a:spcPct val="100000"/>
              </a:lnSpc>
              <a:buSzPct val="45000"/>
              <a:buFont typeface="Wingdings" charset="2"/>
              <a:buChar char=""/>
            </a:pPr>
            <a:r>
              <a:rPr lang="en-US" altLang="en-US" sz="2400" dirty="0">
                <a:solidFill>
                  <a:schemeClr val="tx2"/>
                </a:solidFill>
                <a:latin typeface="Georgia" panose="02040502050405020303" pitchFamily="18" charset="0"/>
              </a:rPr>
              <a:t>Cherenkov </a:t>
            </a:r>
            <a:r>
              <a:rPr lang="en-US" altLang="en-US" sz="2400" dirty="0" err="1">
                <a:solidFill>
                  <a:schemeClr val="tx2"/>
                </a:solidFill>
                <a:latin typeface="Georgia" panose="02040502050405020303" pitchFamily="18" charset="0"/>
              </a:rPr>
              <a:t>fibre</a:t>
            </a:r>
            <a:r>
              <a:rPr lang="en-US" altLang="en-US" sz="2400" dirty="0">
                <a:solidFill>
                  <a:schemeClr val="tx2"/>
                </a:solidFill>
                <a:latin typeface="Georgia" panose="02040502050405020303" pitchFamily="18" charset="0"/>
              </a:rPr>
              <a:t> + MPPC and </a:t>
            </a:r>
            <a:r>
              <a:rPr lang="en-US" altLang="en-US" sz="2400" dirty="0" err="1">
                <a:solidFill>
                  <a:schemeClr val="tx2"/>
                </a:solidFill>
                <a:latin typeface="Georgia" panose="02040502050405020303" pitchFamily="18" charset="0"/>
              </a:rPr>
              <a:t>pCVD</a:t>
            </a:r>
            <a:r>
              <a:rPr lang="en-US" altLang="en-US" sz="2400" dirty="0">
                <a:solidFill>
                  <a:schemeClr val="tx2"/>
                </a:solidFill>
                <a:latin typeface="Georgia" panose="02040502050405020303" pitchFamily="18" charset="0"/>
              </a:rPr>
              <a:t> detectors at Xbox 1</a:t>
            </a:r>
          </a:p>
          <a:p>
            <a:pPr lvl="2" hangingPunct="1">
              <a:lnSpc>
                <a:spcPct val="100000"/>
              </a:lnSpc>
              <a:buSzPct val="45000"/>
              <a:buFont typeface="Wingdings" charset="2"/>
              <a:buChar char=""/>
            </a:pPr>
            <a:r>
              <a:rPr lang="en-US" altLang="en-US" sz="2200" dirty="0">
                <a:solidFill>
                  <a:schemeClr val="tx2"/>
                </a:solidFill>
                <a:latin typeface="Georgia" panose="02040502050405020303" pitchFamily="18" charset="0"/>
              </a:rPr>
              <a:t>Observation of X-rays and electrons escaping the structure</a:t>
            </a:r>
          </a:p>
          <a:p>
            <a:pPr lvl="2" hangingPunct="1">
              <a:lnSpc>
                <a:spcPct val="100000"/>
              </a:lnSpc>
              <a:buSzPct val="45000"/>
              <a:buFont typeface="Wingdings" charset="2"/>
              <a:buChar char=""/>
            </a:pPr>
            <a:r>
              <a:rPr lang="en-US" altLang="en-US" sz="2200" dirty="0">
                <a:solidFill>
                  <a:schemeClr val="tx2"/>
                </a:solidFill>
                <a:latin typeface="Georgia" panose="02040502050405020303" pitchFamily="18" charset="0"/>
              </a:rPr>
              <a:t>Limit to sensitivity of BLM system?</a:t>
            </a:r>
          </a:p>
          <a:p>
            <a:pPr lvl="2" hangingPunct="1">
              <a:lnSpc>
                <a:spcPct val="100000"/>
              </a:lnSpc>
              <a:buSzPct val="45000"/>
              <a:buFont typeface="Wingdings" charset="2"/>
              <a:buNone/>
            </a:pPr>
            <a:endParaRPr lang="en-US" altLang="en-US" sz="2000" dirty="0">
              <a:solidFill>
                <a:schemeClr val="tx2"/>
              </a:solidFill>
              <a:latin typeface="Georgia" panose="02040502050405020303" pitchFamily="18" charset="0"/>
            </a:endParaRPr>
          </a:p>
          <a:p>
            <a:pPr hangingPunct="1">
              <a:lnSpc>
                <a:spcPct val="100000"/>
              </a:lnSpc>
              <a:buFont typeface="Arial" charset="0"/>
              <a:buChar char="•"/>
            </a:pPr>
            <a:r>
              <a:rPr lang="en-US" altLang="en-US" sz="2800" dirty="0">
                <a:solidFill>
                  <a:schemeClr val="tx2"/>
                </a:solidFill>
                <a:latin typeface="Georgia" panose="02040502050405020303" pitchFamily="18" charset="0"/>
              </a:rPr>
              <a:t>Fiber based system improvements</a:t>
            </a:r>
          </a:p>
          <a:p>
            <a:pPr lvl="2" hangingPunct="1">
              <a:lnSpc>
                <a:spcPct val="100000"/>
              </a:lnSpc>
              <a:buSzPct val="45000"/>
              <a:buFont typeface="Wingdings" charset="2"/>
              <a:buChar char=""/>
            </a:pPr>
            <a:r>
              <a:rPr lang="en-US" altLang="en-US" sz="2200" dirty="0">
                <a:solidFill>
                  <a:schemeClr val="tx2"/>
                </a:solidFill>
                <a:latin typeface="Georgia" panose="02040502050405020303" pitchFamily="18" charset="0"/>
              </a:rPr>
              <a:t>Signal </a:t>
            </a:r>
            <a:r>
              <a:rPr lang="en-US" altLang="en-US" sz="2200" dirty="0" err="1">
                <a:solidFill>
                  <a:schemeClr val="tx2"/>
                </a:solidFill>
                <a:latin typeface="Georgia" panose="02040502050405020303" pitchFamily="18" charset="0"/>
              </a:rPr>
              <a:t>deconvolution</a:t>
            </a:r>
            <a:r>
              <a:rPr lang="en-US" altLang="en-US" sz="2200" dirty="0">
                <a:solidFill>
                  <a:schemeClr val="tx2"/>
                </a:solidFill>
                <a:latin typeface="Georgia" panose="02040502050405020303" pitchFamily="18" charset="0"/>
              </a:rPr>
              <a:t> and position resolution with long pulses</a:t>
            </a:r>
          </a:p>
          <a:p>
            <a:pPr lvl="2" hangingPunct="1">
              <a:lnSpc>
                <a:spcPct val="100000"/>
              </a:lnSpc>
              <a:buSzPct val="45000"/>
              <a:buFont typeface="Wingdings" charset="2"/>
              <a:buChar char=""/>
            </a:pPr>
            <a:r>
              <a:rPr lang="en-US" altLang="en-US" sz="2200" dirty="0">
                <a:solidFill>
                  <a:schemeClr val="tx2"/>
                </a:solidFill>
                <a:latin typeface="Georgia" panose="02040502050405020303" pitchFamily="18" charset="0"/>
              </a:rPr>
              <a:t>Extra fiber for H/V disentangling</a:t>
            </a:r>
          </a:p>
          <a:p>
            <a:pPr lvl="2" hangingPunct="1">
              <a:lnSpc>
                <a:spcPct val="100000"/>
              </a:lnSpc>
              <a:buSzPct val="45000"/>
              <a:buFont typeface="Wingdings" charset="2"/>
              <a:buChar char=""/>
            </a:pPr>
            <a:r>
              <a:rPr lang="en-US" altLang="en-US" sz="2200" dirty="0">
                <a:solidFill>
                  <a:schemeClr val="tx2"/>
                </a:solidFill>
                <a:latin typeface="Georgia" panose="02040502050405020303" pitchFamily="18" charset="0"/>
              </a:rPr>
              <a:t>Choice of </a:t>
            </a:r>
            <a:r>
              <a:rPr lang="en-US" altLang="en-US" sz="2200" dirty="0" err="1">
                <a:solidFill>
                  <a:schemeClr val="tx2"/>
                </a:solidFill>
                <a:latin typeface="Georgia" panose="02040502050405020303" pitchFamily="18" charset="0"/>
              </a:rPr>
              <a:t>photodetector</a:t>
            </a:r>
            <a:r>
              <a:rPr lang="en-US" altLang="en-US" sz="2200" dirty="0">
                <a:solidFill>
                  <a:schemeClr val="tx2"/>
                </a:solidFill>
                <a:latin typeface="Georgia" panose="02040502050405020303" pitchFamily="18" charset="0"/>
              </a:rPr>
              <a:t> (optimization for CLIC-like conditions)</a:t>
            </a:r>
          </a:p>
          <a:p>
            <a:pPr lvl="2" hangingPunct="1">
              <a:lnSpc>
                <a:spcPct val="100000"/>
              </a:lnSpc>
              <a:buSzPct val="45000"/>
              <a:buFont typeface="Wingdings" charset="2"/>
              <a:buChar char=""/>
            </a:pPr>
            <a:r>
              <a:rPr lang="en-US" altLang="en-US" sz="2200" dirty="0">
                <a:solidFill>
                  <a:schemeClr val="tx2"/>
                </a:solidFill>
                <a:latin typeface="Georgia" panose="02040502050405020303" pitchFamily="18" charset="0"/>
              </a:rPr>
              <a:t>Background subtraction (minimize contributions from </a:t>
            </a:r>
            <a:r>
              <a:rPr lang="en-US" altLang="en-US" sz="2200" dirty="0" err="1">
                <a:solidFill>
                  <a:schemeClr val="tx2"/>
                </a:solidFill>
                <a:latin typeface="Georgia" panose="02040502050405020303" pitchFamily="18" charset="0"/>
              </a:rPr>
              <a:t>fibre</a:t>
            </a:r>
            <a:r>
              <a:rPr lang="en-US" altLang="en-US" sz="2200" dirty="0">
                <a:solidFill>
                  <a:schemeClr val="tx2"/>
                </a:solidFill>
                <a:latin typeface="Georgia" panose="02040502050405020303" pitchFamily="18" charset="0"/>
              </a:rPr>
              <a:t> section not covering the beam line)</a:t>
            </a:r>
          </a:p>
          <a:p>
            <a:pPr lvl="2" hangingPunct="1">
              <a:lnSpc>
                <a:spcPct val="100000"/>
              </a:lnSpc>
              <a:buSzPct val="45000"/>
              <a:buFont typeface="Wingdings" charset="2"/>
              <a:buNone/>
            </a:pPr>
            <a:endParaRPr lang="en-US" altLang="en-US" sz="2000" dirty="0">
              <a:solidFill>
                <a:schemeClr val="tx2"/>
              </a:solidFill>
              <a:latin typeface="Georgia" panose="02040502050405020303" pitchFamily="18" charset="0"/>
            </a:endParaRPr>
          </a:p>
          <a:p>
            <a:pPr hangingPunct="1">
              <a:lnSpc>
                <a:spcPct val="100000"/>
              </a:lnSpc>
              <a:buFont typeface="Arial" charset="0"/>
              <a:buChar char="•"/>
            </a:pPr>
            <a:r>
              <a:rPr lang="en-US" altLang="en-US" sz="2800" dirty="0">
                <a:solidFill>
                  <a:schemeClr val="tx2"/>
                </a:solidFill>
                <a:latin typeface="Georgia" panose="02040502050405020303" pitchFamily="18" charset="0"/>
              </a:rPr>
              <a:t>Measurement of beam losses at nominal TBM</a:t>
            </a:r>
          </a:p>
          <a:p>
            <a:pPr lvl="2" hangingPunct="1">
              <a:lnSpc>
                <a:spcPct val="100000"/>
              </a:lnSpc>
              <a:buSzPct val="45000"/>
              <a:buFont typeface="Wingdings" charset="2"/>
              <a:buChar char=""/>
            </a:pPr>
            <a:r>
              <a:rPr lang="en-US" altLang="en-US" sz="2200" dirty="0">
                <a:solidFill>
                  <a:schemeClr val="tx2"/>
                </a:solidFill>
                <a:latin typeface="Georgia" panose="02040502050405020303" pitchFamily="18" charset="0"/>
              </a:rPr>
              <a:t>X-talk of beam losses from drive and main beam (and extrapolations at </a:t>
            </a:r>
            <a:r>
              <a:rPr lang="en-US" altLang="en-US" sz="2200" dirty="0" smtClean="0">
                <a:solidFill>
                  <a:schemeClr val="tx2"/>
                </a:solidFill>
                <a:latin typeface="Georgia" panose="02040502050405020303" pitchFamily="18" charset="0"/>
              </a:rPr>
              <a:t>high </a:t>
            </a:r>
            <a:r>
              <a:rPr lang="en-US" altLang="en-US" sz="2200" dirty="0">
                <a:solidFill>
                  <a:schemeClr val="tx2"/>
                </a:solidFill>
                <a:latin typeface="Georgia" panose="02040502050405020303" pitchFamily="18" charset="0"/>
              </a:rPr>
              <a:t>energy)</a:t>
            </a:r>
            <a:r>
              <a:rPr lang="en-US" altLang="en-US" sz="2000" dirty="0">
                <a:solidFill>
                  <a:schemeClr val="tx2"/>
                </a:solidFill>
                <a:latin typeface="Georgia" panose="02040502050405020303" pitchFamily="18" charset="0"/>
              </a:rPr>
              <a:t> </a:t>
            </a:r>
          </a:p>
          <a:p>
            <a:pPr hangingPunct="1">
              <a:lnSpc>
                <a:spcPct val="100000"/>
              </a:lnSpc>
              <a:buClrTx/>
              <a:buSzTx/>
              <a:buFontTx/>
              <a:buNone/>
            </a:pPr>
            <a:endParaRPr lang="en-US" altLang="en-US" sz="4400" dirty="0">
              <a:solidFill>
                <a:schemeClr val="tx2"/>
              </a:solidFill>
              <a:latin typeface="Georgia" panose="02040502050405020303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018" y="2572527"/>
            <a:ext cx="3793982" cy="2840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279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800" dirty="0"/>
              <a:t>Electro-Optic b</a:t>
            </a:r>
            <a:r>
              <a:rPr lang="en-GB" sz="4800" dirty="0" smtClean="0"/>
              <a:t>unch length monitor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CLIC WS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Content Placeholder 6"/>
          <p:cNvSpPr txBox="1">
            <a:spLocks noGrp="1"/>
          </p:cNvSpPr>
          <p:nvPr>
            <p:ph idx="1"/>
          </p:nvPr>
        </p:nvSpPr>
        <p:spPr>
          <a:xfrm>
            <a:off x="94505" y="2998912"/>
            <a:ext cx="3371219" cy="3065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cs typeface="Times New Roman" pitchFamily="18" charset="0"/>
              </a:rPr>
              <a:t>Hardware and software: ready to use.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cs typeface="Times New Roman" pitchFamily="18" charset="0"/>
              </a:rPr>
              <a:t>New 4mm thickness crystal installed instead of 1mm.  Signal expected 11 times stronger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cs typeface="Times New Roman" pitchFamily="18" charset="0"/>
              </a:rPr>
              <a:t>New stretcher: laser pulse can be chirped to 8 </a:t>
            </a:r>
            <a:r>
              <a:rPr lang="en-GB" sz="1400" dirty="0" err="1" smtClean="0">
                <a:cs typeface="Times New Roman" pitchFamily="18" charset="0"/>
              </a:rPr>
              <a:t>ps</a:t>
            </a:r>
            <a:r>
              <a:rPr lang="en-GB" sz="1400" dirty="0" smtClean="0">
                <a:cs typeface="Times New Roman" pitchFamily="18" charset="0"/>
              </a:rPr>
              <a:t> from 110 fs.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cs typeface="Times New Roman" pitchFamily="18" charset="0"/>
              </a:rPr>
              <a:t>Added two detachable mirrors in the laser lab. Switching between single-shot and step scanning is possible now.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cs typeface="Times New Roman" pitchFamily="18" charset="0"/>
              </a:rPr>
              <a:t>Principle of the monitor is tested by real e-beam.</a:t>
            </a:r>
          </a:p>
        </p:txBody>
      </p:sp>
      <p:pic>
        <p:nvPicPr>
          <p:cNvPr id="2050" name="Picture 2" descr="\\cern.ch\dfs\Users\s\smazzoni\Documents\congresses etc\2014\CLIC workshop\EOSD schem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658" y="1172149"/>
            <a:ext cx="6592383" cy="190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13952" t="18798" r="12413" b="7322"/>
          <a:stretch/>
        </p:blipFill>
        <p:spPr>
          <a:xfrm>
            <a:off x="147405" y="1300619"/>
            <a:ext cx="2427610" cy="1369421"/>
          </a:xfrm>
          <a:prstGeom prst="rect">
            <a:avLst/>
          </a:prstGeom>
        </p:spPr>
      </p:pic>
      <p:pic>
        <p:nvPicPr>
          <p:cNvPr id="10" name="Picture 2" descr="D:\LaText Document\Ipac13\stage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61032" y="3682054"/>
            <a:ext cx="2480697" cy="1800000"/>
          </a:xfrm>
          <a:prstGeom prst="rect">
            <a:avLst/>
          </a:prstGeom>
          <a:noFill/>
        </p:spPr>
      </p:pic>
      <p:pic>
        <p:nvPicPr>
          <p:cNvPr id="11" name="Picture 3" descr="D:\LaText Document\Ipac13\stage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30324" y="3682054"/>
            <a:ext cx="2404870" cy="180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9445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4428</TotalTime>
  <Words>1289</Words>
  <Application>Microsoft Office PowerPoint</Application>
  <PresentationFormat>On-screen Show (4:3)</PresentationFormat>
  <Paragraphs>252</Paragraphs>
  <Slides>16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CERN(4-3)</vt:lpstr>
      <vt:lpstr>Beam instrumentation developments at CTF3</vt:lpstr>
      <vt:lpstr>Introduction</vt:lpstr>
      <vt:lpstr>Main Beam Cavity BPM:  Setup and Sensitivity</vt:lpstr>
      <vt:lpstr>Main Beam Cavity BPM: Calibration and Plans</vt:lpstr>
      <vt:lpstr>Stripline BPM development for CLIC drive beam</vt:lpstr>
      <vt:lpstr>Stripline BPM development for CLIC drive beam</vt:lpstr>
      <vt:lpstr>BLM investigations at TBL</vt:lpstr>
      <vt:lpstr>BLM investigations: work plan</vt:lpstr>
      <vt:lpstr>Electro-Optic bunch length monitor</vt:lpstr>
      <vt:lpstr>Electro-Optic bunch length monitor</vt:lpstr>
      <vt:lpstr>Bunch Length monitor: streak cameras</vt:lpstr>
      <vt:lpstr>Spectrometers: segmented dump</vt:lpstr>
      <vt:lpstr>Spectrometers: Cherenkov crystals</vt:lpstr>
      <vt:lpstr>Spectrometers: Cherenkov crystals</vt:lpstr>
      <vt:lpstr>Coherence length test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Stefano Mazzoni</cp:lastModifiedBy>
  <cp:revision>99</cp:revision>
  <dcterms:created xsi:type="dcterms:W3CDTF">2012-11-30T11:04:26Z</dcterms:created>
  <dcterms:modified xsi:type="dcterms:W3CDTF">2014-02-04T14:06:55Z</dcterms:modified>
</cp:coreProperties>
</file>