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58" r:id="rId2"/>
    <p:sldId id="342" r:id="rId3"/>
    <p:sldId id="344" r:id="rId4"/>
    <p:sldId id="349" r:id="rId5"/>
    <p:sldId id="345" r:id="rId6"/>
    <p:sldId id="350" r:id="rId7"/>
    <p:sldId id="347" r:id="rId8"/>
    <p:sldId id="351" r:id="rId9"/>
    <p:sldId id="352" r:id="rId10"/>
    <p:sldId id="348" r:id="rId11"/>
  </p:sldIdLst>
  <p:sldSz cx="9906000" cy="6858000" type="A4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EB"/>
    <a:srgbClr val="385D19"/>
    <a:srgbClr val="00F202"/>
    <a:srgbClr val="269906"/>
    <a:srgbClr val="EE44EB"/>
    <a:srgbClr val="724809"/>
    <a:srgbClr val="4B2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83523" autoAdjust="0"/>
  </p:normalViewPr>
  <p:slideViewPr>
    <p:cSldViewPr>
      <p:cViewPr varScale="1">
        <p:scale>
          <a:sx n="85" d="100"/>
          <a:sy n="85" d="100"/>
        </p:scale>
        <p:origin x="-376" y="-120"/>
      </p:cViewPr>
      <p:guideLst>
        <p:guide orient="horz" pos="312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DD32A-BF40-E341-9B5A-37E7C59CD6AD}" type="datetimeFigureOut">
              <a:rPr lang="en-US" smtClean="0"/>
              <a:t>05/02/2014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BB488-A0FC-E04C-9B4C-6B51AE8B1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597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C7BCB-816A-5546-AD5D-B73CFA2F1F08}" type="datetimeFigureOut">
              <a:rPr lang="en-US" smtClean="0"/>
              <a:t>05/02/2014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FF0E-9C43-0742-AEE2-E2910500E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724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44" y="6531754"/>
            <a:ext cx="23082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3913" y="6525344"/>
            <a:ext cx="31369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ctr"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CLIC14, CERN</a:t>
            </a:r>
            <a:endParaRPr lang="en-GB" dirty="0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39038" y="6517466"/>
            <a:ext cx="23098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r" defTabSz="968375">
              <a:defRPr sz="1600" b="0">
                <a:solidFill>
                  <a:schemeClr val="tx1"/>
                </a:solidFill>
              </a:defRPr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52513"/>
            <a:ext cx="4381500" cy="51847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52513"/>
            <a:ext cx="4381500" cy="51847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3913" y="6530135"/>
            <a:ext cx="31369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ctr"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CLIC14, CERN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6544" y="6531754"/>
            <a:ext cx="2308225" cy="3524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3913" y="6530135"/>
            <a:ext cx="31369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ctr"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CLIC14, CERN</a:t>
            </a:r>
            <a:endParaRPr lang="en-GB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39038" y="6517466"/>
            <a:ext cx="2309812" cy="474663"/>
          </a:xfrm>
        </p:spPr>
        <p:txBody>
          <a:bodyPr/>
          <a:lstStyle>
            <a:lvl1pPr>
              <a:defRPr smtClean="0"/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-620" y="6551735"/>
            <a:ext cx="9910678" cy="311122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75" y="188182"/>
            <a:ext cx="74898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44" y="6531754"/>
            <a:ext cx="23082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3913" y="6530135"/>
            <a:ext cx="31369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ctr"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CLIC14, CERN</a:t>
            </a:r>
            <a:endParaRPr lang="en-GB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39038" y="6517466"/>
            <a:ext cx="23098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r" defTabSz="968375">
              <a:defRPr sz="1600" b="0">
                <a:solidFill>
                  <a:schemeClr val="tx1"/>
                </a:solidFill>
              </a:defRPr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54568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0" y="914400"/>
            <a:ext cx="9906000" cy="158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 userDrawn="1"/>
        </p:nvSpPr>
        <p:spPr bwMode="auto">
          <a:xfrm>
            <a:off x="0" y="-15299"/>
            <a:ext cx="9906000" cy="915988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14" name="Picture 13" descr="CLIC-Logo-Color-7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750488" y="-121802"/>
            <a:ext cx="1159570" cy="11595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54229" y="44624"/>
            <a:ext cx="666323" cy="8367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</p:sldLayoutIdLst>
  <p:hf hdr="0"/>
  <p:txStyles>
    <p:titleStyle>
      <a:lvl1pPr algn="ctr" defTabSz="968375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3300"/>
          </a:solidFill>
          <a:latin typeface="+mj-lt"/>
          <a:ea typeface="+mj-ea"/>
          <a:cs typeface="+mj-cs"/>
        </a:defRPr>
      </a:lvl1pPr>
      <a:lvl2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2pPr>
      <a:lvl3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3pPr>
      <a:lvl4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4pPr>
      <a:lvl5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5pPr>
      <a:lvl6pPr marL="4572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6pPr>
      <a:lvl7pPr marL="9144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7pPr>
      <a:lvl8pPr marL="13716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8pPr>
      <a:lvl9pPr marL="18288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9pPr>
    </p:titleStyle>
    <p:bodyStyle>
      <a:lvl1pPr marL="361950" indent="-361950" algn="l" defTabSz="968375" rtl="0" eaLnBrk="1" fontAlgn="base" hangingPunct="1">
        <a:spcBef>
          <a:spcPct val="20000"/>
        </a:spcBef>
        <a:spcAft>
          <a:spcPct val="0"/>
        </a:spcAft>
        <a:defRPr sz="2500" b="1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3213" algn="l" defTabSz="968375" rtl="0" eaLnBrk="1" fontAlgn="base" hangingPunct="1">
        <a:spcBef>
          <a:spcPct val="20000"/>
        </a:spcBef>
        <a:spcAft>
          <a:spcPct val="0"/>
        </a:spcAft>
        <a:defRPr sz="3000">
          <a:solidFill>
            <a:schemeClr val="tx1"/>
          </a:solidFill>
          <a:latin typeface="+mn-lt"/>
          <a:ea typeface="ＭＳ Ｐゴシック" charset="-128"/>
        </a:defRPr>
      </a:lvl2pPr>
      <a:lvl3pPr marL="1209675" indent="-241300" algn="l" defTabSz="968375" rtl="0" eaLnBrk="1" fontAlgn="base" hangingPunct="1">
        <a:spcBef>
          <a:spcPct val="20000"/>
        </a:spcBef>
        <a:spcAft>
          <a:spcPct val="0"/>
        </a:spcAft>
        <a:defRPr sz="2500">
          <a:solidFill>
            <a:schemeClr val="tx1"/>
          </a:solidFill>
          <a:latin typeface="+mn-lt"/>
          <a:ea typeface="ＭＳ Ｐゴシック" charset="-128"/>
        </a:defRPr>
      </a:lvl3pPr>
      <a:lvl4pPr marL="1693863" indent="-241300" algn="l" defTabSz="968375" rtl="0" eaLnBrk="1" fontAlgn="base" hangingPunct="1">
        <a:spcBef>
          <a:spcPct val="20000"/>
        </a:spcBef>
        <a:spcAft>
          <a:spcPct val="0"/>
        </a:spcAft>
        <a:defRPr sz="2100">
          <a:solidFill>
            <a:schemeClr val="tx1"/>
          </a:solidFill>
          <a:latin typeface="+mn-lt"/>
          <a:ea typeface="ＭＳ Ｐゴシック" charset="-128"/>
        </a:defRPr>
      </a:lvl4pPr>
      <a:lvl5pPr marL="21780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5pPr>
      <a:lvl6pPr marL="26352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6pPr>
      <a:lvl7pPr marL="30924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7pPr>
      <a:lvl8pPr marL="35496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8pPr>
      <a:lvl9pPr marL="40068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03460" y="1268760"/>
            <a:ext cx="68659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Brief report on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Status of CLIC Higgs Paper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17911" y="2276872"/>
            <a:ext cx="2467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Mark Thomson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for the editorial team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20" y="3140968"/>
            <a:ext cx="8691688" cy="316835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7708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52800" y="-27384"/>
            <a:ext cx="39163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What next? 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520" y="2852936"/>
            <a:ext cx="8520281" cy="2246769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Highest priorities</a:t>
            </a:r>
            <a:endParaRPr lang="en-US" sz="2800" dirty="0">
              <a:solidFill>
                <a:schemeClr val="tx1"/>
              </a:solidFill>
            </a:endParaRP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0090"/>
                </a:solidFill>
              </a:rPr>
              <a:t>finish remaining analyses – lots of progress</a:t>
            </a:r>
          </a:p>
          <a:p>
            <a:pPr lvl="1">
              <a:buClr>
                <a:srgbClr val="008000"/>
              </a:buClr>
            </a:pPr>
            <a:r>
              <a:rPr lang="en-US" sz="2800" dirty="0" smtClean="0">
                <a:solidFill>
                  <a:srgbClr val="000090"/>
                </a:solidFill>
              </a:rPr>
              <a:t>       presented at this meetings</a:t>
            </a:r>
            <a:endParaRPr lang="en-US" sz="2800" dirty="0">
              <a:solidFill>
                <a:srgbClr val="000090"/>
              </a:solidFill>
            </a:endParaRP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fill in the missing sections (analyses + …)</a:t>
            </a: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edit into a consistent style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2520" y="1124744"/>
            <a:ext cx="8568952" cy="1384995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Timescales</a:t>
            </a:r>
            <a:endParaRPr lang="en-US" sz="2800" dirty="0">
              <a:solidFill>
                <a:schemeClr val="tx1"/>
              </a:solidFill>
            </a:endParaRP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>
                <a:solidFill>
                  <a:srgbClr val="000090"/>
                </a:solidFill>
              </a:rPr>
              <a:t>d</a:t>
            </a:r>
            <a:r>
              <a:rPr lang="en-US" sz="2800" dirty="0" smtClean="0">
                <a:solidFill>
                  <a:srgbClr val="000090"/>
                </a:solidFill>
              </a:rPr>
              <a:t>esire to bring to conclusion </a:t>
            </a:r>
            <a:r>
              <a:rPr lang="en-US" sz="2800" dirty="0" err="1" smtClean="0">
                <a:solidFill>
                  <a:srgbClr val="000090"/>
                </a:solidFill>
              </a:rPr>
              <a:t>asap</a:t>
            </a:r>
            <a:endParaRPr lang="en-US" sz="2800" dirty="0" smtClean="0">
              <a:solidFill>
                <a:srgbClr val="000090"/>
              </a:solidFill>
            </a:endParaRP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800" dirty="0">
                <a:solidFill>
                  <a:srgbClr val="000090"/>
                </a:solidFill>
              </a:rPr>
              <a:t> </a:t>
            </a:r>
            <a:r>
              <a:rPr lang="en-US" sz="2800" dirty="0" smtClean="0">
                <a:solidFill>
                  <a:srgbClr val="000090"/>
                </a:solidFill>
              </a:rPr>
              <a:t>lots of progress, but still a lot to do…</a:t>
            </a:r>
            <a:endParaRPr lang="en-US" sz="28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16053" y="-27384"/>
            <a:ext cx="2301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Status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04" y="1183392"/>
            <a:ext cx="8866530" cy="4524315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3200" dirty="0" smtClean="0"/>
              <a:t>Things are progressing:</a:t>
            </a:r>
            <a:endParaRPr lang="en-US" sz="3200" dirty="0"/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3200" dirty="0" smtClean="0">
                <a:solidFill>
                  <a:srgbClr val="008000"/>
                </a:solidFill>
              </a:rPr>
              <a:t> </a:t>
            </a:r>
            <a:r>
              <a:rPr lang="en-US" sz="3200" dirty="0" smtClean="0">
                <a:solidFill>
                  <a:srgbClr val="008000"/>
                </a:solidFill>
              </a:rPr>
              <a:t>enthusiastic agreement from editor </a:t>
            </a:r>
            <a:r>
              <a:rPr lang="en-US" sz="3200" dirty="0" smtClean="0">
                <a:solidFill>
                  <a:srgbClr val="008000"/>
                </a:solidFill>
              </a:rPr>
              <a:t>that</a:t>
            </a:r>
          </a:p>
          <a:p>
            <a:pPr lvl="1">
              <a:buClr>
                <a:srgbClr val="008000"/>
              </a:buClr>
            </a:pPr>
            <a:r>
              <a:rPr lang="en-US" sz="3200" dirty="0">
                <a:solidFill>
                  <a:srgbClr val="008000"/>
                </a:solidFill>
              </a:rPr>
              <a:t> </a:t>
            </a:r>
            <a:r>
              <a:rPr lang="en-US" sz="3200" dirty="0" smtClean="0">
                <a:solidFill>
                  <a:srgbClr val="008000"/>
                </a:solidFill>
              </a:rPr>
              <a:t>   </a:t>
            </a:r>
            <a:r>
              <a:rPr lang="en-US" sz="3200" dirty="0" smtClean="0">
                <a:solidFill>
                  <a:srgbClr val="008000"/>
                </a:solidFill>
              </a:rPr>
              <a:t> paper </a:t>
            </a:r>
            <a:r>
              <a:rPr lang="en-US" sz="3200" dirty="0" smtClean="0">
                <a:solidFill>
                  <a:srgbClr val="008000"/>
                </a:solidFill>
              </a:rPr>
              <a:t>should be submitted to EPJC</a:t>
            </a:r>
            <a:endParaRPr lang="en-US" sz="3200" dirty="0">
              <a:solidFill>
                <a:srgbClr val="008000"/>
              </a:solidFill>
            </a:endParaRP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8000"/>
                </a:solidFill>
              </a:rPr>
              <a:t>paper structure decided</a:t>
            </a:r>
            <a:r>
              <a:rPr lang="en-US" sz="3200" dirty="0" smtClean="0">
                <a:solidFill>
                  <a:srgbClr val="008000"/>
                </a:solidFill>
              </a:rPr>
              <a:t> </a:t>
            </a: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a very early draft exists</a:t>
            </a: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sections are </a:t>
            </a:r>
            <a:r>
              <a:rPr lang="en-US" sz="3200" dirty="0" smtClean="0">
                <a:solidFill>
                  <a:schemeClr val="tx1"/>
                </a:solidFill>
              </a:rPr>
              <a:t>being filled as analyses are </a:t>
            </a:r>
          </a:p>
          <a:p>
            <a:pPr lvl="1">
              <a:buClr>
                <a:srgbClr val="008000"/>
              </a:buClr>
            </a:pPr>
            <a:r>
              <a:rPr lang="en-US" sz="3200" dirty="0" smtClean="0">
                <a:solidFill>
                  <a:schemeClr val="tx1"/>
                </a:solidFill>
              </a:rPr>
              <a:t>      completed</a:t>
            </a: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n</a:t>
            </a:r>
            <a:r>
              <a:rPr lang="en-US" sz="3200" dirty="0" smtClean="0">
                <a:solidFill>
                  <a:schemeClr val="tx1"/>
                </a:solidFill>
              </a:rPr>
              <a:t>ow need to fill in gaps</a:t>
            </a:r>
          </a:p>
          <a:p>
            <a:pPr marL="742950" lvl="1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+ editing, more editing, …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156" y="1273820"/>
            <a:ext cx="498996" cy="4989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196" y="2708920"/>
            <a:ext cx="498996" cy="49899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196" y="3218036"/>
            <a:ext cx="498996" cy="49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3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40832" y="-27384"/>
            <a:ext cx="3263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Structure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504" y="1261203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400" dirty="0" smtClean="0"/>
              <a:t> </a:t>
            </a:r>
            <a:r>
              <a:rPr lang="en-US" sz="2800" dirty="0" smtClean="0"/>
              <a:t>1) 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Simulation and Reconstruction tools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/>
              <a:t>Higgsstrahling</a:t>
            </a:r>
            <a:r>
              <a:rPr lang="en-US" sz="2800" dirty="0" smtClean="0"/>
              <a:t> at 350 </a:t>
            </a:r>
            <a:r>
              <a:rPr lang="en-US" sz="2800" dirty="0" err="1" smtClean="0"/>
              <a:t>GeV</a:t>
            </a:r>
            <a:endParaRPr lang="en-US" sz="2800" dirty="0" smtClean="0"/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WW Fusion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– all energies: 350, 1.4, 3.0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6) ZZ Fusion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1.4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</a:rPr>
              <a:t>TeV</a:t>
            </a:r>
            <a:endParaRPr lang="en-US" sz="2800" dirty="0" smtClean="0"/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7) 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8) Higgs Self-Coupling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9) 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Combined Fits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Summary and Conclusions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388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32077" y="-27384"/>
            <a:ext cx="2301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Status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504" y="1268760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1)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F202"/>
                </a:solidFill>
              </a:rPr>
              <a:t>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</a:t>
            </a:r>
            <a:r>
              <a:rPr lang="en-US" sz="2800" dirty="0" smtClean="0">
                <a:solidFill>
                  <a:schemeClr val="tx1"/>
                </a:solidFill>
              </a:rPr>
              <a:t>Simulation and Reconstruction tools 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</a:t>
            </a:r>
            <a:r>
              <a:rPr lang="en-US" sz="2800" dirty="0" smtClean="0">
                <a:solidFill>
                  <a:srgbClr val="00F202"/>
                </a:solidFill>
              </a:rPr>
              <a:t>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>
                <a:solidFill>
                  <a:srgbClr val="269906"/>
                </a:solidFill>
              </a:rPr>
              <a:t>Higgsstrahling</a:t>
            </a:r>
            <a:r>
              <a:rPr lang="en-US" sz="2800" dirty="0" smtClean="0">
                <a:solidFill>
                  <a:srgbClr val="269906"/>
                </a:solidFill>
              </a:rPr>
              <a:t> at 350 </a:t>
            </a:r>
            <a:r>
              <a:rPr lang="en-US" sz="2800" dirty="0" err="1" smtClean="0">
                <a:solidFill>
                  <a:srgbClr val="269906"/>
                </a:solidFill>
              </a:rPr>
              <a:t>GeV</a:t>
            </a:r>
            <a:r>
              <a:rPr lang="en-US" sz="2800" dirty="0" smtClean="0">
                <a:solidFill>
                  <a:srgbClr val="269906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(some gaps)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</a:t>
            </a:r>
            <a:r>
              <a:rPr lang="en-US" sz="2800" dirty="0" smtClean="0">
                <a:solidFill>
                  <a:srgbClr val="385D19"/>
                </a:solidFill>
              </a:rPr>
              <a:t>WW Fusion </a:t>
            </a:r>
            <a:r>
              <a:rPr lang="en-US" sz="2800" dirty="0" smtClean="0">
                <a:solidFill>
                  <a:srgbClr val="FF0000"/>
                </a:solidFill>
              </a:rPr>
              <a:t>(some content)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6) ZZ Fusion </a:t>
            </a:r>
            <a:r>
              <a:rPr lang="en-US" sz="2800" dirty="0" smtClean="0">
                <a:solidFill>
                  <a:srgbClr val="FF0000"/>
                </a:solidFill>
              </a:rPr>
              <a:t>(introductory text)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7) </a:t>
            </a:r>
            <a:r>
              <a:rPr lang="en-US" sz="2800" dirty="0" smtClean="0">
                <a:solidFill>
                  <a:srgbClr val="00F202"/>
                </a:solidFill>
              </a:rPr>
              <a:t>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8) </a:t>
            </a:r>
            <a:r>
              <a:rPr lang="en-US" sz="2800" dirty="0" smtClean="0">
                <a:solidFill>
                  <a:srgbClr val="00F202"/>
                </a:solidFill>
              </a:rPr>
              <a:t>Higgs Self-Coupling </a:t>
            </a:r>
            <a:r>
              <a:rPr lang="en-US" sz="2800" dirty="0" smtClean="0">
                <a:solidFill>
                  <a:srgbClr val="FF0000"/>
                </a:solidFill>
              </a:rPr>
              <a:t>(1.4 </a:t>
            </a:r>
            <a:r>
              <a:rPr lang="en-US" sz="2800" dirty="0" err="1" smtClean="0">
                <a:solidFill>
                  <a:srgbClr val="FF0000"/>
                </a:solidFill>
              </a:rPr>
              <a:t>TeV</a:t>
            </a:r>
            <a:r>
              <a:rPr lang="en-US" sz="2800" dirty="0" smtClean="0">
                <a:solidFill>
                  <a:srgbClr val="FF0000"/>
                </a:solidFill>
              </a:rPr>
              <a:t> to be </a:t>
            </a:r>
            <a:r>
              <a:rPr lang="en-US" sz="2800" dirty="0" err="1" smtClean="0">
                <a:solidFill>
                  <a:srgbClr val="FF0000"/>
                </a:solidFill>
              </a:rPr>
              <a:t>finalised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9) </a:t>
            </a:r>
            <a:r>
              <a:rPr lang="en-US" sz="2800" dirty="0" smtClean="0">
                <a:solidFill>
                  <a:srgbClr val="000000"/>
                </a:solidFill>
              </a:rPr>
              <a:t>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</a:t>
            </a:r>
            <a:r>
              <a:rPr lang="en-US" sz="2800" dirty="0" smtClean="0">
                <a:solidFill>
                  <a:srgbClr val="008000"/>
                </a:solidFill>
              </a:rPr>
              <a:t>Combined Fits </a:t>
            </a:r>
            <a:r>
              <a:rPr lang="en-US" sz="2800" dirty="0" smtClean="0">
                <a:solidFill>
                  <a:srgbClr val="FF0000"/>
                </a:solidFill>
              </a:rPr>
              <a:t>(need all final numbers)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</a:t>
            </a:r>
            <a:r>
              <a:rPr lang="en-US" sz="2800" dirty="0" smtClean="0">
                <a:solidFill>
                  <a:srgbClr val="000000"/>
                </a:solidFill>
              </a:rPr>
              <a:t>Summary and Conclusions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5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8504" y="1268760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1)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F202"/>
                </a:solidFill>
              </a:rPr>
              <a:t>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</a:t>
            </a:r>
            <a:r>
              <a:rPr lang="en-US" sz="2800" dirty="0" smtClean="0">
                <a:solidFill>
                  <a:schemeClr val="tx1"/>
                </a:solidFill>
              </a:rPr>
              <a:t>Simulation and Reconstruction tools 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</a:t>
            </a:r>
            <a:r>
              <a:rPr lang="en-US" sz="2800" dirty="0" smtClean="0">
                <a:solidFill>
                  <a:srgbClr val="00F202"/>
                </a:solidFill>
              </a:rPr>
              <a:t>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>
                <a:solidFill>
                  <a:srgbClr val="269906"/>
                </a:solidFill>
              </a:rPr>
              <a:t>Higgsstrahling</a:t>
            </a:r>
            <a:r>
              <a:rPr lang="en-US" sz="2800" dirty="0" smtClean="0">
                <a:solidFill>
                  <a:srgbClr val="269906"/>
                </a:solidFill>
              </a:rPr>
              <a:t> at 350 </a:t>
            </a:r>
            <a:r>
              <a:rPr lang="en-US" sz="2800" dirty="0" err="1" smtClean="0">
                <a:solidFill>
                  <a:srgbClr val="269906"/>
                </a:solidFill>
              </a:rPr>
              <a:t>GeV</a:t>
            </a:r>
            <a:r>
              <a:rPr lang="en-US" sz="2800" dirty="0" smtClean="0">
                <a:solidFill>
                  <a:srgbClr val="269906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(some gaps)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</a:t>
            </a:r>
            <a:r>
              <a:rPr lang="en-US" sz="2800" dirty="0" smtClean="0">
                <a:solidFill>
                  <a:srgbClr val="385D19"/>
                </a:solidFill>
              </a:rPr>
              <a:t>WW Fusion </a:t>
            </a:r>
            <a:r>
              <a:rPr lang="en-US" sz="2800" dirty="0" smtClean="0">
                <a:solidFill>
                  <a:srgbClr val="FF0000"/>
                </a:solidFill>
              </a:rPr>
              <a:t>(some content)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6) ZZ Fusion </a:t>
            </a:r>
            <a:r>
              <a:rPr lang="en-US" sz="2800" dirty="0" smtClean="0">
                <a:solidFill>
                  <a:srgbClr val="FF0000"/>
                </a:solidFill>
              </a:rPr>
              <a:t>(introductory text)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7) </a:t>
            </a:r>
            <a:r>
              <a:rPr lang="en-US" sz="2800" dirty="0" smtClean="0">
                <a:solidFill>
                  <a:srgbClr val="00F202"/>
                </a:solidFill>
              </a:rPr>
              <a:t>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8) </a:t>
            </a:r>
            <a:r>
              <a:rPr lang="en-US" sz="2800" dirty="0" smtClean="0">
                <a:solidFill>
                  <a:srgbClr val="00F202"/>
                </a:solidFill>
              </a:rPr>
              <a:t>Higgs Self-Coupling </a:t>
            </a:r>
            <a:r>
              <a:rPr lang="en-US" sz="2800" dirty="0" smtClean="0">
                <a:solidFill>
                  <a:srgbClr val="FF0000"/>
                </a:solidFill>
              </a:rPr>
              <a:t>(1.4 </a:t>
            </a:r>
            <a:r>
              <a:rPr lang="en-US" sz="2800" dirty="0" err="1" smtClean="0">
                <a:solidFill>
                  <a:srgbClr val="FF0000"/>
                </a:solidFill>
              </a:rPr>
              <a:t>TeV</a:t>
            </a:r>
            <a:r>
              <a:rPr lang="en-US" sz="2800" dirty="0" smtClean="0">
                <a:solidFill>
                  <a:srgbClr val="FF0000"/>
                </a:solidFill>
              </a:rPr>
              <a:t> to be </a:t>
            </a:r>
            <a:r>
              <a:rPr lang="en-US" sz="2800" dirty="0" err="1" smtClean="0">
                <a:solidFill>
                  <a:srgbClr val="FF0000"/>
                </a:solidFill>
              </a:rPr>
              <a:t>finalised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9) </a:t>
            </a:r>
            <a:r>
              <a:rPr lang="en-US" sz="2800" dirty="0" smtClean="0">
                <a:solidFill>
                  <a:srgbClr val="000000"/>
                </a:solidFill>
              </a:rPr>
              <a:t>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</a:t>
            </a:r>
            <a:r>
              <a:rPr lang="en-US" sz="2800" dirty="0" smtClean="0">
                <a:solidFill>
                  <a:srgbClr val="008000"/>
                </a:solidFill>
              </a:rPr>
              <a:t>Combined Fits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</a:t>
            </a:r>
            <a:r>
              <a:rPr lang="en-US" sz="2800" dirty="0" smtClean="0">
                <a:solidFill>
                  <a:srgbClr val="000000"/>
                </a:solidFill>
              </a:rPr>
              <a:t>Summary and Conclusions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0832" y="-27384"/>
            <a:ext cx="3263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Structure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480" y="2492896"/>
            <a:ext cx="9289032" cy="2369880"/>
          </a:xfrm>
          <a:prstGeom prst="rect">
            <a:avLst/>
          </a:prstGeom>
          <a:solidFill>
            <a:srgbClr val="FFEAEB"/>
          </a:solidFill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3) Overview of Higgs Production at CLIC	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/>
              <a:t>3</a:t>
            </a:r>
            <a:r>
              <a:rPr lang="en-US" sz="2400" dirty="0" smtClean="0"/>
              <a:t>.1: Motivation for 350 </a:t>
            </a:r>
            <a:r>
              <a:rPr lang="en-US" sz="2400" dirty="0" err="1" smtClean="0"/>
              <a:t>GeV</a:t>
            </a:r>
            <a:endParaRPr lang="en-US" sz="2400" dirty="0">
              <a:solidFill>
                <a:srgbClr val="008000"/>
              </a:solidFill>
            </a:endParaRP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000090"/>
                </a:solidFill>
              </a:rPr>
              <a:t>3.2: Impact of Beam </a:t>
            </a:r>
            <a:r>
              <a:rPr lang="en-US" sz="2400" dirty="0" err="1" smtClean="0">
                <a:solidFill>
                  <a:srgbClr val="000090"/>
                </a:solidFill>
              </a:rPr>
              <a:t>Polarisation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000090"/>
                </a:solidFill>
              </a:rPr>
              <a:t>3.3: Overview of measurements at 350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1257300" lvl="3" indent="-342900">
              <a:buClr>
                <a:srgbClr val="26990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3.3.1: Extraction of couplings</a:t>
            </a: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000090"/>
                </a:solidFill>
              </a:rPr>
              <a:t>3.4: Overview of measurements at &gt; 1 </a:t>
            </a:r>
            <a:r>
              <a:rPr lang="en-US" sz="2400" dirty="0" err="1" smtClean="0">
                <a:solidFill>
                  <a:srgbClr val="000090"/>
                </a:solidFill>
              </a:rPr>
              <a:t>TeV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1806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8504" y="1268760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1)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F202"/>
                </a:solidFill>
              </a:rPr>
              <a:t>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</a:t>
            </a:r>
            <a:r>
              <a:rPr lang="en-US" sz="2800" dirty="0" smtClean="0">
                <a:solidFill>
                  <a:schemeClr val="tx1"/>
                </a:solidFill>
              </a:rPr>
              <a:t>Simulation and Reconstruction tools 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</a:t>
            </a:r>
            <a:r>
              <a:rPr lang="en-US" sz="2800" dirty="0" smtClean="0">
                <a:solidFill>
                  <a:srgbClr val="00F202"/>
                </a:solidFill>
              </a:rPr>
              <a:t>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>
                <a:solidFill>
                  <a:srgbClr val="269906"/>
                </a:solidFill>
              </a:rPr>
              <a:t>Higgsstrahling</a:t>
            </a:r>
            <a:r>
              <a:rPr lang="en-US" sz="2800" dirty="0" smtClean="0">
                <a:solidFill>
                  <a:srgbClr val="269906"/>
                </a:solidFill>
              </a:rPr>
              <a:t> at 350 </a:t>
            </a:r>
            <a:r>
              <a:rPr lang="en-US" sz="2800" dirty="0" err="1" smtClean="0">
                <a:solidFill>
                  <a:srgbClr val="269906"/>
                </a:solidFill>
              </a:rPr>
              <a:t>GeV</a:t>
            </a:r>
            <a:r>
              <a:rPr lang="en-US" sz="2800" dirty="0" smtClean="0">
                <a:solidFill>
                  <a:srgbClr val="269906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(some gaps)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</a:t>
            </a:r>
            <a:r>
              <a:rPr lang="en-US" sz="2800" dirty="0" smtClean="0">
                <a:solidFill>
                  <a:srgbClr val="385D19"/>
                </a:solidFill>
              </a:rPr>
              <a:t>WW Fusion </a:t>
            </a:r>
            <a:r>
              <a:rPr lang="en-US" sz="2800" dirty="0" smtClean="0">
                <a:solidFill>
                  <a:srgbClr val="FF0000"/>
                </a:solidFill>
              </a:rPr>
              <a:t>(some content)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6) ZZ Fusion </a:t>
            </a:r>
            <a:r>
              <a:rPr lang="en-US" sz="2800" dirty="0" smtClean="0">
                <a:solidFill>
                  <a:srgbClr val="FF0000"/>
                </a:solidFill>
              </a:rPr>
              <a:t>(introductory text)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7) </a:t>
            </a:r>
            <a:r>
              <a:rPr lang="en-US" sz="2800" dirty="0" smtClean="0">
                <a:solidFill>
                  <a:srgbClr val="00F202"/>
                </a:solidFill>
              </a:rPr>
              <a:t>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8) </a:t>
            </a:r>
            <a:r>
              <a:rPr lang="en-US" sz="2800" dirty="0" smtClean="0">
                <a:solidFill>
                  <a:srgbClr val="00F202"/>
                </a:solidFill>
              </a:rPr>
              <a:t>Higgs Self-Coupling </a:t>
            </a:r>
            <a:r>
              <a:rPr lang="en-US" sz="2800" dirty="0" smtClean="0">
                <a:solidFill>
                  <a:srgbClr val="FF0000"/>
                </a:solidFill>
              </a:rPr>
              <a:t>(1.4 </a:t>
            </a:r>
            <a:r>
              <a:rPr lang="en-US" sz="2800" dirty="0" err="1" smtClean="0">
                <a:solidFill>
                  <a:srgbClr val="FF0000"/>
                </a:solidFill>
              </a:rPr>
              <a:t>TeV</a:t>
            </a:r>
            <a:r>
              <a:rPr lang="en-US" sz="2800" dirty="0" smtClean="0">
                <a:solidFill>
                  <a:srgbClr val="FF0000"/>
                </a:solidFill>
              </a:rPr>
              <a:t> to be </a:t>
            </a:r>
            <a:r>
              <a:rPr lang="en-US" sz="2800" dirty="0" err="1" smtClean="0">
                <a:solidFill>
                  <a:srgbClr val="FF0000"/>
                </a:solidFill>
              </a:rPr>
              <a:t>finalised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9) </a:t>
            </a:r>
            <a:r>
              <a:rPr lang="en-US" sz="2800" dirty="0" smtClean="0">
                <a:solidFill>
                  <a:srgbClr val="000000"/>
                </a:solidFill>
              </a:rPr>
              <a:t>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</a:t>
            </a:r>
            <a:r>
              <a:rPr lang="en-US" sz="2800" dirty="0" smtClean="0">
                <a:solidFill>
                  <a:srgbClr val="008000"/>
                </a:solidFill>
              </a:rPr>
              <a:t>Combined Fits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</a:t>
            </a:r>
            <a:r>
              <a:rPr lang="en-US" sz="2800" dirty="0" smtClean="0">
                <a:solidFill>
                  <a:srgbClr val="000000"/>
                </a:solidFill>
              </a:rPr>
              <a:t>Summary and Conclusions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0832" y="-27384"/>
            <a:ext cx="3263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Structure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480" y="1588725"/>
            <a:ext cx="9289032" cy="4216539"/>
          </a:xfrm>
          <a:prstGeom prst="rect">
            <a:avLst/>
          </a:prstGeom>
          <a:solidFill>
            <a:srgbClr val="FFEAEB"/>
          </a:solidFill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rgbClr val="000000"/>
                </a:solidFill>
              </a:rPr>
              <a:t> 4) </a:t>
            </a:r>
            <a:r>
              <a:rPr lang="en-US" sz="2800" dirty="0" err="1">
                <a:solidFill>
                  <a:srgbClr val="000000"/>
                </a:solidFill>
              </a:rPr>
              <a:t>Higgsstrahling</a:t>
            </a:r>
            <a:r>
              <a:rPr lang="en-US" sz="2800" dirty="0">
                <a:solidFill>
                  <a:srgbClr val="000000"/>
                </a:solidFill>
              </a:rPr>
              <a:t> at 350 </a:t>
            </a:r>
            <a:r>
              <a:rPr lang="en-US" sz="2800" dirty="0" err="1" smtClean="0">
                <a:solidFill>
                  <a:srgbClr val="000000"/>
                </a:solidFill>
              </a:rPr>
              <a:t>GeV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/>
              <a:t>4.1: Recoil mass </a:t>
            </a:r>
            <a:endParaRPr lang="en-US" sz="2400" dirty="0"/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4.1.1: </a:t>
            </a:r>
            <a:r>
              <a:rPr lang="en-US" sz="2400" dirty="0">
                <a:solidFill>
                  <a:srgbClr val="008000"/>
                </a:solidFill>
              </a:rPr>
              <a:t>Z </a:t>
            </a:r>
            <a:r>
              <a:rPr lang="en-US" sz="2400" dirty="0" smtClean="0">
                <a:solidFill>
                  <a:srgbClr val="008000"/>
                </a:solidFill>
              </a:rPr>
              <a:t>→ </a:t>
            </a:r>
            <a:r>
              <a:rPr lang="en-US" sz="2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mm</a:t>
            </a:r>
            <a:r>
              <a:rPr lang="en-US" sz="2400" dirty="0" smtClean="0">
                <a:solidFill>
                  <a:srgbClr val="008000"/>
                </a:solidFill>
              </a:rPr>
              <a:t>, </a:t>
            </a:r>
            <a:r>
              <a:rPr lang="en-US" sz="2400" dirty="0" err="1" smtClean="0">
                <a:solidFill>
                  <a:srgbClr val="008000"/>
                </a:solidFill>
              </a:rPr>
              <a:t>ee</a:t>
            </a:r>
            <a:endParaRPr lang="en-US" sz="2400" dirty="0" smtClean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4.1.2</a:t>
            </a:r>
            <a:r>
              <a:rPr lang="en-US" sz="2400" dirty="0">
                <a:solidFill>
                  <a:srgbClr val="008000"/>
                </a:solidFill>
              </a:rPr>
              <a:t>: Z → </a:t>
            </a:r>
            <a:r>
              <a:rPr lang="en-US" sz="2400" dirty="0" err="1" smtClean="0">
                <a:solidFill>
                  <a:srgbClr val="008000"/>
                </a:solidFill>
              </a:rPr>
              <a:t>qq</a:t>
            </a:r>
            <a:endParaRPr lang="en-US" sz="2400" dirty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4.1.3</a:t>
            </a:r>
            <a:r>
              <a:rPr lang="en-US" sz="2400" dirty="0">
                <a:solidFill>
                  <a:srgbClr val="008000"/>
                </a:solidFill>
              </a:rPr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Z → </a:t>
            </a:r>
            <a:r>
              <a:rPr lang="en-US" sz="2400" dirty="0" err="1" smtClean="0">
                <a:solidFill>
                  <a:srgbClr val="008000"/>
                </a:solidFill>
              </a:rPr>
              <a:t>invis</a:t>
            </a:r>
            <a:endParaRPr lang="en-US" sz="2400" dirty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4.1.4: ZH cross section</a:t>
            </a: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333399"/>
                </a:solidFill>
              </a:rPr>
              <a:t>4.2: Branching ratios </a:t>
            </a:r>
            <a:endParaRPr lang="en-US" sz="2400" dirty="0">
              <a:solidFill>
                <a:srgbClr val="333399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4.2.1</a:t>
            </a:r>
            <a:r>
              <a:rPr lang="en-US" sz="2400" dirty="0">
                <a:solidFill>
                  <a:srgbClr val="008000"/>
                </a:solidFill>
              </a:rPr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H </a:t>
            </a:r>
            <a:r>
              <a:rPr lang="en-US" sz="2400" dirty="0">
                <a:solidFill>
                  <a:srgbClr val="008000"/>
                </a:solidFill>
              </a:rPr>
              <a:t>→ </a:t>
            </a:r>
            <a:r>
              <a:rPr lang="en-US" sz="2400" dirty="0" smtClean="0">
                <a:solidFill>
                  <a:srgbClr val="008000"/>
                </a:solidFill>
              </a:rPr>
              <a:t>bb, cc, </a:t>
            </a:r>
            <a:r>
              <a:rPr lang="en-US" sz="2400" dirty="0" err="1" smtClean="0">
                <a:solidFill>
                  <a:srgbClr val="008000"/>
                </a:solidFill>
              </a:rPr>
              <a:t>gg</a:t>
            </a:r>
            <a:endParaRPr lang="en-US" sz="2400" dirty="0" smtClean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4.2.2: </a:t>
            </a:r>
            <a:r>
              <a:rPr lang="en-US" sz="2400" dirty="0">
                <a:solidFill>
                  <a:srgbClr val="008000"/>
                </a:solidFill>
              </a:rPr>
              <a:t>H → </a:t>
            </a:r>
            <a:r>
              <a:rPr lang="en-US" sz="24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tt</a:t>
            </a:r>
            <a:r>
              <a:rPr lang="en-US" sz="2400" dirty="0" smtClean="0">
                <a:solidFill>
                  <a:srgbClr val="008000"/>
                </a:solidFill>
              </a:rPr>
              <a:t>, </a:t>
            </a:r>
            <a:r>
              <a:rPr lang="en-US" sz="2400" dirty="0">
                <a:solidFill>
                  <a:srgbClr val="008000"/>
                </a:solidFill>
              </a:rPr>
              <a:t>bb, cc, </a:t>
            </a:r>
            <a:r>
              <a:rPr lang="en-US" sz="2400" dirty="0" err="1" smtClean="0">
                <a:solidFill>
                  <a:srgbClr val="008000"/>
                </a:solidFill>
              </a:rPr>
              <a:t>gg</a:t>
            </a:r>
            <a:endParaRPr lang="en-US" sz="2400" dirty="0" smtClean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4.2.3: </a:t>
            </a:r>
            <a:r>
              <a:rPr lang="en-US" sz="2400" dirty="0">
                <a:solidFill>
                  <a:srgbClr val="008000"/>
                </a:solidFill>
              </a:rPr>
              <a:t>H → </a:t>
            </a:r>
            <a:r>
              <a:rPr lang="en-US" sz="2400" dirty="0" smtClean="0">
                <a:solidFill>
                  <a:srgbClr val="008000"/>
                </a:solidFill>
              </a:rPr>
              <a:t>WW*</a:t>
            </a: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4.2.4</a:t>
            </a:r>
            <a:r>
              <a:rPr lang="en-US" sz="2400" dirty="0">
                <a:solidFill>
                  <a:srgbClr val="008000"/>
                </a:solidFill>
              </a:rPr>
              <a:t>: H → </a:t>
            </a:r>
            <a:r>
              <a:rPr lang="en-US" sz="2400" dirty="0" smtClean="0">
                <a:solidFill>
                  <a:srgbClr val="008000"/>
                </a:solidFill>
              </a:rPr>
              <a:t>ZZ*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4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8504" y="1268760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1)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F202"/>
                </a:solidFill>
              </a:rPr>
              <a:t>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</a:t>
            </a:r>
            <a:r>
              <a:rPr lang="en-US" sz="2800" dirty="0" smtClean="0">
                <a:solidFill>
                  <a:schemeClr val="tx1"/>
                </a:solidFill>
              </a:rPr>
              <a:t>Simulation and Reconstruction tools 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</a:t>
            </a:r>
            <a:r>
              <a:rPr lang="en-US" sz="2800" dirty="0" smtClean="0">
                <a:solidFill>
                  <a:srgbClr val="00F202"/>
                </a:solidFill>
              </a:rPr>
              <a:t>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>
                <a:solidFill>
                  <a:srgbClr val="269906"/>
                </a:solidFill>
              </a:rPr>
              <a:t>Higgsstrahling</a:t>
            </a:r>
            <a:r>
              <a:rPr lang="en-US" sz="2800" dirty="0" smtClean="0">
                <a:solidFill>
                  <a:srgbClr val="269906"/>
                </a:solidFill>
              </a:rPr>
              <a:t> at 350 </a:t>
            </a:r>
            <a:r>
              <a:rPr lang="en-US" sz="2800" dirty="0" err="1" smtClean="0">
                <a:solidFill>
                  <a:srgbClr val="269906"/>
                </a:solidFill>
              </a:rPr>
              <a:t>GeV</a:t>
            </a:r>
            <a:r>
              <a:rPr lang="en-US" sz="2800" dirty="0" smtClean="0">
                <a:solidFill>
                  <a:srgbClr val="269906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(some gaps)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</a:t>
            </a:r>
            <a:r>
              <a:rPr lang="en-US" sz="2800" dirty="0" smtClean="0">
                <a:solidFill>
                  <a:srgbClr val="385D19"/>
                </a:solidFill>
              </a:rPr>
              <a:t>WW Fusion </a:t>
            </a:r>
            <a:r>
              <a:rPr lang="en-US" sz="2800" dirty="0" smtClean="0">
                <a:solidFill>
                  <a:srgbClr val="FF0000"/>
                </a:solidFill>
              </a:rPr>
              <a:t>(some content)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6) ZZ Fusion </a:t>
            </a:r>
            <a:r>
              <a:rPr lang="en-US" sz="2800" dirty="0" smtClean="0">
                <a:solidFill>
                  <a:srgbClr val="FF0000"/>
                </a:solidFill>
              </a:rPr>
              <a:t>(introductory text)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7) </a:t>
            </a:r>
            <a:r>
              <a:rPr lang="en-US" sz="2800" dirty="0" smtClean="0">
                <a:solidFill>
                  <a:srgbClr val="00F202"/>
                </a:solidFill>
              </a:rPr>
              <a:t>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8) </a:t>
            </a:r>
            <a:r>
              <a:rPr lang="en-US" sz="2800" dirty="0" smtClean="0">
                <a:solidFill>
                  <a:srgbClr val="00F202"/>
                </a:solidFill>
              </a:rPr>
              <a:t>Higgs Self-Coupling </a:t>
            </a:r>
            <a:r>
              <a:rPr lang="en-US" sz="2800" dirty="0" smtClean="0">
                <a:solidFill>
                  <a:srgbClr val="FF0000"/>
                </a:solidFill>
              </a:rPr>
              <a:t>(1.4 </a:t>
            </a:r>
            <a:r>
              <a:rPr lang="en-US" sz="2800" dirty="0" err="1" smtClean="0">
                <a:solidFill>
                  <a:srgbClr val="FF0000"/>
                </a:solidFill>
              </a:rPr>
              <a:t>TeV</a:t>
            </a:r>
            <a:r>
              <a:rPr lang="en-US" sz="2800" dirty="0" smtClean="0">
                <a:solidFill>
                  <a:srgbClr val="FF0000"/>
                </a:solidFill>
              </a:rPr>
              <a:t> to be </a:t>
            </a:r>
            <a:r>
              <a:rPr lang="en-US" sz="2800" dirty="0" err="1" smtClean="0">
                <a:solidFill>
                  <a:srgbClr val="FF0000"/>
                </a:solidFill>
              </a:rPr>
              <a:t>finalised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9) </a:t>
            </a:r>
            <a:r>
              <a:rPr lang="en-US" sz="2800" dirty="0" smtClean="0">
                <a:solidFill>
                  <a:srgbClr val="000000"/>
                </a:solidFill>
              </a:rPr>
              <a:t>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</a:t>
            </a:r>
            <a:r>
              <a:rPr lang="en-US" sz="2800" dirty="0" smtClean="0">
                <a:solidFill>
                  <a:srgbClr val="008000"/>
                </a:solidFill>
              </a:rPr>
              <a:t>Combined Fits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</a:t>
            </a:r>
            <a:r>
              <a:rPr lang="en-US" sz="2800" dirty="0" smtClean="0">
                <a:solidFill>
                  <a:srgbClr val="000000"/>
                </a:solidFill>
              </a:rPr>
              <a:t>Summary and Conclusions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0832" y="-27384"/>
            <a:ext cx="3263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Structure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480" y="1363410"/>
            <a:ext cx="9289032" cy="4585870"/>
          </a:xfrm>
          <a:prstGeom prst="rect">
            <a:avLst/>
          </a:prstGeom>
          <a:solidFill>
            <a:srgbClr val="FFEAEB"/>
          </a:solidFill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rgbClr val="000000"/>
                </a:solidFill>
              </a:rPr>
              <a:t> 5</a:t>
            </a:r>
            <a:r>
              <a:rPr lang="en-US" sz="2800" dirty="0" smtClean="0">
                <a:solidFill>
                  <a:srgbClr val="000000"/>
                </a:solidFill>
              </a:rPr>
              <a:t>) WW Fusion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/>
              <a:t>5.1: Higgs to fermions </a:t>
            </a:r>
            <a:endParaRPr lang="en-US" sz="2400" dirty="0"/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5</a:t>
            </a:r>
            <a:r>
              <a:rPr lang="en-US" sz="2400" dirty="0" smtClean="0">
                <a:solidFill>
                  <a:srgbClr val="008000"/>
                </a:solidFill>
              </a:rPr>
              <a:t>.1.1</a:t>
            </a:r>
            <a:r>
              <a:rPr lang="en-US" sz="2400" dirty="0">
                <a:solidFill>
                  <a:srgbClr val="008000"/>
                </a:solidFill>
              </a:rPr>
              <a:t>: H → bb, cc, </a:t>
            </a:r>
            <a:r>
              <a:rPr lang="en-US" sz="2400" dirty="0" err="1">
                <a:solidFill>
                  <a:srgbClr val="008000"/>
                </a:solidFill>
              </a:rPr>
              <a:t>gg</a:t>
            </a:r>
            <a:endParaRPr lang="en-US" sz="2400" dirty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5.1.2</a:t>
            </a:r>
            <a:r>
              <a:rPr lang="en-US" sz="2400" dirty="0">
                <a:solidFill>
                  <a:srgbClr val="008000"/>
                </a:solidFill>
              </a:rPr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H → </a:t>
            </a:r>
            <a:r>
              <a:rPr lang="en-US" sz="24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tt</a:t>
            </a:r>
            <a:endParaRPr lang="en-US" sz="2400" dirty="0" smtClean="0">
              <a:solidFill>
                <a:srgbClr val="008000"/>
              </a:solidFill>
            </a:endParaRP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333399"/>
                </a:solidFill>
              </a:rPr>
              <a:t>5.2: Higgs to WW and ZZ</a:t>
            </a:r>
            <a:endParaRPr lang="en-US" sz="2400" dirty="0" smtClean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5.2.1: </a:t>
            </a:r>
            <a:r>
              <a:rPr lang="en-US" sz="2400" dirty="0">
                <a:solidFill>
                  <a:srgbClr val="008000"/>
                </a:solidFill>
              </a:rPr>
              <a:t>H → </a:t>
            </a:r>
            <a:r>
              <a:rPr lang="en-US" sz="2400" dirty="0" smtClean="0">
                <a:solidFill>
                  <a:srgbClr val="008000"/>
                </a:solidFill>
              </a:rPr>
              <a:t>WW* at 350 </a:t>
            </a:r>
            <a:r>
              <a:rPr lang="en-US" sz="2400" dirty="0" err="1" smtClean="0">
                <a:solidFill>
                  <a:srgbClr val="008000"/>
                </a:solidFill>
              </a:rPr>
              <a:t>GeV</a:t>
            </a:r>
            <a:endParaRPr lang="en-US" sz="2400" dirty="0" smtClean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5.2.2: </a:t>
            </a:r>
            <a:r>
              <a:rPr lang="en-US" sz="2400" dirty="0">
                <a:solidFill>
                  <a:srgbClr val="008000"/>
                </a:solidFill>
              </a:rPr>
              <a:t>H → WW</a:t>
            </a:r>
            <a:r>
              <a:rPr lang="en-US" sz="2400" dirty="0" smtClean="0">
                <a:solidFill>
                  <a:srgbClr val="008000"/>
                </a:solidFill>
              </a:rPr>
              <a:t>*</a:t>
            </a: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 5.2.3: </a:t>
            </a:r>
            <a:r>
              <a:rPr lang="en-US" sz="2400" dirty="0">
                <a:solidFill>
                  <a:srgbClr val="008000"/>
                </a:solidFill>
              </a:rPr>
              <a:t>H → </a:t>
            </a:r>
            <a:r>
              <a:rPr lang="en-US" sz="2400" dirty="0" smtClean="0">
                <a:solidFill>
                  <a:srgbClr val="008000"/>
                </a:solidFill>
              </a:rPr>
              <a:t>ZZ*</a:t>
            </a:r>
          </a:p>
          <a:p>
            <a:pPr marL="742950" lvl="2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333399"/>
                </a:solidFill>
              </a:rPr>
              <a:t>5.3: Rare Higgs Decays</a:t>
            </a:r>
            <a:endParaRPr lang="en-US" sz="2400" dirty="0">
              <a:solidFill>
                <a:srgbClr val="008000"/>
              </a:solidFill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5.3.1</a:t>
            </a:r>
            <a:r>
              <a:rPr lang="en-US" sz="2400" dirty="0">
                <a:solidFill>
                  <a:srgbClr val="008000"/>
                </a:solidFill>
              </a:rPr>
              <a:t>: H </a:t>
            </a:r>
            <a:r>
              <a:rPr lang="en-US" sz="2400" dirty="0" smtClean="0">
                <a:solidFill>
                  <a:srgbClr val="008000"/>
                </a:solidFill>
              </a:rPr>
              <a:t>→ </a:t>
            </a:r>
            <a:r>
              <a:rPr lang="en-US" sz="24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gg</a:t>
            </a:r>
            <a:endParaRPr lang="en-US" sz="2400" dirty="0">
              <a:solidFill>
                <a:srgbClr val="008000"/>
              </a:solidFill>
              <a:latin typeface="Symbol" charset="2"/>
              <a:cs typeface="Symbol" charset="2"/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5.3.2</a:t>
            </a:r>
            <a:r>
              <a:rPr lang="en-US" sz="2400" dirty="0">
                <a:solidFill>
                  <a:srgbClr val="008000"/>
                </a:solidFill>
              </a:rPr>
              <a:t>: H → </a:t>
            </a:r>
            <a:r>
              <a:rPr lang="en-US" sz="2400" dirty="0" err="1" smtClean="0">
                <a:solidFill>
                  <a:srgbClr val="008000"/>
                </a:solidFill>
              </a:rPr>
              <a:t>Z</a:t>
            </a:r>
            <a:r>
              <a:rPr lang="en-US" sz="24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</a:t>
            </a:r>
            <a:endParaRPr lang="en-US" sz="2400" dirty="0">
              <a:solidFill>
                <a:srgbClr val="008000"/>
              </a:solidFill>
              <a:latin typeface="Symbol" charset="2"/>
              <a:cs typeface="Symbol" charset="2"/>
            </a:endParaRPr>
          </a:p>
          <a:p>
            <a:pPr marL="1200150" lvl="2" indent="-285750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8000"/>
                </a:solidFill>
              </a:rPr>
              <a:t> 5.3.3: H </a:t>
            </a:r>
            <a:r>
              <a:rPr lang="en-US" sz="2400" dirty="0">
                <a:solidFill>
                  <a:srgbClr val="008000"/>
                </a:solidFill>
              </a:rPr>
              <a:t>→ </a:t>
            </a:r>
            <a:r>
              <a:rPr lang="en-US" sz="2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mm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06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40832" y="-27384"/>
            <a:ext cx="3263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Structure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504" y="1261203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400" dirty="0" smtClean="0"/>
              <a:t> </a:t>
            </a:r>
            <a:r>
              <a:rPr lang="en-US" sz="2800" dirty="0" smtClean="0"/>
              <a:t>1) 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Simulation and Reconstruction tools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/>
              <a:t>Higgsstrahling</a:t>
            </a:r>
            <a:r>
              <a:rPr lang="en-US" sz="2800" dirty="0" smtClean="0"/>
              <a:t> at 350 </a:t>
            </a:r>
            <a:r>
              <a:rPr lang="en-US" sz="2800" dirty="0" err="1" smtClean="0"/>
              <a:t>GeV</a:t>
            </a:r>
            <a:endParaRPr lang="en-US" sz="2800" dirty="0" smtClean="0"/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WW Fusion 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6) ZZ Fusion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7) 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8) Higgs Self-Coupling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9) 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Combined Fits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Summary and Conclusions</a:t>
            </a:r>
            <a:endParaRPr lang="en-US" sz="2800" dirty="0"/>
          </a:p>
        </p:txBody>
      </p:sp>
      <p:sp>
        <p:nvSpPr>
          <p:cNvPr id="2" name="Right Brace 1"/>
          <p:cNvSpPr/>
          <p:nvPr/>
        </p:nvSpPr>
        <p:spPr bwMode="auto">
          <a:xfrm>
            <a:off x="5241032" y="3573016"/>
            <a:ext cx="216024" cy="1584176"/>
          </a:xfrm>
          <a:prstGeom prst="rightBrac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73080" y="4005064"/>
            <a:ext cx="172324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Monolithic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sections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3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40832" y="-27384"/>
            <a:ext cx="3263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Structure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504" y="1261203"/>
            <a:ext cx="8856984" cy="4832093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400" dirty="0" smtClean="0"/>
              <a:t> </a:t>
            </a:r>
            <a:r>
              <a:rPr lang="en-US" sz="2800" dirty="0" smtClean="0"/>
              <a:t>1) Introduction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  2) Simulation and Reconstruction tools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3) Overview of Higgs Production at CLIC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4) </a:t>
            </a:r>
            <a:r>
              <a:rPr lang="en-US" sz="2800" dirty="0" err="1" smtClean="0"/>
              <a:t>Higgsstrahling</a:t>
            </a:r>
            <a:r>
              <a:rPr lang="en-US" sz="2800" dirty="0" smtClean="0"/>
              <a:t> at 350 </a:t>
            </a:r>
            <a:r>
              <a:rPr lang="en-US" sz="2800" dirty="0" err="1" smtClean="0"/>
              <a:t>GeV</a:t>
            </a:r>
            <a:endParaRPr lang="en-US" sz="2800" dirty="0" smtClean="0"/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5) WW Fusion 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6) ZZ Fusion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7) Top Yukawa 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8) Higgs Self-Coupling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9) Higgs Mass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10) </a:t>
            </a:r>
            <a:r>
              <a:rPr lang="en-US" sz="2800" dirty="0" smtClean="0">
                <a:solidFill>
                  <a:srgbClr val="FF0000"/>
                </a:solidFill>
              </a:rPr>
              <a:t>Combined Fits</a:t>
            </a:r>
          </a:p>
          <a:p>
            <a:pPr marL="285750" lvl="1" indent="-285750">
              <a:buClr>
                <a:srgbClr val="FF0000"/>
              </a:buClr>
              <a:buFont typeface="Wingdings" charset="2"/>
              <a:buChar char=""/>
            </a:pPr>
            <a:r>
              <a:rPr lang="en-US" sz="2800" dirty="0" smtClean="0"/>
              <a:t>11) Summary and Conclusions</a:t>
            </a:r>
            <a:endParaRPr lang="en-US" sz="2800" dirty="0"/>
          </a:p>
        </p:txBody>
      </p:sp>
      <p:sp>
        <p:nvSpPr>
          <p:cNvPr id="2" name="Right Brace 1"/>
          <p:cNvSpPr/>
          <p:nvPr/>
        </p:nvSpPr>
        <p:spPr bwMode="auto">
          <a:xfrm>
            <a:off x="4088904" y="5229200"/>
            <a:ext cx="360040" cy="288032"/>
          </a:xfrm>
          <a:prstGeom prst="rightBrac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92960" y="4797152"/>
            <a:ext cx="420289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Some thoughts required on 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BSM sensitivity?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4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ic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FAE4E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68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68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14818</TotalTime>
  <Words>839</Words>
  <Application>Microsoft Macintosh PowerPoint</Application>
  <PresentationFormat>A4 Paper (210x297 mm)</PresentationFormat>
  <Paragraphs>140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Emmanuel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Thomson</dc:creator>
  <cp:lastModifiedBy>Mark Thomson</cp:lastModifiedBy>
  <cp:revision>467</cp:revision>
  <cp:lastPrinted>2013-01-28T11:40:53Z</cp:lastPrinted>
  <dcterms:created xsi:type="dcterms:W3CDTF">2011-09-21T05:55:54Z</dcterms:created>
  <dcterms:modified xsi:type="dcterms:W3CDTF">2014-02-05T11:18:29Z</dcterms:modified>
</cp:coreProperties>
</file>