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323" r:id="rId3"/>
    <p:sldId id="352" r:id="rId4"/>
    <p:sldId id="274" r:id="rId5"/>
    <p:sldId id="283" r:id="rId6"/>
    <p:sldId id="351" r:id="rId7"/>
    <p:sldId id="325" r:id="rId8"/>
    <p:sldId id="350" r:id="rId9"/>
    <p:sldId id="310" r:id="rId10"/>
    <p:sldId id="313" r:id="rId11"/>
    <p:sldId id="275" r:id="rId12"/>
    <p:sldId id="326" r:id="rId13"/>
    <p:sldId id="318" r:id="rId14"/>
    <p:sldId id="317" r:id="rId15"/>
    <p:sldId id="349" r:id="rId16"/>
    <p:sldId id="328" r:id="rId17"/>
    <p:sldId id="330" r:id="rId18"/>
    <p:sldId id="331" r:id="rId19"/>
    <p:sldId id="332" r:id="rId20"/>
    <p:sldId id="334" r:id="rId21"/>
    <p:sldId id="348" r:id="rId22"/>
    <p:sldId id="336" r:id="rId23"/>
    <p:sldId id="338" r:id="rId24"/>
    <p:sldId id="341" r:id="rId25"/>
    <p:sldId id="342" r:id="rId26"/>
    <p:sldId id="343" r:id="rId27"/>
    <p:sldId id="339" r:id="rId28"/>
    <p:sldId id="340" r:id="rId29"/>
    <p:sldId id="345" r:id="rId30"/>
    <p:sldId id="346" r:id="rId31"/>
    <p:sldId id="32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99"/>
    <a:srgbClr val="005596"/>
    <a:srgbClr val="1D0997"/>
    <a:srgbClr val="0055B4"/>
    <a:srgbClr val="0055A0"/>
    <a:srgbClr val="0055BE"/>
    <a:srgbClr val="0055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0" autoAdjust="0"/>
    <p:restoredTop sz="94660"/>
  </p:normalViewPr>
  <p:slideViewPr>
    <p:cSldViewPr snapToGrid="0">
      <p:cViewPr>
        <p:scale>
          <a:sx n="120" d="100"/>
          <a:sy n="120" d="100"/>
        </p:scale>
        <p:origin x="-4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5189583998897"/>
          <c:y val="4.9942546409209497E-2"/>
          <c:w val="0.72784144225408598"/>
          <c:h val="0.72425854981002202"/>
        </c:manualLayout>
      </c:layout>
      <c:scatterChart>
        <c:scatterStyle val="smoothMarker"/>
        <c:varyColors val="0"/>
        <c:ser>
          <c:idx val="0"/>
          <c:order val="0"/>
          <c:marker>
            <c:symbol val="circle"/>
            <c:size val="3"/>
          </c:marker>
          <c:xVal>
            <c:numRef>
              <c:f>Sheet2!$C$1:$L$1</c:f>
              <c:numCache>
                <c:formatCode>General</c:formatCode>
                <c:ptCount val="10"/>
                <c:pt idx="0">
                  <c:v>0</c:v>
                </c:pt>
                <c:pt idx="1">
                  <c:v>1250</c:v>
                </c:pt>
                <c:pt idx="2">
                  <c:v>2500</c:v>
                </c:pt>
                <c:pt idx="3">
                  <c:v>3750</c:v>
                </c:pt>
                <c:pt idx="4">
                  <c:v>5000</c:v>
                </c:pt>
                <c:pt idx="5">
                  <c:v>6250</c:v>
                </c:pt>
                <c:pt idx="6">
                  <c:v>7500</c:v>
                </c:pt>
                <c:pt idx="7">
                  <c:v>10000</c:v>
                </c:pt>
                <c:pt idx="8">
                  <c:v>20000</c:v>
                </c:pt>
                <c:pt idx="9">
                  <c:v>40000</c:v>
                </c:pt>
              </c:numCache>
            </c:numRef>
          </c:xVal>
          <c:yVal>
            <c:numRef>
              <c:f>Sheet2!$C$2:$L$2</c:f>
              <c:numCache>
                <c:formatCode>0.0</c:formatCode>
                <c:ptCount val="10"/>
                <c:pt idx="0">
                  <c:v>34.685704600000001</c:v>
                </c:pt>
                <c:pt idx="1">
                  <c:v>42.816184300000003</c:v>
                </c:pt>
                <c:pt idx="2">
                  <c:v>67.843029799999996</c:v>
                </c:pt>
                <c:pt idx="3">
                  <c:v>97.314144400000004</c:v>
                </c:pt>
                <c:pt idx="4">
                  <c:v>125.6887</c:v>
                </c:pt>
                <c:pt idx="5">
                  <c:v>145.831952</c:v>
                </c:pt>
                <c:pt idx="6">
                  <c:v>152.188942</c:v>
                </c:pt>
                <c:pt idx="7">
                  <c:v>160.59313700000001</c:v>
                </c:pt>
                <c:pt idx="8">
                  <c:v>169.39812800000001</c:v>
                </c:pt>
                <c:pt idx="9">
                  <c:v>174.876981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572032"/>
        <c:axId val="86877312"/>
      </c:scatterChart>
      <c:valAx>
        <c:axId val="86572032"/>
        <c:scaling>
          <c:orientation val="minMax"/>
          <c:max val="200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 sz="900"/>
                </a:pPr>
                <a:r>
                  <a:rPr lang="en-GB" sz="900"/>
                  <a:t>NI, 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877312"/>
        <c:crosses val="autoZero"/>
        <c:crossBetween val="midCat"/>
        <c:majorUnit val="2500"/>
        <c:minorUnit val="1250"/>
      </c:valAx>
      <c:valAx>
        <c:axId val="868773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GB" sz="900"/>
                  <a:t>Gradient, T/m</a:t>
                </a:r>
              </a:p>
            </c:rich>
          </c:tx>
          <c:layout>
            <c:manualLayout>
              <c:xMode val="edge"/>
              <c:yMode val="edge"/>
              <c:x val="0"/>
              <c:y val="0.4108451443569550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865720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FBF1-6ADC-4D70-95E3-724BFDF262AF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5EFAD-C233-4ED6-84C3-CE6AE30C3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3065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7E12-11DA-4885-B66D-F7D11F7D1822}" type="datetimeFigureOut">
              <a:rPr lang="fr-FR" smtClean="0"/>
              <a:t>05/02/2014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23D61-F67E-4C76-8138-E62F9BC2E99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4819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760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760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760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760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760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760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6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602622"/>
            <a:ext cx="9144000" cy="266400"/>
          </a:xfrm>
          <a:prstGeom prst="rect">
            <a:avLst/>
          </a:prstGeom>
          <a:solidFill>
            <a:srgbClr val="0055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880" y="6614172"/>
            <a:ext cx="2543740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fr-FR" sz="12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Michele</a:t>
            </a:r>
            <a:r>
              <a:rPr lang="fr-FR" sz="12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Modena, CERN</a:t>
            </a:r>
            <a:endParaRPr lang="fr-FR" sz="12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3" name="Picture 15" descr="photo-bul/bul-pho-2007-046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729556" y="6670"/>
            <a:ext cx="414444" cy="40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ilccolor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27" y="11137"/>
            <a:ext cx="515284" cy="3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 descr="C:\nIKOS\Templates\CLIC_Logo\CLIC-Logo-Color(used)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2303"/>
            <a:ext cx="344438" cy="34564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 userDrawn="1"/>
        </p:nvSpPr>
        <p:spPr>
          <a:xfrm>
            <a:off x="2670507" y="6636982"/>
            <a:ext cx="6147880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dirty="0" smtClean="0">
                <a:solidFill>
                  <a:schemeClr val="bg1"/>
                </a:solidFill>
              </a:rPr>
              <a:t>“</a:t>
            </a:r>
            <a:r>
              <a:rPr lang="en-US" sz="1200" i="1" dirty="0" smtClean="0">
                <a:solidFill>
                  <a:schemeClr val="bg1"/>
                </a:solidFill>
              </a:rPr>
              <a:t>CLIC Workshop 2014”</a:t>
            </a:r>
            <a:r>
              <a:rPr lang="fr-FR" sz="1200" i="1" dirty="0" smtClean="0">
                <a:solidFill>
                  <a:schemeClr val="bg1"/>
                </a:solidFill>
              </a:rPr>
              <a:t>,</a:t>
            </a:r>
            <a:r>
              <a:rPr lang="fr-FR" sz="1200" i="1" baseline="0" dirty="0" smtClean="0">
                <a:solidFill>
                  <a:schemeClr val="bg1"/>
                </a:solidFill>
              </a:rPr>
              <a:t> </a:t>
            </a:r>
            <a:r>
              <a:rPr lang="en-GB" sz="1200" i="1" dirty="0" smtClean="0">
                <a:solidFill>
                  <a:schemeClr val="bg1"/>
                </a:solidFill>
              </a:rPr>
              <a:t>CERN, 3-7 February 2014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9970" y="801341"/>
            <a:ext cx="53770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Magnet Studies </a:t>
            </a:r>
            <a:endParaRPr lang="en-GB" sz="3600" dirty="0" smtClean="0"/>
          </a:p>
          <a:p>
            <a:pPr algn="ctr"/>
            <a:r>
              <a:rPr lang="en-GB" sz="2400" dirty="0" smtClean="0"/>
              <a:t>(CLIC QD0 and BDS, </a:t>
            </a:r>
            <a:r>
              <a:rPr lang="en-GB" sz="2400" dirty="0"/>
              <a:t>ILC </a:t>
            </a:r>
            <a:r>
              <a:rPr lang="en-GB" sz="2400" dirty="0" smtClean="0"/>
              <a:t>QD0, </a:t>
            </a:r>
            <a:r>
              <a:rPr lang="en-GB" sz="2400" dirty="0"/>
              <a:t>ATF2)</a:t>
            </a:r>
            <a:endParaRPr lang="fr-FR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553272" y="2548866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i="1" dirty="0"/>
              <a:t>M. Modena </a:t>
            </a:r>
            <a:r>
              <a:rPr lang="it-IT" i="1" dirty="0" smtClean="0"/>
              <a:t>CERN</a:t>
            </a:r>
            <a:endParaRPr lang="en-GB" i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11667" y="4629835"/>
            <a:ext cx="8788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Acknowledgments: </a:t>
            </a:r>
          </a:p>
          <a:p>
            <a:r>
              <a:rPr lang="en-GB" sz="1400" i="1" dirty="0" smtClean="0"/>
              <a:t>CERN CLIC Magnets Studies Team: </a:t>
            </a:r>
            <a:r>
              <a:rPr lang="en-GB" sz="1600" b="1" i="1" dirty="0" smtClean="0"/>
              <a:t>A. </a:t>
            </a:r>
            <a:r>
              <a:rPr lang="en-GB" sz="1600" b="1" i="1" dirty="0" err="1" smtClean="0"/>
              <a:t>Aloev</a:t>
            </a:r>
            <a:r>
              <a:rPr lang="en-GB" sz="1600" b="1" i="1" dirty="0" smtClean="0"/>
              <a:t>, A. </a:t>
            </a:r>
            <a:r>
              <a:rPr lang="en-GB" sz="1600" b="1" i="1" dirty="0" err="1" smtClean="0"/>
              <a:t>Bartalesi</a:t>
            </a:r>
            <a:r>
              <a:rPr lang="en-GB" sz="1600" b="1" i="1" dirty="0" smtClean="0"/>
              <a:t>, E. Solodko, P. </a:t>
            </a:r>
            <a:r>
              <a:rPr lang="en-GB" sz="1600" b="1" i="1" dirty="0" err="1" smtClean="0"/>
              <a:t>Thonet</a:t>
            </a:r>
            <a:r>
              <a:rPr lang="en-GB" sz="1600" b="1" i="1" dirty="0" smtClean="0"/>
              <a:t>, A. </a:t>
            </a:r>
            <a:r>
              <a:rPr lang="en-GB" sz="1600" b="1" i="1" dirty="0" err="1" smtClean="0"/>
              <a:t>Vorozhtsov</a:t>
            </a:r>
            <a:endParaRPr lang="en-GB" i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272" y="5802841"/>
            <a:ext cx="2878137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4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514" y="545579"/>
            <a:ext cx="3810357" cy="365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574923"/>
            <a:ext cx="4991884" cy="4864637"/>
          </a:xfrm>
          <a:prstGeom prst="rect">
            <a:avLst/>
          </a:prstGeom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1400" b="1" i="1" u="sng" dirty="0"/>
              <a:t>M</a:t>
            </a:r>
            <a:r>
              <a:rPr lang="en-US" sz="1400" b="1" i="1" u="sng" dirty="0" smtClean="0"/>
              <a:t>ain requirements &amp; boundary conditions:</a:t>
            </a:r>
          </a:p>
          <a:p>
            <a:pPr marL="538163" indent="-182563">
              <a:spcBef>
                <a:spcPts val="600"/>
              </a:spcBef>
            </a:pPr>
            <a:r>
              <a:rPr lang="en-US" sz="1200" dirty="0" smtClean="0"/>
              <a:t>-	</a:t>
            </a:r>
            <a:r>
              <a:rPr lang="en-US" sz="1200" dirty="0" err="1" smtClean="0"/>
              <a:t>Tunability</a:t>
            </a:r>
            <a:r>
              <a:rPr lang="en-US" sz="1200" dirty="0" smtClean="0"/>
              <a:t> of ~ -20 % </a:t>
            </a:r>
          </a:p>
          <a:p>
            <a:pPr marL="538163" indent="-182563">
              <a:spcBef>
                <a:spcPts val="600"/>
              </a:spcBef>
              <a:buFontTx/>
              <a:buChar char="-"/>
            </a:pPr>
            <a:r>
              <a:rPr lang="en-US" sz="1200" dirty="0" smtClean="0"/>
              <a:t>Minimized vibrations </a:t>
            </a:r>
          </a:p>
          <a:p>
            <a:pPr marL="538163" indent="-182563">
              <a:spcBef>
                <a:spcPts val="600"/>
              </a:spcBef>
              <a:buFontTx/>
              <a:buChar char="-"/>
            </a:pPr>
            <a:r>
              <a:rPr lang="en-US" sz="1200" dirty="0" smtClean="0"/>
              <a:t>Integration (Post Collision vacuum pipe).</a:t>
            </a:r>
          </a:p>
          <a:p>
            <a:pPr marL="538163" indent="-182563">
              <a:spcBef>
                <a:spcPts val="600"/>
              </a:spcBef>
              <a:buFontTx/>
              <a:buChar char="-"/>
            </a:pPr>
            <a:r>
              <a:rPr lang="en-US" sz="1200" dirty="0" smtClean="0"/>
              <a:t>Compactness (but less critical respect to QD0).</a:t>
            </a:r>
          </a:p>
          <a:p>
            <a:pPr marL="355600">
              <a:spcBef>
                <a:spcPts val="600"/>
              </a:spcBef>
            </a:pPr>
            <a:endParaRPr lang="en-US" sz="1400" dirty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1400" b="1" dirty="0" smtClean="0"/>
              <a:t>Prototype key </a:t>
            </a:r>
            <a:r>
              <a:rPr lang="en-US" sz="1400" b="1" dirty="0"/>
              <a:t>aspects</a:t>
            </a:r>
            <a:r>
              <a:rPr lang="en-US" sz="1400" b="1" dirty="0" smtClean="0"/>
              <a:t>:</a:t>
            </a:r>
            <a:endParaRPr lang="en-US" sz="1400" b="1" dirty="0"/>
          </a:p>
          <a:p>
            <a:pPr marL="534988" indent="-171450">
              <a:spcBef>
                <a:spcPts val="600"/>
              </a:spcBef>
            </a:pPr>
            <a:r>
              <a:rPr lang="en-US" sz="1200" dirty="0" smtClean="0"/>
              <a:t>-	It </a:t>
            </a:r>
            <a:r>
              <a:rPr lang="en-US" sz="1200" dirty="0" smtClean="0"/>
              <a:t>provide </a:t>
            </a:r>
            <a:r>
              <a:rPr lang="en-US" sz="1200" dirty="0" smtClean="0"/>
              <a:t>a wide </a:t>
            </a:r>
            <a:r>
              <a:rPr lang="en-US" sz="1200" dirty="0" err="1" smtClean="0"/>
              <a:t>tunability</a:t>
            </a:r>
            <a:r>
              <a:rPr lang="en-US" sz="1200" dirty="0" smtClean="0"/>
              <a:t> (nominally  -80%)</a:t>
            </a:r>
          </a:p>
          <a:p>
            <a:pPr marL="534988" indent="-171450">
              <a:spcBef>
                <a:spcPts val="600"/>
              </a:spcBef>
              <a:buFontTx/>
              <a:buChar char="-"/>
            </a:pPr>
            <a:r>
              <a:rPr lang="en-US" sz="1200" dirty="0" smtClean="0"/>
              <a:t>It </a:t>
            </a:r>
            <a:r>
              <a:rPr lang="en-US" sz="1200" dirty="0" smtClean="0"/>
              <a:t>permit </a:t>
            </a:r>
            <a:r>
              <a:rPr lang="en-US" sz="1200" dirty="0" smtClean="0"/>
              <a:t>to test the </a:t>
            </a:r>
            <a:r>
              <a:rPr lang="en-US" sz="1200" dirty="0" smtClean="0"/>
              <a:t>assembly </a:t>
            </a:r>
            <a:r>
              <a:rPr lang="en-US" sz="1200" dirty="0"/>
              <a:t>of the sectors (individual and global assembly procedure: magnetic forces between blocks impact? PM blocks are very fragile</a:t>
            </a:r>
            <a:r>
              <a:rPr lang="en-US" sz="1200" dirty="0" smtClean="0"/>
              <a:t>!)</a:t>
            </a:r>
            <a:endParaRPr lang="en-US" sz="1200" dirty="0" smtClean="0"/>
          </a:p>
          <a:p>
            <a:pPr marL="534988" indent="-171450">
              <a:spcBef>
                <a:spcPts val="600"/>
              </a:spcBef>
              <a:buFontTx/>
              <a:buChar char="-"/>
            </a:pPr>
            <a:r>
              <a:rPr lang="en-US" sz="1200" dirty="0" smtClean="0"/>
              <a:t>It </a:t>
            </a:r>
            <a:r>
              <a:rPr lang="en-US" sz="1200" dirty="0" smtClean="0"/>
              <a:t>needs </a:t>
            </a:r>
            <a:r>
              <a:rPr lang="en-US" sz="1200" dirty="0" smtClean="0"/>
              <a:t>high precision manufacturing of </a:t>
            </a:r>
            <a:r>
              <a:rPr lang="en-US" sz="1200" dirty="0" err="1" smtClean="0"/>
              <a:t>Permendur</a:t>
            </a:r>
            <a:r>
              <a:rPr lang="en-US" sz="1200" dirty="0" smtClean="0"/>
              <a:t> sector, PM insert, “C” shape return yokes (assembly references)</a:t>
            </a:r>
          </a:p>
          <a:p>
            <a:pPr marL="534988" indent="-171450">
              <a:spcBef>
                <a:spcPts val="600"/>
              </a:spcBef>
              <a:buFontTx/>
              <a:buChar char="-"/>
            </a:pPr>
            <a:r>
              <a:rPr lang="en-US" sz="1200" dirty="0" smtClean="0"/>
              <a:t>Measuring, assembly and sorting </a:t>
            </a:r>
            <a:r>
              <a:rPr lang="en-US" sz="1200" dirty="0"/>
              <a:t>of PM blocks</a:t>
            </a:r>
          </a:p>
          <a:p>
            <a:pPr marL="534988" indent="-171450">
              <a:spcBef>
                <a:spcPts val="600"/>
              </a:spcBef>
              <a:buFontTx/>
              <a:buChar char="-"/>
            </a:pPr>
            <a:r>
              <a:rPr lang="en-US" sz="1200" dirty="0" smtClean="0"/>
              <a:t>Magnetic </a:t>
            </a:r>
            <a:r>
              <a:rPr lang="en-US" sz="1200" dirty="0" smtClean="0"/>
              <a:t>measurements</a:t>
            </a:r>
          </a:p>
          <a:p>
            <a:pPr marL="534988" indent="-171450">
              <a:spcBef>
                <a:spcPts val="600"/>
              </a:spcBef>
              <a:buFontTx/>
              <a:buChar char="-"/>
            </a:pPr>
            <a:r>
              <a:rPr lang="en-US" sz="1200" dirty="0" smtClean="0"/>
              <a:t>Alignment studies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22648" y="122960"/>
            <a:ext cx="8226854" cy="319167"/>
          </a:xfrm>
        </p:spPr>
        <p:txBody>
          <a:bodyPr>
            <a:normAutofit/>
          </a:bodyPr>
          <a:lstStyle/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CLIC SD0 Status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>
          <a:xfrm>
            <a:off x="8667750" y="6258359"/>
            <a:ext cx="435541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10</a:t>
            </a:fld>
            <a:endParaRPr lang="en-US" sz="1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366" y="3957541"/>
            <a:ext cx="4080422" cy="245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64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77" y="2690158"/>
            <a:ext cx="2926953" cy="158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4930" y="2723868"/>
            <a:ext cx="2916157" cy="15780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115" y="4657904"/>
            <a:ext cx="2847098" cy="15406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6849" y="4562627"/>
            <a:ext cx="2926953" cy="15839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4339" y="4230413"/>
            <a:ext cx="2361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Opt.1 </a:t>
            </a:r>
            <a:r>
              <a:rPr lang="en-GB" sz="1400" dirty="0"/>
              <a:t>S-grad </a:t>
            </a:r>
            <a:r>
              <a:rPr lang="en-GB" sz="1400" dirty="0" smtClean="0"/>
              <a:t>222020 T/m</a:t>
            </a:r>
            <a:r>
              <a:rPr lang="en-GB" sz="1400" baseline="30000" dirty="0" smtClean="0"/>
              <a:t>2</a:t>
            </a:r>
            <a:endParaRPr lang="en-GB" sz="14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324339" y="6161603"/>
            <a:ext cx="2471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Opt.3 </a:t>
            </a:r>
            <a:r>
              <a:rPr lang="en-GB" sz="1400" dirty="0"/>
              <a:t>S-grad </a:t>
            </a:r>
            <a:r>
              <a:rPr lang="en-GB" sz="1400" dirty="0" smtClean="0"/>
              <a:t>221247 T/m</a:t>
            </a:r>
            <a:r>
              <a:rPr lang="en-GB" sz="1400" baseline="30000" dirty="0" smtClean="0"/>
              <a:t>2</a:t>
            </a:r>
            <a:endParaRPr lang="en-GB" sz="14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3392246" y="4230413"/>
            <a:ext cx="2535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Opt.2 </a:t>
            </a:r>
            <a:r>
              <a:rPr lang="en-GB" sz="1400" dirty="0"/>
              <a:t>S-grad </a:t>
            </a:r>
            <a:r>
              <a:rPr lang="en-GB" sz="1400" dirty="0" smtClean="0"/>
              <a:t>220349 T/m</a:t>
            </a:r>
            <a:r>
              <a:rPr lang="en-GB" sz="1400" baseline="30000" dirty="0" smtClean="0"/>
              <a:t>2</a:t>
            </a:r>
            <a:endParaRPr lang="en-GB" sz="14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3066213" y="6174483"/>
            <a:ext cx="2501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Opt.4 </a:t>
            </a:r>
            <a:r>
              <a:rPr lang="en-GB" sz="1400" dirty="0"/>
              <a:t>S-grad </a:t>
            </a:r>
            <a:r>
              <a:rPr lang="en-GB" sz="1400" dirty="0" smtClean="0"/>
              <a:t>215785 T/m</a:t>
            </a:r>
            <a:r>
              <a:rPr lang="en-GB" sz="1400" baseline="30000" dirty="0" smtClean="0"/>
              <a:t>2</a:t>
            </a:r>
            <a:endParaRPr lang="en-GB" sz="1400" baseline="30000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SD0: Field quality tuning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sp>
        <p:nvSpPr>
          <p:cNvPr id="14" name="Slide Number Placeholder 7"/>
          <p:cNvSpPr txBox="1">
            <a:spLocks/>
          </p:cNvSpPr>
          <p:nvPr/>
        </p:nvSpPr>
        <p:spPr>
          <a:xfrm>
            <a:off x="8730813" y="6245828"/>
            <a:ext cx="453789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11</a:t>
            </a:fld>
            <a:endParaRPr lang="en-US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0569" y="4521802"/>
            <a:ext cx="2937138" cy="163980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01087" y="6198600"/>
            <a:ext cx="2501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Opt.5 </a:t>
            </a:r>
            <a:r>
              <a:rPr lang="en-GB" sz="1400" dirty="0"/>
              <a:t>S-grad </a:t>
            </a:r>
            <a:r>
              <a:rPr lang="en-GB" sz="1400" dirty="0" smtClean="0"/>
              <a:t>216013 T/m</a:t>
            </a:r>
            <a:r>
              <a:rPr lang="en-GB" sz="1400" baseline="30000" dirty="0" smtClean="0"/>
              <a:t>2</a:t>
            </a:r>
            <a:endParaRPr lang="en-GB" sz="1400" baseline="30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324339" y="442128"/>
            <a:ext cx="5383971" cy="2326043"/>
            <a:chOff x="3048000" y="685800"/>
            <a:chExt cx="5661660" cy="2788920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685800"/>
              <a:ext cx="5661660" cy="2788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017383" y="3136165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R</a:t>
              </a:r>
              <a:r>
                <a:rPr lang="en-GB" sz="1600" baseline="-25000" dirty="0" smtClean="0"/>
                <a:t>out</a:t>
              </a:r>
              <a:endParaRPr lang="en-GB" sz="2000" baseline="-25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649029" y="1814629"/>
              <a:ext cx="609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 smtClean="0"/>
                <a:t>α</a:t>
              </a:r>
              <a:r>
                <a:rPr lang="en-GB" sz="1600" baseline="-25000" dirty="0" smtClean="0"/>
                <a:t>out</a:t>
              </a:r>
              <a:endParaRPr lang="en-GB" sz="20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280585" y="1276350"/>
              <a:ext cx="4097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dirty="0" smtClean="0"/>
                <a:t>α</a:t>
              </a:r>
              <a:r>
                <a:rPr lang="en-GB" sz="1600" baseline="-25000" dirty="0" smtClean="0"/>
                <a:t>in</a:t>
              </a:r>
              <a:endParaRPr lang="en-GB" sz="1600" dirty="0"/>
            </a:p>
          </p:txBody>
        </p:sp>
        <p:sp>
          <p:nvSpPr>
            <p:cNvPr id="24" name="Right Arrow 23"/>
            <p:cNvSpPr/>
            <p:nvPr/>
          </p:nvSpPr>
          <p:spPr>
            <a:xfrm rot="14373287">
              <a:off x="5558015" y="2176638"/>
              <a:ext cx="304800" cy="76200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20485" y="2025389"/>
              <a:ext cx="16083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PM “</a:t>
              </a:r>
              <a:r>
                <a:rPr lang="en-GB" sz="1050" dirty="0" smtClean="0"/>
                <a:t>Easy</a:t>
              </a:r>
              <a:r>
                <a:rPr lang="en-GB" sz="1200" dirty="0" smtClean="0"/>
                <a:t> direction”</a:t>
              </a:r>
              <a:endParaRPr lang="en-GB" sz="12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720979" y="513681"/>
            <a:ext cx="3423021" cy="75293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Optimization</a:t>
            </a:r>
            <a:r>
              <a:rPr lang="en-GB" sz="1400" dirty="0" smtClean="0"/>
              <a:t> </a:t>
            </a:r>
            <a:r>
              <a:rPr lang="en-GB" sz="1400" b="1" dirty="0" smtClean="0"/>
              <a:t>process</a:t>
            </a:r>
            <a:r>
              <a:rPr lang="en-GB" sz="1400" dirty="0" smtClean="0"/>
              <a:t> provides the following values : </a:t>
            </a:r>
            <a:r>
              <a:rPr lang="el-GR" sz="1400" dirty="0" smtClean="0"/>
              <a:t>α</a:t>
            </a:r>
            <a:r>
              <a:rPr lang="en-GB" sz="1400" baseline="-25000" dirty="0" smtClean="0"/>
              <a:t>in </a:t>
            </a:r>
            <a:r>
              <a:rPr lang="en-GB" sz="1400" dirty="0" smtClean="0"/>
              <a:t>= 18.9°</a:t>
            </a:r>
            <a:r>
              <a:rPr lang="en-GB" sz="1400" dirty="0"/>
              <a:t> </a:t>
            </a:r>
            <a:r>
              <a:rPr lang="en-GB" sz="1400" dirty="0" smtClean="0"/>
              <a:t>  </a:t>
            </a:r>
            <a:r>
              <a:rPr lang="el-GR" sz="1400" dirty="0" smtClean="0"/>
              <a:t>α</a:t>
            </a:r>
            <a:r>
              <a:rPr lang="en-GB" sz="1400" baseline="-25000" dirty="0" smtClean="0"/>
              <a:t>out</a:t>
            </a:r>
            <a:r>
              <a:rPr lang="en-GB" sz="1400" dirty="0" smtClean="0"/>
              <a:t> = 8.4</a:t>
            </a:r>
            <a:r>
              <a:rPr lang="en-GB" sz="1400" dirty="0"/>
              <a:t> ° </a:t>
            </a:r>
            <a:r>
              <a:rPr lang="en-GB" sz="1400" dirty="0" smtClean="0"/>
              <a:t>  R</a:t>
            </a:r>
            <a:r>
              <a:rPr lang="en-GB" sz="1400" baseline="-25000" dirty="0" smtClean="0"/>
              <a:t>out </a:t>
            </a:r>
            <a:r>
              <a:rPr lang="en-GB" sz="1400" dirty="0" smtClean="0"/>
              <a:t>= 40 mm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6535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9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t="17697" r="21667" b="31031"/>
          <a:stretch/>
        </p:blipFill>
        <p:spPr bwMode="auto">
          <a:xfrm>
            <a:off x="799163" y="2863126"/>
            <a:ext cx="7603674" cy="33158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94840" y="507998"/>
            <a:ext cx="5086407" cy="1846373"/>
          </a:xfrm>
          <a:prstGeom prst="rect">
            <a:avLst/>
          </a:prstGeom>
          <a:noFill/>
          <a:ln w="12700">
            <a:noFill/>
          </a:ln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400" b="1" dirty="0" smtClean="0"/>
              <a:t>A sensitivity study of the the field quality versus error  in the magnetization angle was also initiated:</a:t>
            </a:r>
          </a:p>
          <a:p>
            <a:pPr algn="just"/>
            <a:endParaRPr lang="en-US" sz="1400" b="1" dirty="0" smtClean="0"/>
          </a:p>
          <a:p>
            <a:pPr algn="just"/>
            <a:r>
              <a:rPr lang="en-US" sz="1400" dirty="0" smtClean="0"/>
              <a:t>The table below shows the appearance of </a:t>
            </a:r>
            <a:r>
              <a:rPr lang="en-US" sz="1400" dirty="0" err="1" smtClean="0"/>
              <a:t>undesiderable</a:t>
            </a:r>
            <a:r>
              <a:rPr lang="en-US" sz="1400" dirty="0" smtClean="0"/>
              <a:t> </a:t>
            </a:r>
            <a:r>
              <a:rPr lang="en-US" sz="1400" dirty="0" err="1" smtClean="0"/>
              <a:t>multipole</a:t>
            </a:r>
            <a:r>
              <a:rPr lang="en-US" sz="1400" dirty="0" smtClean="0"/>
              <a:t> components when an error of 1 degree in the magnetization angle appears in ONE block.</a:t>
            </a:r>
          </a:p>
          <a:p>
            <a:pPr algn="just"/>
            <a:r>
              <a:rPr lang="en-US" sz="1400" dirty="0" smtClean="0"/>
              <a:t>(NOTE: this case is much worse than the case where the same error appear in 6 symmetrically positioned blocks)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Field quality tuning: SD0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259027" y="237563"/>
            <a:ext cx="3439699" cy="2630489"/>
            <a:chOff x="5486400" y="237564"/>
            <a:chExt cx="3019425" cy="2226236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00" t="19917" r="29270" b="29125"/>
            <a:stretch/>
          </p:blipFill>
          <p:spPr bwMode="auto">
            <a:xfrm>
              <a:off x="5655732" y="237564"/>
              <a:ext cx="2850093" cy="20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5486400" y="2066926"/>
              <a:ext cx="795867" cy="396874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Slide Number Placeholder 7"/>
          <p:cNvSpPr txBox="1">
            <a:spLocks/>
          </p:cNvSpPr>
          <p:nvPr/>
        </p:nvSpPr>
        <p:spPr>
          <a:xfrm>
            <a:off x="8649502" y="6258359"/>
            <a:ext cx="453789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0570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1" t="10222" r="11111" b="3302"/>
          <a:stretch/>
        </p:blipFill>
        <p:spPr bwMode="auto">
          <a:xfrm>
            <a:off x="666228" y="387913"/>
            <a:ext cx="8055429" cy="569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1" t="9905" r="11031" b="3366"/>
          <a:stretch/>
        </p:blipFill>
        <p:spPr bwMode="auto">
          <a:xfrm>
            <a:off x="128250" y="3233218"/>
            <a:ext cx="4464093" cy="3159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7"/>
          <p:cNvSpPr txBox="1">
            <a:spLocks/>
          </p:cNvSpPr>
          <p:nvPr/>
        </p:nvSpPr>
        <p:spPr>
          <a:xfrm>
            <a:off x="8686800" y="6258359"/>
            <a:ext cx="416491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182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95" y="281514"/>
            <a:ext cx="4481268" cy="51339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363" y="300565"/>
            <a:ext cx="3806495" cy="5095875"/>
          </a:xfrm>
          <a:prstGeom prst="rect">
            <a:avLst/>
          </a:prstGeom>
        </p:spPr>
      </p:pic>
      <p:sp>
        <p:nvSpPr>
          <p:cNvPr id="4" name="Slide Number Placeholder 7"/>
          <p:cNvSpPr txBox="1">
            <a:spLocks/>
          </p:cNvSpPr>
          <p:nvPr/>
        </p:nvSpPr>
        <p:spPr>
          <a:xfrm>
            <a:off x="8656925" y="6258359"/>
            <a:ext cx="446366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14</a:t>
            </a:fld>
            <a:endParaRPr lang="en-US" sz="1200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312581" y="5515602"/>
            <a:ext cx="8344344" cy="804333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 smtClean="0"/>
              <a:t>Technical design </a:t>
            </a:r>
            <a:r>
              <a:rPr lang="en-US" sz="1400" i="1" dirty="0" smtClean="0"/>
              <a:t>in progress</a:t>
            </a:r>
            <a:r>
              <a:rPr lang="en-US" sz="1400" i="1" dirty="0" smtClean="0"/>
              <a:t>;</a:t>
            </a:r>
            <a:endParaRPr lang="en-US" sz="1400" i="1" dirty="0" smtClean="0"/>
          </a:p>
          <a:p>
            <a:r>
              <a:rPr lang="en-US" sz="1400" i="1" dirty="0"/>
              <a:t>w</a:t>
            </a:r>
            <a:r>
              <a:rPr lang="en-US" sz="1400" i="1" dirty="0" smtClean="0"/>
              <a:t>e are </a:t>
            </a:r>
            <a:r>
              <a:rPr lang="en-US" sz="1400" i="1" dirty="0" smtClean="0"/>
              <a:t>discussion with </a:t>
            </a:r>
            <a:r>
              <a:rPr lang="en-US" sz="1400" i="1" dirty="0" smtClean="0"/>
              <a:t>potentials components manufacturers on components </a:t>
            </a:r>
            <a:r>
              <a:rPr lang="en-US" sz="1400" i="1" dirty="0"/>
              <a:t>and assembly details </a:t>
            </a:r>
            <a:r>
              <a:rPr lang="en-US" sz="1400" i="1" dirty="0" smtClean="0"/>
              <a:t>to complete </a:t>
            </a:r>
            <a:r>
              <a:rPr lang="en-US" sz="1400" i="1" dirty="0" smtClean="0"/>
              <a:t>the design and start the procurement. 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37110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490667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00FF"/>
                </a:solidFill>
              </a:rPr>
              <a:t>Outline: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6119" y="1818040"/>
            <a:ext cx="71829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STATUS and PLANS for the different MDI &amp; Co R&amp;D activities: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QD0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</a:t>
            </a:r>
            <a:r>
              <a:rPr lang="en-GB" dirty="0" err="1" smtClean="0">
                <a:solidFill>
                  <a:srgbClr val="FFCC99"/>
                </a:solidFill>
              </a:rPr>
              <a:t>antisolenoid</a:t>
            </a: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SD0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QD0 for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Magnets for </a:t>
            </a:r>
            <a:r>
              <a:rPr lang="en-GB" dirty="0">
                <a:solidFill>
                  <a:srgbClr val="FFCC99"/>
                </a:solidFill>
              </a:rPr>
              <a:t>ATF: QD0 and </a:t>
            </a:r>
            <a:r>
              <a:rPr lang="en-GB" dirty="0" err="1">
                <a:solidFill>
                  <a:srgbClr val="FFCC99"/>
                </a:solidFill>
              </a:rPr>
              <a:t>Octupoles</a:t>
            </a:r>
            <a:endParaRPr lang="en-GB" dirty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7"/>
          <p:cNvSpPr txBox="1">
            <a:spLocks/>
          </p:cNvSpPr>
          <p:nvPr/>
        </p:nvSpPr>
        <p:spPr>
          <a:xfrm>
            <a:off x="8779441" y="6258359"/>
            <a:ext cx="323850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6009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8" r="8208"/>
          <a:stretch/>
        </p:blipFill>
        <p:spPr bwMode="auto">
          <a:xfrm>
            <a:off x="438755" y="442127"/>
            <a:ext cx="8049638" cy="6019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A hybrid QD0 for ILC ?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7"/>
          <p:cNvSpPr txBox="1">
            <a:spLocks/>
          </p:cNvSpPr>
          <p:nvPr/>
        </p:nvSpPr>
        <p:spPr>
          <a:xfrm>
            <a:off x="8696325" y="6258359"/>
            <a:ext cx="406966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16</a:t>
            </a:fld>
            <a:endParaRPr 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55615" y="349713"/>
            <a:ext cx="917372" cy="6766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850978" y="6163128"/>
            <a:ext cx="2468267" cy="37651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>
          <a:xfrm flipH="1">
            <a:off x="1644866" y="3103248"/>
            <a:ext cx="135899" cy="13038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9778" r="13175" b="3492"/>
          <a:stretch/>
        </p:blipFill>
        <p:spPr bwMode="auto">
          <a:xfrm>
            <a:off x="4463574" y="1646954"/>
            <a:ext cx="4425189" cy="331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175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A hybrid QD0 for ILC ?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22648" y="644805"/>
            <a:ext cx="8100862" cy="1756856"/>
          </a:xfrm>
          <a:noFill/>
          <a:ln w="12700">
            <a:solidFill>
              <a:schemeClr val="accent2"/>
            </a:solidFill>
          </a:ln>
        </p:spPr>
        <p:txBody>
          <a:bodyPr>
            <a:noAutofit/>
          </a:bodyPr>
          <a:lstStyle/>
          <a:p>
            <a:r>
              <a:rPr lang="en-US" sz="1600" i="1" dirty="0" smtClean="0">
                <a:latin typeface="+mn-lt"/>
              </a:rPr>
              <a:t>- </a:t>
            </a:r>
            <a:r>
              <a:rPr lang="en-GB" sz="1600" dirty="0" smtClean="0">
                <a:latin typeface="+mn-lt"/>
              </a:rPr>
              <a:t>Crossing </a:t>
            </a:r>
            <a:r>
              <a:rPr lang="en-GB" sz="1600" dirty="0">
                <a:latin typeface="+mn-lt"/>
              </a:rPr>
              <a:t>angle: 14 </a:t>
            </a:r>
            <a:r>
              <a:rPr lang="en-GB" sz="1600" dirty="0" err="1">
                <a:latin typeface="+mn-lt"/>
              </a:rPr>
              <a:t>mrad</a:t>
            </a:r>
            <a:r>
              <a:rPr lang="en-GB" sz="1600" dirty="0">
                <a:latin typeface="+mn-lt"/>
              </a:rPr>
              <a:t/>
            </a:r>
            <a:br>
              <a:rPr lang="en-GB" sz="1600" dirty="0">
                <a:latin typeface="+mn-lt"/>
              </a:rPr>
            </a:br>
            <a:r>
              <a:rPr lang="en-GB" sz="1600" dirty="0" smtClean="0">
                <a:latin typeface="+mn-lt"/>
              </a:rPr>
              <a:t>- L</a:t>
            </a:r>
            <a:r>
              <a:rPr lang="en-GB" sz="1600" dirty="0">
                <a:latin typeface="+mn-lt"/>
              </a:rPr>
              <a:t>* = 3.5 m</a:t>
            </a:r>
            <a:br>
              <a:rPr lang="en-GB" sz="1600" dirty="0">
                <a:latin typeface="+mn-lt"/>
              </a:rPr>
            </a:br>
            <a:r>
              <a:rPr lang="en-GB" sz="1600" dirty="0" smtClean="0">
                <a:latin typeface="+mn-lt"/>
              </a:rPr>
              <a:t>- QD0 </a:t>
            </a:r>
            <a:r>
              <a:rPr lang="en-GB" sz="1600" dirty="0">
                <a:latin typeface="+mn-lt"/>
              </a:rPr>
              <a:t>full aperture: 2 cm</a:t>
            </a:r>
            <a:br>
              <a:rPr lang="en-GB" sz="1600" dirty="0">
                <a:latin typeface="+mn-lt"/>
              </a:rPr>
            </a:br>
            <a:r>
              <a:rPr lang="en-GB" sz="1600" dirty="0" smtClean="0">
                <a:latin typeface="+mn-lt"/>
              </a:rPr>
              <a:t>- QD0 </a:t>
            </a:r>
            <a:r>
              <a:rPr lang="en-GB" sz="1600" dirty="0">
                <a:latin typeface="+mn-lt"/>
              </a:rPr>
              <a:t>total length: 2.2 m</a:t>
            </a:r>
            <a:br>
              <a:rPr lang="en-GB" sz="1600" dirty="0">
                <a:latin typeface="+mn-lt"/>
              </a:rPr>
            </a:br>
            <a:r>
              <a:rPr lang="en-GB" sz="1600" dirty="0" smtClean="0">
                <a:latin typeface="+mn-lt"/>
              </a:rPr>
              <a:t>- QD0 </a:t>
            </a:r>
            <a:r>
              <a:rPr lang="en-GB" sz="1600" dirty="0">
                <a:latin typeface="+mn-lt"/>
              </a:rPr>
              <a:t>gradient: </a:t>
            </a:r>
            <a:r>
              <a:rPr lang="en-GB" sz="1600" dirty="0" smtClean="0">
                <a:latin typeface="+mn-lt"/>
              </a:rPr>
              <a:t>124 T/m</a:t>
            </a:r>
            <a:br>
              <a:rPr lang="en-GB" sz="1600" dirty="0" smtClean="0">
                <a:latin typeface="+mn-lt"/>
              </a:rPr>
            </a:br>
            <a:r>
              <a:rPr lang="en-GB" sz="1600" dirty="0" smtClean="0">
                <a:latin typeface="+mn-lt"/>
              </a:rPr>
              <a:t>- Post Collision Line vacuum pipe radius at 3.5 m: ~ 12.5 mm</a:t>
            </a:r>
            <a:r>
              <a:rPr lang="en-GB" sz="1600" dirty="0"/>
              <a:t/>
            </a:r>
            <a:br>
              <a:rPr lang="en-GB" sz="1600" dirty="0"/>
            </a:br>
            <a:endParaRPr lang="en-US" sz="1400" i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58"/>
          <a:stretch/>
        </p:blipFill>
        <p:spPr bwMode="auto">
          <a:xfrm>
            <a:off x="973941" y="2947795"/>
            <a:ext cx="7124268" cy="347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7"/>
          <p:cNvSpPr txBox="1">
            <a:spLocks/>
          </p:cNvSpPr>
          <p:nvPr/>
        </p:nvSpPr>
        <p:spPr>
          <a:xfrm>
            <a:off x="8696325" y="6258359"/>
            <a:ext cx="406966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17</a:t>
            </a:fld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1086291" y="2449891"/>
            <a:ext cx="5378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/>
              <a:t>Basic ILC QD0 parameters </a:t>
            </a:r>
            <a:r>
              <a:rPr lang="en-US" sz="1200" i="1" dirty="0"/>
              <a:t>(R</a:t>
            </a:r>
            <a:r>
              <a:rPr lang="en-US" sz="1200" i="1" dirty="0" smtClean="0"/>
              <a:t>. Tomas : </a:t>
            </a:r>
            <a:r>
              <a:rPr lang="en-US" sz="1200" i="1" dirty="0"/>
              <a:t>private communication, </a:t>
            </a:r>
            <a:r>
              <a:rPr lang="en-US" sz="1200" i="1" dirty="0" smtClean="0"/>
              <a:t>May </a:t>
            </a:r>
            <a:r>
              <a:rPr lang="en-US" sz="1200" i="1" dirty="0"/>
              <a:t>2013):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4284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A hybrid QD0 for ILC ?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9" y="5495925"/>
            <a:ext cx="70008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89" y="4457700"/>
            <a:ext cx="78009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206813" y="1375097"/>
            <a:ext cx="4545355" cy="2563126"/>
            <a:chOff x="2679083" y="547300"/>
            <a:chExt cx="5983120" cy="2896642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9083" y="547300"/>
              <a:ext cx="5661660" cy="2788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017383" y="3136165"/>
              <a:ext cx="762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R</a:t>
              </a:r>
              <a:r>
                <a:rPr lang="en-GB" sz="1400" baseline="-25000" dirty="0" smtClean="0"/>
                <a:t>out</a:t>
              </a:r>
              <a:endParaRPr lang="en-GB" sz="1400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49029" y="1814629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 smtClean="0"/>
                <a:t>α</a:t>
              </a:r>
              <a:r>
                <a:rPr lang="en-GB" sz="1400" baseline="-25000" dirty="0" smtClean="0"/>
                <a:t>out</a:t>
              </a:r>
              <a:endParaRPr lang="en-GB" sz="20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280585" y="1276350"/>
              <a:ext cx="3816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400" dirty="0" smtClean="0"/>
                <a:t>α</a:t>
              </a:r>
              <a:r>
                <a:rPr lang="en-GB" sz="1400" baseline="-25000" dirty="0" smtClean="0"/>
                <a:t>in</a:t>
              </a:r>
              <a:endParaRPr lang="en-GB" sz="2000" dirty="0"/>
            </a:p>
          </p:txBody>
        </p:sp>
        <p:sp>
          <p:nvSpPr>
            <p:cNvPr id="14" name="Right Arrow 13"/>
            <p:cNvSpPr/>
            <p:nvPr/>
          </p:nvSpPr>
          <p:spPr>
            <a:xfrm rot="14373287">
              <a:off x="5558015" y="2176638"/>
              <a:ext cx="304800" cy="76200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20485" y="2025389"/>
              <a:ext cx="16083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PM “Easy direction”</a:t>
              </a:r>
              <a:endParaRPr lang="en-GB" sz="1050" dirty="0"/>
            </a:p>
          </p:txBody>
        </p: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43756" y="461798"/>
            <a:ext cx="8557065" cy="795316"/>
          </a:xfrm>
          <a:noFill/>
          <a:ln w="12700">
            <a:noFill/>
          </a:ln>
        </p:spPr>
        <p:txBody>
          <a:bodyPr>
            <a:noAutofit/>
          </a:bodyPr>
          <a:lstStyle/>
          <a:p>
            <a:r>
              <a:rPr lang="en-GB" sz="1400" i="1" dirty="0" smtClean="0">
                <a:latin typeface="+mn-lt"/>
              </a:rPr>
              <a:t>Examples of an optimization done on 3 parameters (</a:t>
            </a:r>
            <a:r>
              <a:rPr lang="el-GR" sz="1400" i="1" dirty="0" smtClean="0">
                <a:solidFill>
                  <a:srgbClr val="FF0000"/>
                </a:solidFill>
                <a:latin typeface="+mn-lt"/>
              </a:rPr>
              <a:t>α</a:t>
            </a:r>
            <a:r>
              <a:rPr lang="en-GB" sz="1400" i="1" baseline="-25000" dirty="0" smtClean="0">
                <a:solidFill>
                  <a:srgbClr val="FF0000"/>
                </a:solidFill>
                <a:latin typeface="+mn-lt"/>
              </a:rPr>
              <a:t>in</a:t>
            </a:r>
            <a:r>
              <a:rPr lang="en-GB" sz="1400" i="1" dirty="0" smtClean="0">
                <a:solidFill>
                  <a:srgbClr val="FF0000"/>
                </a:solidFill>
                <a:latin typeface="+mn-lt"/>
              </a:rPr>
              <a:t>, </a:t>
            </a:r>
            <a:r>
              <a:rPr lang="el-GR" sz="1400" i="1" dirty="0" smtClean="0">
                <a:solidFill>
                  <a:srgbClr val="FF0000"/>
                </a:solidFill>
                <a:latin typeface="+mn-lt"/>
              </a:rPr>
              <a:t>α</a:t>
            </a:r>
            <a:r>
              <a:rPr lang="en-GB" sz="1400" i="1" baseline="-25000" dirty="0" smtClean="0">
                <a:solidFill>
                  <a:srgbClr val="FF0000"/>
                </a:solidFill>
                <a:latin typeface="+mn-lt"/>
              </a:rPr>
              <a:t>out</a:t>
            </a:r>
            <a:r>
              <a:rPr lang="en-GB" sz="1400" i="1" dirty="0" smtClean="0">
                <a:solidFill>
                  <a:srgbClr val="FF0000"/>
                </a:solidFill>
                <a:latin typeface="+mn-lt"/>
              </a:rPr>
              <a:t>, </a:t>
            </a:r>
            <a:r>
              <a:rPr lang="el-GR" sz="1400" i="1" dirty="0" smtClean="0">
                <a:solidFill>
                  <a:srgbClr val="FF0000"/>
                </a:solidFill>
                <a:latin typeface="+mn-lt"/>
              </a:rPr>
              <a:t>↑</a:t>
            </a:r>
            <a:r>
              <a:rPr lang="en-GB" sz="1400" i="1" baseline="-25000" dirty="0" smtClean="0">
                <a:solidFill>
                  <a:srgbClr val="FF0000"/>
                </a:solidFill>
                <a:latin typeface="+mn-lt"/>
              </a:rPr>
              <a:t>easy </a:t>
            </a:r>
            <a:r>
              <a:rPr lang="en-GB" sz="1400" i="1" baseline="-25000" dirty="0" err="1" smtClean="0">
                <a:solidFill>
                  <a:srgbClr val="FF0000"/>
                </a:solidFill>
                <a:latin typeface="+mn-lt"/>
              </a:rPr>
              <a:t>dir</a:t>
            </a:r>
            <a:r>
              <a:rPr lang="en-GB" sz="1400" i="1" baseline="-25000" dirty="0" smtClean="0">
                <a:latin typeface="+mn-lt"/>
              </a:rPr>
              <a:t>;</a:t>
            </a:r>
            <a:r>
              <a:rPr lang="en-GB" sz="1400" i="1" dirty="0">
                <a:latin typeface="+mn-lt"/>
              </a:rPr>
              <a:t>)</a:t>
            </a:r>
            <a:r>
              <a:rPr lang="en-GB" sz="1400" i="1" dirty="0" smtClean="0">
                <a:latin typeface="+mn-lt"/>
              </a:rPr>
              <a:t> (R</a:t>
            </a:r>
            <a:r>
              <a:rPr lang="en-GB" sz="1400" i="1" baseline="-25000" dirty="0" smtClean="0">
                <a:latin typeface="+mn-lt"/>
              </a:rPr>
              <a:t>out</a:t>
            </a:r>
            <a:r>
              <a:rPr lang="en-GB" sz="1400" i="1" dirty="0" smtClean="0">
                <a:latin typeface="+mn-lt"/>
              </a:rPr>
              <a:t> =30 mm):</a:t>
            </a:r>
            <a:br>
              <a:rPr lang="en-GB" sz="1400" i="1" dirty="0" smtClean="0">
                <a:latin typeface="+mn-lt"/>
              </a:rPr>
            </a:br>
            <a:r>
              <a:rPr lang="en-GB" sz="1400" i="1" dirty="0" smtClean="0">
                <a:latin typeface="+mn-lt"/>
              </a:rPr>
              <a:t>-The field quality is optimized by: 32° for both </a:t>
            </a:r>
            <a:r>
              <a:rPr lang="el-GR" sz="1400" i="1" dirty="0"/>
              <a:t>α</a:t>
            </a:r>
            <a:r>
              <a:rPr lang="en-GB" sz="1400" i="1" baseline="-25000" dirty="0"/>
              <a:t>in</a:t>
            </a:r>
            <a:r>
              <a:rPr lang="en-GB" sz="1400" i="1" dirty="0"/>
              <a:t>, </a:t>
            </a:r>
            <a:r>
              <a:rPr lang="el-GR" sz="1400" i="1" dirty="0"/>
              <a:t>α</a:t>
            </a:r>
            <a:r>
              <a:rPr lang="en-GB" sz="1400" i="1" baseline="-25000" dirty="0"/>
              <a:t>out</a:t>
            </a:r>
            <a:r>
              <a:rPr lang="en-GB" sz="1400" i="1" dirty="0" smtClean="0"/>
              <a:t>, and 55° for the easy dir. (1</a:t>
            </a:r>
            <a:r>
              <a:rPr lang="en-GB" sz="1400" i="1" baseline="30000" dirty="0" smtClean="0"/>
              <a:t>st</a:t>
            </a:r>
            <a:r>
              <a:rPr lang="en-GB" sz="1400" i="1" dirty="0" smtClean="0"/>
              <a:t> table)</a:t>
            </a:r>
            <a:br>
              <a:rPr lang="en-GB" sz="1400" i="1" dirty="0" smtClean="0"/>
            </a:br>
            <a:r>
              <a:rPr lang="en-GB" sz="1400" i="1" dirty="0" smtClean="0"/>
              <a:t>-The gradient is maximized with: </a:t>
            </a:r>
            <a:r>
              <a:rPr lang="el-GR" sz="1400" i="1" dirty="0" smtClean="0"/>
              <a:t>α</a:t>
            </a:r>
            <a:r>
              <a:rPr lang="en-GB" sz="1400" i="1" baseline="-25000" dirty="0" smtClean="0"/>
              <a:t>in</a:t>
            </a:r>
            <a:r>
              <a:rPr lang="en-GB" sz="1400" i="1" dirty="0" smtClean="0"/>
              <a:t>=33°, </a:t>
            </a:r>
            <a:r>
              <a:rPr lang="el-GR" sz="1400" i="1" dirty="0" smtClean="0"/>
              <a:t>α</a:t>
            </a:r>
            <a:r>
              <a:rPr lang="en-GB" sz="1400" i="1" baseline="-25000" dirty="0" smtClean="0"/>
              <a:t>out</a:t>
            </a:r>
            <a:r>
              <a:rPr lang="en-GB" sz="1400" i="1" dirty="0" smtClean="0"/>
              <a:t>=13° and 32° </a:t>
            </a:r>
            <a:r>
              <a:rPr lang="en-GB" sz="1400" i="1" dirty="0"/>
              <a:t>for the easy dir. </a:t>
            </a:r>
            <a:r>
              <a:rPr lang="en-GB" sz="1400" i="1" dirty="0" smtClean="0">
                <a:latin typeface="+mn-lt"/>
              </a:rPr>
              <a:t>(2</a:t>
            </a:r>
            <a:r>
              <a:rPr lang="en-GB" sz="1400" i="1" baseline="30000" dirty="0" smtClean="0">
                <a:latin typeface="+mn-lt"/>
              </a:rPr>
              <a:t>nd</a:t>
            </a:r>
            <a:r>
              <a:rPr lang="en-GB" sz="1400" i="1" dirty="0" smtClean="0">
                <a:latin typeface="+mn-lt"/>
              </a:rPr>
              <a:t> table) </a:t>
            </a:r>
            <a:endParaRPr lang="en-US" sz="1400" i="1" dirty="0">
              <a:latin typeface="+mn-lt"/>
            </a:endParaRPr>
          </a:p>
        </p:txBody>
      </p:sp>
      <p:sp>
        <p:nvSpPr>
          <p:cNvPr id="17" name="Slide Number Placeholder 7"/>
          <p:cNvSpPr txBox="1">
            <a:spLocks/>
          </p:cNvSpPr>
          <p:nvPr/>
        </p:nvSpPr>
        <p:spPr>
          <a:xfrm>
            <a:off x="8696325" y="6258359"/>
            <a:ext cx="406966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18</a:t>
            </a:fld>
            <a:endParaRPr lang="en-US" sz="1200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6824385"/>
              </p:ext>
            </p:extLst>
          </p:nvPr>
        </p:nvGraphicFramePr>
        <p:xfrm>
          <a:off x="4926075" y="1445507"/>
          <a:ext cx="4006323" cy="2597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3335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Graphic spid="18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A hybrid QD0 for ILC ?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82820" y="519092"/>
            <a:ext cx="8422144" cy="673881"/>
          </a:xfrm>
          <a:noFill/>
          <a:ln w="12700">
            <a:noFill/>
          </a:ln>
        </p:spPr>
        <p:txBody>
          <a:bodyPr>
            <a:noAutofit/>
          </a:bodyPr>
          <a:lstStyle/>
          <a:p>
            <a:r>
              <a:rPr lang="en-GB" sz="1400" i="1" dirty="0" smtClean="0">
                <a:latin typeface="+mn-lt"/>
              </a:rPr>
              <a:t>LEFT: ILC QD0 design optimized for nominal Gradient required and best field quality.</a:t>
            </a:r>
            <a:br>
              <a:rPr lang="en-GB" sz="1400" i="1" dirty="0" smtClean="0">
                <a:latin typeface="+mn-lt"/>
              </a:rPr>
            </a:br>
            <a:r>
              <a:rPr lang="en-GB" sz="1400" i="1" dirty="0" smtClean="0">
                <a:latin typeface="+mn-lt"/>
              </a:rPr>
              <a:t>RIGHT: a configuration for a MAX Gradient (142 T/m). Saturation appears and filed quality is much lower</a:t>
            </a:r>
            <a:endParaRPr lang="en-US" sz="1200" i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1996"/>
            <a:ext cx="4558282" cy="281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68" y="4530195"/>
            <a:ext cx="8227607" cy="12424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45577" y="4075010"/>
            <a:ext cx="5982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“red line” </a:t>
            </a:r>
            <a:r>
              <a:rPr lang="en-GB" sz="1400" i="1" dirty="0" smtClean="0"/>
              <a:t>inside the aperture: area where </a:t>
            </a:r>
            <a:r>
              <a:rPr lang="el-GR" sz="1400" i="1" dirty="0" smtClean="0"/>
              <a:t>Δ</a:t>
            </a:r>
            <a:r>
              <a:rPr lang="en-GB" sz="1400" i="1" dirty="0"/>
              <a:t>G</a:t>
            </a:r>
            <a:r>
              <a:rPr lang="en-GB" sz="1400" i="1" dirty="0" smtClean="0"/>
              <a:t>/G ≤1 unit (good field region)</a:t>
            </a:r>
            <a:endParaRPr lang="en-GB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917246" y="5843015"/>
            <a:ext cx="74991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5596"/>
                </a:solidFill>
              </a:rPr>
              <a:t>Main </a:t>
            </a:r>
            <a:r>
              <a:rPr lang="en-GB" sz="1400" i="1" dirty="0" err="1" smtClean="0">
                <a:solidFill>
                  <a:srgbClr val="005596"/>
                </a:solidFill>
              </a:rPr>
              <a:t>multipoles</a:t>
            </a:r>
            <a:r>
              <a:rPr lang="en-GB" sz="1400" i="1" dirty="0" smtClean="0">
                <a:solidFill>
                  <a:srgbClr val="005596"/>
                </a:solidFill>
              </a:rPr>
              <a:t> estimation at r = 3 mm; 5000 NI is the nominal  working point (G:125 T/m)</a:t>
            </a:r>
            <a:endParaRPr lang="en-GB" sz="1400" i="1" dirty="0">
              <a:solidFill>
                <a:srgbClr val="005596"/>
              </a:solidFill>
            </a:endParaRPr>
          </a:p>
        </p:txBody>
      </p:sp>
      <p:sp>
        <p:nvSpPr>
          <p:cNvPr id="10" name="Slide Number Placeholder 7"/>
          <p:cNvSpPr txBox="1">
            <a:spLocks/>
          </p:cNvSpPr>
          <p:nvPr/>
        </p:nvSpPr>
        <p:spPr>
          <a:xfrm>
            <a:off x="8696325" y="6258359"/>
            <a:ext cx="406966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19</a:t>
            </a:fld>
            <a:endParaRPr lang="en-US" sz="1200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203" y="1246407"/>
            <a:ext cx="4382136" cy="280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07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490667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00FF"/>
                </a:solidFill>
              </a:rPr>
              <a:t>Outline: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6119" y="1818040"/>
            <a:ext cx="7182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STATUS and PLANS for the different MDI &amp; Co R&amp;D activities:</a:t>
            </a:r>
          </a:p>
          <a:p>
            <a:pPr marL="342900" indent="-342900">
              <a:buAutoNum type="arabicParenR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CLIC QD0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CLIC </a:t>
            </a:r>
            <a:r>
              <a:rPr lang="en-GB" dirty="0" err="1" smtClean="0">
                <a:solidFill>
                  <a:srgbClr val="0000FF"/>
                </a:solidFill>
              </a:rPr>
              <a:t>antisolenoid</a:t>
            </a:r>
            <a:endParaRPr lang="en-GB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CLIC SD0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QD0 for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FF"/>
                </a:solidFill>
              </a:rPr>
              <a:t>Magnets for ATF: QD0 and </a:t>
            </a:r>
            <a:r>
              <a:rPr lang="en-GB" dirty="0" err="1">
                <a:solidFill>
                  <a:srgbClr val="0000FF"/>
                </a:solidFill>
              </a:rPr>
              <a:t>Octupoles</a:t>
            </a:r>
            <a:endParaRPr lang="en-GB" dirty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7"/>
          <p:cNvSpPr txBox="1">
            <a:spLocks/>
          </p:cNvSpPr>
          <p:nvPr/>
        </p:nvSpPr>
        <p:spPr>
          <a:xfrm>
            <a:off x="8779441" y="6258359"/>
            <a:ext cx="323850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8577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9" t="5327" b="11119"/>
          <a:stretch/>
        </p:blipFill>
        <p:spPr bwMode="auto">
          <a:xfrm>
            <a:off x="788656" y="442127"/>
            <a:ext cx="3959342" cy="376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A hybrid QD0 for ILC ?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92661" y="1210860"/>
            <a:ext cx="4007147" cy="2117202"/>
          </a:xfrm>
          <a:noFill/>
          <a:ln w="12700">
            <a:noFill/>
          </a:ln>
        </p:spPr>
        <p:txBody>
          <a:bodyPr>
            <a:noAutofit/>
          </a:bodyPr>
          <a:lstStyle/>
          <a:p>
            <a:pPr algn="just"/>
            <a:r>
              <a:rPr lang="en-GB" sz="1600" i="1" dirty="0" smtClean="0">
                <a:latin typeface="+mn-lt"/>
              </a:rPr>
              <a:t>A basic </a:t>
            </a:r>
            <a:r>
              <a:rPr lang="en-GB" sz="1600" i="1" dirty="0" smtClean="0">
                <a:latin typeface="+mn-lt"/>
              </a:rPr>
              <a:t>sketch for the hybrid </a:t>
            </a:r>
            <a:r>
              <a:rPr lang="en-GB" sz="1600" i="1" dirty="0" smtClean="0">
                <a:latin typeface="+mn-lt"/>
              </a:rPr>
              <a:t>QD0 (CLIC concept) adapted </a:t>
            </a:r>
            <a:r>
              <a:rPr lang="en-GB" sz="1600" i="1" dirty="0" smtClean="0">
                <a:latin typeface="+mn-lt"/>
              </a:rPr>
              <a:t>to the ILC parameters:</a:t>
            </a:r>
            <a:br>
              <a:rPr lang="en-GB" sz="1600" i="1" dirty="0" smtClean="0">
                <a:latin typeface="+mn-lt"/>
              </a:rPr>
            </a:br>
            <a:r>
              <a:rPr lang="en-GB" sz="1600" i="1" dirty="0" smtClean="0">
                <a:latin typeface="+mn-lt"/>
              </a:rPr>
              <a:t/>
            </a:r>
            <a:br>
              <a:rPr lang="en-GB" sz="1600" i="1" dirty="0" smtClean="0">
                <a:latin typeface="+mn-lt"/>
              </a:rPr>
            </a:br>
            <a:r>
              <a:rPr lang="en-GB" sz="1600" i="1" dirty="0" smtClean="0">
                <a:latin typeface="+mn-lt"/>
              </a:rPr>
              <a:t>- As for CLIC case, this solution </a:t>
            </a:r>
            <a:r>
              <a:rPr lang="en-GB" sz="1600" i="1" u="sng" dirty="0" smtClean="0">
                <a:latin typeface="+mn-lt"/>
              </a:rPr>
              <a:t>minimises vibrations</a:t>
            </a:r>
            <a:r>
              <a:rPr lang="en-GB" sz="1600" i="1" dirty="0" smtClean="0">
                <a:latin typeface="+mn-lt"/>
              </a:rPr>
              <a:t>; coils are sized for a current density J ~ 0.9 A/mm (</a:t>
            </a:r>
            <a:r>
              <a:rPr lang="en-GB" sz="1600" i="1" dirty="0" smtClean="0">
                <a:latin typeface="+mn-lt"/>
                <a:sym typeface="Wingdings" panose="05000000000000000000" pitchFamily="2" charset="2"/>
              </a:rPr>
              <a:t> no water cooling).</a:t>
            </a:r>
            <a:r>
              <a:rPr lang="en-GB" sz="1600" i="1" dirty="0" smtClean="0">
                <a:latin typeface="+mn-lt"/>
              </a:rPr>
              <a:t/>
            </a:r>
            <a:br>
              <a:rPr lang="en-GB" sz="1600" i="1" dirty="0" smtClean="0">
                <a:latin typeface="+mn-lt"/>
              </a:rPr>
            </a:br>
            <a:r>
              <a:rPr lang="en-GB" sz="1600" i="1" dirty="0" smtClean="0">
                <a:latin typeface="+mn-lt"/>
              </a:rPr>
              <a:t>- Overall  dimension are in the range of 500 x 500 mm.</a:t>
            </a:r>
            <a:endParaRPr lang="en-US" sz="1600" i="1" baseline="30000" dirty="0"/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>
          <a:xfrm>
            <a:off x="8696325" y="6258359"/>
            <a:ext cx="406966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20</a:t>
            </a:fld>
            <a:endParaRPr lang="en-US" sz="1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22648" y="4202545"/>
            <a:ext cx="8403267" cy="2245516"/>
          </a:xfrm>
          <a:prstGeom prst="rect">
            <a:avLst/>
          </a:prstGeom>
          <a:noFill/>
          <a:ln w="12700">
            <a:noFill/>
          </a:ln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1600" i="1" dirty="0" smtClean="0">
                <a:latin typeface="+mn-lt"/>
              </a:rPr>
              <a:t>Other solutions to </a:t>
            </a:r>
            <a:r>
              <a:rPr lang="en-GB" sz="1600" i="1" u="sng" dirty="0" smtClean="0">
                <a:latin typeface="+mn-lt"/>
              </a:rPr>
              <a:t>minimise the cross-section</a:t>
            </a:r>
            <a:r>
              <a:rPr lang="en-GB" sz="1600" i="1" dirty="0" smtClean="0">
                <a:latin typeface="+mn-lt"/>
              </a:rPr>
              <a:t>: </a:t>
            </a:r>
          </a:p>
          <a:p>
            <a:pPr algn="just"/>
            <a:endParaRPr lang="en-GB" sz="1600" i="1" dirty="0" smtClean="0">
              <a:latin typeface="+mn-lt"/>
            </a:endParaRPr>
          </a:p>
          <a:p>
            <a:pPr marL="285750" indent="-285750" algn="just">
              <a:buFontTx/>
              <a:buChar char="-"/>
            </a:pPr>
            <a:r>
              <a:rPr lang="en-US" sz="1600" i="1" dirty="0" smtClean="0">
                <a:latin typeface="+mn-lt"/>
              </a:rPr>
              <a:t>A</a:t>
            </a:r>
            <a:r>
              <a:rPr lang="en-GB" sz="1600" i="1" dirty="0" smtClean="0">
                <a:latin typeface="+mn-lt"/>
              </a:rPr>
              <a:t> coils cooling system could be added if not detrimental to magnet stability (micro-vibration)</a:t>
            </a:r>
          </a:p>
          <a:p>
            <a:pPr marL="285750" indent="-285750" algn="just">
              <a:buFontTx/>
              <a:buChar char="-"/>
            </a:pPr>
            <a:endParaRPr lang="en-GB" sz="1600" i="1" dirty="0" smtClean="0">
              <a:latin typeface="+mn-lt"/>
            </a:endParaRPr>
          </a:p>
          <a:p>
            <a:pPr marL="285750" indent="-285750" algn="just">
              <a:buFontTx/>
              <a:buChar char="-"/>
            </a:pPr>
            <a:r>
              <a:rPr lang="en-US" sz="1600" i="1" dirty="0" smtClean="0">
                <a:latin typeface="+mn-lt"/>
              </a:rPr>
              <a:t>E</a:t>
            </a:r>
            <a:r>
              <a:rPr lang="en-GB" sz="1600" i="1" dirty="0" err="1" smtClean="0">
                <a:latin typeface="+mn-lt"/>
              </a:rPr>
              <a:t>ven</a:t>
            </a:r>
            <a:r>
              <a:rPr lang="en-GB" sz="1600" i="1" dirty="0" smtClean="0">
                <a:latin typeface="+mn-lt"/>
              </a:rPr>
              <a:t> more interesting; a “</a:t>
            </a:r>
            <a:r>
              <a:rPr lang="en-GB" sz="1600" b="1" i="1" u="sng" dirty="0" err="1" smtClean="0">
                <a:latin typeface="+mn-lt"/>
              </a:rPr>
              <a:t>superferric</a:t>
            </a:r>
            <a:r>
              <a:rPr lang="en-GB" sz="1600" i="1" dirty="0" smtClean="0">
                <a:latin typeface="+mn-lt"/>
              </a:rPr>
              <a:t>” solution could be envisaged;</a:t>
            </a:r>
            <a:r>
              <a:rPr lang="en-GB" sz="1600" i="1" dirty="0">
                <a:latin typeface="+mn-lt"/>
              </a:rPr>
              <a:t> </a:t>
            </a:r>
            <a:r>
              <a:rPr lang="en-GB" sz="1600" i="1" dirty="0" smtClean="0">
                <a:latin typeface="+mn-lt"/>
              </a:rPr>
              <a:t>(discussed this option </a:t>
            </a:r>
            <a:r>
              <a:rPr lang="en-GB" sz="1600" i="1" dirty="0" smtClean="0">
                <a:latin typeface="+mn-lt"/>
              </a:rPr>
              <a:t>with Akira </a:t>
            </a:r>
            <a:r>
              <a:rPr lang="en-GB" sz="1600" i="1" dirty="0" smtClean="0">
                <a:latin typeface="+mn-lt"/>
              </a:rPr>
              <a:t>Yamamoto, it could </a:t>
            </a:r>
            <a:r>
              <a:rPr lang="en-GB" sz="1600" i="1" dirty="0" smtClean="0">
                <a:latin typeface="+mn-lt"/>
              </a:rPr>
              <a:t>become an interesting line to be investigated</a:t>
            </a:r>
            <a:r>
              <a:rPr lang="en-US" sz="1600" i="1" dirty="0" smtClean="0">
                <a:latin typeface="+mn-lt"/>
              </a:rPr>
              <a:t>…)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11018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490667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00FF"/>
                </a:solidFill>
              </a:rPr>
              <a:t>Outline: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6119" y="1818040"/>
            <a:ext cx="7182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STATUS and PLANS for the different MDI &amp; Co R&amp;D activities: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QD0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</a:t>
            </a:r>
            <a:r>
              <a:rPr lang="en-GB" dirty="0" err="1" smtClean="0">
                <a:solidFill>
                  <a:srgbClr val="FFCC99"/>
                </a:solidFill>
              </a:rPr>
              <a:t>antisolenoid</a:t>
            </a: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SD0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QD0 for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Magnets for ATF: QD0 and </a:t>
            </a:r>
            <a:r>
              <a:rPr lang="en-GB" dirty="0" err="1" smtClean="0">
                <a:solidFill>
                  <a:srgbClr val="FF0000"/>
                </a:solidFill>
              </a:rPr>
              <a:t>Octupoles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7"/>
          <p:cNvSpPr txBox="1">
            <a:spLocks/>
          </p:cNvSpPr>
          <p:nvPr/>
        </p:nvSpPr>
        <p:spPr>
          <a:xfrm>
            <a:off x="8779441" y="6258359"/>
            <a:ext cx="323850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21</a:t>
            </a:fld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747" y="3234125"/>
            <a:ext cx="3823619" cy="2867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85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41766" y="4000595"/>
            <a:ext cx="7422216" cy="2318786"/>
            <a:chOff x="185531" y="1319257"/>
            <a:chExt cx="8706990" cy="2757735"/>
          </a:xfrm>
        </p:grpSpPr>
        <p:pic>
          <p:nvPicPr>
            <p:cNvPr id="4103" name="Picture 242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0" t="16109" r="39528" b="4832"/>
            <a:stretch>
              <a:fillRect/>
            </a:stretch>
          </p:blipFill>
          <p:spPr bwMode="auto">
            <a:xfrm>
              <a:off x="185531" y="1607748"/>
              <a:ext cx="2590800" cy="230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492"/>
            <a:stretch>
              <a:fillRect/>
            </a:stretch>
          </p:blipFill>
          <p:spPr bwMode="auto">
            <a:xfrm>
              <a:off x="2895599" y="1319257"/>
              <a:ext cx="2550722" cy="273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5" name="Picture 7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7823"/>
            <a:stretch>
              <a:fillRect/>
            </a:stretch>
          </p:blipFill>
          <p:spPr bwMode="auto">
            <a:xfrm>
              <a:off x="5876677" y="1380837"/>
              <a:ext cx="3015844" cy="2696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254729"/>
            <a:ext cx="8534400" cy="386301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None/>
              <a:defRPr/>
            </a:pPr>
            <a:r>
              <a:rPr lang="en-US" sz="1400" dirty="0" smtClean="0"/>
              <a:t>             1) EM quadrupole:                       </a:t>
            </a:r>
            <a:r>
              <a:rPr lang="en-US" sz="1400" dirty="0"/>
              <a:t> </a:t>
            </a:r>
            <a:r>
              <a:rPr lang="en-US" sz="1400" dirty="0" smtClean="0"/>
              <a:t>    2) PMQ                                 3) Hybrid (based on PMQ)</a:t>
            </a:r>
          </a:p>
          <a:p>
            <a:pPr>
              <a:buFont typeface="Arial" charset="0"/>
              <a:buNone/>
              <a:defRPr/>
            </a:pPr>
            <a:endParaRPr lang="en-US" sz="1600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>
                <a:solidFill>
                  <a:srgbClr val="C00000"/>
                </a:solidFill>
              </a:rPr>
              <a:t>Upgrade of QD0 for ATF</a:t>
            </a:r>
          </a:p>
        </p:txBody>
      </p:sp>
      <p:graphicFrame>
        <p:nvGraphicFramePr>
          <p:cNvPr id="13" name="Group 1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15783"/>
              </p:ext>
            </p:extLst>
          </p:nvPr>
        </p:nvGraphicFramePr>
        <p:xfrm>
          <a:off x="1101070" y="788605"/>
          <a:ext cx="6870009" cy="3028342"/>
        </p:xfrm>
        <a:graphic>
          <a:graphicData uri="http://schemas.openxmlformats.org/drawingml/2006/table">
            <a:tbl>
              <a:tblPr/>
              <a:tblGrid>
                <a:gridCol w="2307008"/>
                <a:gridCol w="1724588"/>
                <a:gridCol w="1874798"/>
                <a:gridCol w="963615"/>
              </a:tblGrid>
              <a:tr h="207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Magnet Name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QF1FF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QD0FF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Units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1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Gradient Nom. / Ultra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6.772 / 6.791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12.45 / 12.46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T/m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Magnetic length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475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88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Nom. Integrated gradient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3.226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5.919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Tuning range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±5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Aperture radius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35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7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Good Field Region radius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Constrains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Top half of the magnet has to be dismountable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69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Field quality requirements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7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Harmonic №: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Skew an=An/B2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Normal bn=Bn/B2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0.124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units@r</a:t>
                      </a:r>
                      <a:r>
                        <a:rPr kumimoji="0" lang="en-GB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GFR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0.344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units@r</a:t>
                      </a:r>
                      <a:r>
                        <a:rPr kumimoji="0" lang="en-GB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GFR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2.76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units@r</a:t>
                      </a:r>
                      <a:r>
                        <a:rPr kumimoji="0" lang="en-GB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GFR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9.82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units@r</a:t>
                      </a:r>
                      <a:r>
                        <a:rPr kumimoji="0" lang="en-GB" sz="12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GFR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123026" y="3775374"/>
            <a:ext cx="72265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Calibri" pitchFamily="34" charset="0"/>
              <a:buNone/>
            </a:pPr>
            <a:r>
              <a:rPr lang="en-GB" sz="1200" dirty="0" smtClean="0">
                <a:latin typeface="Calibri" pitchFamily="34" charset="0"/>
              </a:rPr>
              <a:t>(*</a:t>
            </a:r>
            <a:r>
              <a:rPr lang="en-GB" sz="1200" dirty="0">
                <a:latin typeface="Calibri" pitchFamily="34" charset="0"/>
              </a:rPr>
              <a:t>H. Garcia, E. Marin. R. Tomas. “ATF2 QD0FF and QF1FF specifications”, CERN, </a:t>
            </a:r>
            <a:r>
              <a:rPr lang="en-GB" sz="1200" dirty="0" smtClean="0">
                <a:latin typeface="Calibri" pitchFamily="34" charset="0"/>
              </a:rPr>
              <a:t>26/07/2011).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123026" y="508280"/>
            <a:ext cx="6989859" cy="289727"/>
          </a:xfrm>
        </p:spPr>
        <p:txBody>
          <a:bodyPr>
            <a:noAutofit/>
          </a:bodyPr>
          <a:lstStyle/>
          <a:p>
            <a:r>
              <a:rPr lang="en-US" sz="1600" dirty="0" smtClean="0"/>
              <a:t>Requirements for new QF1 and </a:t>
            </a:r>
            <a:r>
              <a:rPr lang="en-US" sz="1600" dirty="0" smtClean="0"/>
              <a:t>QD0* </a:t>
            </a:r>
            <a:r>
              <a:rPr lang="en-US" sz="1600" i="1" dirty="0" smtClean="0"/>
              <a:t>(</a:t>
            </a:r>
            <a:r>
              <a:rPr lang="en-GB" sz="1600" i="1" dirty="0"/>
              <a:t>for Ultra-low β* studies at </a:t>
            </a:r>
            <a:r>
              <a:rPr lang="en-GB" sz="1600" i="1" dirty="0" smtClean="0"/>
              <a:t>ATF2)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201489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226" y="2001425"/>
            <a:ext cx="1857010" cy="15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755" y="3738457"/>
            <a:ext cx="2613891" cy="239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Rectangle 3"/>
          <p:cNvSpPr>
            <a:spLocks noChangeArrowheads="1"/>
          </p:cNvSpPr>
          <p:nvPr/>
        </p:nvSpPr>
        <p:spPr bwMode="auto">
          <a:xfrm>
            <a:off x="5217899" y="887703"/>
            <a:ext cx="389348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n-GB" sz="1400" i="1" u="sng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1. Field </a:t>
            </a:r>
            <a:r>
              <a:rPr lang="en-GB" sz="1400" i="1" u="sng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components </a:t>
            </a:r>
            <a:r>
              <a:rPr lang="en-GB" sz="1400" i="1" u="sng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suppression: </a:t>
            </a:r>
            <a:r>
              <a:rPr lang="en-GB" sz="14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field components can </a:t>
            </a:r>
            <a:r>
              <a:rPr lang="en-GB" sz="14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be suppressed by tuning of magnetic reluctance on each individual pole performed by radial offset of the tuning blocks (at 45</a:t>
            </a:r>
            <a:r>
              <a:rPr lang="en-GB" sz="1400" baseline="300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0</a:t>
            </a:r>
            <a:r>
              <a:rPr lang="en-GB" sz="14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 135</a:t>
            </a:r>
            <a:r>
              <a:rPr lang="en-GB" sz="1400" baseline="300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0</a:t>
            </a:r>
            <a:r>
              <a:rPr lang="en-GB" sz="14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 225</a:t>
            </a:r>
            <a:r>
              <a:rPr lang="en-GB" sz="1400" baseline="300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0</a:t>
            </a:r>
            <a:r>
              <a:rPr lang="en-GB" sz="14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, and 315</a:t>
            </a:r>
            <a:r>
              <a:rPr lang="en-GB" sz="1400" baseline="300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0</a:t>
            </a:r>
            <a:r>
              <a:rPr lang="en-GB" sz="1400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) </a:t>
            </a:r>
            <a:r>
              <a:rPr lang="en-GB" sz="14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.</a:t>
            </a:r>
            <a:endParaRPr lang="en-GB" sz="14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>
                <a:solidFill>
                  <a:srgbClr val="C00000"/>
                </a:solidFill>
              </a:rPr>
              <a:t>Upgrade of QD0 for ATF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045" y="4888559"/>
            <a:ext cx="1427079" cy="147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331" y="4917776"/>
            <a:ext cx="1376351" cy="144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9" y="2831284"/>
            <a:ext cx="3207473" cy="2650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237333" y="1524371"/>
            <a:ext cx="301537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i="1" u="sng" dirty="0" smtClean="0">
                <a:latin typeface="Times New Roman" pitchFamily="18" charset="0"/>
                <a:cs typeface="Times New Roman" pitchFamily="18" charset="0"/>
              </a:rPr>
              <a:t>2. P.M. </a:t>
            </a:r>
            <a:r>
              <a:rPr lang="en-US" sz="1400" i="1" u="sng" dirty="0">
                <a:latin typeface="Times New Roman" pitchFamily="18" charset="0"/>
                <a:cs typeface="Times New Roman" pitchFamily="18" charset="0"/>
              </a:rPr>
              <a:t>easy axis orientation </a:t>
            </a:r>
            <a:r>
              <a:rPr lang="en-US" sz="1400" i="1" u="sng" dirty="0" smtClean="0">
                <a:latin typeface="Times New Roman" pitchFamily="18" charset="0"/>
                <a:cs typeface="Times New Roman" pitchFamily="18" charset="0"/>
              </a:rPr>
              <a:t>errors: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effects of possible permanent blocks inequalities due to the easy axis orientation errors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are studied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303909" y="442127"/>
            <a:ext cx="2464332" cy="4096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Field quality aspects:</a:t>
            </a:r>
          </a:p>
        </p:txBody>
      </p:sp>
      <p:pic>
        <p:nvPicPr>
          <p:cNvPr id="19" name="Picture 10" descr="IMG_2328"/>
          <p:cNvPicPr>
            <a:picLocks noChangeAspect="1" noChangeArrowheads="1"/>
          </p:cNvPicPr>
          <p:nvPr/>
        </p:nvPicPr>
        <p:blipFill>
          <a:blip r:embed="rId7" cstate="print"/>
          <a:srcRect t="23077" r="12820" b="7692"/>
          <a:stretch>
            <a:fillRect/>
          </a:stretch>
        </p:blipFill>
        <p:spPr bwMode="auto">
          <a:xfrm>
            <a:off x="3784856" y="1902290"/>
            <a:ext cx="2129621" cy="225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3784856" y="4156779"/>
            <a:ext cx="2226963" cy="60016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Ex. </a:t>
            </a:r>
            <a:r>
              <a:rPr lang="en-US" sz="1100" i="1" dirty="0" smtClean="0"/>
              <a:t>A</a:t>
            </a:r>
            <a:r>
              <a:rPr lang="en-GB" sz="1100" i="1" dirty="0" smtClean="0"/>
              <a:t> prototype built for LINAC4: </a:t>
            </a:r>
          </a:p>
          <a:p>
            <a:r>
              <a:rPr lang="en-GB" sz="1100" i="1" dirty="0"/>
              <a:t>A</a:t>
            </a:r>
            <a:r>
              <a:rPr lang="en-GB" sz="1100" i="1" dirty="0" smtClean="0"/>
              <a:t>perture: 45 mm</a:t>
            </a:r>
          </a:p>
          <a:p>
            <a:r>
              <a:rPr lang="en-GB" sz="1100" i="1" dirty="0" smtClean="0"/>
              <a:t>Gradient: 16 T/m</a:t>
            </a:r>
          </a:p>
        </p:txBody>
      </p:sp>
    </p:spTree>
    <p:extLst>
      <p:ext uri="{BB962C8B-B14F-4D97-AF65-F5344CB8AC3E}">
        <p14:creationId xmlns:p14="http://schemas.microsoft.com/office/powerpoint/2010/main" val="267839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18" grpId="0"/>
      <p:bldP spid="20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2" t="27897" r="29918" b="21639"/>
          <a:stretch/>
        </p:blipFill>
        <p:spPr bwMode="auto">
          <a:xfrm>
            <a:off x="1048217" y="2042460"/>
            <a:ext cx="5479804" cy="380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09861" y="472150"/>
            <a:ext cx="8687649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400" i="1" dirty="0" smtClean="0"/>
              <a:t>ATF evolution:</a:t>
            </a:r>
            <a:endParaRPr lang="en-GB" sz="1400" i="1" dirty="0" smtClean="0"/>
          </a:p>
          <a:p>
            <a:pPr algn="just"/>
            <a:r>
              <a:rPr lang="en-GB" sz="1400" dirty="0" smtClean="0"/>
              <a:t>in 2012 a solution for a new ATF QF1 was found recovering a </a:t>
            </a:r>
            <a:r>
              <a:rPr lang="en-GB" sz="1400" dirty="0" err="1" smtClean="0"/>
              <a:t>quadrupole</a:t>
            </a:r>
            <a:r>
              <a:rPr lang="en-GB" sz="1400" dirty="0" smtClean="0"/>
              <a:t> of the PEP </a:t>
            </a:r>
            <a:r>
              <a:rPr lang="en-GB" sz="1400" i="1" dirty="0" smtClean="0"/>
              <a:t>B</a:t>
            </a:r>
            <a:r>
              <a:rPr lang="en-GB" sz="1400" dirty="0" smtClean="0"/>
              <a:t>-Factory at SLAC.</a:t>
            </a:r>
          </a:p>
          <a:p>
            <a:pPr algn="just"/>
            <a:r>
              <a:rPr lang="en-GB" sz="1400" dirty="0" smtClean="0"/>
              <a:t> </a:t>
            </a:r>
          </a:p>
          <a:p>
            <a:pPr algn="just"/>
            <a:r>
              <a:rPr lang="en-GB" sz="1400" dirty="0" smtClean="0"/>
              <a:t>For QD0, we revised the specification (private discussion with R. Tomas) mainly looking at the magnet aperture and field quality requirements and  we agreed on the following revised specification table:</a:t>
            </a:r>
            <a:endParaRPr lang="it-IT" sz="1200" i="1" dirty="0" smtClean="0"/>
          </a:p>
        </p:txBody>
      </p:sp>
      <p:sp>
        <p:nvSpPr>
          <p:cNvPr id="7" name="Oval 6"/>
          <p:cNvSpPr/>
          <p:nvPr/>
        </p:nvSpPr>
        <p:spPr>
          <a:xfrm>
            <a:off x="4470180" y="2566981"/>
            <a:ext cx="428877" cy="24276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421821" y="73935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>
                <a:solidFill>
                  <a:srgbClr val="C00000"/>
                </a:solidFill>
              </a:rPr>
              <a:t>Upgrade of QD0 for ATF</a:t>
            </a:r>
          </a:p>
        </p:txBody>
      </p:sp>
    </p:spTree>
    <p:extLst>
      <p:ext uri="{BB962C8B-B14F-4D97-AF65-F5344CB8AC3E}">
        <p14:creationId xmlns:p14="http://schemas.microsoft.com/office/powerpoint/2010/main" val="369286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5" t="30444" r="23125" b="21333"/>
          <a:stretch/>
        </p:blipFill>
        <p:spPr bwMode="auto">
          <a:xfrm>
            <a:off x="174484" y="1083912"/>
            <a:ext cx="5821399" cy="2989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883" y="1589260"/>
            <a:ext cx="2924175" cy="22872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3" y="4268552"/>
            <a:ext cx="4799852" cy="1997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8" t="31034" r="26810" b="20001"/>
          <a:stretch/>
        </p:blipFill>
        <p:spPr bwMode="auto">
          <a:xfrm>
            <a:off x="4994395" y="4073838"/>
            <a:ext cx="4020208" cy="23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5473" y="437581"/>
            <a:ext cx="87455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 smtClean="0"/>
              <a:t>Following the confirmation on major interest for a EASILY and REMOTELY </a:t>
            </a:r>
            <a:r>
              <a:rPr lang="en-GB" sz="1600" dirty="0" err="1" smtClean="0"/>
              <a:t>tunable</a:t>
            </a:r>
            <a:r>
              <a:rPr lang="en-GB" sz="1600" dirty="0" smtClean="0"/>
              <a:t> magnet, we finally converged on an HYBRID solution (PM blocks + electromagnetic coils for </a:t>
            </a:r>
            <a:r>
              <a:rPr lang="en-GB" sz="1600" dirty="0" err="1" smtClean="0"/>
              <a:t>tunability</a:t>
            </a:r>
            <a:r>
              <a:rPr lang="en-GB" sz="1600" dirty="0" smtClean="0"/>
              <a:t>):</a:t>
            </a:r>
            <a:endParaRPr lang="en-GB" sz="1600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>
                <a:solidFill>
                  <a:srgbClr val="C00000"/>
                </a:solidFill>
              </a:rPr>
              <a:t>Upgrade of QD0 for ATF</a:t>
            </a:r>
          </a:p>
        </p:txBody>
      </p:sp>
    </p:spTree>
    <p:extLst>
      <p:ext uri="{BB962C8B-B14F-4D97-AF65-F5344CB8AC3E}">
        <p14:creationId xmlns:p14="http://schemas.microsoft.com/office/powerpoint/2010/main" val="409856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8" t="15667" r="31806" b="12334"/>
          <a:stretch/>
        </p:blipFill>
        <p:spPr bwMode="auto">
          <a:xfrm>
            <a:off x="4007457" y="1235099"/>
            <a:ext cx="4841843" cy="5229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107096" y="505738"/>
            <a:ext cx="46316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/>
              <a:t>A full set of design and working parameters is available for the preliminary design.</a:t>
            </a:r>
            <a:endParaRPr lang="it-IT" sz="1200" i="1" dirty="0" smtClean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>
                <a:solidFill>
                  <a:srgbClr val="C00000"/>
                </a:solidFill>
              </a:rPr>
              <a:t>Upgrade of QD0 for ATF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45" y="1292231"/>
            <a:ext cx="3571875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 rot="-2700000">
            <a:off x="1121992" y="5163497"/>
            <a:ext cx="19702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alpha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Draft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95000"/>
                  <a:alpha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087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64591" y="463300"/>
            <a:ext cx="8629112" cy="760123"/>
          </a:xfrm>
        </p:spPr>
        <p:txBody>
          <a:bodyPr>
            <a:noAutofit/>
          </a:bodyPr>
          <a:lstStyle/>
          <a:p>
            <a:r>
              <a:rPr lang="en-US" sz="1600" dirty="0" smtClean="0"/>
              <a:t>Magnet stability </a:t>
            </a:r>
            <a:r>
              <a:rPr lang="en-US" sz="1600" u="sng" dirty="0" smtClean="0"/>
              <a:t>(temperature dependence</a:t>
            </a:r>
            <a:r>
              <a:rPr lang="en-US" sz="1600" u="sng" dirty="0" smtClean="0"/>
              <a:t>) for such type of designs: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Questions about this point were raised in </a:t>
            </a:r>
            <a:r>
              <a:rPr lang="en-US" sz="1400" dirty="0" smtClean="0"/>
              <a:t>some occasions </a:t>
            </a:r>
            <a:r>
              <a:rPr lang="en-US" sz="1200" dirty="0" smtClean="0"/>
              <a:t>(ex. at  </a:t>
            </a:r>
            <a:r>
              <a:rPr lang="en-US" sz="1200" dirty="0" smtClean="0"/>
              <a:t>“</a:t>
            </a:r>
            <a:r>
              <a:rPr lang="en-US" sz="1200" i="1" dirty="0" smtClean="0"/>
              <a:t>FJPPL</a:t>
            </a:r>
            <a:r>
              <a:rPr lang="en-US" sz="1200" i="1" dirty="0"/>
              <a:t>-FKPPL Workshop on ATF2 Accelerator R&amp;</a:t>
            </a:r>
            <a:r>
              <a:rPr lang="en-US" sz="1200" i="1" dirty="0" smtClean="0"/>
              <a:t>D” </a:t>
            </a:r>
            <a:r>
              <a:rPr lang="en-US" sz="1200" i="1" dirty="0" smtClean="0"/>
              <a:t>, Paris</a:t>
            </a:r>
            <a:r>
              <a:rPr lang="en-US" sz="1200" i="1" dirty="0" smtClean="0"/>
              <a:t>, March 2012):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46127" y="1594489"/>
            <a:ext cx="8073231" cy="97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Aft>
                <a:spcPct val="10000"/>
              </a:spcAft>
            </a:pPr>
            <a:r>
              <a:rPr lang="en-US" sz="1400" i="1" dirty="0">
                <a:latin typeface="Calibri" pitchFamily="34" charset="0"/>
              </a:rPr>
              <a:t>Permanent magnet </a:t>
            </a:r>
            <a:r>
              <a:rPr lang="en-US" sz="1400" i="1" dirty="0" smtClean="0">
                <a:latin typeface="Calibri" pitchFamily="34" charset="0"/>
              </a:rPr>
              <a:t>material: Sm2Co17 RECOMA® 30S</a:t>
            </a:r>
            <a:endParaRPr lang="en-US" sz="1400" i="1" dirty="0">
              <a:latin typeface="Calibri" pitchFamily="34" charset="0"/>
            </a:endParaRPr>
          </a:p>
          <a:p>
            <a:pPr marL="360363" lvl="1" indent="-285750">
              <a:buFont typeface="Arial" charset="0"/>
              <a:buChar char="•"/>
            </a:pPr>
            <a:r>
              <a:rPr lang="en-US" sz="1400" dirty="0">
                <a:solidFill>
                  <a:schemeClr val="accent5"/>
                </a:solidFill>
                <a:latin typeface="Times New Roman" pitchFamily="18" charset="0"/>
              </a:rPr>
              <a:t>Reversible temperature coefficient of </a:t>
            </a:r>
            <a:r>
              <a:rPr lang="en-US" sz="1400" dirty="0" smtClean="0">
                <a:solidFill>
                  <a:schemeClr val="accent5"/>
                </a:solidFill>
                <a:latin typeface="Times New Roman" pitchFamily="18" charset="0"/>
              </a:rPr>
              <a:t>induction α(Br) </a:t>
            </a:r>
            <a:r>
              <a:rPr lang="en-US" sz="1400" dirty="0">
                <a:solidFill>
                  <a:schemeClr val="accent5"/>
                </a:solidFill>
                <a:latin typeface="Times New Roman" pitchFamily="18" charset="0"/>
              </a:rPr>
              <a:t>provided (α(</a:t>
            </a:r>
            <a:r>
              <a:rPr lang="en-US" sz="1400" dirty="0" smtClean="0">
                <a:solidFill>
                  <a:schemeClr val="accent5"/>
                </a:solidFill>
                <a:latin typeface="Times New Roman" pitchFamily="18" charset="0"/>
              </a:rPr>
              <a:t>Br 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</a:rPr>
              <a:t>= -0.035</a:t>
            </a:r>
            <a:r>
              <a:rPr lang="en-US" sz="1400" dirty="0">
                <a:solidFill>
                  <a:srgbClr val="FF0000"/>
                </a:solidFill>
                <a:latin typeface="Times New Roman" pitchFamily="18" charset="0"/>
              </a:rPr>
              <a:t>%/</a:t>
            </a:r>
            <a:r>
              <a:rPr lang="en-US" sz="1400" baseline="30000" dirty="0" smtClean="0">
                <a:solidFill>
                  <a:srgbClr val="FF0000"/>
                </a:solidFill>
                <a:latin typeface="Times New Roman" pitchFamily="18" charset="0"/>
              </a:rPr>
              <a:t>0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</a:rPr>
              <a:t>C </a:t>
            </a:r>
            <a:r>
              <a:rPr lang="en-US" sz="1400" dirty="0" smtClean="0">
                <a:solidFill>
                  <a:schemeClr val="accent5"/>
                </a:solidFill>
                <a:latin typeface="Times New Roman" pitchFamily="18" charset="0"/>
              </a:rPr>
              <a:t>but declared for a range of 20-150 </a:t>
            </a:r>
            <a:r>
              <a:rPr lang="en-US" sz="1400" baseline="30000" dirty="0" smtClean="0">
                <a:solidFill>
                  <a:schemeClr val="accent5"/>
                </a:solidFill>
                <a:latin typeface="Times New Roman" pitchFamily="18" charset="0"/>
              </a:rPr>
              <a:t>0</a:t>
            </a:r>
            <a:r>
              <a:rPr lang="en-US" sz="1400" dirty="0" smtClean="0">
                <a:solidFill>
                  <a:schemeClr val="accent5"/>
                </a:solidFill>
                <a:latin typeface="Times New Roman" pitchFamily="18" charset="0"/>
              </a:rPr>
              <a:t>C (!)</a:t>
            </a:r>
          </a:p>
          <a:p>
            <a:pPr marL="360363" lvl="1" indent="-285750">
              <a:buFont typeface="Arial" charset="0"/>
              <a:buChar char="•"/>
            </a:pPr>
            <a:r>
              <a:rPr lang="en-US" sz="1400" dirty="0" smtClean="0">
                <a:solidFill>
                  <a:schemeClr val="accent5"/>
                </a:solidFill>
                <a:latin typeface="Times New Roman" pitchFamily="18" charset="0"/>
              </a:rPr>
              <a:t>Br=1.12 [Tesla] @ 20 </a:t>
            </a:r>
            <a:r>
              <a:rPr lang="en-US" sz="1400" baseline="30000" dirty="0" smtClean="0">
                <a:solidFill>
                  <a:schemeClr val="accent5"/>
                </a:solidFill>
                <a:latin typeface="Times New Roman" pitchFamily="18" charset="0"/>
              </a:rPr>
              <a:t>0</a:t>
            </a:r>
            <a:r>
              <a:rPr lang="en-US" sz="1400" dirty="0" smtClean="0">
                <a:solidFill>
                  <a:schemeClr val="accent5"/>
                </a:solidFill>
                <a:latin typeface="Times New Roman" pitchFamily="18" charset="0"/>
              </a:rPr>
              <a:t>C =&gt; 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</a:rPr>
              <a:t>∆Br ≈ 1.2×10</a:t>
            </a:r>
            <a:r>
              <a:rPr lang="en-US" sz="1400" baseline="30000" dirty="0" smtClean="0">
                <a:solidFill>
                  <a:srgbClr val="FF0000"/>
                </a:solidFill>
                <a:latin typeface="Times New Roman" pitchFamily="18" charset="0"/>
              </a:rPr>
              <a:t>-4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</a:rPr>
              <a:t> Tesla</a:t>
            </a:r>
            <a:endParaRPr lang="en-US" sz="14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99352" y="1307757"/>
            <a:ext cx="7620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/>
              <a:t>Temperature </a:t>
            </a:r>
            <a:r>
              <a:rPr lang="en-US" sz="1400" dirty="0" smtClean="0"/>
              <a:t>in ATF estimated </a:t>
            </a:r>
            <a:r>
              <a:rPr lang="en-US" sz="1400" dirty="0" smtClean="0"/>
              <a:t>at T=26 </a:t>
            </a:r>
            <a:r>
              <a:rPr lang="en-US" sz="1400" baseline="30000" dirty="0"/>
              <a:t>0</a:t>
            </a:r>
            <a:r>
              <a:rPr lang="en-US" sz="1400" dirty="0"/>
              <a:t>C, Temperature </a:t>
            </a:r>
            <a:r>
              <a:rPr lang="en-US" sz="1400" dirty="0" smtClean="0"/>
              <a:t>variation:  </a:t>
            </a:r>
            <a:r>
              <a:rPr lang="en-US" sz="1400" dirty="0"/>
              <a:t>∆T = 0.3 </a:t>
            </a:r>
            <a:r>
              <a:rPr lang="en-US" sz="1400" baseline="30000" dirty="0"/>
              <a:t>0</a:t>
            </a:r>
            <a:r>
              <a:rPr lang="en-US" sz="1400" dirty="0"/>
              <a:t>C</a:t>
            </a:r>
            <a:endParaRPr lang="en-US" sz="14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>
                <a:solidFill>
                  <a:srgbClr val="C00000"/>
                </a:solidFill>
              </a:rPr>
              <a:t>Upgrade of QD0 for ATF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9459" y="2731678"/>
            <a:ext cx="88342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 smtClean="0"/>
              <a:t>Anyway, we decided to perform a dedicated test on this aspect (Summer 2012):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26" y="3039455"/>
            <a:ext cx="4365850" cy="34025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650" y="3039454"/>
            <a:ext cx="4466707" cy="33051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8892" y="3663492"/>
            <a:ext cx="3762730" cy="277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34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6" grpId="0"/>
      <p:bldP spid="1024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379173" y="540930"/>
            <a:ext cx="4764827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sz="1600" dirty="0" smtClean="0"/>
              <a:t>Conclusions </a:t>
            </a:r>
            <a:r>
              <a:rPr lang="it-IT" sz="1600" dirty="0" smtClean="0"/>
              <a:t>of the work:</a:t>
            </a:r>
          </a:p>
          <a:p>
            <a:pPr marL="171450" indent="-171450">
              <a:buFontTx/>
              <a:buChar char="-"/>
            </a:pPr>
            <a:r>
              <a:rPr lang="en-GB" sz="1600" i="1" dirty="0" smtClean="0"/>
              <a:t>A </a:t>
            </a:r>
            <a:r>
              <a:rPr lang="en-GB" sz="1600" i="1" dirty="0"/>
              <a:t>“</a:t>
            </a:r>
            <a:r>
              <a:rPr lang="en-GB" sz="1600" i="1" u="sng" dirty="0" smtClean="0"/>
              <a:t>magnet</a:t>
            </a:r>
            <a:r>
              <a:rPr lang="en-GB" sz="1600" i="1" dirty="0" smtClean="0"/>
              <a:t> </a:t>
            </a:r>
            <a:r>
              <a:rPr lang="en-GB" sz="1600" i="1" dirty="0"/>
              <a:t>reversible temperature coefficient” </a:t>
            </a:r>
            <a:r>
              <a:rPr lang="en-GB" sz="1600" i="1" dirty="0" smtClean="0"/>
              <a:t>was </a:t>
            </a:r>
            <a:r>
              <a:rPr lang="en-GB" sz="1600" i="1" dirty="0" smtClean="0"/>
              <a:t>measured  with value: −</a:t>
            </a:r>
            <a:r>
              <a:rPr lang="en-GB" sz="1600" i="1" dirty="0"/>
              <a:t>0.041 % </a:t>
            </a:r>
            <a:r>
              <a:rPr lang="en-GB" sz="1600" i="1" dirty="0" smtClean="0"/>
              <a:t>per °C </a:t>
            </a:r>
          </a:p>
          <a:p>
            <a:pPr marL="180975"/>
            <a:r>
              <a:rPr lang="en-GB" sz="1400" i="1" dirty="0" smtClean="0"/>
              <a:t>(respect to the “reversible </a:t>
            </a:r>
            <a:r>
              <a:rPr lang="en-GB" sz="1400" i="1" dirty="0"/>
              <a:t>temperature coefficient of </a:t>
            </a:r>
            <a:r>
              <a:rPr lang="en-GB" sz="1400" i="1" dirty="0" smtClean="0"/>
              <a:t>induction” of the PM </a:t>
            </a:r>
            <a:r>
              <a:rPr lang="en-GB" sz="1400" i="1" u="sng" dirty="0" smtClean="0"/>
              <a:t>material </a:t>
            </a:r>
            <a:r>
              <a:rPr lang="en-GB" sz="1400" i="1" dirty="0" smtClean="0"/>
              <a:t>this coefficient is 17% higher)</a:t>
            </a:r>
            <a:endParaRPr lang="en-GB" sz="1400" i="1" dirty="0" smtClean="0"/>
          </a:p>
          <a:p>
            <a:pPr marL="171450" indent="-171450">
              <a:buFontTx/>
              <a:buChar char="-"/>
            </a:pPr>
            <a:endParaRPr lang="en-GB" sz="1600" i="1" dirty="0"/>
          </a:p>
          <a:p>
            <a:pPr marL="171450" indent="-171450">
              <a:buFontTx/>
              <a:buChar char="-"/>
            </a:pPr>
            <a:r>
              <a:rPr lang="en-GB" sz="1600" i="1" dirty="0" smtClean="0"/>
              <a:t>The effect is </a:t>
            </a:r>
            <a:r>
              <a:rPr lang="en-GB" sz="1600" i="1" dirty="0"/>
              <a:t>linear and </a:t>
            </a:r>
            <a:r>
              <a:rPr lang="en-GB" sz="1600" i="1" dirty="0" smtClean="0"/>
              <a:t>no measurable </a:t>
            </a:r>
            <a:r>
              <a:rPr lang="en-GB" sz="1600" i="1" dirty="0" smtClean="0"/>
              <a:t>effects due to the hysteresis </a:t>
            </a:r>
            <a:r>
              <a:rPr lang="en-GB" sz="1600" i="1" dirty="0" smtClean="0"/>
              <a:t>on </a:t>
            </a:r>
            <a:r>
              <a:rPr lang="en-GB" sz="1600" i="1" dirty="0"/>
              <a:t>the </a:t>
            </a:r>
            <a:r>
              <a:rPr lang="en-GB" sz="1600" i="1" dirty="0" smtClean="0"/>
              <a:t>ferromagnetic </a:t>
            </a:r>
            <a:r>
              <a:rPr lang="en-GB" sz="1600" i="1" dirty="0"/>
              <a:t>elements </a:t>
            </a:r>
            <a:r>
              <a:rPr lang="en-GB" sz="1600" i="1" dirty="0" smtClean="0"/>
              <a:t>was </a:t>
            </a:r>
            <a:r>
              <a:rPr lang="en-GB" sz="1600" i="1" dirty="0" smtClean="0"/>
              <a:t>observed. </a:t>
            </a:r>
            <a:endParaRPr lang="en-US" sz="1600" i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98" y="530911"/>
            <a:ext cx="3929460" cy="589010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173" y="3115917"/>
            <a:ext cx="4564716" cy="3472678"/>
          </a:xfrm>
          <a:prstGeom prst="rect">
            <a:avLst/>
          </a:prstGeom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>
                <a:solidFill>
                  <a:srgbClr val="C00000"/>
                </a:solidFill>
              </a:rPr>
              <a:t>Upgrade of QD0 for ATF</a:t>
            </a:r>
          </a:p>
        </p:txBody>
      </p:sp>
    </p:spTree>
    <p:extLst>
      <p:ext uri="{BB962C8B-B14F-4D97-AF65-F5344CB8AC3E}">
        <p14:creationId xmlns:p14="http://schemas.microsoft.com/office/powerpoint/2010/main" val="46187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105094"/>
              </p:ext>
            </p:extLst>
          </p:nvPr>
        </p:nvGraphicFramePr>
        <p:xfrm>
          <a:off x="329251" y="1516821"/>
          <a:ext cx="4527167" cy="5041142"/>
        </p:xfrm>
        <a:graphic>
          <a:graphicData uri="http://schemas.openxmlformats.org/drawingml/2006/table">
            <a:tbl>
              <a:tblPr firstCol="1" bandRow="1">
                <a:tableStyleId>{8799B23B-EC83-4686-B30A-512413B5E67A}</a:tableStyleId>
              </a:tblPr>
              <a:tblGrid>
                <a:gridCol w="2582721"/>
                <a:gridCol w="1039013"/>
                <a:gridCol w="905433"/>
              </a:tblGrid>
              <a:tr h="3239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PARAMETER</a:t>
                      </a:r>
                      <a:endParaRPr lang="en-GB" sz="1400" i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UNITS</a:t>
                      </a:r>
                      <a:endParaRPr kumimoji="0" lang="en-GB" sz="1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VALUE</a:t>
                      </a:r>
                      <a:endParaRPr lang="en-GB" sz="1400" b="1" i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Nominal Gradient,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T/m</a:t>
                      </a:r>
                      <a:r>
                        <a:rPr kumimoji="0" lang="en-GB" sz="14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5284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Required </a:t>
                      </a:r>
                      <a:r>
                        <a:rPr lang="en-GB" sz="1400" dirty="0" err="1" smtClean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tunability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-75, +20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3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Integrated gradient 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T/m</a:t>
                      </a:r>
                      <a:r>
                        <a:rPr kumimoji="0" lang="en-GB" sz="14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560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Aperture </a:t>
                      </a: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radius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mm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Iron length</a:t>
                      </a:r>
                      <a:endParaRPr lang="en-GB" sz="1400" dirty="0" smtClean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0.100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Magnetic </a:t>
                      </a: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length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0.106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Coil</a:t>
                      </a:r>
                      <a:r>
                        <a:rPr lang="en-GB" sz="1400" baseline="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 n</a:t>
                      </a: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umber </a:t>
                      </a: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of turns 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61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Conductor </a:t>
                      </a: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size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mm x mm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 x 5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Ampere-turns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1200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Current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19.7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Resistance (per coil</a:t>
                      </a: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 smtClean="0">
                          <a:solidFill>
                            <a:srgbClr val="002060"/>
                          </a:solidFill>
                          <a:effectLst/>
                        </a:rPr>
                        <a:t>mΩ</a:t>
                      </a:r>
                      <a:endParaRPr lang="en-GB" sz="1400" b="1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14 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Conductor length (per coil</a:t>
                      </a: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19.9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Conductor mass (per coil</a:t>
                      </a: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kg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4.5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mass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kg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56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Total </a:t>
                      </a:r>
                      <a:r>
                        <a:rPr lang="en-GB" sz="14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mass</a:t>
                      </a:r>
                      <a:endParaRPr lang="en-GB" sz="1400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kg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92</a:t>
                      </a:r>
                      <a:endParaRPr lang="en-GB" sz="14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41007" y="350711"/>
            <a:ext cx="8675772" cy="1091961"/>
          </a:xfrm>
          <a:prstGeom prst="rect">
            <a:avLst/>
          </a:prstGeom>
          <a:noFill/>
          <a:ln w="12700">
            <a:noFill/>
          </a:ln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/>
              <a:t>F</a:t>
            </a:r>
            <a:r>
              <a:rPr lang="en-GB" sz="1400" dirty="0" smtClean="0"/>
              <a:t>or Ultra-low </a:t>
            </a:r>
            <a:r>
              <a:rPr lang="en-GB" sz="1400" dirty="0"/>
              <a:t>β</a:t>
            </a:r>
            <a:r>
              <a:rPr lang="en-GB" sz="1400" dirty="0" smtClean="0"/>
              <a:t>* studies at </a:t>
            </a:r>
            <a:r>
              <a:rPr lang="en-GB" sz="1400" dirty="0" smtClean="0"/>
              <a:t>ATF2, </a:t>
            </a:r>
            <a:r>
              <a:rPr lang="en-GB" sz="1400" u="sng" dirty="0" smtClean="0"/>
              <a:t>a</a:t>
            </a:r>
            <a:r>
              <a:rPr lang="en-GB" sz="1400" u="sng" dirty="0" smtClean="0"/>
              <a:t>lternatively </a:t>
            </a:r>
            <a:r>
              <a:rPr lang="en-GB" sz="1400" u="sng" dirty="0"/>
              <a:t>to a new QD0</a:t>
            </a:r>
            <a:r>
              <a:rPr lang="en-GB" sz="1400" dirty="0"/>
              <a:t>, it </a:t>
            </a:r>
            <a:r>
              <a:rPr lang="en-GB" sz="1400" dirty="0" smtClean="0"/>
              <a:t>is proposed to insert in </a:t>
            </a:r>
            <a:r>
              <a:rPr lang="en-GB" sz="1400" dirty="0" smtClean="0"/>
              <a:t>the lattice </a:t>
            </a:r>
            <a:r>
              <a:rPr lang="en-GB" sz="1400" u="sng" dirty="0" smtClean="0"/>
              <a:t>two </a:t>
            </a:r>
            <a:r>
              <a:rPr lang="en-GB" sz="1400" u="sng" dirty="0" err="1" smtClean="0"/>
              <a:t>octupoles</a:t>
            </a:r>
            <a:r>
              <a:rPr lang="en-GB" sz="1400" u="sng" dirty="0" smtClean="0"/>
              <a:t> </a:t>
            </a:r>
            <a:r>
              <a:rPr lang="en-GB" sz="1400" i="1" dirty="0" smtClean="0"/>
              <a:t>(see ICFA Beam Dynamics Newsletter N. 62, December 2013</a:t>
            </a:r>
            <a:r>
              <a:rPr lang="en-GB" sz="1400" i="1" dirty="0" smtClean="0"/>
              <a:t>).</a:t>
            </a:r>
          </a:p>
          <a:p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A first draft of specification and requirement was provided </a:t>
            </a:r>
            <a:r>
              <a:rPr lang="en-GB" sz="1400" i="1" dirty="0" smtClean="0"/>
              <a:t>(R. Tomas)</a:t>
            </a:r>
            <a:endParaRPr lang="en-GB" sz="1400" i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208103" y="1518755"/>
            <a:ext cx="3611057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Our proposed design </a:t>
            </a:r>
            <a:r>
              <a:rPr lang="en-GB" sz="1400" dirty="0" smtClean="0"/>
              <a:t>is focusing on these aspects:</a:t>
            </a:r>
          </a:p>
          <a:p>
            <a:pPr algn="just"/>
            <a:endParaRPr lang="en-GB" sz="1400" dirty="0" smtClean="0"/>
          </a:p>
          <a:p>
            <a:pPr marL="285750" indent="-285750" algn="just">
              <a:buFont typeface="Wingdings" charset="2"/>
              <a:buChar char="Ø"/>
            </a:pPr>
            <a:r>
              <a:rPr lang="en-GB" sz="1400" dirty="0" smtClean="0"/>
              <a:t>To get the best field quality the number of yokes part is a minimum (possibly two half-yokes).</a:t>
            </a:r>
          </a:p>
          <a:p>
            <a:pPr marL="285750" indent="-285750" algn="just">
              <a:buFont typeface="Wingdings" charset="2"/>
              <a:buChar char="Ø"/>
            </a:pPr>
            <a:endParaRPr lang="en-GB" sz="1400" dirty="0" smtClean="0"/>
          </a:p>
          <a:p>
            <a:pPr marL="285750" indent="-285750" algn="just">
              <a:buFont typeface="Wingdings" charset="2"/>
              <a:buChar char="Ø"/>
            </a:pPr>
            <a:r>
              <a:rPr lang="en-GB" sz="1400" dirty="0" smtClean="0"/>
              <a:t>The magnet aperture will be relatively big for the following reasons:</a:t>
            </a:r>
          </a:p>
          <a:p>
            <a:pPr algn="just"/>
            <a:endParaRPr lang="en-GB" sz="1400" dirty="0" smtClean="0"/>
          </a:p>
          <a:p>
            <a:pPr marL="800100" lvl="1" indent="-342900" algn="just">
              <a:buAutoNum type="alphaLcPeriod"/>
            </a:pPr>
            <a:r>
              <a:rPr lang="en-GB" sz="1400" dirty="0" smtClean="0"/>
              <a:t>To avoid working with too low saturation </a:t>
            </a:r>
            <a:r>
              <a:rPr lang="en-GB" sz="1400" dirty="0" smtClean="0"/>
              <a:t>(when working at </a:t>
            </a:r>
            <a:r>
              <a:rPr lang="en-GB" sz="1400" dirty="0" smtClean="0"/>
              <a:t>-75% </a:t>
            </a:r>
            <a:r>
              <a:rPr lang="en-GB" sz="1400" dirty="0" smtClean="0"/>
              <a:t>of nominal)</a:t>
            </a:r>
            <a:endParaRPr lang="en-GB" sz="1400" dirty="0" smtClean="0"/>
          </a:p>
          <a:p>
            <a:pPr marL="800100" lvl="1" indent="-342900" algn="just">
              <a:buAutoNum type="alphaLcPeriod"/>
            </a:pPr>
            <a:r>
              <a:rPr lang="en-GB" sz="1400" dirty="0" smtClean="0"/>
              <a:t>Assembly reasons (insertion of </a:t>
            </a:r>
            <a:r>
              <a:rPr lang="en-GB" sz="1400" dirty="0" smtClean="0"/>
              <a:t>the coils in the two </a:t>
            </a:r>
            <a:r>
              <a:rPr lang="en-GB" sz="1400" dirty="0" smtClean="0"/>
              <a:t>half-yokes).</a:t>
            </a:r>
            <a:endParaRPr lang="en-GB" sz="1400" dirty="0" smtClean="0"/>
          </a:p>
          <a:p>
            <a:pPr marL="800100" lvl="1" indent="-342900" algn="just">
              <a:buAutoNum type="alphaLcPeriod"/>
            </a:pPr>
            <a:r>
              <a:rPr lang="en-GB" sz="1400" dirty="0" smtClean="0"/>
              <a:t>To improve the field quality at 20 mm radius.</a:t>
            </a:r>
          </a:p>
          <a:p>
            <a:pPr marL="800100" lvl="1" indent="-342900" algn="just">
              <a:buAutoNum type="alphaLcPeriod"/>
            </a:pPr>
            <a:endParaRPr lang="en-GB" sz="1400" dirty="0" smtClean="0"/>
          </a:p>
          <a:p>
            <a:pPr marL="285750" indent="-285750" algn="just">
              <a:buFont typeface="Wingdings" charset="2"/>
              <a:buChar char="Ø"/>
            </a:pPr>
            <a:r>
              <a:rPr lang="en-GB" sz="1400" dirty="0" smtClean="0"/>
              <a:t>Coils are designed for a very low current density value. </a:t>
            </a:r>
            <a:endParaRPr lang="en-GB" sz="14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OCTUPOLES for </a:t>
            </a:r>
            <a:r>
              <a:rPr lang="en-GB" sz="1200" i="1" u="sng" dirty="0">
                <a:solidFill>
                  <a:srgbClr val="C00000"/>
                </a:solidFill>
              </a:rPr>
              <a:t>ATF</a:t>
            </a:r>
          </a:p>
        </p:txBody>
      </p:sp>
    </p:spTree>
    <p:extLst>
      <p:ext uri="{BB962C8B-B14F-4D97-AF65-F5344CB8AC3E}">
        <p14:creationId xmlns:p14="http://schemas.microsoft.com/office/powerpoint/2010/main" val="243588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490667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00FF"/>
                </a:solidFill>
              </a:rPr>
              <a:t>Outline: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6119" y="1818040"/>
            <a:ext cx="7182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STATUS and PLANS for the different MDI &amp; Co R&amp;D activities:</a:t>
            </a:r>
          </a:p>
          <a:p>
            <a:pPr marL="342900" indent="-342900">
              <a:buAutoNum type="arabicParenR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CLIC QD0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</a:t>
            </a:r>
            <a:r>
              <a:rPr lang="en-GB" dirty="0" err="1" smtClean="0">
                <a:solidFill>
                  <a:srgbClr val="FFCC99"/>
                </a:solidFill>
              </a:rPr>
              <a:t>antisolenoid</a:t>
            </a: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SD0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QD0 for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CC99"/>
                </a:solidFill>
              </a:rPr>
              <a:t>Magnets for ATF: QD0 and </a:t>
            </a:r>
            <a:r>
              <a:rPr lang="en-GB" dirty="0" err="1">
                <a:solidFill>
                  <a:srgbClr val="FFCC99"/>
                </a:solidFill>
              </a:rPr>
              <a:t>Octupoles</a:t>
            </a:r>
            <a:endParaRPr lang="en-GB" dirty="0">
              <a:solidFill>
                <a:srgbClr val="FFCC99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7"/>
          <p:cNvSpPr txBox="1">
            <a:spLocks/>
          </p:cNvSpPr>
          <p:nvPr/>
        </p:nvSpPr>
        <p:spPr>
          <a:xfrm>
            <a:off x="8779441" y="6258359"/>
            <a:ext cx="323850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127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hart 2" descr="_com_android_email_attachmentprovider_2_1857_RAW@se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" t="11873" r="1563" b="2466"/>
          <a:stretch/>
        </p:blipFill>
        <p:spPr bwMode="auto">
          <a:xfrm>
            <a:off x="551663" y="3137036"/>
            <a:ext cx="3818298" cy="202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02" y="351510"/>
            <a:ext cx="3108093" cy="278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OCTUPOLES for </a:t>
            </a:r>
            <a:r>
              <a:rPr lang="en-GB" sz="1200" i="1" u="sng" dirty="0">
                <a:solidFill>
                  <a:srgbClr val="C00000"/>
                </a:solidFill>
              </a:rPr>
              <a:t>ATF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6534" y="5385657"/>
            <a:ext cx="82268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achievable field quality is good (computed is less of 1 unit for permitted harmonics).</a:t>
            </a:r>
          </a:p>
          <a:p>
            <a:endParaRPr lang="en-GB" sz="1400" dirty="0"/>
          </a:p>
          <a:p>
            <a:r>
              <a:rPr lang="en-GB" sz="1400" dirty="0" smtClean="0"/>
              <a:t>Similarly as done for the PM and hybrid magnets, we plan to procure the main components and do at CERN the coils and the final assembly.</a:t>
            </a:r>
          </a:p>
          <a:p>
            <a:endParaRPr lang="en-GB" sz="1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626" y="475301"/>
            <a:ext cx="3761876" cy="457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1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40202" y="115330"/>
            <a:ext cx="8750610" cy="6557578"/>
          </a:xfrm>
        </p:spPr>
        <p:txBody>
          <a:bodyPr>
            <a:noAutofit/>
          </a:bodyPr>
          <a:lstStyle/>
          <a:p>
            <a:pPr marL="182563" indent="-146050" algn="ctr">
              <a:buNone/>
            </a:pPr>
            <a:r>
              <a:rPr lang="en-GB" sz="1300" i="1" u="sng" dirty="0" smtClean="0">
                <a:solidFill>
                  <a:srgbClr val="FF0000"/>
                </a:solidFill>
              </a:rPr>
              <a:t>Conclusions: </a:t>
            </a:r>
            <a:endParaRPr lang="en-US" sz="1300" b="1" dirty="0" smtClean="0"/>
          </a:p>
          <a:p>
            <a:pPr marL="182563" indent="-146050" algn="just">
              <a:buNone/>
            </a:pPr>
            <a:r>
              <a:rPr lang="en-US" sz="1300" b="1" dirty="0" smtClean="0">
                <a:solidFill>
                  <a:srgbClr val="FF0000"/>
                </a:solidFill>
              </a:rPr>
              <a:t>QD0:</a:t>
            </a:r>
            <a:r>
              <a:rPr lang="en-US" sz="1300" dirty="0">
                <a:solidFill>
                  <a:srgbClr val="FF0000"/>
                </a:solidFill>
              </a:rPr>
              <a:t> </a:t>
            </a:r>
            <a:endParaRPr lang="en-US" sz="1300" dirty="0" smtClean="0">
              <a:solidFill>
                <a:srgbClr val="FF0000"/>
              </a:solidFill>
            </a:endParaRPr>
          </a:p>
          <a:p>
            <a:pPr marL="182563" indent="-146050" algn="just">
              <a:buFont typeface="Wingdings" panose="05000000000000000000" pitchFamily="2" charset="2"/>
              <a:buChar char="Ø"/>
            </a:pPr>
            <a:r>
              <a:rPr lang="en-US" sz="1300" dirty="0" smtClean="0"/>
              <a:t>We plan detailed magnetic measurements to better understand the magnetic field </a:t>
            </a:r>
            <a:r>
              <a:rPr lang="en-US" sz="1300" smtClean="0"/>
              <a:t>quality </a:t>
            </a:r>
            <a:r>
              <a:rPr lang="en-US" sz="1300" smtClean="0"/>
              <a:t>contributions</a:t>
            </a:r>
            <a:endParaRPr lang="en-US" sz="1300" dirty="0" smtClean="0"/>
          </a:p>
          <a:p>
            <a:pPr marL="182563" indent="-146050" algn="just">
              <a:buFont typeface="Wingdings" panose="05000000000000000000" pitchFamily="2" charset="2"/>
              <a:buChar char="Ø"/>
            </a:pPr>
            <a:r>
              <a:rPr lang="en-US" sz="1300" dirty="0" smtClean="0"/>
              <a:t>The QD0 prototype will be tested mechanically (vibrations studies) at LAPP.</a:t>
            </a:r>
          </a:p>
          <a:p>
            <a:pPr marL="36513" indent="0" algn="just">
              <a:buNone/>
            </a:pPr>
            <a:endParaRPr lang="en-US" sz="1300" dirty="0" smtClean="0"/>
          </a:p>
          <a:p>
            <a:pPr marL="182563" indent="-146050" algn="just">
              <a:buNone/>
            </a:pPr>
            <a:r>
              <a:rPr lang="en-US" sz="1300" b="1" dirty="0" err="1" smtClean="0">
                <a:solidFill>
                  <a:srgbClr val="FF0000"/>
                </a:solidFill>
              </a:rPr>
              <a:t>Antisolenoid</a:t>
            </a:r>
            <a:r>
              <a:rPr lang="en-US" sz="1300" b="1" dirty="0" smtClean="0">
                <a:solidFill>
                  <a:srgbClr val="FF0000"/>
                </a:solidFill>
              </a:rPr>
              <a:t>: </a:t>
            </a:r>
          </a:p>
          <a:p>
            <a:pPr marL="182563" indent="-146050" algn="just">
              <a:buFont typeface="Wingdings" charset="2"/>
              <a:buChar char="Ø"/>
            </a:pPr>
            <a:r>
              <a:rPr lang="en-US" sz="1300" dirty="0" smtClean="0"/>
              <a:t>An </a:t>
            </a:r>
            <a:r>
              <a:rPr lang="en-US" sz="1300" dirty="0" err="1" smtClean="0"/>
              <a:t>antisolenoid</a:t>
            </a:r>
            <a:r>
              <a:rPr lang="en-US" sz="1300" dirty="0" smtClean="0"/>
              <a:t> was successfully studied and dimensioned (magnetic design)</a:t>
            </a:r>
            <a:r>
              <a:rPr lang="en-US" sz="1300" dirty="0"/>
              <a:t> </a:t>
            </a:r>
            <a:r>
              <a:rPr lang="en-US" sz="1300" dirty="0" smtClean="0"/>
              <a:t>for the L* 3.5 m. In case of a L* of 6 m this design can be revised.</a:t>
            </a:r>
          </a:p>
          <a:p>
            <a:pPr marL="182563" indent="-146050" algn="just">
              <a:buFont typeface="Wingdings" charset="2"/>
              <a:buChar char="Ø"/>
            </a:pPr>
            <a:endParaRPr lang="en-US" sz="1300" dirty="0" smtClean="0"/>
          </a:p>
          <a:p>
            <a:pPr marL="182563" indent="-146050" algn="just">
              <a:buNone/>
            </a:pPr>
            <a:r>
              <a:rPr lang="en-US" sz="1300" b="1" dirty="0">
                <a:solidFill>
                  <a:srgbClr val="FF0000"/>
                </a:solidFill>
              </a:rPr>
              <a:t>SD0: </a:t>
            </a:r>
          </a:p>
          <a:p>
            <a:pPr marL="182563" indent="-146050" algn="just">
              <a:buFont typeface="Wingdings" panose="05000000000000000000" pitchFamily="2" charset="2"/>
              <a:buChar char="Ø"/>
            </a:pPr>
            <a:r>
              <a:rPr lang="en-US" sz="1300" dirty="0"/>
              <a:t>Conceptual design is completed and technical design under completion.</a:t>
            </a:r>
          </a:p>
          <a:p>
            <a:pPr marL="182563" indent="-146050" algn="just">
              <a:buFont typeface="Wingdings" panose="05000000000000000000" pitchFamily="2" charset="2"/>
              <a:buChar char="Ø"/>
            </a:pPr>
            <a:r>
              <a:rPr lang="en-US" sz="1300" dirty="0"/>
              <a:t>We </a:t>
            </a:r>
            <a:r>
              <a:rPr lang="en-US" sz="1300" dirty="0" smtClean="0"/>
              <a:t>are in contact with components </a:t>
            </a:r>
            <a:r>
              <a:rPr lang="en-US" sz="1300" dirty="0"/>
              <a:t>Manufacturers to discuss the procurement and technical </a:t>
            </a:r>
            <a:r>
              <a:rPr lang="en-US" sz="1300" dirty="0" smtClean="0"/>
              <a:t>details.</a:t>
            </a:r>
          </a:p>
          <a:p>
            <a:pPr marL="182563" indent="-146050" algn="just">
              <a:buFont typeface="Wingdings" panose="05000000000000000000" pitchFamily="2" charset="2"/>
              <a:buChar char="Ø"/>
            </a:pPr>
            <a:endParaRPr lang="en-US" sz="1300" dirty="0"/>
          </a:p>
          <a:p>
            <a:pPr marL="182563" indent="-146050" algn="just">
              <a:buNone/>
            </a:pPr>
            <a:r>
              <a:rPr lang="en-US" sz="1300" b="1" dirty="0" smtClean="0">
                <a:solidFill>
                  <a:srgbClr val="FF0000"/>
                </a:solidFill>
              </a:rPr>
              <a:t>QD0 for ILC:</a:t>
            </a:r>
          </a:p>
          <a:p>
            <a:pPr marL="182563" indent="-146050" algn="just">
              <a:buFont typeface="Wingdings" panose="05000000000000000000" pitchFamily="2" charset="2"/>
              <a:buChar char="Ø"/>
            </a:pPr>
            <a:r>
              <a:rPr lang="en-US" sz="1300" dirty="0"/>
              <a:t>We have </a:t>
            </a:r>
            <a:r>
              <a:rPr lang="en-US" sz="1300" dirty="0" smtClean="0"/>
              <a:t>studied </a:t>
            </a:r>
            <a:r>
              <a:rPr lang="en-US" sz="1300" dirty="0"/>
              <a:t>the possible application of the CLIC QD0 hybrid concept to </a:t>
            </a:r>
            <a:r>
              <a:rPr lang="en-US" sz="1300" dirty="0" smtClean="0"/>
              <a:t>ILC.</a:t>
            </a:r>
          </a:p>
          <a:p>
            <a:pPr marL="182563" indent="-146050" algn="just">
              <a:buFont typeface="Wingdings" panose="05000000000000000000" pitchFamily="2" charset="2"/>
              <a:buChar char="Ø"/>
            </a:pPr>
            <a:r>
              <a:rPr lang="en-US" sz="1300" dirty="0"/>
              <a:t>W</a:t>
            </a:r>
            <a:r>
              <a:rPr lang="en-US" sz="1300" dirty="0" smtClean="0"/>
              <a:t>e start to discuss at LCWS2013 about </a:t>
            </a:r>
            <a:r>
              <a:rPr lang="en-US" sz="1300" dirty="0"/>
              <a:t>the other boundary conditions imposed by the ILC experiments and accelerator layouts. </a:t>
            </a:r>
            <a:r>
              <a:rPr lang="en-US" sz="1300" dirty="0"/>
              <a:t> </a:t>
            </a:r>
            <a:r>
              <a:rPr lang="en-US" sz="1300" dirty="0" smtClean="0"/>
              <a:t>Evolution of the design (</a:t>
            </a:r>
            <a:r>
              <a:rPr lang="en-US" sz="1300" dirty="0" err="1"/>
              <a:t>s</a:t>
            </a:r>
            <a:r>
              <a:rPr lang="en-US" sz="1300" dirty="0" err="1" smtClean="0"/>
              <a:t>uperferric</a:t>
            </a:r>
            <a:r>
              <a:rPr lang="en-US" sz="1300" dirty="0" smtClean="0"/>
              <a:t> </a:t>
            </a:r>
            <a:r>
              <a:rPr lang="en-US" sz="1300" dirty="0" smtClean="0"/>
              <a:t>solution, etc</a:t>
            </a:r>
            <a:r>
              <a:rPr lang="en-US" sz="1300" dirty="0" smtClean="0"/>
              <a:t>.) is expected.</a:t>
            </a:r>
            <a:endParaRPr lang="en-US" sz="1300" dirty="0" smtClean="0"/>
          </a:p>
          <a:p>
            <a:pPr marL="182563" indent="-146050" algn="just">
              <a:buFont typeface="Wingdings" panose="05000000000000000000" pitchFamily="2" charset="2"/>
              <a:buChar char="Ø"/>
            </a:pPr>
            <a:endParaRPr lang="en-US" sz="1300" dirty="0"/>
          </a:p>
          <a:p>
            <a:pPr marL="182563" indent="-146050" algn="just">
              <a:buNone/>
            </a:pPr>
            <a:r>
              <a:rPr lang="en-US" sz="1300" b="1" dirty="0" smtClean="0">
                <a:solidFill>
                  <a:srgbClr val="FF0000"/>
                </a:solidFill>
              </a:rPr>
              <a:t>Magnets for ATF:</a:t>
            </a:r>
          </a:p>
          <a:p>
            <a:pPr marL="182563" indent="-146050" algn="just">
              <a:buNone/>
            </a:pPr>
            <a:r>
              <a:rPr lang="en-US" sz="1300" b="1" dirty="0"/>
              <a:t>	</a:t>
            </a:r>
            <a:r>
              <a:rPr lang="en-US" sz="1300" i="1" dirty="0" smtClean="0"/>
              <a:t>QD0 and </a:t>
            </a:r>
            <a:r>
              <a:rPr lang="en-US" sz="1300" i="1" dirty="0" err="1" smtClean="0"/>
              <a:t>Octupoles</a:t>
            </a:r>
            <a:r>
              <a:rPr lang="en-US" sz="1300" i="1" dirty="0" smtClean="0"/>
              <a:t> proposal:</a:t>
            </a:r>
            <a:endParaRPr lang="en-US" sz="1300" i="1" dirty="0"/>
          </a:p>
          <a:p>
            <a:pPr marL="269875" indent="-233363" algn="just"/>
            <a:r>
              <a:rPr lang="en-US" sz="1300" dirty="0" smtClean="0"/>
              <a:t>-</a:t>
            </a:r>
            <a:r>
              <a:rPr lang="en-US" sz="1300" b="1" dirty="0"/>
              <a:t> </a:t>
            </a:r>
            <a:r>
              <a:rPr lang="en-US" sz="1300" dirty="0" smtClean="0"/>
              <a:t>Conceptual </a:t>
            </a:r>
            <a:r>
              <a:rPr lang="en-US" sz="1300" dirty="0"/>
              <a:t>magnetic and mechanical </a:t>
            </a:r>
            <a:r>
              <a:rPr lang="en-US" sz="1300" dirty="0" smtClean="0"/>
              <a:t>designs available.</a:t>
            </a:r>
            <a:endParaRPr lang="en-US" sz="1300" dirty="0"/>
          </a:p>
          <a:p>
            <a:pPr marL="182563" lvl="1" indent="-146050" algn="just"/>
            <a:r>
              <a:rPr lang="en-US" sz="1300" i="1" dirty="0"/>
              <a:t>For both magnets: </a:t>
            </a:r>
          </a:p>
          <a:p>
            <a:pPr marL="269875" indent="-233363" algn="just"/>
            <a:r>
              <a:rPr lang="en-US" sz="1300" dirty="0" smtClean="0"/>
              <a:t>- In </a:t>
            </a:r>
            <a:r>
              <a:rPr lang="en-US" sz="1300" dirty="0"/>
              <a:t>order to finalize the </a:t>
            </a:r>
            <a:r>
              <a:rPr lang="en-US" sz="1300" dirty="0" smtClean="0"/>
              <a:t>designs, we </a:t>
            </a:r>
            <a:r>
              <a:rPr lang="en-US" sz="1300" dirty="0"/>
              <a:t>are now waiting comments and better definition of requirements from the ATF </a:t>
            </a:r>
            <a:r>
              <a:rPr lang="en-US" sz="1300" dirty="0" smtClean="0"/>
              <a:t>Community.</a:t>
            </a:r>
            <a:endParaRPr lang="en-US" sz="1300" dirty="0"/>
          </a:p>
          <a:p>
            <a:pPr marL="269875" indent="-233363" algn="just"/>
            <a:r>
              <a:rPr lang="en-US" sz="1300" dirty="0" smtClean="0"/>
              <a:t>- Some </a:t>
            </a:r>
            <a:r>
              <a:rPr lang="en-US" sz="1300" dirty="0"/>
              <a:t>official statement between parties </a:t>
            </a:r>
            <a:r>
              <a:rPr lang="en-US" sz="1300" dirty="0" smtClean="0"/>
              <a:t>(CERN and ATF) will </a:t>
            </a:r>
            <a:r>
              <a:rPr lang="en-US" sz="1300" dirty="0"/>
              <a:t>be required. </a:t>
            </a:r>
            <a:r>
              <a:rPr lang="en-US" sz="1300" dirty="0" smtClean="0"/>
              <a:t> </a:t>
            </a:r>
            <a:endParaRPr lang="en-US" sz="1300" dirty="0"/>
          </a:p>
          <a:p>
            <a:pPr marL="36576" indent="0" algn="just">
              <a:buNone/>
            </a:pPr>
            <a:endParaRPr lang="en-US" sz="1300" dirty="0"/>
          </a:p>
        </p:txBody>
      </p:sp>
      <p:sp>
        <p:nvSpPr>
          <p:cNvPr id="3" name="Slide Number Placeholder 7"/>
          <p:cNvSpPr txBox="1">
            <a:spLocks/>
          </p:cNvSpPr>
          <p:nvPr/>
        </p:nvSpPr>
        <p:spPr>
          <a:xfrm>
            <a:off x="8678333" y="6258359"/>
            <a:ext cx="424958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31</a:t>
            </a:fld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3878481" y="6197845"/>
            <a:ext cx="1120820" cy="369332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THANKS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7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 l="12287" t="20203" r="10940" b="14135"/>
          <a:stretch>
            <a:fillRect/>
          </a:stretch>
        </p:blipFill>
        <p:spPr bwMode="auto">
          <a:xfrm>
            <a:off x="113244" y="805608"/>
            <a:ext cx="6050490" cy="44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 rot="20820000">
            <a:off x="1525949" y="2601358"/>
            <a:ext cx="2820980" cy="64123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350000" y="917805"/>
            <a:ext cx="2591366" cy="4356928"/>
          </a:xfrm>
          <a:ln>
            <a:noFill/>
          </a:ln>
        </p:spPr>
        <p:txBody>
          <a:bodyPr/>
          <a:lstStyle/>
          <a:p>
            <a:r>
              <a:rPr lang="en-US" sz="1400" b="1" dirty="0" smtClean="0"/>
              <a:t>CLIC </a:t>
            </a:r>
            <a:r>
              <a:rPr lang="en-US" sz="1400" b="1" dirty="0" smtClean="0"/>
              <a:t>MDI</a:t>
            </a:r>
            <a:r>
              <a:rPr lang="en-US" sz="1400" dirty="0" smtClean="0"/>
              <a:t>, </a:t>
            </a:r>
            <a:r>
              <a:rPr lang="en-US" sz="1400" dirty="0" smtClean="0"/>
              <a:t>3 </a:t>
            </a:r>
            <a:r>
              <a:rPr lang="en-US" sz="1400" dirty="0" err="1" smtClean="0"/>
              <a:t>TeV</a:t>
            </a:r>
            <a:r>
              <a:rPr lang="en-US" sz="1400" dirty="0"/>
              <a:t>;</a:t>
            </a:r>
            <a:r>
              <a:rPr lang="en-US" sz="1400" dirty="0" smtClean="0"/>
              <a:t> L*=3.5 m </a:t>
            </a:r>
            <a:r>
              <a:rPr lang="en-US" sz="1400" u="sng" dirty="0" smtClean="0"/>
              <a:t>layout studies</a:t>
            </a:r>
            <a:r>
              <a:rPr lang="en-US" sz="1400" dirty="0" smtClean="0"/>
              <a:t>: </a:t>
            </a:r>
          </a:p>
          <a:p>
            <a:endParaRPr lang="en-US" sz="1400" i="1" dirty="0" smtClean="0"/>
          </a:p>
          <a:p>
            <a:pPr marL="285750" indent="-285750">
              <a:buFontTx/>
              <a:buChar char="-"/>
            </a:pPr>
            <a:r>
              <a:rPr lang="en-US" sz="1200" i="1" dirty="0"/>
              <a:t>N</a:t>
            </a:r>
            <a:r>
              <a:rPr lang="en-US" sz="1200" i="1" dirty="0" smtClean="0"/>
              <a:t>o </a:t>
            </a:r>
            <a:r>
              <a:rPr lang="en-US" sz="1200" i="1" dirty="0" smtClean="0"/>
              <a:t>special news</a:t>
            </a:r>
            <a:r>
              <a:rPr lang="en-US" sz="1200" i="1" dirty="0" smtClean="0"/>
              <a:t>, </a:t>
            </a:r>
            <a:r>
              <a:rPr lang="en-US" sz="1200" i="1" dirty="0" smtClean="0"/>
              <a:t>waiting </a:t>
            </a:r>
            <a:r>
              <a:rPr lang="en-US" sz="1200" i="1" dirty="0" smtClean="0"/>
              <a:t>for eventual comments </a:t>
            </a:r>
            <a:r>
              <a:rPr lang="en-US" sz="1200" i="1" dirty="0"/>
              <a:t> </a:t>
            </a:r>
            <a:r>
              <a:rPr lang="en-US" sz="1200" i="1" dirty="0" smtClean="0"/>
              <a:t>from </a:t>
            </a:r>
            <a:r>
              <a:rPr lang="en-US" sz="1200" i="1" dirty="0" smtClean="0"/>
              <a:t>the </a:t>
            </a:r>
            <a:r>
              <a:rPr lang="en-US" sz="1200" i="1" dirty="0" smtClean="0"/>
              <a:t>CLIC Experiments Team.</a:t>
            </a:r>
          </a:p>
          <a:p>
            <a:endParaRPr lang="en-US" sz="1200" i="1" dirty="0" smtClean="0"/>
          </a:p>
          <a:p>
            <a:pPr marL="285750" indent="-285750">
              <a:buFontTx/>
              <a:buChar char="-"/>
            </a:pPr>
            <a:r>
              <a:rPr lang="en-US" sz="1200" i="1" dirty="0" smtClean="0"/>
              <a:t>Some ideas </a:t>
            </a:r>
            <a:r>
              <a:rPr lang="en-US" sz="1200" i="1" dirty="0" smtClean="0"/>
              <a:t>for a possible </a:t>
            </a:r>
            <a:r>
              <a:rPr lang="en-US" sz="1200" i="1" dirty="0" smtClean="0"/>
              <a:t>reduction </a:t>
            </a:r>
            <a:r>
              <a:rPr lang="en-US" sz="1200" i="1" dirty="0" smtClean="0"/>
              <a:t>of the QD0 cross-section </a:t>
            </a:r>
            <a:r>
              <a:rPr lang="en-US" sz="1200" i="1" dirty="0" smtClean="0"/>
              <a:t>(that was perceived as a potential limitation for this </a:t>
            </a:r>
            <a:r>
              <a:rPr lang="en-US" sz="1200" i="1" dirty="0" smtClean="0"/>
              <a:t>solution).</a:t>
            </a:r>
            <a:endParaRPr lang="en-US" sz="1200" i="1" dirty="0" smtClean="0"/>
          </a:p>
          <a:p>
            <a:endParaRPr lang="en-US" sz="1400" i="1" dirty="0" smtClean="0"/>
          </a:p>
          <a:p>
            <a:endParaRPr lang="en-US" sz="1400" i="1" dirty="0" smtClean="0"/>
          </a:p>
          <a:p>
            <a:r>
              <a:rPr lang="en-US" sz="1400" dirty="0" smtClean="0"/>
              <a:t>3 </a:t>
            </a:r>
            <a:r>
              <a:rPr lang="en-US" sz="1400" dirty="0" err="1"/>
              <a:t>TeV</a:t>
            </a:r>
            <a:r>
              <a:rPr lang="en-US" sz="1400" dirty="0"/>
              <a:t>; L</a:t>
            </a:r>
            <a:r>
              <a:rPr lang="en-US" sz="1400" dirty="0" smtClean="0"/>
              <a:t>*=6.0 m (or similar) </a:t>
            </a:r>
            <a:r>
              <a:rPr lang="en-US" sz="1400" u="sng" dirty="0" smtClean="0"/>
              <a:t>layout studies</a:t>
            </a:r>
            <a:r>
              <a:rPr lang="en-US" sz="1400" dirty="0" smtClean="0"/>
              <a:t>: </a:t>
            </a:r>
            <a:endParaRPr lang="en-US" sz="1400" dirty="0" smtClean="0"/>
          </a:p>
          <a:p>
            <a:endParaRPr lang="en-US" sz="1400" i="1" dirty="0"/>
          </a:p>
          <a:p>
            <a:pPr marL="285750" indent="-285750">
              <a:buFontTx/>
              <a:buChar char="-"/>
            </a:pPr>
            <a:r>
              <a:rPr lang="en-US" sz="1200" i="1" dirty="0" smtClean="0"/>
              <a:t>Waiting news from </a:t>
            </a:r>
            <a:r>
              <a:rPr lang="en-US" sz="1200" i="1" dirty="0" smtClean="0"/>
              <a:t>CLIC Experiments Team and </a:t>
            </a:r>
            <a:r>
              <a:rPr lang="en-US" sz="1200" i="1" dirty="0" smtClean="0"/>
              <a:t>Beam Dynamic requirements</a:t>
            </a:r>
            <a:endParaRPr lang="en-US" sz="1200" i="1" dirty="0"/>
          </a:p>
          <a:p>
            <a:pPr marL="285750" indent="-285750">
              <a:buFontTx/>
              <a:buChar char="-"/>
            </a:pPr>
            <a:endParaRPr lang="en-US" sz="1200" i="1" dirty="0"/>
          </a:p>
        </p:txBody>
      </p:sp>
      <p:sp>
        <p:nvSpPr>
          <p:cNvPr id="11" name="Slide Number Placeholder 7"/>
          <p:cNvSpPr txBox="1">
            <a:spLocks/>
          </p:cNvSpPr>
          <p:nvPr/>
        </p:nvSpPr>
        <p:spPr>
          <a:xfrm>
            <a:off x="8779441" y="6258359"/>
            <a:ext cx="323850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4</a:t>
            </a:fld>
            <a:endParaRPr lang="en-US" sz="12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22648" y="105441"/>
            <a:ext cx="8226854" cy="31916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CLIC QD0 </a:t>
            </a:r>
            <a:r>
              <a:rPr lang="en-GB" sz="1200" i="1" u="sng" dirty="0" err="1" smtClean="0">
                <a:solidFill>
                  <a:srgbClr val="C00000"/>
                </a:solidFill>
              </a:rPr>
              <a:t>layout&amp;integration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929" y="5746577"/>
            <a:ext cx="86125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REMIND: </a:t>
            </a:r>
            <a:r>
              <a:rPr lang="en-GB" sz="1400" dirty="0" smtClean="0"/>
              <a:t>for CLIC QD0 we </a:t>
            </a:r>
            <a:r>
              <a:rPr lang="en-GB" sz="1400" dirty="0"/>
              <a:t>proposed </a:t>
            </a:r>
            <a:r>
              <a:rPr lang="en-GB" sz="1400" dirty="0" smtClean="0"/>
              <a:t>an hybrid design solution since we think it more stable (no active cooling) and easy to be </a:t>
            </a:r>
            <a:r>
              <a:rPr lang="en-GB" sz="1400" dirty="0" err="1" smtClean="0"/>
              <a:t>fiducialized</a:t>
            </a:r>
            <a:r>
              <a:rPr lang="en-GB" sz="1400" dirty="0" smtClean="0"/>
              <a:t> and aligned respect to a superconducting design (only alternative for such high gradient).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30588" y="5173361"/>
            <a:ext cx="5933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CLIC 3 </a:t>
            </a:r>
            <a:r>
              <a:rPr lang="en-GB" sz="1200" i="1" dirty="0" err="1" smtClean="0"/>
              <a:t>TeV</a:t>
            </a:r>
            <a:r>
              <a:rPr lang="en-GB" sz="1200" i="1" dirty="0" smtClean="0"/>
              <a:t> MDI conceptual design for L*=3.5 m layout (as in CLIC CDR baseline)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80854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C_0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410" y="1060048"/>
            <a:ext cx="4527655" cy="5347920"/>
          </a:xfrm>
          <a:prstGeom prst="rect">
            <a:avLst/>
          </a:prstGeom>
          <a:effectLst/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281690"/>
              </p:ext>
            </p:extLst>
          </p:nvPr>
        </p:nvGraphicFramePr>
        <p:xfrm>
          <a:off x="5297903" y="3734008"/>
          <a:ext cx="3351599" cy="2817152"/>
        </p:xfrm>
        <a:graphic>
          <a:graphicData uri="http://schemas.openxmlformats.org/drawingml/2006/table">
            <a:tbl>
              <a:tblPr/>
              <a:tblGrid>
                <a:gridCol w="1857298"/>
                <a:gridCol w="1494301"/>
              </a:tblGrid>
              <a:tr h="13223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i="1" kern="800" dirty="0" smtClean="0">
                          <a:latin typeface="Times"/>
                          <a:ea typeface="Times"/>
                          <a:cs typeface="Times New Roman"/>
                        </a:rPr>
                        <a:t>Main Parameter</a:t>
                      </a:r>
                      <a:endParaRPr lang="en-US" sz="1100" i="1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i="1" kern="800" dirty="0">
                          <a:latin typeface="Times"/>
                          <a:ea typeface="Times"/>
                          <a:cs typeface="Times New Roman"/>
                        </a:rPr>
                        <a:t>Value</a:t>
                      </a:r>
                      <a:endParaRPr lang="en-US" sz="1100" i="1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7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 smtClean="0">
                          <a:latin typeface="Times"/>
                          <a:ea typeface="Times"/>
                          <a:cs typeface="Times New Roman"/>
                        </a:rPr>
                        <a:t>Required field gradient G</a:t>
                      </a:r>
                      <a:endParaRPr lang="en-US" sz="11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>
                          <a:latin typeface="Times"/>
                          <a:ea typeface="Times"/>
                          <a:cs typeface="Times New Roman"/>
                        </a:rPr>
                        <a:t>575 T/m</a:t>
                      </a:r>
                      <a:endParaRPr lang="en-US" sz="11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46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 smtClean="0">
                          <a:latin typeface="Times"/>
                          <a:ea typeface="Times"/>
                          <a:cs typeface="Times New Roman"/>
                        </a:rPr>
                        <a:t>Prototype gradient expected/measured</a:t>
                      </a:r>
                      <a:endParaRPr lang="en-US" sz="11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 smtClean="0">
                          <a:latin typeface="Times"/>
                          <a:ea typeface="Times"/>
                          <a:cs typeface="Times New Roman"/>
                        </a:rPr>
                        <a:t>503/504 </a:t>
                      </a:r>
                      <a:r>
                        <a:rPr lang="en-US" sz="1000" i="1" dirty="0" smtClean="0">
                          <a:latin typeface="Times"/>
                          <a:ea typeface="Times"/>
                          <a:cs typeface="Times New Roman"/>
                        </a:rPr>
                        <a:t>(</a:t>
                      </a:r>
                      <a:r>
                        <a:rPr lang="en-US" sz="1000" i="1" dirty="0" err="1" smtClean="0">
                          <a:latin typeface="Times"/>
                          <a:ea typeface="Times"/>
                          <a:cs typeface="Times New Roman"/>
                        </a:rPr>
                        <a:t>SmCo</a:t>
                      </a:r>
                      <a:r>
                        <a:rPr lang="en-US" sz="1000" i="1" dirty="0" smtClean="0">
                          <a:latin typeface="Times"/>
                          <a:ea typeface="Times"/>
                          <a:cs typeface="Times New Roman"/>
                        </a:rPr>
                        <a:t>) </a:t>
                      </a:r>
                      <a:r>
                        <a:rPr lang="en-US" sz="1100" dirty="0" smtClean="0">
                          <a:latin typeface="Times"/>
                          <a:ea typeface="Times"/>
                          <a:cs typeface="Times New Roman"/>
                        </a:rPr>
                        <a:t>547/514</a:t>
                      </a:r>
                      <a:r>
                        <a:rPr lang="en-US" sz="1000" i="1" baseline="0" dirty="0" smtClean="0">
                          <a:latin typeface="Times"/>
                          <a:ea typeface="Times"/>
                          <a:cs typeface="Times New Roman"/>
                        </a:rPr>
                        <a:t>(</a:t>
                      </a:r>
                      <a:r>
                        <a:rPr lang="en-US" sz="1000" i="1" dirty="0" err="1" smtClean="0">
                          <a:latin typeface="Times"/>
                          <a:ea typeface="Times"/>
                          <a:cs typeface="Times New Roman"/>
                        </a:rPr>
                        <a:t>NdFeB</a:t>
                      </a:r>
                      <a:r>
                        <a:rPr lang="en-US" sz="1000" i="1" dirty="0" smtClean="0">
                          <a:latin typeface="Times"/>
                          <a:ea typeface="Times"/>
                          <a:cs typeface="Times New Roman"/>
                        </a:rPr>
                        <a:t>)</a:t>
                      </a:r>
                      <a:r>
                        <a:rPr lang="en-US" sz="1100" dirty="0" smtClean="0">
                          <a:latin typeface="Times"/>
                          <a:ea typeface="Times"/>
                          <a:cs typeface="Times New Roman"/>
                        </a:rPr>
                        <a:t>; </a:t>
                      </a:r>
                      <a:r>
                        <a:rPr lang="en-US" sz="1100" i="0" dirty="0" smtClean="0">
                          <a:latin typeface="Times"/>
                          <a:ea typeface="Times"/>
                          <a:cs typeface="Times New Roman"/>
                        </a:rPr>
                        <a:t>T/m</a:t>
                      </a:r>
                      <a:endParaRPr lang="en-US" sz="1100" i="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0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 smtClean="0">
                          <a:latin typeface="Times"/>
                          <a:ea typeface="Times"/>
                          <a:cs typeface="Times New Roman"/>
                        </a:rPr>
                        <a:t>Magnetic length (full size QD0)</a:t>
                      </a:r>
                      <a:endParaRPr lang="en-US" sz="11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 smtClean="0">
                          <a:latin typeface="Times"/>
                          <a:ea typeface="Times"/>
                          <a:cs typeface="Times New Roman"/>
                        </a:rPr>
                        <a:t>2.73 m</a:t>
                      </a:r>
                      <a:endParaRPr lang="en-US" sz="1100" kern="8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8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 smtClean="0">
                          <a:latin typeface="Times"/>
                          <a:ea typeface="Times"/>
                          <a:cs typeface="Times New Roman"/>
                        </a:rPr>
                        <a:t>Magnet</a:t>
                      </a:r>
                      <a:r>
                        <a:rPr lang="en-US" sz="1100" baseline="0" dirty="0" smtClean="0">
                          <a:latin typeface="Times"/>
                          <a:ea typeface="Times"/>
                          <a:cs typeface="Times New Roman"/>
                        </a:rPr>
                        <a:t> aperture </a:t>
                      </a:r>
                      <a:r>
                        <a:rPr lang="en-US" sz="1050" i="1" baseline="0" dirty="0" smtClean="0">
                          <a:latin typeface="Times"/>
                          <a:ea typeface="Times"/>
                          <a:cs typeface="Times New Roman"/>
                        </a:rPr>
                        <a:t>(required for beam)</a:t>
                      </a:r>
                      <a:endParaRPr lang="en-US" sz="1050" i="1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 smtClean="0">
                          <a:latin typeface="Times"/>
                          <a:ea typeface="Times"/>
                          <a:cs typeface="Times New Roman"/>
                        </a:rPr>
                        <a:t>7.6 mm</a:t>
                      </a:r>
                      <a:endParaRPr lang="en-US" sz="1100" kern="8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30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>
                          <a:latin typeface="Times"/>
                          <a:ea typeface="Times"/>
                          <a:cs typeface="Times New Roman"/>
                        </a:rPr>
                        <a:t>Magnet bore </a:t>
                      </a:r>
                      <a:r>
                        <a:rPr lang="en-US" sz="1100" kern="800" dirty="0" smtClean="0">
                          <a:latin typeface="Times"/>
                          <a:ea typeface="Times"/>
                          <a:cs typeface="Times New Roman"/>
                        </a:rPr>
                        <a:t>diameter</a:t>
                      </a:r>
                      <a:r>
                        <a:rPr lang="en-US" sz="1100" kern="800" baseline="0" dirty="0" smtClean="0">
                          <a:latin typeface="Times"/>
                          <a:ea typeface="Times"/>
                          <a:cs typeface="Times New Roman"/>
                        </a:rPr>
                        <a:t> </a:t>
                      </a:r>
                      <a:r>
                        <a:rPr lang="en-US" sz="1050" i="1" kern="800" dirty="0" smtClean="0">
                          <a:latin typeface="Times"/>
                          <a:ea typeface="Times"/>
                          <a:cs typeface="Times New Roman"/>
                        </a:rPr>
                        <a:t>(assuming </a:t>
                      </a:r>
                      <a:r>
                        <a:rPr lang="en-US" sz="1050" i="1" kern="800" baseline="0" dirty="0" smtClean="0">
                          <a:latin typeface="Times"/>
                          <a:ea typeface="Times"/>
                          <a:cs typeface="Times New Roman"/>
                        </a:rPr>
                        <a:t>a 0.30 mm vacuum pipe thickness)</a:t>
                      </a:r>
                      <a:endParaRPr lang="en-US" sz="1050" i="1" kern="800" dirty="0" smtClean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 smtClean="0">
                          <a:latin typeface="Times"/>
                          <a:ea typeface="Times"/>
                          <a:cs typeface="Times New Roman"/>
                        </a:rPr>
                        <a:t>8.25 mm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0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>
                          <a:latin typeface="Times"/>
                          <a:ea typeface="Times"/>
                          <a:cs typeface="Times New Roman"/>
                        </a:rPr>
                        <a:t>Good field region(GFR) radius</a:t>
                      </a:r>
                      <a:endParaRPr lang="en-US" sz="11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 smtClean="0">
                          <a:latin typeface="Times"/>
                          <a:ea typeface="Times"/>
                          <a:cs typeface="Times New Roman"/>
                        </a:rPr>
                        <a:t>1 mm</a:t>
                      </a:r>
                      <a:endParaRPr lang="en-US" sz="1100" kern="8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35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>
                          <a:latin typeface="Times"/>
                          <a:ea typeface="Times"/>
                          <a:cs typeface="Times New Roman"/>
                        </a:rPr>
                        <a:t>Integrated field gradient error inside GFR</a:t>
                      </a:r>
                      <a:endParaRPr lang="en-US" sz="11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>
                          <a:latin typeface="Times"/>
                          <a:ea typeface="Times"/>
                          <a:cs typeface="Times New Roman"/>
                        </a:rPr>
                        <a:t>&lt; 0.1%</a:t>
                      </a:r>
                      <a:endParaRPr lang="en-US" sz="11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0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 smtClean="0">
                          <a:latin typeface="Times"/>
                          <a:ea typeface="Times"/>
                          <a:cs typeface="Times New Roman"/>
                        </a:rPr>
                        <a:t>Gradient adjustment required</a:t>
                      </a:r>
                      <a:endParaRPr lang="en-US" sz="11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kern="800" dirty="0">
                          <a:latin typeface="Times"/>
                          <a:ea typeface="Times"/>
                          <a:cs typeface="Times New Roman"/>
                        </a:rPr>
                        <a:t>+0 to -20%</a:t>
                      </a:r>
                      <a:endParaRPr lang="en-US" sz="1100" dirty="0"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>
          <a:xfrm>
            <a:off x="422648" y="122959"/>
            <a:ext cx="8226854" cy="31916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CLIC QD0 Prototype Status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783667" y="484150"/>
            <a:ext cx="4319624" cy="3173450"/>
          </a:xfrm>
          <a:prstGeom prst="rect">
            <a:avLst/>
          </a:prstGeom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/>
              <a:t>CLIC QD0 Short Prototype </a:t>
            </a:r>
            <a:r>
              <a:rPr lang="en-US" sz="1400" dirty="0"/>
              <a:t>(</a:t>
            </a:r>
            <a:r>
              <a:rPr lang="en-US" sz="1400" dirty="0" smtClean="0"/>
              <a:t>built in 2011 and measured in 2012):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STATUS: Coils are </a:t>
            </a:r>
            <a:r>
              <a:rPr lang="en-US" sz="1200" dirty="0" smtClean="0"/>
              <a:t>under </a:t>
            </a:r>
            <a:r>
              <a:rPr lang="en-US" sz="1200" u="sng" dirty="0" smtClean="0"/>
              <a:t>dismounting</a:t>
            </a:r>
            <a:r>
              <a:rPr lang="en-US" sz="1200" dirty="0" smtClean="0"/>
              <a:t> in order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u="sng" dirty="0" smtClean="0"/>
          </a:p>
          <a:p>
            <a:pPr marL="446088" indent="-285750">
              <a:buFont typeface="Wingdings" panose="05000000000000000000" pitchFamily="2" charset="2"/>
              <a:buChar char="Ø"/>
              <a:tabLst>
                <a:tab pos="2241550" algn="l"/>
              </a:tabLst>
            </a:pPr>
            <a:r>
              <a:rPr lang="en-US" sz="1200" dirty="0" smtClean="0"/>
              <a:t>Permit LAPP </a:t>
            </a:r>
            <a:r>
              <a:rPr lang="en-US" sz="1200" dirty="0" smtClean="0"/>
              <a:t>(Annecy) </a:t>
            </a:r>
          </a:p>
          <a:p>
            <a:pPr marL="160338">
              <a:tabLst>
                <a:tab pos="2241550" algn="l"/>
              </a:tabLst>
            </a:pPr>
            <a:r>
              <a:rPr lang="en-US" sz="1200" dirty="0" smtClean="0"/>
              <a:t>to </a:t>
            </a:r>
            <a:r>
              <a:rPr lang="en-US" sz="1200" dirty="0" smtClean="0"/>
              <a:t>do </a:t>
            </a:r>
            <a:r>
              <a:rPr lang="en-US" sz="1200" dirty="0" smtClean="0"/>
              <a:t>vibration </a:t>
            </a:r>
            <a:r>
              <a:rPr lang="en-US" sz="1200" dirty="0" smtClean="0"/>
              <a:t>and mechanical </a:t>
            </a:r>
          </a:p>
          <a:p>
            <a:pPr marL="446088" indent="-285750">
              <a:tabLst>
                <a:tab pos="2241550" algn="l"/>
              </a:tabLst>
            </a:pPr>
            <a:r>
              <a:rPr lang="en-US" sz="1200" dirty="0"/>
              <a:t>m</a:t>
            </a:r>
            <a:r>
              <a:rPr lang="en-US" sz="1200" dirty="0" smtClean="0"/>
              <a:t>easurements </a:t>
            </a:r>
            <a:endParaRPr lang="en-US" sz="1200" dirty="0" smtClean="0"/>
          </a:p>
          <a:p>
            <a:pPr marL="446088" indent="-285750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60338"/>
            <a:endParaRPr lang="en-US" sz="1200" dirty="0" smtClean="0"/>
          </a:p>
          <a:p>
            <a:pPr marL="446088" indent="-285750">
              <a:buFont typeface="Wingdings" panose="05000000000000000000" pitchFamily="2" charset="2"/>
              <a:buChar char="Ø"/>
            </a:pPr>
            <a:r>
              <a:rPr lang="en-US" sz="1200" dirty="0" smtClean="0"/>
              <a:t>Perform </a:t>
            </a:r>
            <a:r>
              <a:rPr lang="en-US" sz="1200" dirty="0" smtClean="0"/>
              <a:t> magnetic </a:t>
            </a:r>
            <a:r>
              <a:rPr lang="en-US" sz="1200" dirty="0" smtClean="0"/>
              <a:t>measurements in a simpler configuration (with coils only) to assess the field quality contributions due to </a:t>
            </a:r>
            <a:r>
              <a:rPr lang="en-US" sz="1200" dirty="0" err="1" smtClean="0"/>
              <a:t>Permendur</a:t>
            </a:r>
            <a:r>
              <a:rPr lang="en-US" sz="1200" dirty="0" smtClean="0"/>
              <a:t> and PM.</a:t>
            </a:r>
          </a:p>
          <a:p>
            <a:pPr marL="446088" indent="-285750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446088" indent="-285750">
              <a:buFont typeface="Wingdings" panose="05000000000000000000" pitchFamily="2" charset="2"/>
              <a:buChar char="Ø"/>
            </a:pPr>
            <a:r>
              <a:rPr lang="en-US" sz="1200" dirty="0" smtClean="0"/>
              <a:t>Investigate (at CERN and at </a:t>
            </a:r>
            <a:r>
              <a:rPr lang="en-US" sz="1200" dirty="0" smtClean="0"/>
              <a:t>Supplier site) </a:t>
            </a:r>
            <a:r>
              <a:rPr lang="en-US" sz="1200" dirty="0" smtClean="0"/>
              <a:t>the quality of the </a:t>
            </a:r>
            <a:r>
              <a:rPr lang="en-US" sz="1200" dirty="0" err="1" smtClean="0"/>
              <a:t>NdFeB</a:t>
            </a:r>
            <a:r>
              <a:rPr lang="en-US" sz="1200" dirty="0" smtClean="0"/>
              <a:t> blocks.</a:t>
            </a:r>
          </a:p>
          <a:p>
            <a:pPr marL="717550" indent="-285750">
              <a:buFont typeface="Arial" pitchFamily="34" charset="0"/>
              <a:buChar char="•"/>
            </a:pPr>
            <a:endParaRPr lang="en-US" sz="12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200" dirty="0" smtClean="0"/>
          </a:p>
          <a:p>
            <a:r>
              <a:rPr lang="en-US" sz="1200" dirty="0"/>
              <a:t>	</a:t>
            </a:r>
            <a:endParaRPr lang="en-US" sz="1200" i="1" dirty="0"/>
          </a:p>
        </p:txBody>
      </p:sp>
      <p:sp>
        <p:nvSpPr>
          <p:cNvPr id="9" name="Slide Number Placeholder 7"/>
          <p:cNvSpPr txBox="1">
            <a:spLocks/>
          </p:cNvSpPr>
          <p:nvPr/>
        </p:nvSpPr>
        <p:spPr>
          <a:xfrm>
            <a:off x="8779441" y="6258359"/>
            <a:ext cx="323850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5</a:t>
            </a:fld>
            <a:endParaRPr lang="en-US" sz="1200" dirty="0"/>
          </a:p>
        </p:txBody>
      </p:sp>
      <p:pic>
        <p:nvPicPr>
          <p:cNvPr id="10" name="Content Placeholder 10" descr="7th mode - deformed shape.png"/>
          <p:cNvPicPr>
            <a:picLocks noChangeAspect="1"/>
          </p:cNvPicPr>
          <p:nvPr/>
        </p:nvPicPr>
        <p:blipFill rotWithShape="1">
          <a:blip r:embed="rId3" cstate="print"/>
          <a:srcRect l="23269" r="26713"/>
          <a:stretch/>
        </p:blipFill>
        <p:spPr>
          <a:xfrm>
            <a:off x="7203626" y="1495306"/>
            <a:ext cx="766757" cy="902295"/>
          </a:xfrm>
          <a:prstGeom prst="rect">
            <a:avLst/>
          </a:prstGeom>
        </p:spPr>
      </p:pic>
      <p:pic>
        <p:nvPicPr>
          <p:cNvPr id="11" name="Picture 10" descr="8th mode - deformed shape.png"/>
          <p:cNvPicPr>
            <a:picLocks noChangeAspect="1"/>
          </p:cNvPicPr>
          <p:nvPr/>
        </p:nvPicPr>
        <p:blipFill rotWithShape="1">
          <a:blip r:embed="rId4" cstate="print"/>
          <a:srcRect l="25614" r="27038"/>
          <a:stretch/>
        </p:blipFill>
        <p:spPr>
          <a:xfrm>
            <a:off x="8100269" y="1495306"/>
            <a:ext cx="745682" cy="92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1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490667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00FF"/>
                </a:solidFill>
              </a:rPr>
              <a:t>Outline: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6119" y="1818040"/>
            <a:ext cx="7182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STATUS and PLANS for the different MDI &amp; Co R&amp;D activities: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QD0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CLIC </a:t>
            </a:r>
            <a:r>
              <a:rPr lang="en-GB" dirty="0" err="1" smtClean="0">
                <a:solidFill>
                  <a:srgbClr val="FF0000"/>
                </a:solidFill>
              </a:rPr>
              <a:t>antisolenoid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SD0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QD0 for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CC99"/>
                </a:solidFill>
              </a:rPr>
              <a:t>Magnets for ATF: QD0 and </a:t>
            </a:r>
            <a:r>
              <a:rPr lang="en-GB" dirty="0" err="1">
                <a:solidFill>
                  <a:srgbClr val="FFCC99"/>
                </a:solidFill>
              </a:rPr>
              <a:t>Octupoles</a:t>
            </a:r>
            <a:endParaRPr lang="en-GB" dirty="0">
              <a:solidFill>
                <a:srgbClr val="FFCC99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7"/>
          <p:cNvSpPr txBox="1">
            <a:spLocks/>
          </p:cNvSpPr>
          <p:nvPr/>
        </p:nvSpPr>
        <p:spPr>
          <a:xfrm>
            <a:off x="8779441" y="6258359"/>
            <a:ext cx="323850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7454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61" t="10523" r="29077" b="15878"/>
          <a:stretch/>
        </p:blipFill>
        <p:spPr bwMode="auto">
          <a:xfrm>
            <a:off x="2572703" y="481798"/>
            <a:ext cx="3959185" cy="5978770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164" y="436141"/>
            <a:ext cx="3687655" cy="607008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23922"/>
          <a:stretch/>
        </p:blipFill>
        <p:spPr>
          <a:xfrm>
            <a:off x="492838" y="4055357"/>
            <a:ext cx="3827977" cy="17760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22648" y="2665677"/>
            <a:ext cx="3967753" cy="103105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" panose="02020603050405020304" pitchFamily="18" charset="0"/>
                <a:cs typeface="Times" panose="02020603050405020304" pitchFamily="18" charset="0"/>
              </a:rPr>
              <a:t>Forces:</a:t>
            </a:r>
          </a:p>
          <a:p>
            <a:endParaRPr lang="en-US" sz="300" i="1" dirty="0" smtClean="0"/>
          </a:p>
          <a:p>
            <a:r>
              <a:rPr lang="en-US" sz="1050" i="1" dirty="0" smtClean="0"/>
              <a:t>- The </a:t>
            </a:r>
            <a:r>
              <a:rPr lang="en-US" sz="1050" i="1" dirty="0"/>
              <a:t>most relevant is the axial </a:t>
            </a:r>
            <a:r>
              <a:rPr lang="en-US" sz="1050" i="1" dirty="0" smtClean="0"/>
              <a:t>force: </a:t>
            </a:r>
            <a:r>
              <a:rPr lang="en-US" sz="1050" i="1" dirty="0" err="1" smtClean="0"/>
              <a:t>F</a:t>
            </a:r>
            <a:r>
              <a:rPr lang="en-US" sz="900" i="1" dirty="0" err="1" smtClean="0"/>
              <a:t>z</a:t>
            </a:r>
            <a:r>
              <a:rPr lang="en-US" sz="1050" i="1" dirty="0" smtClean="0"/>
              <a:t> </a:t>
            </a:r>
            <a:r>
              <a:rPr lang="en-US" sz="1050" i="1" dirty="0"/>
              <a:t>of </a:t>
            </a:r>
            <a:r>
              <a:rPr lang="en-US" sz="1050" i="1" dirty="0" smtClean="0"/>
              <a:t>7.0·10</a:t>
            </a:r>
            <a:r>
              <a:rPr lang="en-US" sz="1050" i="1" baseline="30000" dirty="0" smtClean="0"/>
              <a:t>6</a:t>
            </a:r>
            <a:r>
              <a:rPr lang="en-US" sz="1050" i="1" dirty="0" smtClean="0"/>
              <a:t> </a:t>
            </a:r>
            <a:r>
              <a:rPr lang="en-US" sz="1050" i="1" dirty="0"/>
              <a:t>N </a:t>
            </a:r>
            <a:r>
              <a:rPr lang="en-US" sz="1050" i="1" dirty="0" smtClean="0"/>
              <a:t>acting</a:t>
            </a:r>
          </a:p>
          <a:p>
            <a:r>
              <a:rPr lang="en-US" sz="1050" i="1" dirty="0" smtClean="0"/>
              <a:t>on </a:t>
            </a:r>
            <a:r>
              <a:rPr lang="en-US" sz="1050" i="1" dirty="0"/>
              <a:t>the first coil of the anti-solenoid, pushing it away from the IP</a:t>
            </a:r>
            <a:r>
              <a:rPr lang="en-US" sz="1050" i="1" dirty="0" smtClean="0"/>
              <a:t>.</a:t>
            </a:r>
          </a:p>
          <a:p>
            <a:endParaRPr lang="en-US" sz="400" i="1" dirty="0" smtClean="0"/>
          </a:p>
          <a:p>
            <a:r>
              <a:rPr lang="en-US" sz="1050" i="1" dirty="0" smtClean="0"/>
              <a:t>- The </a:t>
            </a:r>
            <a:r>
              <a:rPr lang="en-US" sz="1050" i="1" dirty="0"/>
              <a:t>magnetic forces acting on QD0 are estimated </a:t>
            </a:r>
            <a:r>
              <a:rPr lang="en-US" sz="1050" i="1" dirty="0" smtClean="0"/>
              <a:t>as:</a:t>
            </a:r>
          </a:p>
          <a:p>
            <a:r>
              <a:rPr lang="en-US" sz="1050" i="1" dirty="0" err="1" smtClean="0"/>
              <a:t>F</a:t>
            </a:r>
            <a:r>
              <a:rPr lang="en-US" sz="900" i="1" dirty="0" err="1" smtClean="0"/>
              <a:t>z</a:t>
            </a:r>
            <a:r>
              <a:rPr lang="en-US" sz="1050" i="1" dirty="0" smtClean="0"/>
              <a:t> </a:t>
            </a:r>
            <a:r>
              <a:rPr lang="en-US" sz="1050" i="1" dirty="0"/>
              <a:t>≃−</a:t>
            </a:r>
            <a:r>
              <a:rPr lang="en-US" sz="1050" i="1" dirty="0" smtClean="0"/>
              <a:t>5.7kN; </a:t>
            </a:r>
            <a:r>
              <a:rPr lang="en-US" sz="1050" i="1" dirty="0" err="1" smtClean="0"/>
              <a:t>F</a:t>
            </a:r>
            <a:r>
              <a:rPr lang="en-US" sz="900" i="1" dirty="0" err="1" smtClean="0"/>
              <a:t>x</a:t>
            </a:r>
            <a:r>
              <a:rPr lang="en-US" sz="1050" i="1" dirty="0" smtClean="0"/>
              <a:t> </a:t>
            </a:r>
            <a:r>
              <a:rPr lang="en-US" sz="1050" i="1" dirty="0"/>
              <a:t>≃</a:t>
            </a:r>
            <a:r>
              <a:rPr lang="en-US" sz="1050" i="1" dirty="0" smtClean="0"/>
              <a:t>8.3kN; T</a:t>
            </a:r>
            <a:r>
              <a:rPr lang="en-US" sz="900" i="1" dirty="0" smtClean="0"/>
              <a:t>y</a:t>
            </a:r>
            <a:r>
              <a:rPr lang="en-US" sz="1050" i="1" dirty="0" smtClean="0"/>
              <a:t> </a:t>
            </a:r>
            <a:r>
              <a:rPr lang="en-US" sz="1050" i="1" dirty="0"/>
              <a:t>≃5.6·10</a:t>
            </a:r>
            <a:r>
              <a:rPr lang="en-US" sz="1050" i="1" baseline="30000" dirty="0"/>
              <a:t>3</a:t>
            </a:r>
            <a:r>
              <a:rPr lang="en-US" sz="1050" i="1" dirty="0"/>
              <a:t> Nm. </a:t>
            </a: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>
          <a:xfrm>
            <a:off x="8712200" y="6258359"/>
            <a:ext cx="391091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7</a:t>
            </a:fld>
            <a:endParaRPr lang="en-US" sz="1200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ANTISOLENOID studies: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2648" y="502917"/>
            <a:ext cx="4259419" cy="2164084"/>
            <a:chOff x="422648" y="502916"/>
            <a:chExt cx="4503705" cy="250763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/>
            <a:srcRect b="8432"/>
            <a:stretch/>
          </p:blipFill>
          <p:spPr>
            <a:xfrm>
              <a:off x="422648" y="502916"/>
              <a:ext cx="4503705" cy="2507639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" name="Rectangle 1"/>
            <p:cNvSpPr/>
            <p:nvPr/>
          </p:nvSpPr>
          <p:spPr>
            <a:xfrm>
              <a:off x="541867" y="592667"/>
              <a:ext cx="1075266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Footer Placeholder 1"/>
          <p:cNvSpPr txBox="1">
            <a:spLocks/>
          </p:cNvSpPr>
          <p:nvPr/>
        </p:nvSpPr>
        <p:spPr>
          <a:xfrm>
            <a:off x="469741" y="5846843"/>
            <a:ext cx="3835527" cy="71073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i="1" dirty="0" smtClean="0"/>
              <a:t>Note: If a new study for an </a:t>
            </a:r>
            <a:r>
              <a:rPr lang="en-US" sz="1200" i="1" dirty="0" err="1" smtClean="0"/>
              <a:t>antisolenoid</a:t>
            </a:r>
            <a:r>
              <a:rPr lang="en-US" sz="1200" i="1" dirty="0" smtClean="0"/>
              <a:t> system for </a:t>
            </a:r>
            <a:r>
              <a:rPr lang="en-US" sz="1200" i="1" dirty="0"/>
              <a:t>L* = 6 </a:t>
            </a:r>
            <a:r>
              <a:rPr lang="en-US" sz="1200" i="1" dirty="0" smtClean="0"/>
              <a:t>m,  </a:t>
            </a:r>
            <a:r>
              <a:rPr lang="en-US" sz="1200" i="1" dirty="0"/>
              <a:t>A</a:t>
            </a:r>
            <a:r>
              <a:rPr lang="en-US" sz="1200" i="1" dirty="0" smtClean="0"/>
              <a:t>. Aloev is available to continue the work started by </a:t>
            </a:r>
            <a:r>
              <a:rPr lang="en-US" sz="1200" i="1" dirty="0" err="1" smtClean="0"/>
              <a:t>A.Bartalesi</a:t>
            </a:r>
            <a:endParaRPr lang="en-US" sz="1100" i="1" dirty="0"/>
          </a:p>
        </p:txBody>
      </p:sp>
      <p:sp>
        <p:nvSpPr>
          <p:cNvPr id="15" name="Footer Placeholder 1"/>
          <p:cNvSpPr txBox="1">
            <a:spLocks/>
          </p:cNvSpPr>
          <p:nvPr/>
        </p:nvSpPr>
        <p:spPr>
          <a:xfrm>
            <a:off x="5001811" y="6053382"/>
            <a:ext cx="3910359" cy="350288"/>
          </a:xfrm>
          <a:prstGeom prst="rect">
            <a:avLst/>
          </a:prstGeom>
          <a:solidFill>
            <a:schemeClr val="lt1"/>
          </a:solidFill>
          <a:ln w="0">
            <a:solidFill>
              <a:srgbClr val="C00000"/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i="1" dirty="0" smtClean="0">
                <a:latin typeface="Book Antiqua" panose="02040602050305030304" pitchFamily="18" charset="0"/>
              </a:rPr>
              <a:t>Ref: CLIC Note 944: A. Bartalesi, M. Modena: “</a:t>
            </a:r>
            <a:r>
              <a:rPr lang="en-GB" sz="800" dirty="0" smtClean="0">
                <a:latin typeface="Book Antiqua" panose="02040602050305030304" pitchFamily="18" charset="0"/>
              </a:rPr>
              <a:t>DESIGN </a:t>
            </a:r>
            <a:r>
              <a:rPr lang="en-GB" sz="800" dirty="0">
                <a:latin typeface="Book Antiqua" panose="02040602050305030304" pitchFamily="18" charset="0"/>
              </a:rPr>
              <a:t>OF THE ANTI-SOLENOID </a:t>
            </a:r>
            <a:r>
              <a:rPr lang="en-GB" sz="800" dirty="0" smtClean="0">
                <a:latin typeface="Book Antiqua" panose="02040602050305030304" pitchFamily="18" charset="0"/>
              </a:rPr>
              <a:t>SYSTEM FOR </a:t>
            </a:r>
            <a:r>
              <a:rPr lang="en-GB" sz="800" dirty="0">
                <a:latin typeface="Book Antiqua" panose="02040602050305030304" pitchFamily="18" charset="0"/>
              </a:rPr>
              <a:t>THE CLIC SID </a:t>
            </a:r>
            <a:r>
              <a:rPr lang="en-GB" sz="800" dirty="0" smtClean="0">
                <a:latin typeface="Book Antiqua" panose="02040602050305030304" pitchFamily="18" charset="0"/>
              </a:rPr>
              <a:t>EXPERIMENT”</a:t>
            </a:r>
            <a:endParaRPr lang="en-GB" sz="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45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490667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00FF"/>
                </a:solidFill>
              </a:rPr>
              <a:t>Outline:</a:t>
            </a:r>
            <a:endParaRPr lang="fr-FR" sz="32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6119" y="1818040"/>
            <a:ext cx="7182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STATUS and PLANS for the different MDI &amp; Co R&amp;D activities: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QD0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CLIC </a:t>
            </a:r>
            <a:r>
              <a:rPr lang="en-GB" dirty="0" err="1" smtClean="0">
                <a:solidFill>
                  <a:srgbClr val="FFCC99"/>
                </a:solidFill>
              </a:rPr>
              <a:t>antisolenoid</a:t>
            </a: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CLIC SD0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CC99"/>
                </a:solidFill>
              </a:rPr>
              <a:t>QD0 for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CC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CC99"/>
                </a:solidFill>
              </a:rPr>
              <a:t>Magnets for ATF: QD0 and </a:t>
            </a:r>
            <a:r>
              <a:rPr lang="en-GB" dirty="0" err="1">
                <a:solidFill>
                  <a:srgbClr val="FFCC99"/>
                </a:solidFill>
              </a:rPr>
              <a:t>Octupoles</a:t>
            </a:r>
            <a:endParaRPr lang="en-GB" dirty="0">
              <a:solidFill>
                <a:srgbClr val="FFCC99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7"/>
          <p:cNvSpPr txBox="1">
            <a:spLocks/>
          </p:cNvSpPr>
          <p:nvPr/>
        </p:nvSpPr>
        <p:spPr>
          <a:xfrm>
            <a:off x="8779441" y="6258359"/>
            <a:ext cx="323850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4273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2"/>
          <p:cNvSpPr txBox="1">
            <a:spLocks/>
          </p:cNvSpPr>
          <p:nvPr/>
        </p:nvSpPr>
        <p:spPr>
          <a:xfrm>
            <a:off x="422648" y="122960"/>
            <a:ext cx="8226854" cy="3191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200" i="1" u="sng" dirty="0" smtClean="0">
                <a:solidFill>
                  <a:srgbClr val="C00000"/>
                </a:solidFill>
              </a:rPr>
              <a:t>CLIC SD0 Status</a:t>
            </a:r>
            <a:endParaRPr lang="en-GB" sz="1200" i="1" u="sng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534289"/>
              </p:ext>
            </p:extLst>
          </p:nvPr>
        </p:nvGraphicFramePr>
        <p:xfrm>
          <a:off x="5379662" y="5015973"/>
          <a:ext cx="3496734" cy="1242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201"/>
                <a:gridCol w="1642533"/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b="0" i="1" dirty="0" smtClean="0">
                          <a:solidFill>
                            <a:srgbClr val="0000FF"/>
                          </a:solidFill>
                        </a:rPr>
                        <a:t>Parameter</a:t>
                      </a:r>
                      <a:endParaRPr lang="en-GB" sz="1400" b="0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1" dirty="0" smtClean="0">
                          <a:solidFill>
                            <a:srgbClr val="0000FF"/>
                          </a:solidFill>
                        </a:rPr>
                        <a:t>Value</a:t>
                      </a:r>
                      <a:endParaRPr lang="en-GB" sz="1400" b="0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22974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Inner</a:t>
                      </a:r>
                      <a:r>
                        <a:rPr lang="en-GB" sz="1400" baseline="0" dirty="0" smtClean="0"/>
                        <a:t> radius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4.3 mm</a:t>
                      </a:r>
                      <a:endParaRPr lang="en-GB" sz="1400" dirty="0"/>
                    </a:p>
                  </a:txBody>
                  <a:tcPr/>
                </a:tc>
              </a:tr>
              <a:tr h="22974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Nom. Sext. Gradient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pt-B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219403 T/m2</a:t>
                      </a:r>
                      <a:endParaRPr lang="en-GB" sz="1400" dirty="0"/>
                    </a:p>
                  </a:txBody>
                  <a:tcPr/>
                </a:tc>
              </a:tr>
              <a:tr h="32798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Magnetic 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Lm: 0.248 m</a:t>
                      </a:r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79511" y="4985140"/>
            <a:ext cx="5086756" cy="1367097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US" sz="1200" b="1" dirty="0" smtClean="0"/>
              <a:t>SDO</a:t>
            </a:r>
            <a:r>
              <a:rPr lang="en-US" sz="1200" dirty="0" smtClean="0"/>
              <a:t> is also considered </a:t>
            </a:r>
            <a:r>
              <a:rPr lang="en-US" sz="1200" u="sng" dirty="0" smtClean="0"/>
              <a:t>a BDS critical magnet </a:t>
            </a:r>
            <a:r>
              <a:rPr lang="en-US" sz="1200" dirty="0" smtClean="0"/>
              <a:t>as it is requested with the </a:t>
            </a:r>
            <a:r>
              <a:rPr lang="en-US" sz="1200" u="sng" dirty="0" smtClean="0"/>
              <a:t>stronger as possible gradient</a:t>
            </a:r>
            <a:r>
              <a:rPr lang="en-US" sz="12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The magnet is the last placed in the tunnel, </a:t>
            </a:r>
            <a:r>
              <a:rPr lang="en-US" sz="1200" dirty="0"/>
              <a:t>just at the border with the experimental </a:t>
            </a:r>
            <a:r>
              <a:rPr lang="en-US" sz="1200" dirty="0" smtClean="0"/>
              <a:t>Hall</a:t>
            </a:r>
            <a:endParaRPr lang="en-US" sz="12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Being much shorter and not placed inside the Detector, the magnet </a:t>
            </a:r>
            <a:r>
              <a:rPr lang="en-US" sz="1200" dirty="0"/>
              <a:t>has </a:t>
            </a:r>
            <a:r>
              <a:rPr lang="en-US" sz="1200" u="sng" dirty="0"/>
              <a:t>less tight geometric boundary </a:t>
            </a:r>
            <a:r>
              <a:rPr lang="en-US" sz="1200" u="sng" dirty="0" smtClean="0"/>
              <a:t>conditions</a:t>
            </a:r>
            <a:r>
              <a:rPr lang="en-US" sz="12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As all BDS magnets it also needs an </a:t>
            </a:r>
            <a:r>
              <a:rPr lang="en-US" sz="1200" u="sng" dirty="0" smtClean="0"/>
              <a:t>active stabilization</a:t>
            </a:r>
            <a:r>
              <a:rPr lang="en-US" sz="1200" dirty="0" smtClean="0"/>
              <a:t>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 l="12287" t="20203" r="10940" b="14135"/>
          <a:stretch>
            <a:fillRect/>
          </a:stretch>
        </p:blipFill>
        <p:spPr bwMode="auto">
          <a:xfrm>
            <a:off x="441054" y="442127"/>
            <a:ext cx="6277470" cy="429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7"/>
          <p:cNvSpPr txBox="1">
            <a:spLocks/>
          </p:cNvSpPr>
          <p:nvPr/>
        </p:nvSpPr>
        <p:spPr>
          <a:xfrm>
            <a:off x="8649502" y="6258359"/>
            <a:ext cx="453789" cy="299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8470F4-2077-4A60-8238-B00A7B758B5B}" type="slidenum">
              <a:rPr lang="en-US" sz="1200" smtClean="0"/>
              <a:pPr/>
              <a:t>9</a:t>
            </a:fld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1282259" y="2517004"/>
            <a:ext cx="863232" cy="9593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1054" y="4598738"/>
            <a:ext cx="5933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CLIC 3 </a:t>
            </a:r>
            <a:r>
              <a:rPr lang="en-GB" sz="1200" i="1" dirty="0" err="1" smtClean="0"/>
              <a:t>TeV</a:t>
            </a:r>
            <a:r>
              <a:rPr lang="en-GB" sz="1200" i="1" dirty="0" smtClean="0"/>
              <a:t> MDI conceptual design for L*=3.5 m layout (as in CLIC CDR baseline)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81819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9" grpId="0"/>
    </p:bld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CERNPrésentation1</Template>
  <TotalTime>5710</TotalTime>
  <Words>2071</Words>
  <Application>Microsoft Office PowerPoint</Application>
  <PresentationFormat>On-screen Show (4:3)</PresentationFormat>
  <Paragraphs>398</Paragraphs>
  <Slides>31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CERNPrésentation1</vt:lpstr>
      <vt:lpstr>PowerPoint Presentation</vt:lpstr>
      <vt:lpstr>Outline:</vt:lpstr>
      <vt:lpstr>Outline:</vt:lpstr>
      <vt:lpstr>PowerPoint Presentation</vt:lpstr>
      <vt:lpstr>PowerPoint Presentation</vt:lpstr>
      <vt:lpstr>Outline:</vt:lpstr>
      <vt:lpstr>PowerPoint Presentation</vt:lpstr>
      <vt:lpstr>Outline:</vt:lpstr>
      <vt:lpstr>PowerPoint Presentation</vt:lpstr>
      <vt:lpstr>CLIC SD0 Status</vt:lpstr>
      <vt:lpstr>PowerPoint Presentation</vt:lpstr>
      <vt:lpstr>PowerPoint Presentation</vt:lpstr>
      <vt:lpstr>PowerPoint Presentation</vt:lpstr>
      <vt:lpstr>PowerPoint Presentation</vt:lpstr>
      <vt:lpstr>Outline:</vt:lpstr>
      <vt:lpstr>PowerPoint Presentation</vt:lpstr>
      <vt:lpstr>- Crossing angle: 14 mrad - L* = 3.5 m - QD0 full aperture: 2 cm - QD0 total length: 2.2 m - QD0 gradient: 124 T/m - Post Collision Line vacuum pipe radius at 3.5 m: ~ 12.5 mm </vt:lpstr>
      <vt:lpstr>Examples of an optimization done on 3 parameters (αin, αout, ↑easy dir;) (Rout =30 mm): -The field quality is optimized by: 32° for both αin, αout, and 55° for the easy dir. (1st table) -The gradient is maximized with: αin=33°, αout=13° and 32° for the easy dir. (2nd table) </vt:lpstr>
      <vt:lpstr>LEFT: ILC QD0 design optimized for nominal Gradient required and best field quality. RIGHT: a configuration for a MAX Gradient (142 T/m). Saturation appears and filed quality is much lower</vt:lpstr>
      <vt:lpstr>A basic sketch for the hybrid QD0 (CLIC concept) adapted to the ILC parameters:  - As for CLIC case, this solution minimises vibrations; coils are sized for a current density J ~ 0.9 A/mm ( no water cooling). - Overall  dimension are in the range of 500 x 500 mm.</vt:lpstr>
      <vt:lpstr>Outline:</vt:lpstr>
      <vt:lpstr>Requirements for new QF1 and QD0* (for Ultra-low β* studies at ATF2)</vt:lpstr>
      <vt:lpstr>Field quality aspects:</vt:lpstr>
      <vt:lpstr>PowerPoint Presentation</vt:lpstr>
      <vt:lpstr>PowerPoint Presentation</vt:lpstr>
      <vt:lpstr>PowerPoint Presentation</vt:lpstr>
      <vt:lpstr>Magnet stability (temperature dependence) for such type of designs: Questions about this point were raised in some occasions (ex. at  “FJPPL-FKPPL Workshop on ATF2 Accelerator R&amp;D” , Paris, March 2012):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Bourcey</dc:creator>
  <cp:lastModifiedBy>Michele Modena</cp:lastModifiedBy>
  <cp:revision>356</cp:revision>
  <dcterms:created xsi:type="dcterms:W3CDTF">2012-11-02T06:26:28Z</dcterms:created>
  <dcterms:modified xsi:type="dcterms:W3CDTF">2014-02-05T13:44:13Z</dcterms:modified>
</cp:coreProperties>
</file>