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3093234" x="0"/>
            <a:ext cy="712499" cx="845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300757" x="685800"/>
            <a:ext cy="16841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 indent="457200"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3093357" x="685800"/>
            <a:ext cy="712499" cx="77724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marL="0">
              <a:spcBef>
                <a:spcPts val="0"/>
              </a:spcBef>
              <a:buClr>
                <a:schemeClr val="lt2"/>
              </a:buClr>
              <a:buNone/>
              <a:defRPr b="1">
                <a:solidFill>
                  <a:schemeClr val="lt2"/>
                </a:solidFill>
              </a:defRPr>
            </a:lvl1pPr>
            <a:lvl2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2pPr>
            <a:lvl3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3pPr>
            <a:lvl4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4pPr>
            <a:lvl5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5pPr>
            <a:lvl6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6pPr>
            <a:lvl7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7pPr>
            <a:lvl8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8pPr>
            <a:lvl9pPr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1" name="Shape 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" name="Shape 12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3" name="Shape 13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5" name="Shape 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" name="Shape 16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460499" x="457200"/>
            <a:ext cy="3465299" cx="40302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y="1461908" x="4656667"/>
            <a:ext cy="3465299" cx="40302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0" name="Shape 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" name="Shape 21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" name="Shape 24"/>
          <p:cNvSpPr/>
          <p:nvPr/>
        </p:nvSpPr>
        <p:spPr>
          <a:xfrm>
            <a:off y="4406309" x="0"/>
            <a:ext cy="519599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152400">
              <a:spcBef>
                <a:spcPts val="0"/>
              </a:spcBef>
              <a:buClr>
                <a:schemeClr val="lt1"/>
              </a:buClr>
              <a:buSzPct val="100000"/>
              <a:buNone/>
              <a:defRPr b="1" sz="2400">
                <a:solidFill>
                  <a:schemeClr val="lt1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304800" marL="0"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1pPr>
            <a:lvl2pPr indent="304800" marL="0"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2pPr>
            <a:lvl3pPr indent="304800" marL="0"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3pPr>
            <a:lvl4pPr indent="304800" marL="0"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4pPr>
            <a:lvl5pPr indent="304800" marL="0"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5pPr>
            <a:lvl6pPr indent="304800" marL="0"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6pPr>
            <a:lvl7pPr indent="304800" marL="0"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7pPr>
            <a:lvl8pPr indent="304800" marL="0"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8pPr>
            <a:lvl9pPr indent="304800" marL="0"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4"/><Relationship Target="../media/image04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4"/><Relationship Target="../media/image00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png" Type="http://schemas.openxmlformats.org/officeDocument/2006/relationships/image" Id="rId4"/><Relationship Target="../media/image08.png" Type="http://schemas.openxmlformats.org/officeDocument/2006/relationships/image" Id="rId3"/><Relationship Target="../media/image01.jpg" Type="http://schemas.openxmlformats.org/officeDocument/2006/relationships/image" Id="rId5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ctrTitle"/>
          </p:nvPr>
        </p:nvSpPr>
        <p:spPr>
          <a:xfrm>
            <a:off y="1300757" x="685800"/>
            <a:ext cy="16841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95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Neutron source at JIPNR-SOSNY for electronics qualification of radiation hardness.</a:t>
            </a:r>
          </a:p>
        </p:txBody>
      </p:sp>
      <p:sp>
        <p:nvSpPr>
          <p:cNvPr id="29" name="Shape 29"/>
          <p:cNvSpPr txBox="1"/>
          <p:nvPr>
            <p:ph idx="1" type="subTitle"/>
          </p:nvPr>
        </p:nvSpPr>
        <p:spPr>
          <a:xfrm>
            <a:off y="3093357" x="685800"/>
            <a:ext cy="712499" cx="77724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30" name="Shape 30"/>
          <p:cNvSpPr txBox="1"/>
          <p:nvPr/>
        </p:nvSpPr>
        <p:spPr>
          <a:xfrm>
            <a:off y="3805850" x="0"/>
            <a:ext cy="1028100" cx="84582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buNone/>
            </a:pPr>
            <a:r>
              <a:rPr sz="1200" lang="en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Sergey Sadovich</a:t>
            </a:r>
          </a:p>
          <a:p>
            <a:pPr algn="ctr" rtl="0" lvl="0">
              <a:spcBef>
                <a:spcPts val="240"/>
              </a:spcBef>
              <a:buNone/>
            </a:pPr>
            <a:r>
              <a:rPr sz="1200" lang="en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Joint Institute for Power and Nuclear Research - SOSNY</a:t>
            </a:r>
          </a:p>
          <a:p>
            <a:pPr algn="ctr" rtl="0" lvl="0">
              <a:spcBef>
                <a:spcPts val="240"/>
              </a:spcBef>
              <a:buNone/>
            </a:pPr>
            <a:r>
              <a:rPr sz="1200" lang="en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Minsk, Belarus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Technical requirements</a:t>
            </a:r>
          </a:p>
          <a:p>
            <a:pPr>
              <a:buNone/>
            </a:pPr>
            <a:r>
              <a:rPr sz="1200" lang="en"/>
              <a:t>(information is taken from presentation of Andrei Patapenka)</a:t>
            </a:r>
          </a:p>
        </p:txBody>
      </p:sp>
      <p:pic>
        <p:nvPicPr>
          <p:cNvPr id="36" name="Shape 3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470562" x="457200"/>
            <a:ext cy="1445150" cx="5668000"/>
          </a:xfrm>
          <a:prstGeom prst="rect">
            <a:avLst/>
          </a:prstGeom>
        </p:spPr>
      </p:pic>
      <p:pic>
        <p:nvPicPr>
          <p:cNvPr id="37" name="Shape 37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804737" x="4858013"/>
            <a:ext cy="2776824" cx="3828787"/>
          </a:xfrm>
          <a:prstGeom prst="rect">
            <a:avLst/>
          </a:prstGeom>
        </p:spPr>
      </p:pic>
      <p:sp>
        <p:nvSpPr>
          <p:cNvPr id="38" name="Shape 38"/>
          <p:cNvSpPr/>
          <p:nvPr/>
        </p:nvSpPr>
        <p:spPr>
          <a:xfrm>
            <a:off y="3071000" x="511825"/>
            <a:ext cy="352499" cx="4346099"/>
          </a:xfrm>
          <a:prstGeom prst="rect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Yalina facility</a:t>
            </a:r>
          </a:p>
        </p:txBody>
      </p:sp>
      <p:pic>
        <p:nvPicPr>
          <p:cNvPr id="44" name="Shape 4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54975" x="457199"/>
            <a:ext cy="3638600" cx="4851449"/>
          </a:xfrm>
          <a:prstGeom prst="rect">
            <a:avLst/>
          </a:prstGeom>
        </p:spPr>
      </p:pic>
      <p:sp>
        <p:nvSpPr>
          <p:cNvPr id="45" name="Shape 45"/>
          <p:cNvSpPr txBox="1"/>
          <p:nvPr/>
        </p:nvSpPr>
        <p:spPr>
          <a:xfrm>
            <a:off y="1468375" x="5395225"/>
            <a:ext cy="3638700" cx="3291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Investigations of physics of subcritical systems</a:t>
            </a:r>
          </a:p>
          <a:p>
            <a:pPr lvl="0" indent="-3810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sz="2400" lang="en"/>
              <a:t>Testing and development methods for on-line reactivity measurements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y="205975" x="251725"/>
            <a:ext cy="1141499" cx="85752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Neutron generator “NG-12”</a:t>
            </a:r>
          </a:p>
        </p:txBody>
      </p:sp>
      <p:sp>
        <p:nvSpPr>
          <p:cNvPr id="51" name="Shape 51"/>
          <p:cNvSpPr txBox="1"/>
          <p:nvPr/>
        </p:nvSpPr>
        <p:spPr>
          <a:xfrm>
            <a:off y="1460500" x="4648200"/>
            <a:ext cy="3465299" cx="40385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rtl="0" lvl="0" indent="-317500" marL="342900">
              <a:buClr>
                <a:srgbClr val="000000"/>
              </a:buClr>
              <a:buSzPct val="100000"/>
              <a:buFont typeface="Calibri"/>
              <a:buChar char="•"/>
            </a:pPr>
            <a:r>
              <a:rPr sz="2400"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240 kV Acceleration voltage</a:t>
            </a:r>
          </a:p>
          <a:p>
            <a:pPr rtl="0" lvl="0" indent="-317500" marL="342900">
              <a:spcBef>
                <a:spcPts val="560"/>
              </a:spcBef>
              <a:buClr>
                <a:srgbClr val="000000"/>
              </a:buClr>
              <a:buSzPct val="100000"/>
              <a:buFont typeface="Calibri"/>
              <a:buChar char="•"/>
            </a:pPr>
            <a:r>
              <a:rPr sz="2400"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DD target:</a:t>
            </a:r>
          </a:p>
          <a:p>
            <a:pPr rtl="0" lvl="1" indent="-285750" marL="742950">
              <a:spcBef>
                <a:spcPts val="480"/>
              </a:spcBef>
              <a:buClr>
                <a:srgbClr val="000000"/>
              </a:buClr>
              <a:buSzPct val="100000"/>
              <a:buFont typeface="Calibri"/>
              <a:buChar char="–"/>
            </a:pPr>
            <a:r>
              <a:rPr sz="2400"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2.5 MeV </a:t>
            </a:r>
          </a:p>
          <a:p>
            <a:pPr rtl="0" lvl="1" indent="-285750" marL="742950">
              <a:spcBef>
                <a:spcPts val="480"/>
              </a:spcBef>
              <a:buClr>
                <a:srgbClr val="000000"/>
              </a:buClr>
              <a:buSzPct val="100000"/>
              <a:buFont typeface="Calibri"/>
              <a:buChar char="–"/>
            </a:pPr>
            <a:r>
              <a:rPr sz="2400"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5E+9 n/s (total)</a:t>
            </a:r>
          </a:p>
          <a:p>
            <a:pPr rtl="0" lvl="0" indent="-317500" marL="342900">
              <a:spcBef>
                <a:spcPts val="560"/>
              </a:spcBef>
              <a:buClr>
                <a:srgbClr val="000000"/>
              </a:buClr>
              <a:buSzPct val="100000"/>
              <a:buFont typeface="Calibri"/>
              <a:buChar char="•"/>
            </a:pPr>
            <a:r>
              <a:rPr sz="2400"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DT target:</a:t>
            </a:r>
          </a:p>
          <a:p>
            <a:pPr rtl="0" lvl="1" indent="-285750" marL="742950">
              <a:spcBef>
                <a:spcPts val="480"/>
              </a:spcBef>
              <a:buClr>
                <a:srgbClr val="000000"/>
              </a:buClr>
              <a:buSzPct val="100000"/>
              <a:buFont typeface="Calibri"/>
              <a:buChar char="–"/>
            </a:pPr>
            <a:r>
              <a:rPr sz="2400"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14.1 MeV</a:t>
            </a:r>
          </a:p>
          <a:p>
            <a:pPr rtl="0" lvl="1" indent="-285750" marL="742950">
              <a:spcBef>
                <a:spcPts val="480"/>
              </a:spcBef>
              <a:buClr>
                <a:srgbClr val="000000"/>
              </a:buClr>
              <a:buSzPct val="100000"/>
              <a:buFont typeface="Calibri"/>
              <a:buChar char="–"/>
            </a:pPr>
            <a:r>
              <a:rPr sz="2400" lang="en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2E+11 n/s (total)</a:t>
            </a:r>
          </a:p>
        </p:txBody>
      </p:sp>
      <p:pic>
        <p:nvPicPr>
          <p:cNvPr id="52" name="Shape 5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60500" x="1228175"/>
            <a:ext cy="2264975" cx="3420023"/>
          </a:xfrm>
          <a:prstGeom prst="rect">
            <a:avLst/>
          </a:prstGeom>
        </p:spPr>
      </p:pic>
      <p:pic>
        <p:nvPicPr>
          <p:cNvPr id="53" name="Shape 5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3196850" x="457199"/>
            <a:ext cy="1728949" cx="230529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NG neutron’s yield - 1</a:t>
            </a:r>
          </a:p>
        </p:txBody>
      </p:sp>
      <p:pic>
        <p:nvPicPr>
          <p:cNvPr id="59" name="Shape 5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10874" x="457199"/>
            <a:ext cy="1837050" cx="2503200"/>
          </a:xfrm>
          <a:prstGeom prst="rect">
            <a:avLst/>
          </a:prstGeom>
        </p:spPr>
      </p:pic>
      <p:pic>
        <p:nvPicPr>
          <p:cNvPr id="60" name="Shape 6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426425" x="3420450"/>
            <a:ext cy="3615775" cx="5266351"/>
          </a:xfrm>
          <a:prstGeom prst="rect">
            <a:avLst/>
          </a:prstGeom>
        </p:spPr>
      </p:pic>
      <p:pic>
        <p:nvPicPr>
          <p:cNvPr id="61" name="Shape 61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3347925" x="708925"/>
            <a:ext cy="1577875" cx="210386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NG neutron’s yield - 2</a:t>
            </a:r>
          </a:p>
        </p:txBody>
      </p:sp>
      <p:pic>
        <p:nvPicPr>
          <p:cNvPr id="67" name="Shape 6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37811" x="457200"/>
            <a:ext cy="3173412" cx="4422775"/>
          </a:xfrm>
          <a:prstGeom prst="rect">
            <a:avLst/>
          </a:prstGeom>
        </p:spPr>
      </p:pic>
      <p:sp>
        <p:nvSpPr>
          <p:cNvPr id="68" name="Shape 68"/>
          <p:cNvSpPr txBox="1"/>
          <p:nvPr/>
        </p:nvSpPr>
        <p:spPr>
          <a:xfrm>
            <a:off y="1543900" x="4879975"/>
            <a:ext cy="3389699" cx="3821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lnSpc>
                <a:spcPct val="90000"/>
              </a:lnSpc>
              <a:buNone/>
            </a:pPr>
            <a:r>
              <a:rPr sz="24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maximum neutron flux is:</a:t>
            </a:r>
          </a:p>
          <a:p>
            <a:pPr rtl="0" lvl="1" indent="-285750" marL="742950">
              <a:lnSpc>
                <a:spcPct val="90000"/>
              </a:lnSpc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</a:pPr>
            <a:r>
              <a:rPr sz="24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8.1E+6 n/s cm</a:t>
            </a:r>
            <a:r>
              <a:rPr baseline="30000" sz="24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sz="24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DD</a:t>
            </a:r>
          </a:p>
          <a:p>
            <a:pPr rtl="0" lvl="1" indent="-285750" marL="742950">
              <a:lnSpc>
                <a:spcPct val="90000"/>
              </a:lnSpc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</a:pPr>
            <a:r>
              <a:rPr sz="24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3.2E+8 n/s cm</a:t>
            </a:r>
            <a:r>
              <a:rPr baseline="30000" sz="24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sz="24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DT</a:t>
            </a:r>
          </a:p>
          <a:p>
            <a:r>
              <a:t/>
            </a:r>
          </a:p>
          <a:p>
            <a:pPr rtl="0" lvl="0">
              <a:lnSpc>
                <a:spcPct val="90000"/>
              </a:lnSpc>
              <a:buClr>
                <a:schemeClr val="dk1"/>
              </a:buClr>
              <a:buSzPct val="45833"/>
              <a:buFont typeface="Arial"/>
              <a:buNone/>
            </a:pPr>
            <a:r>
              <a:rPr sz="24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area with maximum neutron flux is:</a:t>
            </a:r>
          </a:p>
          <a:p>
            <a:pPr rtl="0" lvl="1" indent="-285750" marL="742950">
              <a:lnSpc>
                <a:spcPct val="90000"/>
              </a:lnSpc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</a:pPr>
            <a:r>
              <a:rPr sz="24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150 cm</a:t>
            </a:r>
            <a:r>
              <a:rPr baseline="30000" sz="24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sz="2400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Type of IC</a:t>
            </a:r>
          </a:p>
        </p:txBody>
      </p:sp>
      <p:pic>
        <p:nvPicPr>
          <p:cNvPr id="74" name="Shape 7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87175" x="161425"/>
            <a:ext cy="3028950" cx="5695950"/>
          </a:xfrm>
          <a:prstGeom prst="rect">
            <a:avLst/>
          </a:prstGeom>
        </p:spPr>
      </p:pic>
      <p:sp>
        <p:nvSpPr>
          <p:cNvPr id="75" name="Shape 75"/>
          <p:cNvSpPr txBox="1"/>
          <p:nvPr/>
        </p:nvSpPr>
        <p:spPr>
          <a:xfrm>
            <a:off y="1543050" x="5928550"/>
            <a:ext cy="3429000" cx="2758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en"/>
              <a:t>Radiation resistance depends on: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IC’s line (commercial, rad-hard)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Manufacturer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Type of chip (IC, FPGA, CPU, Memory, etc)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Size and type of memory</a:t>
            </a:r>
          </a:p>
          <a:p>
            <a:pPr lvl="0" indent="-3429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...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chemeClr val="dk2"/>
              </a:buClr>
              <a:buSzPct val="100000"/>
              <a:buFont typeface="Arial"/>
              <a:buChar char="●"/>
            </a:pPr>
            <a:r>
              <a:rPr sz="2400" lang="en"/>
              <a:t>NG-12 in JIPNR-SOSNY can be used </a:t>
            </a:r>
            <a:r>
              <a:rPr sz="2400" lang="en">
                <a:solidFill>
                  <a:schemeClr val="dk1"/>
                </a:solidFill>
              </a:rPr>
              <a:t>for electronics qualification of radiation hardness</a:t>
            </a:r>
          </a:p>
          <a:p>
            <a:pPr rtl="0" lvl="1" indent="-342900" marL="914400">
              <a:buClr>
                <a:schemeClr val="dk2"/>
              </a:buClr>
              <a:buSzPct val="100000"/>
              <a:buFont typeface="Courier New"/>
              <a:buChar char="o"/>
            </a:pPr>
            <a:r>
              <a:rPr sz="1800" lang="en"/>
              <a:t>value of neutron flux allows to provide estimated year dose in one week;</a:t>
            </a:r>
          </a:p>
          <a:p>
            <a:pPr rtl="0" lvl="1" indent="-342900" marL="914400">
              <a:buClr>
                <a:schemeClr val="dk2"/>
              </a:buClr>
              <a:buSzPct val="100000"/>
              <a:buFont typeface="Courier New"/>
              <a:buChar char="o"/>
            </a:pPr>
            <a:r>
              <a:rPr sz="1800" lang="en"/>
              <a:t>neutron spectra can be adjusted using moderator (polyethylene for example);</a:t>
            </a:r>
          </a:p>
          <a:p>
            <a:pPr rtl="0" lvl="1" indent="-342900" marL="914400">
              <a:buClr>
                <a:schemeClr val="dk2"/>
              </a:buClr>
              <a:buSzPct val="100000"/>
              <a:buFont typeface="Courier New"/>
              <a:buChar char="o"/>
            </a:pPr>
            <a:r>
              <a:rPr sz="1800" lang="en"/>
              <a:t>in one month of irradiation errors for commercial IC can be detected, for rad hard line - year of irradiation is needed (impossible).</a:t>
            </a:r>
          </a:p>
          <a:p>
            <a:pPr rtl="0" lvl="0" indent="-381000" marL="457200">
              <a:buClr>
                <a:schemeClr val="dk2"/>
              </a:buClr>
              <a:buSzPct val="100000"/>
              <a:buFont typeface="Arial"/>
              <a:buChar char="●"/>
            </a:pPr>
            <a:r>
              <a:rPr sz="2400" lang="en"/>
              <a:t>Type and lines of IC should be chosen for testing procedure</a:t>
            </a:r>
          </a:p>
        </p:txBody>
      </p:sp>
      <p:sp>
        <p:nvSpPr>
          <p:cNvPr id="81" name="Shape 81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Conclusion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