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9" r:id="rId3"/>
    <p:sldId id="258" r:id="rId4"/>
    <p:sldId id="274" r:id="rId5"/>
    <p:sldId id="308" r:id="rId6"/>
    <p:sldId id="305" r:id="rId7"/>
    <p:sldId id="268" r:id="rId8"/>
    <p:sldId id="278" r:id="rId9"/>
    <p:sldId id="318" r:id="rId10"/>
    <p:sldId id="316" r:id="rId11"/>
    <p:sldId id="319" r:id="rId12"/>
    <p:sldId id="321" r:id="rId13"/>
    <p:sldId id="320" r:id="rId14"/>
    <p:sldId id="322" r:id="rId15"/>
    <p:sldId id="324" r:id="rId16"/>
    <p:sldId id="325" r:id="rId17"/>
    <p:sldId id="330" r:id="rId18"/>
    <p:sldId id="329" r:id="rId19"/>
  </p:sldIdLst>
  <p:sldSz cx="9144000" cy="6858000" type="screen4x3"/>
  <p:notesSz cx="9934575" cy="68024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EF4"/>
    <a:srgbClr val="D80000"/>
    <a:srgbClr val="C80000"/>
    <a:srgbClr val="5656FF"/>
    <a:srgbClr val="0404FF"/>
    <a:srgbClr val="FF0000"/>
    <a:srgbClr val="C00000"/>
    <a:srgbClr val="C20000"/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99" autoAdjust="0"/>
  </p:normalViewPr>
  <p:slideViewPr>
    <p:cSldViewPr>
      <p:cViewPr varScale="1">
        <p:scale>
          <a:sx n="86" d="100"/>
          <a:sy n="86" d="100"/>
        </p:scale>
        <p:origin x="-149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5300" cy="339725"/>
          </a:xfrm>
          <a:prstGeom prst="rect">
            <a:avLst/>
          </a:prstGeom>
        </p:spPr>
        <p:txBody>
          <a:bodyPr vert="horz" lIns="91074" tIns="45537" rIns="91074" bIns="45537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7688" y="0"/>
            <a:ext cx="4305300" cy="339725"/>
          </a:xfrm>
          <a:prstGeom prst="rect">
            <a:avLst/>
          </a:prstGeom>
        </p:spPr>
        <p:txBody>
          <a:bodyPr vert="horz" lIns="91074" tIns="45537" rIns="91074" bIns="45537" rtlCol="0"/>
          <a:lstStyle>
            <a:lvl1pPr algn="r">
              <a:defRPr sz="1200"/>
            </a:lvl1pPr>
          </a:lstStyle>
          <a:p>
            <a:pPr>
              <a:defRPr/>
            </a:pPr>
            <a:fld id="{85D360D5-F5B7-4594-91A8-BA86FBA4BF28}" type="datetimeFigureOut">
              <a:rPr lang="ja-JP" altLang="en-US"/>
              <a:pPr>
                <a:defRPr/>
              </a:pPr>
              <a:t>2014/2/4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1125"/>
            <a:ext cx="4305300" cy="339725"/>
          </a:xfrm>
          <a:prstGeom prst="rect">
            <a:avLst/>
          </a:prstGeom>
        </p:spPr>
        <p:txBody>
          <a:bodyPr vert="horz" lIns="91074" tIns="45537" rIns="91074" bIns="4553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7688" y="6461125"/>
            <a:ext cx="4305300" cy="339725"/>
          </a:xfrm>
          <a:prstGeom prst="rect">
            <a:avLst/>
          </a:prstGeom>
        </p:spPr>
        <p:txBody>
          <a:bodyPr vert="horz" lIns="91074" tIns="45537" rIns="91074" bIns="45537" rtlCol="0" anchor="b"/>
          <a:lstStyle>
            <a:lvl1pPr algn="r">
              <a:defRPr sz="1200"/>
            </a:lvl1pPr>
          </a:lstStyle>
          <a:p>
            <a:pPr>
              <a:defRPr/>
            </a:pPr>
            <a:fld id="{41C718E6-7942-473C-9854-DD6B926BA3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1099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B1C6F-E770-413B-8B85-01BD99373FFB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DA6D-094F-4DAC-8745-7C02A444C74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522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9ECD7-8372-4312-B4C4-52D3FAF589C3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15378-379F-413D-9489-85122765616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067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4B6B8-30B8-4A38-B001-A1BF23AC01C4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0C68-209B-45A7-9F62-1CBD42582F3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236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9BC9E-100C-4D73-8B54-6D4E8793AB9E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5D6A7-4097-44B7-BD80-283E9305A2B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044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F9EA5-15CE-4889-9BD7-E8BDC156C190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970C2-4210-4E54-B087-00E4E72C055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824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E02A-D634-41F1-8A1A-0A1CD86808E0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D54C-213F-4072-AC46-825F7E35C74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744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C73C-BDB2-4D69-AF12-DE596AE8F958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72B7-5A9E-446E-A903-C201CD4FBC0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729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B42D-C0C6-4718-88A4-485582ABC97F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0A4E2-4D40-4E3E-ACE7-BA710348784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950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22192-F5E9-42E1-8F60-910877D507AC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4ECA2-64D6-4C75-9F20-2CB8C56E18C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260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BB42C-BB86-47C4-A372-4341E3AAD915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01135-1DE9-4CF2-8F06-3977B809774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017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B97E8-63B5-4D51-BB6E-65471F5E8402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BD1BF-3B34-44B2-9B2D-E049DBA4EA0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167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1659A5-2E01-4717-AFBC-B96CD60A5DDC}" type="datetimeFigureOut">
              <a:rPr lang="ja-JP" altLang="en-US"/>
              <a:pPr>
                <a:defRPr/>
              </a:pPr>
              <a:t>2014/2/4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7502BF-E863-4651-BC76-AAEA313908F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ja-JP" sz="3600" dirty="0" smtClean="0"/>
              <a:t>ATF2 Status </a:t>
            </a:r>
            <a:r>
              <a:rPr lang="en-US" altLang="ja-JP" sz="3600" dirty="0" smtClean="0"/>
              <a:t>and </a:t>
            </a:r>
            <a:r>
              <a:rPr lang="en-US" altLang="ja-JP" sz="3600" dirty="0" smtClean="0"/>
              <a:t>Plan</a:t>
            </a:r>
            <a:endParaRPr lang="ja-JP" altLang="en-US" sz="3600" dirty="0" smtClean="0"/>
          </a:p>
        </p:txBody>
      </p:sp>
      <p:sp>
        <p:nvSpPr>
          <p:cNvPr id="2051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tx1"/>
                </a:solidFill>
              </a:rPr>
              <a:t>K. Kubo</a:t>
            </a:r>
          </a:p>
          <a:p>
            <a:pPr eaLnBrk="1" hangingPunct="1"/>
            <a:r>
              <a:rPr lang="en-US" altLang="ja-JP" dirty="0" smtClean="0">
                <a:solidFill>
                  <a:schemeClr val="tx1"/>
                </a:solidFill>
              </a:rPr>
              <a:t>20014.02.04</a:t>
            </a:r>
          </a:p>
          <a:p>
            <a:pPr eaLnBrk="1" hangingPunct="1"/>
            <a:endParaRPr lang="ja-JP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107765"/>
            <a:ext cx="8229600" cy="70805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Goal-2 status</a:t>
            </a:r>
            <a:endParaRPr kumimoji="1" lang="ja-JP" altLang="en-US" dirty="0"/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545" y="1043735"/>
            <a:ext cx="8229600" cy="5089388"/>
          </a:xfrm>
        </p:spPr>
        <p:txBody>
          <a:bodyPr>
            <a:noAutofit/>
          </a:bodyPr>
          <a:lstStyle/>
          <a:p>
            <a:r>
              <a:rPr lang="en-US" altLang="ja-JP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before 2013 summer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Design and construction of Cavity BPM for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IP. 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Beam test in LINAC(KNU, KEK)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BPM mover and vacuum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chamber design and construction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(LAL)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Intra-train feedback (FONT) test in EXT line</a:t>
            </a:r>
            <a:r>
              <a:rPr lang="ja-JP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Oxford, KEK)</a:t>
            </a:r>
          </a:p>
          <a:p>
            <a:r>
              <a:rPr lang="en-US" altLang="ja-JP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 summer shutdown</a:t>
            </a:r>
            <a:r>
              <a:rPr lang="ja-JP" altLang="en-US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IP region modification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 low-Q cavity BPM installed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Beam size monitor disassembled and reassembled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 Nov.-Dec.</a:t>
            </a:r>
            <a:r>
              <a:rPr lang="ja-JP" altLang="en-US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18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IPBPM Commissioning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IPBPM</a:t>
            </a:r>
            <a:r>
              <a:rPr lang="ja-JP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electronics, mover</a:t>
            </a:r>
            <a:r>
              <a:rPr lang="ja-JP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）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beam test</a:t>
            </a: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Alignment </a:t>
            </a:r>
            <a:r>
              <a:rPr lang="ja-JP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position and angle of 3 BPMs</a:t>
            </a:r>
            <a:r>
              <a:rPr lang="ja-JP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en-US" altLang="ja-JP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Test using FONT feedback electronics board</a:t>
            </a:r>
          </a:p>
        </p:txBody>
      </p:sp>
    </p:spTree>
    <p:extLst>
      <p:ext uri="{BB962C8B-B14F-4D97-AF65-F5344CB8AC3E}">
        <p14:creationId xmlns:p14="http://schemas.microsoft.com/office/powerpoint/2010/main" val="1195998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gchristian_200312（ドラッグされました）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6385"/>
            <a:ext cx="9144000" cy="6461615"/>
          </a:xfrm>
          <a:prstGeom prst="rect">
            <a:avLst/>
          </a:prstGeom>
        </p:spPr>
      </p:pic>
      <p:sp>
        <p:nvSpPr>
          <p:cNvPr id="3" name="タイトル 2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 smtClean="0"/>
              <a:t>Intra-train feedback</a:t>
            </a:r>
            <a:r>
              <a:rPr lang="ja-JP" altLang="en-US" dirty="0" smtClean="0"/>
              <a:t> </a:t>
            </a:r>
            <a:r>
              <a:rPr lang="en-US" altLang="ja-JP" dirty="0" smtClean="0"/>
              <a:t>(ATF-EXT)</a:t>
            </a:r>
            <a:br>
              <a:rPr lang="en-US" altLang="ja-JP" dirty="0" smtClean="0"/>
            </a:br>
            <a:endParaRPr lang="ja-JP" altLang="en-US" dirty="0"/>
          </a:p>
        </p:txBody>
      </p:sp>
      <p:sp>
        <p:nvSpPr>
          <p:cNvPr id="4" name="正方形/長方形 7"/>
          <p:cNvSpPr>
            <a:spLocks noChangeArrowheads="1"/>
          </p:cNvSpPr>
          <p:nvPr/>
        </p:nvSpPr>
        <p:spPr bwMode="auto">
          <a:xfrm>
            <a:off x="3023384" y="3401866"/>
            <a:ext cx="2916321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ja-JP" sz="3200" b="1" i="1" dirty="0" smtClean="0">
                <a:solidFill>
                  <a:srgbClr val="FF0000"/>
                </a:solidFill>
                <a:cs typeface="Arial" charset="0"/>
              </a:rPr>
              <a:t>latency ~133 ns</a:t>
            </a:r>
            <a:endParaRPr lang="en-US" altLang="ja-JP" sz="3200" b="1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22250" y="628027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332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3" descr="ATF2-layout-IPAC10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31" y="927557"/>
            <a:ext cx="9144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1"/>
          <p:cNvSpPr txBox="1">
            <a:spLocks/>
          </p:cNvSpPr>
          <p:nvPr/>
        </p:nvSpPr>
        <p:spPr>
          <a:xfrm>
            <a:off x="0" y="0"/>
            <a:ext cx="9144000" cy="950913"/>
          </a:xfrm>
          <a:prstGeom prst="rect">
            <a:avLst/>
          </a:prstGeom>
          <a:solidFill>
            <a:srgbClr val="215968"/>
          </a:solidFill>
        </p:spPr>
        <p:txBody>
          <a:bodyPr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/>
            <a:r>
              <a:rPr lang="en-US" altLang="ja-JP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  Beam Stabilization at ATF-EXT</a:t>
            </a:r>
            <a:br>
              <a:rPr lang="en-US" altLang="ja-JP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</a:br>
            <a:r>
              <a:rPr lang="ja-JP" altLang="en-US" sz="2400" dirty="0" err="1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ー</a:t>
            </a:r>
            <a:r>
              <a:rPr lang="en-US" altLang="ja-JP" sz="2400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 Intra-train Fast Feedback</a:t>
            </a:r>
            <a:r>
              <a:rPr lang="ja-JP" altLang="en-US" sz="2400" dirty="0" err="1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ー</a:t>
            </a:r>
            <a:endParaRPr lang="ja-JP" altLang="en-US" sz="2400" dirty="0">
              <a:solidFill>
                <a:schemeClr val="bg1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2796" y="3859983"/>
            <a:ext cx="2309812" cy="2862322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400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expected</a:t>
            </a:r>
            <a:r>
              <a:rPr lang="ja-JP" altLang="en-US" sz="1400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 </a:t>
            </a:r>
            <a:r>
              <a:rPr lang="en-US" altLang="ja-JP" sz="1400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(from results in EXT</a:t>
            </a:r>
            <a:r>
              <a:rPr lang="ja-JP" altLang="en-US" sz="1400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）</a:t>
            </a:r>
            <a:endParaRPr lang="en-US" altLang="ja-JP" sz="1400" dirty="0">
              <a:solidFill>
                <a:srgbClr val="800000"/>
              </a:solidFill>
              <a:latin typeface="Arial" charset="0"/>
              <a:cs typeface="Arial" charset="0"/>
            </a:endParaRPr>
          </a:p>
          <a:p>
            <a:r>
              <a:rPr kumimoji="0" lang="en-GB" altLang="ja-JP" sz="1200" b="1" dirty="0">
                <a:latin typeface="Arial" charset="0"/>
              </a:rPr>
              <a:t>FB OFF: jitter 14.7 nm</a:t>
            </a:r>
          </a:p>
          <a:p>
            <a:r>
              <a:rPr kumimoji="0" lang="en-GB" altLang="ja-JP" sz="1200" b="1" dirty="0">
                <a:latin typeface="Arial" charset="0"/>
              </a:rPr>
              <a:t>FB ON:   jitter   2.6 </a:t>
            </a:r>
            <a:r>
              <a:rPr kumimoji="0" lang="en-GB" altLang="ja-JP" sz="1200" b="1" dirty="0" smtClean="0">
                <a:latin typeface="Arial" charset="0"/>
              </a:rPr>
              <a:t>nm</a:t>
            </a:r>
          </a:p>
          <a:p>
            <a:endParaRPr kumimoji="0" lang="en-GB" altLang="ja-JP" sz="1600" b="1" dirty="0">
              <a:latin typeface="Arial" charset="0"/>
            </a:endParaRPr>
          </a:p>
          <a:p>
            <a:endParaRPr kumimoji="0" lang="en-GB" altLang="ja-JP" sz="1600" b="1" dirty="0" smtClean="0">
              <a:latin typeface="Arial" charset="0"/>
            </a:endParaRPr>
          </a:p>
          <a:p>
            <a:endParaRPr kumimoji="0" lang="en-GB" altLang="ja-JP" sz="1600" b="1" dirty="0">
              <a:latin typeface="Arial" charset="0"/>
            </a:endParaRPr>
          </a:p>
          <a:p>
            <a:endParaRPr kumimoji="0" lang="en-GB" altLang="ja-JP" sz="1600" b="1" dirty="0" smtClean="0">
              <a:latin typeface="Arial" charset="0"/>
            </a:endParaRPr>
          </a:p>
          <a:p>
            <a:endParaRPr kumimoji="0" lang="en-GB" altLang="ja-JP" sz="1600" b="1" dirty="0">
              <a:latin typeface="Arial" charset="0"/>
            </a:endParaRPr>
          </a:p>
          <a:p>
            <a:endParaRPr kumimoji="0" lang="en-GB" altLang="ja-JP" sz="1600" b="1" dirty="0" smtClean="0">
              <a:latin typeface="Arial" charset="0"/>
            </a:endParaRPr>
          </a:p>
          <a:p>
            <a:endParaRPr kumimoji="0" lang="en-GB" altLang="ja-JP" sz="1600" b="1" dirty="0">
              <a:latin typeface="Arial" charset="0"/>
            </a:endParaRPr>
          </a:p>
          <a:p>
            <a:endParaRPr kumimoji="0" lang="en-GB" altLang="ja-JP" sz="1600" b="1" dirty="0">
              <a:latin typeface="Arial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38888" y="3317493"/>
            <a:ext cx="6349732" cy="3357429"/>
          </a:xfrm>
          <a:prstGeom prst="rect">
            <a:avLst/>
          </a:prstGeom>
          <a:noFill/>
          <a:ln w="28575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5886304" y="2002501"/>
            <a:ext cx="528751" cy="185148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H="1" flipV="1">
            <a:off x="933450" y="2282317"/>
            <a:ext cx="219075" cy="923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6220380" y="2002501"/>
            <a:ext cx="1473978" cy="192830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 flipV="1">
            <a:off x="3800296" y="1943111"/>
            <a:ext cx="241558" cy="19108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7"/>
          <p:cNvSpPr>
            <a:spLocks noChangeArrowheads="1"/>
          </p:cNvSpPr>
          <p:nvPr/>
        </p:nvSpPr>
        <p:spPr bwMode="auto">
          <a:xfrm>
            <a:off x="2828706" y="2926003"/>
            <a:ext cx="5720861" cy="830997"/>
          </a:xfrm>
          <a:prstGeom prst="rect">
            <a:avLst/>
          </a:prstGeom>
          <a:solidFill>
            <a:srgbClr val="DBEEF4">
              <a:alpha val="50196"/>
            </a:srgb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ja-JP" sz="2400" b="1" i="1" dirty="0" smtClean="0">
                <a:solidFill>
                  <a:srgbClr val="000090"/>
                </a:solidFill>
                <a:cs typeface="Arial" charset="0"/>
              </a:rPr>
              <a:t>EXT-FONT by </a:t>
            </a:r>
            <a:r>
              <a:rPr lang="en-US" altLang="ja-JP" sz="2400" b="1" i="1" dirty="0" err="1" smtClean="0">
                <a:solidFill>
                  <a:srgbClr val="000090"/>
                </a:solidFill>
                <a:cs typeface="Arial" charset="0"/>
              </a:rPr>
              <a:t>stripline</a:t>
            </a:r>
            <a:r>
              <a:rPr lang="en-US" altLang="ja-JP" sz="2400" b="1" i="1" dirty="0" smtClean="0">
                <a:solidFill>
                  <a:srgbClr val="000090"/>
                </a:solidFill>
                <a:cs typeface="Arial" charset="0"/>
              </a:rPr>
              <a:t> BPM, result 2014/Jan</a:t>
            </a:r>
          </a:p>
          <a:p>
            <a:r>
              <a:rPr lang="en-US" altLang="ja-JP" sz="2400" b="1" i="1" dirty="0" smtClean="0">
                <a:solidFill>
                  <a:srgbClr val="000090"/>
                </a:solidFill>
                <a:cs typeface="Arial" charset="0"/>
              </a:rPr>
              <a:t>- latency ~133 ns</a:t>
            </a:r>
            <a:endParaRPr lang="en-US" altLang="ja-JP" sz="2400" b="1" i="1" dirty="0">
              <a:solidFill>
                <a:srgbClr val="000090"/>
              </a:solidFill>
              <a:cs typeface="Arial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screen">
            <a:alphaModFix amt="6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64" y="4709530"/>
            <a:ext cx="2155999" cy="189856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4" name="テキスト ボックス 13"/>
          <p:cNvSpPr txBox="1"/>
          <p:nvPr/>
        </p:nvSpPr>
        <p:spPr>
          <a:xfrm>
            <a:off x="1864900" y="4790408"/>
            <a:ext cx="5768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dirty="0" smtClean="0">
                <a:solidFill>
                  <a:srgbClr val="FF0000"/>
                </a:solidFill>
              </a:rPr>
              <a:t>?</a:t>
            </a:r>
            <a:endParaRPr kumimoji="1" lang="ja-JP" altLang="en-US" sz="6600" dirty="0">
              <a:solidFill>
                <a:srgbClr val="FF0000"/>
              </a:solidFill>
            </a:endParaRPr>
          </a:p>
        </p:txBody>
      </p:sp>
      <p:sp>
        <p:nvSpPr>
          <p:cNvPr id="15" name="正方形/長方形 7"/>
          <p:cNvSpPr>
            <a:spLocks noChangeArrowheads="1"/>
          </p:cNvSpPr>
          <p:nvPr/>
        </p:nvSpPr>
        <p:spPr bwMode="auto">
          <a:xfrm>
            <a:off x="239414" y="3032380"/>
            <a:ext cx="241971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ja-JP" sz="2400" b="1" i="1" dirty="0" smtClean="0">
                <a:solidFill>
                  <a:srgbClr val="FF0000"/>
                </a:solidFill>
                <a:cs typeface="Arial" charset="0"/>
              </a:rPr>
              <a:t>IP-FONT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  <a:cs typeface="Arial" charset="0"/>
              </a:rPr>
              <a:t>by IP Cavity BPM</a:t>
            </a:r>
            <a:endParaRPr lang="en-US" altLang="ja-JP" sz="2400" b="1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52136" y="1149568"/>
            <a:ext cx="105919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FONT</a:t>
            </a:r>
            <a:endParaRPr lang="en-US" altLang="ja-JP" b="1" dirty="0" smtClean="0"/>
          </a:p>
          <a:p>
            <a:r>
              <a:rPr kumimoji="1" lang="en-US" altLang="ja-JP" b="1" dirty="0" smtClean="0"/>
              <a:t>feedback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6452136" y="1795899"/>
            <a:ext cx="296650" cy="280738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22250" y="628027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  <p:pic>
        <p:nvPicPr>
          <p:cNvPr id="20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8" t="49945" r="48992" b="2869"/>
          <a:stretch/>
        </p:blipFill>
        <p:spPr bwMode="auto">
          <a:xfrm>
            <a:off x="2784864" y="3921015"/>
            <a:ext cx="6251461" cy="264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5540090" y="6463763"/>
            <a:ext cx="348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FONT group, </a:t>
            </a:r>
            <a:r>
              <a:rPr lang="en-US" altLang="ja-JP" dirty="0"/>
              <a:t>s</a:t>
            </a:r>
            <a:r>
              <a:rPr kumimoji="1" lang="en-US" altLang="ja-JP" dirty="0" smtClean="0"/>
              <a:t>lide </a:t>
            </a:r>
            <a:r>
              <a:rPr kumimoji="1" lang="en-US" altLang="ja-JP" dirty="0" smtClean="0"/>
              <a:t>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44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 txBox="1">
            <a:spLocks/>
          </p:cNvSpPr>
          <p:nvPr/>
        </p:nvSpPr>
        <p:spPr>
          <a:xfrm>
            <a:off x="831271" y="1448780"/>
            <a:ext cx="7668657" cy="44140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400" b="1" dirty="0" smtClean="0">
                <a:solidFill>
                  <a:srgbClr val="800000"/>
                </a:solidFill>
              </a:rPr>
              <a:t>IP-FONT</a:t>
            </a:r>
          </a:p>
          <a:p>
            <a:pPr lvl="1"/>
            <a:r>
              <a:rPr lang="en-US" altLang="ja-JP" sz="2000" b="1" dirty="0" smtClean="0">
                <a:solidFill>
                  <a:srgbClr val="000090"/>
                </a:solidFill>
              </a:rPr>
              <a:t>Monitor: Cavity BPM</a:t>
            </a:r>
            <a:r>
              <a:rPr lang="ja-JP" altLang="en-US" sz="2000" b="1" dirty="0" smtClean="0">
                <a:solidFill>
                  <a:srgbClr val="000090"/>
                </a:solidFill>
              </a:rPr>
              <a:t>（</a:t>
            </a:r>
            <a:r>
              <a:rPr lang="en-US" altLang="ja-JP" sz="2000" b="1" dirty="0" smtClean="0">
                <a:solidFill>
                  <a:srgbClr val="000090"/>
                </a:solidFill>
              </a:rPr>
              <a:t>designed resolution 2 nm</a:t>
            </a:r>
            <a:r>
              <a:rPr lang="ja-JP" altLang="en-US" sz="2000" b="1" dirty="0" smtClean="0">
                <a:solidFill>
                  <a:srgbClr val="000090"/>
                </a:solidFill>
              </a:rPr>
              <a:t>）</a:t>
            </a:r>
          </a:p>
          <a:p>
            <a:pPr lvl="1"/>
            <a:r>
              <a:rPr lang="en-US" altLang="ja-JP" sz="2000" dirty="0" err="1" smtClean="0"/>
              <a:t>Stlipline</a:t>
            </a:r>
            <a:r>
              <a:rPr lang="en-US" altLang="ja-JP" sz="2000" dirty="0" smtClean="0"/>
              <a:t> BPMs (resolution 0.4 um) were used for the beam test in EXT</a:t>
            </a:r>
          </a:p>
          <a:p>
            <a:pPr marL="457200" lvl="1" indent="0">
              <a:buNone/>
            </a:pPr>
            <a:endParaRPr lang="en-US" altLang="ja-JP" sz="2000" dirty="0" smtClean="0"/>
          </a:p>
        </p:txBody>
      </p:sp>
      <p:sp>
        <p:nvSpPr>
          <p:cNvPr id="3" name="タイトル 2"/>
          <p:cNvSpPr txBox="1">
            <a:spLocks/>
          </p:cNvSpPr>
          <p:nvPr/>
        </p:nvSpPr>
        <p:spPr>
          <a:xfrm>
            <a:off x="457200" y="249919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3200" dirty="0" smtClean="0"/>
              <a:t>IP nm beam position stabilize system </a:t>
            </a:r>
            <a:endParaRPr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303031D-AE92-294E-9286-7E362106E5B9}" type="slidenum">
              <a:rPr lang="en-US" altLang="ja-JP" smtClean="0"/>
              <a:pPr/>
              <a:t>13</a:t>
            </a:fld>
            <a:endParaRPr lang="en-US" altLang="ja-JP"/>
          </a:p>
        </p:txBody>
      </p:sp>
      <p:pic>
        <p:nvPicPr>
          <p:cNvPr id="5" name="図 4" descr="IPBPM-layout.pptx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916453"/>
            <a:ext cx="7938715" cy="30991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822250" y="628027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115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PBPM-piez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6" y="1646829"/>
            <a:ext cx="4640973" cy="372764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840964" y="4631358"/>
            <a:ext cx="204965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        </a:t>
            </a:r>
          </a:p>
          <a:p>
            <a:r>
              <a:rPr lang="en-US" altLang="ja-JP" b="1" dirty="0">
                <a:solidFill>
                  <a:srgbClr val="000090"/>
                </a:solidFill>
              </a:rPr>
              <a:t> </a:t>
            </a:r>
            <a:r>
              <a:rPr lang="en-US" altLang="ja-JP" b="1" dirty="0" smtClean="0">
                <a:solidFill>
                  <a:srgbClr val="000090"/>
                </a:solidFill>
              </a:rPr>
              <a:t>    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mtClean="0"/>
              <a:t>In vacuum IP-BPMs and piezo movers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43717" y="1212499"/>
            <a:ext cx="206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800000"/>
                </a:solidFill>
              </a:rPr>
              <a:t>BPM A&amp;B</a:t>
            </a:r>
            <a:endParaRPr kumimoji="1" lang="ja-JP" altLang="en-US" sz="3600" b="1" dirty="0">
              <a:solidFill>
                <a:srgbClr val="8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6693" y="2471417"/>
            <a:ext cx="1441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800000"/>
                </a:solidFill>
              </a:rPr>
              <a:t>BPM C</a:t>
            </a:r>
            <a:endParaRPr kumimoji="1" lang="ja-JP" altLang="en-US" sz="3600" b="1" dirty="0">
              <a:solidFill>
                <a:srgbClr val="8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65092" y="4728145"/>
            <a:ext cx="14738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FF"/>
                </a:solidFill>
              </a:rPr>
              <a:t>Piezo</a:t>
            </a:r>
            <a:r>
              <a:rPr lang="en-US" altLang="ja-JP" b="1" dirty="0" smtClean="0">
                <a:solidFill>
                  <a:srgbClr val="0000FF"/>
                </a:solidFill>
              </a:rPr>
              <a:t> Movers</a:t>
            </a:r>
          </a:p>
          <a:p>
            <a:r>
              <a:rPr kumimoji="1" lang="en-US" altLang="ja-JP" b="1" dirty="0" smtClean="0">
                <a:solidFill>
                  <a:srgbClr val="0000FF"/>
                </a:solidFill>
              </a:rPr>
              <a:t>(PI)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2588986" y="4433432"/>
            <a:ext cx="582874" cy="356318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691737" y="4415159"/>
            <a:ext cx="583546" cy="862530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56506" y="3317420"/>
            <a:ext cx="666058" cy="92733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 flipV="1">
            <a:off x="3846051" y="3598632"/>
            <a:ext cx="785794" cy="515022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869494" y="2644983"/>
            <a:ext cx="587708" cy="171280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963724" y="4000633"/>
            <a:ext cx="14738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90"/>
                </a:solidFill>
              </a:rPr>
              <a:t>Piezo</a:t>
            </a:r>
            <a:r>
              <a:rPr lang="en-US" altLang="ja-JP" b="1" dirty="0" smtClean="0">
                <a:solidFill>
                  <a:srgbClr val="000090"/>
                </a:solidFill>
              </a:rPr>
              <a:t> Movers</a:t>
            </a:r>
          </a:p>
          <a:p>
            <a:r>
              <a:rPr kumimoji="1" lang="en-US" altLang="ja-JP" b="1" dirty="0" smtClean="0">
                <a:solidFill>
                  <a:srgbClr val="000090"/>
                </a:solidFill>
              </a:rPr>
              <a:t>(</a:t>
            </a:r>
            <a:r>
              <a:rPr kumimoji="1" lang="en-US" altLang="ja-JP" b="1" dirty="0" err="1" smtClean="0">
                <a:solidFill>
                  <a:srgbClr val="000090"/>
                </a:solidFill>
              </a:rPr>
              <a:t>Cedrat</a:t>
            </a:r>
            <a:r>
              <a:rPr kumimoji="1" lang="en-US" altLang="ja-JP" b="1" dirty="0" smtClean="0">
                <a:solidFill>
                  <a:srgbClr val="000090"/>
                </a:solidFill>
              </a:rPr>
              <a:t>)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4533361" y="2492583"/>
            <a:ext cx="725110" cy="152400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コンテンツ プレースホルダー 1"/>
          <p:cNvSpPr txBox="1">
            <a:spLocks/>
          </p:cNvSpPr>
          <p:nvPr/>
        </p:nvSpPr>
        <p:spPr>
          <a:xfrm>
            <a:off x="5439194" y="1266911"/>
            <a:ext cx="3363376" cy="457851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3000" dirty="0" smtClean="0">
                <a:solidFill>
                  <a:srgbClr val="800000"/>
                </a:solidFill>
              </a:rPr>
              <a:t>BPMs</a:t>
            </a:r>
            <a:endParaRPr lang="en-US" altLang="ja-JP" sz="2000" dirty="0" smtClean="0">
              <a:solidFill>
                <a:srgbClr val="800000"/>
              </a:solidFill>
            </a:endParaRPr>
          </a:p>
          <a:p>
            <a:pPr lvl="1"/>
            <a:r>
              <a:rPr lang="en-US" altLang="ja-JP" sz="1600" dirty="0" smtClean="0"/>
              <a:t>Bolted aluminum plates, no brazing because of In-vacuum.</a:t>
            </a:r>
          </a:p>
          <a:p>
            <a:pPr lvl="1"/>
            <a:r>
              <a:rPr lang="en-US" altLang="ja-JP" sz="1600" dirty="0" smtClean="0"/>
              <a:t>BPM A&amp;B bolted together.</a:t>
            </a:r>
          </a:p>
          <a:p>
            <a:pPr lvl="1"/>
            <a:r>
              <a:rPr lang="en-US" altLang="ja-JP" sz="1600" dirty="0" smtClean="0"/>
              <a:t>BPM C is independent.</a:t>
            </a:r>
          </a:p>
          <a:p>
            <a:pPr marL="0" lvl="1" indent="0">
              <a:buFont typeface="Arial" pitchFamily="34" charset="0"/>
              <a:buNone/>
            </a:pPr>
            <a:endParaRPr lang="en-US" altLang="ja-JP" sz="1600" dirty="0" smtClean="0"/>
          </a:p>
          <a:p>
            <a:pPr marL="0" indent="-73595">
              <a:buFont typeface="Arial" pitchFamily="34" charset="0"/>
              <a:buNone/>
            </a:pPr>
            <a:r>
              <a:rPr lang="en-US" altLang="ja-JP" sz="3000" dirty="0" err="1" smtClean="0">
                <a:solidFill>
                  <a:srgbClr val="800000"/>
                </a:solidFill>
              </a:rPr>
              <a:t>Piezo</a:t>
            </a:r>
            <a:r>
              <a:rPr lang="en-US" altLang="ja-JP" sz="3000" dirty="0" smtClean="0">
                <a:solidFill>
                  <a:srgbClr val="800000"/>
                </a:solidFill>
              </a:rPr>
              <a:t> mover</a:t>
            </a:r>
          </a:p>
          <a:p>
            <a:pPr lvl="1"/>
            <a:r>
              <a:rPr lang="en-US" altLang="ja-JP" sz="1600" dirty="0" smtClean="0"/>
              <a:t>BPM units are mounted on the base with three </a:t>
            </a:r>
            <a:r>
              <a:rPr lang="en-US" altLang="ja-JP" sz="1600" dirty="0" err="1" smtClean="0"/>
              <a:t>piezo</a:t>
            </a:r>
            <a:r>
              <a:rPr lang="en-US" altLang="ja-JP" sz="1600" dirty="0" smtClean="0"/>
              <a:t> movers.</a:t>
            </a:r>
          </a:p>
          <a:p>
            <a:pPr lvl="1"/>
            <a:r>
              <a:rPr lang="en-US" altLang="ja-JP" sz="2200" b="1" dirty="0" smtClean="0"/>
              <a:t>Dynamic range of each mover is +/- 150 um.</a:t>
            </a: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2643726" y="1774198"/>
            <a:ext cx="2536508" cy="1543222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383467" y="3466827"/>
            <a:ext cx="2018169" cy="120975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2385198" y="3322872"/>
            <a:ext cx="216000" cy="216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279400">
              <a:srgbClr val="FFFF00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241374" y="3040821"/>
            <a:ext cx="5000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IP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22250" y="628027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43514" y="5379052"/>
            <a:ext cx="242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Initial alignment need to be better than this.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1397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PA histogr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38" y="3895725"/>
            <a:ext cx="4137025" cy="2114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712638"/>
            <a:ext cx="8229600" cy="70500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smtClean="0"/>
              <a:t>Simple resolution test by using Low-Q IP-BPM</a:t>
            </a:r>
            <a:endParaRPr lang="en-US" sz="3200" dirty="0" smtClean="0"/>
          </a:p>
        </p:txBody>
      </p:sp>
      <p:grpSp>
        <p:nvGrpSpPr>
          <p:cNvPr id="4" name="그룹 15"/>
          <p:cNvGrpSpPr>
            <a:grpSpLocks/>
          </p:cNvGrpSpPr>
          <p:nvPr/>
        </p:nvGrpSpPr>
        <p:grpSpPr bwMode="auto">
          <a:xfrm>
            <a:off x="323850" y="1700213"/>
            <a:ext cx="3095625" cy="868362"/>
            <a:chOff x="136942" y="2198296"/>
            <a:chExt cx="4011587" cy="1333736"/>
          </a:xfrm>
        </p:grpSpPr>
        <p:sp>
          <p:nvSpPr>
            <p:cNvPr id="5" name="직사각형 5"/>
            <p:cNvSpPr/>
            <p:nvPr/>
          </p:nvSpPr>
          <p:spPr>
            <a:xfrm>
              <a:off x="3356498" y="2205610"/>
              <a:ext cx="335327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6" name="직사각형 6"/>
            <p:cNvSpPr/>
            <p:nvPr/>
          </p:nvSpPr>
          <p:spPr>
            <a:xfrm>
              <a:off x="1988444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7" name="직사각형 7"/>
            <p:cNvSpPr/>
            <p:nvPr/>
          </p:nvSpPr>
          <p:spPr>
            <a:xfrm>
              <a:off x="1219042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1207298" y="2484229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1962762" y="2396800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3318574" y="2198296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solidFill>
                    <a:srgbClr val="FF0000"/>
                  </a:solidFill>
                  <a:cs typeface="맑은 고딕" charset="0"/>
                </a:rPr>
                <a:t>X</a:t>
              </a:r>
              <a:endParaRPr lang="ko-KR" altLang="en-US" sz="1800" b="1">
                <a:solidFill>
                  <a:srgbClr val="FF0000"/>
                </a:solidFill>
                <a:cs typeface="맑은 고딕" charset="0"/>
              </a:endParaRPr>
            </a:p>
          </p:txBody>
        </p:sp>
        <p:cxnSp>
          <p:nvCxnSpPr>
            <p:cNvPr id="11" name="직선 화살표 연결선 11"/>
            <p:cNvCxnSpPr/>
            <p:nvPr/>
          </p:nvCxnSpPr>
          <p:spPr>
            <a:xfrm flipV="1">
              <a:off x="626561" y="2564037"/>
              <a:ext cx="2505699" cy="28771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2"/>
            <p:cNvCxnSpPr/>
            <p:nvPr/>
          </p:nvCxnSpPr>
          <p:spPr>
            <a:xfrm>
              <a:off x="599818" y="2956599"/>
              <a:ext cx="3548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타원 13"/>
            <p:cNvSpPr/>
            <p:nvPr/>
          </p:nvSpPr>
          <p:spPr>
            <a:xfrm>
              <a:off x="136942" y="2785920"/>
              <a:ext cx="695342" cy="18774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</p:grp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827088" y="2636838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ko-KR" sz="1400" b="1">
                <a:ea typeface="굴림" charset="0"/>
                <a:cs typeface="굴림" charset="0"/>
              </a:rPr>
              <a:t>Beam position prediction</a:t>
            </a:r>
            <a:endParaRPr lang="ko-KR" altLang="en-US" sz="1400" b="1">
              <a:ea typeface="굴림" charset="0"/>
              <a:cs typeface="굴림" charset="0"/>
            </a:endParaRPr>
          </a:p>
        </p:txBody>
      </p:sp>
      <p:grpSp>
        <p:nvGrpSpPr>
          <p:cNvPr id="15" name="그룹 18"/>
          <p:cNvGrpSpPr>
            <a:grpSpLocks/>
          </p:cNvGrpSpPr>
          <p:nvPr/>
        </p:nvGrpSpPr>
        <p:grpSpPr bwMode="auto">
          <a:xfrm>
            <a:off x="250825" y="3213100"/>
            <a:ext cx="3097213" cy="863600"/>
            <a:chOff x="136942" y="2204864"/>
            <a:chExt cx="4011587" cy="1327168"/>
          </a:xfrm>
        </p:grpSpPr>
        <p:sp>
          <p:nvSpPr>
            <p:cNvPr id="16" name="직사각형 19"/>
            <p:cNvSpPr/>
            <p:nvPr/>
          </p:nvSpPr>
          <p:spPr>
            <a:xfrm>
              <a:off x="3354848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7" name="직사각형 20"/>
            <p:cNvSpPr/>
            <p:nvPr/>
          </p:nvSpPr>
          <p:spPr>
            <a:xfrm>
              <a:off x="1987494" y="2204864"/>
              <a:ext cx="335156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8" name="직사각형 21"/>
            <p:cNvSpPr/>
            <p:nvPr/>
          </p:nvSpPr>
          <p:spPr>
            <a:xfrm>
              <a:off x="1220544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9" name="TextBox 22"/>
            <p:cNvSpPr txBox="1">
              <a:spLocks noChangeArrowheads="1"/>
            </p:cNvSpPr>
            <p:nvPr/>
          </p:nvSpPr>
          <p:spPr bwMode="auto">
            <a:xfrm>
              <a:off x="1207298" y="2484229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20" name="TextBox 23"/>
            <p:cNvSpPr txBox="1">
              <a:spLocks noChangeArrowheads="1"/>
            </p:cNvSpPr>
            <p:nvPr/>
          </p:nvSpPr>
          <p:spPr bwMode="auto">
            <a:xfrm>
              <a:off x="1962762" y="2396800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21" name="TextBox 24"/>
            <p:cNvSpPr txBox="1">
              <a:spLocks noChangeArrowheads="1"/>
            </p:cNvSpPr>
            <p:nvPr/>
          </p:nvSpPr>
          <p:spPr bwMode="auto">
            <a:xfrm>
              <a:off x="3426868" y="2242183"/>
              <a:ext cx="195222" cy="42544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solidFill>
                    <a:srgbClr val="FF0000"/>
                  </a:solidFill>
                  <a:cs typeface="맑은 고딕" charset="0"/>
                </a:rPr>
                <a:t>X</a:t>
              </a:r>
              <a:endParaRPr lang="ko-KR" altLang="en-US" sz="1800" b="1">
                <a:solidFill>
                  <a:srgbClr val="FF0000"/>
                </a:solidFill>
                <a:cs typeface="맑은 고딕" charset="0"/>
              </a:endParaRPr>
            </a:p>
          </p:txBody>
        </p:sp>
        <p:cxnSp>
          <p:nvCxnSpPr>
            <p:cNvPr id="22" name="직선 화살표 연결선 25"/>
            <p:cNvCxnSpPr/>
            <p:nvPr/>
          </p:nvCxnSpPr>
          <p:spPr>
            <a:xfrm flipV="1">
              <a:off x="626310" y="2419553"/>
              <a:ext cx="3335107" cy="4342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6"/>
            <p:cNvCxnSpPr/>
            <p:nvPr/>
          </p:nvCxnSpPr>
          <p:spPr>
            <a:xfrm>
              <a:off x="599581" y="2956275"/>
              <a:ext cx="35489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타원 27"/>
            <p:cNvSpPr/>
            <p:nvPr/>
          </p:nvSpPr>
          <p:spPr>
            <a:xfrm>
              <a:off x="136942" y="2785500"/>
              <a:ext cx="694985" cy="18785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539750" y="4144963"/>
            <a:ext cx="2879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latin typeface="+mn-ea"/>
                <a:ea typeface="+mn-ea"/>
                <a:cs typeface="+mn-cs"/>
              </a:rPr>
              <a:t>Beam position measurement</a:t>
            </a:r>
            <a:endParaRPr lang="ko-KR" altLang="en-US" sz="1400" b="1" dirty="0">
              <a:latin typeface="+mn-ea"/>
              <a:ea typeface="+mn-ea"/>
              <a:cs typeface="+mn-cs"/>
            </a:endParaRPr>
          </a:p>
        </p:txBody>
      </p:sp>
      <p:sp>
        <p:nvSpPr>
          <p:cNvPr id="26" name="아래쪽 화살표 31"/>
          <p:cNvSpPr/>
          <p:nvPr/>
        </p:nvSpPr>
        <p:spPr>
          <a:xfrm rot="13218151">
            <a:off x="3724275" y="2835275"/>
            <a:ext cx="200025" cy="1908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27" name="TextBox 27"/>
          <p:cNvSpPr txBox="1">
            <a:spLocks noChangeArrowheads="1"/>
          </p:cNvSpPr>
          <p:nvPr/>
        </p:nvSpPr>
        <p:spPr bwMode="auto">
          <a:xfrm>
            <a:off x="3708400" y="2493963"/>
            <a:ext cx="9445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ko-KR" sz="1400" b="1">
                <a:cs typeface="맑은 고딕" charset="0"/>
              </a:rPr>
              <a:t>Convert to </a:t>
            </a:r>
          </a:p>
          <a:p>
            <a:pPr eaLnBrk="1" hangingPunct="1"/>
            <a:r>
              <a:rPr lang="en-US" altLang="ko-KR" sz="1400" b="1">
                <a:cs typeface="맑은 고딕" charset="0"/>
              </a:rPr>
              <a:t>  residual</a:t>
            </a:r>
            <a:endParaRPr lang="ko-KR" altLang="en-US" sz="1400" b="1">
              <a:cs typeface="맑은 고딕" charset="0"/>
            </a:endParaRPr>
          </a:p>
        </p:txBody>
      </p:sp>
      <p:sp>
        <p:nvSpPr>
          <p:cNvPr id="28" name="아래쪽 화살표 37"/>
          <p:cNvSpPr/>
          <p:nvPr/>
        </p:nvSpPr>
        <p:spPr>
          <a:xfrm>
            <a:off x="2051050" y="2997200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29" name="아래쪽 화살표 38"/>
          <p:cNvSpPr/>
          <p:nvPr/>
        </p:nvSpPr>
        <p:spPr>
          <a:xfrm>
            <a:off x="2051050" y="4508500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30" name="아래쪽 화살표 44"/>
          <p:cNvSpPr/>
          <p:nvPr/>
        </p:nvSpPr>
        <p:spPr>
          <a:xfrm>
            <a:off x="5651500" y="3573463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graphicFrame>
        <p:nvGraphicFramePr>
          <p:cNvPr id="3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677114"/>
              </p:ext>
            </p:extLst>
          </p:nvPr>
        </p:nvGraphicFramePr>
        <p:xfrm>
          <a:off x="4273550" y="6061075"/>
          <a:ext cx="46418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2" name="数式" r:id="rId4" imgW="2717800" imgH="393700" progId="Equation.3">
                  <p:embed/>
                </p:oleObj>
              </mc:Choice>
              <mc:Fallback>
                <p:oleObj name="数式" r:id="rId4" imgW="2717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3550" y="6061075"/>
                        <a:ext cx="4641850" cy="657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2"/>
          <p:cNvSpPr txBox="1"/>
          <p:nvPr/>
        </p:nvSpPr>
        <p:spPr>
          <a:xfrm>
            <a:off x="6300788" y="3627438"/>
            <a:ext cx="2232025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latin typeface="+mn-ea"/>
                <a:ea typeface="+mn-ea"/>
                <a:cs typeface="+mn-cs"/>
              </a:rPr>
              <a:t>Residual Gaussian fitting</a:t>
            </a:r>
            <a:endParaRPr lang="ko-KR" altLang="en-US" sz="1400" b="1" dirty="0">
              <a:latin typeface="+mn-ea"/>
              <a:ea typeface="+mn-ea"/>
              <a:cs typeface="+mn-cs"/>
            </a:endParaRPr>
          </a:p>
        </p:txBody>
      </p:sp>
      <p:sp>
        <p:nvSpPr>
          <p:cNvPr id="33" name="직사각형 48"/>
          <p:cNvSpPr/>
          <p:nvPr/>
        </p:nvSpPr>
        <p:spPr>
          <a:xfrm>
            <a:off x="7753350" y="6107113"/>
            <a:ext cx="1079500" cy="576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5651500" y="2659063"/>
            <a:ext cx="2808288" cy="3381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dirty="0">
                <a:latin typeface="+mn-ea"/>
                <a:ea typeface="+mn-ea"/>
                <a:cs typeface="+mn-cs"/>
              </a:rPr>
              <a:t>Residual value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dirty="0">
                <a:latin typeface="+mn-ea"/>
                <a:ea typeface="+mn-ea"/>
                <a:cs typeface="+mn-cs"/>
              </a:rPr>
              <a:t>= measured position – predicted position</a:t>
            </a:r>
            <a:endParaRPr lang="ko-KR" altLang="en-US" sz="1100" b="1" dirty="0">
              <a:latin typeface="+mn-ea"/>
              <a:ea typeface="+mn-ea"/>
              <a:cs typeface="+mn-cs"/>
            </a:endParaRPr>
          </a:p>
        </p:txBody>
      </p:sp>
      <p:sp>
        <p:nvSpPr>
          <p:cNvPr id="35" name="TextBox 37"/>
          <p:cNvSpPr txBox="1">
            <a:spLocks noChangeArrowheads="1"/>
          </p:cNvSpPr>
          <p:nvPr/>
        </p:nvSpPr>
        <p:spPr bwMode="auto">
          <a:xfrm>
            <a:off x="7448550" y="4076700"/>
            <a:ext cx="111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 b="1">
                <a:solidFill>
                  <a:srgbClr val="FF0000"/>
                </a:solidFill>
              </a:rPr>
              <a:t>1σ=36.35nm</a:t>
            </a:r>
          </a:p>
        </p:txBody>
      </p:sp>
      <p:pic>
        <p:nvPicPr>
          <p:cNvPr id="36" name="Picture 2" descr="IPA predicted vs measur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4811713"/>
            <a:ext cx="3505200" cy="1838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3" descr="IPA residu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38" y="1509713"/>
            <a:ext cx="4137025" cy="196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テキスト ボックス 37"/>
          <p:cNvSpPr txBox="1"/>
          <p:nvPr/>
        </p:nvSpPr>
        <p:spPr>
          <a:xfrm>
            <a:off x="5984831" y="142304"/>
            <a:ext cx="264765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by </a:t>
            </a:r>
            <a:r>
              <a:rPr kumimoji="1" lang="en-US" altLang="ja-JP" sz="2000" b="1" dirty="0" err="1" smtClean="0"/>
              <a:t>Siwon</a:t>
            </a:r>
            <a:r>
              <a:rPr kumimoji="1" lang="en-US" altLang="ja-JP" sz="2000" b="1" dirty="0" smtClean="0"/>
              <a:t> Jang (KNU) </a:t>
            </a:r>
            <a:endParaRPr kumimoji="1" lang="ja-JP" altLang="en-US" sz="2000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790284" y="650034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7348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0638"/>
            <a:ext cx="8229600" cy="850219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 smtClean="0"/>
              <a:t>Goal-2</a:t>
            </a:r>
            <a:r>
              <a:rPr lang="ja-JP" altLang="en-US" dirty="0"/>
              <a:t> </a:t>
            </a:r>
            <a:r>
              <a:rPr lang="en-US" altLang="ja-JP" smtClean="0"/>
              <a:t>near future plan</a:t>
            </a:r>
            <a:endParaRPr lang="ja-JP" altLang="en-US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855209"/>
            <a:ext cx="8229600" cy="59327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Improve IPBPM body</a:t>
            </a:r>
          </a:p>
          <a:p>
            <a:pPr lvl="1"/>
            <a:r>
              <a:rPr lang="en-US" altLang="ja-JP" sz="1800" dirty="0" smtClean="0"/>
              <a:t>Relative displacement of BPM-A and BPM-B</a:t>
            </a:r>
            <a:r>
              <a:rPr lang="ja-JP" altLang="en-US" sz="1800" dirty="0"/>
              <a:t> </a:t>
            </a:r>
            <a:r>
              <a:rPr lang="en-US" altLang="ja-JP" sz="1800" dirty="0" smtClean="0"/>
              <a:t>(one block) is too large compare with dynamic range for small resolution.</a:t>
            </a:r>
          </a:p>
          <a:p>
            <a:pPr lvl="1"/>
            <a:r>
              <a:rPr lang="en-US" altLang="ja-JP" sz="1800" dirty="0" smtClean="0"/>
              <a:t>Consider remaking. May be Replaced in summer.</a:t>
            </a:r>
          </a:p>
          <a:p>
            <a:r>
              <a:rPr lang="en-US" altLang="ja-JP" sz="1800" dirty="0" smtClean="0"/>
              <a:t>BPM front-end electronics performance study</a:t>
            </a:r>
          </a:p>
          <a:p>
            <a:r>
              <a:rPr lang="en-US" altLang="ja-JP" sz="1800" dirty="0" smtClean="0"/>
              <a:t>FONT feedback board</a:t>
            </a:r>
          </a:p>
          <a:p>
            <a:pPr lvl="1"/>
            <a:r>
              <a:rPr lang="en-US" altLang="ja-JP" sz="1800" dirty="0" smtClean="0"/>
              <a:t>First beam test of front-end electronics using FONT digitizer in November 2013. Additional FONT feedback board(digitizer) is being prepared.</a:t>
            </a:r>
          </a:p>
          <a:p>
            <a:pPr lvl="1"/>
            <a:r>
              <a:rPr lang="en-US" altLang="ja-JP" sz="1800" dirty="0" smtClean="0"/>
              <a:t>Experiment in upstream (EXT line) is also on going, in addition to preparation of IP feedback</a:t>
            </a:r>
            <a:r>
              <a:rPr lang="en-US" altLang="ja-JP" sz="1800" dirty="0" smtClean="0"/>
              <a:t>.</a:t>
            </a:r>
            <a:endParaRPr lang="en-US" altLang="ja-JP" sz="1800" dirty="0"/>
          </a:p>
          <a:p>
            <a:r>
              <a:rPr lang="en-US" altLang="ja-JP" sz="1800" dirty="0"/>
              <a:t>Start IP feedback test in Feb. </a:t>
            </a:r>
          </a:p>
          <a:p>
            <a:pPr lvl="1"/>
            <a:endParaRPr lang="en-US" altLang="ja-JP" sz="1800" dirty="0" smtClean="0"/>
          </a:p>
          <a:p>
            <a:r>
              <a:rPr lang="en-US" altLang="ja-JP" sz="1800" dirty="0" smtClean="0"/>
              <a:t>Future</a:t>
            </a:r>
          </a:p>
          <a:p>
            <a:pPr lvl="1"/>
            <a:r>
              <a:rPr lang="en-US" altLang="ja-JP" sz="1800" dirty="0" smtClean="0"/>
              <a:t>Achieving </a:t>
            </a:r>
            <a:r>
              <a:rPr lang="en-US" altLang="ja-JP" sz="1800" dirty="0" smtClean="0"/>
              <a:t>2nm resolution will need iteration of beam test and modifications of equipment.  May need 3 to 6 months.</a:t>
            </a:r>
          </a:p>
          <a:p>
            <a:pPr lvl="1"/>
            <a:r>
              <a:rPr lang="en-US" altLang="ja-JP" sz="1800" dirty="0" smtClean="0"/>
              <a:t>Final goal, nm beam stability , may need 2-3 years.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22250" y="6280274"/>
            <a:ext cx="214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from </a:t>
            </a:r>
            <a:r>
              <a:rPr kumimoji="1" lang="en-US" altLang="ja-JP" dirty="0" err="1" smtClean="0"/>
              <a:t>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9935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Proposals for </a:t>
            </a:r>
            <a:r>
              <a:rPr kumimoji="1" lang="en-US" altLang="ja-JP" smtClean="0"/>
              <a:t>Future ATF2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545" y="135877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by CERN group, related to CLIC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Ground motion to orbit feed-forward</a:t>
            </a:r>
            <a:r>
              <a:rPr kumimoji="1"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Report by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Juergen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Pfingstner</a:t>
            </a:r>
            <a:r>
              <a:rPr lang="en-US" altLang="ja-JP" sz="1800" dirty="0" smtClean="0"/>
              <a:t>)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Measure ground motion and correct orbit to correct the effects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Ultra low beta*  (20 nm beam size)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of hybrid QD0</a:t>
            </a:r>
          </a:p>
          <a:p>
            <a:pPr lvl="1"/>
            <a:r>
              <a:rPr kumimoji="1"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Octupole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magnet (tail folding, </a:t>
            </a:r>
            <a:r>
              <a:rPr kumimoji="1"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multipole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field correction)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be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useful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Goal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too</a:t>
            </a:r>
            <a:endParaRPr kumimoji="1"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R&amp;D of Extraction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icker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CLIC DR</a:t>
            </a:r>
          </a:p>
          <a:p>
            <a:pPr marL="0" indent="0">
              <a:buNone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Other proposals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R&amp;D for </a:t>
            </a:r>
            <a:r>
              <a:rPr lang="en-US" altLang="ja-JP" sz="1800" dirty="0" smtClean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g-g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collider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 EM field experiment (fundamental physics)</a:t>
            </a:r>
          </a:p>
          <a:p>
            <a:pPr marL="0" indent="0">
              <a:buNone/>
            </a:pP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These have not approved yet.</a:t>
            </a: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4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0638"/>
            <a:ext cx="8229600" cy="850219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773705"/>
            <a:ext cx="8433394" cy="59911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400" dirty="0" smtClean="0"/>
              <a:t>Modification of the IP region in last year made it possible to study for both small beam (G1) and orbit stabilization (G2). </a:t>
            </a:r>
            <a:endParaRPr lang="en-US" altLang="ja-JP" sz="1000" dirty="0" smtClean="0"/>
          </a:p>
          <a:p>
            <a:pPr marL="0" indent="0">
              <a:buFont typeface="Arial" pitchFamily="34" charset="0"/>
              <a:buNone/>
            </a:pPr>
            <a:r>
              <a:rPr lang="en-US" altLang="ja-JP" sz="2400" b="1" dirty="0" smtClean="0"/>
              <a:t>Goal-1</a:t>
            </a:r>
            <a:r>
              <a:rPr lang="ja-JP" altLang="en-US" sz="2400" b="1" dirty="0" smtClean="0"/>
              <a:t>（</a:t>
            </a:r>
            <a:r>
              <a:rPr lang="en-US" altLang="ja-JP" sz="2400" b="1" dirty="0" smtClean="0"/>
              <a:t>37 nm small beam</a:t>
            </a:r>
            <a:r>
              <a:rPr lang="ja-JP" altLang="en-US" sz="2400" b="1" dirty="0" smtClean="0"/>
              <a:t>）</a:t>
            </a:r>
            <a:endParaRPr lang="en-US" altLang="ja-JP" sz="2400" b="1" dirty="0" smtClean="0"/>
          </a:p>
          <a:p>
            <a:pPr marL="754063" lvl="1" indent="-354013"/>
            <a:r>
              <a:rPr lang="en-US" altLang="ja-JP" sz="2000" dirty="0">
                <a:solidFill>
                  <a:srgbClr val="FF0000"/>
                </a:solidFill>
              </a:rPr>
              <a:t>First Priority of ATF </a:t>
            </a:r>
          </a:p>
          <a:p>
            <a:pPr marL="754063" lvl="1" indent="-354013"/>
            <a:r>
              <a:rPr lang="en-US" altLang="ja-JP" sz="2000" dirty="0" smtClean="0">
                <a:solidFill>
                  <a:srgbClr val="FF0000"/>
                </a:solidFill>
              </a:rPr>
              <a:t>Improvement of the beam size monitor is essential </a:t>
            </a:r>
          </a:p>
          <a:p>
            <a:pPr lvl="1"/>
            <a:r>
              <a:rPr lang="en-US" altLang="ja-JP" sz="2000" dirty="0" smtClean="0"/>
              <a:t>Establish optics and tuning method  </a:t>
            </a:r>
          </a:p>
          <a:p>
            <a:pPr lvl="2"/>
            <a:r>
              <a:rPr lang="en-US" altLang="ja-JP" sz="2000" dirty="0" smtClean="0"/>
              <a:t>Achieve 37 nm beam size and maintain for a long time</a:t>
            </a:r>
          </a:p>
          <a:p>
            <a:pPr lvl="1"/>
            <a:r>
              <a:rPr lang="en-US" altLang="ja-JP" sz="2000" dirty="0" smtClean="0"/>
              <a:t>Understand intensity dependence</a:t>
            </a:r>
            <a:endParaRPr lang="en-US" altLang="ja-JP" sz="1000" dirty="0" smtClean="0"/>
          </a:p>
          <a:p>
            <a:pPr marL="57150" indent="0">
              <a:buFont typeface="Arial" pitchFamily="34" charset="0"/>
              <a:buNone/>
            </a:pPr>
            <a:r>
              <a:rPr lang="en-US" altLang="ja-JP" sz="2400" b="1" dirty="0" smtClean="0"/>
              <a:t>Goal-2</a:t>
            </a:r>
            <a:r>
              <a:rPr lang="ja-JP" altLang="en-US" sz="2400" b="1" dirty="0" smtClean="0"/>
              <a:t>（</a:t>
            </a:r>
            <a:r>
              <a:rPr lang="en-US" altLang="ja-JP" sz="2400" b="1" dirty="0" smtClean="0"/>
              <a:t>Beam position stability in nm</a:t>
            </a:r>
            <a:r>
              <a:rPr lang="ja-JP" altLang="en-US" sz="2400" b="1" dirty="0" smtClean="0"/>
              <a:t>）</a:t>
            </a:r>
            <a:endParaRPr lang="en-US" altLang="ja-JP" sz="2400" b="1" dirty="0" smtClean="0"/>
          </a:p>
          <a:p>
            <a:pPr lvl="1"/>
            <a:r>
              <a:rPr lang="en-US" altLang="ja-JP" sz="2000" dirty="0"/>
              <a:t>Start IP feedback test in Feb. </a:t>
            </a:r>
          </a:p>
          <a:p>
            <a:pPr lvl="1"/>
            <a:r>
              <a:rPr lang="en-US" altLang="ja-JP" sz="2000" dirty="0"/>
              <a:t>Achieving 2nm resolution will need iteration of beam test and modifications of equipment.  May need 3 to 6 months.</a:t>
            </a:r>
          </a:p>
          <a:p>
            <a:pPr lvl="1"/>
            <a:r>
              <a:rPr lang="en-US" altLang="ja-JP" sz="2000" dirty="0"/>
              <a:t>Final goal, nm beam stability , may need 2-3 years</a:t>
            </a:r>
            <a:r>
              <a:rPr lang="en-US" altLang="ja-JP" sz="2000" dirty="0" smtClean="0"/>
              <a:t>.</a:t>
            </a:r>
          </a:p>
          <a:p>
            <a:pPr marL="0" indent="0">
              <a:buNone/>
            </a:pPr>
            <a:r>
              <a:rPr lang="en-US" altLang="ja-JP" sz="2000" b="1" dirty="0" smtClean="0"/>
              <a:t>Good proposals of future plans. But have not been approved.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2587423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ATF2, Final Focus Test for LC</a:t>
            </a:r>
            <a:endParaRPr lang="ja-JP" altLang="en-US" sz="2200" dirty="0" smtClean="0"/>
          </a:p>
        </p:txBody>
      </p:sp>
      <p:sp>
        <p:nvSpPr>
          <p:cNvPr id="3075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Achievement of 37 nm beam size (Goal 1)</a:t>
            </a:r>
          </a:p>
          <a:p>
            <a:pPr lvl="1" eaLnBrk="1" hangingPunct="1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Demonstration of a compact final focus system based on local chromaticity correction</a:t>
            </a:r>
          </a:p>
          <a:p>
            <a:pPr lvl="1" eaLnBrk="1" hangingPunct="1"/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eaLnBrk="1" hangingPunct="1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Control of beam position (Goal 2)</a:t>
            </a:r>
          </a:p>
          <a:p>
            <a:pPr lvl="1" eaLnBrk="1" hangingPunct="1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Demonstration of beam orbit stabilization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nano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-meter precision at the IP</a:t>
            </a:r>
          </a:p>
          <a:p>
            <a:pPr lvl="2"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Establishment of beam jitter controlling techniques at the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nano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-meter level with an ILC-like beam</a:t>
            </a:r>
          </a:p>
          <a:p>
            <a:pPr eaLnBrk="1" hangingPunct="1"/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5" descr="先端加速器試験棟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テキスト ボックス 6"/>
          <p:cNvSpPr txBox="1">
            <a:spLocks noChangeArrowheads="1"/>
          </p:cNvSpPr>
          <p:nvPr/>
        </p:nvSpPr>
        <p:spPr bwMode="auto">
          <a:xfrm>
            <a:off x="2232025" y="1687513"/>
            <a:ext cx="284797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/>
                <a:cs typeface="Osaka"/>
              </a:rPr>
              <a:t>Final Focus Test Line</a:t>
            </a:r>
            <a:endParaRPr lang="ja-JP" altLang="en-US" sz="2400">
              <a:solidFill>
                <a:srgbClr val="FF0000"/>
              </a:solidFill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4100" name="テキスト ボックス 10"/>
          <p:cNvSpPr txBox="1">
            <a:spLocks noChangeArrowheads="1"/>
          </p:cNvSpPr>
          <p:nvPr/>
        </p:nvSpPr>
        <p:spPr bwMode="auto">
          <a:xfrm>
            <a:off x="304800" y="1243013"/>
            <a:ext cx="2306638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/>
                <a:cs typeface="Osaka"/>
              </a:rPr>
              <a:t>IP; ~40 nm beam</a:t>
            </a:r>
            <a:endParaRPr lang="ja-JP" altLang="en-US" sz="2400">
              <a:solidFill>
                <a:srgbClr val="FF0000"/>
              </a:solidFill>
              <a:latin typeface="Times" pitchFamily="18" charset="0"/>
              <a:ea typeface="Osaka"/>
              <a:cs typeface="Osaka"/>
            </a:endParaRPr>
          </a:p>
        </p:txBody>
      </p:sp>
      <p:cxnSp>
        <p:nvCxnSpPr>
          <p:cNvPr id="6" name="直線コネクタ 5"/>
          <p:cNvCxnSpPr>
            <a:cxnSpLocks noChangeShapeType="1"/>
            <a:stCxn id="4100" idx="2"/>
          </p:cNvCxnSpPr>
          <p:nvPr/>
        </p:nvCxnSpPr>
        <p:spPr bwMode="auto">
          <a:xfrm flipH="1">
            <a:off x="1219200" y="1704975"/>
            <a:ext cx="239713" cy="909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5105400" y="5815013"/>
            <a:ext cx="2479675" cy="400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latin typeface="Times" pitchFamily="18" charset="0"/>
                <a:ea typeface="Osaka"/>
                <a:cs typeface="Osaka"/>
              </a:rPr>
              <a:t>ATF Linac (1.3 GeV)</a:t>
            </a:r>
            <a:endParaRPr lang="ja-JP" altLang="en-US" sz="2000" b="1"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5562600" y="3757613"/>
            <a:ext cx="3233738" cy="400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latin typeface="Times" pitchFamily="18" charset="0"/>
                <a:ea typeface="Osaka"/>
                <a:cs typeface="Osaka"/>
              </a:rPr>
              <a:t>ATF Damping Ring (140 m)</a:t>
            </a:r>
            <a:endParaRPr lang="ja-JP" altLang="en-US" sz="2000" b="1"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4104" name="テキスト ボックス 6"/>
          <p:cNvSpPr txBox="1">
            <a:spLocks noChangeArrowheads="1"/>
          </p:cNvSpPr>
          <p:nvPr/>
        </p:nvSpPr>
        <p:spPr bwMode="auto">
          <a:xfrm>
            <a:off x="4211638" y="1236663"/>
            <a:ext cx="210343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/>
                <a:cs typeface="Osaka"/>
              </a:rPr>
              <a:t>Extraction Line</a:t>
            </a:r>
            <a:endParaRPr lang="ja-JP" altLang="en-US" sz="2400">
              <a:solidFill>
                <a:srgbClr val="FF0000"/>
              </a:solidFill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4105" name="Line 14"/>
          <p:cNvSpPr>
            <a:spLocks noChangeShapeType="1"/>
          </p:cNvSpPr>
          <p:nvPr/>
        </p:nvSpPr>
        <p:spPr bwMode="auto">
          <a:xfrm>
            <a:off x="5157788" y="1643063"/>
            <a:ext cx="763587" cy="944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6" name="Text Box 15"/>
          <p:cNvSpPr txBox="1">
            <a:spLocks noChangeArrowheads="1"/>
          </p:cNvSpPr>
          <p:nvPr/>
        </p:nvSpPr>
        <p:spPr bwMode="auto">
          <a:xfrm>
            <a:off x="1193800" y="5807075"/>
            <a:ext cx="27114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latin typeface="Times" pitchFamily="18" charset="0"/>
                <a:ea typeface="Osaka"/>
                <a:cs typeface="Osaka"/>
              </a:rPr>
              <a:t>Photo-cathode RF Gun</a:t>
            </a:r>
          </a:p>
        </p:txBody>
      </p:sp>
      <p:sp>
        <p:nvSpPr>
          <p:cNvPr id="4107" name="Line 16"/>
          <p:cNvSpPr>
            <a:spLocks noChangeShapeType="1"/>
          </p:cNvSpPr>
          <p:nvPr/>
        </p:nvSpPr>
        <p:spPr bwMode="auto">
          <a:xfrm flipH="1" flipV="1">
            <a:off x="1106488" y="5422900"/>
            <a:ext cx="179387" cy="449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8" name="Text Box 17"/>
          <p:cNvSpPr txBox="1">
            <a:spLocks noChangeArrowheads="1"/>
          </p:cNvSpPr>
          <p:nvPr/>
        </p:nvSpPr>
        <p:spPr bwMode="auto">
          <a:xfrm>
            <a:off x="250825" y="966788"/>
            <a:ext cx="157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latin typeface="Times" pitchFamily="18" charset="0"/>
                <a:ea typeface="Osaka"/>
                <a:cs typeface="Osaka"/>
              </a:rPr>
              <a:t>Focal Point</a:t>
            </a:r>
          </a:p>
        </p:txBody>
      </p:sp>
      <p:sp>
        <p:nvSpPr>
          <p:cNvPr id="4109" name="テキスト ボックス 13"/>
          <p:cNvSpPr txBox="1">
            <a:spLocks noChangeArrowheads="1"/>
          </p:cNvSpPr>
          <p:nvPr/>
        </p:nvSpPr>
        <p:spPr bwMode="auto">
          <a:xfrm>
            <a:off x="1106488" y="404813"/>
            <a:ext cx="6175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/>
              <a:t>Accelerator Test Facility (ATF) at KEK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4102"/>
          </a:xfrm>
        </p:spPr>
        <p:txBody>
          <a:bodyPr/>
          <a:lstStyle/>
          <a:p>
            <a:pPr eaLnBrk="1" hangingPunct="1"/>
            <a:r>
              <a:rPr lang="en-US" altLang="ja-JP" sz="3600" dirty="0" smtClean="0"/>
              <a:t>Status of Goal 1</a:t>
            </a:r>
            <a:br>
              <a:rPr lang="en-US" altLang="ja-JP" sz="3600" dirty="0" smtClean="0"/>
            </a:br>
            <a:r>
              <a:rPr lang="en-US" altLang="ja-JP" sz="3600" dirty="0" smtClean="0"/>
              <a:t>History of measured beam size</a:t>
            </a:r>
            <a:endParaRPr lang="ja-JP" altLang="en-US" sz="3600" dirty="0" smtClean="0"/>
          </a:p>
        </p:txBody>
      </p:sp>
      <p:graphicFrame>
        <p:nvGraphicFramePr>
          <p:cNvPr id="7171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572571"/>
              </p:ext>
            </p:extLst>
          </p:nvPr>
        </p:nvGraphicFramePr>
        <p:xfrm>
          <a:off x="589621" y="1265324"/>
          <a:ext cx="68580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4" name="KGPlot" r:id="rId3" imgW="6864096" imgH="4114800" progId="KGraph_Plot">
                  <p:embed/>
                </p:oleObj>
              </mc:Choice>
              <mc:Fallback>
                <p:oleObj name="KGPlot" r:id="rId3" imgW="6864096" imgH="4114800" progId="KGraph_Plot">
                  <p:embed/>
                  <p:pic>
                    <p:nvPicPr>
                      <p:cNvPr id="0" name="オブジェクト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21" y="1265324"/>
                        <a:ext cx="68580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矢印コネクタ 4"/>
          <p:cNvCxnSpPr/>
          <p:nvPr/>
        </p:nvCxnSpPr>
        <p:spPr>
          <a:xfrm>
            <a:off x="5945846" y="3786274"/>
            <a:ext cx="44450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H="1" flipV="1">
            <a:off x="6306208" y="4460961"/>
            <a:ext cx="44450" cy="134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4640921" y="3786274"/>
            <a:ext cx="314325" cy="1530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5" name="テキスト ボックス 10"/>
          <p:cNvSpPr txBox="1">
            <a:spLocks noChangeArrowheads="1"/>
          </p:cNvSpPr>
          <p:nvPr/>
        </p:nvSpPr>
        <p:spPr bwMode="auto">
          <a:xfrm>
            <a:off x="3636033" y="5127711"/>
            <a:ext cx="2185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Modulation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30 deg. mode </a:t>
            </a:r>
            <a:endParaRPr lang="ja-JP" altLang="en-US" sz="18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176" name="テキスト ボックス 17"/>
          <p:cNvSpPr txBox="1">
            <a:spLocks noChangeArrowheads="1"/>
          </p:cNvSpPr>
          <p:nvPr/>
        </p:nvSpPr>
        <p:spPr bwMode="auto">
          <a:xfrm>
            <a:off x="5837896" y="5280111"/>
            <a:ext cx="23129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Modulation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174 deg. mode </a:t>
            </a:r>
            <a:endParaRPr lang="ja-JP" altLang="en-US" sz="18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5990296" y="4460961"/>
            <a:ext cx="315912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テキスト ボックス 20"/>
          <p:cNvSpPr txBox="1">
            <a:spLocks noChangeArrowheads="1"/>
          </p:cNvSpPr>
          <p:nvPr/>
        </p:nvSpPr>
        <p:spPr bwMode="auto">
          <a:xfrm>
            <a:off x="1445283" y="5280111"/>
            <a:ext cx="2319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Modulation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2~8 deg. mode </a:t>
            </a:r>
            <a:endParaRPr lang="ja-JP" altLang="en-US" sz="18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V="1">
            <a:off x="2480333" y="2255924"/>
            <a:ext cx="439738" cy="3024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/>
          <p:cNvCxnSpPr/>
          <p:nvPr/>
        </p:nvCxnSpPr>
        <p:spPr>
          <a:xfrm>
            <a:off x="6799921" y="4529224"/>
            <a:ext cx="72072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テキスト ボックス 3"/>
          <p:cNvSpPr txBox="1">
            <a:spLocks noChangeArrowheads="1"/>
          </p:cNvSpPr>
          <p:nvPr/>
        </p:nvSpPr>
        <p:spPr bwMode="auto">
          <a:xfrm>
            <a:off x="7341258" y="4146636"/>
            <a:ext cx="615950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Goal</a:t>
            </a:r>
            <a:endParaRPr lang="ja-JP" altLang="en-US" sz="180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1590" y="5926224"/>
            <a:ext cx="7161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significant improvement  in the period from autumn 2013 to Jan. 2014,</a:t>
            </a:r>
          </a:p>
          <a:p>
            <a:r>
              <a:rPr lang="en-US" altLang="ja-JP" dirty="0"/>
              <a:t>w</a:t>
            </a:r>
            <a:r>
              <a:rPr lang="en-US" altLang="ja-JP" dirty="0" smtClean="0"/>
              <a:t>hich was mostly for IPBPM commissioning.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December 2012: first observation of fringe with 174 deg mode </a:t>
            </a:r>
            <a:r>
              <a:rPr lang="ja-JP" altLang="en-US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（</a:t>
            </a: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&lt;70 nm</a:t>
            </a:r>
            <a:r>
              <a:rPr lang="ja-JP" altLang="en-US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）</a:t>
            </a: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2013 winter - spring: Establish tuning procedure, better result</a:t>
            </a:r>
            <a:r>
              <a:rPr lang="ja-JP" altLang="en-US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(60-65 nm</a:t>
            </a:r>
            <a:r>
              <a:rPr lang="ja-JP" altLang="en-US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）</a:t>
            </a: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8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(Only with low bunch intensity)</a:t>
            </a:r>
            <a:endParaRPr lang="ja-JP" altLang="en-US" sz="180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8195" name="オブジェクト 7"/>
          <p:cNvGraphicFramePr>
            <a:graphicFrameLocks noChangeAspect="1"/>
          </p:cNvGraphicFramePr>
          <p:nvPr/>
        </p:nvGraphicFramePr>
        <p:xfrm>
          <a:off x="330200" y="2397125"/>
          <a:ext cx="2833688" cy="28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3" name="KGPlot" r:id="rId3" imgW="5669280" imgH="5663184" progId="KGraph_Plot">
                  <p:embed/>
                </p:oleObj>
              </mc:Choice>
              <mc:Fallback>
                <p:oleObj name="KGPlot" r:id="rId3" imgW="5669280" imgH="5663184" progId="KGraph_Plot">
                  <p:embed/>
                  <p:pic>
                    <p:nvPicPr>
                      <p:cNvPr id="0" name="オブジェクト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2397125"/>
                        <a:ext cx="2833688" cy="28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テキスト ボックス 9"/>
          <p:cNvSpPr txBox="1">
            <a:spLocks noChangeArrowheads="1"/>
          </p:cNvSpPr>
          <p:nvPr/>
        </p:nvSpPr>
        <p:spPr bwMode="auto">
          <a:xfrm>
            <a:off x="1016000" y="5795963"/>
            <a:ext cx="7310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These histograms do not consider systematic error of the beam size monitor.</a:t>
            </a:r>
          </a:p>
        </p:txBody>
      </p:sp>
      <p:pic>
        <p:nvPicPr>
          <p:cNvPr id="8197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2108200"/>
            <a:ext cx="2897188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2108200"/>
            <a:ext cx="2897188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テキスト ボックス 4"/>
          <p:cNvSpPr txBox="1">
            <a:spLocks noChangeArrowheads="1"/>
          </p:cNvSpPr>
          <p:nvPr/>
        </p:nvSpPr>
        <p:spPr bwMode="auto">
          <a:xfrm>
            <a:off x="1196975" y="2138363"/>
            <a:ext cx="950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i="1">
                <a:latin typeface="Arial" pitchFamily="34" charset="0"/>
                <a:cs typeface="Arial" pitchFamily="34" charset="0"/>
              </a:rPr>
              <a:t>2012/12/21</a:t>
            </a:r>
            <a:endParaRPr lang="ja-JP" altLang="en-US" sz="1200" b="1" i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200" name="テキスト ボックス 5"/>
          <p:cNvSpPr txBox="1">
            <a:spLocks noChangeArrowheads="1"/>
          </p:cNvSpPr>
          <p:nvPr/>
        </p:nvSpPr>
        <p:spPr bwMode="auto">
          <a:xfrm>
            <a:off x="1004888" y="1511300"/>
            <a:ext cx="5940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Results of 10 consecutive measurements after tuning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2012 Dec.</a:t>
            </a:r>
            <a:r>
              <a:rPr lang="ja-JP" altLang="en-US" sz="1800"/>
              <a:t>　　　　　　　　　　　　　　　　　　</a:t>
            </a:r>
            <a:r>
              <a:rPr lang="en-US" altLang="ja-JP" sz="1800"/>
              <a:t>2013</a:t>
            </a:r>
            <a:r>
              <a:rPr lang="ja-JP" altLang="en-US" sz="1800"/>
              <a:t> </a:t>
            </a:r>
            <a:r>
              <a:rPr lang="en-US" altLang="ja-JP" sz="1800"/>
              <a:t>March</a:t>
            </a:r>
            <a:endParaRPr lang="ja-JP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オブジェクト 2"/>
          <p:cNvGraphicFramePr>
            <a:graphicFrameLocks noChangeAspect="1"/>
          </p:cNvGraphicFramePr>
          <p:nvPr/>
        </p:nvGraphicFramePr>
        <p:xfrm>
          <a:off x="2522538" y="5476875"/>
          <a:ext cx="19304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4" name="数式" r:id="rId3" imgW="1930400" imgH="444500" progId="Equation.3">
                  <p:embed/>
                </p:oleObj>
              </mc:Choice>
              <mc:Fallback>
                <p:oleObj name="数式" r:id="rId3" imgW="1930400" imgH="444500" progId="Equation.3">
                  <p:embed/>
                  <p:pic>
                    <p:nvPicPr>
                      <p:cNvPr id="0" name="オブジェクト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5476875"/>
                        <a:ext cx="19304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テキスト ボックス 3"/>
          <p:cNvSpPr txBox="1">
            <a:spLocks noChangeArrowheads="1"/>
          </p:cNvSpPr>
          <p:nvPr/>
        </p:nvSpPr>
        <p:spPr bwMode="auto">
          <a:xfrm>
            <a:off x="1062038" y="5518150"/>
            <a:ext cx="1330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Fitted lines: </a:t>
            </a:r>
            <a:endParaRPr lang="ja-JP" altLang="en-US" sz="1800"/>
          </a:p>
        </p:txBody>
      </p:sp>
      <p:graphicFrame>
        <p:nvGraphicFramePr>
          <p:cNvPr id="9220" name="オブジェクト 4"/>
          <p:cNvGraphicFramePr>
            <a:graphicFrameLocks noChangeAspect="1"/>
          </p:cNvGraphicFramePr>
          <p:nvPr/>
        </p:nvGraphicFramePr>
        <p:xfrm>
          <a:off x="6192838" y="2168525"/>
          <a:ext cx="2565400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5" name="数式" r:id="rId5" imgW="2565400" imgH="1790700" progId="Equation.3">
                  <p:embed/>
                </p:oleObj>
              </mc:Choice>
              <mc:Fallback>
                <p:oleObj name="数式" r:id="rId5" imgW="2565400" imgH="1790700" progId="Equation.3">
                  <p:embed/>
                  <p:pic>
                    <p:nvPicPr>
                      <p:cNvPr id="0" name="オブジェクト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838" y="2168525"/>
                        <a:ext cx="2565400" cy="1790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オブジェクト 5"/>
          <p:cNvGraphicFramePr>
            <a:graphicFrameLocks noChangeAspect="1"/>
          </p:cNvGraphicFramePr>
          <p:nvPr/>
        </p:nvGraphicFramePr>
        <p:xfrm>
          <a:off x="2252663" y="6137275"/>
          <a:ext cx="30226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" name="数式" r:id="rId7" imgW="3022600" imgH="304800" progId="Equation.3">
                  <p:embed/>
                </p:oleObj>
              </mc:Choice>
              <mc:Fallback>
                <p:oleObj name="数式" r:id="rId7" imgW="3022600" imgH="304800" progId="Equation.3">
                  <p:embed/>
                  <p:pic>
                    <p:nvPicPr>
                      <p:cNvPr id="0" name="オブジェクト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2663" y="6137275"/>
                        <a:ext cx="30226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テキスト ボックス 6"/>
          <p:cNvSpPr txBox="1">
            <a:spLocks noChangeArrowheads="1"/>
          </p:cNvSpPr>
          <p:nvPr/>
        </p:nvSpPr>
        <p:spPr bwMode="auto">
          <a:xfrm>
            <a:off x="2276475" y="503238"/>
            <a:ext cx="4278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600"/>
              <a:t>Intensity Dependence</a:t>
            </a:r>
            <a:endParaRPr lang="ja-JP" altLang="en-US" sz="3600"/>
          </a:p>
        </p:txBody>
      </p:sp>
      <p:graphicFrame>
        <p:nvGraphicFramePr>
          <p:cNvPr id="9223" name="オブジェクト 7"/>
          <p:cNvGraphicFramePr>
            <a:graphicFrameLocks noChangeAspect="1"/>
          </p:cNvGraphicFramePr>
          <p:nvPr/>
        </p:nvGraphicFramePr>
        <p:xfrm>
          <a:off x="657225" y="1314450"/>
          <a:ext cx="5435600" cy="392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" name="KGPlot" r:id="rId9" imgW="8237220" imgH="5943600" progId="KGraph_Plot">
                  <p:embed/>
                </p:oleObj>
              </mc:Choice>
              <mc:Fallback>
                <p:oleObj name="KGPlot" r:id="rId9" imgW="8237220" imgH="5943600" progId="KGraph_Plot">
                  <p:embed/>
                  <p:pic>
                    <p:nvPicPr>
                      <p:cNvPr id="0" name="オブジェクト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314450"/>
                        <a:ext cx="5435600" cy="392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テキスト ボックス 1"/>
          <p:cNvSpPr txBox="1">
            <a:spLocks noChangeArrowheads="1"/>
          </p:cNvSpPr>
          <p:nvPr/>
        </p:nvSpPr>
        <p:spPr bwMode="auto">
          <a:xfrm>
            <a:off x="5489575" y="5102225"/>
            <a:ext cx="3408363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Different in different weeks. (?)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Cannot be explained by intra-beam scattering in DR, etc..</a:t>
            </a:r>
            <a:endParaRPr lang="ja-JP" altLang="en-US" sz="1800"/>
          </a:p>
        </p:txBody>
      </p:sp>
      <p:sp>
        <p:nvSpPr>
          <p:cNvPr id="9225" name="テキスト ボックス 1"/>
          <p:cNvSpPr txBox="1">
            <a:spLocks noChangeArrowheads="1"/>
          </p:cNvSpPr>
          <p:nvPr/>
        </p:nvSpPr>
        <p:spPr bwMode="auto">
          <a:xfrm>
            <a:off x="1635125" y="1719263"/>
            <a:ext cx="977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example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Intensity dependence</a:t>
            </a:r>
            <a:endParaRPr lang="ja-JP" altLang="en-US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250" y="1314450"/>
            <a:ext cx="8229600" cy="45259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000" dirty="0" smtClean="0"/>
              <a:t>Transverse </a:t>
            </a:r>
            <a:r>
              <a:rPr lang="en-US" altLang="ja-JP" sz="2000" dirty="0" err="1" smtClean="0"/>
              <a:t>wakefield</a:t>
            </a:r>
            <a:r>
              <a:rPr lang="en-US" altLang="ja-JP" sz="2000" dirty="0" smtClean="0"/>
              <a:t> 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000" dirty="0" smtClean="0"/>
              <a:t>Cavity BPM, Bellows may have some effects, but calculations predict not so serious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000" dirty="0" smtClean="0"/>
              <a:t>Experimental tests performed : Larger than calculation by factor 1.5 - 2. (?)</a:t>
            </a:r>
            <a:r>
              <a:rPr lang="en-US" altLang="ja-JP" sz="2000" dirty="0" smtClean="0">
                <a:sym typeface="Wingdings" panose="05000000000000000000" pitchFamily="2" charset="2"/>
              </a:rPr>
              <a:t> </a:t>
            </a:r>
            <a:endParaRPr lang="en-US" altLang="ja-JP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000" dirty="0" smtClean="0"/>
              <a:t>Longitudinal </a:t>
            </a:r>
            <a:r>
              <a:rPr lang="en-US" altLang="ja-JP" sz="2000" dirty="0" err="1" smtClean="0"/>
              <a:t>wakefield</a:t>
            </a:r>
            <a:endParaRPr lang="en-US" altLang="ja-JP" sz="20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000" dirty="0" smtClean="0"/>
              <a:t>Calculations show the effect should be very small.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altLang="ja-JP" sz="2000" dirty="0" smtClean="0">
                <a:sym typeface="Wingdings" panose="05000000000000000000" pitchFamily="2" charset="2"/>
              </a:rPr>
              <a:t> Report by </a:t>
            </a:r>
            <a:r>
              <a:rPr lang="en-US" altLang="ja-JP" sz="2000" dirty="0" err="1"/>
              <a:t>Jochem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Snuberink</a:t>
            </a:r>
            <a:endParaRPr lang="en-US" altLang="ja-JP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000" dirty="0" smtClean="0"/>
              <a:t>Other possibilities have not been excluded 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000" dirty="0" smtClean="0"/>
              <a:t>（</a:t>
            </a:r>
            <a:r>
              <a:rPr lang="en-US" altLang="ja-JP" sz="2000" dirty="0" smtClean="0"/>
              <a:t>intra-beam scattering 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+ Chromatic aberration, Geometrical aberration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000" dirty="0" smtClean="0"/>
              <a:t>More studies needed. New ideas?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What made beam size ~60 nm, not 37 nm</a:t>
            </a:r>
            <a:b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4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(at low intensity)</a:t>
            </a:r>
            <a:endParaRPr lang="ja-JP" altLang="en-US" sz="240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250" y="1403350"/>
            <a:ext cx="8229600" cy="45259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Non linear magnetic field ?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Tuning knobs cannot correct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Higher order than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sextupole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 field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 string even at low intensity ?????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position jitter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Systematic error of the beam size monitor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Any of above may be important.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analysis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IPBPM for beam jitter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system improvement</a:t>
            </a:r>
          </a:p>
        </p:txBody>
      </p:sp>
      <p:sp>
        <p:nvSpPr>
          <p:cNvPr id="2" name="右中かっこ 1"/>
          <p:cNvSpPr/>
          <p:nvPr/>
        </p:nvSpPr>
        <p:spPr>
          <a:xfrm>
            <a:off x="5319713" y="3279775"/>
            <a:ext cx="269875" cy="40481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269" name="テキスト ボックス 3"/>
          <p:cNvSpPr txBox="1">
            <a:spLocks noChangeArrowheads="1"/>
          </p:cNvSpPr>
          <p:nvPr/>
        </p:nvSpPr>
        <p:spPr bwMode="auto">
          <a:xfrm>
            <a:off x="5607050" y="3297238"/>
            <a:ext cx="32239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Increase apparent beam size </a:t>
            </a:r>
            <a:endParaRPr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右中かっこ 3"/>
          <p:cNvSpPr/>
          <p:nvPr/>
        </p:nvSpPr>
        <p:spPr>
          <a:xfrm>
            <a:off x="4392613" y="4454525"/>
            <a:ext cx="314325" cy="149542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271" name="テキスト ボックス 4"/>
          <p:cNvSpPr txBox="1">
            <a:spLocks noChangeArrowheads="1"/>
          </p:cNvSpPr>
          <p:nvPr/>
        </p:nvSpPr>
        <p:spPr bwMode="auto">
          <a:xfrm>
            <a:off x="4721225" y="4859338"/>
            <a:ext cx="1877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Need new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ideas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Need manpower</a:t>
            </a:r>
            <a:endParaRPr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188640"/>
            <a:ext cx="8229600" cy="770681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 smtClean="0"/>
              <a:t>Plan of Goal 1</a:t>
            </a:r>
            <a:endParaRPr lang="ja-JP" altLang="en-US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749246" y="878592"/>
            <a:ext cx="8143234" cy="58914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Achieving small beam size is the First </a:t>
            </a:r>
            <a:r>
              <a:rPr lang="en-US" altLang="ja-JP" sz="2400" dirty="0">
                <a:solidFill>
                  <a:srgbClr val="FF0000"/>
                </a:solidFill>
              </a:rPr>
              <a:t>P</a:t>
            </a:r>
            <a:r>
              <a:rPr lang="en-US" altLang="ja-JP" sz="2400" dirty="0" smtClean="0">
                <a:solidFill>
                  <a:srgbClr val="FF0000"/>
                </a:solidFill>
              </a:rPr>
              <a:t>riority of ATF</a:t>
            </a:r>
          </a:p>
          <a:p>
            <a:r>
              <a:rPr lang="en-US" altLang="ja-JP" sz="2400" dirty="0" smtClean="0"/>
              <a:t>Confirm Final Focus Optics, Tuning method</a:t>
            </a:r>
          </a:p>
          <a:p>
            <a:pPr lvl="1"/>
            <a:r>
              <a:rPr lang="en-US" altLang="ja-JP" sz="2400" dirty="0" smtClean="0"/>
              <a:t>37 nm beam size</a:t>
            </a:r>
          </a:p>
          <a:p>
            <a:pPr lvl="1"/>
            <a:r>
              <a:rPr lang="en-US" altLang="ja-JP" sz="2400" dirty="0" smtClean="0"/>
              <a:t>Maintain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small </a:t>
            </a:r>
            <a:r>
              <a:rPr lang="en-US" altLang="ja-JP" sz="2400" dirty="0" smtClean="0"/>
              <a:t>beam for a long time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Nominal optics (horizontal beta*), including horizontal </a:t>
            </a:r>
            <a:r>
              <a:rPr lang="en-US" altLang="ja-JP" sz="2400" dirty="0" smtClean="0"/>
              <a:t>beam size </a:t>
            </a:r>
            <a:r>
              <a:rPr lang="en-US" altLang="ja-JP" sz="2400" dirty="0" smtClean="0"/>
              <a:t>tuning</a:t>
            </a:r>
          </a:p>
          <a:p>
            <a:r>
              <a:rPr lang="en-US" altLang="ja-JP" sz="2400" dirty="0" smtClean="0"/>
              <a:t>Understand Intensity dependence</a:t>
            </a:r>
          </a:p>
          <a:p>
            <a:pPr lvl="1"/>
            <a:r>
              <a:rPr lang="en-US" altLang="ja-JP" sz="2400" dirty="0" smtClean="0"/>
              <a:t>Wakefield study, reduction of </a:t>
            </a:r>
            <a:r>
              <a:rPr lang="en-US" altLang="ja-JP" sz="2400" dirty="0" err="1" smtClean="0"/>
              <a:t>wakefield</a:t>
            </a:r>
            <a:r>
              <a:rPr lang="en-US" altLang="ja-JP" sz="2400" dirty="0" smtClean="0"/>
              <a:t>, , , etc.</a:t>
            </a:r>
            <a:endParaRPr lang="en-US" altLang="ja-JP" sz="2400" dirty="0" smtClean="0"/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Improvement of beam size monitor is important</a:t>
            </a:r>
          </a:p>
          <a:p>
            <a:pPr lvl="2"/>
            <a:r>
              <a:rPr lang="en-US" altLang="ja-JP" dirty="0" smtClean="0"/>
              <a:t>Stability of laser: reduction of </a:t>
            </a:r>
            <a:r>
              <a:rPr lang="en-US" altLang="ja-JP" dirty="0" smtClean="0"/>
              <a:t>angle</a:t>
            </a:r>
            <a:r>
              <a:rPr lang="en-US" altLang="ja-JP" dirty="0" smtClean="0"/>
              <a:t> </a:t>
            </a:r>
            <a:r>
              <a:rPr lang="en-US" altLang="ja-JP" dirty="0" smtClean="0"/>
              <a:t>jitter, etc. </a:t>
            </a:r>
          </a:p>
          <a:p>
            <a:pPr marL="457200" lvl="1" indent="0">
              <a:buNone/>
            </a:pPr>
            <a:endParaRPr lang="en-US" altLang="ja-JP" sz="2400" baseline="-25000" dirty="0" smtClean="0"/>
          </a:p>
          <a:p>
            <a:endParaRPr lang="en-US" altLang="ja-JP" sz="24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58852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1010</Words>
  <Application>Microsoft Office PowerPoint</Application>
  <PresentationFormat>画面に合わせる (4:3)</PresentationFormat>
  <Paragraphs>197</Paragraphs>
  <Slides>18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1" baseType="lpstr">
      <vt:lpstr>Office ​​テーマ</vt:lpstr>
      <vt:lpstr>KGPlot</vt:lpstr>
      <vt:lpstr>数式</vt:lpstr>
      <vt:lpstr>ATF2 Status and Plan</vt:lpstr>
      <vt:lpstr>ATF2, Final Focus Test for LC</vt:lpstr>
      <vt:lpstr>PowerPoint プレゼンテーション</vt:lpstr>
      <vt:lpstr>Status of Goal 1 History of measured beam size</vt:lpstr>
      <vt:lpstr>December 2012: first observation of fringe with 174 deg mode 　（&lt;70 nm） 2013 winter - spring: Establish tuning procedure, better result　(60-65 nm） (Only with low bunch intensity)</vt:lpstr>
      <vt:lpstr>PowerPoint プレゼンテーション</vt:lpstr>
      <vt:lpstr>Intensity dependence</vt:lpstr>
      <vt:lpstr>What made beam size ~60 nm, not 37 nm (at low intensity)</vt:lpstr>
      <vt:lpstr>PowerPoint プレゼンテーション</vt:lpstr>
      <vt:lpstr>Goal-2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Proposals for Future ATF2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496</cp:revision>
  <cp:lastPrinted>2013-07-29T04:50:59Z</cp:lastPrinted>
  <dcterms:created xsi:type="dcterms:W3CDTF">2013-05-09T09:23:17Z</dcterms:created>
  <dcterms:modified xsi:type="dcterms:W3CDTF">2014-02-04T07:01:54Z</dcterms:modified>
</cp:coreProperties>
</file>