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329" r:id="rId2"/>
    <p:sldId id="517" r:id="rId3"/>
    <p:sldId id="518" r:id="rId4"/>
    <p:sldId id="519" r:id="rId5"/>
    <p:sldId id="431" r:id="rId6"/>
    <p:sldId id="484" r:id="rId7"/>
    <p:sldId id="512" r:id="rId8"/>
    <p:sldId id="414" r:id="rId9"/>
    <p:sldId id="513" r:id="rId10"/>
    <p:sldId id="478" r:id="rId11"/>
    <p:sldId id="507" r:id="rId12"/>
    <p:sldId id="508" r:id="rId13"/>
    <p:sldId id="433" r:id="rId14"/>
    <p:sldId id="504" r:id="rId15"/>
    <p:sldId id="523" r:id="rId16"/>
    <p:sldId id="510" r:id="rId17"/>
    <p:sldId id="516" r:id="rId18"/>
    <p:sldId id="493" r:id="rId19"/>
    <p:sldId id="494" r:id="rId20"/>
    <p:sldId id="515" r:id="rId21"/>
    <p:sldId id="514" r:id="rId22"/>
    <p:sldId id="532" r:id="rId23"/>
    <p:sldId id="533" r:id="rId24"/>
    <p:sldId id="445" r:id="rId25"/>
    <p:sldId id="525" r:id="rId26"/>
    <p:sldId id="526" r:id="rId27"/>
    <p:sldId id="527" r:id="rId28"/>
    <p:sldId id="464" r:id="rId29"/>
    <p:sldId id="479" r:id="rId30"/>
    <p:sldId id="534" r:id="rId31"/>
    <p:sldId id="502" r:id="rId32"/>
    <p:sldId id="501" r:id="rId33"/>
    <p:sldId id="313" r:id="rId34"/>
    <p:sldId id="536" r:id="rId35"/>
    <p:sldId id="509" r:id="rId36"/>
    <p:sldId id="434" r:id="rId37"/>
    <p:sldId id="521" r:id="rId38"/>
    <p:sldId id="522" r:id="rId39"/>
    <p:sldId id="496" r:id="rId40"/>
    <p:sldId id="524" r:id="rId41"/>
    <p:sldId id="490" r:id="rId42"/>
    <p:sldId id="491" r:id="rId43"/>
    <p:sldId id="468" r:id="rId44"/>
    <p:sldId id="497" r:id="rId45"/>
    <p:sldId id="529" r:id="rId46"/>
    <p:sldId id="530" r:id="rId47"/>
    <p:sldId id="302" r:id="rId48"/>
    <p:sldId id="361" r:id="rId49"/>
    <p:sldId id="306" r:id="rId50"/>
    <p:sldId id="476" r:id="rId51"/>
    <p:sldId id="486" r:id="rId52"/>
    <p:sldId id="535" r:id="rId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FFE0"/>
    <a:srgbClr val="E9FF96"/>
    <a:srgbClr val="FFE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085" autoAdjust="0"/>
  </p:normalViewPr>
  <p:slideViewPr>
    <p:cSldViewPr snapToGrid="0" snapToObjects="1">
      <p:cViewPr>
        <p:scale>
          <a:sx n="100" d="100"/>
          <a:sy n="100" d="100"/>
        </p:scale>
        <p:origin x="-1064" y="-4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notesMaster" Target="notesMasters/notesMaster1.xml"/><Relationship Id="rId55" Type="http://schemas.openxmlformats.org/officeDocument/2006/relationships/handoutMaster" Target="handoutMasters/handoutMaster1.xml"/><Relationship Id="rId56" Type="http://schemas.openxmlformats.org/officeDocument/2006/relationships/printerSettings" Target="printerSettings/printerSettings1.bin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791CF-530B-5E4B-A7E6-B79266E8A5ED}" type="datetimeFigureOut">
              <a:rPr lang="en-US" smtClean="0"/>
              <a:t>2/3/14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42751-AA39-E848-A738-6BFA53506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13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C3528-D63A-0446-AEBA-067978A4DD45}" type="datetimeFigureOut">
              <a:rPr lang="en-US" smtClean="0"/>
              <a:t>2/3/14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3BDC9-EF9A-4A46-99C1-7387A1152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2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1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8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2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2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0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2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2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5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7273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7841" y="6559116"/>
            <a:ext cx="3923239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FF"/>
                </a:solidFill>
              </a:defRPr>
            </a:lvl1pPr>
          </a:lstStyle>
          <a:p>
            <a:r>
              <a:rPr lang="en-US" smtClean="0"/>
              <a:t>Lucie Linssen, detector R&amp;D talk, CLIC workshop, 3/2/2014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FF"/>
                </a:solidFill>
              </a:defRPr>
            </a:lvl1pPr>
          </a:lstStyle>
          <a:p>
            <a:fld id="{B74E05AD-D4DE-4948-AFDE-F7D48A720640}" type="slidenum">
              <a:rPr lang="en-US" smtClean="0"/>
              <a:pPr/>
              <a:t>‹#›</a:t>
            </a:fld>
            <a:r>
              <a:rPr lang="en-US" dirty="0" smtClean="0"/>
              <a:t>/25</a:t>
            </a:r>
            <a:endParaRPr lang="en-US" dirty="0"/>
          </a:p>
        </p:txBody>
      </p:sp>
      <p:pic>
        <p:nvPicPr>
          <p:cNvPr id="9" name="Picture 8" descr="CLIC-Logo-Color-72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869" t="91739" r="135123" b="-63913"/>
          <a:stretch/>
        </p:blipFill>
        <p:spPr>
          <a:xfrm>
            <a:off x="3600504" y="2458336"/>
            <a:ext cx="1922599" cy="1934046"/>
          </a:xfrm>
          <a:prstGeom prst="rect">
            <a:avLst/>
          </a:prstGeom>
        </p:spPr>
      </p:pic>
      <p:pic>
        <p:nvPicPr>
          <p:cNvPr id="10" name="Picture 9" descr="CLIC-Logo-Color-72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14014" r="14270" b="13812"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9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Display.py?categId=5258" TargetMode="External"/><Relationship Id="rId4" Type="http://schemas.openxmlformats.org/officeDocument/2006/relationships/hyperlink" Target="http://www.icepp.s.u-tokyo.ac.jp/lcws13/" TargetMode="External"/><Relationship Id="rId5" Type="http://schemas.openxmlformats.org/officeDocument/2006/relationships/hyperlink" Target="http://arxiv.org/abs/1202.5940" TargetMode="External"/><Relationship Id="rId6" Type="http://schemas.openxmlformats.org/officeDocument/2006/relationships/hyperlink" Target="http://arxiv.org/abs/1209.2543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conferenceDisplay.py?confId=252045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7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Relationship Id="rId3" Type="http://schemas.openxmlformats.org/officeDocument/2006/relationships/image" Target="../media/image8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5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Relationship Id="rId3" Type="http://schemas.openxmlformats.org/officeDocument/2006/relationships/image" Target="../media/image85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emf"/><Relationship Id="rId12" Type="http://schemas.openxmlformats.org/officeDocument/2006/relationships/image" Target="../media/image13.emf"/><Relationship Id="rId1" Type="http://schemas.openxmlformats.org/officeDocument/2006/relationships/tags" Target="../tags/tag1.xml"/><Relationship Id="rId2" Type="http://schemas.openxmlformats.org/officeDocument/2006/relationships/tags" Target="../tags/tag2.xml"/><Relationship Id="rId3" Type="http://schemas.openxmlformats.org/officeDocument/2006/relationships/tags" Target="../tags/tag3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4" Type="http://schemas.openxmlformats.org/officeDocument/2006/relationships/image" Target="../media/image9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5" Type="http://schemas.openxmlformats.org/officeDocument/2006/relationships/image" Target="../media/image17.emf"/><Relationship Id="rId6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4-02-03 at 12.01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7615"/>
            <a:ext cx="9144000" cy="58303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915" y="1"/>
            <a:ext cx="7567085" cy="1092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detector </a:t>
            </a:r>
            <a:r>
              <a:rPr lang="en-US" sz="3200" dirty="0" smtClean="0"/>
              <a:t>R&amp;D </a:t>
            </a:r>
            <a:r>
              <a:rPr lang="en-US" sz="3200" dirty="0" smtClean="0"/>
              <a:t>challenges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for </a:t>
            </a:r>
            <a:r>
              <a:rPr lang="en-US" sz="3200" dirty="0" smtClean="0"/>
              <a:t>energy frontier physics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722876"/>
            <a:ext cx="3614690" cy="443554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Lucie Linssen, CERN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 descr="CERN-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1166"/>
            <a:ext cx="738715" cy="74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8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</a:t>
            </a:r>
            <a:r>
              <a:rPr lang="en-US" dirty="0" smtClean="0"/>
              <a:t>omparison CLIC </a:t>
            </a:r>
            <a:r>
              <a:rPr lang="en-US" dirty="0" smtClean="0">
                <a:sym typeface="Wingdings"/>
              </a:rPr>
              <a:t> LHC detector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6978" y="983718"/>
            <a:ext cx="4134465" cy="529375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In a nutshell:</a:t>
            </a:r>
          </a:p>
          <a:p>
            <a:endParaRPr lang="en-US" sz="1600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CLIC detector:</a:t>
            </a:r>
          </a:p>
          <a:p>
            <a:endParaRPr lang="en-US" sz="1600" b="1" dirty="0" smtClean="0">
              <a:solidFill>
                <a:srgbClr val="FF0000"/>
              </a:solidFill>
            </a:endParaRPr>
          </a:p>
          <a:p>
            <a:pPr>
              <a:buFont typeface="Arial"/>
              <a:buChar char="•"/>
            </a:pPr>
            <a:r>
              <a:rPr lang="en-US" sz="1600" b="1" dirty="0" smtClean="0">
                <a:solidFill>
                  <a:srgbClr val="000090"/>
                </a:solidFill>
              </a:rPr>
              <a:t>High precision: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Jet energy resolution </a:t>
            </a:r>
          </a:p>
          <a:p>
            <a:pPr lvl="2">
              <a:buFont typeface="Arial"/>
              <a:buChar char="•"/>
            </a:pPr>
            <a:r>
              <a:rPr lang="en-US" sz="1600" dirty="0" smtClean="0"/>
              <a:t>=&gt; fine-grained </a:t>
            </a:r>
            <a:r>
              <a:rPr lang="en-US" sz="1600" dirty="0" err="1" smtClean="0"/>
              <a:t>calorimetry</a:t>
            </a:r>
            <a:endParaRPr lang="en-US" sz="1600" dirty="0" smtClean="0"/>
          </a:p>
          <a:p>
            <a:pPr lvl="1">
              <a:buFont typeface="Arial"/>
              <a:buChar char="•"/>
            </a:pPr>
            <a:r>
              <a:rPr lang="en-US" sz="1600" dirty="0" smtClean="0"/>
              <a:t>Momentum resolution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Impact parameter resolution</a:t>
            </a:r>
          </a:p>
          <a:p>
            <a:pPr lvl="1">
              <a:buFont typeface="Arial"/>
              <a:buChar char="•"/>
            </a:pPr>
            <a:endParaRPr lang="en-US" sz="1200" dirty="0" smtClean="0"/>
          </a:p>
          <a:p>
            <a:pPr>
              <a:buFont typeface="Arial"/>
              <a:buChar char="•"/>
            </a:pPr>
            <a:r>
              <a:rPr lang="en-US" sz="1600" b="1" dirty="0" smtClean="0">
                <a:solidFill>
                  <a:srgbClr val="000090"/>
                </a:solidFill>
              </a:rPr>
              <a:t>Overlapping beam-induced background: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High background rates, medium energies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High occupancies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Cannot use vertex separation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Need very precise timing (1ns, 10ns)</a:t>
            </a:r>
          </a:p>
          <a:p>
            <a:pPr lvl="1">
              <a:buFont typeface="Arial"/>
              <a:buChar char="•"/>
            </a:pPr>
            <a:endParaRPr lang="en-US" sz="1200" dirty="0" smtClean="0"/>
          </a:p>
          <a:p>
            <a:pPr>
              <a:buFont typeface="Arial"/>
              <a:buChar char="•"/>
            </a:pPr>
            <a:r>
              <a:rPr lang="en-US" sz="1600" b="1" dirty="0" smtClean="0">
                <a:solidFill>
                  <a:srgbClr val="000090"/>
                </a:solidFill>
              </a:rPr>
              <a:t>“No” issue of radiation damage (10</a:t>
            </a:r>
            <a:r>
              <a:rPr lang="en-US" sz="1600" b="1" baseline="30000" dirty="0" smtClean="0">
                <a:solidFill>
                  <a:srgbClr val="000090"/>
                </a:solidFill>
              </a:rPr>
              <a:t>-4 </a:t>
            </a:r>
            <a:r>
              <a:rPr lang="en-US" sz="1600" b="1" dirty="0" smtClean="0">
                <a:solidFill>
                  <a:srgbClr val="000090"/>
                </a:solidFill>
              </a:rPr>
              <a:t>LHC)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Except small forward calorimeters</a:t>
            </a:r>
          </a:p>
          <a:p>
            <a:endParaRPr lang="en-US" sz="1200" dirty="0" smtClean="0"/>
          </a:p>
          <a:p>
            <a:pPr>
              <a:buFont typeface="Arial"/>
              <a:buChar char="•"/>
            </a:pPr>
            <a:r>
              <a:rPr lang="en-US" sz="1600" b="1" dirty="0" smtClean="0">
                <a:solidFill>
                  <a:srgbClr val="000090"/>
                </a:solidFill>
              </a:rPr>
              <a:t>Beam crossings “sporadic”</a:t>
            </a:r>
          </a:p>
          <a:p>
            <a:pPr>
              <a:buFont typeface="Arial"/>
              <a:buChar char="•"/>
            </a:pPr>
            <a:endParaRPr lang="en-US" sz="1200" dirty="0" smtClean="0"/>
          </a:p>
          <a:p>
            <a:pPr>
              <a:buFont typeface="Arial"/>
              <a:buChar char="•"/>
            </a:pPr>
            <a:r>
              <a:rPr lang="en-US" sz="1600" b="1" dirty="0" smtClean="0">
                <a:solidFill>
                  <a:srgbClr val="000090"/>
                </a:solidFill>
              </a:rPr>
              <a:t>No trigger, read-out of full 156 ns train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60104" y="983718"/>
            <a:ext cx="3877985" cy="529375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LHC detector:</a:t>
            </a:r>
          </a:p>
          <a:p>
            <a:endParaRPr lang="en-US" sz="1600" b="1" dirty="0" smtClean="0">
              <a:solidFill>
                <a:srgbClr val="FF0000"/>
              </a:solidFill>
            </a:endParaRPr>
          </a:p>
          <a:p>
            <a:pPr>
              <a:buFont typeface="Arial"/>
              <a:buChar char="•"/>
            </a:pPr>
            <a:r>
              <a:rPr lang="en-US" sz="1600" b="1" dirty="0" smtClean="0">
                <a:solidFill>
                  <a:srgbClr val="000090"/>
                </a:solidFill>
              </a:rPr>
              <a:t>Medium-high precision: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Very precise ECAL (CMS)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Very precise </a:t>
            </a:r>
            <a:r>
              <a:rPr lang="en-US" sz="1600" dirty="0" err="1" smtClean="0"/>
              <a:t>muon</a:t>
            </a:r>
            <a:r>
              <a:rPr lang="en-US" sz="1600" dirty="0" smtClean="0"/>
              <a:t> tracking (ATLAS)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200" dirty="0" smtClean="0"/>
          </a:p>
          <a:p>
            <a:pPr>
              <a:buFont typeface="Arial"/>
              <a:buChar char="•"/>
            </a:pPr>
            <a:r>
              <a:rPr lang="en-US" sz="1600" b="1" dirty="0" smtClean="0">
                <a:solidFill>
                  <a:srgbClr val="000090"/>
                </a:solidFill>
              </a:rPr>
              <a:t>Overlapping minimum-bias events: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High background rates, high energies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High occupancies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Can use vertex separation in </a:t>
            </a:r>
            <a:r>
              <a:rPr lang="en-US" sz="1600" dirty="0" err="1" smtClean="0"/>
              <a:t>z</a:t>
            </a:r>
            <a:endParaRPr lang="en-US" sz="1600" dirty="0" smtClean="0"/>
          </a:p>
          <a:p>
            <a:pPr lvl="1">
              <a:buFont typeface="Arial"/>
              <a:buChar char="•"/>
            </a:pPr>
            <a:r>
              <a:rPr lang="en-US" sz="1600" dirty="0" smtClean="0"/>
              <a:t>Need precise time-stamping (25 ns)</a:t>
            </a:r>
          </a:p>
          <a:p>
            <a:pPr lvl="1">
              <a:buFont typeface="Arial"/>
              <a:buChar char="•"/>
            </a:pPr>
            <a:endParaRPr lang="en-US" sz="1200" dirty="0" smtClean="0"/>
          </a:p>
          <a:p>
            <a:pPr>
              <a:buFont typeface="Arial"/>
              <a:buChar char="•"/>
            </a:pPr>
            <a:r>
              <a:rPr lang="en-US" sz="1600" b="1" dirty="0" smtClean="0">
                <a:solidFill>
                  <a:srgbClr val="000090"/>
                </a:solidFill>
              </a:rPr>
              <a:t>Severe challenge of radiation damage</a:t>
            </a:r>
          </a:p>
          <a:p>
            <a:pPr>
              <a:buFont typeface="Arial"/>
              <a:buChar char="•"/>
            </a:pPr>
            <a:endParaRPr lang="en-US" sz="1600" dirty="0" smtClean="0"/>
          </a:p>
          <a:p>
            <a:pPr>
              <a:buFont typeface="Arial"/>
              <a:buChar char="•"/>
            </a:pPr>
            <a:endParaRPr lang="en-US" sz="1200" dirty="0" smtClean="0"/>
          </a:p>
          <a:p>
            <a:pPr>
              <a:buFont typeface="Arial"/>
              <a:buChar char="•"/>
            </a:pPr>
            <a:r>
              <a:rPr lang="en-US" sz="1600" b="1" dirty="0" smtClean="0">
                <a:solidFill>
                  <a:srgbClr val="000090"/>
                </a:solidFill>
              </a:rPr>
              <a:t>Continuous beam crossings</a:t>
            </a:r>
          </a:p>
          <a:p>
            <a:pPr>
              <a:buFont typeface="Arial"/>
              <a:buChar char="•"/>
            </a:pPr>
            <a:endParaRPr lang="en-US" sz="1200" dirty="0" smtClean="0"/>
          </a:p>
          <a:p>
            <a:pPr>
              <a:buFont typeface="Arial"/>
              <a:buChar char="•"/>
            </a:pPr>
            <a:r>
              <a:rPr lang="en-US" sz="1600" b="1" dirty="0" smtClean="0">
                <a:solidFill>
                  <a:srgbClr val="000090"/>
                </a:solidFill>
              </a:rPr>
              <a:t>Trigger has to achieve huge data reduction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</a:t>
            </a:r>
            <a:r>
              <a:rPr lang="en-US" dirty="0" smtClean="0"/>
              <a:t>rom HL-LHC to FHC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27837" y="1050654"/>
            <a:ext cx="7588800" cy="513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Some very (!) first assessments about extrapolation from LHC to FHC</a:t>
            </a:r>
          </a:p>
          <a:p>
            <a:endParaRPr lang="en-US" dirty="0" smtClean="0"/>
          </a:p>
          <a:p>
            <a:r>
              <a:rPr lang="en-US" sz="2000" b="1" dirty="0" smtClean="0">
                <a:solidFill>
                  <a:srgbClr val="0000FF"/>
                </a:solidFill>
              </a:rPr>
              <a:t>What are the changes the detectors have to cope with ?</a:t>
            </a:r>
          </a:p>
          <a:p>
            <a:endParaRPr lang="en-US" dirty="0" smtClean="0"/>
          </a:p>
          <a:p>
            <a:r>
              <a:rPr lang="en-US" dirty="0" smtClean="0"/>
              <a:t>Collisions with </a:t>
            </a:r>
            <a:r>
              <a:rPr lang="en-US" b="1" dirty="0" smtClean="0">
                <a:solidFill>
                  <a:srgbClr val="0000FF"/>
                </a:solidFill>
              </a:rPr>
              <a:t>larger </a:t>
            </a:r>
            <a:r>
              <a:rPr lang="en-US" b="1" dirty="0">
                <a:solidFill>
                  <a:srgbClr val="0000FF"/>
                </a:solidFill>
              </a:rPr>
              <a:t>boost </a:t>
            </a:r>
            <a:r>
              <a:rPr lang="en-US" dirty="0"/>
              <a:t>=&gt; </a:t>
            </a:r>
            <a:r>
              <a:rPr lang="en-US" b="1" dirty="0">
                <a:solidFill>
                  <a:srgbClr val="FF0000"/>
                </a:solidFill>
              </a:rPr>
              <a:t>need more forward </a:t>
            </a:r>
            <a:r>
              <a:rPr lang="en-US" b="1" dirty="0" smtClean="0">
                <a:solidFill>
                  <a:srgbClr val="FF0000"/>
                </a:solidFill>
              </a:rPr>
              <a:t>coverage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Longer barrel 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Increased</a:t>
            </a:r>
            <a:r>
              <a:rPr lang="en-US" dirty="0" smtClean="0">
                <a:solidFill>
                  <a:srgbClr val="FF0000"/>
                </a:solidFill>
              </a:rPr>
              <a:t> forward </a:t>
            </a:r>
            <a:r>
              <a:rPr lang="en-US" dirty="0" err="1" smtClean="0">
                <a:solidFill>
                  <a:srgbClr val="FF0000"/>
                </a:solidFill>
              </a:rPr>
              <a:t>η</a:t>
            </a:r>
            <a:r>
              <a:rPr lang="en-US" dirty="0" smtClean="0">
                <a:solidFill>
                  <a:srgbClr val="FF0000"/>
                </a:solidFill>
              </a:rPr>
              <a:t>-coverage </a:t>
            </a:r>
            <a:r>
              <a:rPr lang="en-US" dirty="0" smtClean="0"/>
              <a:t>(jet coverage up to </a:t>
            </a:r>
            <a:r>
              <a:rPr lang="en-US" dirty="0" err="1"/>
              <a:t>η</a:t>
            </a:r>
            <a:r>
              <a:rPr lang="en-US" dirty="0" smtClean="0"/>
              <a:t>=6?)</a:t>
            </a:r>
          </a:p>
          <a:p>
            <a:endParaRPr lang="en-US" dirty="0"/>
          </a:p>
          <a:p>
            <a:r>
              <a:rPr lang="en-US" dirty="0" smtClean="0"/>
              <a:t>Cope with </a:t>
            </a:r>
            <a:r>
              <a:rPr lang="en-US" b="1" dirty="0" smtClean="0">
                <a:solidFill>
                  <a:srgbClr val="0000FF"/>
                </a:solidFill>
              </a:rPr>
              <a:t>higher particle/jet energies for interesting physics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Larger </a:t>
            </a:r>
            <a:r>
              <a:rPr lang="en-US" dirty="0" smtClean="0">
                <a:solidFill>
                  <a:srgbClr val="FF0000"/>
                </a:solidFill>
              </a:rPr>
              <a:t>tracker</a:t>
            </a:r>
            <a:r>
              <a:rPr lang="en-US" dirty="0" smtClean="0"/>
              <a:t> (</a:t>
            </a:r>
            <a:r>
              <a:rPr lang="en-US" dirty="0" err="1" smtClean="0"/>
              <a:t>muon</a:t>
            </a:r>
            <a:r>
              <a:rPr lang="en-US" dirty="0" smtClean="0"/>
              <a:t> system) </a:t>
            </a:r>
            <a:r>
              <a:rPr lang="en-US" dirty="0" smtClean="0">
                <a:solidFill>
                  <a:srgbClr val="FF0000"/>
                </a:solidFill>
              </a:rPr>
              <a:t>radius</a:t>
            </a:r>
            <a:r>
              <a:rPr lang="en-US" dirty="0" smtClean="0"/>
              <a:t> and/or </a:t>
            </a:r>
            <a:r>
              <a:rPr lang="en-US" dirty="0" smtClean="0">
                <a:solidFill>
                  <a:srgbClr val="FF0000"/>
                </a:solidFill>
              </a:rPr>
              <a:t>higher B-field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Deeper </a:t>
            </a:r>
            <a:r>
              <a:rPr lang="en-US" dirty="0" err="1" smtClean="0">
                <a:solidFill>
                  <a:srgbClr val="FF0000"/>
                </a:solidFill>
              </a:rPr>
              <a:t>calorimetry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for less leakage (~2 </a:t>
            </a:r>
            <a:r>
              <a:rPr lang="en-US" dirty="0" err="1" smtClean="0"/>
              <a:t>Λ</a:t>
            </a:r>
            <a:r>
              <a:rPr lang="en-US" baseline="-25000" dirty="0" err="1" smtClean="0"/>
              <a:t>i</a:t>
            </a:r>
            <a:r>
              <a:rPr lang="en-US" dirty="0" smtClean="0"/>
              <a:t> extra)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(</a:t>
            </a:r>
            <a:r>
              <a:rPr lang="en-US" dirty="0" err="1" smtClean="0"/>
              <a:t>Muon</a:t>
            </a:r>
            <a:r>
              <a:rPr lang="en-US" dirty="0" smtClean="0"/>
              <a:t> energy loss)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b="1" dirty="0" smtClean="0">
                <a:solidFill>
                  <a:srgbClr val="0000FF"/>
                </a:solidFill>
              </a:rPr>
              <a:t>Issues of background suppression and radiation levels 14 </a:t>
            </a:r>
            <a:r>
              <a:rPr lang="en-US" b="1" dirty="0" err="1" smtClean="0">
                <a:solidFill>
                  <a:srgbClr val="0000FF"/>
                </a:solidFill>
              </a:rPr>
              <a:t>TeV</a:t>
            </a:r>
            <a:r>
              <a:rPr lang="en-US" b="1" dirty="0" smtClean="0">
                <a:solidFill>
                  <a:srgbClr val="0000FF"/>
                </a:solidFill>
              </a:rPr>
              <a:t> =&gt; 100 </a:t>
            </a:r>
            <a:r>
              <a:rPr lang="en-US" b="1" dirty="0" err="1" smtClean="0">
                <a:solidFill>
                  <a:srgbClr val="0000FF"/>
                </a:solidFill>
              </a:rPr>
              <a:t>TeV</a:t>
            </a:r>
            <a:r>
              <a:rPr lang="en-US" b="1" dirty="0" smtClean="0">
                <a:solidFill>
                  <a:srgbClr val="0000FF"/>
                </a:solidFill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25% increase of </a:t>
            </a:r>
            <a:r>
              <a:rPr lang="en-US" dirty="0" err="1" smtClean="0"/>
              <a:t>pp</a:t>
            </a:r>
            <a:r>
              <a:rPr lang="en-US" dirty="0" smtClean="0"/>
              <a:t> cross section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Charged multiplicity will go up by ~50%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Average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will go up by ~1/3 </a:t>
            </a:r>
            <a:r>
              <a:rPr lang="en-US" sz="1400" dirty="0" smtClean="0"/>
              <a:t>(from 0.6 </a:t>
            </a:r>
            <a:r>
              <a:rPr lang="en-US" sz="1400" dirty="0" err="1" smtClean="0"/>
              <a:t>GeV</a:t>
            </a:r>
            <a:r>
              <a:rPr lang="en-US" sz="1400" dirty="0" smtClean="0"/>
              <a:t> to 0.8 </a:t>
            </a:r>
            <a:r>
              <a:rPr lang="en-US" sz="1400" dirty="0" err="1" smtClean="0"/>
              <a:t>GeV</a:t>
            </a:r>
            <a:r>
              <a:rPr lang="en-US" sz="1400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O</a:t>
            </a:r>
            <a:r>
              <a:rPr lang="en-US" dirty="0" smtClean="0"/>
              <a:t>ne can expect factor 2 increase in </a:t>
            </a:r>
            <a:r>
              <a:rPr lang="en-US" dirty="0" err="1" smtClean="0"/>
              <a:t>fluence</a:t>
            </a:r>
            <a:r>
              <a:rPr lang="en-US" dirty="0" smtClean="0"/>
              <a:t> and dose levels at first pixel layer </a:t>
            </a:r>
          </a:p>
        </p:txBody>
      </p:sp>
    </p:spTree>
    <p:extLst>
      <p:ext uri="{BB962C8B-B14F-4D97-AF65-F5344CB8AC3E}">
        <p14:creationId xmlns:p14="http://schemas.microsoft.com/office/powerpoint/2010/main" val="125502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</a:t>
            </a:r>
            <a:r>
              <a:rPr lang="en-US" dirty="0" smtClean="0"/>
              <a:t>irst thoughts on FHC detectors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85731" y="4953009"/>
            <a:ext cx="6990628" cy="1646605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</a:t>
            </a:r>
            <a:r>
              <a:rPr lang="en-US" dirty="0" smtClean="0"/>
              <a:t> </a:t>
            </a:r>
            <a:r>
              <a:rPr lang="en-US" b="1" dirty="0" smtClean="0"/>
              <a:t>a first iteration on dimensions: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To achieve physics performance for high-E objects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Increased forward coverage up to ~</a:t>
            </a:r>
            <a:r>
              <a:rPr lang="en-US" dirty="0" err="1" smtClean="0"/>
              <a:t>η</a:t>
            </a:r>
            <a:r>
              <a:rPr lang="en-US" dirty="0" smtClean="0"/>
              <a:t>=6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w</a:t>
            </a:r>
            <a:r>
              <a:rPr lang="en-US" dirty="0" smtClean="0"/>
              <a:t>ithout extrapolation on detector technology/precision capabilities</a:t>
            </a:r>
          </a:p>
          <a:p>
            <a:endParaRPr lang="en-US" sz="1100" dirty="0"/>
          </a:p>
          <a:p>
            <a:pPr algn="ctr"/>
            <a:r>
              <a:rPr lang="en-US" i="1" dirty="0" smtClean="0">
                <a:solidFill>
                  <a:srgbClr val="FF0000"/>
                </a:solidFill>
              </a:rPr>
              <a:t>		Room for smart ideas and use of new technologies !</a:t>
            </a:r>
            <a:endParaRPr lang="en-US" i="1" dirty="0">
              <a:solidFill>
                <a:srgbClr val="FF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19525" y="877458"/>
            <a:ext cx="8086460" cy="3921441"/>
            <a:chOff x="600340" y="958273"/>
            <a:chExt cx="8086460" cy="3921441"/>
          </a:xfrm>
        </p:grpSpPr>
        <p:pic>
          <p:nvPicPr>
            <p:cNvPr id="6" name="Picture 5" descr="Screen Shot 2014-01-31 at 10.41.57 A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340" y="1095619"/>
              <a:ext cx="7931727" cy="3784095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5276273" y="958273"/>
              <a:ext cx="3410527" cy="3232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793149" y="4571990"/>
            <a:ext cx="1405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D. Fournier et al.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76569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CLIC detector concept</a:t>
            </a:r>
            <a:endParaRPr lang="en-US" dirty="0">
              <a:latin typeface="+mn-lt"/>
            </a:endParaRPr>
          </a:p>
        </p:txBody>
      </p:sp>
      <p:pic>
        <p:nvPicPr>
          <p:cNvPr id="4" name="Picture 3" descr="2010-10-06_170232.png"/>
          <p:cNvPicPr>
            <a:picLocks noChangeAspect="1"/>
          </p:cNvPicPr>
          <p:nvPr/>
        </p:nvPicPr>
        <p:blipFill>
          <a:blip r:embed="rId2"/>
          <a:srcRect l="3677" t="2926" r="3677" b="2926"/>
          <a:stretch>
            <a:fillRect/>
          </a:stretch>
        </p:blipFill>
        <p:spPr>
          <a:xfrm>
            <a:off x="1927691" y="749414"/>
            <a:ext cx="6700287" cy="59244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46928" y="5604679"/>
            <a:ext cx="2229202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u</a:t>
            </a:r>
            <a:r>
              <a:rPr lang="en-US" dirty="0" smtClean="0">
                <a:solidFill>
                  <a:srgbClr val="008000"/>
                </a:solidFill>
              </a:rPr>
              <a:t>ltra low-mass</a:t>
            </a:r>
          </a:p>
          <a:p>
            <a:r>
              <a:rPr lang="en-US" dirty="0">
                <a:solidFill>
                  <a:srgbClr val="008000"/>
                </a:solidFill>
              </a:rPr>
              <a:t>v</a:t>
            </a:r>
            <a:r>
              <a:rPr lang="en-US" dirty="0" smtClean="0">
                <a:solidFill>
                  <a:srgbClr val="008000"/>
                </a:solidFill>
              </a:rPr>
              <a:t>ertex detector</a:t>
            </a:r>
          </a:p>
          <a:p>
            <a:r>
              <a:rPr lang="en-US" dirty="0">
                <a:solidFill>
                  <a:srgbClr val="008000"/>
                </a:solidFill>
              </a:rPr>
              <a:t>w</a:t>
            </a:r>
            <a:r>
              <a:rPr lang="en-US" dirty="0" smtClean="0">
                <a:solidFill>
                  <a:srgbClr val="008000"/>
                </a:solidFill>
              </a:rPr>
              <a:t>ith 25 </a:t>
            </a:r>
            <a:r>
              <a:rPr lang="en-US" dirty="0" err="1" smtClean="0">
                <a:solidFill>
                  <a:srgbClr val="008000"/>
                </a:solidFill>
              </a:rPr>
              <a:t>μm</a:t>
            </a:r>
            <a:r>
              <a:rPr lang="en-US" dirty="0" smtClean="0">
                <a:solidFill>
                  <a:srgbClr val="008000"/>
                </a:solidFill>
              </a:rPr>
              <a:t> pixels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5562" y="5614601"/>
            <a:ext cx="194454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a</a:t>
            </a:r>
            <a:r>
              <a:rPr lang="en-US" dirty="0" smtClean="0">
                <a:solidFill>
                  <a:srgbClr val="008000"/>
                </a:solidFill>
              </a:rPr>
              <a:t>ll-silicon tracker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301" y="4390081"/>
            <a:ext cx="2254991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</a:t>
            </a:r>
            <a:r>
              <a:rPr lang="en-US" dirty="0" smtClean="0">
                <a:solidFill>
                  <a:srgbClr val="FF0000"/>
                </a:solidFill>
              </a:rPr>
              <a:t>ine grained (PFA) </a:t>
            </a:r>
            <a:r>
              <a:rPr lang="en-US" dirty="0" err="1">
                <a:solidFill>
                  <a:srgbClr val="FF0000"/>
                </a:solidFill>
              </a:rPr>
              <a:t>c</a:t>
            </a:r>
            <a:r>
              <a:rPr lang="en-US" dirty="0" err="1" smtClean="0">
                <a:solidFill>
                  <a:srgbClr val="FF0000"/>
                </a:solidFill>
              </a:rPr>
              <a:t>alorimetry</a:t>
            </a:r>
            <a:r>
              <a:rPr lang="en-US" dirty="0" smtClean="0">
                <a:solidFill>
                  <a:srgbClr val="FF0000"/>
                </a:solidFill>
              </a:rPr>
              <a:t>, 1 + 7.5 </a:t>
            </a:r>
            <a:r>
              <a:rPr lang="en-US" dirty="0" err="1" smtClean="0">
                <a:solidFill>
                  <a:srgbClr val="FF0000"/>
                </a:solidFill>
              </a:rPr>
              <a:t>Λ</a:t>
            </a:r>
            <a:r>
              <a:rPr lang="en-US" baseline="-25000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301" y="3094341"/>
            <a:ext cx="189839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s</a:t>
            </a:r>
            <a:r>
              <a:rPr lang="en-US" dirty="0" smtClean="0">
                <a:solidFill>
                  <a:srgbClr val="008000"/>
                </a:solidFill>
              </a:rPr>
              <a:t>trong solenoid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4 T - 5 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1701" y="1210765"/>
            <a:ext cx="1902158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eturn yoke with</a:t>
            </a:r>
          </a:p>
          <a:p>
            <a:r>
              <a:rPr lang="en-US" dirty="0" smtClean="0"/>
              <a:t>Instrumentation</a:t>
            </a:r>
            <a:endParaRPr lang="en-US" dirty="0"/>
          </a:p>
          <a:p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 err="1" smtClean="0"/>
              <a:t>muon</a:t>
            </a:r>
            <a:r>
              <a:rPr lang="en-US" dirty="0" smtClean="0"/>
              <a:t> ID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83300" y="1133697"/>
            <a:ext cx="2152226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c</a:t>
            </a:r>
            <a:r>
              <a:rPr lang="en-US" dirty="0" smtClean="0">
                <a:solidFill>
                  <a:srgbClr val="008000"/>
                </a:solidFill>
              </a:rPr>
              <a:t>omplex forward region with final beam focusing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281713" y="3628205"/>
            <a:ext cx="2101143" cy="1976474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830107" y="3870476"/>
            <a:ext cx="2334560" cy="1739711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284291" y="3543619"/>
            <a:ext cx="2332962" cy="846462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6523276" y="2101644"/>
            <a:ext cx="901795" cy="817367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1931459" y="3094341"/>
            <a:ext cx="2526311" cy="44927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7382856" y="4390081"/>
            <a:ext cx="1245122" cy="92333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059413" y="4814871"/>
            <a:ext cx="71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6.5 m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090942" y="1675487"/>
            <a:ext cx="1665870" cy="735607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xplosion 1 10"/>
          <p:cNvSpPr>
            <a:spLocks noChangeAspect="1"/>
          </p:cNvSpPr>
          <p:nvPr/>
        </p:nvSpPr>
        <p:spPr>
          <a:xfrm rot="20220000">
            <a:off x="5207937" y="3500838"/>
            <a:ext cx="231230" cy="138740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66800" y="698500"/>
            <a:ext cx="2177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… in a few words …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Vertex/tracker technologies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66206" y="1016000"/>
            <a:ext cx="7825342" cy="5447645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Overall challenges:</a:t>
            </a:r>
          </a:p>
          <a:p>
            <a:endParaRPr lang="en-US" sz="1400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More accuracy: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Small cell sizes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Low-mass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=&gt; Low power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/>
              <a:t>=</a:t>
            </a:r>
            <a:r>
              <a:rPr lang="en-US" dirty="0" smtClean="0"/>
              <a:t>&gt; </a:t>
            </a:r>
            <a:r>
              <a:rPr lang="en-US" dirty="0" smtClean="0"/>
              <a:t>Interconnects: high</a:t>
            </a:r>
            <a:r>
              <a:rPr lang="en-US" dirty="0" smtClean="0"/>
              <a:t>-density + </a:t>
            </a:r>
            <a:r>
              <a:rPr lang="en-US" dirty="0" smtClean="0"/>
              <a:t>vertical</a:t>
            </a:r>
          </a:p>
          <a:p>
            <a:pPr marL="1200150" lvl="2" indent="-285750">
              <a:buFont typeface="Arial"/>
              <a:buChar char="•"/>
            </a:pPr>
            <a:endParaRPr lang="en-US" sz="1200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Integrated designs</a:t>
            </a:r>
            <a:r>
              <a:rPr lang="en-US" dirty="0" smtClean="0"/>
              <a:t>, </a:t>
            </a:r>
            <a:r>
              <a:rPr lang="en-US" dirty="0" smtClean="0"/>
              <a:t>including: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Low-mass supports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Cooling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Power delivery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Signal transmission</a:t>
            </a:r>
          </a:p>
          <a:p>
            <a:pPr marL="742950" lvl="1" indent="-285750">
              <a:buFont typeface="Arial"/>
              <a:buChar char="•"/>
            </a:pPr>
            <a:endParaRPr lang="en-US" sz="1200" dirty="0"/>
          </a:p>
          <a:p>
            <a:r>
              <a:rPr lang="en-US" b="1" dirty="0" smtClean="0">
                <a:solidFill>
                  <a:srgbClr val="0000FF"/>
                </a:solidFill>
              </a:rPr>
              <a:t>Manufacturability in large areas at low cost</a:t>
            </a:r>
          </a:p>
          <a:p>
            <a:r>
              <a:rPr lang="en-US" dirty="0" smtClean="0"/>
              <a:t>Move </a:t>
            </a:r>
            <a:r>
              <a:rPr lang="en-US" dirty="0"/>
              <a:t>away from most expensive elements </a:t>
            </a:r>
            <a:r>
              <a:rPr lang="en-US" dirty="0" smtClean="0"/>
              <a:t>(e.g. silicon </a:t>
            </a:r>
            <a:r>
              <a:rPr lang="en-US" dirty="0"/>
              <a:t>sensors, bump-bonding</a:t>
            </a:r>
            <a:r>
              <a:rPr lang="en-US" dirty="0" smtClean="0"/>
              <a:t>)</a:t>
            </a:r>
          </a:p>
          <a:p>
            <a:endParaRPr lang="en-US" sz="1200" dirty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Radiation hardness </a:t>
            </a:r>
            <a:r>
              <a:rPr lang="en-US" dirty="0" smtClean="0"/>
              <a:t>(for </a:t>
            </a:r>
            <a:r>
              <a:rPr lang="en-US" dirty="0" err="1" smtClean="0"/>
              <a:t>pp</a:t>
            </a:r>
            <a:r>
              <a:rPr lang="en-US" dirty="0" smtClean="0"/>
              <a:t> case)</a:t>
            </a:r>
          </a:p>
          <a:p>
            <a:endParaRPr lang="en-US" sz="1400" b="1" dirty="0"/>
          </a:p>
          <a:p>
            <a:pPr algn="ctr"/>
            <a:r>
              <a:rPr lang="en-US" b="1" i="1" dirty="0" smtClean="0">
                <a:solidFill>
                  <a:srgbClr val="FF0000"/>
                </a:solidFill>
              </a:rPr>
              <a:t>		A few technology examples on the next slides</a:t>
            </a:r>
          </a:p>
        </p:txBody>
      </p:sp>
    </p:spTree>
    <p:extLst>
      <p:ext uri="{BB962C8B-B14F-4D97-AF65-F5344CB8AC3E}">
        <p14:creationId xmlns:p14="http://schemas.microsoft.com/office/powerpoint/2010/main" val="2825684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9967"/>
            <a:ext cx="7585109" cy="727338"/>
          </a:xfrm>
        </p:spPr>
        <p:txBody>
          <a:bodyPr>
            <a:noAutofit/>
          </a:bodyPr>
          <a:lstStyle/>
          <a:p>
            <a:r>
              <a:rPr lang="en-US" sz="3600" dirty="0" smtClean="0"/>
              <a:t>Vertex </a:t>
            </a:r>
            <a:r>
              <a:rPr lang="en-US" sz="3600" dirty="0" smtClean="0"/>
              <a:t>detector: monolithic </a:t>
            </a:r>
            <a:r>
              <a:rPr lang="en-US" sz="3600" dirty="0" smtClean="0"/>
              <a:t>CMOS (ILC)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15</a:t>
            </a:fld>
            <a:endParaRPr lang="en-US"/>
          </a:p>
        </p:txBody>
      </p:sp>
      <p:pic>
        <p:nvPicPr>
          <p:cNvPr id="8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170951" y="1999108"/>
            <a:ext cx="1459701" cy="427483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741" y="1179162"/>
            <a:ext cx="457200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Monolithic sensor, CMOS </a:t>
            </a:r>
            <a:r>
              <a:rPr lang="en-US" dirty="0"/>
              <a:t>process </a:t>
            </a:r>
            <a:endParaRPr lang="en-US" dirty="0" smtClean="0"/>
          </a:p>
          <a:p>
            <a:r>
              <a:rPr lang="en-US" dirty="0" smtClean="0"/>
              <a:t>high</a:t>
            </a:r>
            <a:r>
              <a:rPr lang="en-US" dirty="0"/>
              <a:t>-resistivity </a:t>
            </a:r>
            <a:r>
              <a:rPr lang="en-US" dirty="0" smtClean="0"/>
              <a:t>in thin epitaxial layer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Fast signal component (drift)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Electronics </a:t>
            </a:r>
            <a:r>
              <a:rPr lang="en-US" sz="1600" dirty="0"/>
              <a:t>integrated in pixel 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Rolling </a:t>
            </a:r>
            <a:r>
              <a:rPr lang="en-US" sz="1600" dirty="0"/>
              <a:t>shutter read-out (coarse timing</a:t>
            </a:r>
            <a:r>
              <a:rPr lang="en-US" sz="1600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Analog </a:t>
            </a:r>
            <a:r>
              <a:rPr lang="en-US" sz="1600" dirty="0"/>
              <a:t>or digital readout possible </a:t>
            </a:r>
            <a:endParaRPr lang="en-US" sz="1600" dirty="0" smtClean="0"/>
          </a:p>
          <a:p>
            <a:endParaRPr lang="en-US" sz="1600" dirty="0" smtClean="0"/>
          </a:p>
          <a:p>
            <a:endParaRPr lang="en-US" b="1" dirty="0" smtClean="0"/>
          </a:p>
          <a:p>
            <a:r>
              <a:rPr lang="en-US" b="1" dirty="0" smtClean="0"/>
              <a:t>2 types </a:t>
            </a:r>
            <a:r>
              <a:rPr lang="en-US" b="1" dirty="0"/>
              <a:t>of sensors for inner and outer layers </a:t>
            </a:r>
            <a:r>
              <a:rPr lang="en-US" sz="1600" b="1" dirty="0" smtClean="0"/>
              <a:t>MIMOSA</a:t>
            </a:r>
            <a:r>
              <a:rPr lang="en-US" sz="1600" b="1" dirty="0"/>
              <a:t>-30 : </a:t>
            </a:r>
            <a:r>
              <a:rPr lang="en-US" sz="1600" dirty="0"/>
              <a:t>Dual sided readout </a:t>
            </a:r>
            <a:r>
              <a:rPr lang="en-US" sz="1600" dirty="0" smtClean="0"/>
              <a:t>out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1 </a:t>
            </a:r>
            <a:r>
              <a:rPr lang="en-US" sz="1600" dirty="0"/>
              <a:t>side for spatial resolution (16x16 </a:t>
            </a:r>
            <a:r>
              <a:rPr lang="en-US" sz="1600" dirty="0" err="1" smtClean="0"/>
              <a:t>μm</a:t>
            </a:r>
            <a:r>
              <a:rPr lang="en-US" sz="1600" dirty="0" smtClean="0"/>
              <a:t> </a:t>
            </a:r>
            <a:r>
              <a:rPr lang="en-US" sz="1600" dirty="0"/>
              <a:t>pixel), 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1 </a:t>
            </a:r>
            <a:r>
              <a:rPr lang="en-US" sz="1600" dirty="0"/>
              <a:t>side for timing (~</a:t>
            </a:r>
            <a:r>
              <a:rPr lang="en-US" sz="1600" dirty="0" smtClean="0"/>
              <a:t>10μs</a:t>
            </a:r>
            <a:r>
              <a:rPr lang="en-US" sz="1600" dirty="0"/>
              <a:t>, </a:t>
            </a:r>
            <a:r>
              <a:rPr lang="en-US" sz="1600" dirty="0" smtClean="0"/>
              <a:t>16x64 </a:t>
            </a:r>
            <a:r>
              <a:rPr lang="en-US" sz="1600" dirty="0" err="1" smtClean="0"/>
              <a:t>μm</a:t>
            </a:r>
            <a:r>
              <a:rPr lang="en-US" sz="1600" dirty="0" smtClean="0"/>
              <a:t> </a:t>
            </a:r>
            <a:r>
              <a:rPr lang="en-US" sz="1600" dirty="0"/>
              <a:t>pixel</a:t>
            </a:r>
            <a:r>
              <a:rPr lang="en-US" sz="1600" dirty="0" smtClean="0"/>
              <a:t>)</a:t>
            </a:r>
          </a:p>
          <a:p>
            <a:r>
              <a:rPr lang="en-US" sz="1600" b="1" dirty="0" smtClean="0"/>
              <a:t>MIMOSA</a:t>
            </a:r>
            <a:r>
              <a:rPr lang="en-US" sz="1600" b="1" dirty="0"/>
              <a:t>-31 : </a:t>
            </a:r>
            <a:r>
              <a:rPr lang="en-US" sz="1600" dirty="0"/>
              <a:t>Larger pixel for reduced power consumption (35x35 </a:t>
            </a:r>
            <a:r>
              <a:rPr lang="en-US" sz="1600" dirty="0" err="1" smtClean="0"/>
              <a:t>μm</a:t>
            </a:r>
            <a:r>
              <a:rPr lang="en-US" sz="1600" dirty="0"/>
              <a:t>)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352800" y="3672590"/>
            <a:ext cx="1295941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1722598" y="5014652"/>
            <a:ext cx="5346700" cy="1536700"/>
            <a:chOff x="602690" y="4748635"/>
            <a:chExt cx="5346700" cy="1536700"/>
          </a:xfrm>
        </p:grpSpPr>
        <p:pic>
          <p:nvPicPr>
            <p:cNvPr id="12" name="Picture 11" descr="Screen Shot 2012-10-18 at 10.33.04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690" y="4748635"/>
              <a:ext cx="5346700" cy="15367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08465" y="5883550"/>
              <a:ext cx="29428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Functional ILC prototype 0.6% X0</a:t>
              </a:r>
              <a:endParaRPr lang="en-US" sz="1600" dirty="0"/>
            </a:p>
          </p:txBody>
        </p:sp>
      </p:grpSp>
      <p:pic>
        <p:nvPicPr>
          <p:cNvPr id="16" name="Picture 15" descr="Screen Shot 2014-01-31 at 12.01.0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473" y="849666"/>
            <a:ext cx="4116227" cy="243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67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Monolithic pixels =&gt; ALICE ITS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85561" y="854372"/>
            <a:ext cx="5821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From ILC designs + RHIC detector to ALICE upgrade for 2018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131452" y="1314119"/>
            <a:ext cx="6846463" cy="4839613"/>
            <a:chOff x="1293082" y="1591200"/>
            <a:chExt cx="6673255" cy="4730400"/>
          </a:xfrm>
        </p:grpSpPr>
        <p:pic>
          <p:nvPicPr>
            <p:cNvPr id="6" name="Picture 5" descr="Screen Shot 2014-01-31 at 11.59.44 AM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99" b="-777"/>
            <a:stretch/>
          </p:blipFill>
          <p:spPr>
            <a:xfrm>
              <a:off x="1293082" y="1591200"/>
              <a:ext cx="6673255" cy="4730400"/>
            </a:xfrm>
            <a:prstGeom prst="rect">
              <a:avLst/>
            </a:prstGeom>
            <a:ln>
              <a:solidFill>
                <a:srgbClr val="FF6600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384838" y="1939643"/>
              <a:ext cx="1366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20 </a:t>
              </a:r>
              <a:r>
                <a:rPr lang="en-US" dirty="0" err="1" smtClean="0">
                  <a:solidFill>
                    <a:srgbClr val="0000FF"/>
                  </a:solidFill>
                </a:rPr>
                <a:t>μm</a:t>
              </a:r>
              <a:r>
                <a:rPr lang="en-US" dirty="0" smtClean="0">
                  <a:solidFill>
                    <a:srgbClr val="0000FF"/>
                  </a:solidFill>
                </a:rPr>
                <a:t> pixels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43286" y="6176823"/>
            <a:ext cx="7501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For CLIC and FHC would need increased rate and increased radiation hardness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996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Through Silicon </a:t>
            </a:r>
            <a:r>
              <a:rPr lang="en-US" dirty="0" err="1" smtClean="0"/>
              <a:t>Vias</a:t>
            </a:r>
            <a:r>
              <a:rPr lang="en-US" dirty="0" smtClean="0"/>
              <a:t> (TSV)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1039100"/>
            <a:ext cx="5259711" cy="1477328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Through Silicon Via (TSV</a:t>
            </a:r>
            <a:r>
              <a:rPr lang="en-US" b="1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dirty="0"/>
              <a:t>V</a:t>
            </a:r>
            <a:r>
              <a:rPr lang="en-US" dirty="0" smtClean="0"/>
              <a:t>ertical </a:t>
            </a:r>
            <a:r>
              <a:rPr lang="en-US" dirty="0"/>
              <a:t>electrical connection passing through Si </a:t>
            </a:r>
            <a:r>
              <a:rPr lang="en-US" dirty="0" smtClean="0"/>
              <a:t>wafer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eliminates </a:t>
            </a:r>
            <a:r>
              <a:rPr lang="en-US" dirty="0"/>
              <a:t>need for </a:t>
            </a:r>
            <a:r>
              <a:rPr lang="en-US" dirty="0" err="1" smtClean="0"/>
              <a:t>wirebonds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/>
              <a:t>4-side </a:t>
            </a:r>
            <a:r>
              <a:rPr lang="en-US" dirty="0" err="1"/>
              <a:t>buttable</a:t>
            </a:r>
            <a:r>
              <a:rPr lang="en-US" dirty="0"/>
              <a:t> chip/sensor assemblies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l</a:t>
            </a:r>
            <a:r>
              <a:rPr lang="en-US" dirty="0" smtClean="0"/>
              <a:t>arge active surfaces =&gt; less material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329138"/>
            <a:ext cx="6061363" cy="1477328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E.g. </a:t>
            </a:r>
            <a:r>
              <a:rPr lang="en-US" b="1" dirty="0" err="1" smtClean="0">
                <a:solidFill>
                  <a:srgbClr val="0000FF"/>
                </a:solidFill>
              </a:rPr>
              <a:t>Medipix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>
                <a:solidFill>
                  <a:srgbClr val="0000FF"/>
                </a:solidFill>
              </a:rPr>
              <a:t>TSV project </a:t>
            </a:r>
            <a:r>
              <a:rPr lang="en-US" sz="1400" dirty="0"/>
              <a:t>(</a:t>
            </a:r>
            <a:r>
              <a:rPr lang="en-US" sz="1400" dirty="0" smtClean="0"/>
              <a:t>ALICE</a:t>
            </a:r>
            <a:r>
              <a:rPr lang="en-US" sz="1400" dirty="0"/>
              <a:t> </a:t>
            </a:r>
            <a:r>
              <a:rPr lang="en-US" sz="1400" dirty="0" smtClean="0"/>
              <a:t>/ CLIC / ACEOLE / AIDA</a:t>
            </a:r>
            <a:r>
              <a:rPr lang="en-US" sz="1400" dirty="0"/>
              <a:t>) </a:t>
            </a:r>
            <a:r>
              <a:rPr lang="en-US" dirty="0"/>
              <a:t>with CEA-</a:t>
            </a:r>
            <a:r>
              <a:rPr lang="en-US" dirty="0" err="1" smtClean="0"/>
              <a:t>Leti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130 </a:t>
            </a:r>
            <a:r>
              <a:rPr lang="en-US" dirty="0"/>
              <a:t>nm IBM </a:t>
            </a:r>
            <a:r>
              <a:rPr lang="en-US" dirty="0" err="1"/>
              <a:t>Medipix</a:t>
            </a:r>
            <a:r>
              <a:rPr lang="en-US" dirty="0"/>
              <a:t>(RX) wafers, </a:t>
            </a:r>
            <a:r>
              <a:rPr lang="en-US" b="1" dirty="0"/>
              <a:t>via-last </a:t>
            </a:r>
            <a:r>
              <a:rPr lang="en-US" b="1" dirty="0" smtClean="0"/>
              <a:t>process</a:t>
            </a:r>
            <a:endParaRPr lang="en-US" b="1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successful </a:t>
            </a:r>
            <a:r>
              <a:rPr lang="en-US" dirty="0"/>
              <a:t>completion of first phase: </a:t>
            </a:r>
            <a:r>
              <a:rPr lang="en-US" i="1" dirty="0">
                <a:solidFill>
                  <a:srgbClr val="0000FF"/>
                </a:solidFill>
              </a:rPr>
              <a:t>demonstrate </a:t>
            </a:r>
            <a:r>
              <a:rPr lang="en-US" i="1" dirty="0" smtClean="0">
                <a:solidFill>
                  <a:srgbClr val="0000FF"/>
                </a:solidFill>
              </a:rPr>
              <a:t>feasibility</a:t>
            </a:r>
            <a:endParaRPr lang="en-US" i="1" dirty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on</a:t>
            </a:r>
            <a:r>
              <a:rPr lang="en-US" dirty="0"/>
              <a:t>-going second phase: </a:t>
            </a:r>
            <a:r>
              <a:rPr lang="en-US" i="1" dirty="0">
                <a:solidFill>
                  <a:srgbClr val="0000FF"/>
                </a:solidFill>
              </a:rPr>
              <a:t>demonstrate good </a:t>
            </a:r>
            <a:r>
              <a:rPr lang="en-US" i="1" dirty="0" smtClean="0">
                <a:solidFill>
                  <a:srgbClr val="0000FF"/>
                </a:solidFill>
              </a:rPr>
              <a:t>yield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Next phase: with Timepix3 and thin sensors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9" name="Picture 8" descr="Screen Shot 2014-02-01 at 10.47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710" y="796655"/>
            <a:ext cx="3884289" cy="304411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620818" y="2851885"/>
            <a:ext cx="263236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• 240 </a:t>
            </a:r>
            <a:r>
              <a:rPr lang="en-US" sz="1600" dirty="0" err="1">
                <a:solidFill>
                  <a:srgbClr val="FF0000"/>
                </a:solidFill>
              </a:rPr>
              <a:t>μm</a:t>
            </a:r>
            <a:r>
              <a:rPr lang="en-US" sz="1600" dirty="0">
                <a:solidFill>
                  <a:srgbClr val="FF0000"/>
                </a:solidFill>
              </a:rPr>
              <a:t> TSV </a:t>
            </a:r>
            <a:r>
              <a:rPr lang="en-US" sz="1600" dirty="0" smtClean="0">
                <a:solidFill>
                  <a:srgbClr val="FF0000"/>
                </a:solidFill>
              </a:rPr>
              <a:t>diameter</a:t>
            </a:r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>
                <a:solidFill>
                  <a:srgbClr val="FF0000"/>
                </a:solidFill>
              </a:rPr>
              <a:t>• wafers thinned to 120 </a:t>
            </a:r>
            <a:r>
              <a:rPr lang="en-US" sz="1600" dirty="0" err="1" smtClean="0">
                <a:solidFill>
                  <a:srgbClr val="FF0000"/>
                </a:solidFill>
              </a:rPr>
              <a:t>μm</a:t>
            </a:r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>
                <a:solidFill>
                  <a:srgbClr val="FF0000"/>
                </a:solidFill>
              </a:rPr>
              <a:t>• 5 </a:t>
            </a:r>
            <a:r>
              <a:rPr lang="en-US" sz="1600" dirty="0" err="1">
                <a:solidFill>
                  <a:srgbClr val="FF0000"/>
                </a:solidFill>
              </a:rPr>
              <a:t>μm</a:t>
            </a:r>
            <a:r>
              <a:rPr lang="en-US" sz="1600" dirty="0">
                <a:solidFill>
                  <a:srgbClr val="FF0000"/>
                </a:solidFill>
              </a:rPr>
              <a:t> copper layer for TSV</a:t>
            </a:r>
          </a:p>
        </p:txBody>
      </p:sp>
      <p:pic>
        <p:nvPicPr>
          <p:cNvPr id="12" name="Picture 11" descr="Screen Shot 2014-02-01 at 10.54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763" y="3840769"/>
            <a:ext cx="2809196" cy="277640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364154" y="5934670"/>
            <a:ext cx="2242121" cy="5847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First Medipix3 Image</a:t>
            </a:r>
          </a:p>
          <a:p>
            <a:r>
              <a:rPr lang="en-US" sz="1600" dirty="0">
                <a:solidFill>
                  <a:srgbClr val="FF0000"/>
                </a:solidFill>
              </a:rPr>
              <a:t>taken with TSV assembly</a:t>
            </a:r>
          </a:p>
        </p:txBody>
      </p:sp>
    </p:spTree>
    <p:extLst>
      <p:ext uri="{BB962C8B-B14F-4D97-AF65-F5344CB8AC3E}">
        <p14:creationId xmlns:p14="http://schemas.microsoft.com/office/powerpoint/2010/main" val="454531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vertex detector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18</a:t>
            </a:fld>
            <a:endParaRPr lang="en-US"/>
          </a:p>
        </p:txBody>
      </p:sp>
      <p:pic>
        <p:nvPicPr>
          <p:cNvPr id="3" name="Picture 2" descr="Screen Shot 2011-12-08 at 1.39.5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11" y="872115"/>
            <a:ext cx="8155244" cy="2842922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5617005" y="2867593"/>
            <a:ext cx="458264" cy="34044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175288" y="2718831"/>
            <a:ext cx="458264" cy="34044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81967" y="1083151"/>
            <a:ext cx="2578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Vertex + forward tracking</a:t>
            </a:r>
          </a:p>
          <a:p>
            <a:pPr algn="ctr"/>
            <a:r>
              <a:rPr lang="en-US" dirty="0" smtClean="0"/>
              <a:t>CLIC_ILD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39192" y="3939117"/>
            <a:ext cx="5827236" cy="2031325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~25×25 </a:t>
            </a:r>
            <a:r>
              <a:rPr lang="en-US" dirty="0" err="1" smtClean="0"/>
              <a:t>μm</a:t>
            </a:r>
            <a:r>
              <a:rPr lang="en-US" dirty="0" smtClean="0"/>
              <a:t> pixel size =&gt; ~2 Giga-pixels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0.2% X</a:t>
            </a:r>
            <a:r>
              <a:rPr lang="en-US" baseline="-25000" dirty="0" smtClean="0"/>
              <a:t>0</a:t>
            </a:r>
            <a:r>
              <a:rPr lang="en-US" dirty="0" smtClean="0"/>
              <a:t> material </a:t>
            </a:r>
            <a:r>
              <a:rPr lang="en-US" dirty="0" smtClean="0"/>
              <a:t>per </a:t>
            </a:r>
            <a:r>
              <a:rPr lang="en-US" dirty="0" smtClean="0"/>
              <a:t>layer </a:t>
            </a:r>
            <a:r>
              <a:rPr lang="en-US" dirty="0" smtClean="0">
                <a:solidFill>
                  <a:srgbClr val="FF0000"/>
                </a:solidFill>
              </a:rPr>
              <a:t>&lt;= very thin !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Very thin materials/sensors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Low-power design, power pulsing, air cooling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Aim: 50 </a:t>
            </a:r>
            <a:r>
              <a:rPr lang="en-US" dirty="0" err="1" smtClean="0"/>
              <a:t>mW</a:t>
            </a:r>
            <a:r>
              <a:rPr lang="en-US" dirty="0" smtClean="0"/>
              <a:t>/cm</a:t>
            </a:r>
            <a:r>
              <a:rPr lang="en-US" baseline="30000" dirty="0" smtClean="0"/>
              <a:t>2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Time stamping 10 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Radiation level &lt;10</a:t>
            </a:r>
            <a:r>
              <a:rPr lang="en-US" baseline="30000" dirty="0" smtClean="0"/>
              <a:t>11</a:t>
            </a:r>
            <a:r>
              <a:rPr lang="en-US" dirty="0" smtClean="0"/>
              <a:t> n</a:t>
            </a:r>
            <a:r>
              <a:rPr lang="en-US" baseline="-25000" dirty="0" smtClean="0"/>
              <a:t>eq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year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&lt;= 10</a:t>
            </a:r>
            <a:r>
              <a:rPr lang="en-US" baseline="30000" dirty="0" smtClean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rgbClr val="FF0000"/>
                </a:solidFill>
              </a:rPr>
              <a:t> lower than LHC</a:t>
            </a:r>
          </a:p>
        </p:txBody>
      </p:sp>
    </p:spTree>
    <p:extLst>
      <p:ext uri="{BB962C8B-B14F-4D97-AF65-F5344CB8AC3E}">
        <p14:creationId xmlns:p14="http://schemas.microsoft.com/office/powerpoint/2010/main" val="3259346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vertex detector R&amp;D (1)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19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978717" y="3612583"/>
            <a:ext cx="2971808" cy="2031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CLICpix</a:t>
            </a:r>
            <a:r>
              <a:rPr lang="en-US" b="1" dirty="0" smtClean="0">
                <a:solidFill>
                  <a:srgbClr val="FF0000"/>
                </a:solidFill>
              </a:rPr>
              <a:t> demonstrator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64</a:t>
            </a:r>
            <a:r>
              <a:rPr lang="en-US" dirty="0">
                <a:solidFill>
                  <a:srgbClr val="FF0000"/>
                </a:solidFill>
              </a:rPr>
              <a:t>×64 </a:t>
            </a:r>
            <a:r>
              <a:rPr lang="en-US" dirty="0" smtClean="0">
                <a:solidFill>
                  <a:srgbClr val="FF0000"/>
                </a:solidFill>
              </a:rPr>
              <a:t>pixels, fully functional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65 nm technology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25×25 μm</a:t>
            </a:r>
            <a:r>
              <a:rPr lang="en-US" baseline="30000" dirty="0" smtClean="0">
                <a:solidFill>
                  <a:srgbClr val="000090"/>
                </a:solidFill>
              </a:rPr>
              <a:t>2</a:t>
            </a:r>
            <a:r>
              <a:rPr lang="en-US" dirty="0" smtClean="0">
                <a:solidFill>
                  <a:srgbClr val="000090"/>
                </a:solidFill>
              </a:rPr>
              <a:t> pixels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4-bit </a:t>
            </a:r>
            <a:r>
              <a:rPr lang="en-US" dirty="0" err="1" smtClean="0">
                <a:solidFill>
                  <a:srgbClr val="000090"/>
                </a:solidFill>
              </a:rPr>
              <a:t>ToA</a:t>
            </a:r>
            <a:r>
              <a:rPr lang="en-US" dirty="0" smtClean="0">
                <a:solidFill>
                  <a:srgbClr val="000090"/>
                </a:solidFill>
              </a:rPr>
              <a:t> and </a:t>
            </a:r>
            <a:r>
              <a:rPr lang="en-US" dirty="0" err="1" smtClean="0">
                <a:solidFill>
                  <a:srgbClr val="000090"/>
                </a:solidFill>
              </a:rPr>
              <a:t>ToT</a:t>
            </a:r>
            <a:r>
              <a:rPr lang="en-US" dirty="0" smtClean="0">
                <a:solidFill>
                  <a:srgbClr val="000090"/>
                </a:solidFill>
              </a:rPr>
              <a:t> info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Data compression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Pulsed power: 50 </a:t>
            </a:r>
            <a:r>
              <a:rPr lang="en-US" dirty="0" err="1" smtClean="0">
                <a:solidFill>
                  <a:srgbClr val="000090"/>
                </a:solidFill>
              </a:rPr>
              <a:t>mW</a:t>
            </a:r>
            <a:r>
              <a:rPr lang="en-US" dirty="0" smtClean="0">
                <a:solidFill>
                  <a:srgbClr val="000090"/>
                </a:solidFill>
              </a:rPr>
              <a:t>/cm</a:t>
            </a:r>
            <a:r>
              <a:rPr lang="en-US" baseline="30000" dirty="0" smtClean="0">
                <a:solidFill>
                  <a:srgbClr val="000090"/>
                </a:solidFill>
              </a:rPr>
              <a:t>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03205" y="860239"/>
            <a:ext cx="5562600" cy="2585323"/>
          </a:xfrm>
          <a:prstGeom prst="rect">
            <a:avLst/>
          </a:prstGeom>
          <a:ln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Hybrid approach pursued: </a:t>
            </a:r>
            <a:r>
              <a:rPr lang="en-US" sz="1400" dirty="0" smtClean="0"/>
              <a:t>(&lt;= other options possible)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Thin (~</a:t>
            </a:r>
            <a:r>
              <a:rPr lang="en-US" dirty="0"/>
              <a:t>50 </a:t>
            </a:r>
            <a:r>
              <a:rPr lang="en-US" dirty="0" err="1" smtClean="0"/>
              <a:t>μm</a:t>
            </a:r>
            <a:r>
              <a:rPr lang="en-US" dirty="0" smtClean="0"/>
              <a:t>) silicon sensors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Thinned high-density ASIC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R&amp;D within </a:t>
            </a:r>
            <a:r>
              <a:rPr lang="en-US" dirty="0" err="1" smtClean="0"/>
              <a:t>Medipix</a:t>
            </a:r>
            <a:r>
              <a:rPr lang="en-US" dirty="0" smtClean="0"/>
              <a:t>/</a:t>
            </a:r>
            <a:r>
              <a:rPr lang="en-US" dirty="0" err="1" smtClean="0"/>
              <a:t>Timepix</a:t>
            </a:r>
            <a:r>
              <a:rPr lang="en-US" dirty="0" smtClean="0"/>
              <a:t> effort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Low-mass interconnect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Micro-bump-</a:t>
            </a:r>
            <a:r>
              <a:rPr lang="en-US" dirty="0" smtClean="0"/>
              <a:t>bonding (Cu-pillar option) 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Through-Silicon-</a:t>
            </a:r>
            <a:r>
              <a:rPr lang="en-US" dirty="0" err="1" smtClean="0"/>
              <a:t>Vias</a:t>
            </a:r>
            <a:r>
              <a:rPr lang="en-US" dirty="0" smtClean="0"/>
              <a:t> (R&amp;D with CEA-</a:t>
            </a:r>
            <a:r>
              <a:rPr lang="en-US" dirty="0" err="1" smtClean="0"/>
              <a:t>Leti</a:t>
            </a:r>
            <a:r>
              <a:rPr lang="en-US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Power pulsing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Air cooling</a:t>
            </a:r>
          </a:p>
        </p:txBody>
      </p:sp>
      <p:pic>
        <p:nvPicPr>
          <p:cNvPr id="14" name="Picture 13" descr="Screen Shot 2013-01-24 at 9.42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769" y="1019800"/>
            <a:ext cx="3037505" cy="4926109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5546434" y="3833099"/>
            <a:ext cx="946721" cy="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107548" y="4964600"/>
            <a:ext cx="2759362" cy="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054274" y="5047196"/>
            <a:ext cx="897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1.6 mm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41212" y="3734396"/>
            <a:ext cx="135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64×64 pixels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70016" y="5766111"/>
            <a:ext cx="3031309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65 nm ASIC development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ATLAS, CMS, </a:t>
            </a:r>
            <a:r>
              <a:rPr lang="en-US" dirty="0" err="1" smtClean="0">
                <a:solidFill>
                  <a:srgbClr val="FF0000"/>
                </a:solidFill>
              </a:rPr>
              <a:t>CLICdp</a:t>
            </a:r>
            <a:r>
              <a:rPr lang="en-US" dirty="0" smtClean="0">
                <a:solidFill>
                  <a:srgbClr val="FF0000"/>
                </a:solidFill>
              </a:rPr>
              <a:t> =&gt; </a:t>
            </a:r>
            <a:r>
              <a:rPr lang="en-US" b="1" dirty="0" smtClean="0">
                <a:solidFill>
                  <a:srgbClr val="FF0000"/>
                </a:solidFill>
              </a:rPr>
              <a:t>RD53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Picture 5" descr="Screen Shot 2014-02-01 at 10.13.5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886"/>
            <a:ext cx="2931916" cy="24718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0185" y="5899737"/>
            <a:ext cx="2279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RMS 4.2% gain variations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35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81364" y="1792423"/>
            <a:ext cx="7112000" cy="2246769"/>
          </a:xfrm>
          <a:prstGeom prst="rect">
            <a:avLst/>
          </a:prstGeom>
          <a:noFill/>
          <a:ln w="28575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Detector requirements at hadron and lepton colliders</a:t>
            </a:r>
            <a:endParaRPr lang="en-US" sz="2400" dirty="0">
              <a:solidFill>
                <a:srgbClr val="0000FF"/>
              </a:solidFill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C</a:t>
            </a:r>
            <a:r>
              <a:rPr lang="en-US" sz="2400" dirty="0" smtClean="0">
                <a:solidFill>
                  <a:srgbClr val="0000FF"/>
                </a:solidFill>
              </a:rPr>
              <a:t>hallenges/technologies in vertex/tracking detectors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Challenges</a:t>
            </a:r>
            <a:r>
              <a:rPr lang="en-US" sz="2400" dirty="0">
                <a:solidFill>
                  <a:srgbClr val="0000FF"/>
                </a:solidFill>
              </a:rPr>
              <a:t>/</a:t>
            </a:r>
            <a:r>
              <a:rPr lang="en-US" sz="2400" dirty="0" smtClean="0">
                <a:solidFill>
                  <a:srgbClr val="0000FF"/>
                </a:solidFill>
              </a:rPr>
              <a:t>technologies in </a:t>
            </a:r>
            <a:r>
              <a:rPr lang="en-US" sz="2400" dirty="0" err="1" smtClean="0">
                <a:solidFill>
                  <a:srgbClr val="0000FF"/>
                </a:solidFill>
              </a:rPr>
              <a:t>calorimetry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Possible common development areas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Outlook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70337" y="5195456"/>
            <a:ext cx="62814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FF0000"/>
                </a:solidFill>
              </a:rPr>
              <a:t>In ~20 minutes:</a:t>
            </a:r>
          </a:p>
          <a:p>
            <a:pPr algn="ctr"/>
            <a:r>
              <a:rPr lang="en-US" i="1" dirty="0" smtClean="0">
                <a:solidFill>
                  <a:srgbClr val="FF0000"/>
                </a:solidFill>
              </a:rPr>
              <a:t>Impossible </a:t>
            </a:r>
            <a:r>
              <a:rPr lang="en-US" i="1" dirty="0">
                <a:solidFill>
                  <a:srgbClr val="FF0000"/>
                </a:solidFill>
              </a:rPr>
              <a:t>to pay justice to the broad spectrum </a:t>
            </a:r>
            <a:r>
              <a:rPr lang="en-US" i="1" dirty="0" smtClean="0">
                <a:solidFill>
                  <a:srgbClr val="FF0000"/>
                </a:solidFill>
              </a:rPr>
              <a:t>of </a:t>
            </a:r>
            <a:r>
              <a:rPr lang="en-US" i="1" dirty="0">
                <a:solidFill>
                  <a:srgbClr val="FF0000"/>
                </a:solidFill>
              </a:rPr>
              <a:t>detector R&amp;</a:t>
            </a:r>
            <a:r>
              <a:rPr lang="en-US" i="1" dirty="0" smtClean="0">
                <a:solidFill>
                  <a:srgbClr val="FF0000"/>
                </a:solidFill>
              </a:rPr>
              <a:t>D;</a:t>
            </a:r>
          </a:p>
          <a:p>
            <a:pPr algn="ctr"/>
            <a:r>
              <a:rPr lang="en-US" i="1" dirty="0" smtClean="0">
                <a:solidFill>
                  <a:srgbClr val="FF0000"/>
                </a:solidFill>
              </a:rPr>
              <a:t>Impossible, also, to cover </a:t>
            </a:r>
            <a:r>
              <a:rPr lang="en-US" i="1" dirty="0" err="1" smtClean="0">
                <a:solidFill>
                  <a:srgbClr val="FF0000"/>
                </a:solidFill>
              </a:rPr>
              <a:t>pp</a:t>
            </a:r>
            <a:r>
              <a:rPr lang="en-US" i="1" dirty="0" smtClean="0">
                <a:solidFill>
                  <a:srgbClr val="FF0000"/>
                </a:solidFill>
              </a:rPr>
              <a:t> en </a:t>
            </a:r>
            <a:r>
              <a:rPr lang="en-US" i="1" dirty="0" err="1" smtClean="0">
                <a:solidFill>
                  <a:srgbClr val="FF0000"/>
                </a:solidFill>
              </a:rPr>
              <a:t>e+e</a:t>
            </a:r>
            <a:r>
              <a:rPr lang="en-US" i="1" dirty="0" smtClean="0">
                <a:solidFill>
                  <a:srgbClr val="FF0000"/>
                </a:solidFill>
              </a:rPr>
              <a:t>- options in a balanced way;</a:t>
            </a:r>
          </a:p>
          <a:p>
            <a:pPr algn="ctr"/>
            <a:r>
              <a:rPr lang="en-US" i="1" dirty="0" smtClean="0">
                <a:solidFill>
                  <a:srgbClr val="FF0000"/>
                </a:solidFill>
              </a:rPr>
              <a:t>My apologies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102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CLIC vertex detector R&amp;D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 descr="Screen Shot 2014-02-01 at 10.04.0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33" y="1212154"/>
            <a:ext cx="3573513" cy="53819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4262" y="958273"/>
            <a:ext cx="2858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hin sensors, down to 50 </a:t>
            </a:r>
            <a:r>
              <a:rPr lang="en-US" dirty="0" err="1" smtClean="0">
                <a:solidFill>
                  <a:srgbClr val="FF0000"/>
                </a:solidFill>
              </a:rPr>
              <a:t>μm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130044" y="3611113"/>
            <a:ext cx="3488355" cy="2700928"/>
            <a:chOff x="5130044" y="3858188"/>
            <a:chExt cx="3488355" cy="2700928"/>
          </a:xfrm>
        </p:grpSpPr>
        <p:pic>
          <p:nvPicPr>
            <p:cNvPr id="3" name="Picture 2" descr="Screen Shot 2014-02-02 at 7.00.22 P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8" r="-1016"/>
            <a:stretch/>
          </p:blipFill>
          <p:spPr>
            <a:xfrm>
              <a:off x="5264726" y="3858188"/>
              <a:ext cx="3353673" cy="258878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5130044" y="6269182"/>
              <a:ext cx="434861" cy="289934"/>
            </a:xfrm>
            <a:prstGeom prst="rect">
              <a:avLst/>
            </a:prstGeom>
            <a:solidFill>
              <a:srgbClr val="FFFFFF"/>
            </a:solidFill>
            <a:ln w="9525" cmpd="sng"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078878" y="6269182"/>
              <a:ext cx="434861" cy="289934"/>
            </a:xfrm>
            <a:prstGeom prst="rect">
              <a:avLst/>
            </a:prstGeom>
            <a:solidFill>
              <a:srgbClr val="FFFFFF"/>
            </a:solidFill>
            <a:ln w="9525" cmpd="sng"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 descr="Screen Shot 2014-02-02 at 6.59.42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78"/>
          <a:stretch/>
        </p:blipFill>
        <p:spPr>
          <a:xfrm>
            <a:off x="3996227" y="1421164"/>
            <a:ext cx="3081600" cy="308379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96227" y="983678"/>
            <a:ext cx="399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ower pulsing, air cooling, light supports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33050" y="667253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</a:t>
            </a:r>
            <a:r>
              <a:rPr lang="en-US" dirty="0" smtClean="0">
                <a:solidFill>
                  <a:srgbClr val="FF0000"/>
                </a:solidFill>
              </a:rPr>
              <a:t>urther ongoing R&amp;D activities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78300" y="6199902"/>
            <a:ext cx="492759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Watching other R&amp;D, e.g. micro-channel cooling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4718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Hybrid detector with HV-CMOS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0837" y="1523996"/>
            <a:ext cx="4211409" cy="1200329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HV-CMOS MAPS: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180 nm High Voltage process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bias</a:t>
            </a:r>
            <a:r>
              <a:rPr lang="en-US" dirty="0" smtClean="0"/>
              <a:t> ~100 V, 10-20 </a:t>
            </a:r>
            <a:r>
              <a:rPr lang="en-US" dirty="0" err="1" smtClean="0"/>
              <a:t>μm</a:t>
            </a:r>
            <a:r>
              <a:rPr lang="en-US" dirty="0" smtClean="0"/>
              <a:t> depletion layer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Integrated sensors, fast signal collection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824" y="3994756"/>
            <a:ext cx="4732640" cy="1754327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Hybrid option:</a:t>
            </a:r>
          </a:p>
          <a:p>
            <a:r>
              <a:rPr lang="en-US" dirty="0"/>
              <a:t>Capacitive Coupled Pixel Detector (CCPD)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HV CMOs chip as integrated sensor+ amplifier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Capacitive coupling to readout chip</a:t>
            </a:r>
          </a:p>
          <a:p>
            <a:r>
              <a:rPr lang="en-US" dirty="0"/>
              <a:t>	through layer of glue =&gt; no bump bonding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O</a:t>
            </a:r>
            <a:r>
              <a:rPr lang="en-US" dirty="0" smtClean="0"/>
              <a:t>ngoing R&amp;D with FEI4, </a:t>
            </a:r>
            <a:r>
              <a:rPr lang="en-US" dirty="0" err="1"/>
              <a:t>Timepix</a:t>
            </a:r>
            <a:r>
              <a:rPr lang="en-US" dirty="0"/>
              <a:t>, </a:t>
            </a:r>
            <a:r>
              <a:rPr lang="en-US" dirty="0" err="1" smtClean="0"/>
              <a:t>CLICpix</a:t>
            </a:r>
            <a:endParaRPr lang="en-US" dirty="0"/>
          </a:p>
        </p:txBody>
      </p:sp>
      <p:pic>
        <p:nvPicPr>
          <p:cNvPr id="9" name="Picture 8" descr="Screen Shot 2014-02-01 at 10.29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554" y="3636284"/>
            <a:ext cx="4376536" cy="2423024"/>
          </a:xfrm>
          <a:prstGeom prst="rect">
            <a:avLst/>
          </a:prstGeom>
        </p:spPr>
      </p:pic>
      <p:pic>
        <p:nvPicPr>
          <p:cNvPr id="10" name="Picture 9" descr="Screen Shot 2014-02-01 at 10.29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273" y="1093480"/>
            <a:ext cx="4756727" cy="188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3142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HL-LHC tracker upgrades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 descr="Screen Shot 2014-02-01 at 7.21.4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0005"/>
            <a:ext cx="9283700" cy="2938510"/>
          </a:xfrm>
          <a:prstGeom prst="rect">
            <a:avLst/>
          </a:prstGeom>
        </p:spPr>
      </p:pic>
      <p:pic>
        <p:nvPicPr>
          <p:cNvPr id="7" name="Picture 6" descr="Screen Shot 2014-02-01 at 7.22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3689697"/>
            <a:ext cx="3417658" cy="2945950"/>
          </a:xfrm>
          <a:prstGeom prst="rect">
            <a:avLst/>
          </a:prstGeom>
        </p:spPr>
      </p:pic>
      <p:pic>
        <p:nvPicPr>
          <p:cNvPr id="8" name="Picture 7" descr="tk1.pdf"/>
          <p:cNvPicPr>
            <a:picLocks noChangeAspect="1"/>
          </p:cNvPicPr>
          <p:nvPr/>
        </p:nvPicPr>
        <p:blipFill>
          <a:blip r:embed="rId4"/>
          <a:srcRect l="7261" t="5131" r="59294" b="11971"/>
          <a:stretch>
            <a:fillRect/>
          </a:stretch>
        </p:blipFill>
        <p:spPr>
          <a:xfrm rot="16200000">
            <a:off x="6129936" y="2630625"/>
            <a:ext cx="1329124" cy="46618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0" y="3873500"/>
            <a:ext cx="2705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Macro-pixel / Strip module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842000" y="3492500"/>
            <a:ext cx="0" cy="4892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60900" y="5806202"/>
            <a:ext cx="415290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“large tracker pixels” also needed </a:t>
            </a:r>
            <a:r>
              <a:rPr lang="en-US" dirty="0">
                <a:solidFill>
                  <a:srgbClr val="FF0000"/>
                </a:solidFill>
              </a:rPr>
              <a:t>for CLIC</a:t>
            </a:r>
          </a:p>
          <a:p>
            <a:r>
              <a:rPr lang="en-US" dirty="0">
                <a:solidFill>
                  <a:srgbClr val="FF0000"/>
                </a:solidFill>
              </a:rPr>
              <a:t>With smaller granularity and less mass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7146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Calorimeter technologies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70451" y="877460"/>
            <a:ext cx="6494098" cy="5632312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Overall challenges:</a:t>
            </a:r>
          </a:p>
          <a:p>
            <a:endParaRPr lang="en-US" sz="1400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More accuracy: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Shower reconstruction of particles within the jet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Need hit-time accuracy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=&gt; ~1 ns for CLIC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/>
              <a:t>=</a:t>
            </a:r>
            <a:r>
              <a:rPr lang="en-US" dirty="0" smtClean="0"/>
              <a:t>&gt; ~25 ns for LHC (ideally &lt;</a:t>
            </a:r>
            <a:r>
              <a:rPr lang="en-US" dirty="0"/>
              <a:t>200 </a:t>
            </a:r>
            <a:r>
              <a:rPr lang="en-US" dirty="0" err="1"/>
              <a:t>ps</a:t>
            </a:r>
            <a:r>
              <a:rPr lang="en-US" dirty="0"/>
              <a:t> for HL-LHC and </a:t>
            </a:r>
            <a:r>
              <a:rPr lang="en-US" dirty="0" smtClean="0"/>
              <a:t>FHC)</a:t>
            </a:r>
            <a:endParaRPr lang="en-US" dirty="0"/>
          </a:p>
          <a:p>
            <a:endParaRPr lang="en-US" sz="1400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Integrated designs</a:t>
            </a:r>
            <a:r>
              <a:rPr lang="en-US" dirty="0" smtClean="0"/>
              <a:t>, involving: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High density =&gt; little space for active layers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=&gt; ~2 mm in linear collider ECAL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=&gt; </a:t>
            </a:r>
            <a:r>
              <a:rPr lang="en-US" dirty="0"/>
              <a:t>&lt;</a:t>
            </a:r>
            <a:r>
              <a:rPr lang="en-US" dirty="0" smtClean="0"/>
              <a:t>7 </a:t>
            </a:r>
            <a:r>
              <a:rPr lang="en-US" dirty="0" smtClean="0"/>
              <a:t>mm in linear collider HCAL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High channel count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Low-power design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Minimal space for cooling</a:t>
            </a:r>
          </a:p>
          <a:p>
            <a:pPr marL="742950" lvl="1" indent="-285750">
              <a:buFont typeface="Arial"/>
              <a:buChar char="•"/>
            </a:pPr>
            <a:endParaRPr lang="en-US" sz="1400" dirty="0"/>
          </a:p>
          <a:p>
            <a:r>
              <a:rPr lang="en-US" b="1" dirty="0" smtClean="0">
                <a:solidFill>
                  <a:srgbClr val="0000FF"/>
                </a:solidFill>
              </a:rPr>
              <a:t>Manufacturability in large areas at low cost</a:t>
            </a:r>
          </a:p>
          <a:p>
            <a:endParaRPr lang="en-US" sz="1400" b="1" dirty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Radiation hardness </a:t>
            </a:r>
            <a:r>
              <a:rPr lang="en-US" dirty="0" smtClean="0"/>
              <a:t>(for </a:t>
            </a:r>
            <a:r>
              <a:rPr lang="en-US" dirty="0" err="1" smtClean="0"/>
              <a:t>pp</a:t>
            </a:r>
            <a:r>
              <a:rPr lang="en-US" dirty="0" smtClean="0"/>
              <a:t> case)</a:t>
            </a:r>
          </a:p>
          <a:p>
            <a:endParaRPr lang="en-US" sz="1400" b="1" dirty="0"/>
          </a:p>
          <a:p>
            <a:pPr algn="ctr"/>
            <a:r>
              <a:rPr lang="en-US" b="1" i="1" dirty="0" smtClean="0">
                <a:solidFill>
                  <a:srgbClr val="FF0000"/>
                </a:solidFill>
              </a:rPr>
              <a:t>		A few technology examples in the next slides</a:t>
            </a:r>
          </a:p>
        </p:txBody>
      </p:sp>
    </p:spTree>
    <p:extLst>
      <p:ext uri="{BB962C8B-B14F-4D97-AF65-F5344CB8AC3E}">
        <p14:creationId xmlns:p14="http://schemas.microsoft.com/office/powerpoint/2010/main" val="3183629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PFA </a:t>
            </a:r>
            <a:r>
              <a:rPr lang="en-US" dirty="0" err="1" smtClean="0"/>
              <a:t>calorimetry</a:t>
            </a:r>
            <a:r>
              <a:rPr lang="en-US" dirty="0" smtClean="0"/>
              <a:t> at CLIC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24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2309091" y="3507920"/>
            <a:ext cx="6632778" cy="3124153"/>
            <a:chOff x="390260" y="749301"/>
            <a:chExt cx="8258439" cy="5565065"/>
          </a:xfrm>
        </p:grpSpPr>
        <p:pic>
          <p:nvPicPr>
            <p:cNvPr id="16" name="Picture 15" descr="Screen Shot 2012-10-18 at 11.08.09 A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260" y="749301"/>
              <a:ext cx="8258439" cy="5164368"/>
            </a:xfrm>
            <a:prstGeom prst="rect">
              <a:avLst/>
            </a:prstGeom>
          </p:spPr>
        </p:pic>
        <p:cxnSp>
          <p:nvCxnSpPr>
            <p:cNvPr id="17" name="Straight Arrow Connector 16"/>
            <p:cNvCxnSpPr/>
            <p:nvPr/>
          </p:nvCxnSpPr>
          <p:spPr>
            <a:xfrm flipV="1">
              <a:off x="885561" y="5977169"/>
              <a:ext cx="0" cy="334731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2168261" y="5977169"/>
              <a:ext cx="0" cy="334731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5140061" y="5977169"/>
              <a:ext cx="0" cy="334731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6359261" y="5977169"/>
              <a:ext cx="0" cy="334731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8144878" y="5979635"/>
              <a:ext cx="0" cy="334731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258951" y="851647"/>
            <a:ext cx="4113213" cy="2723823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ECAL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Si or </a:t>
            </a:r>
            <a:r>
              <a:rPr lang="en-US" b="1" dirty="0" err="1" smtClean="0">
                <a:solidFill>
                  <a:srgbClr val="0000FF"/>
                </a:solidFill>
              </a:rPr>
              <a:t>Scint</a:t>
            </a:r>
            <a:r>
              <a:rPr lang="en-US" b="1" dirty="0" smtClean="0">
                <a:solidFill>
                  <a:srgbClr val="0000FF"/>
                </a:solidFill>
              </a:rPr>
              <a:t>. (active) + Tungsten (absorber)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cell sizes 13 mm</a:t>
            </a:r>
            <a:r>
              <a:rPr lang="en-US" baseline="30000" dirty="0" smtClean="0">
                <a:solidFill>
                  <a:srgbClr val="FF6600"/>
                </a:solidFill>
              </a:rPr>
              <a:t>2</a:t>
            </a:r>
            <a:r>
              <a:rPr lang="en-US" dirty="0" smtClean="0">
                <a:solidFill>
                  <a:srgbClr val="FF6600"/>
                </a:solidFill>
              </a:rPr>
              <a:t> or 25 mm</a:t>
            </a:r>
            <a:r>
              <a:rPr lang="en-US" baseline="30000" dirty="0" smtClean="0">
                <a:solidFill>
                  <a:srgbClr val="FF6600"/>
                </a:solidFill>
              </a:rPr>
              <a:t>2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</a:p>
          <a:p>
            <a:r>
              <a:rPr lang="en-US" b="1" dirty="0" smtClean="0">
                <a:solidFill>
                  <a:srgbClr val="FF6600"/>
                </a:solidFill>
              </a:rPr>
              <a:t>30</a:t>
            </a:r>
            <a:r>
              <a:rPr lang="en-US" dirty="0" smtClean="0">
                <a:solidFill>
                  <a:srgbClr val="FF6600"/>
                </a:solidFill>
              </a:rPr>
              <a:t> layers in depth</a:t>
            </a:r>
          </a:p>
          <a:p>
            <a:endParaRPr lang="en-US" sz="900" dirty="0"/>
          </a:p>
          <a:p>
            <a:r>
              <a:rPr lang="en-US" b="1" dirty="0" smtClean="0">
                <a:solidFill>
                  <a:srgbClr val="FF0000"/>
                </a:solidFill>
              </a:rPr>
              <a:t>HCAL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/>
              <a:t>Several technology </a:t>
            </a:r>
            <a:r>
              <a:rPr lang="en-US" dirty="0" smtClean="0"/>
              <a:t>options: </a:t>
            </a:r>
            <a:r>
              <a:rPr lang="en-US" dirty="0" err="1" smtClean="0"/>
              <a:t>scint</a:t>
            </a:r>
            <a:r>
              <a:rPr lang="en-US" dirty="0" smtClean="0"/>
              <a:t>. + gas</a:t>
            </a:r>
            <a:endParaRPr lang="en-US" dirty="0"/>
          </a:p>
          <a:p>
            <a:r>
              <a:rPr lang="en-US" b="1" dirty="0" smtClean="0">
                <a:solidFill>
                  <a:srgbClr val="0000FF"/>
                </a:solidFill>
              </a:rPr>
              <a:t>Tungsten (barrel), steel (</a:t>
            </a:r>
            <a:r>
              <a:rPr lang="en-US" b="1" dirty="0" err="1" smtClean="0">
                <a:solidFill>
                  <a:srgbClr val="0000FF"/>
                </a:solidFill>
              </a:rPr>
              <a:t>endcap</a:t>
            </a:r>
            <a:r>
              <a:rPr lang="en-US" b="1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dirty="0">
                <a:solidFill>
                  <a:srgbClr val="FF6600"/>
                </a:solidFill>
              </a:rPr>
              <a:t>cell sizes 9 cm</a:t>
            </a:r>
            <a:r>
              <a:rPr lang="en-US" baseline="30000" dirty="0">
                <a:solidFill>
                  <a:srgbClr val="FF6600"/>
                </a:solidFill>
              </a:rPr>
              <a:t>2</a:t>
            </a:r>
            <a:r>
              <a:rPr lang="en-US" dirty="0">
                <a:solidFill>
                  <a:srgbClr val="FF6600"/>
                </a:solidFill>
              </a:rPr>
              <a:t> (analog) or 1 cm</a:t>
            </a:r>
            <a:r>
              <a:rPr lang="en-US" baseline="30000" dirty="0">
                <a:solidFill>
                  <a:srgbClr val="FF6600"/>
                </a:solidFill>
              </a:rPr>
              <a:t>2 </a:t>
            </a:r>
            <a:r>
              <a:rPr lang="en-US" dirty="0">
                <a:solidFill>
                  <a:srgbClr val="FF6600"/>
                </a:solidFill>
              </a:rPr>
              <a:t>(digital) </a:t>
            </a:r>
          </a:p>
          <a:p>
            <a:r>
              <a:rPr lang="en-US" b="1" dirty="0" smtClean="0">
                <a:solidFill>
                  <a:srgbClr val="FF6600"/>
                </a:solidFill>
              </a:rPr>
              <a:t>60-75 </a:t>
            </a:r>
            <a:r>
              <a:rPr lang="en-US" dirty="0" smtClean="0">
                <a:solidFill>
                  <a:srgbClr val="FF6600"/>
                </a:solidFill>
              </a:rPr>
              <a:t>layers in depth (</a:t>
            </a:r>
            <a:r>
              <a:rPr lang="en-US" dirty="0" smtClean="0"/>
              <a:t>HCAL </a:t>
            </a:r>
            <a:r>
              <a:rPr lang="en-US" dirty="0"/>
              <a:t>depth </a:t>
            </a:r>
            <a:r>
              <a:rPr lang="en-US" dirty="0" smtClean="0">
                <a:solidFill>
                  <a:srgbClr val="0000FF"/>
                </a:solidFill>
              </a:rPr>
              <a:t>~7 </a:t>
            </a:r>
            <a:r>
              <a:rPr lang="en-US" dirty="0" err="1" smtClean="0">
                <a:solidFill>
                  <a:srgbClr val="0000FF"/>
                </a:solidFill>
              </a:rPr>
              <a:t>Λ</a:t>
            </a:r>
            <a:r>
              <a:rPr lang="en-US" baseline="-25000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2" name="Picture 21" descr="Screen Shot 2012-10-18 at 3.24.0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29" y="4319004"/>
            <a:ext cx="1879600" cy="1006495"/>
          </a:xfrm>
          <a:prstGeom prst="rect">
            <a:avLst/>
          </a:prstGeom>
        </p:spPr>
      </p:pic>
      <p:pic>
        <p:nvPicPr>
          <p:cNvPr id="23" name="Picture 22" descr="Screen Shot 2013-01-24 at 9.38.3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343" y="768850"/>
            <a:ext cx="3101457" cy="28066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0411" y="5345555"/>
            <a:ext cx="20501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</a:t>
            </a:r>
            <a:r>
              <a:rPr lang="en-US" sz="1600" dirty="0" smtClean="0"/>
              <a:t>any technologies pursued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71344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ECAL: Si-W (CALICE)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25</a:t>
            </a:fld>
            <a:endParaRPr lang="en-US"/>
          </a:p>
        </p:txBody>
      </p:sp>
      <p:pic>
        <p:nvPicPr>
          <p:cNvPr id="3" name="Picture 2" descr="Screen Shot 2012-10-17 at 11.31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374" y="3417229"/>
            <a:ext cx="5321726" cy="3073400"/>
          </a:xfrm>
          <a:prstGeom prst="rect">
            <a:avLst/>
          </a:prstGeom>
        </p:spPr>
      </p:pic>
      <p:pic>
        <p:nvPicPr>
          <p:cNvPr id="7" name="Picture 6" descr="Screen Shot 2012-10-17 at 11.31.2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3397285"/>
            <a:ext cx="3149600" cy="31618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7000" y="850900"/>
            <a:ext cx="4704258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30 layers in depth</a:t>
            </a:r>
          </a:p>
          <a:p>
            <a:r>
              <a:rPr lang="en-US" sz="2000" dirty="0"/>
              <a:t>c</a:t>
            </a:r>
            <a:r>
              <a:rPr lang="en-US" sz="2000" dirty="0" smtClean="0"/>
              <a:t>ell size 5.5x5.5mm</a:t>
            </a:r>
            <a:r>
              <a:rPr lang="en-US" sz="2000" baseline="30000" dirty="0" smtClean="0"/>
              <a:t>2</a:t>
            </a:r>
            <a:endParaRPr lang="en-US" sz="2000" baseline="30000" dirty="0"/>
          </a:p>
          <a:p>
            <a:r>
              <a:rPr lang="en-US" sz="2000" dirty="0" smtClean="0"/>
              <a:t>~</a:t>
            </a:r>
            <a:r>
              <a:rPr lang="en-US" sz="2000" dirty="0"/>
              <a:t>100 M </a:t>
            </a:r>
            <a:r>
              <a:rPr lang="en-US" sz="2000" dirty="0" smtClean="0"/>
              <a:t>ECAL channels at ILC (ILD)</a:t>
            </a:r>
          </a:p>
          <a:p>
            <a:r>
              <a:rPr lang="en-US" sz="2000" dirty="0" smtClean="0"/>
              <a:t>~2000 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silicon</a:t>
            </a:r>
          </a:p>
          <a:p>
            <a:r>
              <a:rPr lang="en-US" sz="2000" dirty="0" smtClean="0"/>
              <a:t>Successful beam tests</a:t>
            </a:r>
            <a:endParaRPr lang="en-US" sz="2000" dirty="0"/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Currently: technological Si-ECAL prototype</a:t>
            </a:r>
          </a:p>
          <a:p>
            <a:r>
              <a:rPr lang="en-US" dirty="0" smtClean="0"/>
              <a:t>Real-scale detector integration model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6700" y="6197600"/>
            <a:ext cx="2762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Full-scale mechanical structure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10" name="Picture 9" descr="Screen Shot 2014-02-02 at 10.55.5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838200"/>
            <a:ext cx="3777730" cy="250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442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ECAL: </a:t>
            </a:r>
            <a:r>
              <a:rPr lang="en-US" dirty="0" err="1" smtClean="0"/>
              <a:t>Scint</a:t>
            </a:r>
            <a:r>
              <a:rPr lang="en-US" dirty="0" smtClean="0"/>
              <a:t>-ECAL (CALICE)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26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0" y="5486400"/>
            <a:ext cx="9144000" cy="1072716"/>
            <a:chOff x="0" y="5486400"/>
            <a:chExt cx="9144000" cy="1072716"/>
          </a:xfrm>
        </p:grpSpPr>
        <p:pic>
          <p:nvPicPr>
            <p:cNvPr id="10" name="Picture 9" descr="Screen Shot 2012-10-17 at 11.53.57 P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070785"/>
              <a:ext cx="9144000" cy="48833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663700" y="5588000"/>
              <a:ext cx="23350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Row of MPPC (</a:t>
              </a:r>
              <a:r>
                <a:rPr lang="en-US" sz="2000" dirty="0" err="1" smtClean="0"/>
                <a:t>SiPM</a:t>
              </a:r>
              <a:r>
                <a:rPr lang="en-US" sz="2000" dirty="0" smtClean="0"/>
                <a:t>)</a:t>
              </a:r>
              <a:endParaRPr lang="en-US" sz="20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406400" y="5918200"/>
              <a:ext cx="584200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42900" y="5486400"/>
              <a:ext cx="6859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1 cm</a:t>
              </a:r>
              <a:endParaRPr lang="en-US" sz="2000" dirty="0"/>
            </a:p>
          </p:txBody>
        </p:sp>
      </p:grpSp>
      <p:pic>
        <p:nvPicPr>
          <p:cNvPr id="3" name="Picture 2" descr="Screen Shot 2012-10-18 at 2.06.1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4700"/>
            <a:ext cx="3998769" cy="38311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40200" y="833377"/>
            <a:ext cx="13716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absorber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scintillator strips </a:t>
            </a:r>
            <a:r>
              <a:rPr lang="en-US" dirty="0" err="1" smtClean="0">
                <a:solidFill>
                  <a:srgbClr val="0000FF"/>
                </a:solidFill>
              </a:rPr>
              <a:t>x,y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ntegrated electronics (SKIROC)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3835400" y="1244600"/>
            <a:ext cx="558800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984500" y="3695700"/>
            <a:ext cx="1384300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1000" y="4965700"/>
            <a:ext cx="3377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Fully integrated modules,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successful beam tests at DESY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7800" y="4673600"/>
            <a:ext cx="4211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Strips of 45*5*2 mm</a:t>
            </a:r>
            <a:r>
              <a:rPr lang="en-US" baseline="30000" dirty="0" smtClean="0"/>
              <a:t>3</a:t>
            </a:r>
            <a:r>
              <a:rPr lang="en-US" dirty="0" smtClean="0"/>
              <a:t>, 144 channels/ plane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698500" y="4343400"/>
            <a:ext cx="0" cy="444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Screen Shot 2012-10-18 at 10.00.5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734" y="965200"/>
            <a:ext cx="3700466" cy="25400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7289800" y="3124200"/>
            <a:ext cx="1793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 mm wide strips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3517900" y="2374900"/>
            <a:ext cx="3035300" cy="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Screen Shot 2012-10-18 at 10.04.1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357" y="4013200"/>
            <a:ext cx="1866900" cy="14986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715000" y="4338935"/>
            <a:ext cx="1501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MPPC</a:t>
            </a:r>
          </a:p>
          <a:p>
            <a:pPr algn="r"/>
            <a:r>
              <a:rPr lang="en-US" dirty="0" smtClean="0"/>
              <a:t>1600 pixels</a:t>
            </a:r>
          </a:p>
          <a:p>
            <a:pPr algn="r"/>
            <a:r>
              <a:rPr lang="en-US" dirty="0" smtClean="0"/>
              <a:t>1×1 mm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7937501" y="4953000"/>
            <a:ext cx="482599" cy="129540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025900" y="5702300"/>
            <a:ext cx="0" cy="34308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584701" y="5289610"/>
            <a:ext cx="2260599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currently exploring 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SiPM</a:t>
            </a:r>
            <a:r>
              <a:rPr lang="en-US" dirty="0" smtClean="0">
                <a:solidFill>
                  <a:srgbClr val="0000FF"/>
                </a:solidFill>
              </a:rPr>
              <a:t> with more pixels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81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A-HCAL (CALICE)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27</a:t>
            </a:fld>
            <a:endParaRPr lang="en-US"/>
          </a:p>
        </p:txBody>
      </p:sp>
      <p:pic>
        <p:nvPicPr>
          <p:cNvPr id="6" name="Picture 5" descr="Screen Shot 2012-10-20 at 4.51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1" y="876300"/>
            <a:ext cx="2828111" cy="2044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12041" y="850900"/>
            <a:ext cx="4803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AHCAL 2</a:t>
            </a:r>
            <a:r>
              <a:rPr lang="en-US" b="1" baseline="30000" dirty="0" smtClean="0">
                <a:solidFill>
                  <a:srgbClr val="FF0000"/>
                </a:solidFill>
              </a:rPr>
              <a:t>nd</a:t>
            </a:r>
            <a:r>
              <a:rPr lang="en-US" b="1" dirty="0" smtClean="0">
                <a:solidFill>
                  <a:srgbClr val="FF0000"/>
                </a:solidFill>
              </a:rPr>
              <a:t> generation fully integrated prototype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undergoing beam tests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22" name="Picture 21" descr="Screen Shot 2012-10-20 at 5.14.1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591" y="1537732"/>
            <a:ext cx="3957601" cy="2838016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>
            <a:off x="1841500" y="2082800"/>
            <a:ext cx="584201" cy="791459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184400" y="2197100"/>
            <a:ext cx="977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cm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9701" y="2882900"/>
            <a:ext cx="356577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3x3 </a:t>
            </a:r>
            <a:r>
              <a:rPr lang="en-US" dirty="0">
                <a:solidFill>
                  <a:srgbClr val="FF0000"/>
                </a:solidFill>
              </a:rPr>
              <a:t>cm</a:t>
            </a:r>
            <a:r>
              <a:rPr lang="en-US" baseline="30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 scintillator tiles with </a:t>
            </a:r>
            <a:r>
              <a:rPr lang="en-US" dirty="0" err="1">
                <a:solidFill>
                  <a:srgbClr val="FF0000"/>
                </a:solidFill>
              </a:rPr>
              <a:t>SiPMs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Integrated </a:t>
            </a:r>
            <a:r>
              <a:rPr lang="en-US" dirty="0"/>
              <a:t>electronics (SPIROC chip</a:t>
            </a:r>
            <a:r>
              <a:rPr lang="en-US" dirty="0" smtClean="0"/>
              <a:t>)</a:t>
            </a:r>
          </a:p>
          <a:p>
            <a:r>
              <a:rPr lang="en-US" dirty="0" smtClean="0"/>
              <a:t>LED </a:t>
            </a:r>
            <a:r>
              <a:rPr lang="en-US" dirty="0" err="1"/>
              <a:t>SiPM</a:t>
            </a:r>
            <a:r>
              <a:rPr lang="en-US" dirty="0"/>
              <a:t> calibration</a:t>
            </a:r>
          </a:p>
          <a:p>
            <a:r>
              <a:rPr lang="en-US" dirty="0" smtClean="0"/>
              <a:t>Power</a:t>
            </a:r>
            <a:r>
              <a:rPr lang="en-US" dirty="0"/>
              <a:t>-</a:t>
            </a:r>
            <a:r>
              <a:rPr lang="en-US" dirty="0" smtClean="0"/>
              <a:t>pulsing</a:t>
            </a:r>
          </a:p>
          <a:p>
            <a:r>
              <a:rPr lang="en-US" dirty="0" smtClean="0"/>
              <a:t>220 cm </a:t>
            </a:r>
            <a:r>
              <a:rPr lang="en-US" dirty="0"/>
              <a:t>long </a:t>
            </a:r>
            <a:r>
              <a:rPr lang="en-US" dirty="0" smtClean="0"/>
              <a:t>modules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Active </a:t>
            </a:r>
            <a:r>
              <a:rPr lang="en-US" dirty="0">
                <a:solidFill>
                  <a:srgbClr val="FF0000"/>
                </a:solidFill>
              </a:rPr>
              <a:t>layer thickness of 5.4 mm</a:t>
            </a:r>
          </a:p>
        </p:txBody>
      </p:sp>
      <p:pic>
        <p:nvPicPr>
          <p:cNvPr id="23" name="Picture 22" descr="Screen Shot 2014-02-02 at 11.38.3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5500"/>
            <a:ext cx="9144000" cy="196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048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2-08-20 at 5.22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670" y="1940508"/>
            <a:ext cx="4333730" cy="40939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</a:t>
            </a:r>
            <a:r>
              <a:rPr lang="en-US" dirty="0" smtClean="0"/>
              <a:t>igital DHCAL glass RPC’s (CALICE)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28</a:t>
            </a:fld>
            <a:endParaRPr lang="en-US"/>
          </a:p>
        </p:txBody>
      </p:sp>
      <p:pic>
        <p:nvPicPr>
          <p:cNvPr id="3" name="Picture 2" descr="Screen Shot 2012-10-18 at 3.54.0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99" y="812800"/>
            <a:ext cx="5816601" cy="22983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62616" y="5626122"/>
            <a:ext cx="2937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W-DHCAL π</a:t>
            </a:r>
            <a:r>
              <a:rPr lang="en-US" baseline="30000" dirty="0" smtClean="0"/>
              <a:t>-</a:t>
            </a:r>
            <a:r>
              <a:rPr lang="en-US" dirty="0" smtClean="0"/>
              <a:t> at 210 </a:t>
            </a:r>
            <a:r>
              <a:rPr lang="en-US" dirty="0" err="1" smtClean="0"/>
              <a:t>GeV</a:t>
            </a:r>
            <a:r>
              <a:rPr lang="en-US" dirty="0" smtClean="0"/>
              <a:t> (SPS)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34993" y="889000"/>
            <a:ext cx="26617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Steel DHCAL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Tungsten DHCAL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500’000 readout channels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3213100"/>
            <a:ext cx="3451486" cy="1477328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54 glass RPC chambers</a:t>
            </a:r>
            <a:r>
              <a:rPr lang="en-US" dirty="0" smtClean="0"/>
              <a:t>, ~1m</a:t>
            </a:r>
            <a:r>
              <a:rPr lang="en-US" baseline="30000" dirty="0" smtClean="0"/>
              <a:t>2</a:t>
            </a:r>
            <a:r>
              <a:rPr lang="en-US" dirty="0" smtClean="0"/>
              <a:t> each</a:t>
            </a:r>
          </a:p>
          <a:p>
            <a:r>
              <a:rPr lang="en-US" dirty="0" smtClean="0"/>
              <a:t>PAD size </a:t>
            </a:r>
            <a:r>
              <a:rPr lang="en-US" dirty="0"/>
              <a:t>1×1 </a:t>
            </a:r>
            <a:r>
              <a:rPr lang="en-US" dirty="0" smtClean="0"/>
              <a:t> cm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Digital readout (1 threshold)</a:t>
            </a:r>
          </a:p>
          <a:p>
            <a:r>
              <a:rPr lang="en-US" dirty="0" smtClean="0"/>
              <a:t>Fully integrated electronics</a:t>
            </a:r>
          </a:p>
          <a:p>
            <a:r>
              <a:rPr lang="en-US" dirty="0" smtClean="0"/>
              <a:t>Total 500’000 readout channels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9700" y="5638822"/>
            <a:ext cx="4455066" cy="923330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Other large-scale </a:t>
            </a:r>
            <a:r>
              <a:rPr lang="en-US" b="1" dirty="0" err="1" smtClean="0">
                <a:solidFill>
                  <a:srgbClr val="FF0000"/>
                </a:solidFill>
              </a:rPr>
              <a:t>protoypes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1m</a:t>
            </a:r>
            <a:r>
              <a:rPr lang="en-US" baseline="30000" dirty="0" smtClean="0"/>
              <a:t>3</a:t>
            </a:r>
            <a:r>
              <a:rPr lang="en-US" dirty="0" smtClean="0"/>
              <a:t> semi-digital HCAL with glass RPC’s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4 large (~1m</a:t>
            </a:r>
            <a:r>
              <a:rPr lang="en-US" baseline="30000" dirty="0" smtClean="0"/>
              <a:t>2</a:t>
            </a:r>
            <a:r>
              <a:rPr lang="en-US" dirty="0" smtClean="0"/>
              <a:t>) </a:t>
            </a:r>
            <a:r>
              <a:rPr lang="en-US" dirty="0" err="1" smtClean="0"/>
              <a:t>micromegas</a:t>
            </a:r>
            <a:r>
              <a:rPr lang="en-US" dirty="0" smtClean="0"/>
              <a:t> readout planes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39700" y="4826311"/>
            <a:ext cx="433018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Ongoing R&amp;D with lower-resistivity glass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for better rate dependence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732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1645" y="808190"/>
            <a:ext cx="425894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177000"/>
            </a:pPr>
            <a:r>
              <a:rPr lang="en-US" b="1" dirty="0">
                <a:cs typeface="DejaVu Sans" charset="0"/>
              </a:rPr>
              <a:t>2 forward calorimeters: </a:t>
            </a:r>
            <a:r>
              <a:rPr lang="en-US" b="1" dirty="0" err="1">
                <a:cs typeface="DejaVu Sans" charset="0"/>
              </a:rPr>
              <a:t>Lumical</a:t>
            </a:r>
            <a:r>
              <a:rPr lang="en-US" b="1" dirty="0">
                <a:cs typeface="DejaVu Sans" charset="0"/>
              </a:rPr>
              <a:t> + </a:t>
            </a:r>
            <a:r>
              <a:rPr lang="en-US" b="1" dirty="0" err="1">
                <a:cs typeface="DejaVu Sans" charset="0"/>
              </a:rPr>
              <a:t>B</a:t>
            </a:r>
            <a:r>
              <a:rPr lang="en-US" b="1" dirty="0" err="1" smtClean="0">
                <a:cs typeface="DejaVu Sans" charset="0"/>
              </a:rPr>
              <a:t>eamcal</a:t>
            </a:r>
            <a:r>
              <a:rPr lang="en-US" b="1" dirty="0" smtClean="0">
                <a:cs typeface="DejaVu Sans" charset="0"/>
              </a:rPr>
              <a:t> </a:t>
            </a:r>
            <a:endParaRPr lang="en-US" b="1" dirty="0">
              <a:cs typeface="DejaVu Sans" charset="0"/>
            </a:endParaRPr>
          </a:p>
          <a:p>
            <a:pPr>
              <a:buSzPct val="177000"/>
            </a:pPr>
            <a:r>
              <a:rPr lang="en-US" dirty="0">
                <a:cs typeface="DejaVu Sans" charset="0"/>
              </a:rPr>
              <a:t>Tungsten thickness 1 X</a:t>
            </a:r>
            <a:r>
              <a:rPr lang="en-US" baseline="-25000" dirty="0">
                <a:cs typeface="DejaVu Sans" charset="0"/>
              </a:rPr>
              <a:t>0</a:t>
            </a:r>
            <a:r>
              <a:rPr lang="en-US" dirty="0">
                <a:cs typeface="DejaVu Sans" charset="0"/>
              </a:rPr>
              <a:t>, 40 layers</a:t>
            </a:r>
          </a:p>
          <a:p>
            <a:pPr>
              <a:buSzPct val="177000"/>
            </a:pPr>
            <a:r>
              <a:rPr lang="en-US" dirty="0" err="1">
                <a:cs typeface="DejaVu Sans" charset="0"/>
              </a:rPr>
              <a:t>BeamCal</a:t>
            </a:r>
            <a:r>
              <a:rPr lang="en-US" dirty="0">
                <a:cs typeface="DejaVu Sans" charset="0"/>
              </a:rPr>
              <a:t> sensors </a:t>
            </a:r>
            <a:r>
              <a:rPr lang="en-US" dirty="0" err="1">
                <a:solidFill>
                  <a:srgbClr val="0000FF"/>
                </a:solidFill>
                <a:cs typeface="DejaVu Sans" charset="0"/>
              </a:rPr>
              <a:t>GaAs</a:t>
            </a:r>
            <a:r>
              <a:rPr lang="en-US" dirty="0">
                <a:cs typeface="DejaVu Sans" charset="0"/>
              </a:rPr>
              <a:t>, 500 mm thick</a:t>
            </a:r>
          </a:p>
          <a:p>
            <a:pPr>
              <a:buSzPct val="177000"/>
            </a:pPr>
            <a:r>
              <a:rPr lang="en-US" dirty="0" err="1" smtClean="0">
                <a:cs typeface="DejaVu Sans" charset="0"/>
              </a:rPr>
              <a:t>LumiCal</a:t>
            </a:r>
            <a:r>
              <a:rPr lang="en-US" dirty="0" smtClean="0">
                <a:cs typeface="DejaVu Sans" charset="0"/>
              </a:rPr>
              <a:t> </a:t>
            </a:r>
            <a:r>
              <a:rPr lang="en-US" dirty="0">
                <a:cs typeface="DejaVu Sans" charset="0"/>
              </a:rPr>
              <a:t>sensors </a:t>
            </a:r>
            <a:r>
              <a:rPr lang="en-US" dirty="0">
                <a:solidFill>
                  <a:srgbClr val="0000FF"/>
                </a:solidFill>
                <a:cs typeface="DejaVu Sans" charset="0"/>
              </a:rPr>
              <a:t>silicon</a:t>
            </a:r>
            <a:r>
              <a:rPr lang="en-US" dirty="0">
                <a:cs typeface="DejaVu Sans" charset="0"/>
              </a:rPr>
              <a:t>, 320 mm thick</a:t>
            </a:r>
          </a:p>
          <a:p>
            <a:pPr>
              <a:buSzPct val="177000"/>
            </a:pPr>
            <a:r>
              <a:rPr lang="en-US" dirty="0" smtClean="0">
                <a:cs typeface="DejaVu Sans" charset="0"/>
              </a:rPr>
              <a:t>Readout at </a:t>
            </a:r>
            <a:r>
              <a:rPr lang="en-US" dirty="0">
                <a:cs typeface="DejaVu Sans" charset="0"/>
              </a:rPr>
              <a:t>the outer radius</a:t>
            </a:r>
          </a:p>
          <a:p>
            <a:pPr>
              <a:buSzPct val="177000"/>
            </a:pPr>
            <a:r>
              <a:rPr lang="en-US" dirty="0" err="1">
                <a:cs typeface="DejaVu Sans" charset="0"/>
              </a:rPr>
              <a:t>BeamCal</a:t>
            </a:r>
            <a:r>
              <a:rPr lang="en-US" dirty="0">
                <a:cs typeface="DejaVu Sans" charset="0"/>
              </a:rPr>
              <a:t> angular coverage 10 - 40 </a:t>
            </a:r>
            <a:r>
              <a:rPr lang="en-US" dirty="0" err="1">
                <a:cs typeface="DejaVu Sans" charset="0"/>
              </a:rPr>
              <a:t>mrad</a:t>
            </a:r>
            <a:endParaRPr lang="en-US" dirty="0">
              <a:cs typeface="DejaVu Sans" charset="0"/>
            </a:endParaRPr>
          </a:p>
          <a:p>
            <a:pPr>
              <a:buSzPct val="177000"/>
            </a:pPr>
            <a:r>
              <a:rPr lang="en-US" dirty="0" err="1">
                <a:cs typeface="DejaVu Sans" charset="0"/>
              </a:rPr>
              <a:t>LumiCal</a:t>
            </a:r>
            <a:r>
              <a:rPr lang="en-US" dirty="0">
                <a:cs typeface="DejaVu Sans" charset="0"/>
              </a:rPr>
              <a:t> coverage 38 – 110 </a:t>
            </a:r>
            <a:r>
              <a:rPr lang="en-US" dirty="0" err="1">
                <a:cs typeface="DejaVu Sans" charset="0"/>
              </a:rPr>
              <a:t>mrad</a:t>
            </a:r>
            <a:endParaRPr lang="en-US" dirty="0">
              <a:cs typeface="DejaVu Sans" charset="0"/>
            </a:endParaRP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0000FF"/>
                </a:solidFill>
              </a:rPr>
              <a:t>doses </a:t>
            </a:r>
            <a:r>
              <a:rPr lang="en-US" dirty="0">
                <a:solidFill>
                  <a:srgbClr val="0000FF"/>
                </a:solidFill>
              </a:rPr>
              <a:t>up to 1 </a:t>
            </a:r>
            <a:r>
              <a:rPr lang="en-US" dirty="0" err="1" smtClean="0">
                <a:solidFill>
                  <a:srgbClr val="0000FF"/>
                </a:solidFill>
              </a:rPr>
              <a:t>Mgy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	neutron </a:t>
            </a:r>
            <a:r>
              <a:rPr lang="en-US" dirty="0">
                <a:solidFill>
                  <a:srgbClr val="0000FF"/>
                </a:solidFill>
              </a:rPr>
              <a:t>fluxes of up to 10</a:t>
            </a:r>
            <a:r>
              <a:rPr lang="en-US" baseline="30000" dirty="0">
                <a:solidFill>
                  <a:srgbClr val="0000FF"/>
                </a:solidFill>
              </a:rPr>
              <a:t>14</a:t>
            </a:r>
            <a:r>
              <a:rPr lang="en-US" dirty="0">
                <a:solidFill>
                  <a:srgbClr val="0000FF"/>
                </a:solidFill>
              </a:rPr>
              <a:t> per </a:t>
            </a:r>
            <a:r>
              <a:rPr lang="en-US" dirty="0" smtClean="0">
                <a:solidFill>
                  <a:srgbClr val="0000FF"/>
                </a:solidFill>
              </a:rPr>
              <a:t>year</a:t>
            </a:r>
          </a:p>
        </p:txBody>
      </p:sp>
      <p:pic>
        <p:nvPicPr>
          <p:cNvPr id="8" name="Picture 6" descr="rys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7" t="5537" r="20834" b="6328"/>
          <a:stretch>
            <a:fillRect/>
          </a:stretch>
        </p:blipFill>
        <p:spPr bwMode="auto">
          <a:xfrm>
            <a:off x="-64640" y="3858232"/>
            <a:ext cx="2736258" cy="2556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forward </a:t>
            </a:r>
            <a:r>
              <a:rPr lang="en-US" dirty="0" err="1" smtClean="0"/>
              <a:t>calorimetry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29</a:t>
            </a:fld>
            <a:endParaRPr lang="en-US"/>
          </a:p>
        </p:txBody>
      </p:sp>
      <p:pic>
        <p:nvPicPr>
          <p:cNvPr id="9" name="Picture 8" descr="Screen Shot 2012-10-16 at 10.24.4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483" y="4121304"/>
            <a:ext cx="3976888" cy="248476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97758" y="3865444"/>
            <a:ext cx="26326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cs typeface="DejaVu Sans" charset="0"/>
              </a:rPr>
              <a:t>Very </a:t>
            </a:r>
            <a:r>
              <a:rPr lang="en-US" b="1" dirty="0" smtClean="0">
                <a:solidFill>
                  <a:srgbClr val="FF0000"/>
                </a:solidFill>
                <a:cs typeface="DejaVu Sans" charset="0"/>
              </a:rPr>
              <a:t>compact ! </a:t>
            </a:r>
            <a:endParaRPr lang="en-US" b="1" dirty="0">
              <a:solidFill>
                <a:srgbClr val="FF0000"/>
              </a:solidFill>
              <a:cs typeface="DejaVu Sans" charset="0"/>
            </a:endParaRPr>
          </a:p>
          <a:p>
            <a:pPr>
              <a:buSzPct val="177000"/>
            </a:pPr>
            <a:r>
              <a:rPr lang="en-US" dirty="0">
                <a:cs typeface="DejaVu Sans" charset="0"/>
              </a:rPr>
              <a:t>A</a:t>
            </a:r>
            <a:r>
              <a:rPr lang="en-US" dirty="0" smtClean="0">
                <a:cs typeface="DejaVu Sans" charset="0"/>
              </a:rPr>
              <a:t>ctive layer gap </a:t>
            </a:r>
            <a:r>
              <a:rPr lang="en-US" dirty="0">
                <a:cs typeface="DejaVu Sans" charset="0"/>
              </a:rPr>
              <a:t>is 0.8 </a:t>
            </a:r>
            <a:r>
              <a:rPr lang="en-US" dirty="0" smtClean="0">
                <a:cs typeface="DejaVu Sans" charset="0"/>
              </a:rPr>
              <a:t>mm</a:t>
            </a:r>
          </a:p>
          <a:p>
            <a:pPr>
              <a:buSzPct val="177000"/>
            </a:pPr>
            <a:r>
              <a:rPr lang="en-US" dirty="0" smtClean="0">
                <a:cs typeface="DejaVu Sans" charset="0"/>
              </a:rPr>
              <a:t>Moliere </a:t>
            </a:r>
            <a:r>
              <a:rPr lang="en-US" dirty="0">
                <a:cs typeface="DejaVu Sans" charset="0"/>
              </a:rPr>
              <a:t>radius 11 mm</a:t>
            </a:r>
          </a:p>
          <a:p>
            <a:endParaRPr lang="en-US" dirty="0"/>
          </a:p>
        </p:txBody>
      </p:sp>
      <p:pic>
        <p:nvPicPr>
          <p:cNvPr id="6" name="Picture 5" descr="Screen Shot 2014-02-02 at 10.36.3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852" y="901700"/>
            <a:ext cx="4299947" cy="316880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836718" y="4966011"/>
            <a:ext cx="1798262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high-radiation performance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=&gt; collaboration with LHC beam </a:t>
            </a:r>
            <a:r>
              <a:rPr lang="en-US" dirty="0" smtClean="0">
                <a:solidFill>
                  <a:srgbClr val="FF0000"/>
                </a:solidFill>
              </a:rPr>
              <a:t>monitors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375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89467" y="1177646"/>
            <a:ext cx="7300163" cy="5139869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Material used for this talk was taken from:</a:t>
            </a:r>
          </a:p>
          <a:p>
            <a:endParaRPr lang="en-US" sz="1400" dirty="0"/>
          </a:p>
          <a:p>
            <a:r>
              <a:rPr lang="en-US" dirty="0" smtClean="0"/>
              <a:t>ECFA High Luminosity LHC experiments workshop, Aix-les-</a:t>
            </a:r>
            <a:r>
              <a:rPr lang="en-US" dirty="0" err="1" smtClean="0"/>
              <a:t>Bains</a:t>
            </a:r>
            <a:r>
              <a:rPr lang="en-US" dirty="0" smtClean="0"/>
              <a:t>, 2013</a:t>
            </a:r>
          </a:p>
          <a:p>
            <a:r>
              <a:rPr lang="en-US" dirty="0">
                <a:hlinkClick r:id="rId2"/>
              </a:rPr>
              <a:t>http://indico.cern.ch/conferenceDisplay.py?confId=</a:t>
            </a:r>
            <a:r>
              <a:rPr lang="en-US" dirty="0" smtClean="0">
                <a:hlinkClick r:id="rId2"/>
              </a:rPr>
              <a:t>252045</a:t>
            </a:r>
            <a:endParaRPr lang="en-US" dirty="0" smtClean="0"/>
          </a:p>
          <a:p>
            <a:endParaRPr lang="en-US" sz="1400" dirty="0"/>
          </a:p>
          <a:p>
            <a:r>
              <a:rPr lang="en-US" dirty="0" smtClean="0"/>
              <a:t>FHC Hadron Collider physics and experiments, </a:t>
            </a:r>
            <a:r>
              <a:rPr lang="en-US" dirty="0" err="1" smtClean="0"/>
              <a:t>indico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https://indico.cern.ch/categoryDisplay.py?categId=</a:t>
            </a:r>
            <a:r>
              <a:rPr lang="en-US" dirty="0" smtClean="0">
                <a:hlinkClick r:id="rId3"/>
              </a:rPr>
              <a:t>5258</a:t>
            </a:r>
            <a:endParaRPr lang="en-US" dirty="0" smtClean="0"/>
          </a:p>
          <a:p>
            <a:r>
              <a:rPr lang="en-US" dirty="0" smtClean="0"/>
              <a:t>In particular detector talks by D. Fournier and W. </a:t>
            </a:r>
            <a:r>
              <a:rPr lang="en-US" dirty="0" err="1" smtClean="0"/>
              <a:t>Riegler</a:t>
            </a:r>
            <a:endParaRPr lang="en-US" dirty="0" smtClean="0"/>
          </a:p>
          <a:p>
            <a:endParaRPr lang="en-US" sz="1400" dirty="0"/>
          </a:p>
          <a:p>
            <a:r>
              <a:rPr lang="en-US" dirty="0" smtClean="0"/>
              <a:t>LCWS13, linear collider workshop, Tokyo, 2013</a:t>
            </a:r>
          </a:p>
          <a:p>
            <a:r>
              <a:rPr lang="en-US" dirty="0">
                <a:hlinkClick r:id="rId4"/>
              </a:rPr>
              <a:t>http://www.icepp.s.u-tokyo.ac.jp/lcws13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endParaRPr lang="en-US" sz="1400" dirty="0"/>
          </a:p>
          <a:p>
            <a:r>
              <a:rPr lang="en-US" dirty="0">
                <a:solidFill>
                  <a:srgbClr val="0000FF"/>
                </a:solidFill>
              </a:rPr>
              <a:t>CLIC CDR 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 err="1" smtClean="0">
                <a:solidFill>
                  <a:srgbClr val="0000FF"/>
                </a:solidFill>
              </a:rPr>
              <a:t>vol</a:t>
            </a:r>
            <a:r>
              <a:rPr lang="en-US" dirty="0" smtClean="0">
                <a:solidFill>
                  <a:srgbClr val="0000FF"/>
                </a:solidFill>
              </a:rPr>
              <a:t> 2</a:t>
            </a:r>
            <a:r>
              <a:rPr lang="en-US" dirty="0">
                <a:solidFill>
                  <a:srgbClr val="0000FF"/>
                </a:solidFill>
              </a:rPr>
              <a:t>)</a:t>
            </a:r>
            <a:r>
              <a:rPr lang="en-US" dirty="0">
                <a:solidFill>
                  <a:srgbClr val="000000"/>
                </a:solidFill>
              </a:rPr>
              <a:t>,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Physics and Detectors at CLIC, </a:t>
            </a:r>
          </a:p>
          <a:p>
            <a:r>
              <a:rPr lang="en-US" dirty="0"/>
              <a:t>CERN-2012-003, </a:t>
            </a:r>
            <a:r>
              <a:rPr lang="en-US" dirty="0">
                <a:hlinkClick r:id="rId5"/>
              </a:rPr>
              <a:t>arXiv:1202.5940</a:t>
            </a:r>
            <a:endParaRPr lang="en-US" dirty="0"/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CLIC </a:t>
            </a:r>
            <a:r>
              <a:rPr lang="en-US" dirty="0">
                <a:solidFill>
                  <a:srgbClr val="0000FF"/>
                </a:solidFill>
              </a:rPr>
              <a:t>CDR 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 err="1" smtClean="0">
                <a:solidFill>
                  <a:srgbClr val="0000FF"/>
                </a:solidFill>
              </a:rPr>
              <a:t>vol</a:t>
            </a:r>
            <a:r>
              <a:rPr lang="en-US" dirty="0" smtClean="0">
                <a:solidFill>
                  <a:srgbClr val="0000FF"/>
                </a:solidFill>
              </a:rPr>
              <a:t> 3</a:t>
            </a:r>
            <a:r>
              <a:rPr lang="en-US" dirty="0">
                <a:solidFill>
                  <a:srgbClr val="0000FF"/>
                </a:solidFill>
              </a:rPr>
              <a:t>)</a:t>
            </a:r>
            <a:r>
              <a:rPr lang="en-US" dirty="0"/>
              <a:t>, The CLIC </a:t>
            </a:r>
            <a:r>
              <a:rPr lang="en-US" dirty="0" err="1"/>
              <a:t>Programme</a:t>
            </a:r>
            <a:r>
              <a:rPr lang="en-US" dirty="0"/>
              <a:t>: towards a staged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/>
              <a:t> Linear Collider exploring the </a:t>
            </a:r>
            <a:r>
              <a:rPr lang="en-US" dirty="0" err="1"/>
              <a:t>Terascale</a:t>
            </a:r>
            <a:r>
              <a:rPr lang="en-US" dirty="0"/>
              <a:t>, CERN-2012-005, </a:t>
            </a:r>
            <a:r>
              <a:rPr lang="en-US" dirty="0">
                <a:hlinkClick r:id="rId6"/>
              </a:rPr>
              <a:t>http://arxiv.org/abs/</a:t>
            </a:r>
            <a:r>
              <a:rPr lang="en-US" dirty="0" smtClean="0">
                <a:hlinkClick r:id="rId6"/>
              </a:rPr>
              <a:t>1209.2543</a:t>
            </a:r>
            <a:endParaRPr lang="en-US" dirty="0" smtClean="0"/>
          </a:p>
          <a:p>
            <a:endParaRPr lang="en-US" sz="1400" dirty="0"/>
          </a:p>
          <a:p>
            <a:pPr algn="ctr"/>
            <a:r>
              <a:rPr lang="en-US" i="1" dirty="0" smtClean="0">
                <a:solidFill>
                  <a:srgbClr val="FF0000"/>
                </a:solidFill>
              </a:rPr>
              <a:t>With apologies for not having asked individual permissions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9971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HL-LHC CMS end cap </a:t>
            </a:r>
            <a:r>
              <a:rPr lang="en-US" dirty="0" err="1" smtClean="0"/>
              <a:t>calorimetry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1600" y="985497"/>
            <a:ext cx="9042400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Potential replacement of the CMS end-cap </a:t>
            </a:r>
            <a:r>
              <a:rPr lang="en-US" b="1" dirty="0" err="1" smtClean="0">
                <a:solidFill>
                  <a:srgbClr val="FF0000"/>
                </a:solidFill>
              </a:rPr>
              <a:t>calorimetry</a:t>
            </a:r>
            <a:r>
              <a:rPr lang="en-US" b="1" dirty="0" smtClean="0">
                <a:solidFill>
                  <a:srgbClr val="FF0000"/>
                </a:solidFill>
              </a:rPr>
              <a:t> (EE+HE)</a:t>
            </a:r>
          </a:p>
          <a:p>
            <a:pPr>
              <a:buNone/>
            </a:pPr>
            <a:r>
              <a:rPr lang="en-US" dirty="0" smtClean="0"/>
              <a:t>Main motivation: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Radiation resistance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Extension of the </a:t>
            </a:r>
            <a:r>
              <a:rPr lang="en-US" dirty="0" err="1" smtClean="0"/>
              <a:t>η</a:t>
            </a:r>
            <a:r>
              <a:rPr lang="en-US" dirty="0" smtClean="0"/>
              <a:t>-coverage (for jets from VBF)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BF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BF0000"/>
              </a:solidFill>
            </a:endParaRPr>
          </a:p>
          <a:p>
            <a:pPr>
              <a:buNone/>
            </a:pPr>
            <a:endParaRPr lang="en-US" dirty="0">
              <a:solidFill>
                <a:srgbClr val="BF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BF0000"/>
              </a:solidFill>
            </a:endParaRPr>
          </a:p>
          <a:p>
            <a:pPr>
              <a:buNone/>
            </a:pPr>
            <a:endParaRPr lang="en-US" dirty="0">
              <a:solidFill>
                <a:srgbClr val="BF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Several detector options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They represent a nice illustration of recent technology advances</a:t>
            </a:r>
          </a:p>
          <a:p>
            <a:pPr>
              <a:buNone/>
            </a:pPr>
            <a:endParaRPr lang="en-US" dirty="0" smtClean="0">
              <a:solidFill>
                <a:srgbClr val="B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err="1" smtClean="0">
                <a:solidFill>
                  <a:srgbClr val="0000FF"/>
                </a:solidFill>
              </a:rPr>
              <a:t>Shashlik</a:t>
            </a:r>
            <a:r>
              <a:rPr lang="en-US" b="1" dirty="0" smtClean="0">
                <a:solidFill>
                  <a:srgbClr val="0000FF"/>
                </a:solidFill>
              </a:rPr>
              <a:t> design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	Radiation-hard scintillators (e.g. crystal scintillator for EE)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Dual </a:t>
            </a:r>
            <a:r>
              <a:rPr lang="en-US" b="1" dirty="0">
                <a:solidFill>
                  <a:srgbClr val="0000FF"/>
                </a:solidFill>
              </a:rPr>
              <a:t>fiber read-out</a:t>
            </a:r>
            <a:r>
              <a:rPr lang="en-US" dirty="0">
                <a:solidFill>
                  <a:srgbClr val="0000FF"/>
                </a:solidFill>
              </a:rPr>
              <a:t>: scintillation &amp; </a:t>
            </a:r>
            <a:r>
              <a:rPr lang="en-US" dirty="0" smtClean="0">
                <a:solidFill>
                  <a:srgbClr val="0000FF"/>
                </a:solidFill>
              </a:rPr>
              <a:t>Cerenkov </a:t>
            </a:r>
            <a:r>
              <a:rPr lang="en-US" dirty="0">
                <a:solidFill>
                  <a:srgbClr val="0000FF"/>
                </a:solidFill>
              </a:rPr>
              <a:t>– following work of DREAM/</a:t>
            </a:r>
            <a:r>
              <a:rPr lang="en-US" dirty="0" smtClean="0">
                <a:solidFill>
                  <a:srgbClr val="0000FF"/>
                </a:solidFill>
              </a:rPr>
              <a:t>RD52	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	</a:t>
            </a:r>
            <a:r>
              <a:rPr lang="en-US" dirty="0" smtClean="0">
                <a:solidFill>
                  <a:srgbClr val="0000FF"/>
                </a:solidFill>
              </a:rPr>
              <a:t>using </a:t>
            </a:r>
            <a:r>
              <a:rPr lang="en-US" dirty="0">
                <a:solidFill>
                  <a:srgbClr val="0000FF"/>
                </a:solidFill>
              </a:rPr>
              <a:t>doped/crystal fibers </a:t>
            </a:r>
            <a:r>
              <a:rPr lang="en-US" dirty="0" smtClean="0">
                <a:solidFill>
                  <a:srgbClr val="0000FF"/>
                </a:solidFill>
              </a:rPr>
              <a:t>=&gt; </a:t>
            </a:r>
            <a:r>
              <a:rPr lang="en-US" dirty="0">
                <a:solidFill>
                  <a:srgbClr val="0000FF"/>
                </a:solidFill>
              </a:rPr>
              <a:t>allows e/h </a:t>
            </a:r>
            <a:r>
              <a:rPr lang="en-US" dirty="0" smtClean="0">
                <a:solidFill>
                  <a:srgbClr val="0000FF"/>
                </a:solidFill>
              </a:rPr>
              <a:t>correction 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Fine-grained Particle </a:t>
            </a:r>
            <a:r>
              <a:rPr lang="en-US" b="1" dirty="0">
                <a:solidFill>
                  <a:srgbClr val="0000FF"/>
                </a:solidFill>
              </a:rPr>
              <a:t>Flow </a:t>
            </a:r>
            <a:r>
              <a:rPr lang="en-US" b="1" dirty="0" smtClean="0">
                <a:solidFill>
                  <a:srgbClr val="0000FF"/>
                </a:solidFill>
              </a:rPr>
              <a:t>Calorimeter </a:t>
            </a:r>
            <a:r>
              <a:rPr lang="en-US" dirty="0" smtClean="0">
                <a:solidFill>
                  <a:srgbClr val="0000FF"/>
                </a:solidFill>
              </a:rPr>
              <a:t>– </a:t>
            </a:r>
            <a:r>
              <a:rPr lang="en-US" dirty="0">
                <a:solidFill>
                  <a:srgbClr val="0000FF"/>
                </a:solidFill>
              </a:rPr>
              <a:t>following work of </a:t>
            </a:r>
            <a:r>
              <a:rPr lang="en-US" dirty="0" smtClean="0">
                <a:solidFill>
                  <a:srgbClr val="0000FF"/>
                </a:solidFill>
              </a:rPr>
              <a:t>CALICE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	</a:t>
            </a:r>
            <a:r>
              <a:rPr lang="en-US" dirty="0" smtClean="0">
                <a:solidFill>
                  <a:srgbClr val="0000FF"/>
                </a:solidFill>
              </a:rPr>
              <a:t>active layers GEM</a:t>
            </a:r>
            <a:r>
              <a:rPr lang="en-US" dirty="0">
                <a:solidFill>
                  <a:srgbClr val="0000FF"/>
                </a:solidFill>
              </a:rPr>
              <a:t>/</a:t>
            </a:r>
            <a:r>
              <a:rPr lang="en-US" dirty="0" err="1">
                <a:solidFill>
                  <a:srgbClr val="0000FF"/>
                </a:solidFill>
              </a:rPr>
              <a:t>Micromegas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or Silicon =&gt; detailed jet reconstruction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7" name="Picture 6" descr="Screen Shot 2014-02-01 at 7.21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614" y="1524001"/>
            <a:ext cx="3520486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472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318" y="29967"/>
            <a:ext cx="7897991" cy="727338"/>
          </a:xfrm>
        </p:spPr>
        <p:txBody>
          <a:bodyPr>
            <a:noAutofit/>
          </a:bodyPr>
          <a:lstStyle/>
          <a:p>
            <a:r>
              <a:rPr lang="en-US" sz="3200" dirty="0"/>
              <a:t>Possible </a:t>
            </a:r>
            <a:r>
              <a:rPr lang="en-US" sz="3200" dirty="0" smtClean="0"/>
              <a:t>common </a:t>
            </a:r>
            <a:r>
              <a:rPr lang="en-US" sz="3200" dirty="0" err="1" smtClean="0"/>
              <a:t>pp</a:t>
            </a:r>
            <a:r>
              <a:rPr lang="en-US" sz="3200" dirty="0" smtClean="0"/>
              <a:t>/</a:t>
            </a:r>
            <a:r>
              <a:rPr lang="en-US" sz="3200" dirty="0" err="1" smtClean="0"/>
              <a:t>e</a:t>
            </a:r>
            <a:r>
              <a:rPr lang="en-US" sz="3200" baseline="30000" dirty="0" err="1" smtClean="0"/>
              <a:t>+</a:t>
            </a:r>
            <a:r>
              <a:rPr lang="en-US" sz="3200" dirty="0" err="1" smtClean="0"/>
              <a:t>e</a:t>
            </a:r>
            <a:r>
              <a:rPr lang="en-US" sz="3200" baseline="30000" dirty="0" smtClean="0"/>
              <a:t>-</a:t>
            </a:r>
            <a:r>
              <a:rPr lang="en-US" sz="3200" dirty="0" smtClean="0"/>
              <a:t> </a:t>
            </a:r>
            <a:r>
              <a:rPr lang="en-US" sz="3200" dirty="0"/>
              <a:t>development areas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8318" y="1450144"/>
            <a:ext cx="8397347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 err="1" smtClean="0">
                <a:solidFill>
                  <a:srgbClr val="0000FF"/>
                </a:solidFill>
              </a:rPr>
              <a:t>Vertex+tracking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r>
              <a:rPr lang="en-US" sz="1600" b="1" dirty="0">
                <a:solidFill>
                  <a:srgbClr val="0000FF"/>
                </a:solidFill>
              </a:rPr>
              <a:t>detector technology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R</a:t>
            </a:r>
            <a:r>
              <a:rPr lang="en-US" sz="1600" dirty="0"/>
              <a:t>&amp;D in </a:t>
            </a:r>
            <a:r>
              <a:rPr lang="en-US" sz="1600" dirty="0" smtClean="0"/>
              <a:t>integrated hybrid detectors </a:t>
            </a:r>
            <a:r>
              <a:rPr lang="en-US" sz="1600" dirty="0"/>
              <a:t>(including developments with HV-CMOS)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/>
              <a:t>Advanced radiation-hard microelectronics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Interconnect technologies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Low</a:t>
            </a:r>
            <a:r>
              <a:rPr lang="en-US" sz="1600" dirty="0"/>
              <a:t>-mass </a:t>
            </a:r>
            <a:r>
              <a:rPr lang="en-US" sz="1600" dirty="0" smtClean="0"/>
              <a:t>engineering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Low-mass detector cooling (e.g. </a:t>
            </a:r>
            <a:r>
              <a:rPr lang="en-US" sz="1600" dirty="0" err="1" smtClean="0"/>
              <a:t>microcooling</a:t>
            </a:r>
            <a:r>
              <a:rPr lang="en-US" sz="1600" dirty="0" smtClean="0"/>
              <a:t> options)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Detector powering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New low-mass solutions with small </a:t>
            </a:r>
            <a:r>
              <a:rPr lang="en-US" sz="1600" dirty="0"/>
              <a:t>strips / large </a:t>
            </a:r>
            <a:r>
              <a:rPr lang="en-US" sz="1600" dirty="0" smtClean="0"/>
              <a:t>pixels</a:t>
            </a:r>
          </a:p>
          <a:p>
            <a:pPr marL="742950" lvl="1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solidFill>
                  <a:srgbClr val="0000FF"/>
                </a:solidFill>
              </a:rPr>
              <a:t>Fine-grained </a:t>
            </a:r>
            <a:r>
              <a:rPr lang="en-US" sz="1600" b="1" dirty="0" err="1">
                <a:solidFill>
                  <a:srgbClr val="0000FF"/>
                </a:solidFill>
              </a:rPr>
              <a:t>calorimetry</a:t>
            </a:r>
            <a:endParaRPr lang="en-US" sz="1600" b="1" dirty="0">
              <a:solidFill>
                <a:srgbClr val="0000FF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 err="1" smtClean="0"/>
              <a:t>Optimisation</a:t>
            </a:r>
            <a:r>
              <a:rPr lang="en-US" sz="1600" dirty="0" smtClean="0"/>
              <a:t> of jet </a:t>
            </a:r>
            <a:r>
              <a:rPr lang="en-US" sz="1600" dirty="0"/>
              <a:t>energy </a:t>
            </a:r>
            <a:r>
              <a:rPr lang="en-US" sz="1600" dirty="0" smtClean="0"/>
              <a:t>resolution + </a:t>
            </a:r>
            <a:r>
              <a:rPr lang="en-US" sz="1600" dirty="0" err="1" smtClean="0"/>
              <a:t>bkg</a:t>
            </a:r>
            <a:r>
              <a:rPr lang="en-US" sz="1600" dirty="0" smtClean="0"/>
              <a:t> suppression with PFA</a:t>
            </a:r>
            <a:endParaRPr lang="en-US" sz="1600" dirty="0"/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Compact, large area detectors</a:t>
            </a:r>
            <a:endParaRPr lang="en-US" sz="1600" dirty="0"/>
          </a:p>
          <a:p>
            <a:pPr marL="742950" lvl="1" indent="-285750">
              <a:buFont typeface="Arial"/>
              <a:buChar char="•"/>
            </a:pPr>
            <a:endParaRPr lang="en-US" sz="1100" dirty="0"/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solidFill>
                  <a:srgbClr val="0000FF"/>
                </a:solidFill>
              </a:rPr>
              <a:t>Overall detector engineering aspects and </a:t>
            </a:r>
            <a:r>
              <a:rPr lang="en-US" sz="1600" b="1" dirty="0" err="1">
                <a:solidFill>
                  <a:srgbClr val="0000FF"/>
                </a:solidFill>
              </a:rPr>
              <a:t>large+strong</a:t>
            </a:r>
            <a:r>
              <a:rPr lang="en-US" sz="1600" b="1" dirty="0">
                <a:solidFill>
                  <a:srgbClr val="0000FF"/>
                </a:solidFill>
              </a:rPr>
              <a:t> detector magnets</a:t>
            </a:r>
          </a:p>
          <a:p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0000FF"/>
                </a:solidFill>
              </a:rPr>
              <a:t>Simulation tools and methods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Flexible detector geometry descriptions for simulations in detector </a:t>
            </a:r>
            <a:r>
              <a:rPr lang="en-US" sz="1600" dirty="0" err="1" smtClean="0"/>
              <a:t>optimisation</a:t>
            </a:r>
            <a:r>
              <a:rPr lang="en-US" sz="1600" dirty="0" smtClean="0"/>
              <a:t> phase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PFA-like event reconstruction tools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Jet clustering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8500" y="914400"/>
            <a:ext cx="4350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Non-exhaustive, to be completed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9703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Summary/outlook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4000" y="980244"/>
            <a:ext cx="8605165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Many exciting detector R&amp;D projects for high-energy </a:t>
            </a:r>
            <a:r>
              <a:rPr lang="en-US" sz="2400" b="1" dirty="0" err="1" smtClean="0">
                <a:solidFill>
                  <a:srgbClr val="FF0000"/>
                </a:solidFill>
              </a:rPr>
              <a:t>e+e</a:t>
            </a:r>
            <a:r>
              <a:rPr lang="en-US" sz="2400" b="1" dirty="0" smtClean="0">
                <a:solidFill>
                  <a:srgbClr val="FF0000"/>
                </a:solidFill>
              </a:rPr>
              <a:t>- and </a:t>
            </a:r>
            <a:r>
              <a:rPr lang="en-US" sz="2400" b="1" dirty="0" err="1" smtClean="0">
                <a:solidFill>
                  <a:srgbClr val="FF0000"/>
                </a:solidFill>
              </a:rPr>
              <a:t>pp</a:t>
            </a:r>
            <a:r>
              <a:rPr lang="en-US" sz="2400" b="1" dirty="0" smtClean="0">
                <a:solidFill>
                  <a:srgbClr val="FF0000"/>
                </a:solidFill>
              </a:rPr>
              <a:t> !</a:t>
            </a:r>
          </a:p>
          <a:p>
            <a:pPr algn="ctr"/>
            <a:endParaRPr lang="en-US" sz="1100" dirty="0" smtClean="0"/>
          </a:p>
          <a:p>
            <a:pPr algn="ctr"/>
            <a:r>
              <a:rPr lang="en-US" sz="2000" b="1" dirty="0">
                <a:solidFill>
                  <a:srgbClr val="0000FF"/>
                </a:solidFill>
              </a:rPr>
              <a:t>C</a:t>
            </a:r>
            <a:r>
              <a:rPr lang="en-US" sz="2000" b="1" dirty="0" smtClean="0">
                <a:solidFill>
                  <a:srgbClr val="0000FF"/>
                </a:solidFill>
              </a:rPr>
              <a:t>ollaborative efforts, creativity, perseverance and new technologies</a:t>
            </a:r>
          </a:p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help to overcome challenges</a:t>
            </a:r>
            <a:endParaRPr lang="en-US" sz="2000" dirty="0" smtClean="0"/>
          </a:p>
          <a:p>
            <a:pPr algn="ctr"/>
            <a:endParaRPr lang="en-US" dirty="0" smtClean="0"/>
          </a:p>
          <a:p>
            <a:endParaRPr lang="en-US" dirty="0"/>
          </a:p>
          <a:p>
            <a:pPr algn="ctr"/>
            <a:r>
              <a:rPr lang="en-US" sz="2000" b="1" dirty="0" smtClean="0"/>
              <a:t>When comparing </a:t>
            </a:r>
            <a:r>
              <a:rPr lang="en-US" sz="2000" b="1" dirty="0" err="1" smtClean="0"/>
              <a:t>e+e</a:t>
            </a:r>
            <a:r>
              <a:rPr lang="en-US" sz="2000" b="1" dirty="0" smtClean="0"/>
              <a:t>- with </a:t>
            </a:r>
            <a:r>
              <a:rPr lang="en-US" sz="2000" b="1" dirty="0" err="1" smtClean="0"/>
              <a:t>pp</a:t>
            </a:r>
            <a:r>
              <a:rPr lang="en-US" sz="2000" b="1" dirty="0" smtClean="0"/>
              <a:t>: many challenges are common, others diverge</a:t>
            </a:r>
          </a:p>
          <a:p>
            <a:pPr algn="ctr"/>
            <a:endParaRPr lang="en-US" sz="1100" b="1" dirty="0"/>
          </a:p>
          <a:p>
            <a:pPr algn="ctr"/>
            <a:r>
              <a:rPr lang="en-US" sz="2000" b="1" dirty="0" smtClean="0"/>
              <a:t>In most cases, basic technology advances can be carried out in common</a:t>
            </a:r>
          </a:p>
          <a:p>
            <a:pPr algn="ctr"/>
            <a:endParaRPr lang="en-US" sz="1100" b="1" dirty="0"/>
          </a:p>
          <a:p>
            <a:pPr algn="ctr"/>
            <a:r>
              <a:rPr lang="en-US" sz="2000" b="1" dirty="0" smtClean="0"/>
              <a:t>Implementations are nearly always application-specific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4343699" y="4777035"/>
            <a:ext cx="3420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rgbClr val="FF0000"/>
                </a:solidFill>
              </a:rPr>
              <a:t>t</a:t>
            </a:r>
            <a:r>
              <a:rPr lang="en-US" sz="4800" dirty="0" smtClean="0">
                <a:solidFill>
                  <a:srgbClr val="FF0000"/>
                </a:solidFill>
              </a:rPr>
              <a:t>hank you</a:t>
            </a:r>
            <a:endParaRPr lang="en-US" sz="4800" dirty="0">
              <a:solidFill>
                <a:srgbClr val="FF0000"/>
              </a:solidFill>
            </a:endParaRPr>
          </a:p>
        </p:txBody>
      </p:sp>
      <p:pic>
        <p:nvPicPr>
          <p:cNvPr id="8" name="Picture 7" descr="Screen Shot 2013-10-28 at 1.05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500" y="4096483"/>
            <a:ext cx="3175599" cy="246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8869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7921" y="2055763"/>
            <a:ext cx="322581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rgbClr val="FF0000"/>
                </a:solidFill>
              </a:rPr>
              <a:t>SPARE</a:t>
            </a:r>
          </a:p>
          <a:p>
            <a:pPr algn="ctr"/>
            <a:r>
              <a:rPr lang="en-US" sz="8800" dirty="0" smtClean="0">
                <a:solidFill>
                  <a:srgbClr val="FF0000"/>
                </a:solidFill>
              </a:rPr>
              <a:t>SLIDES</a:t>
            </a:r>
            <a:endParaRPr 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046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361" y="29966"/>
            <a:ext cx="3803947" cy="115921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CLIC detector and physics study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352162" y="1327721"/>
            <a:ext cx="455391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Light-weight cooperation structure</a:t>
            </a:r>
          </a:p>
          <a:p>
            <a:r>
              <a:rPr lang="en-US" dirty="0">
                <a:solidFill>
                  <a:srgbClr val="0000FF"/>
                </a:solidFill>
              </a:rPr>
              <a:t>No engagements, on best-effort basis</a:t>
            </a:r>
          </a:p>
          <a:p>
            <a:r>
              <a:rPr lang="en-US" dirty="0">
                <a:solidFill>
                  <a:srgbClr val="0000FF"/>
                </a:solidFill>
              </a:rPr>
              <a:t>With strong collaborative links to ILC</a:t>
            </a:r>
          </a:p>
          <a:p>
            <a:endParaRPr lang="en-US" b="1" dirty="0" smtClean="0"/>
          </a:p>
          <a:p>
            <a:r>
              <a:rPr lang="en-US" b="1" dirty="0" smtClean="0"/>
              <a:t>http://</a:t>
            </a:r>
            <a:r>
              <a:rPr lang="en-US" b="1" dirty="0" err="1" smtClean="0"/>
              <a:t>lcd.web.cern.ch</a:t>
            </a:r>
            <a:r>
              <a:rPr lang="en-US" b="1" dirty="0" smtClean="0"/>
              <a:t>/LCD/Home/</a:t>
            </a:r>
            <a:r>
              <a:rPr lang="en-US" b="1" dirty="0" err="1" smtClean="0"/>
              <a:t>MoC.html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313307" y="3135924"/>
            <a:ext cx="2492990" cy="400110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00FF"/>
                </a:solidFill>
                <a:ea typeface="Wingdings"/>
                <a:cs typeface="Wingdings"/>
                <a:sym typeface="Wingdings"/>
              </a:rPr>
              <a:t>CLICdp</a:t>
            </a:r>
            <a:r>
              <a:rPr lang="en-US" sz="1600" b="1" dirty="0" smtClean="0">
                <a:solidFill>
                  <a:srgbClr val="0000FF"/>
                </a:solidFill>
                <a:ea typeface="Wingdings"/>
                <a:cs typeface="Wingdings"/>
                <a:sym typeface="Wingdings"/>
              </a:rPr>
              <a:t>:</a:t>
            </a:r>
            <a:r>
              <a:rPr lang="en-US" sz="1600" b="1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</a:rPr>
              <a:t>21 institutes</a:t>
            </a:r>
            <a:endParaRPr lang="en-US" sz="2000" b="1" dirty="0">
              <a:solidFill>
                <a:srgbClr val="0000FF"/>
              </a:solidFill>
            </a:endParaRPr>
          </a:p>
        </p:txBody>
      </p:sp>
      <p:pic>
        <p:nvPicPr>
          <p:cNvPr id="11" name="Picture 10" descr="CLIC-Logo-Color-7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83" t="14014" r="14270" b="13812"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  <p:pic>
        <p:nvPicPr>
          <p:cNvPr id="9" name="Picture 8" descr="Screen Shot 2014-02-03 at 10.06.1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96721" cy="6858000"/>
          </a:xfrm>
          <a:prstGeom prst="rect">
            <a:avLst/>
          </a:prstGeom>
        </p:spPr>
      </p:pic>
      <p:pic>
        <p:nvPicPr>
          <p:cNvPr id="37" name="Picture 36" descr="Screen Shot 2014-02-03 at 10.10.27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721" y="3913264"/>
            <a:ext cx="5308600" cy="267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798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table of comparison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35</a:t>
            </a:fld>
            <a:endParaRPr lang="en-US"/>
          </a:p>
        </p:txBody>
      </p:sp>
      <p:pic>
        <p:nvPicPr>
          <p:cNvPr id="6" name="Picture 5" descr="Screen Shot 2014-01-31 at 11.58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585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4482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CLIC_ILD and </a:t>
            </a:r>
            <a:r>
              <a:rPr lang="en-US" dirty="0" err="1" smtClean="0"/>
              <a:t>CLIC_SiD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60151" y="1811776"/>
            <a:ext cx="1269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CLIC_ILD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34128" y="1824870"/>
            <a:ext cx="1274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CLIC_SiD</a:t>
            </a:r>
            <a:endParaRPr lang="en-US" sz="2400" dirty="0"/>
          </a:p>
        </p:txBody>
      </p:sp>
      <p:pic>
        <p:nvPicPr>
          <p:cNvPr id="6" name="Picture 5" descr="Screen Shot 2011-12-07 at 9.36.4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250" y="2388258"/>
            <a:ext cx="3721100" cy="4000500"/>
          </a:xfrm>
          <a:prstGeom prst="rect">
            <a:avLst/>
          </a:prstGeom>
        </p:spPr>
      </p:pic>
      <p:pic>
        <p:nvPicPr>
          <p:cNvPr id="9" name="Picture 8" descr="Screen Shot 2011-12-07 at 9.36.2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580" y="2389046"/>
            <a:ext cx="3671316" cy="402336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746308" y="2440634"/>
            <a:ext cx="0" cy="39384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7119" y="4016769"/>
            <a:ext cx="53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 m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36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107993" y="775647"/>
            <a:ext cx="48537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Two general-purpose CLIC detector concepts</a:t>
            </a:r>
          </a:p>
          <a:p>
            <a:r>
              <a:rPr lang="en-US" dirty="0"/>
              <a:t>	</a:t>
            </a:r>
            <a:r>
              <a:rPr lang="en-US" dirty="0" smtClean="0"/>
              <a:t>Based on initial ILC concepts (ILD and </a:t>
            </a:r>
            <a:r>
              <a:rPr lang="en-US" dirty="0" err="1" smtClean="0"/>
              <a:t>SiD</a:t>
            </a:r>
            <a:r>
              <a:rPr lang="en-US" dirty="0" smtClean="0"/>
              <a:t>)</a:t>
            </a:r>
          </a:p>
          <a:p>
            <a:r>
              <a:rPr lang="en-US" dirty="0"/>
              <a:t>	</a:t>
            </a:r>
            <a:r>
              <a:rPr lang="en-US" dirty="0" err="1" smtClean="0"/>
              <a:t>Optimised</a:t>
            </a:r>
            <a:r>
              <a:rPr lang="en-US" dirty="0" smtClean="0"/>
              <a:t> and adapted to CLIC conditions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Vertex detectors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0267" y="848791"/>
            <a:ext cx="3724096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  <a:r>
              <a:rPr lang="en-US" b="1" dirty="0" smtClean="0"/>
              <a:t>ategories of </a:t>
            </a:r>
            <a:r>
              <a:rPr lang="en-US" b="1" dirty="0" smtClean="0">
                <a:solidFill>
                  <a:srgbClr val="0000FF"/>
                </a:solidFill>
              </a:rPr>
              <a:t>candidate</a:t>
            </a:r>
            <a:r>
              <a:rPr lang="en-US" b="1" dirty="0" smtClean="0"/>
              <a:t> technologies </a:t>
            </a:r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403467"/>
              </p:ext>
            </p:extLst>
          </p:nvPr>
        </p:nvGraphicFramePr>
        <p:xfrm>
          <a:off x="275167" y="1445690"/>
          <a:ext cx="8667752" cy="4195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9033"/>
                <a:gridCol w="2235200"/>
                <a:gridCol w="2222500"/>
                <a:gridCol w="2631019"/>
              </a:tblGrid>
              <a:tr h="57545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Monolytic</a:t>
                      </a:r>
                      <a:r>
                        <a:rPr lang="en-US" sz="1800" dirty="0" smtClean="0"/>
                        <a:t> CMOS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(3D) integrated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Hybrid pixel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54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Examples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DEPFET, FPCCD, MAPS,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HV-CMOS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SOI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MIT-LL,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Tezzaron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Ziptronix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CLICpix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(TimePix3, </a:t>
                      </a:r>
                      <a:r>
                        <a:rPr lang="en-US" sz="1600" dirty="0" err="1" smtClean="0"/>
                        <a:t>Smallpix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54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Technology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Specialised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HEP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processes, r/o and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sensors integrated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Customized niche industry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Processes with focus on Interconnectivity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Industry standard ASIC processes; 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HEP-specific high-resistivity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sensors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54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Depletion layer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Partial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Partial or full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Full =&gt; large fast signals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5450"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Granularity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Down to 5 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 pixel size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Down to 5 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 pixel size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 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 pixel size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54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Thickness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~50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μm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total thickness achievable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~50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μm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total thickness achievable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~50 μm sensor + ~50 μm r/o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905500" y="6007100"/>
            <a:ext cx="812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CLIC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2899" y="6012190"/>
            <a:ext cx="6222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ILC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743200" y="5803900"/>
            <a:ext cx="1348502" cy="33020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091702" y="5803900"/>
            <a:ext cx="1115298" cy="33020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091702" y="5803900"/>
            <a:ext cx="3159998" cy="330200"/>
          </a:xfrm>
          <a:prstGeom prst="line">
            <a:avLst/>
          </a:prstGeom>
          <a:ln w="19050" cmpd="sng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5321301" y="5803900"/>
            <a:ext cx="1129779" cy="330200"/>
          </a:xfrm>
          <a:prstGeom prst="line">
            <a:avLst/>
          </a:prstGeom>
          <a:ln w="28575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6451080" y="5816600"/>
            <a:ext cx="1384820" cy="330200"/>
          </a:xfrm>
          <a:prstGeom prst="line">
            <a:avLst/>
          </a:prstGeom>
          <a:ln w="28575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3327400" y="5803900"/>
            <a:ext cx="3123680" cy="330200"/>
          </a:xfrm>
          <a:prstGeom prst="line">
            <a:avLst/>
          </a:prstGeom>
          <a:ln w="19050" cmpd="sng">
            <a:solidFill>
              <a:srgbClr val="000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375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Vertex detectors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0267" y="848791"/>
            <a:ext cx="3724096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  <a:r>
              <a:rPr lang="en-US" b="1" dirty="0" smtClean="0"/>
              <a:t>ategories of </a:t>
            </a:r>
            <a:r>
              <a:rPr lang="en-US" b="1" dirty="0" smtClean="0">
                <a:solidFill>
                  <a:srgbClr val="0000FF"/>
                </a:solidFill>
              </a:rPr>
              <a:t>candidate</a:t>
            </a:r>
            <a:r>
              <a:rPr lang="en-US" b="1" dirty="0" smtClean="0"/>
              <a:t> technologies </a:t>
            </a:r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464654"/>
              </p:ext>
            </p:extLst>
          </p:nvPr>
        </p:nvGraphicFramePr>
        <p:xfrm>
          <a:off x="275167" y="1445690"/>
          <a:ext cx="8667752" cy="4195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9033"/>
                <a:gridCol w="2235200"/>
                <a:gridCol w="2222500"/>
                <a:gridCol w="2631019"/>
              </a:tblGrid>
              <a:tr h="57545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Monolytic</a:t>
                      </a:r>
                      <a:r>
                        <a:rPr lang="en-US" sz="1800" dirty="0" smtClean="0"/>
                        <a:t> CMOS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(3D) integrated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Hybrid pixel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54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Examples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DEPFET, FPCCD, MAPS,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HV-CMOS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SOI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MIT-LL,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Tezzaron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Ziptronix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CLICpix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(TimePix3, </a:t>
                      </a:r>
                      <a:r>
                        <a:rPr lang="en-US" sz="1600" dirty="0" err="1" smtClean="0"/>
                        <a:t>Smallpix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54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Technology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Specialised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HEP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processes, r/o and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sensors integrated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Customized niche industry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Processes with focus on Interconnectivity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Industry standard ASIC processes; 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HEP-specific high-resistivity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sensors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54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Depletion layer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Partial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Partial or full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Full =&gt; large fast signals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5450"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Granularity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Down to 5 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 pixel size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Down to 5 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 pixel size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 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 pixel size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54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Thickness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~50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μm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total thickness achievable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~50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μm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total thickness achievable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~50 μm sensor + ~50 μm r/o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905500" y="6007100"/>
            <a:ext cx="812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CLIC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2899" y="6012190"/>
            <a:ext cx="6222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ILC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743200" y="5803900"/>
            <a:ext cx="1348502" cy="33020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091702" y="5803900"/>
            <a:ext cx="1115298" cy="33020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091702" y="5803900"/>
            <a:ext cx="3159998" cy="330200"/>
          </a:xfrm>
          <a:prstGeom prst="line">
            <a:avLst/>
          </a:prstGeom>
          <a:ln w="19050" cmpd="sng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5321301" y="5803900"/>
            <a:ext cx="1129779" cy="330200"/>
          </a:xfrm>
          <a:prstGeom prst="line">
            <a:avLst/>
          </a:prstGeom>
          <a:ln w="28575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6451080" y="5816600"/>
            <a:ext cx="1384820" cy="330200"/>
          </a:xfrm>
          <a:prstGeom prst="line">
            <a:avLst/>
          </a:prstGeom>
          <a:ln w="28575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3327400" y="5803900"/>
            <a:ext cx="3123680" cy="330200"/>
          </a:xfrm>
          <a:prstGeom prst="line">
            <a:avLst/>
          </a:prstGeom>
          <a:ln w="19050" cmpd="sng">
            <a:solidFill>
              <a:srgbClr val="000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0800" y="3441700"/>
            <a:ext cx="9042400" cy="21844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FF0000"/>
                </a:solidFill>
              </a:rPr>
              <a:t>Smaller pixels</a:t>
            </a:r>
          </a:p>
          <a:p>
            <a:endParaRPr lang="en-US" sz="1050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Thinner detectors</a:t>
            </a:r>
          </a:p>
          <a:p>
            <a:endParaRPr lang="en-US" sz="1050" dirty="0" smtClean="0">
              <a:solidFill>
                <a:srgbClr val="0000FF"/>
              </a:solidFill>
            </a:endParaRPr>
          </a:p>
          <a:p>
            <a:pPr algn="r"/>
            <a:r>
              <a:rPr lang="en-US" b="1" dirty="0" smtClean="0">
                <a:solidFill>
                  <a:srgbClr val="0000FF"/>
                </a:solidFill>
              </a:rPr>
              <a:t>High level of pixel functionality</a:t>
            </a:r>
          </a:p>
          <a:p>
            <a:pPr algn="r"/>
            <a:endParaRPr lang="en-US" sz="1050" b="1" dirty="0" smtClean="0">
              <a:solidFill>
                <a:srgbClr val="0000FF"/>
              </a:solidFill>
            </a:endParaRPr>
          </a:p>
          <a:p>
            <a:pPr algn="r"/>
            <a:r>
              <a:rPr lang="en-US" b="1" dirty="0" smtClean="0">
                <a:solidFill>
                  <a:srgbClr val="0000FF"/>
                </a:solidFill>
              </a:rPr>
              <a:t>Fast time-stamping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166409" y="3759200"/>
            <a:ext cx="3340100" cy="12700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166409" y="4220633"/>
            <a:ext cx="3340100" cy="12700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413000" y="5130800"/>
            <a:ext cx="3405719" cy="0"/>
          </a:xfrm>
          <a:prstGeom prst="straightConnector1">
            <a:avLst/>
          </a:prstGeom>
          <a:ln>
            <a:solidFill>
              <a:srgbClr val="0000FF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413000" y="4682066"/>
            <a:ext cx="3405719" cy="0"/>
          </a:xfrm>
          <a:prstGeom prst="straightConnector1">
            <a:avLst/>
          </a:prstGeom>
          <a:ln>
            <a:solidFill>
              <a:srgbClr val="0000FF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674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vertex R&amp;D: power pulsing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39</a:t>
            </a:fld>
            <a:endParaRPr lang="en-US"/>
          </a:p>
        </p:txBody>
      </p:sp>
      <p:pic>
        <p:nvPicPr>
          <p:cNvPr id="8" name="Picture 7" descr="Screen Shot 2013-09-07 at 6.21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95" y="964276"/>
            <a:ext cx="8451273" cy="546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30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</a:t>
            </a:r>
            <a:r>
              <a:rPr lang="en-US" dirty="0" smtClean="0"/>
              <a:t>adron vs. lepton colliders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291506"/>
              </p:ext>
            </p:extLst>
          </p:nvPr>
        </p:nvGraphicFramePr>
        <p:xfrm>
          <a:off x="286155" y="3163455"/>
          <a:ext cx="8568952" cy="3237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76"/>
                <a:gridCol w="4284476"/>
              </a:tblGrid>
              <a:tr h="43522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p-p collisions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sz="1800" baseline="30000" dirty="0" err="1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collisions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6583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Proton is compound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object</a:t>
                      </a:r>
                    </a:p>
                    <a:p>
                      <a:pPr marL="285750" indent="-285750">
                        <a:buFont typeface="Wingdings" charset="0"/>
                        <a:buChar char="à"/>
                      </a:pPr>
                      <a:r>
                        <a:rPr lang="en-US" sz="1600" baseline="0" dirty="0" smtClean="0">
                          <a:sym typeface="Wingdings"/>
                        </a:rPr>
                        <a:t>Initial state not known event-by-event</a:t>
                      </a:r>
                    </a:p>
                    <a:p>
                      <a:pPr marL="285750" indent="-285750">
                        <a:buFont typeface="Wingdings" charset="0"/>
                        <a:buChar char="à"/>
                      </a:pP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  <a:sym typeface="Wingdings"/>
                        </a:rPr>
                        <a:t>Limits achievable precision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r>
                        <a:rPr lang="en-US" sz="1600" baseline="300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/e</a:t>
                      </a:r>
                      <a:r>
                        <a:rPr lang="en-US" sz="1600" baseline="300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 are point-like</a:t>
                      </a:r>
                    </a:p>
                    <a:p>
                      <a:pPr marL="285750" indent="-285750">
                        <a:buFont typeface="Wingdings" charset="0"/>
                        <a:buChar char="à"/>
                      </a:pPr>
                      <a:r>
                        <a:rPr lang="en-US" sz="1600" dirty="0" smtClean="0">
                          <a:sym typeface="Wingdings"/>
                        </a:rPr>
                        <a:t>Initial state well defined</a:t>
                      </a:r>
                      <a:r>
                        <a:rPr lang="en-US" sz="1600" baseline="0" dirty="0" smtClean="0">
                          <a:sym typeface="Wingdings"/>
                        </a:rPr>
                        <a:t> </a:t>
                      </a:r>
                      <a:r>
                        <a:rPr lang="en-US" sz="1600" dirty="0" smtClean="0">
                          <a:sym typeface="Wingdings"/>
                        </a:rPr>
                        <a:t>(√s / polarization)</a:t>
                      </a:r>
                    </a:p>
                    <a:p>
                      <a:pPr marL="285750" indent="-285750">
                        <a:buFont typeface="Wingdings" charset="0"/>
                        <a:buChar char="à"/>
                      </a:pPr>
                      <a:r>
                        <a:rPr lang="en-US" sz="1600" dirty="0" smtClean="0">
                          <a:solidFill>
                            <a:srgbClr val="0000FF"/>
                          </a:solidFill>
                          <a:sym typeface="Wingdings"/>
                        </a:rPr>
                        <a:t>High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  <a:sym typeface="Wingdings"/>
                        </a:rPr>
                        <a:t>-precision measurements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43522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Circular colliders </a:t>
                      </a:r>
                      <a:r>
                        <a:rPr lang="en-US" sz="1600" dirty="0" smtClean="0"/>
                        <a:t>feasible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Linear Colliders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1600" baseline="0" dirty="0" smtClean="0"/>
                        <a:t>(avoid </a:t>
                      </a:r>
                      <a:r>
                        <a:rPr lang="en-US" sz="1600" dirty="0" smtClean="0"/>
                        <a:t>synchrotron rad.)</a:t>
                      </a:r>
                    </a:p>
                  </a:txBody>
                  <a:tcPr/>
                </a:tc>
              </a:tr>
              <a:tr h="96583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High rates of QCD backgrounds</a:t>
                      </a:r>
                    </a:p>
                    <a:p>
                      <a:pPr marL="285750" indent="-285750">
                        <a:buFont typeface="Wingdings" charset="0"/>
                        <a:buChar char="à"/>
                      </a:pPr>
                      <a:r>
                        <a:rPr lang="en-US" sz="1600" dirty="0" smtClean="0">
                          <a:sym typeface="Wingdings"/>
                        </a:rPr>
                        <a:t>Complex triggering schemes</a:t>
                      </a:r>
                    </a:p>
                    <a:p>
                      <a:pPr marL="285750" indent="-285750">
                        <a:buFont typeface="Wingdings" charset="0"/>
                        <a:buChar char="à"/>
                      </a:pPr>
                      <a:r>
                        <a:rPr lang="en-US" sz="1600" dirty="0" smtClean="0">
                          <a:solidFill>
                            <a:srgbClr val="0000FF"/>
                          </a:solidFill>
                          <a:sym typeface="Wingdings"/>
                        </a:rPr>
                        <a:t>High levels of radiation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Cleaner</a:t>
                      </a:r>
                      <a:r>
                        <a:rPr lang="en-US" sz="1600" baseline="0" dirty="0" smtClean="0"/>
                        <a:t> experimental environment</a:t>
                      </a:r>
                    </a:p>
                    <a:p>
                      <a:pPr marL="285750" indent="-285750">
                        <a:buFont typeface="Wingdings" charset="0"/>
                        <a:buChar char="à"/>
                      </a:pPr>
                      <a:r>
                        <a:rPr lang="en-US" sz="1600" baseline="0" dirty="0" smtClean="0">
                          <a:sym typeface="Wingdings"/>
                        </a:rPr>
                        <a:t>trigger-less readout</a:t>
                      </a:r>
                    </a:p>
                    <a:p>
                      <a:pPr marL="285750" indent="-285750">
                        <a:buFont typeface="Wingdings" charset="0"/>
                        <a:buChar char="à"/>
                      </a:pP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  <a:sym typeface="Wingdings"/>
                        </a:rPr>
                        <a:t>Low radiation levels</a:t>
                      </a:r>
                    </a:p>
                  </a:txBody>
                  <a:tcPr/>
                </a:tc>
              </a:tr>
              <a:tr h="43522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High cross-sections for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colored-states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Superior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sensitivity for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electro-weak states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958197"/>
            <a:ext cx="2662684" cy="19156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064" y="1035715"/>
            <a:ext cx="2463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7260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Linear collider, Si-tracker R&amp;D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40</a:t>
            </a:fld>
            <a:endParaRPr lang="en-US"/>
          </a:p>
        </p:txBody>
      </p:sp>
      <p:pic>
        <p:nvPicPr>
          <p:cNvPr id="6" name="Picture 5" descr="Screen Shot 2012-10-15 at 8.17.0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52" y="3357433"/>
            <a:ext cx="4125648" cy="3007782"/>
          </a:xfrm>
          <a:prstGeom prst="rect">
            <a:avLst/>
          </a:prstGeom>
        </p:spPr>
      </p:pic>
      <p:pic>
        <p:nvPicPr>
          <p:cNvPr id="7" name="Picture 6" descr="Screen Shot 2012-10-15 at 8.21.4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64" y="3715150"/>
            <a:ext cx="3333480" cy="20828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7020" y="5684411"/>
            <a:ext cx="441034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1024-channel KPIX chip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Sensor with double metal-layer routing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Connectivity via </a:t>
            </a:r>
            <a:r>
              <a:rPr lang="en-US" sz="1600" dirty="0" err="1" smtClean="0">
                <a:solidFill>
                  <a:srgbClr val="0000FF"/>
                </a:solidFill>
              </a:rPr>
              <a:t>Kapton</a:t>
            </a:r>
            <a:r>
              <a:rPr lang="en-US" sz="1600" dirty="0" smtClean="0">
                <a:solidFill>
                  <a:srgbClr val="0000FF"/>
                </a:solidFill>
              </a:rPr>
              <a:t> pig-tail cable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51567" y="3010301"/>
            <a:ext cx="22178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SiD</a:t>
            </a:r>
            <a:r>
              <a:rPr lang="en-US" sz="2000" b="1" dirty="0" smtClean="0">
                <a:solidFill>
                  <a:srgbClr val="FF0000"/>
                </a:solidFill>
              </a:rPr>
              <a:t> tracker module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   “chip on sensor”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5120" y="877465"/>
            <a:ext cx="3679162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S</a:t>
            </a:r>
            <a:r>
              <a:rPr lang="en-US" b="1" dirty="0" smtClean="0">
                <a:solidFill>
                  <a:srgbClr val="0000FF"/>
                </a:solidFill>
              </a:rPr>
              <a:t>ilicon tracker for the Linear Collider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=&gt; Aim for ~1% X0 per layer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>
                <a:solidFill>
                  <a:srgbClr val="0000FF"/>
                </a:solidFill>
              </a:rPr>
              <a:t>Only limited R&amp;D ongoing</a:t>
            </a:r>
          </a:p>
          <a:p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5994400" y="757305"/>
            <a:ext cx="3149601" cy="2642075"/>
            <a:chOff x="5429250" y="1653665"/>
            <a:chExt cx="4099164" cy="2919583"/>
          </a:xfrm>
        </p:grpSpPr>
        <p:pic>
          <p:nvPicPr>
            <p:cNvPr id="13" name="Picture 12" descr="Screen Shot 2011-12-15 at 8.30.26 A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9250" y="1961442"/>
              <a:ext cx="3143251" cy="2611806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>
              <a:off x="8805185" y="1961442"/>
              <a:ext cx="21167" cy="2293042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8490388" y="1653665"/>
              <a:ext cx="1038026" cy="320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1.3 m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30763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c</a:t>
            </a:r>
            <a:r>
              <a:rPr lang="en-US" dirty="0" err="1" smtClean="0"/>
              <a:t>alorimetry</a:t>
            </a:r>
            <a:r>
              <a:rPr lang="en-US" dirty="0" smtClean="0"/>
              <a:t> and PFA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68102" y="857023"/>
            <a:ext cx="8638252" cy="846386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Jet energy resolution </a:t>
            </a:r>
            <a:r>
              <a:rPr lang="en-US" sz="2000" dirty="0" smtClean="0">
                <a:solidFill>
                  <a:srgbClr val="FF0000"/>
                </a:solidFill>
              </a:rPr>
              <a:t>and </a:t>
            </a:r>
            <a:r>
              <a:rPr lang="en-US" sz="2000" b="1" dirty="0" smtClean="0">
                <a:solidFill>
                  <a:srgbClr val="FF0000"/>
                </a:solidFill>
              </a:rPr>
              <a:t>background rejection </a:t>
            </a:r>
            <a:r>
              <a:rPr lang="en-US" sz="2000" dirty="0" smtClean="0">
                <a:solidFill>
                  <a:srgbClr val="FF0000"/>
                </a:solidFill>
              </a:rPr>
              <a:t>drive the overall detector design</a:t>
            </a:r>
          </a:p>
          <a:p>
            <a:endParaRPr lang="en-US" sz="900" dirty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=&gt; =&gt; fine</a:t>
            </a:r>
            <a:r>
              <a:rPr lang="en-US" sz="2000" dirty="0">
                <a:solidFill>
                  <a:srgbClr val="FF0000"/>
                </a:solidFill>
              </a:rPr>
              <a:t>-grained </a:t>
            </a:r>
            <a:r>
              <a:rPr lang="en-US" sz="2000" dirty="0" err="1" smtClean="0">
                <a:solidFill>
                  <a:srgbClr val="FF0000"/>
                </a:solidFill>
              </a:rPr>
              <a:t>calorimetry</a:t>
            </a:r>
            <a:r>
              <a:rPr lang="en-US" sz="2000" dirty="0" smtClean="0">
                <a:solidFill>
                  <a:srgbClr val="FF0000"/>
                </a:solidFill>
              </a:rPr>
              <a:t> + Particle </a:t>
            </a:r>
            <a:r>
              <a:rPr lang="en-US" sz="2000" dirty="0">
                <a:solidFill>
                  <a:srgbClr val="FF0000"/>
                </a:solidFill>
              </a:rPr>
              <a:t>F</a:t>
            </a:r>
            <a:r>
              <a:rPr lang="en-US" sz="2000" dirty="0" smtClean="0">
                <a:solidFill>
                  <a:srgbClr val="FF0000"/>
                </a:solidFill>
              </a:rPr>
              <a:t>low Analysis (PFA) 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0" name="Picture 9" descr="Screen Shot 2011-12-08 at 9.40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0" y="1837750"/>
            <a:ext cx="4940300" cy="460114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6676" y="2590800"/>
            <a:ext cx="2929358" cy="1323439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Typical jet composition: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60% charged particles 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30% photons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10% neutrons</a:t>
            </a:r>
            <a:endParaRPr lang="en-US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88900" y="4542372"/>
            <a:ext cx="3784910" cy="1323439"/>
            <a:chOff x="88900" y="4595287"/>
            <a:chExt cx="3784910" cy="1323439"/>
          </a:xfrm>
        </p:grpSpPr>
        <p:sp>
          <p:nvSpPr>
            <p:cNvPr id="12" name="TextBox 11"/>
            <p:cNvSpPr txBox="1"/>
            <p:nvPr/>
          </p:nvSpPr>
          <p:spPr>
            <a:xfrm>
              <a:off x="88900" y="4595287"/>
              <a:ext cx="3784910" cy="1323439"/>
            </a:xfrm>
            <a:prstGeom prst="rect">
              <a:avLst/>
            </a:prstGeom>
            <a:noFill/>
            <a:ln>
              <a:solidFill>
                <a:srgbClr val="00009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Always use the best info you have:</a:t>
              </a:r>
            </a:p>
            <a:p>
              <a:r>
                <a:rPr lang="en-US" sz="2000" dirty="0"/>
                <a:t>	</a:t>
              </a:r>
              <a:r>
                <a:rPr lang="en-US" sz="2000" dirty="0" smtClean="0"/>
                <a:t>60% =&gt; tracker</a:t>
              </a:r>
            </a:p>
            <a:p>
              <a:r>
                <a:rPr lang="en-US" sz="2000" dirty="0"/>
                <a:t>	</a:t>
              </a:r>
              <a:r>
                <a:rPr lang="en-US" sz="2000" dirty="0" smtClean="0"/>
                <a:t>30% =&gt; ECAL</a:t>
              </a:r>
            </a:p>
            <a:p>
              <a:r>
                <a:rPr lang="en-US" sz="2000" dirty="0"/>
                <a:t>	</a:t>
              </a:r>
              <a:r>
                <a:rPr lang="en-US" sz="2000" dirty="0" smtClean="0"/>
                <a:t>10% =&gt; HCAL</a:t>
              </a:r>
              <a:endParaRPr lang="en-US" sz="2000" dirty="0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2510" y="4965703"/>
              <a:ext cx="335280" cy="33528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98700" y="5558892"/>
              <a:ext cx="342900" cy="3429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07217" y="4965703"/>
              <a:ext cx="335280" cy="33528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2510" y="5276853"/>
              <a:ext cx="335280" cy="335280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1729035" y="3977219"/>
            <a:ext cx="5046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1244600" y="2146300"/>
            <a:ext cx="141265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is PFA?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7958" y="5980570"/>
            <a:ext cx="228346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Hardware + software 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632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c</a:t>
            </a:r>
            <a:r>
              <a:rPr lang="en-US" dirty="0" err="1" smtClean="0"/>
              <a:t>alorimetry</a:t>
            </a:r>
            <a:r>
              <a:rPr lang="en-US" dirty="0" smtClean="0"/>
              <a:t> and PFA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42</a:t>
            </a:fld>
            <a:endParaRPr lang="en-US"/>
          </a:p>
        </p:txBody>
      </p:sp>
      <p:pic>
        <p:nvPicPr>
          <p:cNvPr id="6" name="Picture 5" descr="Screen Shot 2013-01-24 at 9.38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3512"/>
            <a:ext cx="4504222" cy="4076033"/>
          </a:xfrm>
          <a:prstGeom prst="rect">
            <a:avLst/>
          </a:prstGeom>
        </p:spPr>
      </p:pic>
      <p:pic>
        <p:nvPicPr>
          <p:cNvPr id="7" name="Picture 6" descr="Screen Shot 2013-11-14 at 5.21.3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454" y="1644971"/>
            <a:ext cx="4486545" cy="38391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455" y="5749639"/>
            <a:ext cx="3692688" cy="646331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Simulated image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(gives good feeling of the granularity)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858" y="5738094"/>
            <a:ext cx="3844848" cy="646331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FPA-based simulation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(to determine depth of tungsten HCAL)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772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t</a:t>
            </a:r>
            <a:r>
              <a:rPr lang="en-US" sz="3200" dirty="0" smtClean="0"/>
              <a:t>ime development in </a:t>
            </a:r>
            <a:r>
              <a:rPr lang="en-US" sz="3200" dirty="0" err="1" smtClean="0"/>
              <a:t>hadronic</a:t>
            </a:r>
            <a:r>
              <a:rPr lang="en-US" sz="3200" dirty="0" smtClean="0"/>
              <a:t> showers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43</a:t>
            </a:fld>
            <a:endParaRPr lang="en-US"/>
          </a:p>
        </p:txBody>
      </p:sp>
      <p:pic>
        <p:nvPicPr>
          <p:cNvPr id="6" name="Picture 5" descr="Screen Shot 2013-04-10 at 1.58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75" y="894517"/>
            <a:ext cx="7682345" cy="56745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41834" y="4849086"/>
            <a:ext cx="2869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(depends on active material)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312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2363" y="29967"/>
            <a:ext cx="6933945" cy="7273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Analog HCAL: scintillator/tungsten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5187" y="782942"/>
            <a:ext cx="8639505" cy="707886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HCAL tests </a:t>
            </a:r>
            <a:r>
              <a:rPr lang="en-US" sz="2000" dirty="0" smtClean="0">
                <a:solidFill>
                  <a:srgbClr val="FF0000"/>
                </a:solidFill>
              </a:rPr>
              <a:t>with 10 mm thick</a:t>
            </a:r>
            <a:r>
              <a:rPr lang="en-US" sz="2000" b="1" dirty="0" smtClean="0">
                <a:solidFill>
                  <a:srgbClr val="FF0000"/>
                </a:solidFill>
              </a:rPr>
              <a:t> Tungsten absorber </a:t>
            </a:r>
            <a:r>
              <a:rPr lang="en-US" sz="2000" dirty="0" smtClean="0">
                <a:solidFill>
                  <a:srgbClr val="FF0000"/>
                </a:solidFill>
              </a:rPr>
              <a:t>plates,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Tests in 2010+2011 with scintillator active layers, 3×3 cm</a:t>
            </a:r>
            <a:r>
              <a:rPr lang="en-US" sz="2000" baseline="30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 cells =&gt; </a:t>
            </a:r>
            <a:r>
              <a:rPr lang="en-US" sz="2000" dirty="0" smtClean="0">
                <a:solidFill>
                  <a:srgbClr val="0000FF"/>
                </a:solidFill>
              </a:rPr>
              <a:t>analog readout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66" y="61716"/>
            <a:ext cx="1384300" cy="647700"/>
          </a:xfrm>
          <a:prstGeom prst="rect">
            <a:avLst/>
          </a:prstGeom>
        </p:spPr>
      </p:pic>
      <p:pic>
        <p:nvPicPr>
          <p:cNvPr id="16" name="Picture 15" descr="SPS_2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4" t="11509" r="11624" b="-665"/>
          <a:stretch/>
        </p:blipFill>
        <p:spPr>
          <a:xfrm>
            <a:off x="113424" y="1587516"/>
            <a:ext cx="3835713" cy="284412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05776" y="4454730"/>
            <a:ext cx="1441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CERN SPS 2011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6" name="Picture 5" descr="Screen Shot 2012-06-03 at 10.25.2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818" y="3101245"/>
            <a:ext cx="5126181" cy="33860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79349" y="2336040"/>
            <a:ext cx="1468897" cy="646331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v</a:t>
            </a:r>
            <a:r>
              <a:rPr lang="en-US" dirty="0" smtClean="0"/>
              <a:t>isible Energy</a:t>
            </a:r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protons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20892" y="2358168"/>
            <a:ext cx="2164823" cy="646331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</a:t>
            </a:r>
            <a:r>
              <a:rPr lang="en-US" dirty="0" smtClean="0"/>
              <a:t>ongitudinal shower profile,</a:t>
            </a:r>
            <a:r>
              <a:rPr lang="en-US" dirty="0"/>
              <a:t> </a:t>
            </a:r>
            <a:r>
              <a:rPr lang="en-US" dirty="0" err="1" smtClean="0">
                <a:solidFill>
                  <a:srgbClr val="0000FF"/>
                </a:solidFill>
              </a:rPr>
              <a:t>pions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948" y="4984761"/>
            <a:ext cx="2945075" cy="369332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good agreement with Geant</a:t>
            </a:r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75565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HCAL: SDHCAL (CALICE)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16993" y="850900"/>
            <a:ext cx="2661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FF0000"/>
                </a:solidFill>
              </a:rPr>
              <a:t>Steel </a:t>
            </a:r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DHCAL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500’000 readout channels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5900" y="1587500"/>
            <a:ext cx="3451486" cy="1477328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~50 glass RPC chambers</a:t>
            </a:r>
            <a:r>
              <a:rPr lang="en-US" dirty="0" smtClean="0"/>
              <a:t>, 1m</a:t>
            </a:r>
            <a:r>
              <a:rPr lang="en-US" baseline="30000" dirty="0" smtClean="0"/>
              <a:t>2</a:t>
            </a:r>
            <a:r>
              <a:rPr lang="en-US" dirty="0" smtClean="0"/>
              <a:t> each</a:t>
            </a:r>
          </a:p>
          <a:p>
            <a:r>
              <a:rPr lang="en-US" dirty="0" smtClean="0"/>
              <a:t>PAD size 1×1 cm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Semi-digital readout (3 thresholds)</a:t>
            </a:r>
          </a:p>
          <a:p>
            <a:r>
              <a:rPr lang="en-US" dirty="0"/>
              <a:t>2</a:t>
            </a:r>
            <a:r>
              <a:rPr lang="en-US" dirty="0" smtClean="0"/>
              <a:t>00 ns time-slicing</a:t>
            </a:r>
          </a:p>
          <a:p>
            <a:r>
              <a:rPr lang="en-US" dirty="0" smtClean="0"/>
              <a:t>Fully integrated electronics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3200" y="4152922"/>
            <a:ext cx="3752312" cy="923330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Full SDHCAL stack </a:t>
            </a:r>
            <a:r>
              <a:rPr lang="en-US" b="1" dirty="0" smtClean="0">
                <a:solidFill>
                  <a:srgbClr val="FF0000"/>
                </a:solidFill>
              </a:rPr>
              <a:t>successfully tested</a:t>
            </a:r>
            <a:r>
              <a:rPr lang="en-US" dirty="0" smtClean="0"/>
              <a:t>:</a:t>
            </a:r>
          </a:p>
          <a:p>
            <a:r>
              <a:rPr lang="en-US" dirty="0" smtClean="0"/>
              <a:t>2012 (2011) CERN - ongoing</a:t>
            </a:r>
          </a:p>
          <a:p>
            <a:pPr lvl="1"/>
            <a:r>
              <a:rPr lang="en-US" b="1" dirty="0"/>
              <a:t>S</a:t>
            </a:r>
            <a:r>
              <a:rPr lang="en-US" b="1" dirty="0" smtClean="0"/>
              <a:t>teel</a:t>
            </a:r>
            <a:r>
              <a:rPr lang="en-US" dirty="0" smtClean="0"/>
              <a:t> absorber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5900" y="3136900"/>
            <a:ext cx="4198585" cy="92333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With power-pulsing </a:t>
            </a:r>
            <a:r>
              <a:rPr lang="en-US" b="1" dirty="0" smtClean="0">
                <a:solidFill>
                  <a:srgbClr val="0000FF"/>
                </a:solidFill>
              </a:rPr>
              <a:t>!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Separate power-pulsing tests in 3T magnet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=&gt; Stable signal response 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2" name="Picture 11" descr="Screen Shot 2012-10-21 at 5.25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18100"/>
            <a:ext cx="9144000" cy="1495168"/>
          </a:xfrm>
          <a:prstGeom prst="rect">
            <a:avLst/>
          </a:prstGeom>
        </p:spPr>
      </p:pic>
      <p:pic>
        <p:nvPicPr>
          <p:cNvPr id="13" name="Picture 12" descr="Screen Shot 2012-10-21 at 5.26.5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350" y="965200"/>
            <a:ext cx="4584700" cy="3632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99100" y="5156200"/>
            <a:ext cx="2707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Colour</a:t>
            </a:r>
            <a:r>
              <a:rPr lang="en-US" dirty="0" smtClean="0"/>
              <a:t> for threshold </a:t>
            </a:r>
            <a:r>
              <a:rPr lang="en-US" dirty="0" smtClean="0">
                <a:solidFill>
                  <a:srgbClr val="008000"/>
                </a:solidFill>
              </a:rPr>
              <a:t>1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FF"/>
                </a:solidFill>
              </a:rPr>
              <a:t>2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925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156200" y="787400"/>
            <a:ext cx="3860800" cy="5902107"/>
            <a:chOff x="88900" y="805100"/>
            <a:chExt cx="3860800" cy="5902107"/>
          </a:xfrm>
        </p:grpSpPr>
        <p:pic>
          <p:nvPicPr>
            <p:cNvPr id="7" name="Picture 6" descr="IMG_1557.JPG"/>
            <p:cNvPicPr>
              <a:picLocks noChangeAspect="1"/>
            </p:cNvPicPr>
            <p:nvPr/>
          </p:nvPicPr>
          <p:blipFill rotWithShape="1">
            <a:blip r:embed="rId2" cstate="print"/>
            <a:srcRect t="12452" b="27"/>
            <a:stretch/>
          </p:blipFill>
          <p:spPr bwMode="auto">
            <a:xfrm>
              <a:off x="88900" y="805100"/>
              <a:ext cx="3860800" cy="253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4329" y="3378200"/>
              <a:ext cx="3825371" cy="234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27000" y="5753100"/>
              <a:ext cx="38227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After successful tests with </a:t>
              </a:r>
              <a:r>
                <a:rPr lang="en-US" dirty="0"/>
                <a:t>30×30 </a:t>
              </a:r>
              <a:r>
                <a:rPr lang="en-US" dirty="0" smtClean="0"/>
                <a:t>cm </a:t>
              </a:r>
              <a:r>
                <a:rPr lang="en-US" sz="2000" b="1" dirty="0" smtClean="0">
                  <a:solidFill>
                    <a:srgbClr val="FF0000"/>
                  </a:solidFill>
                </a:rPr>
                <a:t>GEM chambers</a:t>
              </a:r>
              <a:r>
                <a:rPr lang="en-US" dirty="0" smtClean="0"/>
                <a:t>, development towards of 1m</a:t>
              </a:r>
              <a:r>
                <a:rPr lang="en-US" baseline="30000" dirty="0" smtClean="0"/>
                <a:t>2</a:t>
              </a:r>
              <a:r>
                <a:rPr lang="en-US" dirty="0" smtClean="0"/>
                <a:t> plane has started.</a:t>
              </a:r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Calorimetry</a:t>
            </a:r>
            <a:r>
              <a:rPr lang="en-US" sz="3600" dirty="0" smtClean="0"/>
              <a:t>: </a:t>
            </a:r>
            <a:r>
              <a:rPr lang="en-US" sz="3600" dirty="0" err="1" smtClean="0"/>
              <a:t>Micromegas</a:t>
            </a:r>
            <a:r>
              <a:rPr lang="en-US" sz="3600" dirty="0" smtClean="0"/>
              <a:t> / GEM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46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715000" y="1003300"/>
            <a:ext cx="2857500" cy="381000"/>
            <a:chOff x="647700" y="876300"/>
            <a:chExt cx="2857500" cy="381000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647700" y="1193800"/>
              <a:ext cx="2857500" cy="635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638300" y="876300"/>
              <a:ext cx="7528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 cm</a:t>
              </a:r>
              <a:endParaRPr lang="en-US" dirty="0"/>
            </a:p>
          </p:txBody>
        </p:sp>
      </p:grpSp>
      <p:pic>
        <p:nvPicPr>
          <p:cNvPr id="3" name="Picture 2" descr="Screen Shot 2012-10-21 at 5.53.2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58" y="3975100"/>
            <a:ext cx="4421365" cy="2590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914900" y="889000"/>
            <a:ext cx="114300" cy="5670447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40958" y="901700"/>
            <a:ext cx="450432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Micromegas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Two 1 m</a:t>
            </a:r>
            <a:r>
              <a:rPr lang="en-US" baseline="30000" dirty="0" smtClean="0"/>
              <a:t>2</a:t>
            </a:r>
            <a:r>
              <a:rPr lang="en-US" dirty="0" smtClean="0"/>
              <a:t> chambers, multi-threshold readout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Successfully tested </a:t>
            </a:r>
            <a:r>
              <a:rPr lang="en-US" dirty="0" smtClean="0"/>
              <a:t>within SDHCAL stack, 2012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58100" y="2019300"/>
            <a:ext cx="99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GEM foil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1516660" y="1957407"/>
            <a:ext cx="2215642" cy="1854200"/>
            <a:chOff x="2575332" y="2019300"/>
            <a:chExt cx="2215642" cy="1854200"/>
          </a:xfrm>
        </p:grpSpPr>
        <p:pic>
          <p:nvPicPr>
            <p:cNvPr id="19" name="Picture 18" descr="Screen Shot 2012-10-21 at 6.01.46 P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5332" y="2057400"/>
              <a:ext cx="2215642" cy="1816100"/>
            </a:xfrm>
            <a:prstGeom prst="rect">
              <a:avLst/>
            </a:prstGeom>
          </p:spPr>
        </p:pic>
        <p:cxnSp>
          <p:nvCxnSpPr>
            <p:cNvPr id="21" name="Straight Arrow Connector 20"/>
            <p:cNvCxnSpPr/>
            <p:nvPr/>
          </p:nvCxnSpPr>
          <p:spPr>
            <a:xfrm>
              <a:off x="3098800" y="2388632"/>
              <a:ext cx="163972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416300" y="2019300"/>
              <a:ext cx="538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 m</a:t>
              </a:r>
              <a:endParaRPr lang="en-US" dirty="0"/>
            </a:p>
          </p:txBody>
        </p:sp>
      </p:grpSp>
      <p:cxnSp>
        <p:nvCxnSpPr>
          <p:cNvPr id="24" name="Straight Arrow Connector 23"/>
          <p:cNvCxnSpPr/>
          <p:nvPr/>
        </p:nvCxnSpPr>
        <p:spPr>
          <a:xfrm>
            <a:off x="2281428" y="3536950"/>
            <a:ext cx="0" cy="13017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4832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</a:t>
            </a:r>
            <a:r>
              <a:rPr lang="en-US" dirty="0" smtClean="0"/>
              <a:t>ackground suppression at CLIC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4958" y="2473535"/>
            <a:ext cx="8453559" cy="23237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Full event reconstruction + PFA analysis with background overlaid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dirty="0" smtClean="0"/>
              <a:t>=&gt; physics objects with </a:t>
            </a:r>
            <a:r>
              <a:rPr lang="en-US" dirty="0" smtClean="0">
                <a:solidFill>
                  <a:srgbClr val="FF0000"/>
                </a:solidFill>
              </a:rPr>
              <a:t>precise </a:t>
            </a:r>
            <a:r>
              <a:rPr lang="en-US" i="1" dirty="0" err="1" smtClean="0">
                <a:solidFill>
                  <a:srgbClr val="FF0000"/>
                </a:solidFill>
              </a:rPr>
              <a:t>p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and cluster time information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/>
              <a:t> </a:t>
            </a:r>
            <a:r>
              <a:rPr lang="en-US" dirty="0" smtClean="0"/>
              <a:t>Time corrected for shower development and TOF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Then apply cluster-based timing cuts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uts depend on particle-type, </a:t>
            </a:r>
            <a:r>
              <a:rPr lang="en-US" i="1" dirty="0" err="1">
                <a:solidFill>
                  <a:srgbClr val="FF0000"/>
                </a:solidFill>
              </a:rPr>
              <a:t>p</a:t>
            </a:r>
            <a:r>
              <a:rPr lang="en-US" i="1" baseline="-25000" dirty="0" err="1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and detector region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/>
              <a:t> </a:t>
            </a:r>
            <a:r>
              <a:rPr lang="en-US" dirty="0" smtClean="0"/>
              <a:t>Allows to protect high-</a:t>
            </a:r>
            <a:r>
              <a:rPr lang="en-US" i="1" dirty="0" err="1"/>
              <a:t>p</a:t>
            </a:r>
            <a:r>
              <a:rPr lang="en-US" i="1" baseline="-25000" dirty="0" err="1"/>
              <a:t>T</a:t>
            </a:r>
            <a:r>
              <a:rPr lang="en-US" dirty="0" smtClean="0"/>
              <a:t> physics objects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2258" y="5539418"/>
            <a:ext cx="8453559" cy="7848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Use well-adapted </a:t>
            </a:r>
            <a:r>
              <a:rPr lang="en-US" sz="2000" b="1" dirty="0" smtClean="0">
                <a:solidFill>
                  <a:srgbClr val="FF0000"/>
                </a:solidFill>
              </a:rPr>
              <a:t>jet clustering </a:t>
            </a:r>
            <a:r>
              <a:rPr lang="en-US" sz="2000" b="1" dirty="0" smtClean="0">
                <a:solidFill>
                  <a:srgbClr val="0000FF"/>
                </a:solidFill>
              </a:rPr>
              <a:t>algorithms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dirty="0" smtClean="0"/>
              <a:t>Making use of LHC experience (</a:t>
            </a:r>
            <a:r>
              <a:rPr lang="en-US" dirty="0" err="1" smtClean="0"/>
              <a:t>FastJet</a:t>
            </a:r>
            <a:r>
              <a:rPr lang="en-US" dirty="0" smtClean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49853" y="4731877"/>
            <a:ext cx="4656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+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47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7116405" y="2973922"/>
            <a:ext cx="1487378" cy="861068"/>
            <a:chOff x="6430371" y="1047522"/>
            <a:chExt cx="2202518" cy="1295214"/>
          </a:xfrm>
        </p:grpSpPr>
        <p:grpSp>
          <p:nvGrpSpPr>
            <p:cNvPr id="9" name="Group 8"/>
            <p:cNvGrpSpPr/>
            <p:nvPr/>
          </p:nvGrpSpPr>
          <p:grpSpPr>
            <a:xfrm>
              <a:off x="6430371" y="1047522"/>
              <a:ext cx="2202518" cy="944630"/>
              <a:chOff x="6345832" y="1484783"/>
              <a:chExt cx="1991544" cy="877439"/>
            </a:xfrm>
          </p:grpSpPr>
          <p:sp>
            <p:nvSpPr>
              <p:cNvPr id="10" name="Line 35"/>
              <p:cNvSpPr>
                <a:spLocks noChangeShapeType="1"/>
              </p:cNvSpPr>
              <p:nvPr/>
            </p:nvSpPr>
            <p:spPr bwMode="auto">
              <a:xfrm>
                <a:off x="6345832" y="2348880"/>
                <a:ext cx="19915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49"/>
              <p:cNvSpPr>
                <a:spLocks noChangeShapeType="1"/>
              </p:cNvSpPr>
              <p:nvPr/>
            </p:nvSpPr>
            <p:spPr bwMode="auto">
              <a:xfrm flipV="1">
                <a:off x="6609184" y="1766145"/>
                <a:ext cx="0" cy="58273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49"/>
              <p:cNvSpPr>
                <a:spLocks noChangeShapeType="1"/>
              </p:cNvSpPr>
              <p:nvPr/>
            </p:nvSpPr>
            <p:spPr bwMode="auto">
              <a:xfrm flipV="1">
                <a:off x="6681192" y="1484783"/>
                <a:ext cx="0" cy="87076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49"/>
              <p:cNvSpPr>
                <a:spLocks noChangeShapeType="1"/>
              </p:cNvSpPr>
              <p:nvPr/>
            </p:nvSpPr>
            <p:spPr bwMode="auto">
              <a:xfrm flipV="1">
                <a:off x="6753200" y="1766144"/>
                <a:ext cx="0" cy="58940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49"/>
              <p:cNvSpPr>
                <a:spLocks noChangeShapeType="1"/>
              </p:cNvSpPr>
              <p:nvPr/>
            </p:nvSpPr>
            <p:spPr bwMode="auto">
              <a:xfrm flipH="1" flipV="1">
                <a:off x="6537175" y="2060848"/>
                <a:ext cx="0" cy="3013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49"/>
              <p:cNvSpPr>
                <a:spLocks noChangeShapeType="1"/>
              </p:cNvSpPr>
              <p:nvPr/>
            </p:nvSpPr>
            <p:spPr bwMode="auto">
              <a:xfrm flipH="1" flipV="1">
                <a:off x="6825208" y="2060848"/>
                <a:ext cx="0" cy="3013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49"/>
              <p:cNvSpPr>
                <a:spLocks noChangeShapeType="1"/>
              </p:cNvSpPr>
              <p:nvPr/>
            </p:nvSpPr>
            <p:spPr bwMode="auto">
              <a:xfrm flipH="1" flipV="1">
                <a:off x="6969224" y="2204864"/>
                <a:ext cx="0" cy="15735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49"/>
              <p:cNvSpPr>
                <a:spLocks noChangeShapeType="1"/>
              </p:cNvSpPr>
              <p:nvPr/>
            </p:nvSpPr>
            <p:spPr bwMode="auto">
              <a:xfrm flipH="1" flipV="1">
                <a:off x="7121624" y="2060848"/>
                <a:ext cx="0" cy="3013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49"/>
              <p:cNvSpPr>
                <a:spLocks noChangeShapeType="1"/>
              </p:cNvSpPr>
              <p:nvPr/>
            </p:nvSpPr>
            <p:spPr bwMode="auto">
              <a:xfrm flipH="1" flipV="1">
                <a:off x="7185248" y="2204864"/>
                <a:ext cx="0" cy="15735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49"/>
              <p:cNvSpPr>
                <a:spLocks noChangeShapeType="1"/>
              </p:cNvSpPr>
              <p:nvPr/>
            </p:nvSpPr>
            <p:spPr bwMode="auto">
              <a:xfrm flipH="1" flipV="1">
                <a:off x="7473280" y="2204864"/>
                <a:ext cx="0" cy="15735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49"/>
              <p:cNvSpPr>
                <a:spLocks noChangeShapeType="1"/>
              </p:cNvSpPr>
              <p:nvPr/>
            </p:nvSpPr>
            <p:spPr bwMode="auto">
              <a:xfrm flipH="1" flipV="1">
                <a:off x="7977336" y="2204864"/>
                <a:ext cx="0" cy="15735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 bwMode="auto">
            <a:xfrm flipV="1">
              <a:off x="6801257" y="2005246"/>
              <a:ext cx="0" cy="206428"/>
            </a:xfrm>
            <a:prstGeom prst="straightConnector1">
              <a:avLst/>
            </a:prstGeom>
            <a:noFill/>
            <a:ln w="22225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7036065" y="1995452"/>
              <a:ext cx="989833" cy="3472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660066"/>
                  </a:solidFill>
                </a:rPr>
                <a:t>tCluster</a:t>
              </a:r>
              <a:endParaRPr lang="en-US" dirty="0">
                <a:solidFill>
                  <a:srgbClr val="660066"/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>
              <a:off x="6801257" y="2198580"/>
              <a:ext cx="234807" cy="0"/>
            </a:xfrm>
            <a:prstGeom prst="line">
              <a:avLst/>
            </a:prstGeom>
            <a:noFill/>
            <a:ln w="22225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6" name="Picture 25" descr="Screen Shot 2011-12-09 at 9.06.5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58" y="1212294"/>
            <a:ext cx="7502313" cy="664887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2061" y="812800"/>
            <a:ext cx="3080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Triggerless</a:t>
            </a:r>
            <a:r>
              <a:rPr lang="en-US" dirty="0" smtClean="0"/>
              <a:t> readout of full train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400300" y="1788281"/>
            <a:ext cx="275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</a:t>
            </a:r>
            <a:r>
              <a:rPr lang="en-US" dirty="0" smtClean="0">
                <a:solidFill>
                  <a:srgbClr val="FF0000"/>
                </a:solidFill>
              </a:rPr>
              <a:t>  t</a:t>
            </a:r>
            <a:r>
              <a:rPr lang="en-US" baseline="-25000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rgbClr val="FF0000"/>
                </a:solidFill>
              </a:rPr>
              <a:t> physics event (offline)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106083" y="1957917"/>
            <a:ext cx="10584" cy="51561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285317" y="1957917"/>
            <a:ext cx="10584" cy="51561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</a:t>
            </a:r>
            <a:r>
              <a:rPr lang="en-US" dirty="0" smtClean="0"/>
              <a:t>ime window / time resolution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48</a:t>
            </a:fld>
            <a:endParaRPr lang="en-US"/>
          </a:p>
        </p:txBody>
      </p:sp>
      <p:pic>
        <p:nvPicPr>
          <p:cNvPr id="3" name="Picture 2" descr="Screen Shot 2011-12-12 at 11.31.3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38" y="1595984"/>
            <a:ext cx="7340600" cy="2565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1438" y="5714973"/>
            <a:ext cx="6682463" cy="400110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Translates in precise </a:t>
            </a:r>
            <a:r>
              <a:rPr lang="en-US" sz="2000" b="1" dirty="0" smtClean="0">
                <a:solidFill>
                  <a:srgbClr val="FF0000"/>
                </a:solidFill>
              </a:rPr>
              <a:t>timing requirements </a:t>
            </a:r>
            <a:r>
              <a:rPr lang="en-US" sz="2000" dirty="0" smtClean="0">
                <a:solidFill>
                  <a:srgbClr val="FF0000"/>
                </a:solidFill>
              </a:rPr>
              <a:t>of the sub-detectors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6046" y="1073153"/>
            <a:ext cx="4371259" cy="400110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The event reconstruction software uses:</a:t>
            </a:r>
            <a:endParaRPr lang="en-US" sz="2000" dirty="0">
              <a:solidFill>
                <a:srgbClr val="0000FF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19542" y="4263238"/>
            <a:ext cx="7502313" cy="945319"/>
            <a:chOff x="630558" y="1212294"/>
            <a:chExt cx="7502313" cy="945319"/>
          </a:xfrm>
        </p:grpSpPr>
        <p:pic>
          <p:nvPicPr>
            <p:cNvPr id="9" name="Picture 8" descr="Screen Shot 2011-12-09 at 9.06.54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558" y="1212294"/>
              <a:ext cx="7502313" cy="66488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400300" y="1788281"/>
              <a:ext cx="27503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Wingdings"/>
                  <a:ea typeface="Wingdings"/>
                  <a:cs typeface="Wingdings"/>
                  <a:sym typeface="Wingdings"/>
                </a:rPr>
                <a:t></a:t>
              </a:r>
              <a:r>
                <a:rPr lang="en-US" dirty="0" smtClean="0">
                  <a:solidFill>
                    <a:srgbClr val="FF0000"/>
                  </a:solidFill>
                </a:rPr>
                <a:t>  t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0</a:t>
              </a:r>
              <a:r>
                <a:rPr lang="en-US" dirty="0" smtClean="0">
                  <a:solidFill>
                    <a:srgbClr val="FF0000"/>
                  </a:solidFill>
                </a:rPr>
                <a:t> physics event (offline)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2973910" y="1693333"/>
            <a:ext cx="21167" cy="2569905"/>
          </a:xfrm>
          <a:prstGeom prst="line">
            <a:avLst/>
          </a:prstGeom>
          <a:ln w="1905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142560" y="1693333"/>
            <a:ext cx="21167" cy="2569905"/>
          </a:xfrm>
          <a:prstGeom prst="line">
            <a:avLst/>
          </a:prstGeom>
          <a:ln w="1905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6184893" y="1301749"/>
            <a:ext cx="1794940" cy="27392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11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PFO-based timing cuts</a:t>
            </a:r>
            <a:endParaRPr lang="en-US" dirty="0"/>
          </a:p>
        </p:txBody>
      </p:sp>
      <p:pic>
        <p:nvPicPr>
          <p:cNvPr id="7" name="Picture 6" descr="Screen shot 2011-06-16 at 11.12.24 PM.png"/>
          <p:cNvPicPr>
            <a:picLocks noChangeAspect="1"/>
          </p:cNvPicPr>
          <p:nvPr/>
        </p:nvPicPr>
        <p:blipFill rotWithShape="1">
          <a:blip r:embed="rId2"/>
          <a:srcRect l="8133" r="-449" b="16204"/>
          <a:stretch/>
        </p:blipFill>
        <p:spPr>
          <a:xfrm>
            <a:off x="846125" y="1194266"/>
            <a:ext cx="7362000" cy="48348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Screen Shot 2012-01-21 at 9.35.0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552" y="3352733"/>
            <a:ext cx="3173628" cy="2696716"/>
          </a:xfrm>
          <a:prstGeom prst="rect">
            <a:avLst/>
          </a:prstGeom>
        </p:spPr>
      </p:pic>
      <p:pic>
        <p:nvPicPr>
          <p:cNvPr id="34" name="Picture 33" descr="Screen Shot 2012-01-21 at 9.34.15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135" y="705617"/>
            <a:ext cx="3188448" cy="26786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CLIC physics aims =&gt; detector needs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5</a:t>
            </a:fld>
            <a:endParaRPr lang="en-US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719138" y="2010771"/>
            <a:ext cx="3585790" cy="576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250825" y="4173974"/>
            <a:ext cx="67691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3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81000" indent="-381000">
              <a:buClr>
                <a:srgbClr val="FF0000"/>
              </a:buClr>
              <a:buFont typeface="Wingdings" charset="0"/>
              <a:buChar char="«"/>
              <a:tabLst>
                <a:tab pos="381000" algn="l"/>
                <a:tab pos="571500" algn="l"/>
              </a:tabLst>
            </a:pPr>
            <a:r>
              <a:rPr lang="de-DE" sz="2400" dirty="0" err="1">
                <a:solidFill>
                  <a:srgbClr val="0000FF"/>
                </a:solidFill>
              </a:rPr>
              <a:t>impact</a:t>
            </a:r>
            <a:r>
              <a:rPr lang="de-DE" sz="2400" dirty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parameter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resolution</a:t>
            </a:r>
            <a:r>
              <a:rPr lang="de-DE" sz="2400" dirty="0" smtClean="0">
                <a:solidFill>
                  <a:srgbClr val="0000FF"/>
                </a:solidFill>
              </a:rPr>
              <a:t>:</a:t>
            </a:r>
            <a:endParaRPr lang="de-DE" sz="2000" dirty="0" smtClean="0">
              <a:solidFill>
                <a:srgbClr val="0000FF"/>
              </a:solidFill>
            </a:endParaRPr>
          </a:p>
          <a:p>
            <a:pPr marL="381000" indent="-381000">
              <a:buClr>
                <a:srgbClr val="FF0000"/>
              </a:buClr>
              <a:buFont typeface="Wingdings" charset="0"/>
              <a:buNone/>
              <a:tabLst>
                <a:tab pos="381000" algn="l"/>
                <a:tab pos="571500" algn="l"/>
              </a:tabLst>
            </a:pPr>
            <a:r>
              <a:rPr lang="de-DE" sz="2000" dirty="0" smtClean="0">
                <a:solidFill>
                  <a:srgbClr val="CC0099"/>
                </a:solidFill>
              </a:rPr>
              <a:t>       </a:t>
            </a:r>
            <a:r>
              <a:rPr lang="de-DE" dirty="0" smtClean="0"/>
              <a:t>e.g. c/b-</a:t>
            </a:r>
            <a:r>
              <a:rPr lang="de-DE" dirty="0" err="1" smtClean="0"/>
              <a:t>tagging</a:t>
            </a:r>
            <a:r>
              <a:rPr lang="de-DE" dirty="0" smtClean="0"/>
              <a:t>, </a:t>
            </a:r>
            <a:r>
              <a:rPr lang="de-DE" dirty="0" err="1" smtClean="0"/>
              <a:t>Higgs</a:t>
            </a:r>
            <a:r>
              <a:rPr lang="de-DE" dirty="0" smtClean="0"/>
              <a:t> </a:t>
            </a:r>
            <a:r>
              <a:rPr lang="de-DE" dirty="0"/>
              <a:t>BR</a:t>
            </a:r>
            <a:r>
              <a:rPr lang="de-DE" sz="2000" dirty="0">
                <a:solidFill>
                  <a:srgbClr val="CC0099"/>
                </a:solidFill>
              </a:rPr>
              <a:t>         </a:t>
            </a:r>
            <a:r>
              <a:rPr lang="de-DE" sz="2000" dirty="0"/>
              <a:t>            </a:t>
            </a: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250825" y="2651027"/>
            <a:ext cx="4465638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3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81000" indent="-381000">
              <a:buClr>
                <a:srgbClr val="FF0000"/>
              </a:buClr>
              <a:buFont typeface="Wingdings" charset="0"/>
              <a:buChar char="«"/>
              <a:tabLst>
                <a:tab pos="381000" algn="l"/>
                <a:tab pos="571500" algn="l"/>
              </a:tabLst>
            </a:pPr>
            <a:r>
              <a:rPr lang="de-DE" sz="2400" dirty="0" err="1">
                <a:solidFill>
                  <a:srgbClr val="0000FF"/>
                </a:solidFill>
              </a:rPr>
              <a:t>jet</a:t>
            </a:r>
            <a:r>
              <a:rPr lang="de-DE" sz="2400" dirty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energy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resolution</a:t>
            </a:r>
            <a:r>
              <a:rPr lang="de-DE" sz="2400" dirty="0" smtClean="0">
                <a:solidFill>
                  <a:srgbClr val="0000FF"/>
                </a:solidFill>
              </a:rPr>
              <a:t>:</a:t>
            </a:r>
            <a:r>
              <a:rPr lang="de-DE" sz="2000" dirty="0" smtClean="0"/>
              <a:t> </a:t>
            </a:r>
            <a:endParaRPr lang="de-DE" sz="2000" dirty="0"/>
          </a:p>
          <a:p>
            <a:pPr marL="381000" indent="-381000">
              <a:buClr>
                <a:srgbClr val="FF0000"/>
              </a:buClr>
              <a:buFont typeface="Wingdings" charset="0"/>
              <a:buNone/>
              <a:tabLst>
                <a:tab pos="381000" algn="l"/>
                <a:tab pos="571500" algn="l"/>
              </a:tabLst>
            </a:pPr>
            <a:r>
              <a:rPr lang="de-DE" sz="2000" dirty="0"/>
              <a:t>      </a:t>
            </a:r>
            <a:r>
              <a:rPr lang="de-DE" sz="2000" dirty="0" smtClean="0"/>
              <a:t> </a:t>
            </a:r>
            <a:r>
              <a:rPr lang="de-DE" dirty="0" smtClean="0"/>
              <a:t>e.g</a:t>
            </a:r>
            <a:r>
              <a:rPr lang="de-DE" dirty="0"/>
              <a:t>. W/</a:t>
            </a:r>
            <a:r>
              <a:rPr lang="de-DE" dirty="0" smtClean="0"/>
              <a:t>Z/h </a:t>
            </a:r>
            <a:r>
              <a:rPr lang="de-DE" dirty="0"/>
              <a:t>di-jet </a:t>
            </a:r>
            <a:r>
              <a:rPr lang="de-DE" dirty="0" err="1"/>
              <a:t>mass</a:t>
            </a:r>
            <a:r>
              <a:rPr lang="de-DE" dirty="0"/>
              <a:t> </a:t>
            </a:r>
            <a:r>
              <a:rPr lang="de-DE" dirty="0" err="1" smtClean="0"/>
              <a:t>separation</a:t>
            </a:r>
            <a:r>
              <a:rPr lang="de-DE" dirty="0" smtClean="0">
                <a:solidFill>
                  <a:srgbClr val="00CC00"/>
                </a:solidFill>
              </a:rPr>
              <a:t>               </a:t>
            </a:r>
            <a:r>
              <a:rPr lang="de-DE" sz="2000" dirty="0" smtClean="0"/>
              <a:t> </a:t>
            </a:r>
            <a:endParaRPr lang="de-DE" sz="2000" dirty="0"/>
          </a:p>
        </p:txBody>
      </p:sp>
      <p:pic>
        <p:nvPicPr>
          <p:cNvPr id="20" name="Picture 46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688" y="2773800"/>
            <a:ext cx="338137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30" name="Group 29"/>
          <p:cNvGrpSpPr/>
          <p:nvPr/>
        </p:nvGrpSpPr>
        <p:grpSpPr>
          <a:xfrm>
            <a:off x="4572000" y="3035009"/>
            <a:ext cx="1260475" cy="1547812"/>
            <a:chOff x="4572000" y="2960688"/>
            <a:chExt cx="1260475" cy="1547812"/>
          </a:xfrm>
        </p:grpSpPr>
        <p:pic>
          <p:nvPicPr>
            <p:cNvPr id="8" name="Picture 44" descr="TP_tmp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113" y="3595688"/>
              <a:ext cx="280987" cy="219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grpSp>
          <p:nvGrpSpPr>
            <p:cNvPr id="10" name="Group 35"/>
            <p:cNvGrpSpPr>
              <a:grpSpLocks noChangeAspect="1"/>
            </p:cNvGrpSpPr>
            <p:nvPr/>
          </p:nvGrpSpPr>
          <p:grpSpPr bwMode="auto">
            <a:xfrm rot="5096950">
              <a:off x="4641056" y="3710782"/>
              <a:ext cx="727075" cy="865188"/>
              <a:chOff x="567" y="1298"/>
              <a:chExt cx="408" cy="454"/>
            </a:xfrm>
          </p:grpSpPr>
          <p:sp>
            <p:nvSpPr>
              <p:cNvPr id="11" name="Line 36"/>
              <p:cNvSpPr>
                <a:spLocks noChangeAspect="1" noChangeShapeType="1"/>
              </p:cNvSpPr>
              <p:nvPr/>
            </p:nvSpPr>
            <p:spPr bwMode="auto">
              <a:xfrm flipH="1">
                <a:off x="567" y="1298"/>
                <a:ext cx="272" cy="454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37"/>
              <p:cNvSpPr>
                <a:spLocks noChangeAspect="1" noChangeShapeType="1"/>
              </p:cNvSpPr>
              <p:nvPr/>
            </p:nvSpPr>
            <p:spPr bwMode="auto">
              <a:xfrm flipH="1">
                <a:off x="567" y="1344"/>
                <a:ext cx="363" cy="408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38"/>
              <p:cNvSpPr>
                <a:spLocks noChangeAspect="1" noChangeShapeType="1"/>
              </p:cNvSpPr>
              <p:nvPr/>
            </p:nvSpPr>
            <p:spPr bwMode="auto">
              <a:xfrm flipH="1">
                <a:off x="567" y="1389"/>
                <a:ext cx="408" cy="36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39"/>
              <p:cNvSpPr>
                <a:spLocks noChangeAspect="1" noChangeShapeType="1"/>
              </p:cNvSpPr>
              <p:nvPr/>
            </p:nvSpPr>
            <p:spPr bwMode="auto">
              <a:xfrm flipH="1">
                <a:off x="567" y="1298"/>
                <a:ext cx="227" cy="454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" name="Group 40"/>
            <p:cNvGrpSpPr>
              <a:grpSpLocks noChangeAspect="1"/>
            </p:cNvGrpSpPr>
            <p:nvPr/>
          </p:nvGrpSpPr>
          <p:grpSpPr bwMode="auto">
            <a:xfrm rot="5096950">
              <a:off x="4442619" y="3091657"/>
              <a:ext cx="889000" cy="627062"/>
              <a:chOff x="103" y="1386"/>
              <a:chExt cx="499" cy="328"/>
            </a:xfrm>
          </p:grpSpPr>
          <p:sp>
            <p:nvSpPr>
              <p:cNvPr id="16" name="Line 41"/>
              <p:cNvSpPr>
                <a:spLocks noChangeAspect="1" noChangeShapeType="1"/>
              </p:cNvSpPr>
              <p:nvPr/>
            </p:nvSpPr>
            <p:spPr bwMode="auto">
              <a:xfrm rot="16964919" flipH="1">
                <a:off x="238" y="1352"/>
                <a:ext cx="317" cy="40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42"/>
              <p:cNvSpPr>
                <a:spLocks noChangeAspect="1" noChangeShapeType="1"/>
              </p:cNvSpPr>
              <p:nvPr/>
            </p:nvSpPr>
            <p:spPr bwMode="auto">
              <a:xfrm rot="16964919" flipH="1">
                <a:off x="251" y="1367"/>
                <a:ext cx="227" cy="45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43"/>
              <p:cNvSpPr>
                <a:spLocks noChangeAspect="1" noChangeShapeType="1"/>
              </p:cNvSpPr>
              <p:nvPr/>
            </p:nvSpPr>
            <p:spPr bwMode="auto">
              <a:xfrm rot="16964919" flipH="1">
                <a:off x="194" y="1295"/>
                <a:ext cx="317" cy="499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" name="Arc 45"/>
            <p:cNvSpPr>
              <a:spLocks/>
            </p:cNvSpPr>
            <p:nvPr/>
          </p:nvSpPr>
          <p:spPr bwMode="auto">
            <a:xfrm rot="1491822">
              <a:off x="4684713" y="3492500"/>
              <a:ext cx="433387" cy="471488"/>
            </a:xfrm>
            <a:custGeom>
              <a:avLst/>
              <a:gdLst>
                <a:gd name="G0" fmla="+- 0 0 0"/>
                <a:gd name="G1" fmla="+- 21438 0 0"/>
                <a:gd name="G2" fmla="+- 21600 0 0"/>
                <a:gd name="T0" fmla="*/ 2644 w 21600"/>
                <a:gd name="T1" fmla="*/ 0 h 25141"/>
                <a:gd name="T2" fmla="*/ 21280 w 21600"/>
                <a:gd name="T3" fmla="*/ 25141 h 25141"/>
                <a:gd name="T4" fmla="*/ 0 w 21600"/>
                <a:gd name="T5" fmla="*/ 21438 h 25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5141" fill="none" extrusionOk="0">
                  <a:moveTo>
                    <a:pt x="2643" y="0"/>
                  </a:moveTo>
                  <a:cubicBezTo>
                    <a:pt x="13468" y="1335"/>
                    <a:pt x="21600" y="10531"/>
                    <a:pt x="21600" y="21438"/>
                  </a:cubicBezTo>
                  <a:cubicBezTo>
                    <a:pt x="21600" y="22679"/>
                    <a:pt x="21493" y="23918"/>
                    <a:pt x="21280" y="25141"/>
                  </a:cubicBezTo>
                </a:path>
                <a:path w="21600" h="25141" stroke="0" extrusionOk="0">
                  <a:moveTo>
                    <a:pt x="2643" y="0"/>
                  </a:moveTo>
                  <a:cubicBezTo>
                    <a:pt x="13468" y="1335"/>
                    <a:pt x="21600" y="10531"/>
                    <a:pt x="21600" y="21438"/>
                  </a:cubicBezTo>
                  <a:cubicBezTo>
                    <a:pt x="21600" y="22679"/>
                    <a:pt x="21493" y="23918"/>
                    <a:pt x="21280" y="25141"/>
                  </a:cubicBezTo>
                  <a:lnTo>
                    <a:pt x="0" y="21438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" name="Picture 47" descr="TP_tmp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4338" y="4238625"/>
              <a:ext cx="3381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pic>
        <p:nvPicPr>
          <p:cNvPr id="24" name="Picture 23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51" y="3596174"/>
            <a:ext cx="1917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 bwMode="auto">
          <a:xfrm>
            <a:off x="719138" y="3508408"/>
            <a:ext cx="2154138" cy="706482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26" name="Picture 25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85" y="5040061"/>
            <a:ext cx="4102100" cy="49530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 bwMode="auto">
          <a:xfrm>
            <a:off x="719138" y="5027013"/>
            <a:ext cx="4271962" cy="612105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28" name="Picture 27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49" y="2104143"/>
            <a:ext cx="3175000" cy="3810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80615" y="5690395"/>
            <a:ext cx="67393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1000" indent="-381000">
              <a:buClr>
                <a:srgbClr val="FF0000"/>
              </a:buClr>
              <a:buFont typeface="Wingdings" charset="0"/>
              <a:buChar char="«"/>
              <a:tabLst>
                <a:tab pos="381000" algn="l"/>
                <a:tab pos="571500" algn="l"/>
              </a:tabLst>
            </a:pPr>
            <a:r>
              <a:rPr lang="de-DE" sz="2400" dirty="0">
                <a:solidFill>
                  <a:srgbClr val="0000FF"/>
                </a:solidFill>
              </a:rPr>
              <a:t>a</a:t>
            </a:r>
            <a:r>
              <a:rPr lang="de-DE" sz="2400" dirty="0" smtClean="0">
                <a:solidFill>
                  <a:srgbClr val="0000FF"/>
                </a:solidFill>
              </a:rPr>
              <a:t>ngular </a:t>
            </a:r>
            <a:r>
              <a:rPr lang="de-DE" sz="2400" dirty="0" err="1" smtClean="0">
                <a:solidFill>
                  <a:srgbClr val="0000FF"/>
                </a:solidFill>
              </a:rPr>
              <a:t>coverage</a:t>
            </a:r>
            <a:r>
              <a:rPr lang="de-DE" sz="2400" dirty="0" smtClean="0">
                <a:solidFill>
                  <a:srgbClr val="0000FF"/>
                </a:solidFill>
              </a:rPr>
              <a:t>, </a:t>
            </a:r>
            <a:r>
              <a:rPr lang="de-DE" sz="2400" dirty="0" err="1" smtClean="0">
                <a:solidFill>
                  <a:srgbClr val="0000FF"/>
                </a:solidFill>
              </a:rPr>
              <a:t>very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forward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electron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tagging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29161" y="830528"/>
            <a:ext cx="51183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1000" indent="-381000">
              <a:buClr>
                <a:srgbClr val="FF0000"/>
              </a:buClr>
              <a:buFont typeface="Wingdings" charset="0"/>
              <a:buChar char="«"/>
              <a:tabLst>
                <a:tab pos="381000" algn="l"/>
                <a:tab pos="571500" algn="l"/>
              </a:tabLst>
            </a:pPr>
            <a:r>
              <a:rPr lang="de-DE" sz="2400" dirty="0" err="1">
                <a:solidFill>
                  <a:srgbClr val="0000FF"/>
                </a:solidFill>
              </a:rPr>
              <a:t>m</a:t>
            </a:r>
            <a:r>
              <a:rPr lang="de-DE" sz="2400" dirty="0" err="1" smtClean="0">
                <a:solidFill>
                  <a:srgbClr val="0000FF"/>
                </a:solidFill>
              </a:rPr>
              <a:t>omentum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resolution</a:t>
            </a:r>
            <a:r>
              <a:rPr lang="de-DE" sz="2400" dirty="0" smtClean="0">
                <a:solidFill>
                  <a:srgbClr val="0000FF"/>
                </a:solidFill>
              </a:rPr>
              <a:t>:</a:t>
            </a:r>
            <a:r>
              <a:rPr lang="de-DE" sz="2000" dirty="0" smtClean="0">
                <a:solidFill>
                  <a:srgbClr val="0000FF"/>
                </a:solidFill>
              </a:rPr>
              <a:t> </a:t>
            </a:r>
          </a:p>
          <a:p>
            <a:pPr>
              <a:buClr>
                <a:srgbClr val="FF0000"/>
              </a:buClr>
              <a:tabLst>
                <a:tab pos="381000" algn="l"/>
                <a:tab pos="571500" algn="l"/>
              </a:tabLst>
            </a:pPr>
            <a:r>
              <a:rPr lang="de-DE" sz="2000" dirty="0"/>
              <a:t>	</a:t>
            </a:r>
            <a:r>
              <a:rPr lang="de-DE" sz="2000" dirty="0" smtClean="0"/>
              <a:t>e.g. </a:t>
            </a:r>
            <a:r>
              <a:rPr lang="de-DE" dirty="0" err="1" smtClean="0"/>
              <a:t>Smuon</a:t>
            </a:r>
            <a:r>
              <a:rPr lang="de-DE" dirty="0" smtClean="0"/>
              <a:t> </a:t>
            </a:r>
            <a:r>
              <a:rPr lang="de-DE" dirty="0" err="1" smtClean="0"/>
              <a:t>endpoint</a:t>
            </a:r>
            <a:r>
              <a:rPr lang="de-DE" sz="2000" dirty="0" smtClean="0"/>
              <a:t>    </a:t>
            </a:r>
          </a:p>
          <a:p>
            <a:pPr marL="381000" indent="-381000">
              <a:buClr>
                <a:srgbClr val="FF0000"/>
              </a:buClr>
              <a:buFont typeface="Wingdings" charset="0"/>
              <a:buNone/>
              <a:tabLst>
                <a:tab pos="381000" algn="l"/>
                <a:tab pos="571500" algn="l"/>
              </a:tabLst>
            </a:pPr>
            <a:r>
              <a:rPr lang="de-DE" dirty="0" smtClean="0"/>
              <a:t>                </a:t>
            </a:r>
            <a:r>
              <a:rPr lang="de-DE" dirty="0" err="1" smtClean="0"/>
              <a:t>Higgs</a:t>
            </a:r>
            <a:r>
              <a:rPr lang="de-DE" dirty="0" smtClean="0"/>
              <a:t> </a:t>
            </a:r>
            <a:r>
              <a:rPr lang="de-DE" dirty="0" err="1"/>
              <a:t>recoil</a:t>
            </a:r>
            <a:r>
              <a:rPr lang="de-DE" dirty="0"/>
              <a:t> </a:t>
            </a:r>
            <a:r>
              <a:rPr lang="de-DE" dirty="0" err="1" smtClean="0"/>
              <a:t>mass</a:t>
            </a:r>
            <a:r>
              <a:rPr lang="de-DE" dirty="0" smtClean="0"/>
              <a:t>, </a:t>
            </a:r>
            <a:r>
              <a:rPr lang="de-DE" dirty="0" err="1" smtClean="0"/>
              <a:t>Higgs</a:t>
            </a:r>
            <a:r>
              <a:rPr lang="de-DE" dirty="0" smtClean="0"/>
              <a:t> </a:t>
            </a:r>
            <a:r>
              <a:rPr lang="de-DE" dirty="0" err="1" smtClean="0"/>
              <a:t>coupling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muons</a:t>
            </a:r>
            <a:r>
              <a:rPr lang="de-DE" sz="2000" dirty="0" smtClean="0"/>
              <a:t> </a:t>
            </a:r>
            <a:endParaRPr lang="de-DE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7986618" y="4352442"/>
            <a:ext cx="898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W-Z</a:t>
            </a:r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>
                <a:solidFill>
                  <a:srgbClr val="FF0000"/>
                </a:solidFill>
              </a:rPr>
              <a:t>j</a:t>
            </a:r>
            <a:r>
              <a:rPr lang="en-US" dirty="0" smtClean="0">
                <a:solidFill>
                  <a:srgbClr val="FF0000"/>
                </a:solidFill>
              </a:rPr>
              <a:t>et </a:t>
            </a:r>
            <a:r>
              <a:rPr lang="en-US" dirty="0" err="1" smtClean="0">
                <a:solidFill>
                  <a:srgbClr val="FF0000"/>
                </a:solidFill>
              </a:rPr>
              <a:t>reco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815389" y="1725199"/>
            <a:ext cx="1088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rgbClr val="FF0000"/>
                </a:solidFill>
              </a:rPr>
              <a:t>s</a:t>
            </a:r>
            <a:r>
              <a:rPr lang="en-US" dirty="0" err="1" smtClean="0">
                <a:solidFill>
                  <a:srgbClr val="FF0000"/>
                </a:solidFill>
              </a:rPr>
              <a:t>muon</a:t>
            </a:r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nd point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31589" y="3553596"/>
            <a:ext cx="101352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(for high-E jets)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84909" y="6165281"/>
            <a:ext cx="78198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+ requirements from CLIC beam structure and beam-induced background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063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Software compensation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50</a:t>
            </a:fld>
            <a:endParaRPr lang="en-US"/>
          </a:p>
        </p:txBody>
      </p:sp>
      <p:pic>
        <p:nvPicPr>
          <p:cNvPr id="6" name="Picture 5" descr="Screen Shot 2013-04-10 at 3.27.1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324" y="1928067"/>
            <a:ext cx="4747971" cy="40755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85562" y="1235364"/>
            <a:ext cx="6930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granularity of the calorimeter can be used to distinguish between electromagnetic (dense) and </a:t>
            </a:r>
            <a:r>
              <a:rPr lang="en-US" dirty="0" err="1" smtClean="0"/>
              <a:t>hadronic</a:t>
            </a:r>
            <a:r>
              <a:rPr lang="en-US" dirty="0" smtClean="0"/>
              <a:t> (less dense) shower components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673273" y="2955636"/>
            <a:ext cx="1860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CALICE </a:t>
            </a:r>
          </a:p>
          <a:p>
            <a:r>
              <a:rPr lang="en-US" dirty="0" smtClean="0"/>
              <a:t>Steel-AHCAL </a:t>
            </a:r>
            <a:r>
              <a:rPr lang="en-US" dirty="0" smtClean="0">
                <a:solidFill>
                  <a:srgbClr val="FF0000"/>
                </a:solidFill>
              </a:rPr>
              <a:t>data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99" y="6026729"/>
            <a:ext cx="5020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dirty="0" smtClean="0">
                <a:solidFill>
                  <a:srgbClr val="FF0000"/>
                </a:solidFill>
              </a:rPr>
              <a:t>Improved resolution (20% better) and linearity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445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</a:t>
            </a:r>
            <a:r>
              <a:rPr lang="en-US" dirty="0" smtClean="0"/>
              <a:t>etails of forward detector region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51</a:t>
            </a:fld>
            <a:endParaRPr lang="en-US"/>
          </a:p>
        </p:txBody>
      </p:sp>
      <p:pic>
        <p:nvPicPr>
          <p:cNvPr id="6" name="Picture 5" descr="Screen Shot 2011-12-11 at 10.26.2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76" y="1013865"/>
            <a:ext cx="7683500" cy="503696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7435273" y="4583545"/>
            <a:ext cx="1373909" cy="5888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445476" y="5103094"/>
            <a:ext cx="724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IP at ~2 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4664370" y="3001820"/>
            <a:ext cx="1085273" cy="102754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541656" y="3786906"/>
            <a:ext cx="1517072" cy="138545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022274" y="4029365"/>
            <a:ext cx="57726" cy="1466271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0" idx="3"/>
          </p:cNvCxnSpPr>
          <p:nvPr/>
        </p:nvCxnSpPr>
        <p:spPr>
          <a:xfrm flipH="1">
            <a:off x="5174674" y="4969468"/>
            <a:ext cx="1589152" cy="630077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85562" y="5403075"/>
            <a:ext cx="1725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f</a:t>
            </a:r>
            <a:r>
              <a:rPr lang="en-US" dirty="0" smtClean="0">
                <a:solidFill>
                  <a:srgbClr val="FF0000"/>
                </a:solidFill>
              </a:rPr>
              <a:t>orward calorimeters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“FCAL”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53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strategy and objectives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52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76200" y="844225"/>
            <a:ext cx="8978900" cy="5562598"/>
            <a:chOff x="76200" y="844225"/>
            <a:chExt cx="8978900" cy="5562598"/>
          </a:xfrm>
        </p:grpSpPr>
        <p:grpSp>
          <p:nvGrpSpPr>
            <p:cNvPr id="12" name="Group 11"/>
            <p:cNvGrpSpPr/>
            <p:nvPr/>
          </p:nvGrpSpPr>
          <p:grpSpPr>
            <a:xfrm>
              <a:off x="76200" y="844225"/>
              <a:ext cx="8978900" cy="5562598"/>
              <a:chOff x="76200" y="636415"/>
              <a:chExt cx="8978900" cy="5562598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164652" y="2682654"/>
                <a:ext cx="2752653" cy="171539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4" name="Rektangel 20"/>
              <p:cNvSpPr>
                <a:spLocks noChangeArrowheads="1"/>
              </p:cNvSpPr>
              <p:nvPr/>
            </p:nvSpPr>
            <p:spPr bwMode="auto">
              <a:xfrm>
                <a:off x="276227" y="704157"/>
                <a:ext cx="2695574" cy="22287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defTabSz="801688">
                  <a:spcBef>
                    <a:spcPct val="20000"/>
                  </a:spcBef>
                </a:pPr>
                <a:r>
                  <a:rPr lang="en-US" sz="1600" b="1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2013-18</a:t>
                </a:r>
                <a:r>
                  <a:rPr sz="1600" b="1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 </a:t>
                </a:r>
                <a:r>
                  <a:rPr lang="en-US" sz="1600" b="1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Development Phase</a:t>
                </a:r>
              </a:p>
              <a:p>
                <a:pPr defTabSz="801688">
                  <a:spcBef>
                    <a:spcPct val="20000"/>
                  </a:spcBef>
                </a:pPr>
                <a:r>
                  <a:rPr lang="en-US" sz="1400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Develop a Project Plan for a staged implementation in agreement with LHC findings; further technical developments with industry, performance studies for accelerator parts and systems, as well as for detectors. </a:t>
                </a:r>
                <a:endParaRPr sz="1400" noProof="1">
                  <a:solidFill>
                    <a:srgbClr val="080808"/>
                  </a:solidFill>
                  <a:latin typeface="+mn-lt"/>
                  <a:cs typeface="Times New Roman"/>
                </a:endParaRPr>
              </a:p>
              <a:p>
                <a:pPr defTabSz="801688">
                  <a:spcBef>
                    <a:spcPct val="20000"/>
                  </a:spcBef>
                </a:pPr>
                <a:endParaRPr sz="1400" noProof="1">
                  <a:solidFill>
                    <a:srgbClr val="080808"/>
                  </a:solidFill>
                  <a:latin typeface="+mn-lt"/>
                  <a:cs typeface="Times New Roman"/>
                </a:endParaRPr>
              </a:p>
            </p:txBody>
          </p:sp>
          <p:sp>
            <p:nvSpPr>
              <p:cNvPr id="15" name="Rektangel 23"/>
              <p:cNvSpPr>
                <a:spLocks noChangeArrowheads="1"/>
              </p:cNvSpPr>
              <p:nvPr/>
            </p:nvSpPr>
            <p:spPr bwMode="auto">
              <a:xfrm>
                <a:off x="736609" y="4470583"/>
                <a:ext cx="2047341" cy="16743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/>
              <a:p>
                <a:pPr algn="r" defTabSz="801688">
                  <a:spcBef>
                    <a:spcPct val="20000"/>
                  </a:spcBef>
                </a:pPr>
                <a:r>
                  <a:rPr lang="en-US" sz="1600" b="1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 2018-19 Decisions</a:t>
                </a:r>
                <a:endParaRPr sz="1600" b="1" noProof="1">
                  <a:solidFill>
                    <a:srgbClr val="080808"/>
                  </a:solidFill>
                  <a:latin typeface="+mn-lt"/>
                  <a:cs typeface="Times New Roman"/>
                </a:endParaRPr>
              </a:p>
              <a:p>
                <a:pPr algn="r" defTabSz="801688">
                  <a:spcBef>
                    <a:spcPct val="20000"/>
                  </a:spcBef>
                </a:pPr>
                <a:r>
                  <a:rPr lang="en-US" sz="1400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On the basis of LHC data</a:t>
                </a:r>
                <a:br>
                  <a:rPr lang="en-US" sz="1400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</a:br>
                <a:r>
                  <a:rPr lang="en-US" sz="1400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and Project Plans (for CLIC and other potential projects), take decisions about next project(s) at the Energy Frontier.</a:t>
                </a:r>
                <a:endParaRPr sz="1400" noProof="1">
                  <a:solidFill>
                    <a:srgbClr val="080808"/>
                  </a:solidFill>
                  <a:latin typeface="+mn-lt"/>
                  <a:cs typeface="Times New Roman"/>
                </a:endParaRPr>
              </a:p>
            </p:txBody>
          </p:sp>
          <p:sp>
            <p:nvSpPr>
              <p:cNvPr id="16" name="Rektangel 20"/>
              <p:cNvSpPr>
                <a:spLocks noChangeArrowheads="1"/>
              </p:cNvSpPr>
              <p:nvPr/>
            </p:nvSpPr>
            <p:spPr bwMode="auto">
              <a:xfrm>
                <a:off x="3059113" y="740665"/>
                <a:ext cx="2854855" cy="18835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defTabSz="801688">
                  <a:lnSpc>
                    <a:spcPct val="80000"/>
                  </a:lnSpc>
                  <a:spcBef>
                    <a:spcPct val="20000"/>
                  </a:spcBef>
                </a:pPr>
                <a:r>
                  <a:rPr lang="en-US" sz="1600" b="1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4-5 year Preparation Phase</a:t>
                </a:r>
              </a:p>
              <a:p>
                <a:pPr defTabSz="801688">
                  <a:spcBef>
                    <a:spcPct val="20000"/>
                  </a:spcBef>
                </a:pPr>
                <a:r>
                  <a:rPr lang="en-US" sz="1400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Finalise implementation parameters, Drive Beam Facility and other </a:t>
                </a:r>
                <a:r>
                  <a:rPr lang="en-US" sz="1400" noProof="1">
                    <a:solidFill>
                      <a:srgbClr val="080808"/>
                    </a:solidFill>
                    <a:latin typeface="+mn-lt"/>
                    <a:cs typeface="Times New Roman"/>
                  </a:rPr>
                  <a:t>s</a:t>
                </a:r>
                <a:r>
                  <a:rPr lang="en-US" sz="1400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ystem verifications, site authorisation and preparation for industrial procurement.  </a:t>
                </a:r>
              </a:p>
              <a:p>
                <a:pPr defTabSz="801688">
                  <a:spcBef>
                    <a:spcPct val="20000"/>
                  </a:spcBef>
                </a:pPr>
                <a:r>
                  <a:rPr lang="en-US" sz="1400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Prepare detailed Technical Proposals for the detector-systems.  </a:t>
                </a:r>
              </a:p>
            </p:txBody>
          </p:sp>
          <p:sp>
            <p:nvSpPr>
              <p:cNvPr id="17" name="Rektangel 23"/>
              <p:cNvSpPr>
                <a:spLocks noChangeArrowheads="1"/>
              </p:cNvSpPr>
              <p:nvPr/>
            </p:nvSpPr>
            <p:spPr bwMode="auto">
              <a:xfrm>
                <a:off x="3296355" y="4483818"/>
                <a:ext cx="2576511" cy="769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r" defTabSz="801688">
                  <a:spcBef>
                    <a:spcPct val="20000"/>
                  </a:spcBef>
                </a:pPr>
                <a:r>
                  <a:rPr lang="en-US" sz="1600" b="1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2024-25 Construction Start</a:t>
                </a:r>
                <a:br>
                  <a:rPr lang="en-US" sz="1600" b="1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</a:br>
                <a:r>
                  <a:rPr lang="en-US" sz="1400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Ready for full construction</a:t>
                </a:r>
                <a:br>
                  <a:rPr lang="en-US" sz="1400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</a:br>
                <a:r>
                  <a:rPr lang="en-US" sz="1400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 and main tunnel excavation. </a:t>
                </a:r>
                <a:endParaRPr sz="1400" noProof="1" smtClean="0">
                  <a:solidFill>
                    <a:srgbClr val="080808"/>
                  </a:solidFill>
                  <a:latin typeface="+mn-lt"/>
                  <a:cs typeface="Times New Roman"/>
                </a:endParaRPr>
              </a:p>
            </p:txBody>
          </p:sp>
          <p:sp>
            <p:nvSpPr>
              <p:cNvPr id="18" name="Rektangel 20"/>
              <p:cNvSpPr>
                <a:spLocks noChangeArrowheads="1"/>
              </p:cNvSpPr>
              <p:nvPr/>
            </p:nvSpPr>
            <p:spPr bwMode="auto">
              <a:xfrm>
                <a:off x="6151028" y="700454"/>
                <a:ext cx="2523072" cy="1501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defTabSz="801688">
                  <a:spcBef>
                    <a:spcPct val="20000"/>
                  </a:spcBef>
                </a:pPr>
                <a:r>
                  <a:rPr lang="en-US" sz="1600" b="1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Construction Phase </a:t>
                </a:r>
                <a:endParaRPr sz="1600" b="1" noProof="1">
                  <a:solidFill>
                    <a:srgbClr val="080808"/>
                  </a:solidFill>
                  <a:latin typeface="+mn-lt"/>
                  <a:cs typeface="Times New Roman"/>
                </a:endParaRPr>
              </a:p>
              <a:p>
                <a:pPr defTabSz="801688">
                  <a:spcBef>
                    <a:spcPct val="20000"/>
                  </a:spcBef>
                </a:pPr>
                <a:r>
                  <a:rPr lang="en-US" sz="1400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Stage 1 construction of CLIC, in parallel with detector construction.</a:t>
                </a:r>
              </a:p>
              <a:p>
                <a:pPr defTabSz="801688">
                  <a:spcBef>
                    <a:spcPct val="20000"/>
                  </a:spcBef>
                </a:pPr>
                <a:r>
                  <a:rPr lang="en-US" sz="1400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Preparation for implementation of further stages.</a:t>
                </a:r>
              </a:p>
            </p:txBody>
          </p:sp>
          <p:sp>
            <p:nvSpPr>
              <p:cNvPr id="19" name="Rektangel 23"/>
              <p:cNvSpPr>
                <a:spLocks noChangeArrowheads="1"/>
              </p:cNvSpPr>
              <p:nvPr/>
            </p:nvSpPr>
            <p:spPr bwMode="auto">
              <a:xfrm>
                <a:off x="6633633" y="4461240"/>
                <a:ext cx="2245779" cy="1501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r" defTabSz="801688">
                  <a:spcBef>
                    <a:spcPct val="20000"/>
                  </a:spcBef>
                </a:pPr>
                <a:r>
                  <a:rPr lang="en-US" sz="1600" b="1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  Commissioning </a:t>
                </a:r>
                <a:endParaRPr sz="1600" b="1" noProof="1" smtClean="0">
                  <a:solidFill>
                    <a:srgbClr val="080808"/>
                  </a:solidFill>
                  <a:latin typeface="+mn-lt"/>
                  <a:cs typeface="Times New Roman"/>
                </a:endParaRPr>
              </a:p>
              <a:p>
                <a:pPr algn="r" defTabSz="801688">
                  <a:spcBef>
                    <a:spcPct val="20000"/>
                  </a:spcBef>
                </a:pPr>
                <a:r>
                  <a:rPr lang="en-US" sz="1400" noProof="1">
                    <a:solidFill>
                      <a:srgbClr val="080808"/>
                    </a:solidFill>
                    <a:latin typeface="+mn-lt"/>
                    <a:cs typeface="Times New Roman"/>
                  </a:rPr>
                  <a:t>B</a:t>
                </a:r>
                <a:r>
                  <a:rPr lang="en-US" sz="1400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ecoming ready for data-taking as the LHC programme</a:t>
                </a:r>
                <a:r>
                  <a:rPr lang="en-US" sz="1400" noProof="1">
                    <a:solidFill>
                      <a:srgbClr val="080808"/>
                    </a:solidFill>
                    <a:latin typeface="+mn-lt"/>
                    <a:cs typeface="Times New Roman"/>
                  </a:rPr>
                  <a:t> </a:t>
                </a:r>
                <a:r>
                  <a:rPr lang="en-US" sz="1400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reaches completion</a:t>
                </a:r>
                <a:r>
                  <a:rPr sz="1400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.</a:t>
                </a:r>
                <a:endParaRPr lang="en-US" sz="1400" noProof="1" smtClean="0">
                  <a:solidFill>
                    <a:srgbClr val="080808"/>
                  </a:solidFill>
                  <a:latin typeface="+mn-lt"/>
                  <a:cs typeface="Times New Roman"/>
                </a:endParaRPr>
              </a:p>
              <a:p>
                <a:pPr algn="r" defTabSz="801688">
                  <a:spcBef>
                    <a:spcPct val="20000"/>
                  </a:spcBef>
                </a:pPr>
                <a:r>
                  <a:rPr sz="1400" noProof="1" smtClean="0">
                    <a:solidFill>
                      <a:srgbClr val="080808"/>
                    </a:solidFill>
                    <a:latin typeface="+mn-lt"/>
                    <a:cs typeface="Times New Roman"/>
                  </a:rPr>
                  <a:t> </a:t>
                </a:r>
                <a:endParaRPr sz="1400" noProof="1">
                  <a:solidFill>
                    <a:srgbClr val="080808"/>
                  </a:solidFill>
                  <a:latin typeface="+mn-lt"/>
                  <a:cs typeface="Times New Roman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76200" y="636415"/>
                <a:ext cx="8978900" cy="5562598"/>
              </a:xfrm>
              <a:prstGeom prst="rect">
                <a:avLst/>
              </a:prstGeom>
              <a:noFill/>
              <a:ln>
                <a:solidFill>
                  <a:srgbClr val="08080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1" name="Picture 20" descr="CLIC0-layout2012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43767" y="2676879"/>
                <a:ext cx="2854137" cy="1714500"/>
              </a:xfrm>
              <a:prstGeom prst="rect">
                <a:avLst/>
              </a:prstGeom>
              <a:ln>
                <a:solidFill>
                  <a:srgbClr val="080808"/>
                </a:solidFill>
              </a:ln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533" y="2663288"/>
                <a:ext cx="2548467" cy="1745026"/>
              </a:xfrm>
              <a:prstGeom prst="rect">
                <a:avLst/>
              </a:prstGeom>
            </p:spPr>
          </p:pic>
        </p:grpSp>
        <p:sp>
          <p:nvSpPr>
            <p:cNvPr id="3" name="Oval 2"/>
            <p:cNvSpPr/>
            <p:nvPr/>
          </p:nvSpPr>
          <p:spPr>
            <a:xfrm>
              <a:off x="1016000" y="4710538"/>
              <a:ext cx="1778010" cy="311727"/>
            </a:xfrm>
            <a:prstGeom prst="ellipse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385053" y="4712853"/>
              <a:ext cx="2487813" cy="311727"/>
            </a:xfrm>
            <a:prstGeom prst="ellipse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7262089" y="4692078"/>
              <a:ext cx="1720259" cy="311727"/>
            </a:xfrm>
            <a:prstGeom prst="ellipse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89158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machine environment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6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machine </a:t>
            </a:r>
            <a:r>
              <a:rPr lang="en-US" dirty="0" smtClean="0"/>
              <a:t>environment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45464" y="1683038"/>
            <a:ext cx="1768483" cy="923330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Drives timing</a:t>
            </a:r>
          </a:p>
          <a:p>
            <a:r>
              <a:rPr lang="en-US" dirty="0"/>
              <a:t>r</a:t>
            </a:r>
            <a:r>
              <a:rPr lang="en-US" dirty="0" smtClean="0"/>
              <a:t>equirements</a:t>
            </a:r>
          </a:p>
          <a:p>
            <a:r>
              <a:rPr lang="en-US" dirty="0" smtClean="0"/>
              <a:t>for CLIC detector 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 bwMode="auto">
          <a:xfrm flipH="1" flipV="1">
            <a:off x="4826916" y="1810038"/>
            <a:ext cx="1118548" cy="334665"/>
          </a:xfrm>
          <a:prstGeom prst="straightConnector1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stCxn id="10" idx="1"/>
          </p:cNvCxnSpPr>
          <p:nvPr/>
        </p:nvCxnSpPr>
        <p:spPr bwMode="auto">
          <a:xfrm flipH="1">
            <a:off x="4868050" y="2144703"/>
            <a:ext cx="1077414" cy="385465"/>
          </a:xfrm>
          <a:prstGeom prst="straightConnector1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3" name="Table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54926705"/>
              </p:ext>
            </p:extLst>
          </p:nvPr>
        </p:nvGraphicFramePr>
        <p:xfrm>
          <a:off x="1191137" y="923291"/>
          <a:ext cx="3571240" cy="281838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30400"/>
                <a:gridCol w="1640840"/>
              </a:tblGrid>
              <a:tr h="352298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CLIC at 3 </a:t>
                      </a:r>
                      <a:r>
                        <a:rPr lang="en-US" sz="1600" dirty="0" err="1" smtClean="0"/>
                        <a:t>TeV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 (cm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5.9×10</a:t>
                      </a:r>
                      <a:r>
                        <a:rPr lang="en-US" sz="1600" baseline="30000" dirty="0" smtClean="0"/>
                        <a:t>34</a:t>
                      </a:r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BX separation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0.5 ns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#BX / train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312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Train duration (ns)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156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Rep. rate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 Hz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σ</a:t>
                      </a:r>
                      <a:r>
                        <a:rPr lang="en-US" sz="1600" baseline="-25000" dirty="0" smtClean="0"/>
                        <a:t>x</a:t>
                      </a:r>
                      <a:r>
                        <a:rPr lang="en-US" sz="1600" dirty="0" smtClean="0"/>
                        <a:t> / </a:t>
                      </a:r>
                      <a:r>
                        <a:rPr lang="en-US" sz="1600" dirty="0" err="1" smtClean="0"/>
                        <a:t>σ</a:t>
                      </a:r>
                      <a:r>
                        <a:rPr lang="en-US" sz="1600" baseline="-25000" dirty="0" err="1" smtClean="0"/>
                        <a:t>y</a:t>
                      </a:r>
                      <a:r>
                        <a:rPr lang="en-US" sz="1600" dirty="0" smtClean="0"/>
                        <a:t> (nm)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≈ 45 / 1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/>
                        <a:t>σ</a:t>
                      </a:r>
                      <a:r>
                        <a:rPr lang="en-US" sz="1600" baseline="-25000" dirty="0" smtClean="0"/>
                        <a:t>z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)</a:t>
                      </a:r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44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 marL="86869" marR="86869" marT="43435" marB="43435"/>
                </a:tc>
              </a:tr>
            </a:tbl>
          </a:graphicData>
        </a:graphic>
      </p:graphicFrame>
      <p:sp>
        <p:nvSpPr>
          <p:cNvPr id="43" name="Text Box 160"/>
          <p:cNvSpPr txBox="1">
            <a:spLocks noChangeArrowheads="1"/>
          </p:cNvSpPr>
          <p:nvPr/>
        </p:nvSpPr>
        <p:spPr bwMode="auto">
          <a:xfrm>
            <a:off x="2915850" y="4030800"/>
            <a:ext cx="4647426" cy="242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</a:pPr>
            <a:r>
              <a:rPr lang="en-GB" sz="2000" b="1" dirty="0" smtClean="0"/>
              <a:t>Beam </a:t>
            </a:r>
            <a:r>
              <a:rPr lang="en-GB" sz="2000" b="1" dirty="0"/>
              <a:t>related background:</a:t>
            </a:r>
          </a:p>
          <a:p>
            <a:pPr>
              <a:buClr>
                <a:srgbClr val="D60093"/>
              </a:buClr>
              <a:buFont typeface="Wingdings" charset="0"/>
              <a:buChar char="§"/>
            </a:pPr>
            <a:r>
              <a:rPr lang="en-GB" dirty="0"/>
              <a:t> Small beam profile at IP leads very high E-</a:t>
            </a:r>
            <a:r>
              <a:rPr lang="en-GB" dirty="0" smtClean="0"/>
              <a:t>field</a:t>
            </a:r>
          </a:p>
          <a:p>
            <a:pPr>
              <a:buClr>
                <a:srgbClr val="D60093"/>
              </a:buClr>
            </a:pPr>
            <a:endParaRPr lang="en-GB" sz="900" dirty="0"/>
          </a:p>
          <a:p>
            <a:pPr lvl="1">
              <a:spcAft>
                <a:spcPts val="200"/>
              </a:spcAft>
              <a:buClr>
                <a:srgbClr val="009900"/>
              </a:buClr>
              <a:buFont typeface="Wingdings" charset="0"/>
              <a:buChar char="s"/>
            </a:pP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sz="2000" b="1" dirty="0" err="1" smtClean="0">
                <a:solidFill>
                  <a:schemeClr val="tx1"/>
                </a:solidFill>
              </a:rPr>
              <a:t>Beamstrahlung</a:t>
            </a:r>
            <a:endParaRPr lang="en-GB" sz="2000" b="1" dirty="0">
              <a:solidFill>
                <a:schemeClr val="bg2"/>
              </a:solidFill>
            </a:endParaRPr>
          </a:p>
          <a:p>
            <a:pPr lvl="2">
              <a:spcAft>
                <a:spcPts val="200"/>
              </a:spcAft>
              <a:buClr>
                <a:srgbClr val="009900"/>
              </a:buClr>
              <a:buFont typeface="Wingdings" charset="0"/>
              <a:buChar char="s"/>
            </a:pP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rgbClr val="0000FF"/>
                </a:solidFill>
              </a:rPr>
              <a:t>Pair-</a:t>
            </a:r>
            <a:r>
              <a:rPr lang="en-GB" sz="2000" dirty="0" smtClean="0">
                <a:solidFill>
                  <a:srgbClr val="0000FF"/>
                </a:solidFill>
              </a:rPr>
              <a:t>background</a:t>
            </a:r>
          </a:p>
          <a:p>
            <a:pPr lvl="3">
              <a:spcAft>
                <a:spcPts val="200"/>
              </a:spcAft>
              <a:buClr>
                <a:srgbClr val="009900"/>
              </a:buClr>
              <a:buFont typeface="Wingdings" charset="0"/>
              <a:buChar char="s"/>
            </a:pPr>
            <a:r>
              <a:rPr lang="en-GB" dirty="0" smtClean="0">
                <a:solidFill>
                  <a:srgbClr val="0000FF"/>
                </a:solidFill>
              </a:rPr>
              <a:t>High occupancies</a:t>
            </a:r>
            <a:endParaRPr lang="en-GB" dirty="0">
              <a:solidFill>
                <a:srgbClr val="0000FF"/>
              </a:solidFill>
            </a:endParaRPr>
          </a:p>
          <a:p>
            <a:pPr lvl="2">
              <a:spcAft>
                <a:spcPts val="200"/>
              </a:spcAft>
              <a:buClr>
                <a:srgbClr val="009900"/>
              </a:buClr>
              <a:buFont typeface="Wingdings" charset="0"/>
              <a:buChar char="s"/>
            </a:pP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γγ</a:t>
            </a:r>
            <a:r>
              <a:rPr lang="en-GB" sz="2000" dirty="0" smtClean="0">
                <a:solidFill>
                  <a:srgbClr val="FF0000"/>
                </a:solidFill>
              </a:rPr>
              <a:t> to </a:t>
            </a:r>
            <a:r>
              <a:rPr lang="en-GB" sz="2000" dirty="0" smtClean="0">
                <a:solidFill>
                  <a:srgbClr val="FF0000"/>
                </a:solidFill>
              </a:rPr>
              <a:t>hadrons</a:t>
            </a:r>
          </a:p>
          <a:p>
            <a:pPr lvl="3">
              <a:spcAft>
                <a:spcPts val="200"/>
              </a:spcAft>
              <a:buClr>
                <a:srgbClr val="009900"/>
              </a:buClr>
              <a:buFont typeface="Wingdings" charset="0"/>
              <a:buChar char="s"/>
            </a:pPr>
            <a:r>
              <a:rPr lang="en-GB" dirty="0">
                <a:solidFill>
                  <a:srgbClr val="FF0000"/>
                </a:solidFill>
              </a:rPr>
              <a:t>E</a:t>
            </a:r>
            <a:r>
              <a:rPr lang="en-GB" dirty="0" smtClean="0">
                <a:solidFill>
                  <a:srgbClr val="FF0000"/>
                </a:solidFill>
              </a:rPr>
              <a:t>nergy deposits</a:t>
            </a:r>
            <a:endParaRPr lang="en-GB" dirty="0" smtClean="0">
              <a:solidFill>
                <a:srgbClr val="FF0000"/>
              </a:solidFill>
            </a:endParaRPr>
          </a:p>
        </p:txBody>
      </p:sp>
      <p:pic>
        <p:nvPicPr>
          <p:cNvPr id="4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9" y="4395480"/>
            <a:ext cx="2562190" cy="1396732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up 44"/>
          <p:cNvGrpSpPr/>
          <p:nvPr/>
        </p:nvGrpSpPr>
        <p:grpSpPr>
          <a:xfrm>
            <a:off x="6967444" y="5014081"/>
            <a:ext cx="1980276" cy="1312828"/>
            <a:chOff x="7290493" y="4932045"/>
            <a:chExt cx="2351773" cy="1532026"/>
          </a:xfrm>
        </p:grpSpPr>
        <p:pic>
          <p:nvPicPr>
            <p:cNvPr id="46" name="Picture 45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5098" y="5198155"/>
              <a:ext cx="1397603" cy="1038629"/>
            </a:xfrm>
            <a:prstGeom prst="rect">
              <a:avLst/>
            </a:prstGeom>
          </p:spPr>
        </p:pic>
        <p:pic>
          <p:nvPicPr>
            <p:cNvPr id="47" name="Picture 46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0387" y="5018150"/>
              <a:ext cx="475874" cy="257440"/>
            </a:xfrm>
            <a:prstGeom prst="rect">
              <a:avLst/>
            </a:prstGeom>
          </p:spPr>
        </p:pic>
        <p:pic>
          <p:nvPicPr>
            <p:cNvPr id="48" name="Picture 47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44338" y="5106313"/>
              <a:ext cx="152400" cy="215900"/>
            </a:xfrm>
            <a:prstGeom prst="rect">
              <a:avLst/>
            </a:prstGeom>
          </p:spPr>
        </p:pic>
        <p:pic>
          <p:nvPicPr>
            <p:cNvPr id="49" name="Picture 48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64863" y="6069044"/>
              <a:ext cx="165100" cy="279400"/>
            </a:xfrm>
            <a:prstGeom prst="rect">
              <a:avLst/>
            </a:prstGeom>
          </p:spPr>
        </p:pic>
        <p:pic>
          <p:nvPicPr>
            <p:cNvPr id="50" name="Picture 49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6257" y="6053488"/>
              <a:ext cx="475874" cy="257440"/>
            </a:xfrm>
            <a:prstGeom prst="rect">
              <a:avLst/>
            </a:prstGeom>
          </p:spPr>
        </p:pic>
        <p:sp>
          <p:nvSpPr>
            <p:cNvPr id="51" name="Rectangle 50"/>
            <p:cNvSpPr/>
            <p:nvPr/>
          </p:nvSpPr>
          <p:spPr bwMode="auto">
            <a:xfrm>
              <a:off x="7290493" y="4932045"/>
              <a:ext cx="2351773" cy="1532026"/>
            </a:xfrm>
            <a:prstGeom prst="rect">
              <a:avLst/>
            </a:prstGeom>
            <a:noFill/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683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52" name="Straight Arrow Connector 51"/>
          <p:cNvCxnSpPr/>
          <p:nvPr/>
        </p:nvCxnSpPr>
        <p:spPr>
          <a:xfrm>
            <a:off x="5691627" y="5958878"/>
            <a:ext cx="1099834" cy="0"/>
          </a:xfrm>
          <a:prstGeom prst="straightConnector1">
            <a:avLst/>
          </a:prstGeom>
          <a:ln w="28575" cmpd="sng"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2678479" y="4952724"/>
            <a:ext cx="647207" cy="10306"/>
          </a:xfrm>
          <a:prstGeom prst="straightConnector1">
            <a:avLst/>
          </a:prstGeom>
          <a:ln w="28575" cmpd="sng"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931836" y="3175007"/>
            <a:ext cx="211687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v</a:t>
            </a:r>
            <a:r>
              <a:rPr lang="en-US" dirty="0" smtClean="0">
                <a:solidFill>
                  <a:srgbClr val="0000FF"/>
                </a:solidFill>
              </a:rPr>
              <a:t>ery small beam size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721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CLIC conditions =&gt; impact on detector 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49" y="958282"/>
            <a:ext cx="5801588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CLIC conditions =&gt; impact on detector technologies: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High tracker occupancies =&gt; need </a:t>
            </a:r>
            <a:r>
              <a:rPr lang="en-US" b="1" dirty="0" smtClean="0">
                <a:solidFill>
                  <a:srgbClr val="FF0000"/>
                </a:solidFill>
              </a:rPr>
              <a:t>small cell sizes</a:t>
            </a:r>
          </a:p>
          <a:p>
            <a:r>
              <a:rPr lang="en-US" dirty="0"/>
              <a:t>	</a:t>
            </a:r>
            <a:r>
              <a:rPr lang="en-US" dirty="0" smtClean="0"/>
              <a:t>(beyond what is needed for resolution)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Small vertex pixels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Large pixels in intermediate regions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Limited strip length in tracker</a:t>
            </a:r>
          </a:p>
          <a:p>
            <a:pPr lvl="2"/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b="1" dirty="0" err="1" smtClean="0"/>
              <a:t>Bkg</a:t>
            </a:r>
            <a:r>
              <a:rPr lang="en-US" b="1" dirty="0" smtClean="0"/>
              <a:t> energy =&gt; need </a:t>
            </a:r>
            <a:r>
              <a:rPr lang="en-US" b="1" dirty="0" smtClean="0">
                <a:solidFill>
                  <a:srgbClr val="FF0000"/>
                </a:solidFill>
              </a:rPr>
              <a:t>high-granularity </a:t>
            </a:r>
            <a:r>
              <a:rPr lang="en-US" b="1" dirty="0" err="1" smtClean="0">
                <a:solidFill>
                  <a:srgbClr val="FF0000"/>
                </a:solidFill>
              </a:rPr>
              <a:t>calorimetry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b="1" dirty="0" err="1" smtClean="0">
                <a:solidFill>
                  <a:srgbClr val="000000"/>
                </a:solidFill>
              </a:rPr>
              <a:t>Bkg</a:t>
            </a:r>
            <a:r>
              <a:rPr lang="en-US" b="1" dirty="0" smtClean="0">
                <a:solidFill>
                  <a:srgbClr val="000000"/>
                </a:solidFill>
              </a:rPr>
              <a:t> suppression =&gt; overall need for </a:t>
            </a:r>
            <a:r>
              <a:rPr lang="en-US" b="1" dirty="0" smtClean="0">
                <a:solidFill>
                  <a:srgbClr val="FF0000"/>
                </a:solidFill>
              </a:rPr>
              <a:t>precise hit timing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~10 ns hit time-stamping in tracking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1 ns accuracy for calorimeter hits</a:t>
            </a:r>
          </a:p>
          <a:p>
            <a:pPr marL="1200150" lvl="2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Low duty cycle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err="1" smtClean="0">
                <a:solidFill>
                  <a:srgbClr val="0000FF"/>
                </a:solidFill>
              </a:rPr>
              <a:t>Triggerless</a:t>
            </a:r>
            <a:r>
              <a:rPr lang="en-US" dirty="0" smtClean="0">
                <a:solidFill>
                  <a:srgbClr val="0000FF"/>
                </a:solidFill>
              </a:rPr>
              <a:t> readout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Allows for </a:t>
            </a:r>
            <a:r>
              <a:rPr lang="en-US" dirty="0" smtClean="0">
                <a:solidFill>
                  <a:srgbClr val="0000FF"/>
                </a:solidFill>
              </a:rPr>
              <a:t>power pulsing</a:t>
            </a:r>
          </a:p>
          <a:p>
            <a:pPr marL="1657350" lvl="3" indent="-285750">
              <a:buFont typeface="Arial"/>
              <a:buChar char="•"/>
            </a:pPr>
            <a:r>
              <a:rPr lang="en-US" dirty="0" smtClean="0"/>
              <a:t>=&gt; less mass and high precision in tracking</a:t>
            </a:r>
          </a:p>
          <a:p>
            <a:pPr marL="1657350" lvl="3" indent="-285750">
              <a:buFont typeface="Arial"/>
              <a:buChar char="•"/>
            </a:pPr>
            <a:r>
              <a:rPr lang="en-US" dirty="0" smtClean="0"/>
              <a:t>=&gt; high density for </a:t>
            </a:r>
            <a:r>
              <a:rPr lang="en-US" dirty="0" err="1" smtClean="0"/>
              <a:t>calorimetry</a:t>
            </a:r>
            <a:endParaRPr lang="en-US" dirty="0" smtClean="0"/>
          </a:p>
        </p:txBody>
      </p:sp>
      <p:pic>
        <p:nvPicPr>
          <p:cNvPr id="8" name="Picture 7" descr="Screen Shot 2014-02-01 at 7.44.2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08" y="1058339"/>
            <a:ext cx="3246191" cy="2344471"/>
          </a:xfrm>
          <a:prstGeom prst="rect">
            <a:avLst/>
          </a:prstGeom>
        </p:spPr>
      </p:pic>
      <p:pic>
        <p:nvPicPr>
          <p:cNvPr id="9" name="Picture 8" descr="Screen Shot 2014-02-01 at 7.44.4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08" y="3745663"/>
            <a:ext cx="3246192" cy="2230623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355" y="6080618"/>
            <a:ext cx="2473556" cy="231775"/>
          </a:xfrm>
          <a:prstGeom prst="rect">
            <a:avLst/>
          </a:prstGeom>
          <a:ln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3825874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67781" y="1765299"/>
            <a:ext cx="8180919" cy="439997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Challenges in LC detector R&amp;D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0481" y="1102792"/>
            <a:ext cx="7509237" cy="5293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Combined requirements lead to the following challenges:</a:t>
            </a:r>
          </a:p>
          <a:p>
            <a:endParaRPr lang="en-US" dirty="0" smtClean="0"/>
          </a:p>
          <a:p>
            <a:r>
              <a:rPr lang="en-US" sz="2400" b="1" dirty="0">
                <a:solidFill>
                  <a:srgbClr val="0000FF"/>
                </a:solidFill>
              </a:rPr>
              <a:t>Vertex and </a:t>
            </a:r>
            <a:r>
              <a:rPr lang="en-US" sz="2400" b="1" dirty="0" smtClean="0">
                <a:solidFill>
                  <a:srgbClr val="0000FF"/>
                </a:solidFill>
              </a:rPr>
              <a:t>tracker</a:t>
            </a:r>
          </a:p>
          <a:p>
            <a:r>
              <a:rPr lang="en-US" sz="2000" dirty="0"/>
              <a:t>	</a:t>
            </a:r>
            <a:r>
              <a:rPr lang="en-US" dirty="0" smtClean="0"/>
              <a:t>Very high granularity </a:t>
            </a:r>
            <a:endParaRPr lang="en-US" dirty="0"/>
          </a:p>
          <a:p>
            <a:r>
              <a:rPr lang="en-US" dirty="0"/>
              <a:t>	Dense integration of </a:t>
            </a:r>
            <a:r>
              <a:rPr lang="en-US" dirty="0" smtClean="0"/>
              <a:t>functionalities</a:t>
            </a:r>
          </a:p>
          <a:p>
            <a:r>
              <a:rPr lang="en-US" dirty="0"/>
              <a:t>	</a:t>
            </a:r>
            <a:r>
              <a:rPr lang="en-US" dirty="0" smtClean="0"/>
              <a:t>	Including ~10 ns time-stamping</a:t>
            </a:r>
            <a:endParaRPr lang="en-US" dirty="0"/>
          </a:p>
          <a:p>
            <a:r>
              <a:rPr lang="en-US" dirty="0"/>
              <a:t>	Super-light </a:t>
            </a:r>
            <a:r>
              <a:rPr lang="en-US" dirty="0" smtClean="0"/>
              <a:t>materials</a:t>
            </a:r>
          </a:p>
          <a:p>
            <a:r>
              <a:rPr lang="en-US" dirty="0"/>
              <a:t>	</a:t>
            </a:r>
            <a:r>
              <a:rPr lang="en-US" dirty="0" smtClean="0"/>
              <a:t>Low-power design + power pulsing</a:t>
            </a:r>
          </a:p>
          <a:p>
            <a:r>
              <a:rPr lang="en-US" dirty="0"/>
              <a:t>	</a:t>
            </a:r>
            <a:r>
              <a:rPr lang="en-US" dirty="0" smtClean="0"/>
              <a:t>Air cooling</a:t>
            </a:r>
            <a:endParaRPr lang="en-US" dirty="0"/>
          </a:p>
          <a:p>
            <a:endParaRPr lang="en-US" sz="2800" dirty="0" smtClean="0"/>
          </a:p>
          <a:p>
            <a:r>
              <a:rPr lang="en-US" sz="2400" b="1" dirty="0" err="1" smtClean="0">
                <a:solidFill>
                  <a:srgbClr val="0000FF"/>
                </a:solidFill>
              </a:rPr>
              <a:t>Calorimetry</a:t>
            </a:r>
            <a:endParaRPr lang="en-US" sz="2400" b="1" dirty="0">
              <a:solidFill>
                <a:srgbClr val="0000FF"/>
              </a:solidFill>
            </a:endParaRPr>
          </a:p>
          <a:p>
            <a:r>
              <a:rPr lang="en-US" sz="2000" dirty="0" smtClean="0"/>
              <a:t>	</a:t>
            </a:r>
            <a:r>
              <a:rPr lang="en-US" dirty="0" smtClean="0"/>
              <a:t>Fine segmentation in R, phi, Z</a:t>
            </a:r>
          </a:p>
          <a:p>
            <a:r>
              <a:rPr lang="en-US" dirty="0"/>
              <a:t>	</a:t>
            </a:r>
            <a:r>
              <a:rPr lang="en-US" dirty="0" smtClean="0"/>
              <a:t>Time resolution ~1 ns</a:t>
            </a:r>
          </a:p>
          <a:p>
            <a:r>
              <a:rPr lang="en-US" dirty="0"/>
              <a:t>	</a:t>
            </a:r>
            <a:r>
              <a:rPr lang="en-US" dirty="0" smtClean="0"/>
              <a:t>Ultra – compact active layers</a:t>
            </a:r>
            <a:endParaRPr lang="en-US" dirty="0"/>
          </a:p>
          <a:p>
            <a:r>
              <a:rPr lang="en-US" dirty="0"/>
              <a:t>	P</a:t>
            </a:r>
            <a:r>
              <a:rPr lang="en-US" dirty="0" smtClean="0"/>
              <a:t>ushing integration to limits</a:t>
            </a:r>
          </a:p>
          <a:p>
            <a:r>
              <a:rPr lang="en-US" dirty="0"/>
              <a:t>	</a:t>
            </a:r>
            <a:r>
              <a:rPr lang="en-US" dirty="0" smtClean="0"/>
              <a:t>Power pulsing</a:t>
            </a:r>
          </a:p>
          <a:p>
            <a:endParaRPr lang="en-US" dirty="0" smtClean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3475182" y="4048405"/>
            <a:ext cx="4970318" cy="2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369259" y="2641600"/>
            <a:ext cx="1857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u</a:t>
            </a:r>
            <a:r>
              <a:rPr lang="en-US" sz="2800" dirty="0" smtClean="0">
                <a:solidFill>
                  <a:srgbClr val="FF0000"/>
                </a:solidFill>
              </a:rPr>
              <a:t>ltra </a:t>
            </a:r>
            <a:r>
              <a:rPr lang="en-US" sz="2800" dirty="0">
                <a:solidFill>
                  <a:srgbClr val="FF0000"/>
                </a:solidFill>
              </a:rPr>
              <a:t>–</a:t>
            </a:r>
            <a:r>
              <a:rPr lang="en-US" sz="2800" dirty="0" smtClean="0">
                <a:solidFill>
                  <a:srgbClr val="FF0000"/>
                </a:solidFill>
              </a:rPr>
              <a:t> light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85319" y="4597400"/>
            <a:ext cx="21117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u</a:t>
            </a:r>
            <a:r>
              <a:rPr lang="en-US" sz="2800" dirty="0" smtClean="0">
                <a:solidFill>
                  <a:srgbClr val="FF0000"/>
                </a:solidFill>
              </a:rPr>
              <a:t>ltra – heavy</a:t>
            </a:r>
          </a:p>
          <a:p>
            <a:r>
              <a:rPr lang="en-US" sz="2800" dirty="0">
                <a:solidFill>
                  <a:srgbClr val="FF0000"/>
                </a:solidFill>
              </a:rPr>
              <a:t>a</a:t>
            </a:r>
            <a:r>
              <a:rPr lang="en-US" sz="2800" dirty="0" smtClean="0">
                <a:solidFill>
                  <a:srgbClr val="FF0000"/>
                </a:solidFill>
              </a:rPr>
              <a:t>nd compact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901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</a:t>
            </a:r>
            <a:r>
              <a:rPr lang="en-US" dirty="0" smtClean="0"/>
              <a:t>etector requirements HL-LHC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detector R&amp;D talk, CLIC workshop, 3/2/2014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" y="960582"/>
            <a:ext cx="7615127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BF0000"/>
                </a:solidFill>
              </a:rPr>
              <a:t>Maintain performance at </a:t>
            </a:r>
            <a:r>
              <a:rPr lang="en-US" b="1" dirty="0">
                <a:solidFill>
                  <a:srgbClr val="BF0000"/>
                </a:solidFill>
              </a:rPr>
              <a:t>full sensitivity for discovery </a:t>
            </a:r>
            <a:r>
              <a:rPr lang="en-US" b="1" dirty="0" smtClean="0">
                <a:solidFill>
                  <a:srgbClr val="BF0000"/>
                </a:solidFill>
              </a:rPr>
              <a:t>and</a:t>
            </a:r>
          </a:p>
          <a:p>
            <a:r>
              <a:rPr lang="en-US" b="1" dirty="0" smtClean="0">
                <a:solidFill>
                  <a:srgbClr val="BF0000"/>
                </a:solidFill>
              </a:rPr>
              <a:t>precision </a:t>
            </a:r>
            <a:r>
              <a:rPr lang="en-US" b="1" dirty="0">
                <a:solidFill>
                  <a:srgbClr val="BF0000"/>
                </a:solidFill>
              </a:rPr>
              <a:t>measurements at low </a:t>
            </a:r>
            <a:r>
              <a:rPr lang="en-US" b="1" dirty="0" err="1">
                <a:solidFill>
                  <a:srgbClr val="BF0000"/>
                </a:solidFill>
              </a:rPr>
              <a:t>p</a:t>
            </a:r>
            <a:r>
              <a:rPr lang="en-US" b="1" baseline="-25000" dirty="0" err="1">
                <a:solidFill>
                  <a:srgbClr val="BF0000"/>
                </a:solidFill>
              </a:rPr>
              <a:t>T</a:t>
            </a:r>
            <a:r>
              <a:rPr lang="en-US" b="1" dirty="0">
                <a:solidFill>
                  <a:srgbClr val="BF0000"/>
                </a:solidFill>
              </a:rPr>
              <a:t>, under severe </a:t>
            </a:r>
            <a:r>
              <a:rPr lang="en-US" b="1" dirty="0" smtClean="0">
                <a:solidFill>
                  <a:srgbClr val="BF0000"/>
                </a:solidFill>
              </a:rPr>
              <a:t>pile-up conditions</a:t>
            </a:r>
          </a:p>
          <a:p>
            <a:pPr>
              <a:buFont typeface="Wingdings" charset="2"/>
              <a:buChar char="Ø"/>
            </a:pPr>
            <a:endParaRPr lang="en-US" sz="800" dirty="0">
              <a:solidFill>
                <a:srgbClr val="BF0000"/>
              </a:solidFill>
            </a:endParaRPr>
          </a:p>
          <a:p>
            <a:r>
              <a:rPr lang="en-US" b="1" dirty="0">
                <a:solidFill>
                  <a:srgbClr val="0000FF"/>
                </a:solidFill>
              </a:rPr>
              <a:t>Pileup</a:t>
            </a:r>
          </a:p>
          <a:p>
            <a:pPr lvl="1"/>
            <a:r>
              <a:rPr lang="en-US" dirty="0"/>
              <a:t>&lt;PU&gt; </a:t>
            </a:r>
            <a:r>
              <a:rPr lang="en-US" dirty="0"/>
              <a:t>≈ 50 </a:t>
            </a:r>
            <a:r>
              <a:rPr lang="en-US" dirty="0"/>
              <a:t>events per crossing by LS2</a:t>
            </a:r>
          </a:p>
          <a:p>
            <a:pPr lvl="1"/>
            <a:r>
              <a:rPr lang="en-US" dirty="0"/>
              <a:t>&lt;PU&gt; ≈ 60 by LS3</a:t>
            </a:r>
          </a:p>
          <a:p>
            <a:pPr lvl="1"/>
            <a:r>
              <a:rPr lang="en-US" dirty="0" smtClean="0"/>
              <a:t>&lt;</a:t>
            </a:r>
            <a:r>
              <a:rPr lang="en-US" dirty="0"/>
              <a:t>PU&gt; up </a:t>
            </a:r>
            <a:r>
              <a:rPr lang="en-US" dirty="0" smtClean="0"/>
              <a:t>to 140 for </a:t>
            </a:r>
            <a:r>
              <a:rPr lang="en-US" dirty="0" err="1"/>
              <a:t>lumi</a:t>
            </a:r>
            <a:r>
              <a:rPr lang="en-US" dirty="0"/>
              <a:t>-leveling at 5x10</a:t>
            </a:r>
            <a:r>
              <a:rPr lang="en-US" baseline="30000" dirty="0"/>
              <a:t>34</a:t>
            </a:r>
            <a:r>
              <a:rPr lang="en-US" dirty="0"/>
              <a:t>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 </a:t>
            </a:r>
            <a:r>
              <a:rPr lang="en-US" dirty="0"/>
              <a:t>at HL-</a:t>
            </a:r>
            <a:r>
              <a:rPr lang="en-US" dirty="0" smtClean="0"/>
              <a:t>LHC</a:t>
            </a:r>
          </a:p>
          <a:p>
            <a:pPr lvl="1"/>
            <a:r>
              <a:rPr lang="en-US" dirty="0"/>
              <a:t>	</a:t>
            </a:r>
            <a:r>
              <a:rPr lang="en-US" sz="1600" dirty="0" smtClean="0"/>
              <a:t>(</a:t>
            </a:r>
            <a:r>
              <a:rPr lang="en-US" sz="1600" dirty="0"/>
              <a:t>accounting for uncertainty and bunch-to-bunch variations) </a:t>
            </a:r>
            <a:endParaRPr lang="en-US" sz="1600" baseline="30000" dirty="0"/>
          </a:p>
          <a:p>
            <a:pPr lvl="1"/>
            <a:endParaRPr lang="en-US" sz="800" dirty="0"/>
          </a:p>
          <a:p>
            <a:r>
              <a:rPr lang="en-US" b="1" dirty="0">
                <a:solidFill>
                  <a:srgbClr val="0000FF"/>
                </a:solidFill>
              </a:rPr>
              <a:t>Radiation damage</a:t>
            </a:r>
          </a:p>
          <a:p>
            <a:pPr lvl="1"/>
            <a:r>
              <a:rPr lang="en-US" dirty="0" smtClean="0"/>
              <a:t>Performance longevity after 300 fb</a:t>
            </a:r>
            <a:r>
              <a:rPr lang="en-US" baseline="30000" dirty="0" smtClean="0"/>
              <a:t>-1</a:t>
            </a:r>
          </a:p>
          <a:p>
            <a:pPr lvl="1"/>
            <a:r>
              <a:rPr lang="en-US" dirty="0" smtClean="0"/>
              <a:t>Replace elements with limited lifetime</a:t>
            </a:r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Extend performance to larger </a:t>
            </a:r>
            <a:r>
              <a:rPr lang="en-US" b="1" dirty="0" err="1" smtClean="0">
                <a:solidFill>
                  <a:srgbClr val="0000FF"/>
                </a:solidFill>
              </a:rPr>
              <a:t>η</a:t>
            </a:r>
            <a:endParaRPr lang="en-US" b="1" dirty="0" smtClean="0">
              <a:solidFill>
                <a:srgbClr val="0000FF"/>
              </a:solidFill>
            </a:endParaRPr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Profit from detector technology advances</a:t>
            </a:r>
            <a:endParaRPr lang="en-US" b="1" dirty="0">
              <a:solidFill>
                <a:srgbClr val="0000FF"/>
              </a:solidFill>
            </a:endParaRPr>
          </a:p>
          <a:p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Enhance trigger + DAQ 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6" name="Picture 5" descr="PU50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5003" y="3238500"/>
            <a:ext cx="4656298" cy="3227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8983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"/>
  <p:tag name="SOURCE" val="\documentclass{article}\pagestyle{empty}&#10;\begin{document}&#10;&#10;$m_1^2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4"/>
  <p:tag name="PICTUREFILESIZE" val="86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"/>
  <p:tag name="SOURCE" val="\documentclass{article}\pagestyle{empty}&#10;\begin{document}&#10;&#10;$\theta_{12}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2"/>
  <p:tag name="PICTUREFILESIZE" val="75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&#10;$m_2^2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4"/>
  <p:tag name="PICTUREFILESIZE" val="93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11472</TotalTime>
  <Words>4336</Words>
  <Application>Microsoft Macintosh PowerPoint</Application>
  <PresentationFormat>On-screen Show (4:3)</PresentationFormat>
  <Paragraphs>809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Office Theme</vt:lpstr>
      <vt:lpstr>detector R&amp;D challenges for energy frontier physics</vt:lpstr>
      <vt:lpstr>Outline</vt:lpstr>
      <vt:lpstr>Sources</vt:lpstr>
      <vt:lpstr>hadron vs. lepton colliders</vt:lpstr>
      <vt:lpstr>CLIC physics aims =&gt; detector needs</vt:lpstr>
      <vt:lpstr>CLIC machine environment</vt:lpstr>
      <vt:lpstr>CLIC conditions =&gt; impact on detector </vt:lpstr>
      <vt:lpstr>Challenges in LC detector R&amp;D</vt:lpstr>
      <vt:lpstr>detector requirements HL-LHC </vt:lpstr>
      <vt:lpstr>comparison CLIC  LHC detector</vt:lpstr>
      <vt:lpstr>from HL-LHC to FHC </vt:lpstr>
      <vt:lpstr>first thoughts on FHC detectors</vt:lpstr>
      <vt:lpstr>CLIC detector concept</vt:lpstr>
      <vt:lpstr>Vertex/tracker technologies</vt:lpstr>
      <vt:lpstr>Vertex detector: monolithic CMOS (ILC)</vt:lpstr>
      <vt:lpstr>Monolithic pixels =&gt; ALICE ITS</vt:lpstr>
      <vt:lpstr>Through Silicon Vias (TSV)</vt:lpstr>
      <vt:lpstr>CLIC vertex detector</vt:lpstr>
      <vt:lpstr>CLIC vertex detector R&amp;D (1)</vt:lpstr>
      <vt:lpstr>CLIC vertex detector R&amp;D (2)</vt:lpstr>
      <vt:lpstr>Hybrid detector with HV-CMOS </vt:lpstr>
      <vt:lpstr>HL-LHC tracker upgrades</vt:lpstr>
      <vt:lpstr>Calorimeter technologies</vt:lpstr>
      <vt:lpstr>PFA calorimetry at CLIC</vt:lpstr>
      <vt:lpstr>ECAL: Si-W (CALICE)</vt:lpstr>
      <vt:lpstr>ECAL: Scint-ECAL (CALICE)</vt:lpstr>
      <vt:lpstr>A-HCAL (CALICE)</vt:lpstr>
      <vt:lpstr>digital DHCAL glass RPC’s (CALICE)</vt:lpstr>
      <vt:lpstr>CLIC forward calorimetry</vt:lpstr>
      <vt:lpstr>HL-LHC CMS end cap calorimetry</vt:lpstr>
      <vt:lpstr>Possible common pp/e+e- development areas </vt:lpstr>
      <vt:lpstr>Summary/outlook</vt:lpstr>
      <vt:lpstr>PowerPoint Presentation</vt:lpstr>
      <vt:lpstr>CLIC detector and physics study</vt:lpstr>
      <vt:lpstr>pp table of comparison</vt:lpstr>
      <vt:lpstr>CLIC_ILD and CLIC_SiD</vt:lpstr>
      <vt:lpstr>Vertex detectors</vt:lpstr>
      <vt:lpstr>Vertex detectors</vt:lpstr>
      <vt:lpstr>CLIC vertex R&amp;D: power pulsing</vt:lpstr>
      <vt:lpstr>Linear collider, Si-tracker R&amp;D</vt:lpstr>
      <vt:lpstr>calorimetry and PFA</vt:lpstr>
      <vt:lpstr>calorimetry and PFA</vt:lpstr>
      <vt:lpstr>time development in hadronic showers</vt:lpstr>
      <vt:lpstr>Analog HCAL: scintillator/tungsten</vt:lpstr>
      <vt:lpstr>HCAL: SDHCAL (CALICE)</vt:lpstr>
      <vt:lpstr>Calorimetry: Micromegas / GEM</vt:lpstr>
      <vt:lpstr>background suppression at CLIC</vt:lpstr>
      <vt:lpstr>time window / time resolution</vt:lpstr>
      <vt:lpstr>PFO-based timing cuts</vt:lpstr>
      <vt:lpstr>Software compensation</vt:lpstr>
      <vt:lpstr>details of forward detector region</vt:lpstr>
      <vt:lpstr>CLIC strategy and objectives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 project Linear Collider Detector</dc:title>
  <dc:creator>L. Linssen</dc:creator>
  <cp:lastModifiedBy>L. Linssen</cp:lastModifiedBy>
  <cp:revision>586</cp:revision>
  <dcterms:created xsi:type="dcterms:W3CDTF">2011-11-21T07:55:02Z</dcterms:created>
  <dcterms:modified xsi:type="dcterms:W3CDTF">2014-02-03T11:33:02Z</dcterms:modified>
</cp:coreProperties>
</file>