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21"/>
  </p:notesMasterIdLst>
  <p:sldIdLst>
    <p:sldId id="531" r:id="rId2"/>
    <p:sldId id="583" r:id="rId3"/>
    <p:sldId id="588" r:id="rId4"/>
    <p:sldId id="589" r:id="rId5"/>
    <p:sldId id="590" r:id="rId6"/>
    <p:sldId id="584" r:id="rId7"/>
    <p:sldId id="585" r:id="rId8"/>
    <p:sldId id="592" r:id="rId9"/>
    <p:sldId id="587" r:id="rId10"/>
    <p:sldId id="591" r:id="rId11"/>
    <p:sldId id="598" r:id="rId12"/>
    <p:sldId id="593" r:id="rId13"/>
    <p:sldId id="594" r:id="rId14"/>
    <p:sldId id="595" r:id="rId15"/>
    <p:sldId id="596" r:id="rId16"/>
    <p:sldId id="597" r:id="rId17"/>
    <p:sldId id="599" r:id="rId18"/>
    <p:sldId id="562" r:id="rId19"/>
    <p:sldId id="56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9900"/>
    <a:srgbClr val="FF3300"/>
    <a:srgbClr val="008000"/>
    <a:srgbClr val="FF7C80"/>
    <a:srgbClr val="009900"/>
    <a:srgbClr val="CC0000"/>
    <a:srgbClr val="003399"/>
    <a:srgbClr val="CDD3EC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png"/><Relationship Id="rId6" Type="http://schemas.openxmlformats.org/officeDocument/2006/relationships/image" Target="../media/image23.emf"/><Relationship Id="rId1" Type="http://schemas.openxmlformats.org/officeDocument/2006/relationships/image" Target="../media/image18.emf"/><Relationship Id="rId2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7258545" cy="62909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4" y="274638"/>
            <a:ext cx="7296951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61931" y="164575"/>
            <a:ext cx="652885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6295"/>
            <a:ext cx="79248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616285" y="89427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914705" y="623256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693094" y="6386185"/>
            <a:ext cx="70217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 smtClean="0">
                <a:solidFill>
                  <a:srgbClr val="000099"/>
                </a:solidFill>
                <a:latin typeface="Times New Roman" pitchFamily="18" charset="0"/>
              </a:rPr>
              <a:t>February 4</a:t>
            </a: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, 2014 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– </a:t>
            </a: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en-US" sz="1200" i="1" baseline="0" dirty="0" smtClean="0">
                <a:solidFill>
                  <a:srgbClr val="000099"/>
                </a:solidFill>
                <a:latin typeface="Times New Roman" pitchFamily="18" charset="0"/>
              </a:rPr>
              <a:t>CLIC 2014 Workshop: PACMAN – BPM-to-</a:t>
            </a:r>
            <a:r>
              <a:rPr lang="en-US" sz="1200" i="1" baseline="0" dirty="0" err="1" smtClean="0">
                <a:solidFill>
                  <a:srgbClr val="000099"/>
                </a:solidFill>
                <a:latin typeface="Times New Roman" pitchFamily="18" charset="0"/>
              </a:rPr>
              <a:t>Quadrupole</a:t>
            </a:r>
            <a:r>
              <a:rPr lang="en-US" sz="1200" i="1" baseline="0" dirty="0" smtClean="0">
                <a:solidFill>
                  <a:srgbClr val="000099"/>
                </a:solidFill>
                <a:latin typeface="Times New Roman" pitchFamily="18" charset="0"/>
              </a:rPr>
              <a:t> Alignment (M. Wendt) 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16285" y="630937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" name="Picture 3" descr="CLIC-Logo-Color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49360"/>
            <a:ext cx="844910" cy="8449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555709" y="49360"/>
            <a:ext cx="1588291" cy="7843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package" Target="../embeddings/Microsoft_Word_Document1.docx"/><Relationship Id="rId13" Type="http://schemas.openxmlformats.org/officeDocument/2006/relationships/image" Target="../media/image22.png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2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8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20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image" Target="../media/image9.jpg"/><Relationship Id="rId7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260" y="2200040"/>
            <a:ext cx="8410694" cy="1766630"/>
          </a:xfrm>
        </p:spPr>
        <p:txBody>
          <a:bodyPr/>
          <a:lstStyle/>
          <a:p>
            <a:r>
              <a:rPr lang="en-US" sz="3200" b="1" dirty="0" smtClean="0"/>
              <a:t>CLIC-PACMAN:</a:t>
            </a:r>
            <a:br>
              <a:rPr lang="en-US" sz="3200" b="1" dirty="0" smtClean="0"/>
            </a:br>
            <a:r>
              <a:rPr lang="en-US" b="1" dirty="0" smtClean="0"/>
              <a:t>BPM-to-</a:t>
            </a:r>
            <a:r>
              <a:rPr lang="en-US" b="1" dirty="0" err="1" smtClean="0"/>
              <a:t>Quadrupole</a:t>
            </a:r>
            <a:r>
              <a:rPr lang="en-US" b="1" dirty="0" smtClean="0"/>
              <a:t> Alignment</a:t>
            </a:r>
            <a:br>
              <a:rPr lang="en-US" b="1" dirty="0" smtClean="0"/>
            </a:br>
            <a:r>
              <a:rPr lang="en-US" sz="3600" b="1" dirty="0" smtClean="0"/>
              <a:t>based on EM Field Measurements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2665" y="5003605"/>
            <a:ext cx="8065049" cy="960125"/>
          </a:xfrm>
        </p:spPr>
        <p:txBody>
          <a:bodyPr/>
          <a:lstStyle/>
          <a:p>
            <a:r>
              <a:rPr lang="en-US" i="1" dirty="0" smtClean="0"/>
              <a:t>Manfred Wendt</a:t>
            </a:r>
          </a:p>
          <a:p>
            <a:r>
              <a:rPr lang="en-US" dirty="0" smtClean="0"/>
              <a:t>CERN BE-BI-QP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93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Stretched-Wire Setup</a:t>
            </a:r>
            <a:endParaRPr lang="en-US" dirty="0"/>
          </a:p>
        </p:txBody>
      </p:sp>
      <p:pic>
        <p:nvPicPr>
          <p:cNvPr id="4" name="Picture 3" descr="Messstand-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220" y="1009486"/>
            <a:ext cx="5952775" cy="39598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30" y="4849985"/>
            <a:ext cx="8717935" cy="1344176"/>
          </a:xfrm>
        </p:spPr>
        <p:txBody>
          <a:bodyPr/>
          <a:lstStyle/>
          <a:p>
            <a:r>
              <a:rPr lang="en-US" dirty="0" smtClean="0"/>
              <a:t>Schematic view of the calibration setup </a:t>
            </a:r>
          </a:p>
          <a:p>
            <a:pPr lvl="1"/>
            <a:r>
              <a:rPr lang="en-US" dirty="0" smtClean="0"/>
              <a:t>based on a common stretched wire</a:t>
            </a:r>
          </a:p>
          <a:p>
            <a:pPr lvl="1"/>
            <a:r>
              <a:rPr lang="en-US" dirty="0" smtClean="0"/>
              <a:t>The wire is fixed, BPM-quad is moved by step-motor controlled stages</a:t>
            </a:r>
          </a:p>
          <a:p>
            <a:pPr lvl="1"/>
            <a:r>
              <a:rPr lang="en-US" dirty="0" smtClean="0"/>
              <a:t>Two step calibration procedure:</a:t>
            </a:r>
          </a:p>
        </p:txBody>
      </p:sp>
    </p:spTree>
    <p:extLst>
      <p:ext uri="{BB962C8B-B14F-4D97-AF65-F5344CB8AC3E}">
        <p14:creationId xmlns:p14="http://schemas.microsoft.com/office/powerpoint/2010/main" val="2661348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FLASH Alignment Setup</a:t>
            </a:r>
            <a:endParaRPr lang="en-US" dirty="0"/>
          </a:p>
        </p:txBody>
      </p:sp>
      <p:pic>
        <p:nvPicPr>
          <p:cNvPr id="5" name="Picture 4" descr="DSC0011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25" y="1009485"/>
            <a:ext cx="6989710" cy="524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099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7066519" cy="629095"/>
          </a:xfrm>
        </p:spPr>
        <p:txBody>
          <a:bodyPr/>
          <a:lstStyle/>
          <a:p>
            <a:r>
              <a:rPr lang="en-US" dirty="0" smtClean="0"/>
              <a:t>Calibration of the Magnetic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71080"/>
            <a:ext cx="8110140" cy="1228960"/>
          </a:xfrm>
        </p:spPr>
        <p:txBody>
          <a:bodyPr/>
          <a:lstStyle/>
          <a:p>
            <a:r>
              <a:rPr lang="en-US" dirty="0"/>
              <a:t>Magnet powered at 25 % of its nominal value (here ~100 A)</a:t>
            </a:r>
            <a:r>
              <a:rPr lang="en-US" dirty="0" smtClean="0"/>
              <a:t>.</a:t>
            </a:r>
          </a:p>
          <a:p>
            <a:r>
              <a:rPr lang="en-US" dirty="0" smtClean="0"/>
              <a:t>Cu-Be wire, 130 </a:t>
            </a:r>
            <a:r>
              <a:rPr lang="en-US" dirty="0" err="1" smtClean="0"/>
              <a:t>μm</a:t>
            </a:r>
            <a:r>
              <a:rPr lang="en-US" dirty="0" smtClean="0"/>
              <a:t> diameter.</a:t>
            </a:r>
          </a:p>
          <a:p>
            <a:r>
              <a:rPr lang="en-US" dirty="0" smtClean="0"/>
              <a:t>Current pulse of charge </a:t>
            </a:r>
            <a:r>
              <a:rPr lang="en-US" i="1" dirty="0" smtClean="0"/>
              <a:t>Q</a:t>
            </a:r>
            <a:r>
              <a:rPr lang="en-US" dirty="0" smtClean="0"/>
              <a:t>, here 20 A, 10 </a:t>
            </a:r>
            <a:r>
              <a:rPr lang="en-US" dirty="0" err="1" smtClean="0"/>
              <a:t>μs</a:t>
            </a:r>
            <a:r>
              <a:rPr lang="en-US" dirty="0"/>
              <a:t> </a:t>
            </a:r>
            <a:r>
              <a:rPr lang="en-US" dirty="0" smtClean="0"/>
              <a:t>(400V PS).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isplaces the wire in the region of the magnetic field by: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2861397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56936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190924"/>
              </p:ext>
            </p:extLst>
          </p:nvPr>
        </p:nvGraphicFramePr>
        <p:xfrm>
          <a:off x="1461195" y="2353660"/>
          <a:ext cx="2803565" cy="780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Equation" r:id="rId7" imgW="1714500" imgH="431800" progId="Equation.3">
                  <p:embed/>
                </p:oleObj>
              </mc:Choice>
              <mc:Fallback>
                <p:oleObj name="Equation" r:id="rId7" imgW="1714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61195" y="2353660"/>
                        <a:ext cx="2803565" cy="780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3830" y="3390595"/>
            <a:ext cx="26883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excited wave runs with                   towards upstream and downstream fix points of the wire, were the displacement can be detected at a location </a:t>
            </a:r>
            <a:r>
              <a:rPr lang="en-US" b="1" i="1" dirty="0" smtClean="0"/>
              <a:t>z</a:t>
            </a:r>
            <a:r>
              <a:rPr lang="en-US" b="1" i="1" baseline="-25000" dirty="0" smtClean="0"/>
              <a:t>0</a:t>
            </a:r>
            <a:r>
              <a:rPr lang="en-US" b="1" dirty="0" smtClean="0"/>
              <a:t> behind the magnet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702935"/>
              </p:ext>
            </p:extLst>
          </p:nvPr>
        </p:nvGraphicFramePr>
        <p:xfrm>
          <a:off x="808310" y="3659430"/>
          <a:ext cx="1104950" cy="398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Equation" r:id="rId9" imgW="660400" imgH="254000" progId="Equation.3">
                  <p:embed/>
                </p:oleObj>
              </mc:Choice>
              <mc:Fallback>
                <p:oleObj name="Equation" r:id="rId9" imgW="6604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08310" y="3659430"/>
                        <a:ext cx="1104950" cy="3987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892904"/>
              </p:ext>
            </p:extLst>
          </p:nvPr>
        </p:nvGraphicFramePr>
        <p:xfrm>
          <a:off x="2920585" y="3094183"/>
          <a:ext cx="4070930" cy="3138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Document" r:id="rId12" imgW="5765800" imgH="4445000" progId="Word.Document.12">
                  <p:embed/>
                </p:oleObj>
              </mc:Choice>
              <mc:Fallback>
                <p:oleObj name="Document" r:id="rId12" imgW="5765800" imgH="4445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920585" y="3094183"/>
                        <a:ext cx="4070930" cy="31383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4574229"/>
              </p:ext>
            </p:extLst>
          </p:nvPr>
        </p:nvGraphicFramePr>
        <p:xfrm>
          <a:off x="6563004" y="3083355"/>
          <a:ext cx="2243431" cy="3302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Picture" r:id="rId14" imgW="3200400" imgH="4711700" progId="Word.Picture.8">
                  <p:embed/>
                </p:oleObj>
              </mc:Choice>
              <mc:Fallback>
                <p:oleObj name="Picture" r:id="rId14" imgW="3200400" imgH="4711700" progId="Word.Picture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563004" y="3083355"/>
                        <a:ext cx="2243431" cy="33028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379975" y="2392065"/>
            <a:ext cx="3769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</a:t>
            </a:r>
            <a:r>
              <a:rPr lang="en-US" dirty="0" smtClean="0"/>
              <a:t>: tensile strength of the wire</a:t>
            </a:r>
          </a:p>
          <a:p>
            <a:r>
              <a:rPr lang="el-GR" i="1" dirty="0" smtClean="0"/>
              <a:t>μ</a:t>
            </a:r>
            <a:r>
              <a:rPr lang="en-US" dirty="0" smtClean="0"/>
              <a:t>: weight per unit length of the wire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869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Measurements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967308"/>
              </p:ext>
            </p:extLst>
          </p:nvPr>
        </p:nvGraphicFramePr>
        <p:xfrm>
          <a:off x="424260" y="1009484"/>
          <a:ext cx="3725285" cy="5292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Document" r:id="rId4" imgW="5765800" imgH="8191500" progId="Word.Document.12">
                  <p:embed/>
                </p:oleObj>
              </mc:Choice>
              <mc:Fallback>
                <p:oleObj name="Document" r:id="rId4" imgW="5765800" imgH="8191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4260" y="1009484"/>
                        <a:ext cx="3725285" cy="52923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8435" y="1316725"/>
            <a:ext cx="4800625" cy="4877435"/>
          </a:xfrm>
        </p:spPr>
        <p:txBody>
          <a:bodyPr/>
          <a:lstStyle/>
          <a:p>
            <a:r>
              <a:rPr lang="en-US" dirty="0" smtClean="0"/>
              <a:t>Tilt between </a:t>
            </a:r>
            <a:r>
              <a:rPr lang="en-US" dirty="0" err="1" smtClean="0"/>
              <a:t>quadrupole</a:t>
            </a:r>
            <a:r>
              <a:rPr lang="en-US" dirty="0" smtClean="0"/>
              <a:t> and wire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Quadrupole</a:t>
            </a:r>
            <a:r>
              <a:rPr lang="en-US" dirty="0" smtClean="0">
                <a:solidFill>
                  <a:srgbClr val="FF0000"/>
                </a:solidFill>
              </a:rPr>
              <a:t> aligned to the wire!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The BPM-quad unit was moved minimizing the oscilloscope signal: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The wire is on the axis of the magnetic field – REFERENCE </a:t>
            </a:r>
            <a:endParaRPr lang="en-US" dirty="0" smtClean="0"/>
          </a:p>
          <a:p>
            <a:r>
              <a:rPr lang="en-US" dirty="0" smtClean="0"/>
              <a:t>Tilt and offset between</a:t>
            </a:r>
            <a:br>
              <a:rPr lang="en-US" dirty="0" smtClean="0"/>
            </a:br>
            <a:r>
              <a:rPr lang="en-US" dirty="0" err="1"/>
              <a:t>q</a:t>
            </a:r>
            <a:r>
              <a:rPr lang="en-US" dirty="0" err="1" smtClean="0"/>
              <a:t>uadrupole</a:t>
            </a:r>
            <a:r>
              <a:rPr lang="en-US" dirty="0" smtClean="0"/>
              <a:t> and wire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Offset between quad and wire, </a:t>
            </a:r>
            <a:br>
              <a:rPr lang="en-US" dirty="0" smtClean="0"/>
            </a:br>
            <a:r>
              <a:rPr lang="en-US" dirty="0" smtClean="0"/>
              <a:t>and the effect of the reflections</a:t>
            </a:r>
            <a:endParaRPr lang="en-US" dirty="0"/>
          </a:p>
        </p:txBody>
      </p:sp>
      <p:pic>
        <p:nvPicPr>
          <p:cNvPr id="5" name="Picture 4" descr="2xGerade + Reverenz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50" y="1009485"/>
            <a:ext cx="2344510" cy="1758383"/>
          </a:xfrm>
          <a:prstGeom prst="rect">
            <a:avLst/>
          </a:prstGeom>
        </p:spPr>
      </p:pic>
      <p:pic>
        <p:nvPicPr>
          <p:cNvPr id="6" name="Picture 5" descr="1xSchräge_1xVersatz.BMP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50" y="2852925"/>
            <a:ext cx="2414580" cy="1810935"/>
          </a:xfrm>
          <a:prstGeom prst="rect">
            <a:avLst/>
          </a:prstGeom>
        </p:spPr>
      </p:pic>
      <p:pic>
        <p:nvPicPr>
          <p:cNvPr id="7" name="Picture 6" descr="2x_Versatz+reflexion.BMP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655" y="4619555"/>
            <a:ext cx="2262056" cy="169654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5109670" y="2084826"/>
            <a:ext cx="2457920" cy="38404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5032860" y="4120290"/>
            <a:ext cx="2304300" cy="15362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5992985" y="5541276"/>
            <a:ext cx="844910" cy="1152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9672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640" y="164575"/>
            <a:ext cx="8449100" cy="629095"/>
          </a:xfrm>
        </p:spPr>
        <p:txBody>
          <a:bodyPr/>
          <a:lstStyle/>
          <a:p>
            <a:r>
              <a:rPr lang="en-US" dirty="0" smtClean="0"/>
              <a:t>Calibration of the electrical BPM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25" y="1086295"/>
            <a:ext cx="4992650" cy="2918779"/>
          </a:xfrm>
        </p:spPr>
        <p:txBody>
          <a:bodyPr/>
          <a:lstStyle/>
          <a:p>
            <a:r>
              <a:rPr lang="en-US" dirty="0" smtClean="0"/>
              <a:t>VNA S21 CW setup (</a:t>
            </a:r>
            <a:r>
              <a:rPr lang="en-US" i="1" dirty="0" smtClean="0"/>
              <a:t>f </a:t>
            </a:r>
            <a:r>
              <a:rPr lang="en-US" dirty="0" smtClean="0"/>
              <a:t>= 375 MHz):</a:t>
            </a:r>
          </a:p>
          <a:p>
            <a:pPr lvl="1"/>
            <a:r>
              <a:rPr lang="en-US" dirty="0" err="1" smtClean="0"/>
              <a:t>Δ</a:t>
            </a:r>
            <a:r>
              <a:rPr lang="en-US" dirty="0" smtClean="0"/>
              <a:t>-signal from the two opposite electrodes</a:t>
            </a:r>
          </a:p>
          <a:p>
            <a:pPr lvl="1"/>
            <a:r>
              <a:rPr lang="en-US" dirty="0" smtClean="0"/>
              <a:t>Perform |S21| measurement</a:t>
            </a:r>
          </a:p>
          <a:p>
            <a:pPr lvl="2"/>
            <a:r>
              <a:rPr lang="en-US" dirty="0" smtClean="0"/>
              <a:t>Input: stretched wire (matching network)</a:t>
            </a:r>
          </a:p>
          <a:p>
            <a:pPr lvl="2"/>
            <a:r>
              <a:rPr lang="en-US" dirty="0" smtClean="0"/>
              <a:t>Output: </a:t>
            </a:r>
            <a:r>
              <a:rPr lang="en-US" dirty="0" err="1" smtClean="0"/>
              <a:t>Δ</a:t>
            </a:r>
            <a:r>
              <a:rPr lang="en-US" dirty="0" smtClean="0"/>
              <a:t>-output 180</a:t>
            </a:r>
            <a:r>
              <a:rPr lang="en-US" baseline="30000" dirty="0" smtClean="0"/>
              <a:t>0</a:t>
            </a:r>
            <a:r>
              <a:rPr lang="en-US" dirty="0" smtClean="0"/>
              <a:t> hybrid</a:t>
            </a:r>
          </a:p>
          <a:p>
            <a:pPr lvl="1"/>
            <a:r>
              <a:rPr lang="en-US" dirty="0" smtClean="0"/>
              <a:t>From the REFERENCE position the BPM-quad unit was moved until</a:t>
            </a:r>
            <a:br>
              <a:rPr lang="en-US" dirty="0" smtClean="0"/>
            </a:br>
            <a:r>
              <a:rPr lang="en-US" dirty="0" smtClean="0"/>
              <a:t>|S21| = </a:t>
            </a:r>
            <a:r>
              <a:rPr lang="en-US" i="1" dirty="0" smtClean="0"/>
              <a:t>min.</a:t>
            </a:r>
            <a:endParaRPr lang="en-US" i="1" dirty="0"/>
          </a:p>
        </p:txBody>
      </p:sp>
      <p:pic>
        <p:nvPicPr>
          <p:cNvPr id="4" name="Picture 3" descr="Networkanalyser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5" y="1047890"/>
            <a:ext cx="3842305" cy="2881728"/>
          </a:xfrm>
          <a:prstGeom prst="rect">
            <a:avLst/>
          </a:prstGeom>
        </p:spPr>
      </p:pic>
      <p:pic>
        <p:nvPicPr>
          <p:cNvPr id="5" name="Picture 4" descr="BPM Halb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25" y="4235505"/>
            <a:ext cx="3922150" cy="1844825"/>
          </a:xfrm>
          <a:prstGeom prst="rect">
            <a:avLst/>
          </a:prstGeom>
        </p:spPr>
      </p:pic>
      <p:pic>
        <p:nvPicPr>
          <p:cNvPr id="6" name="Picture 5" descr="HYBRIDna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290" y="4619555"/>
            <a:ext cx="2880375" cy="109998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auto">
          <a:xfrm>
            <a:off x="731500" y="3928265"/>
            <a:ext cx="0" cy="72969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31500" y="4657960"/>
            <a:ext cx="3917310" cy="72969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3803900" y="6194160"/>
            <a:ext cx="2381110" cy="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496660" y="5810110"/>
            <a:ext cx="307240" cy="38405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185010" y="5733300"/>
            <a:ext cx="1" cy="46086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V="1">
            <a:off x="3688685" y="4389125"/>
            <a:ext cx="3802095" cy="2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7490780" y="4389125"/>
            <a:ext cx="0" cy="23043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 flipH="1">
            <a:off x="3535066" y="4389125"/>
            <a:ext cx="153619" cy="1152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8489310" y="4158695"/>
            <a:ext cx="0" cy="111374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H="1">
            <a:off x="8143667" y="5272440"/>
            <a:ext cx="345643" cy="122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2997395" y="4158695"/>
            <a:ext cx="5491915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>
            <a:off x="2997395" y="3928265"/>
            <a:ext cx="0" cy="23043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9123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6836090" cy="629095"/>
          </a:xfrm>
        </p:spPr>
        <p:txBody>
          <a:bodyPr/>
          <a:lstStyle/>
          <a:p>
            <a:r>
              <a:rPr lang="en-US" dirty="0" smtClean="0"/>
              <a:t>DESY FLASH Alignment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29" y="2507280"/>
            <a:ext cx="4493386" cy="3686880"/>
          </a:xfrm>
        </p:spPr>
        <p:txBody>
          <a:bodyPr/>
          <a:lstStyle/>
          <a:p>
            <a:r>
              <a:rPr lang="en-US" dirty="0" smtClean="0"/>
              <a:t>23 BPM-quad units were calibrated, each measurement was performed twice.</a:t>
            </a:r>
          </a:p>
          <a:p>
            <a:r>
              <a:rPr lang="en-US" dirty="0" smtClean="0"/>
              <a:t>Typical offset up to 200…300 </a:t>
            </a:r>
            <a:r>
              <a:rPr lang="en-US" dirty="0" err="1" smtClean="0"/>
              <a:t>μm</a:t>
            </a:r>
            <a:r>
              <a:rPr lang="en-US" dirty="0" smtClean="0"/>
              <a:t> were recorded.</a:t>
            </a:r>
          </a:p>
          <a:p>
            <a:r>
              <a:rPr lang="en-US" dirty="0" smtClean="0"/>
              <a:t>While the resolution to identify the BPM center was 1…2  </a:t>
            </a:r>
            <a:r>
              <a:rPr lang="en-US" dirty="0" err="1" smtClean="0"/>
              <a:t>μm</a:t>
            </a:r>
            <a:r>
              <a:rPr lang="en-US" dirty="0" smtClean="0"/>
              <a:t>, the magnetic axis identification, and therefore the resolution of the entire setup, was limited to 10…20 </a:t>
            </a:r>
            <a:r>
              <a:rPr lang="en-US" dirty="0" err="1" smtClean="0"/>
              <a:t>μm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Koordinatenkreuz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189" y="2699305"/>
            <a:ext cx="4571975" cy="330283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77881" y="1124700"/>
            <a:ext cx="8103454" cy="138257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125000"/>
              <a:buChar char="•"/>
              <a:defRPr kumimoji="1" sz="2000" b="1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kumimoji="1" sz="1600">
                <a:solidFill>
                  <a:srgbClr val="0066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err="1" smtClean="0">
                <a:solidFill>
                  <a:srgbClr val="FF0000"/>
                </a:solidFill>
              </a:rPr>
              <a:t>xy</a:t>
            </a:r>
            <a:r>
              <a:rPr lang="en-US" dirty="0" smtClean="0">
                <a:solidFill>
                  <a:srgbClr val="FF0000"/>
                </a:solidFill>
              </a:rPr>
              <a:t>-offset </a:t>
            </a:r>
            <a:r>
              <a:rPr lang="en-US" dirty="0" smtClean="0"/>
              <a:t>between magnetic center of the </a:t>
            </a:r>
            <a:r>
              <a:rPr lang="en-US" dirty="0" err="1" smtClean="0"/>
              <a:t>quadrupole</a:t>
            </a:r>
            <a:r>
              <a:rPr lang="en-US" dirty="0" smtClean="0"/>
              <a:t> and electrical center of the </a:t>
            </a:r>
            <a:r>
              <a:rPr lang="en-US" dirty="0" err="1" smtClean="0"/>
              <a:t>stripline</a:t>
            </a:r>
            <a:r>
              <a:rPr lang="en-US" dirty="0" smtClean="0"/>
              <a:t> BPM was evaluated by counting the driven steps, cross-checking with the readings of a micrometer gauge</a:t>
            </a:r>
          </a:p>
        </p:txBody>
      </p:sp>
    </p:spTree>
    <p:extLst>
      <p:ext uri="{BB962C8B-B14F-4D97-AF65-F5344CB8AC3E}">
        <p14:creationId xmlns:p14="http://schemas.microsoft.com/office/powerpoint/2010/main" val="2595190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6797685" cy="629095"/>
          </a:xfrm>
        </p:spPr>
        <p:txBody>
          <a:bodyPr/>
          <a:lstStyle/>
          <a:p>
            <a:r>
              <a:rPr lang="en-US" dirty="0" smtClean="0"/>
              <a:t>PACMAN ESR4.1 Challenges…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BPM: cavity BPM operating at microwave frequencies!</a:t>
            </a:r>
          </a:p>
          <a:p>
            <a:pPr lvl="1"/>
            <a:r>
              <a:rPr lang="en-US" dirty="0"/>
              <a:t>f</a:t>
            </a:r>
            <a:r>
              <a:rPr lang="en-US" baseline="-25000" dirty="0" smtClean="0"/>
              <a:t>110</a:t>
            </a:r>
            <a:r>
              <a:rPr lang="en-US" dirty="0" smtClean="0"/>
              <a:t> = 15 GHz, non-TEM </a:t>
            </a:r>
            <a:r>
              <a:rPr lang="en-US" dirty="0" err="1" smtClean="0"/>
              <a:t>eigenmode</a:t>
            </a:r>
            <a:r>
              <a:rPr lang="en-US" dirty="0" smtClean="0"/>
              <a:t> -&gt; wire influence!</a:t>
            </a:r>
          </a:p>
          <a:p>
            <a:pPr lvl="1"/>
            <a:r>
              <a:rPr lang="en-US" dirty="0" smtClean="0"/>
              <a:t>Dedicated RF-front-end, plus commercial DAQ &amp; control electronics.</a:t>
            </a:r>
          </a:p>
          <a:p>
            <a:r>
              <a:rPr lang="en-US" dirty="0"/>
              <a:t>Investigating of stretched-wire </a:t>
            </a:r>
            <a:r>
              <a:rPr lang="en-US" dirty="0" smtClean="0"/>
              <a:t>issues</a:t>
            </a:r>
            <a:endParaRPr lang="en-US" dirty="0"/>
          </a:p>
          <a:p>
            <a:pPr lvl="1"/>
            <a:r>
              <a:rPr lang="en-US" dirty="0"/>
              <a:t>U</a:t>
            </a:r>
            <a:r>
              <a:rPr lang="en-US" dirty="0" smtClean="0"/>
              <a:t>nderstanding </a:t>
            </a:r>
            <a:r>
              <a:rPr lang="en-US" dirty="0"/>
              <a:t>physical issues, e.g. wire-sag, </a:t>
            </a:r>
            <a:r>
              <a:rPr lang="en-US" dirty="0" err="1"/>
              <a:t>eigenmodes</a:t>
            </a:r>
            <a:r>
              <a:rPr lang="en-US" dirty="0"/>
              <a:t>, temperature behavior, </a:t>
            </a:r>
            <a:r>
              <a:rPr lang="en-US" dirty="0" smtClean="0"/>
              <a:t>etc., AND: RF </a:t>
            </a:r>
            <a:r>
              <a:rPr lang="en-US" dirty="0"/>
              <a:t>signal </a:t>
            </a:r>
            <a:r>
              <a:rPr lang="en-US" dirty="0" smtClean="0"/>
              <a:t>excitation!</a:t>
            </a:r>
            <a:endParaRPr lang="en-US" dirty="0"/>
          </a:p>
          <a:p>
            <a:r>
              <a:rPr lang="en-US" dirty="0"/>
              <a:t>Read-out electronics and data acquisition</a:t>
            </a:r>
          </a:p>
          <a:p>
            <a:pPr lvl="1"/>
            <a:r>
              <a:rPr lang="en-US" dirty="0"/>
              <a:t>In close collaboration with </a:t>
            </a:r>
            <a:r>
              <a:rPr lang="en-US" i="1" dirty="0"/>
              <a:t>National Instruments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Data decimation and filtering, FPGA firmware, control of external elements (stepper motors, attenuators, etc.).</a:t>
            </a:r>
          </a:p>
          <a:p>
            <a:r>
              <a:rPr lang="en-US" dirty="0"/>
              <a:t>Collection and mining of measured data</a:t>
            </a:r>
          </a:p>
          <a:p>
            <a:pPr lvl="1"/>
            <a:r>
              <a:rPr lang="en-US" dirty="0"/>
              <a:t>The data analysis has to be performed in team effort with the other ESRs to entangle unwanted influences, e.g. temperature effects, seismic vibrations, drift effects (magnet), EMI,</a:t>
            </a:r>
            <a:r>
              <a:rPr lang="en-US" dirty="0" smtClean="0"/>
              <a:t>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737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Goals!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25" y="1431940"/>
            <a:ext cx="5914370" cy="3033995"/>
          </a:xfrm>
        </p:spPr>
        <p:txBody>
          <a:bodyPr/>
          <a:lstStyle/>
          <a:p>
            <a:r>
              <a:rPr lang="en-US" dirty="0" smtClean="0"/>
              <a:t>Reproducible calibration, i.e. alignment</a:t>
            </a:r>
            <a:br>
              <a:rPr lang="en-US" dirty="0" smtClean="0"/>
            </a:br>
            <a:r>
              <a:rPr lang="en-US" dirty="0" smtClean="0"/>
              <a:t>between BPM and </a:t>
            </a:r>
            <a:r>
              <a:rPr lang="en-US" dirty="0" err="1" smtClean="0"/>
              <a:t>quadrupole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&lt; 1 </a:t>
            </a:r>
            <a:r>
              <a:rPr lang="en-US" dirty="0" err="1" smtClean="0">
                <a:solidFill>
                  <a:srgbClr val="FF0000"/>
                </a:solidFill>
              </a:rPr>
              <a:t>μm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</a:p>
          <a:p>
            <a:pPr lvl="1"/>
            <a:r>
              <a:rPr lang="en-US" dirty="0" smtClean="0"/>
              <a:t>What are the limiting factors</a:t>
            </a:r>
          </a:p>
          <a:p>
            <a:pPr lvl="1"/>
            <a:r>
              <a:rPr lang="en-US" dirty="0" smtClean="0"/>
              <a:t>Reproducibility questions</a:t>
            </a:r>
          </a:p>
          <a:p>
            <a:pPr lvl="1"/>
            <a:r>
              <a:rPr lang="en-US" dirty="0" smtClean="0"/>
              <a:t>Environmental studies</a:t>
            </a:r>
          </a:p>
          <a:p>
            <a:r>
              <a:rPr lang="en-US" dirty="0" smtClean="0"/>
              <a:t>What is the ultimate achievable resolution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f the stretched-wire BPM setup?!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f the measurement of the magnetic axis?!</a:t>
            </a:r>
          </a:p>
        </p:txBody>
      </p:sp>
    </p:spTree>
    <p:extLst>
      <p:ext uri="{BB962C8B-B14F-4D97-AF65-F5344CB8AC3E}">
        <p14:creationId xmlns:p14="http://schemas.microsoft.com/office/powerpoint/2010/main" val="3023143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CLIC/CTF Cavity BPM (ESR 4.1)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2306105" y="1508750"/>
            <a:ext cx="6629400" cy="4572000"/>
            <a:chOff x="2057400" y="22326600"/>
            <a:chExt cx="6629400" cy="4572000"/>
          </a:xfrm>
        </p:grpSpPr>
        <p:pic>
          <p:nvPicPr>
            <p:cNvPr id="29" name="Picture 5" descr="C:\Users\manfred\Documents\ILC\Instrumentation\CERN_Activities\HiRezBPM\CLIC_CTF_BPM_cut.jpg"/>
            <p:cNvPicPr>
              <a:picLocks noChangeAspect="1" noChangeArrowheads="1"/>
            </p:cNvPicPr>
            <p:nvPr/>
          </p:nvPicPr>
          <p:blipFill>
            <a:blip r:embed="rId2" cstate="print"/>
            <a:srcRect l="23414" t="14974" r="14087" b="9490"/>
            <a:stretch>
              <a:fillRect/>
            </a:stretch>
          </p:blipFill>
          <p:spPr bwMode="auto">
            <a:xfrm>
              <a:off x="2057400" y="22326600"/>
              <a:ext cx="6629400" cy="4572000"/>
            </a:xfrm>
            <a:prstGeom prst="rect">
              <a:avLst/>
            </a:prstGeom>
            <a:noFill/>
          </p:spPr>
        </p:pic>
        <p:sp>
          <p:nvSpPr>
            <p:cNvPr id="30" name="TextBox 29"/>
            <p:cNvSpPr txBox="1"/>
            <p:nvPr/>
          </p:nvSpPr>
          <p:spPr>
            <a:xfrm>
              <a:off x="6248400" y="22479000"/>
              <a:ext cx="1882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TM</a:t>
              </a:r>
              <a:r>
                <a:rPr lang="en-US" sz="1400" b="1" baseline="-25000" dirty="0" smtClean="0"/>
                <a:t>010</a:t>
              </a:r>
              <a:r>
                <a:rPr lang="en-US" sz="1400" b="1" dirty="0" smtClean="0"/>
                <a:t> monopole mode</a:t>
              </a:r>
            </a:p>
            <a:p>
              <a:r>
                <a:rPr lang="en-US" sz="1400" b="1" dirty="0" smtClean="0"/>
                <a:t>reference cavity</a:t>
              </a:r>
              <a:endParaRPr lang="en-US" sz="1400" b="1" dirty="0"/>
            </a:p>
          </p:txBody>
        </p:sp>
        <p:cxnSp>
          <p:nvCxnSpPr>
            <p:cNvPr id="31" name="Straight Arrow Connector 30"/>
            <p:cNvCxnSpPr>
              <a:stCxn id="30" idx="1"/>
            </p:cNvCxnSpPr>
            <p:nvPr/>
          </p:nvCxnSpPr>
          <p:spPr>
            <a:xfrm rot="10800000" flipV="1">
              <a:off x="5486400" y="22740610"/>
              <a:ext cx="762000" cy="3479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124200" y="24155400"/>
              <a:ext cx="10844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Waveguides</a:t>
              </a:r>
            </a:p>
          </p:txBody>
        </p:sp>
        <p:cxnSp>
          <p:nvCxnSpPr>
            <p:cNvPr id="33" name="Straight Arrow Connector 32"/>
            <p:cNvCxnSpPr>
              <a:stCxn id="32" idx="2"/>
            </p:cNvCxnSpPr>
            <p:nvPr/>
          </p:nvCxnSpPr>
          <p:spPr>
            <a:xfrm rot="16200000" flipH="1">
              <a:off x="4158805" y="23970804"/>
              <a:ext cx="987625" cy="19723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2" idx="2"/>
            </p:cNvCxnSpPr>
            <p:nvPr/>
          </p:nvCxnSpPr>
          <p:spPr>
            <a:xfrm rot="16200000" flipH="1">
              <a:off x="3473005" y="24656604"/>
              <a:ext cx="911425" cy="5245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010400" y="24688800"/>
              <a:ext cx="15888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TM</a:t>
              </a:r>
              <a:r>
                <a:rPr lang="en-US" sz="1400" b="1" baseline="-25000" dirty="0" smtClean="0"/>
                <a:t>110</a:t>
              </a:r>
              <a:r>
                <a:rPr lang="en-US" sz="1400" b="1" dirty="0" smtClean="0"/>
                <a:t> dipole mode</a:t>
              </a:r>
            </a:p>
            <a:p>
              <a:r>
                <a:rPr lang="en-US" sz="1400" b="1" dirty="0" smtClean="0"/>
                <a:t>BPM cavity</a:t>
              </a:r>
              <a:endParaRPr lang="en-US" sz="1400" b="1" dirty="0"/>
            </a:p>
          </p:txBody>
        </p:sp>
        <p:cxnSp>
          <p:nvCxnSpPr>
            <p:cNvPr id="36" name="Straight Arrow Connector 35"/>
            <p:cNvCxnSpPr>
              <a:stCxn id="35" idx="1"/>
            </p:cNvCxnSpPr>
            <p:nvPr/>
          </p:nvCxnSpPr>
          <p:spPr>
            <a:xfrm rot="10800000" flipV="1">
              <a:off x="5791200" y="24950410"/>
              <a:ext cx="1219200" cy="8813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50" y="1086295"/>
            <a:ext cx="7488975" cy="2265895"/>
          </a:xfrm>
        </p:spPr>
        <p:txBody>
          <a:bodyPr/>
          <a:lstStyle/>
          <a:p>
            <a:r>
              <a:rPr lang="en-US" dirty="0" smtClean="0"/>
              <a:t>CLIC accelerator and beam diagnostic components operate at microwave frequencies</a:t>
            </a:r>
          </a:p>
          <a:p>
            <a:pPr lvl="1"/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smtClean="0"/>
              <a:t>The 15 GHz CTF cavity BPM</a:t>
            </a:r>
            <a:endParaRPr lang="en-US" dirty="0"/>
          </a:p>
          <a:p>
            <a:pPr lvl="2"/>
            <a:r>
              <a:rPr lang="en-US" dirty="0" smtClean="0"/>
              <a:t>R&amp;D for the CLIC Main Beam</a:t>
            </a:r>
          </a:p>
        </p:txBody>
      </p:sp>
      <p:pic>
        <p:nvPicPr>
          <p:cNvPr id="37" name="Picture 36" descr="photo.jpg"/>
          <p:cNvPicPr>
            <a:picLocks noChangeAspect="1"/>
          </p:cNvPicPr>
          <p:nvPr/>
        </p:nvPicPr>
        <p:blipFill>
          <a:blip r:embed="rId3"/>
          <a:srcRect l="11879" r="16306"/>
          <a:stretch>
            <a:fillRect/>
          </a:stretch>
        </p:blipFill>
        <p:spPr>
          <a:xfrm>
            <a:off x="232235" y="2891330"/>
            <a:ext cx="3072400" cy="32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979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BPM on Translation Stages</a:t>
            </a:r>
            <a:endParaRPr lang="en-US" dirty="0"/>
          </a:p>
        </p:txBody>
      </p:sp>
      <p:pic>
        <p:nvPicPr>
          <p:cNvPr id="4" name="Content Placeholder 3" descr="CTFcavityBPM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" b="1653"/>
          <a:stretch>
            <a:fillRect/>
          </a:stretch>
        </p:blipFill>
        <p:spPr/>
      </p:pic>
      <p:cxnSp>
        <p:nvCxnSpPr>
          <p:cNvPr id="5" name="Straight Arrow Connector 4"/>
          <p:cNvCxnSpPr/>
          <p:nvPr/>
        </p:nvCxnSpPr>
        <p:spPr bwMode="auto">
          <a:xfrm flipH="1">
            <a:off x="4764025" y="1623965"/>
            <a:ext cx="806505" cy="61448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5647340" y="1355130"/>
            <a:ext cx="69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BPM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3458255" y="3083355"/>
            <a:ext cx="2035465" cy="107534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075675" y="4158695"/>
            <a:ext cx="1877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Beam pipe with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bellows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5224885" y="4427530"/>
            <a:ext cx="1267365" cy="88331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301695" y="5349250"/>
            <a:ext cx="3109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Hor./vert. translation 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stages (remote controlled)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2766966" y="2968140"/>
            <a:ext cx="422454" cy="119055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2063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PACMAN WP4 ESR4.1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PACMAN work-package 4 (WP4) covers microwave instrumentation and beam diagnostics technologies: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Early Stage Researcher (ESR) 4.1: Alignment between a CLIC/CTF 15 GHz cavity BPM and the Main Beam </a:t>
            </a:r>
            <a:r>
              <a:rPr lang="en-US" dirty="0" err="1" smtClean="0">
                <a:solidFill>
                  <a:srgbClr val="FF0000"/>
                </a:solidFill>
              </a:rPr>
              <a:t>quadrupole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/>
              <a:t>A stretched-wire method could be utilized to align the center of the magnetic field of the quad to the center of the dipole mode of the BPM TM110 resonator.</a:t>
            </a:r>
          </a:p>
          <a:p>
            <a:pPr lvl="2"/>
            <a:r>
              <a:rPr lang="en-US" dirty="0"/>
              <a:t>A similar method has been successfully demonstrated in the </a:t>
            </a:r>
            <a:r>
              <a:rPr lang="en-US" dirty="0" err="1"/>
              <a:t>μm</a:t>
            </a:r>
            <a:r>
              <a:rPr lang="en-US" dirty="0"/>
              <a:t> regime on a </a:t>
            </a:r>
            <a:r>
              <a:rPr lang="en-US" dirty="0" err="1"/>
              <a:t>stripline</a:t>
            </a:r>
            <a:r>
              <a:rPr lang="en-US"/>
              <a:t>-</a:t>
            </a:r>
            <a:r>
              <a:rPr lang="en-US" smtClean="0"/>
              <a:t>BPM/quad </a:t>
            </a:r>
            <a:r>
              <a:rPr lang="en-US" dirty="0"/>
              <a:t>combination (DESY-FLASH</a:t>
            </a:r>
            <a:r>
              <a:rPr lang="en-US" dirty="0" smtClean="0"/>
              <a:t>).</a:t>
            </a:r>
          </a:p>
          <a:p>
            <a:pPr lvl="1"/>
            <a:r>
              <a:rPr lang="en-US" dirty="0"/>
              <a:t> ESR4.2: Alignment between </a:t>
            </a:r>
            <a:r>
              <a:rPr lang="en-US" dirty="0" err="1"/>
              <a:t>wakefield</a:t>
            </a:r>
            <a:r>
              <a:rPr lang="en-US" dirty="0"/>
              <a:t> monitors and CLIC accelerating fields</a:t>
            </a:r>
          </a:p>
          <a:p>
            <a:pPr lvl="2"/>
            <a:r>
              <a:rPr lang="en-US" dirty="0"/>
              <a:t>Minimization of the transverse </a:t>
            </a:r>
            <a:r>
              <a:rPr lang="en-US" dirty="0" err="1"/>
              <a:t>wakefields</a:t>
            </a:r>
            <a:r>
              <a:rPr lang="en-US" dirty="0"/>
              <a:t> (beam blow-up) over several accelerating structures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Low </a:t>
            </a:r>
            <a:r>
              <a:rPr lang="en-US" dirty="0" err="1" smtClean="0"/>
              <a:t>emittance</a:t>
            </a:r>
            <a:r>
              <a:rPr lang="en-US" dirty="0" smtClean="0"/>
              <a:t> beam transport requires a beam trajectory on a “golden” orbit, i.e. well centered at the magnetic center of the </a:t>
            </a:r>
            <a:r>
              <a:rPr lang="en-US" dirty="0" err="1" smtClean="0"/>
              <a:t>quadrupoles</a:t>
            </a:r>
            <a:r>
              <a:rPr lang="en-US" dirty="0" smtClean="0"/>
              <a:t> and the EM center of the accelerating structures.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907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855" y="971080"/>
            <a:ext cx="8333885" cy="5338295"/>
          </a:xfrm>
        </p:spPr>
        <p:txBody>
          <a:bodyPr/>
          <a:lstStyle/>
          <a:p>
            <a:r>
              <a:rPr lang="en-US" dirty="0" smtClean="0"/>
              <a:t>Typical CLIC parameters (similar to other LCs, FEL drivers, etc.)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Large scale accelerators, many km long!</a:t>
            </a:r>
          </a:p>
          <a:p>
            <a:pPr lvl="1"/>
            <a:r>
              <a:rPr lang="en-US" dirty="0" smtClean="0"/>
              <a:t>Sub-</a:t>
            </a:r>
            <a:r>
              <a:rPr lang="en-US" dirty="0" err="1" smtClean="0"/>
              <a:t>μm</a:t>
            </a:r>
            <a:r>
              <a:rPr lang="en-US" dirty="0" smtClean="0"/>
              <a:t> beam size, down to a few nm at the IP!!</a:t>
            </a:r>
          </a:p>
          <a:p>
            <a:pPr lvl="2"/>
            <a:r>
              <a:rPr lang="en-US" dirty="0" smtClean="0"/>
              <a:t> 2/200 </a:t>
            </a:r>
            <a:r>
              <a:rPr lang="en-US" dirty="0" err="1" smtClean="0"/>
              <a:t>μm</a:t>
            </a:r>
            <a:r>
              <a:rPr lang="en-US" dirty="0" smtClean="0"/>
              <a:t> at LEP, 17 </a:t>
            </a:r>
            <a:r>
              <a:rPr lang="en-US" dirty="0" err="1" smtClean="0"/>
              <a:t>μm</a:t>
            </a:r>
            <a:r>
              <a:rPr lang="en-US" dirty="0" smtClean="0"/>
              <a:t> at LHC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r>
              <a:rPr lang="en-US" dirty="0" smtClean="0">
                <a:solidFill>
                  <a:srgbClr val="FF0000"/>
                </a:solidFill>
              </a:rPr>
              <a:t> preservation is a key issue for any future accelerator!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 rotWithShape="1">
          <a:blip r:embed="rId2"/>
          <a:srcRect l="-1069" t="3410" r="-320" b="51142"/>
          <a:stretch/>
        </p:blipFill>
        <p:spPr bwMode="auto">
          <a:xfrm>
            <a:off x="961930" y="1393535"/>
            <a:ext cx="6951305" cy="3678337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 bwMode="auto">
          <a:xfrm>
            <a:off x="1153955" y="3467405"/>
            <a:ext cx="6682471" cy="230432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153955" y="4081885"/>
            <a:ext cx="6682471" cy="230432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99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SLAC SLC DFS and WFS</a:t>
            </a:r>
            <a:endParaRPr lang="en-US" dirty="0"/>
          </a:p>
        </p:txBody>
      </p:sp>
      <p:pic>
        <p:nvPicPr>
          <p:cNvPr id="6" name="Picture 5" descr="plot_wf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60" y="1508750"/>
            <a:ext cx="6803171" cy="476222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16090" y="1173591"/>
            <a:ext cx="8229600" cy="536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Simulation. Nominal beam: q=2e10 e</a:t>
            </a:r>
            <a:r>
              <a:rPr lang="en-US" sz="2000" baseline="30000" dirty="0" smtClean="0"/>
              <a:t>-</a:t>
            </a:r>
            <a:r>
              <a:rPr lang="en-US" sz="2000" dirty="0"/>
              <a:t> </a:t>
            </a:r>
            <a:r>
              <a:rPr lang="en-US" sz="2000" dirty="0" smtClean="0"/>
              <a:t>; WFS test beam: q=1.6e10 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529185" y="5387655"/>
            <a:ext cx="1152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</a:t>
            </a:r>
          </a:p>
          <a:p>
            <a:r>
              <a:rPr lang="en-US" i="1" dirty="0" smtClean="0"/>
              <a:t>A. </a:t>
            </a:r>
            <a:r>
              <a:rPr lang="en-US" i="1" dirty="0"/>
              <a:t>L</a:t>
            </a:r>
            <a:r>
              <a:rPr lang="en-US" i="1" dirty="0" smtClean="0"/>
              <a:t>atina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71794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00" y="4235505"/>
            <a:ext cx="2961429" cy="19973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1" y="164575"/>
            <a:ext cx="6836090" cy="629095"/>
          </a:xfrm>
        </p:spPr>
        <p:txBody>
          <a:bodyPr/>
          <a:lstStyle/>
          <a:p>
            <a:r>
              <a:rPr lang="en-US" dirty="0" smtClean="0"/>
              <a:t>Low-</a:t>
            </a:r>
            <a:r>
              <a:rPr lang="en-US" dirty="0" err="1" smtClean="0"/>
              <a:t>Emittance</a:t>
            </a:r>
            <a:r>
              <a:rPr lang="en-US" dirty="0" smtClean="0"/>
              <a:t> Beam Transport</a:t>
            </a:r>
            <a:endParaRPr lang="en-US" dirty="0"/>
          </a:p>
        </p:txBody>
      </p:sp>
      <p:sp>
        <p:nvSpPr>
          <p:cNvPr id="4" name="TextBox 33"/>
          <p:cNvSpPr txBox="1">
            <a:spLocks noChangeArrowheads="1"/>
          </p:cNvSpPr>
          <p:nvPr/>
        </p:nvSpPr>
        <p:spPr bwMode="auto">
          <a:xfrm flipH="1">
            <a:off x="5436096" y="2286000"/>
            <a:ext cx="503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 smtClean="0"/>
              <a:t>Graphic User Interface:</a:t>
            </a:r>
            <a:endParaRPr lang="en-US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310" y="978001"/>
            <a:ext cx="7488975" cy="214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>
            <a:stCxn id="19" idx="0"/>
          </p:cNvCxnSpPr>
          <p:nvPr/>
        </p:nvCxnSpPr>
        <p:spPr>
          <a:xfrm flipV="1">
            <a:off x="3343040" y="2968142"/>
            <a:ext cx="2457920" cy="4608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9" idx="0"/>
          </p:cNvCxnSpPr>
          <p:nvPr/>
        </p:nvCxnSpPr>
        <p:spPr>
          <a:xfrm flipV="1">
            <a:off x="3343040" y="2891330"/>
            <a:ext cx="960125" cy="537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9" idx="0"/>
          </p:cNvCxnSpPr>
          <p:nvPr/>
        </p:nvCxnSpPr>
        <p:spPr>
          <a:xfrm flipH="1" flipV="1">
            <a:off x="2498130" y="2929736"/>
            <a:ext cx="844910" cy="499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own Arrow 10"/>
          <p:cNvSpPr/>
          <p:nvPr/>
        </p:nvSpPr>
        <p:spPr>
          <a:xfrm>
            <a:off x="5032860" y="3813050"/>
            <a:ext cx="192025" cy="50231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Bent-Up Arrow 11"/>
          <p:cNvSpPr/>
          <p:nvPr/>
        </p:nvSpPr>
        <p:spPr>
          <a:xfrm flipH="1">
            <a:off x="3035799" y="3966670"/>
            <a:ext cx="1177135" cy="688235"/>
          </a:xfrm>
          <a:prstGeom prst="bentUpArrow">
            <a:avLst>
              <a:gd name="adj1" fmla="val 18056"/>
              <a:gd name="adj2" fmla="val 20499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721210" y="1547155"/>
            <a:ext cx="230430" cy="8833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7" descr="Vertical_L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0655" y="3813050"/>
            <a:ext cx="2380666" cy="1563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379975" y="4389125"/>
            <a:ext cx="1419155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n-lt"/>
              </a:rPr>
              <a:t>2) Beam-based alignment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60350" y="1009485"/>
            <a:ext cx="1612901" cy="46166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n-lt"/>
              </a:rPr>
              <a:t>Stabilize </a:t>
            </a:r>
            <a:r>
              <a:rPr lang="en-US" sz="1200" dirty="0" err="1" smtClean="0">
                <a:latin typeface="+mn-lt"/>
              </a:rPr>
              <a:t>quadrupole</a:t>
            </a:r>
            <a:endParaRPr lang="en-US" sz="1200" dirty="0" smtClean="0">
              <a:latin typeface="+mn-lt"/>
            </a:endParaRPr>
          </a:p>
          <a:p>
            <a:r>
              <a:rPr lang="en-US" sz="1200" dirty="0">
                <a:latin typeface="+mn-lt"/>
              </a:rPr>
              <a:t>@</a:t>
            </a:r>
            <a:r>
              <a:rPr lang="en-US" sz="1200" dirty="0" smtClean="0">
                <a:latin typeface="+mn-lt"/>
              </a:rPr>
              <a:t>(1nm) @ 1Hz</a:t>
            </a:r>
            <a:endParaRPr lang="en-US" sz="12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87215" y="3236975"/>
            <a:ext cx="2755511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1) Pre-align </a:t>
            </a:r>
            <a:r>
              <a:rPr lang="en-US" sz="1200" b="1" dirty="0" err="1" smtClean="0">
                <a:solidFill>
                  <a:srgbClr val="FF0000"/>
                </a:solidFill>
                <a:latin typeface="+mn-lt"/>
              </a:rPr>
              <a:t>BPMs+quads</a:t>
            </a:r>
            <a:endParaRPr lang="en-US" sz="1200" b="1" dirty="0" smtClean="0">
              <a:solidFill>
                <a:srgbClr val="FF0000"/>
              </a:solidFill>
              <a:latin typeface="+mn-lt"/>
            </a:endParaRPr>
          </a:p>
          <a:p>
            <a:pPr marL="342900" indent="-342900"/>
            <a:r>
              <a:rPr lang="en-US" sz="1200" dirty="0" smtClean="0">
                <a:latin typeface="+mn-lt"/>
              </a:rPr>
              <a:t>Accuracy @(10μm) over about 200m</a:t>
            </a:r>
            <a:endParaRPr lang="en-US" sz="12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67700" y="3429000"/>
            <a:ext cx="215068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+mn-lt"/>
              </a:rPr>
              <a:t>3) Use wake-field monitors </a:t>
            </a:r>
            <a:r>
              <a:rPr lang="en-US" sz="1200" dirty="0" smtClean="0">
                <a:latin typeface="+mn-lt"/>
              </a:rPr>
              <a:t>accuracy @(3.5μm) – CTF3 </a:t>
            </a:r>
            <a:endParaRPr lang="en-US" sz="1200" dirty="0">
              <a:latin typeface="+mn-lt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115" y="5080415"/>
            <a:ext cx="1556426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Imag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00" y="3083355"/>
            <a:ext cx="1267365" cy="105274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846715" y="4158695"/>
            <a:ext cx="1005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FACET </a:t>
            </a:r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340" y="5080415"/>
            <a:ext cx="1533395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530655" y="4965200"/>
            <a:ext cx="2496325" cy="646331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>
                <a:latin typeface="+mn-lt"/>
              </a:rPr>
              <a:t>Test of prototype shows</a:t>
            </a:r>
          </a:p>
          <a:p>
            <a:pPr marL="0" lvl="1">
              <a:buFont typeface="Arial" charset="0"/>
              <a:buChar char="•"/>
            </a:pPr>
            <a:r>
              <a:rPr lang="en-US" sz="1200" dirty="0">
                <a:latin typeface="+mn-lt"/>
              </a:rPr>
              <a:t> vertical RMS error of 11</a:t>
            </a:r>
            <a:r>
              <a:rPr lang="el-GR" sz="1200" dirty="0">
                <a:latin typeface="+mn-lt"/>
              </a:rPr>
              <a:t>μ</a:t>
            </a:r>
            <a:r>
              <a:rPr lang="en-US" sz="1200" dirty="0">
                <a:latin typeface="+mn-lt"/>
              </a:rPr>
              <a:t>m</a:t>
            </a:r>
          </a:p>
          <a:p>
            <a:pPr marL="0" lvl="1">
              <a:buFont typeface="Arial" charset="0"/>
              <a:buChar char="•"/>
            </a:pPr>
            <a:r>
              <a:rPr lang="en-US" sz="1200" dirty="0">
                <a:latin typeface="+mn-lt"/>
              </a:rPr>
              <a:t> i.e. accuracy is approx. 13.5</a:t>
            </a:r>
            <a:r>
              <a:rPr lang="el-GR" sz="1200" dirty="0">
                <a:latin typeface="+mn-lt"/>
              </a:rPr>
              <a:t>μ</a:t>
            </a:r>
            <a:r>
              <a:rPr lang="en-US" sz="1200" dirty="0">
                <a:latin typeface="+mn-lt"/>
              </a:rPr>
              <a:t>m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645870" y="2968141"/>
            <a:ext cx="1075340" cy="38404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82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in the Past…</a:t>
            </a:r>
            <a:endParaRPr lang="en-US" dirty="0"/>
          </a:p>
        </p:txBody>
      </p:sp>
      <p:pic>
        <p:nvPicPr>
          <p:cNvPr id="4" name="Picture 3" descr="TTF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50" y="1662370"/>
            <a:ext cx="8278804" cy="235886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855" y="971080"/>
            <a:ext cx="8525909" cy="5261485"/>
          </a:xfrm>
        </p:spPr>
        <p:txBody>
          <a:bodyPr/>
          <a:lstStyle/>
          <a:p>
            <a:r>
              <a:rPr lang="en-US" dirty="0" smtClean="0"/>
              <a:t>In 2003 the DESY Tesla Test Facility (TTF) </a:t>
            </a:r>
            <a:br>
              <a:rPr lang="en-US" dirty="0" smtClean="0"/>
            </a:br>
            <a:r>
              <a:rPr lang="en-US" dirty="0" smtClean="0"/>
              <a:t>received major upgrades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TTF phase I -&gt; TTF phase II (later called FLASH)</a:t>
            </a:r>
          </a:p>
          <a:p>
            <a:pPr lvl="1"/>
            <a:r>
              <a:rPr lang="en-US" dirty="0" smtClean="0"/>
              <a:t>The SRF e-beam </a:t>
            </a:r>
            <a:r>
              <a:rPr lang="en-US" dirty="0" err="1" smtClean="0"/>
              <a:t>linac</a:t>
            </a:r>
            <a:r>
              <a:rPr lang="en-US" dirty="0" smtClean="0"/>
              <a:t> test facility includes ~20 warm </a:t>
            </a:r>
            <a:r>
              <a:rPr lang="en-US" dirty="0" err="1" smtClean="0"/>
              <a:t>quadrupole</a:t>
            </a:r>
            <a:r>
              <a:rPr lang="en-US" dirty="0" smtClean="0"/>
              <a:t> magnets with integrated </a:t>
            </a:r>
            <a:r>
              <a:rPr lang="en-US" dirty="0" err="1" smtClean="0"/>
              <a:t>stripline</a:t>
            </a:r>
            <a:r>
              <a:rPr lang="en-US" dirty="0" smtClean="0"/>
              <a:t> beam position monitors (BPM)</a:t>
            </a:r>
          </a:p>
          <a:p>
            <a:pPr lvl="2"/>
            <a:r>
              <a:rPr lang="en-US" dirty="0" smtClean="0"/>
              <a:t>The BPMs have been rigidly fixed in the </a:t>
            </a:r>
            <a:r>
              <a:rPr lang="en-US" dirty="0" err="1" smtClean="0"/>
              <a:t>quadrupole</a:t>
            </a:r>
            <a:r>
              <a:rPr lang="en-US" dirty="0" smtClean="0"/>
              <a:t> magnets.</a:t>
            </a:r>
          </a:p>
          <a:p>
            <a:pPr lvl="1"/>
            <a:r>
              <a:rPr lang="en-US" dirty="0" smtClean="0"/>
              <a:t>A field-based quad-BPM pre-alignment procedure was established</a:t>
            </a:r>
          </a:p>
          <a:p>
            <a:pPr lvl="2"/>
            <a:r>
              <a:rPr lang="en-US" dirty="0" smtClean="0"/>
              <a:t> Measure the offset between magnetic center of the </a:t>
            </a:r>
            <a:r>
              <a:rPr lang="en-US" dirty="0" err="1" smtClean="0"/>
              <a:t>quadrupole</a:t>
            </a:r>
            <a:r>
              <a:rPr lang="en-US" dirty="0" smtClean="0"/>
              <a:t> and electrical center of the </a:t>
            </a:r>
            <a:r>
              <a:rPr lang="en-US" dirty="0" err="1" smtClean="0"/>
              <a:t>stripline</a:t>
            </a:r>
            <a:r>
              <a:rPr lang="en-US" dirty="0" smtClean="0"/>
              <a:t> BPM. Goal: &lt;50 </a:t>
            </a:r>
            <a:r>
              <a:rPr lang="en-US" dirty="0" err="1" smtClean="0"/>
              <a:t>μm</a:t>
            </a:r>
            <a:endParaRPr lang="en-US" dirty="0" smtClean="0"/>
          </a:p>
          <a:p>
            <a:pPr lvl="2"/>
            <a:r>
              <a:rPr lang="en-US" dirty="0" smtClean="0"/>
              <a:t>The magnetic axis measurement was part of a </a:t>
            </a:r>
            <a:r>
              <a:rPr lang="en-US" dirty="0" err="1" smtClean="0"/>
              <a:t>Ms.Sc</a:t>
            </a:r>
            <a:r>
              <a:rPr lang="en-US" dirty="0" smtClean="0"/>
              <a:t>. thesis. </a:t>
            </a:r>
          </a:p>
        </p:txBody>
      </p:sp>
    </p:spTree>
    <p:extLst>
      <p:ext uri="{BB962C8B-B14F-4D97-AF65-F5344CB8AC3E}">
        <p14:creationId xmlns:p14="http://schemas.microsoft.com/office/powerpoint/2010/main" val="1171999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FLASH BPMs and Quads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65" y="5003604"/>
            <a:ext cx="8333885" cy="1190555"/>
          </a:xfrm>
        </p:spPr>
        <p:txBody>
          <a:bodyPr/>
          <a:lstStyle/>
          <a:p>
            <a:r>
              <a:rPr lang="en-US" dirty="0" err="1" smtClean="0"/>
              <a:t>Stripline</a:t>
            </a:r>
            <a:r>
              <a:rPr lang="en-US" dirty="0" smtClean="0"/>
              <a:t>-type BPMs have a cross-section shape matched to the poles tips of the </a:t>
            </a:r>
            <a:r>
              <a:rPr lang="en-US" dirty="0" err="1" smtClean="0"/>
              <a:t>quadrupole</a:t>
            </a:r>
            <a:endParaRPr lang="en-US" dirty="0" smtClean="0"/>
          </a:p>
          <a:p>
            <a:pPr lvl="1"/>
            <a:r>
              <a:rPr lang="en-US" dirty="0" smtClean="0"/>
              <a:t>The BPM is further “squeezed” into the </a:t>
            </a:r>
            <a:r>
              <a:rPr lang="en-US" dirty="0" err="1" smtClean="0"/>
              <a:t>quadrupole</a:t>
            </a:r>
            <a:r>
              <a:rPr lang="en-US" dirty="0" smtClean="0"/>
              <a:t> by shimming</a:t>
            </a:r>
            <a:endParaRPr lang="en-US" dirty="0"/>
          </a:p>
        </p:txBody>
      </p:sp>
      <p:pic>
        <p:nvPicPr>
          <p:cNvPr id="4" name="Picture 3" descr="TTFcrossBP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860" y="1201510"/>
            <a:ext cx="3686880" cy="3141372"/>
          </a:xfrm>
          <a:prstGeom prst="rect">
            <a:avLst/>
          </a:prstGeom>
        </p:spPr>
      </p:pic>
      <p:pic>
        <p:nvPicPr>
          <p:cNvPr id="5" name="Picture 4" descr="TTFquadBP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5" y="1086295"/>
            <a:ext cx="3970624" cy="391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691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FLASH </a:t>
            </a:r>
            <a:r>
              <a:rPr lang="en-US" dirty="0" err="1" smtClean="0"/>
              <a:t>Stripline</a:t>
            </a:r>
            <a:r>
              <a:rPr lang="en-US" dirty="0" smtClean="0"/>
              <a:t> BPM</a:t>
            </a:r>
            <a:endParaRPr lang="en-US" dirty="0"/>
          </a:p>
        </p:txBody>
      </p:sp>
      <p:pic>
        <p:nvPicPr>
          <p:cNvPr id="5" name="Picture 4" descr="DSC0006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50" y="1009485"/>
            <a:ext cx="7017118" cy="526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80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DESY FLASH Quad &amp; BPM</a:t>
            </a:r>
            <a:endParaRPr lang="en-US" dirty="0"/>
          </a:p>
        </p:txBody>
      </p:sp>
      <p:pic>
        <p:nvPicPr>
          <p:cNvPr id="4" name="Picture 3" descr="DSC0065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51" y="999884"/>
            <a:ext cx="7028114" cy="527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378163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4906</TotalTime>
  <Words>939</Words>
  <Application>Microsoft Macintosh PowerPoint</Application>
  <PresentationFormat>On-screen Show (4:3)</PresentationFormat>
  <Paragraphs>133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2_new-NLC</vt:lpstr>
      <vt:lpstr>Equation</vt:lpstr>
      <vt:lpstr>Document</vt:lpstr>
      <vt:lpstr>Picture</vt:lpstr>
      <vt:lpstr>CLIC-PACMAN: BPM-to-Quadrupole Alignment based on EM Field Measurements</vt:lpstr>
      <vt:lpstr>PACMAN WP4 ESR4.1</vt:lpstr>
      <vt:lpstr>Motivation</vt:lpstr>
      <vt:lpstr>Example: SLAC SLC DFS and WFS</vt:lpstr>
      <vt:lpstr>Low-Emittance Beam Transport</vt:lpstr>
      <vt:lpstr>Back in the Past…</vt:lpstr>
      <vt:lpstr>DESY FLASH BPMs and Quads</vt:lpstr>
      <vt:lpstr>DESY FLASH Stripline BPM</vt:lpstr>
      <vt:lpstr>DESY FLASH Quad &amp; BPM</vt:lpstr>
      <vt:lpstr>Stretched-Wire Setup</vt:lpstr>
      <vt:lpstr>DESY FLASH Alignment Setup</vt:lpstr>
      <vt:lpstr>Calibration of the Magnetic Center</vt:lpstr>
      <vt:lpstr>Typical Measurements</vt:lpstr>
      <vt:lpstr>Calibration of the electrical BPM Center</vt:lpstr>
      <vt:lpstr>DESY FLASH Alignment Results</vt:lpstr>
      <vt:lpstr>PACMAN ESR4.1 Challenges…</vt:lpstr>
      <vt:lpstr>…and Goals!</vt:lpstr>
      <vt:lpstr>CLIC/CTF Cavity BPM (ESR 4.1)</vt:lpstr>
      <vt:lpstr>Cavity BPM on Translation Stages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632</cp:revision>
  <cp:lastPrinted>2013-09-08T19:00:26Z</cp:lastPrinted>
  <dcterms:created xsi:type="dcterms:W3CDTF">2009-03-16T15:06:27Z</dcterms:created>
  <dcterms:modified xsi:type="dcterms:W3CDTF">2014-02-04T11:13:31Z</dcterms:modified>
</cp:coreProperties>
</file>