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handoutMasterIdLst>
    <p:handoutMasterId r:id="rId22"/>
  </p:handoutMasterIdLst>
  <p:sldIdLst>
    <p:sldId id="256" r:id="rId2"/>
    <p:sldId id="314" r:id="rId3"/>
    <p:sldId id="339" r:id="rId4"/>
    <p:sldId id="315" r:id="rId5"/>
    <p:sldId id="338" r:id="rId6"/>
    <p:sldId id="320" r:id="rId7"/>
    <p:sldId id="322" r:id="rId8"/>
    <p:sldId id="323" r:id="rId9"/>
    <p:sldId id="324" r:id="rId10"/>
    <p:sldId id="317" r:id="rId11"/>
    <p:sldId id="318" r:id="rId12"/>
    <p:sldId id="334" r:id="rId13"/>
    <p:sldId id="335" r:id="rId14"/>
    <p:sldId id="327" r:id="rId15"/>
    <p:sldId id="330" r:id="rId16"/>
    <p:sldId id="331" r:id="rId17"/>
    <p:sldId id="333" r:id="rId18"/>
    <p:sldId id="336" r:id="rId19"/>
    <p:sldId id="332" r:id="rId2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CC99"/>
    <a:srgbClr val="0055B9"/>
    <a:srgbClr val="FF00FF"/>
    <a:srgbClr val="005596"/>
    <a:srgbClr val="1D0997"/>
    <a:srgbClr val="0055B4"/>
    <a:srgbClr val="0055A0"/>
    <a:srgbClr val="0055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33" autoAdjust="0"/>
    <p:restoredTop sz="94655" autoAdjust="0"/>
  </p:normalViewPr>
  <p:slideViewPr>
    <p:cSldViewPr snapToGrid="0">
      <p:cViewPr>
        <p:scale>
          <a:sx n="96" d="100"/>
          <a:sy n="96" d="100"/>
        </p:scale>
        <p:origin x="-1152" y="-522"/>
      </p:cViewPr>
      <p:guideLst>
        <p:guide orient="horz" pos="2160"/>
        <p:guide pos="2880"/>
      </p:guideLst>
    </p:cSldViewPr>
  </p:slideViewPr>
  <p:outlineViewPr>
    <p:cViewPr>
      <p:scale>
        <a:sx n="33" d="100"/>
        <a:sy n="33" d="100"/>
      </p:scale>
      <p:origin x="49024"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88" d="100"/>
          <a:sy n="88" d="100"/>
        </p:scale>
        <p:origin x="-3160" y="-12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1.9712989972100501E-2"/>
          <c:y val="5.1844952295159702E-2"/>
        </c:manualLayout>
      </c:layout>
      <c:overlay val="0"/>
    </c:title>
    <c:autoTitleDeleted val="0"/>
    <c:plotArea>
      <c:layout/>
      <c:pieChart>
        <c:varyColors val="1"/>
        <c:ser>
          <c:idx val="0"/>
          <c:order val="0"/>
          <c:tx>
            <c:strRef>
              <c:f>Sheet1!$B$1</c:f>
              <c:strCache>
                <c:ptCount val="1"/>
                <c:pt idx="0">
                  <c:v>Magnet System Cost</c:v>
                </c:pt>
              </c:strCache>
            </c:strRef>
          </c:tx>
          <c:spPr>
            <a:solidFill>
              <a:schemeClr val="accent1"/>
            </a:solidFill>
          </c:spPr>
          <c:dPt>
            <c:idx val="0"/>
            <c:bubble3D val="0"/>
            <c:spPr>
              <a:solidFill>
                <a:srgbClr val="FFC000"/>
              </a:solidFill>
            </c:spPr>
          </c:dPt>
          <c:dPt>
            <c:idx val="1"/>
            <c:bubble3D val="0"/>
            <c:spPr>
              <a:solidFill>
                <a:srgbClr val="7030A0"/>
              </a:solidFill>
            </c:spPr>
          </c:dPt>
          <c:dPt>
            <c:idx val="2"/>
            <c:bubble3D val="0"/>
            <c:spPr>
              <a:solidFill>
                <a:srgbClr val="00B0F0"/>
              </a:solidFill>
            </c:spPr>
          </c:dPt>
          <c:dPt>
            <c:idx val="3"/>
            <c:bubble3D val="0"/>
            <c:spPr>
              <a:solidFill>
                <a:srgbClr val="00B050"/>
              </a:solidFill>
            </c:spPr>
          </c:dPt>
          <c:cat>
            <c:strRef>
              <c:f>Sheet1!$A$2:$A$5</c:f>
              <c:strCache>
                <c:ptCount val="4"/>
                <c:pt idx="0">
                  <c:v>MAGNETS Capital cost</c:v>
                </c:pt>
                <c:pt idx="1">
                  <c:v>POWER CONVERTERS and distribution system Capital cost</c:v>
                </c:pt>
                <c:pt idx="2">
                  <c:v>COOLING system Capital cost</c:v>
                </c:pt>
                <c:pt idx="3">
                  <c:v>OPERATION cost</c:v>
                </c:pt>
              </c:strCache>
            </c:strRef>
          </c:cat>
          <c:val>
            <c:numRef>
              <c:f>Sheet1!$B$2:$B$5</c:f>
              <c:numCache>
                <c:formatCode>General</c:formatCode>
                <c:ptCount val="4"/>
                <c:pt idx="0">
                  <c:v>4</c:v>
                </c:pt>
                <c:pt idx="1">
                  <c:v>2</c:v>
                </c:pt>
                <c:pt idx="2">
                  <c:v>1</c:v>
                </c:pt>
                <c:pt idx="3">
                  <c:v>2</c:v>
                </c:pt>
              </c:numCache>
            </c:numRef>
          </c:val>
        </c:ser>
        <c:dLbls>
          <c:showLegendKey val="0"/>
          <c:showVal val="0"/>
          <c:showCatName val="0"/>
          <c:showSerName val="0"/>
          <c:showPercent val="0"/>
          <c:showBubbleSize val="0"/>
          <c:showLeaderLines val="1"/>
        </c:dLbls>
        <c:firstSliceAng val="0"/>
      </c:pieChart>
    </c:plotArea>
    <c:legend>
      <c:legendPos val="l"/>
      <c:layout/>
      <c:overlay val="0"/>
    </c:legend>
    <c:plotVisOnly val="1"/>
    <c:dispBlanksAs val="gap"/>
    <c:showDLblsOverMax val="0"/>
  </c:chart>
  <c:txPr>
    <a:bodyPr/>
    <a:lstStyle/>
    <a:p>
      <a:pPr>
        <a:defRPr sz="10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297260464673299"/>
          <c:y val="4.8192755519785399E-2"/>
          <c:w val="0.80811232449297998"/>
          <c:h val="0.66925064599483197"/>
        </c:manualLayout>
      </c:layout>
      <c:scatterChart>
        <c:scatterStyle val="smoothMarker"/>
        <c:varyColors val="0"/>
        <c:ser>
          <c:idx val="0"/>
          <c:order val="0"/>
          <c:spPr>
            <a:ln w="14696">
              <a:solidFill>
                <a:srgbClr val="00B050"/>
              </a:solidFill>
              <a:prstDash val="solid"/>
            </a:ln>
          </c:spPr>
          <c:marker>
            <c:symbol val="none"/>
          </c:marker>
          <c:xVal>
            <c:numRef>
              <c:f>Sheet1!$A$3:$A$58</c:f>
              <c:numCache>
                <c:formatCode>0.00</c:formatCode>
                <c:ptCount val="56"/>
                <c:pt idx="0">
                  <c:v>0.5</c:v>
                </c:pt>
                <c:pt idx="1">
                  <c:v>0.6</c:v>
                </c:pt>
                <c:pt idx="2">
                  <c:v>0.7</c:v>
                </c:pt>
                <c:pt idx="3">
                  <c:v>0.8</c:v>
                </c:pt>
                <c:pt idx="4">
                  <c:v>0.9</c:v>
                </c:pt>
                <c:pt idx="5">
                  <c:v>1</c:v>
                </c:pt>
                <c:pt idx="6">
                  <c:v>1.1000000000000001</c:v>
                </c:pt>
                <c:pt idx="7">
                  <c:v>1.2</c:v>
                </c:pt>
                <c:pt idx="8">
                  <c:v>1.3</c:v>
                </c:pt>
                <c:pt idx="9">
                  <c:v>1.4</c:v>
                </c:pt>
                <c:pt idx="10">
                  <c:v>1.5</c:v>
                </c:pt>
                <c:pt idx="11">
                  <c:v>1.6</c:v>
                </c:pt>
                <c:pt idx="12">
                  <c:v>1.7000000000000011</c:v>
                </c:pt>
                <c:pt idx="13">
                  <c:v>1.8</c:v>
                </c:pt>
                <c:pt idx="14">
                  <c:v>1.900000000000001</c:v>
                </c:pt>
                <c:pt idx="15">
                  <c:v>2</c:v>
                </c:pt>
                <c:pt idx="16">
                  <c:v>2.100000000000001</c:v>
                </c:pt>
                <c:pt idx="17">
                  <c:v>2.2000000000000011</c:v>
                </c:pt>
                <c:pt idx="18">
                  <c:v>2.3000000000000012</c:v>
                </c:pt>
                <c:pt idx="19">
                  <c:v>2.4000000000000008</c:v>
                </c:pt>
                <c:pt idx="20">
                  <c:v>2.5000000000000009</c:v>
                </c:pt>
                <c:pt idx="21">
                  <c:v>2.600000000000001</c:v>
                </c:pt>
                <c:pt idx="22">
                  <c:v>2.7000000000000011</c:v>
                </c:pt>
                <c:pt idx="23">
                  <c:v>2.8000000000000012</c:v>
                </c:pt>
                <c:pt idx="24">
                  <c:v>2.9000000000000008</c:v>
                </c:pt>
                <c:pt idx="25">
                  <c:v>3.0000000000000009</c:v>
                </c:pt>
                <c:pt idx="26">
                  <c:v>3.100000000000001</c:v>
                </c:pt>
                <c:pt idx="27">
                  <c:v>3.2000000000000011</c:v>
                </c:pt>
                <c:pt idx="28">
                  <c:v>3.3000000000000012</c:v>
                </c:pt>
                <c:pt idx="29">
                  <c:v>3.4000000000000021</c:v>
                </c:pt>
                <c:pt idx="30">
                  <c:v>3.5000000000000022</c:v>
                </c:pt>
                <c:pt idx="31">
                  <c:v>3.6000000000000019</c:v>
                </c:pt>
                <c:pt idx="32">
                  <c:v>3.700000000000002</c:v>
                </c:pt>
                <c:pt idx="33">
                  <c:v>3.800000000000002</c:v>
                </c:pt>
                <c:pt idx="34">
                  <c:v>3.9000000000000021</c:v>
                </c:pt>
                <c:pt idx="35">
                  <c:v>4.0000000000000018</c:v>
                </c:pt>
                <c:pt idx="36">
                  <c:v>4.1000000000000014</c:v>
                </c:pt>
                <c:pt idx="37">
                  <c:v>4.2000000000000011</c:v>
                </c:pt>
                <c:pt idx="38">
                  <c:v>4.3000000000000007</c:v>
                </c:pt>
                <c:pt idx="39">
                  <c:v>4.4000000000000004</c:v>
                </c:pt>
                <c:pt idx="40">
                  <c:v>4.5</c:v>
                </c:pt>
                <c:pt idx="41">
                  <c:v>4.5999999999999996</c:v>
                </c:pt>
                <c:pt idx="42">
                  <c:v>4.6999999999999984</c:v>
                </c:pt>
                <c:pt idx="43">
                  <c:v>4.7999999999999989</c:v>
                </c:pt>
                <c:pt idx="44">
                  <c:v>4.8999999999999986</c:v>
                </c:pt>
                <c:pt idx="45">
                  <c:v>4.9999999999999982</c:v>
                </c:pt>
                <c:pt idx="46">
                  <c:v>5.0999999999999979</c:v>
                </c:pt>
                <c:pt idx="47">
                  <c:v>5.1999999999999966</c:v>
                </c:pt>
                <c:pt idx="48">
                  <c:v>5.2999999999999972</c:v>
                </c:pt>
                <c:pt idx="49">
                  <c:v>5.3999999999999968</c:v>
                </c:pt>
                <c:pt idx="50">
                  <c:v>5.4999999999999956</c:v>
                </c:pt>
                <c:pt idx="51">
                  <c:v>5.5999999999999961</c:v>
                </c:pt>
                <c:pt idx="52">
                  <c:v>5.6999999999999957</c:v>
                </c:pt>
                <c:pt idx="53">
                  <c:v>5.7999999999999954</c:v>
                </c:pt>
                <c:pt idx="54">
                  <c:v>5.899999999999995</c:v>
                </c:pt>
                <c:pt idx="55">
                  <c:v>5.9999999999999947</c:v>
                </c:pt>
              </c:numCache>
            </c:numRef>
          </c:xVal>
          <c:yVal>
            <c:numRef>
              <c:f>Sheet1!$B$3:$B$58</c:f>
              <c:numCache>
                <c:formatCode>0.00</c:formatCode>
                <c:ptCount val="56"/>
                <c:pt idx="0">
                  <c:v>14</c:v>
                </c:pt>
                <c:pt idx="1">
                  <c:v>12</c:v>
                </c:pt>
                <c:pt idx="2">
                  <c:v>10.571428571428569</c:v>
                </c:pt>
                <c:pt idx="3">
                  <c:v>9.5</c:v>
                </c:pt>
                <c:pt idx="4">
                  <c:v>8.6666666666666696</c:v>
                </c:pt>
                <c:pt idx="5">
                  <c:v>8</c:v>
                </c:pt>
                <c:pt idx="6">
                  <c:v>7.4545454545454541</c:v>
                </c:pt>
                <c:pt idx="7">
                  <c:v>7</c:v>
                </c:pt>
                <c:pt idx="8">
                  <c:v>6.615384615384615</c:v>
                </c:pt>
                <c:pt idx="9">
                  <c:v>6.2857142857142856</c:v>
                </c:pt>
                <c:pt idx="10">
                  <c:v>6</c:v>
                </c:pt>
                <c:pt idx="11">
                  <c:v>5.75</c:v>
                </c:pt>
                <c:pt idx="12">
                  <c:v>5.5294117647058796</c:v>
                </c:pt>
                <c:pt idx="13">
                  <c:v>5.3333333333333321</c:v>
                </c:pt>
                <c:pt idx="14">
                  <c:v>5.1578947368421044</c:v>
                </c:pt>
                <c:pt idx="15">
                  <c:v>5</c:v>
                </c:pt>
                <c:pt idx="16">
                  <c:v>4.857142857142855</c:v>
                </c:pt>
                <c:pt idx="17">
                  <c:v>4.7272727272727266</c:v>
                </c:pt>
                <c:pt idx="18">
                  <c:v>4.6086956521739113</c:v>
                </c:pt>
                <c:pt idx="19">
                  <c:v>4.5</c:v>
                </c:pt>
                <c:pt idx="20">
                  <c:v>4.3999999999999986</c:v>
                </c:pt>
                <c:pt idx="21">
                  <c:v>4.3076923076923066</c:v>
                </c:pt>
                <c:pt idx="22">
                  <c:v>4.2222222222222214</c:v>
                </c:pt>
                <c:pt idx="23">
                  <c:v>4.1428571428571406</c:v>
                </c:pt>
                <c:pt idx="24">
                  <c:v>4.0689655172413781</c:v>
                </c:pt>
                <c:pt idx="25">
                  <c:v>3.9999999999999991</c:v>
                </c:pt>
                <c:pt idx="26">
                  <c:v>3.9354838709677411</c:v>
                </c:pt>
                <c:pt idx="27">
                  <c:v>3.8749999999999991</c:v>
                </c:pt>
                <c:pt idx="28">
                  <c:v>3.8181818181818179</c:v>
                </c:pt>
                <c:pt idx="29">
                  <c:v>3.7647058823529398</c:v>
                </c:pt>
                <c:pt idx="30">
                  <c:v>3.7142857142857131</c:v>
                </c:pt>
                <c:pt idx="31">
                  <c:v>3.6666666666666661</c:v>
                </c:pt>
                <c:pt idx="32">
                  <c:v>3.621621621621621</c:v>
                </c:pt>
                <c:pt idx="33">
                  <c:v>3.5789473684210522</c:v>
                </c:pt>
                <c:pt idx="34">
                  <c:v>3.5384615384615379</c:v>
                </c:pt>
                <c:pt idx="35">
                  <c:v>3.4999999999999991</c:v>
                </c:pt>
                <c:pt idx="36">
                  <c:v>3.463414634146341</c:v>
                </c:pt>
                <c:pt idx="37">
                  <c:v>3.4285714285714279</c:v>
                </c:pt>
                <c:pt idx="38">
                  <c:v>3.3953488372093021</c:v>
                </c:pt>
                <c:pt idx="39">
                  <c:v>3.3636363636363642</c:v>
                </c:pt>
                <c:pt idx="40">
                  <c:v>3.333333333333333</c:v>
                </c:pt>
                <c:pt idx="41">
                  <c:v>3.304347826086957</c:v>
                </c:pt>
                <c:pt idx="42">
                  <c:v>3.276595744680852</c:v>
                </c:pt>
                <c:pt idx="43">
                  <c:v>3.25</c:v>
                </c:pt>
                <c:pt idx="44">
                  <c:v>3.2244897959183678</c:v>
                </c:pt>
                <c:pt idx="45">
                  <c:v>3.2</c:v>
                </c:pt>
                <c:pt idx="46">
                  <c:v>3.1764705882352939</c:v>
                </c:pt>
                <c:pt idx="47">
                  <c:v>3.1538461538461542</c:v>
                </c:pt>
                <c:pt idx="48">
                  <c:v>3.132075471698113</c:v>
                </c:pt>
                <c:pt idx="49">
                  <c:v>3.111111111111112</c:v>
                </c:pt>
                <c:pt idx="50">
                  <c:v>3.0909090909090922</c:v>
                </c:pt>
                <c:pt idx="51">
                  <c:v>3.0714285714285721</c:v>
                </c:pt>
                <c:pt idx="52">
                  <c:v>3.0526315789473699</c:v>
                </c:pt>
                <c:pt idx="53">
                  <c:v>3.0344827586206908</c:v>
                </c:pt>
                <c:pt idx="54">
                  <c:v>3.0169491525423742</c:v>
                </c:pt>
                <c:pt idx="55">
                  <c:v>3.0000000000000009</c:v>
                </c:pt>
              </c:numCache>
            </c:numRef>
          </c:yVal>
          <c:smooth val="1"/>
        </c:ser>
        <c:ser>
          <c:idx val="1"/>
          <c:order val="1"/>
          <c:spPr>
            <a:ln w="14696">
              <a:solidFill>
                <a:srgbClr val="0000FF"/>
              </a:solidFill>
              <a:prstDash val="solid"/>
            </a:ln>
          </c:spPr>
          <c:marker>
            <c:symbol val="none"/>
          </c:marker>
          <c:xVal>
            <c:numRef>
              <c:f>Sheet1!$A$3:$A$58</c:f>
              <c:numCache>
                <c:formatCode>0.00</c:formatCode>
                <c:ptCount val="56"/>
                <c:pt idx="0">
                  <c:v>0.5</c:v>
                </c:pt>
                <c:pt idx="1">
                  <c:v>0.6</c:v>
                </c:pt>
                <c:pt idx="2">
                  <c:v>0.7</c:v>
                </c:pt>
                <c:pt idx="3">
                  <c:v>0.8</c:v>
                </c:pt>
                <c:pt idx="4">
                  <c:v>0.9</c:v>
                </c:pt>
                <c:pt idx="5">
                  <c:v>1</c:v>
                </c:pt>
                <c:pt idx="6">
                  <c:v>1.1000000000000001</c:v>
                </c:pt>
                <c:pt idx="7">
                  <c:v>1.2</c:v>
                </c:pt>
                <c:pt idx="8">
                  <c:v>1.3</c:v>
                </c:pt>
                <c:pt idx="9">
                  <c:v>1.4</c:v>
                </c:pt>
                <c:pt idx="10">
                  <c:v>1.5</c:v>
                </c:pt>
                <c:pt idx="11">
                  <c:v>1.6</c:v>
                </c:pt>
                <c:pt idx="12">
                  <c:v>1.7000000000000011</c:v>
                </c:pt>
                <c:pt idx="13">
                  <c:v>1.8</c:v>
                </c:pt>
                <c:pt idx="14">
                  <c:v>1.900000000000001</c:v>
                </c:pt>
                <c:pt idx="15">
                  <c:v>2</c:v>
                </c:pt>
                <c:pt idx="16">
                  <c:v>2.100000000000001</c:v>
                </c:pt>
                <c:pt idx="17">
                  <c:v>2.2000000000000011</c:v>
                </c:pt>
                <c:pt idx="18">
                  <c:v>2.3000000000000012</c:v>
                </c:pt>
                <c:pt idx="19">
                  <c:v>2.4000000000000008</c:v>
                </c:pt>
                <c:pt idx="20">
                  <c:v>2.5000000000000009</c:v>
                </c:pt>
                <c:pt idx="21">
                  <c:v>2.600000000000001</c:v>
                </c:pt>
                <c:pt idx="22">
                  <c:v>2.7000000000000011</c:v>
                </c:pt>
                <c:pt idx="23">
                  <c:v>2.8000000000000012</c:v>
                </c:pt>
                <c:pt idx="24">
                  <c:v>2.9000000000000008</c:v>
                </c:pt>
                <c:pt idx="25">
                  <c:v>3.0000000000000009</c:v>
                </c:pt>
                <c:pt idx="26">
                  <c:v>3.100000000000001</c:v>
                </c:pt>
                <c:pt idx="27">
                  <c:v>3.2000000000000011</c:v>
                </c:pt>
                <c:pt idx="28">
                  <c:v>3.3000000000000012</c:v>
                </c:pt>
                <c:pt idx="29">
                  <c:v>3.4000000000000021</c:v>
                </c:pt>
                <c:pt idx="30">
                  <c:v>3.5000000000000022</c:v>
                </c:pt>
                <c:pt idx="31">
                  <c:v>3.6000000000000019</c:v>
                </c:pt>
                <c:pt idx="32">
                  <c:v>3.700000000000002</c:v>
                </c:pt>
                <c:pt idx="33">
                  <c:v>3.800000000000002</c:v>
                </c:pt>
                <c:pt idx="34">
                  <c:v>3.9000000000000021</c:v>
                </c:pt>
                <c:pt idx="35">
                  <c:v>4.0000000000000018</c:v>
                </c:pt>
                <c:pt idx="36">
                  <c:v>4.1000000000000014</c:v>
                </c:pt>
                <c:pt idx="37">
                  <c:v>4.2000000000000011</c:v>
                </c:pt>
                <c:pt idx="38">
                  <c:v>4.3000000000000007</c:v>
                </c:pt>
                <c:pt idx="39">
                  <c:v>4.4000000000000004</c:v>
                </c:pt>
                <c:pt idx="40">
                  <c:v>4.5</c:v>
                </c:pt>
                <c:pt idx="41">
                  <c:v>4.5999999999999996</c:v>
                </c:pt>
                <c:pt idx="42">
                  <c:v>4.6999999999999984</c:v>
                </c:pt>
                <c:pt idx="43">
                  <c:v>4.7999999999999989</c:v>
                </c:pt>
                <c:pt idx="44">
                  <c:v>4.8999999999999986</c:v>
                </c:pt>
                <c:pt idx="45">
                  <c:v>4.9999999999999982</c:v>
                </c:pt>
                <c:pt idx="46">
                  <c:v>5.0999999999999979</c:v>
                </c:pt>
                <c:pt idx="47">
                  <c:v>5.1999999999999966</c:v>
                </c:pt>
                <c:pt idx="48">
                  <c:v>5.2999999999999972</c:v>
                </c:pt>
                <c:pt idx="49">
                  <c:v>5.3999999999999968</c:v>
                </c:pt>
                <c:pt idx="50">
                  <c:v>5.4999999999999956</c:v>
                </c:pt>
                <c:pt idx="51">
                  <c:v>5.5999999999999961</c:v>
                </c:pt>
                <c:pt idx="52">
                  <c:v>5.6999999999999957</c:v>
                </c:pt>
                <c:pt idx="53">
                  <c:v>5.7999999999999954</c:v>
                </c:pt>
                <c:pt idx="54">
                  <c:v>5.899999999999995</c:v>
                </c:pt>
                <c:pt idx="55">
                  <c:v>5.9999999999999947</c:v>
                </c:pt>
              </c:numCache>
            </c:numRef>
          </c:xVal>
          <c:yVal>
            <c:numRef>
              <c:f>Sheet1!$C$3:$C$58</c:f>
              <c:numCache>
                <c:formatCode>0.00</c:formatCode>
                <c:ptCount val="56"/>
                <c:pt idx="0">
                  <c:v>0.4</c:v>
                </c:pt>
                <c:pt idx="1">
                  <c:v>0.48</c:v>
                </c:pt>
                <c:pt idx="2">
                  <c:v>0.56000000000000005</c:v>
                </c:pt>
                <c:pt idx="3">
                  <c:v>0.64</c:v>
                </c:pt>
                <c:pt idx="4">
                  <c:v>0.72</c:v>
                </c:pt>
                <c:pt idx="5">
                  <c:v>0.8</c:v>
                </c:pt>
                <c:pt idx="6">
                  <c:v>0.88</c:v>
                </c:pt>
                <c:pt idx="7">
                  <c:v>0.96</c:v>
                </c:pt>
                <c:pt idx="8">
                  <c:v>1.04</c:v>
                </c:pt>
                <c:pt idx="9">
                  <c:v>1.1200000000000001</c:v>
                </c:pt>
                <c:pt idx="10">
                  <c:v>1.2</c:v>
                </c:pt>
                <c:pt idx="11">
                  <c:v>1.28</c:v>
                </c:pt>
                <c:pt idx="12">
                  <c:v>1.36</c:v>
                </c:pt>
                <c:pt idx="13">
                  <c:v>1.44</c:v>
                </c:pt>
                <c:pt idx="14">
                  <c:v>1.52</c:v>
                </c:pt>
                <c:pt idx="15">
                  <c:v>1.6</c:v>
                </c:pt>
                <c:pt idx="16">
                  <c:v>1.680000000000001</c:v>
                </c:pt>
                <c:pt idx="17">
                  <c:v>1.7600000000000009</c:v>
                </c:pt>
                <c:pt idx="18">
                  <c:v>1.840000000000001</c:v>
                </c:pt>
                <c:pt idx="19">
                  <c:v>1.920000000000001</c:v>
                </c:pt>
                <c:pt idx="20">
                  <c:v>2.0000000000000009</c:v>
                </c:pt>
                <c:pt idx="21">
                  <c:v>2.080000000000001</c:v>
                </c:pt>
                <c:pt idx="22">
                  <c:v>2.160000000000001</c:v>
                </c:pt>
                <c:pt idx="23">
                  <c:v>2.2400000000000011</c:v>
                </c:pt>
                <c:pt idx="24">
                  <c:v>2.3200000000000012</c:v>
                </c:pt>
                <c:pt idx="25">
                  <c:v>2.4000000000000008</c:v>
                </c:pt>
                <c:pt idx="26">
                  <c:v>2.4800000000000009</c:v>
                </c:pt>
                <c:pt idx="27">
                  <c:v>2.5600000000000009</c:v>
                </c:pt>
                <c:pt idx="28">
                  <c:v>2.640000000000001</c:v>
                </c:pt>
                <c:pt idx="29">
                  <c:v>2.7200000000000011</c:v>
                </c:pt>
                <c:pt idx="30">
                  <c:v>2.8000000000000012</c:v>
                </c:pt>
                <c:pt idx="31">
                  <c:v>2.8800000000000021</c:v>
                </c:pt>
                <c:pt idx="32">
                  <c:v>2.9600000000000022</c:v>
                </c:pt>
                <c:pt idx="33">
                  <c:v>3.0400000000000018</c:v>
                </c:pt>
                <c:pt idx="34">
                  <c:v>3.1200000000000019</c:v>
                </c:pt>
                <c:pt idx="35">
                  <c:v>3.2000000000000011</c:v>
                </c:pt>
                <c:pt idx="36">
                  <c:v>3.2800000000000011</c:v>
                </c:pt>
                <c:pt idx="37">
                  <c:v>3.3600000000000012</c:v>
                </c:pt>
                <c:pt idx="38">
                  <c:v>3.4400000000000008</c:v>
                </c:pt>
                <c:pt idx="39">
                  <c:v>3.52</c:v>
                </c:pt>
                <c:pt idx="40">
                  <c:v>3.6</c:v>
                </c:pt>
                <c:pt idx="41">
                  <c:v>3.68</c:v>
                </c:pt>
                <c:pt idx="42">
                  <c:v>3.76</c:v>
                </c:pt>
                <c:pt idx="43">
                  <c:v>3.839999999999999</c:v>
                </c:pt>
                <c:pt idx="44">
                  <c:v>3.919999999999999</c:v>
                </c:pt>
                <c:pt idx="45">
                  <c:v>3.9999999999999991</c:v>
                </c:pt>
                <c:pt idx="46">
                  <c:v>4.0799999999999983</c:v>
                </c:pt>
                <c:pt idx="47">
                  <c:v>4.1599999999999966</c:v>
                </c:pt>
                <c:pt idx="48">
                  <c:v>4.2399999999999984</c:v>
                </c:pt>
                <c:pt idx="49">
                  <c:v>4.3199999999999976</c:v>
                </c:pt>
                <c:pt idx="50">
                  <c:v>4.3999999999999977</c:v>
                </c:pt>
                <c:pt idx="51">
                  <c:v>4.4799999999999969</c:v>
                </c:pt>
                <c:pt idx="52">
                  <c:v>4.5599999999999969</c:v>
                </c:pt>
                <c:pt idx="53">
                  <c:v>4.6399999999999961</c:v>
                </c:pt>
                <c:pt idx="54">
                  <c:v>4.7199999999999962</c:v>
                </c:pt>
                <c:pt idx="55">
                  <c:v>4.7999999999999963</c:v>
                </c:pt>
              </c:numCache>
            </c:numRef>
          </c:yVal>
          <c:smooth val="1"/>
        </c:ser>
        <c:ser>
          <c:idx val="2"/>
          <c:order val="2"/>
          <c:spPr>
            <a:ln w="22044">
              <a:solidFill>
                <a:srgbClr val="FF0000"/>
              </a:solidFill>
              <a:prstDash val="solid"/>
            </a:ln>
          </c:spPr>
          <c:marker>
            <c:symbol val="none"/>
          </c:marker>
          <c:xVal>
            <c:numRef>
              <c:f>Sheet1!$A$3:$A$58</c:f>
              <c:numCache>
                <c:formatCode>0.00</c:formatCode>
                <c:ptCount val="56"/>
                <c:pt idx="0">
                  <c:v>0.5</c:v>
                </c:pt>
                <c:pt idx="1">
                  <c:v>0.6</c:v>
                </c:pt>
                <c:pt idx="2">
                  <c:v>0.7</c:v>
                </c:pt>
                <c:pt idx="3">
                  <c:v>0.8</c:v>
                </c:pt>
                <c:pt idx="4">
                  <c:v>0.9</c:v>
                </c:pt>
                <c:pt idx="5">
                  <c:v>1</c:v>
                </c:pt>
                <c:pt idx="6">
                  <c:v>1.1000000000000001</c:v>
                </c:pt>
                <c:pt idx="7">
                  <c:v>1.2</c:v>
                </c:pt>
                <c:pt idx="8">
                  <c:v>1.3</c:v>
                </c:pt>
                <c:pt idx="9">
                  <c:v>1.4</c:v>
                </c:pt>
                <c:pt idx="10">
                  <c:v>1.5</c:v>
                </c:pt>
                <c:pt idx="11">
                  <c:v>1.6</c:v>
                </c:pt>
                <c:pt idx="12">
                  <c:v>1.7000000000000011</c:v>
                </c:pt>
                <c:pt idx="13">
                  <c:v>1.8</c:v>
                </c:pt>
                <c:pt idx="14">
                  <c:v>1.900000000000001</c:v>
                </c:pt>
                <c:pt idx="15">
                  <c:v>2</c:v>
                </c:pt>
                <c:pt idx="16">
                  <c:v>2.100000000000001</c:v>
                </c:pt>
                <c:pt idx="17">
                  <c:v>2.2000000000000011</c:v>
                </c:pt>
                <c:pt idx="18">
                  <c:v>2.3000000000000012</c:v>
                </c:pt>
                <c:pt idx="19">
                  <c:v>2.4000000000000008</c:v>
                </c:pt>
                <c:pt idx="20">
                  <c:v>2.5000000000000009</c:v>
                </c:pt>
                <c:pt idx="21">
                  <c:v>2.600000000000001</c:v>
                </c:pt>
                <c:pt idx="22">
                  <c:v>2.7000000000000011</c:v>
                </c:pt>
                <c:pt idx="23">
                  <c:v>2.8000000000000012</c:v>
                </c:pt>
                <c:pt idx="24">
                  <c:v>2.9000000000000008</c:v>
                </c:pt>
                <c:pt idx="25">
                  <c:v>3.0000000000000009</c:v>
                </c:pt>
                <c:pt idx="26">
                  <c:v>3.100000000000001</c:v>
                </c:pt>
                <c:pt idx="27">
                  <c:v>3.2000000000000011</c:v>
                </c:pt>
                <c:pt idx="28">
                  <c:v>3.3000000000000012</c:v>
                </c:pt>
                <c:pt idx="29">
                  <c:v>3.4000000000000021</c:v>
                </c:pt>
                <c:pt idx="30">
                  <c:v>3.5000000000000022</c:v>
                </c:pt>
                <c:pt idx="31">
                  <c:v>3.6000000000000019</c:v>
                </c:pt>
                <c:pt idx="32">
                  <c:v>3.700000000000002</c:v>
                </c:pt>
                <c:pt idx="33">
                  <c:v>3.800000000000002</c:v>
                </c:pt>
                <c:pt idx="34">
                  <c:v>3.9000000000000021</c:v>
                </c:pt>
                <c:pt idx="35">
                  <c:v>4.0000000000000018</c:v>
                </c:pt>
                <c:pt idx="36">
                  <c:v>4.1000000000000014</c:v>
                </c:pt>
                <c:pt idx="37">
                  <c:v>4.2000000000000011</c:v>
                </c:pt>
                <c:pt idx="38">
                  <c:v>4.3000000000000007</c:v>
                </c:pt>
                <c:pt idx="39">
                  <c:v>4.4000000000000004</c:v>
                </c:pt>
                <c:pt idx="40">
                  <c:v>4.5</c:v>
                </c:pt>
                <c:pt idx="41">
                  <c:v>4.5999999999999996</c:v>
                </c:pt>
                <c:pt idx="42">
                  <c:v>4.6999999999999984</c:v>
                </c:pt>
                <c:pt idx="43">
                  <c:v>4.7999999999999989</c:v>
                </c:pt>
                <c:pt idx="44">
                  <c:v>4.8999999999999986</c:v>
                </c:pt>
                <c:pt idx="45">
                  <c:v>4.9999999999999982</c:v>
                </c:pt>
                <c:pt idx="46">
                  <c:v>5.0999999999999979</c:v>
                </c:pt>
                <c:pt idx="47">
                  <c:v>5.1999999999999966</c:v>
                </c:pt>
                <c:pt idx="48">
                  <c:v>5.2999999999999972</c:v>
                </c:pt>
                <c:pt idx="49">
                  <c:v>5.3999999999999968</c:v>
                </c:pt>
                <c:pt idx="50">
                  <c:v>5.4999999999999956</c:v>
                </c:pt>
                <c:pt idx="51">
                  <c:v>5.5999999999999961</c:v>
                </c:pt>
                <c:pt idx="52">
                  <c:v>5.6999999999999957</c:v>
                </c:pt>
                <c:pt idx="53">
                  <c:v>5.7999999999999954</c:v>
                </c:pt>
                <c:pt idx="54">
                  <c:v>5.899999999999995</c:v>
                </c:pt>
                <c:pt idx="55">
                  <c:v>5.9999999999999947</c:v>
                </c:pt>
              </c:numCache>
            </c:numRef>
          </c:xVal>
          <c:yVal>
            <c:numRef>
              <c:f>Sheet1!$D$3:$D$58</c:f>
              <c:numCache>
                <c:formatCode>0.00</c:formatCode>
                <c:ptCount val="56"/>
                <c:pt idx="0">
                  <c:v>14.4</c:v>
                </c:pt>
                <c:pt idx="1">
                  <c:v>12.48</c:v>
                </c:pt>
                <c:pt idx="2">
                  <c:v>11.13142857142857</c:v>
                </c:pt>
                <c:pt idx="3">
                  <c:v>10.14</c:v>
                </c:pt>
                <c:pt idx="4">
                  <c:v>9.3866666666666703</c:v>
                </c:pt>
                <c:pt idx="5">
                  <c:v>8.8000000000000007</c:v>
                </c:pt>
                <c:pt idx="6">
                  <c:v>8.3345454545454558</c:v>
                </c:pt>
                <c:pt idx="7">
                  <c:v>7.96</c:v>
                </c:pt>
                <c:pt idx="8">
                  <c:v>7.655384615384615</c:v>
                </c:pt>
                <c:pt idx="9">
                  <c:v>7.4057142857142857</c:v>
                </c:pt>
                <c:pt idx="10">
                  <c:v>7.2</c:v>
                </c:pt>
                <c:pt idx="11">
                  <c:v>7.0299999999999976</c:v>
                </c:pt>
                <c:pt idx="12">
                  <c:v>6.8894117647058817</c:v>
                </c:pt>
                <c:pt idx="13">
                  <c:v>6.7733333333333343</c:v>
                </c:pt>
                <c:pt idx="14">
                  <c:v>6.6778947368421049</c:v>
                </c:pt>
                <c:pt idx="15">
                  <c:v>6.6</c:v>
                </c:pt>
                <c:pt idx="16">
                  <c:v>6.5371428571428556</c:v>
                </c:pt>
                <c:pt idx="17">
                  <c:v>6.4872727272727282</c:v>
                </c:pt>
                <c:pt idx="18">
                  <c:v>6.4486956521739129</c:v>
                </c:pt>
                <c:pt idx="19">
                  <c:v>6.42</c:v>
                </c:pt>
                <c:pt idx="20">
                  <c:v>6.3999999999999986</c:v>
                </c:pt>
                <c:pt idx="21">
                  <c:v>6.3876923076923076</c:v>
                </c:pt>
                <c:pt idx="22">
                  <c:v>6.3822222222222234</c:v>
                </c:pt>
                <c:pt idx="23">
                  <c:v>6.3828571428571426</c:v>
                </c:pt>
                <c:pt idx="24">
                  <c:v>6.3889655172413793</c:v>
                </c:pt>
                <c:pt idx="25">
                  <c:v>6.4</c:v>
                </c:pt>
                <c:pt idx="26">
                  <c:v>6.4154838709677406</c:v>
                </c:pt>
                <c:pt idx="27">
                  <c:v>6.4350000000000014</c:v>
                </c:pt>
                <c:pt idx="28">
                  <c:v>6.458181818181818</c:v>
                </c:pt>
                <c:pt idx="29">
                  <c:v>6.4847058823529418</c:v>
                </c:pt>
                <c:pt idx="30">
                  <c:v>6.5142857142857142</c:v>
                </c:pt>
                <c:pt idx="31">
                  <c:v>6.5466666666666677</c:v>
                </c:pt>
                <c:pt idx="32">
                  <c:v>6.5816216216216237</c:v>
                </c:pt>
                <c:pt idx="33">
                  <c:v>6.6189473684210531</c:v>
                </c:pt>
                <c:pt idx="34">
                  <c:v>6.6584615384615384</c:v>
                </c:pt>
                <c:pt idx="35">
                  <c:v>6.7000000000000011</c:v>
                </c:pt>
                <c:pt idx="36">
                  <c:v>6.7434146341463412</c:v>
                </c:pt>
                <c:pt idx="37">
                  <c:v>6.78857142857143</c:v>
                </c:pt>
                <c:pt idx="38">
                  <c:v>6.8353488372093016</c:v>
                </c:pt>
                <c:pt idx="39">
                  <c:v>6.8836363636363638</c:v>
                </c:pt>
                <c:pt idx="40">
                  <c:v>6.9333333333333353</c:v>
                </c:pt>
                <c:pt idx="41">
                  <c:v>6.9843478260869558</c:v>
                </c:pt>
                <c:pt idx="42">
                  <c:v>7.0365957446808514</c:v>
                </c:pt>
                <c:pt idx="43">
                  <c:v>7.09</c:v>
                </c:pt>
                <c:pt idx="44">
                  <c:v>7.1444897959183669</c:v>
                </c:pt>
                <c:pt idx="45">
                  <c:v>7.1999999999999984</c:v>
                </c:pt>
                <c:pt idx="46">
                  <c:v>7.2564705882352918</c:v>
                </c:pt>
                <c:pt idx="47">
                  <c:v>7.3138461538461534</c:v>
                </c:pt>
                <c:pt idx="48">
                  <c:v>7.3720754716981096</c:v>
                </c:pt>
                <c:pt idx="49">
                  <c:v>7.4311111111111101</c:v>
                </c:pt>
                <c:pt idx="50">
                  <c:v>7.4909090909090903</c:v>
                </c:pt>
                <c:pt idx="51">
                  <c:v>7.5514285714285689</c:v>
                </c:pt>
                <c:pt idx="52">
                  <c:v>7.6126315789473651</c:v>
                </c:pt>
                <c:pt idx="53">
                  <c:v>7.6744827586206856</c:v>
                </c:pt>
                <c:pt idx="54">
                  <c:v>7.7369491525423699</c:v>
                </c:pt>
                <c:pt idx="55">
                  <c:v>7.7999999999999972</c:v>
                </c:pt>
              </c:numCache>
            </c:numRef>
          </c:yVal>
          <c:smooth val="1"/>
        </c:ser>
        <c:dLbls>
          <c:showLegendKey val="0"/>
          <c:showVal val="0"/>
          <c:showCatName val="0"/>
          <c:showSerName val="0"/>
          <c:showPercent val="0"/>
          <c:showBubbleSize val="0"/>
        </c:dLbls>
        <c:axId val="42182528"/>
        <c:axId val="42192896"/>
      </c:scatterChart>
      <c:valAx>
        <c:axId val="42182528"/>
        <c:scaling>
          <c:orientation val="minMax"/>
          <c:max val="6.5"/>
          <c:min val="0"/>
        </c:scaling>
        <c:delete val="1"/>
        <c:axPos val="b"/>
        <c:title>
          <c:tx>
            <c:rich>
              <a:bodyPr/>
              <a:lstStyle/>
              <a:p>
                <a:pPr>
                  <a:defRPr sz="1000" b="1" i="0" u="none" strike="noStrike" baseline="0">
                    <a:solidFill>
                      <a:srgbClr val="000000"/>
                    </a:solidFill>
                    <a:latin typeface="Palatino"/>
                    <a:ea typeface="Palatino"/>
                    <a:cs typeface="Palatino"/>
                  </a:defRPr>
                </a:pPr>
                <a:r>
                  <a:rPr lang="en-GB" sz="1000" dirty="0" smtClean="0"/>
                  <a:t>Magnet</a:t>
                </a:r>
                <a:r>
                  <a:rPr lang="en-GB" sz="1000" baseline="0" dirty="0" smtClean="0"/>
                  <a:t> dimension </a:t>
                </a:r>
                <a:r>
                  <a:rPr lang="en-GB" sz="1000" i="1" baseline="0" dirty="0" smtClean="0"/>
                  <a:t>(</a:t>
                </a:r>
                <a:r>
                  <a:rPr lang="en-GB" sz="1000" i="1" baseline="0" dirty="0" smtClean="0">
                    <a:sym typeface="Wingdings" panose="05000000000000000000" pitchFamily="2" charset="2"/>
                  </a:rPr>
                  <a:t> increasing</a:t>
                </a:r>
                <a:r>
                  <a:rPr lang="en-GB" sz="1000" baseline="0" dirty="0" smtClean="0">
                    <a:sym typeface="Wingdings" panose="05000000000000000000" pitchFamily="2" charset="2"/>
                  </a:rPr>
                  <a:t>)</a:t>
                </a:r>
                <a:endParaRPr lang="en-GB" sz="1000" dirty="0"/>
              </a:p>
            </c:rich>
          </c:tx>
          <c:layout>
            <c:manualLayout>
              <c:xMode val="edge"/>
              <c:yMode val="edge"/>
              <c:x val="0.28758503558569998"/>
              <c:y val="0.75138878704021705"/>
            </c:manualLayout>
          </c:layout>
          <c:overlay val="0"/>
          <c:spPr>
            <a:noFill/>
            <a:ln w="14696">
              <a:noFill/>
            </a:ln>
          </c:spPr>
        </c:title>
        <c:numFmt formatCode="0.0" sourceLinked="0"/>
        <c:majorTickMark val="out"/>
        <c:minorTickMark val="none"/>
        <c:tickLblPos val="nextTo"/>
        <c:crossAx val="42192896"/>
        <c:crosses val="autoZero"/>
        <c:crossBetween val="midCat"/>
      </c:valAx>
      <c:valAx>
        <c:axId val="42192896"/>
        <c:scaling>
          <c:orientation val="minMax"/>
          <c:max val="15"/>
        </c:scaling>
        <c:delete val="1"/>
        <c:axPos val="l"/>
        <c:majorGridlines>
          <c:spPr>
            <a:ln w="1837">
              <a:solidFill>
                <a:srgbClr val="000000"/>
              </a:solidFill>
              <a:prstDash val="solid"/>
            </a:ln>
          </c:spPr>
        </c:majorGridlines>
        <c:title>
          <c:tx>
            <c:rich>
              <a:bodyPr/>
              <a:lstStyle/>
              <a:p>
                <a:pPr>
                  <a:defRPr sz="1000" b="1" i="0" u="none" strike="noStrike" baseline="0">
                    <a:solidFill>
                      <a:srgbClr val="000000"/>
                    </a:solidFill>
                    <a:latin typeface="Palatino"/>
                    <a:ea typeface="Palatino"/>
                    <a:cs typeface="Palatino"/>
                  </a:defRPr>
                </a:pPr>
                <a:r>
                  <a:rPr lang="en-GB" sz="1000" dirty="0" smtClean="0"/>
                  <a:t>Costs</a:t>
                </a:r>
                <a:r>
                  <a:rPr lang="en-GB" sz="1000" baseline="0" dirty="0" smtClean="0"/>
                  <a:t> </a:t>
                </a:r>
                <a:r>
                  <a:rPr lang="en-GB" sz="1000" i="1" baseline="0" dirty="0" smtClean="0"/>
                  <a:t>(</a:t>
                </a:r>
                <a:r>
                  <a:rPr lang="en-GB" sz="1000" i="1" baseline="0" dirty="0" smtClean="0">
                    <a:sym typeface="Wingdings" panose="05000000000000000000" pitchFamily="2" charset="2"/>
                  </a:rPr>
                  <a:t> increasing)</a:t>
                </a:r>
                <a:endParaRPr lang="en-GB" sz="1000" i="1" dirty="0"/>
              </a:p>
            </c:rich>
          </c:tx>
          <c:layout>
            <c:manualLayout>
              <c:xMode val="edge"/>
              <c:yMode val="edge"/>
              <c:x val="5.2949958828346598E-2"/>
              <c:y val="0.119915409150746"/>
            </c:manualLayout>
          </c:layout>
          <c:overlay val="0"/>
          <c:spPr>
            <a:noFill/>
            <a:ln w="14696">
              <a:noFill/>
            </a:ln>
          </c:spPr>
        </c:title>
        <c:numFmt formatCode="0.0" sourceLinked="0"/>
        <c:majorTickMark val="out"/>
        <c:minorTickMark val="none"/>
        <c:tickLblPos val="nextTo"/>
        <c:crossAx val="42182528"/>
        <c:crosses val="autoZero"/>
        <c:crossBetween val="midCat"/>
        <c:majorUnit val="15"/>
      </c:valAx>
      <c:spPr>
        <a:solidFill>
          <a:srgbClr val="FFFFFF"/>
        </a:solidFill>
        <a:ln w="0">
          <a:solidFill>
            <a:srgbClr val="808080"/>
          </a:solidFill>
          <a:prstDash val="solid"/>
        </a:ln>
      </c:spPr>
    </c:plotArea>
    <c:plotVisOnly val="1"/>
    <c:dispBlanksAs val="gap"/>
    <c:showDLblsOverMax val="0"/>
  </c:chart>
  <c:spPr>
    <a:noFill/>
    <a:ln>
      <a:noFill/>
    </a:ln>
  </c:spPr>
  <c:txPr>
    <a:bodyPr/>
    <a:lstStyle/>
    <a:p>
      <a:pPr>
        <a:defRPr sz="694" b="0" i="0" u="none" strike="noStrike" baseline="0">
          <a:solidFill>
            <a:srgbClr val="000000"/>
          </a:solidFill>
          <a:latin typeface="Arial"/>
          <a:ea typeface="Arial"/>
          <a:cs typeface="Arial"/>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BDB7FBF1-6ADC-4D70-95E3-724BFDF262AF}" type="datetimeFigureOut">
              <a:rPr lang="en-GB" smtClean="0"/>
              <a:t>03/02/2014</a:t>
            </a:fld>
            <a:endParaRPr lang="en-GB"/>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A0B5EFAD-C233-4ED6-84C3-CE6AE30C3AE2}" type="slidenum">
              <a:rPr lang="en-GB" smtClean="0"/>
              <a:t>‹#›</a:t>
            </a:fld>
            <a:endParaRPr lang="en-GB"/>
          </a:p>
        </p:txBody>
      </p:sp>
    </p:spTree>
    <p:extLst>
      <p:ext uri="{BB962C8B-B14F-4D97-AF65-F5344CB8AC3E}">
        <p14:creationId xmlns:p14="http://schemas.microsoft.com/office/powerpoint/2010/main" val="33273065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dirty="0"/>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BAEC7E12-11DA-4885-B66D-F7D11F7D1822}" type="datetimeFigureOut">
              <a:rPr lang="fr-FR" smtClean="0"/>
              <a:t>03/02/2014</a:t>
            </a:fld>
            <a:endParaRPr lang="fr-FR"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dirty="0"/>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dirty="0"/>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58123D61-F67E-4C76-8138-E62F9BC2E994}" type="slidenum">
              <a:rPr lang="fr-FR" smtClean="0"/>
              <a:t>‹#›</a:t>
            </a:fld>
            <a:endParaRPr lang="fr-FR" dirty="0"/>
          </a:p>
        </p:txBody>
      </p:sp>
    </p:spTree>
    <p:extLst>
      <p:ext uri="{BB962C8B-B14F-4D97-AF65-F5344CB8AC3E}">
        <p14:creationId xmlns:p14="http://schemas.microsoft.com/office/powerpoint/2010/main" val="8448199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8123D61-F67E-4C76-8138-E62F9BC2E994}" type="slidenum">
              <a:rPr lang="fr-FR" smtClean="0"/>
              <a:t>2</a:t>
            </a:fld>
            <a:endParaRPr lang="fr-FR" dirty="0"/>
          </a:p>
        </p:txBody>
      </p:sp>
    </p:spTree>
    <p:extLst>
      <p:ext uri="{BB962C8B-B14F-4D97-AF65-F5344CB8AC3E}">
        <p14:creationId xmlns:p14="http://schemas.microsoft.com/office/powerpoint/2010/main" val="12847604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8123D61-F67E-4C76-8138-E62F9BC2E994}" type="slidenum">
              <a:rPr lang="fr-FR" smtClean="0"/>
              <a:t>3</a:t>
            </a:fld>
            <a:endParaRPr lang="fr-FR" dirty="0"/>
          </a:p>
        </p:txBody>
      </p:sp>
    </p:spTree>
    <p:extLst>
      <p:ext uri="{BB962C8B-B14F-4D97-AF65-F5344CB8AC3E}">
        <p14:creationId xmlns:p14="http://schemas.microsoft.com/office/powerpoint/2010/main" val="1284760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123D61-F67E-4C76-8138-E62F9BC2E994}" type="slidenum">
              <a:rPr lang="fr-FR" smtClean="0"/>
              <a:t>8</a:t>
            </a:fld>
            <a:endParaRPr lang="fr-FR" dirty="0"/>
          </a:p>
        </p:txBody>
      </p:sp>
    </p:spTree>
    <p:extLst>
      <p:ext uri="{BB962C8B-B14F-4D97-AF65-F5344CB8AC3E}">
        <p14:creationId xmlns:p14="http://schemas.microsoft.com/office/powerpoint/2010/main" val="4282388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8123D61-F67E-4C76-8138-E62F9BC2E994}" type="slidenum">
              <a:rPr lang="fr-FR" smtClean="0"/>
              <a:t>13</a:t>
            </a:fld>
            <a:endParaRPr lang="fr-FR" dirty="0"/>
          </a:p>
        </p:txBody>
      </p:sp>
    </p:spTree>
    <p:extLst>
      <p:ext uri="{BB962C8B-B14F-4D97-AF65-F5344CB8AC3E}">
        <p14:creationId xmlns:p14="http://schemas.microsoft.com/office/powerpoint/2010/main" val="12847604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8123D61-F67E-4C76-8138-E62F9BC2E994}" type="slidenum">
              <a:rPr lang="fr-FR" smtClean="0"/>
              <a:t>18</a:t>
            </a:fld>
            <a:endParaRPr lang="fr-FR" dirty="0"/>
          </a:p>
        </p:txBody>
      </p:sp>
    </p:spTree>
    <p:extLst>
      <p:ext uri="{BB962C8B-B14F-4D97-AF65-F5344CB8AC3E}">
        <p14:creationId xmlns:p14="http://schemas.microsoft.com/office/powerpoint/2010/main" val="12847604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Slide Number Placeholder 7"/>
          <p:cNvSpPr txBox="1">
            <a:spLocks/>
          </p:cNvSpPr>
          <p:nvPr userDrawn="1"/>
        </p:nvSpPr>
        <p:spPr>
          <a:xfrm>
            <a:off x="8472791" y="6581710"/>
            <a:ext cx="542951" cy="29921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8470F4-2077-4A60-8238-B00A7B758B5B}" type="slidenum">
              <a:rPr lang="en-US" sz="1200" smtClean="0">
                <a:solidFill>
                  <a:schemeClr val="bg1"/>
                </a:solidFill>
              </a:rPr>
              <a:pPr/>
              <a:t>‹#›</a:t>
            </a:fld>
            <a:endParaRPr lang="en-US" sz="1200" dirty="0">
              <a:solidFill>
                <a:schemeClr val="bg1"/>
              </a:solidFill>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dirty="0"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http://doc.cern.ch/archive/electronic/cern/others/PHO/photo-bul/bul-pho-2007-046_01.jpg"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p:nvSpPr>
        <p:spPr>
          <a:xfrm>
            <a:off x="0" y="6602622"/>
            <a:ext cx="9144000" cy="266400"/>
          </a:xfrm>
          <a:prstGeom prst="rect">
            <a:avLst/>
          </a:prstGeom>
          <a:solidFill>
            <a:srgbClr val="0055B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bg1"/>
              </a:solidFill>
            </a:endParaRPr>
          </a:p>
        </p:txBody>
      </p:sp>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7" name="TextBox 6"/>
          <p:cNvSpPr txBox="1"/>
          <p:nvPr/>
        </p:nvSpPr>
        <p:spPr>
          <a:xfrm>
            <a:off x="78880" y="6614172"/>
            <a:ext cx="2543740" cy="221018"/>
          </a:xfrm>
          <a:prstGeom prst="rect">
            <a:avLst/>
          </a:prstGeom>
          <a:noFill/>
        </p:spPr>
        <p:txBody>
          <a:bodyPr wrap="square" lIns="18000" tIns="18000" rIns="18000" bIns="18000" rtlCol="0">
            <a:spAutoFit/>
          </a:bodyPr>
          <a:lstStyle/>
          <a:p>
            <a:r>
              <a:rPr lang="fr-FR" sz="1200" dirty="0" err="1" smtClean="0">
                <a:solidFill>
                  <a:schemeClr val="tx1">
                    <a:lumMod val="40000"/>
                    <a:lumOff val="60000"/>
                  </a:schemeClr>
                </a:solidFill>
              </a:rPr>
              <a:t>Michele</a:t>
            </a:r>
            <a:r>
              <a:rPr lang="fr-FR" sz="1200" dirty="0" smtClean="0">
                <a:solidFill>
                  <a:schemeClr val="tx1">
                    <a:lumMod val="40000"/>
                    <a:lumOff val="60000"/>
                  </a:schemeClr>
                </a:solidFill>
              </a:rPr>
              <a:t> Modena, CERN</a:t>
            </a:r>
            <a:endParaRPr lang="fr-FR" sz="1200" dirty="0">
              <a:solidFill>
                <a:schemeClr val="tx1">
                  <a:lumMod val="40000"/>
                  <a:lumOff val="60000"/>
                </a:schemeClr>
              </a:solidFill>
            </a:endParaRPr>
          </a:p>
        </p:txBody>
      </p:sp>
      <p:sp>
        <p:nvSpPr>
          <p:cNvPr id="8" name="TextBox 7"/>
          <p:cNvSpPr txBox="1"/>
          <p:nvPr/>
        </p:nvSpPr>
        <p:spPr>
          <a:xfrm>
            <a:off x="2670507" y="6636982"/>
            <a:ext cx="6147880" cy="221018"/>
          </a:xfrm>
          <a:prstGeom prst="rect">
            <a:avLst/>
          </a:prstGeom>
          <a:noFill/>
        </p:spPr>
        <p:txBody>
          <a:bodyPr wrap="square" lIns="18000" tIns="18000" rIns="18000" bIns="18000"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i="1" dirty="0" smtClean="0">
                <a:solidFill>
                  <a:schemeClr val="bg1"/>
                </a:solidFill>
              </a:rPr>
              <a:t>“</a:t>
            </a:r>
            <a:r>
              <a:rPr lang="en-US" sz="1200" i="1" dirty="0" smtClean="0">
                <a:solidFill>
                  <a:schemeClr val="bg1"/>
                </a:solidFill>
              </a:rPr>
              <a:t>CLIC Workshop 2014”</a:t>
            </a:r>
            <a:r>
              <a:rPr lang="fr-FR" sz="1200" i="1" dirty="0" smtClean="0">
                <a:solidFill>
                  <a:schemeClr val="bg1"/>
                </a:solidFill>
              </a:rPr>
              <a:t>,</a:t>
            </a:r>
            <a:r>
              <a:rPr lang="fr-FR" sz="1200" i="1" baseline="0" dirty="0" smtClean="0">
                <a:solidFill>
                  <a:schemeClr val="bg1"/>
                </a:solidFill>
              </a:rPr>
              <a:t> </a:t>
            </a:r>
            <a:r>
              <a:rPr lang="en-GB" sz="1200" i="1" dirty="0" smtClean="0">
                <a:solidFill>
                  <a:schemeClr val="bg1"/>
                </a:solidFill>
              </a:rPr>
              <a:t>CERN, 3-7 February 2014</a:t>
            </a:r>
          </a:p>
        </p:txBody>
      </p:sp>
      <p:pic>
        <p:nvPicPr>
          <p:cNvPr id="13" name="Picture 15" descr="photo-bul/bul-pho-2007-046">
            <a:hlinkClick r:id="rId15"/>
          </p:cNvPr>
          <p:cNvPicPr>
            <a:picLocks noChangeAspect="1" noChangeArrowheads="1"/>
          </p:cNvPicPr>
          <p:nvPr/>
        </p:nvPicPr>
        <p:blipFill>
          <a:blip r:embed="rId16" cstate="print"/>
          <a:srcRect/>
          <a:stretch>
            <a:fillRect/>
          </a:stretch>
        </p:blipFill>
        <p:spPr bwMode="auto">
          <a:xfrm>
            <a:off x="8729556" y="6670"/>
            <a:ext cx="414444" cy="405972"/>
          </a:xfrm>
          <a:prstGeom prst="rect">
            <a:avLst/>
          </a:prstGeom>
          <a:noFill/>
          <a:ln w="9525">
            <a:noFill/>
            <a:miter lim="800000"/>
            <a:headEnd/>
            <a:tailEnd/>
          </a:ln>
        </p:spPr>
      </p:pic>
      <p:pic>
        <p:nvPicPr>
          <p:cNvPr id="12" name="Picture 1" descr="C:\nIKOS\Templates\CLIC_Logo\CLIC-Logo-Color(used).jpg"/>
          <p:cNvPicPr>
            <a:picLocks noChangeAspect="1" noChangeArrowheads="1"/>
          </p:cNvPicPr>
          <p:nvPr/>
        </p:nvPicPr>
        <p:blipFill>
          <a:blip r:embed="rId17" cstate="print"/>
          <a:srcRect/>
          <a:stretch>
            <a:fillRect/>
          </a:stretch>
        </p:blipFill>
        <p:spPr bwMode="auto">
          <a:xfrm>
            <a:off x="0" y="2303"/>
            <a:ext cx="344438" cy="345647"/>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timing>
    <p:tnLst>
      <p:par>
        <p:cTn id="1" dur="indefinite" restart="never" nodeType="tmRoot"/>
      </p:par>
    </p:tnLst>
  </p:timing>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3.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 Id="rId6" Type="http://schemas.openxmlformats.org/officeDocument/2006/relationships/hyperlink" Target="http://www.lnf.infn.it/sis/preprint/pdf/LNF-92-033(P).pdf" TargetMode="External"/><Relationship Id="rId5" Type="http://schemas.openxmlformats.org/officeDocument/2006/relationships/hyperlink" Target="http://arxiv.org/ftp/arxiv/papers/1103/1103.1119.pdf" TargetMode="Externa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98543" y="935829"/>
            <a:ext cx="5331909" cy="1077218"/>
          </a:xfrm>
          <a:prstGeom prst="rect">
            <a:avLst/>
          </a:prstGeom>
          <a:noFill/>
        </p:spPr>
        <p:txBody>
          <a:bodyPr wrap="none" rtlCol="0">
            <a:spAutoFit/>
          </a:bodyPr>
          <a:lstStyle/>
          <a:p>
            <a:pPr algn="ctr"/>
            <a:r>
              <a:rPr lang="en-GB" sz="3200" dirty="0"/>
              <a:t>“Power/size trade-offs </a:t>
            </a:r>
            <a:endParaRPr lang="en-GB" sz="3200" dirty="0" smtClean="0"/>
          </a:p>
          <a:p>
            <a:pPr algn="ctr"/>
            <a:r>
              <a:rPr lang="en-GB" sz="3200" dirty="0" smtClean="0"/>
              <a:t>in </a:t>
            </a:r>
            <a:r>
              <a:rPr lang="en-GB" sz="3200" dirty="0"/>
              <a:t>classical electromagnets” </a:t>
            </a:r>
            <a:endParaRPr lang="fr-FR" sz="3200" i="1" dirty="0"/>
          </a:p>
        </p:txBody>
      </p:sp>
      <p:sp>
        <p:nvSpPr>
          <p:cNvPr id="5" name="TextBox 4"/>
          <p:cNvSpPr txBox="1"/>
          <p:nvPr/>
        </p:nvSpPr>
        <p:spPr>
          <a:xfrm>
            <a:off x="3503952" y="2359767"/>
            <a:ext cx="2121093" cy="369332"/>
          </a:xfrm>
          <a:prstGeom prst="rect">
            <a:avLst/>
          </a:prstGeom>
          <a:noFill/>
        </p:spPr>
        <p:txBody>
          <a:bodyPr wrap="none" rtlCol="0">
            <a:spAutoFit/>
          </a:bodyPr>
          <a:lstStyle/>
          <a:p>
            <a:pPr algn="ctr"/>
            <a:r>
              <a:rPr lang="it-IT" i="1" dirty="0"/>
              <a:t>M. </a:t>
            </a:r>
            <a:r>
              <a:rPr lang="it-IT" i="1" dirty="0" smtClean="0"/>
              <a:t>Modena, CERN</a:t>
            </a:r>
            <a:endParaRPr lang="en-GB" i="1" dirty="0" smtClean="0"/>
          </a:p>
        </p:txBody>
      </p:sp>
      <p:sp>
        <p:nvSpPr>
          <p:cNvPr id="6" name="TextBox 5"/>
          <p:cNvSpPr txBox="1"/>
          <p:nvPr/>
        </p:nvSpPr>
        <p:spPr>
          <a:xfrm>
            <a:off x="497896" y="4726413"/>
            <a:ext cx="8133202" cy="769441"/>
          </a:xfrm>
          <a:prstGeom prst="rect">
            <a:avLst/>
          </a:prstGeom>
          <a:noFill/>
        </p:spPr>
        <p:txBody>
          <a:bodyPr wrap="square" rtlCol="0">
            <a:spAutoFit/>
          </a:bodyPr>
          <a:lstStyle/>
          <a:p>
            <a:r>
              <a:rPr lang="en-GB" sz="1600" b="1" i="1" dirty="0" smtClean="0"/>
              <a:t>Acknowledgments: </a:t>
            </a:r>
          </a:p>
          <a:p>
            <a:r>
              <a:rPr lang="en-GB" sz="1400" b="1" i="1" dirty="0" smtClean="0"/>
              <a:t>A. Vorozhtsov </a:t>
            </a:r>
            <a:r>
              <a:rPr lang="en-GB" sz="1400" i="1" dirty="0" smtClean="0"/>
              <a:t>and</a:t>
            </a:r>
            <a:r>
              <a:rPr lang="en-GB" sz="1400" b="1" i="1" dirty="0" smtClean="0"/>
              <a:t> A. Aloev </a:t>
            </a:r>
            <a:r>
              <a:rPr lang="en-GB" sz="1400" i="1" dirty="0" smtClean="0"/>
              <a:t>that have analysed and sized the CLIC magnets for the preparation of the</a:t>
            </a:r>
            <a:r>
              <a:rPr lang="en-GB" sz="1400" b="1" i="1" dirty="0" smtClean="0"/>
              <a:t> “CLIC Magnet Catalogue”  </a:t>
            </a:r>
            <a:endParaRPr lang="en-GB" sz="1600" b="1" i="1" dirty="0" smtClean="0"/>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846" t="15139" r="39616" b="68368"/>
          <a:stretch/>
        </p:blipFill>
        <p:spPr bwMode="auto">
          <a:xfrm>
            <a:off x="3361037" y="5829718"/>
            <a:ext cx="2877699" cy="8118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104310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052" y="247193"/>
            <a:ext cx="8603823" cy="2376737"/>
          </a:xfrm>
        </p:spPr>
        <p:txBody>
          <a:bodyPr>
            <a:noAutofit/>
          </a:bodyPr>
          <a:lstStyle/>
          <a:p>
            <a:pPr marL="36576" indent="0" algn="just">
              <a:buNone/>
            </a:pPr>
            <a:r>
              <a:rPr lang="en-GB" sz="1400" b="1" u="sng" dirty="0" smtClean="0">
                <a:solidFill>
                  <a:srgbClr val="FF0000"/>
                </a:solidFill>
                <a:latin typeface="Book Antiqua" panose="02040602050305030304" pitchFamily="18" charset="0"/>
                <a:ea typeface="Batang" panose="02030600000101010101" pitchFamily="18" charset="-127"/>
              </a:rPr>
              <a:t>SIZE</a:t>
            </a:r>
            <a:r>
              <a:rPr lang="en-GB" sz="1400" b="1" dirty="0" smtClean="0">
                <a:solidFill>
                  <a:srgbClr val="FF0000"/>
                </a:solidFill>
                <a:latin typeface="Book Antiqua" panose="02040602050305030304" pitchFamily="18" charset="0"/>
                <a:ea typeface="Batang" panose="02030600000101010101" pitchFamily="18" charset="-127"/>
              </a:rPr>
              <a:t> COST </a:t>
            </a:r>
            <a:r>
              <a:rPr lang="en-GB" sz="1400" dirty="0" smtClean="0">
                <a:solidFill>
                  <a:srgbClr val="FF0000"/>
                </a:solidFill>
                <a:latin typeface="Book Antiqua" panose="02040602050305030304" pitchFamily="18" charset="0"/>
                <a:ea typeface="Batang" panose="02030600000101010101" pitchFamily="18" charset="-127"/>
              </a:rPr>
              <a:t>CONSIDERATIONS</a:t>
            </a:r>
            <a:r>
              <a:rPr lang="en-GB" sz="1400" dirty="0" smtClean="0">
                <a:latin typeface="Book Antiqua" panose="02040602050305030304" pitchFamily="18" charset="0"/>
                <a:ea typeface="Batang" panose="02030600000101010101" pitchFamily="18" charset="-127"/>
              </a:rPr>
              <a:t>:</a:t>
            </a:r>
          </a:p>
          <a:p>
            <a:pPr marL="36576" indent="0" algn="just">
              <a:buNone/>
            </a:pPr>
            <a:r>
              <a:rPr lang="en-GB" sz="1400" dirty="0" smtClean="0">
                <a:latin typeface="Book Antiqua" panose="02040602050305030304" pitchFamily="18" charset="0"/>
                <a:ea typeface="Batang" panose="02030600000101010101" pitchFamily="18" charset="-127"/>
              </a:rPr>
              <a:t>For a defined magnet (type and requirements), a bigger magnet will be </a:t>
            </a:r>
            <a:r>
              <a:rPr lang="en-GB" sz="1400" dirty="0">
                <a:latin typeface="Book Antiqua" panose="02040602050305030304" pitchFamily="18" charset="0"/>
                <a:ea typeface="Batang" panose="02030600000101010101" pitchFamily="18" charset="-127"/>
              </a:rPr>
              <a:t>evidently more </a:t>
            </a:r>
            <a:r>
              <a:rPr lang="en-GB" sz="1400" dirty="0" smtClean="0">
                <a:latin typeface="Book Antiqua" panose="02040602050305030304" pitchFamily="18" charset="0"/>
                <a:ea typeface="Batang" panose="02030600000101010101" pitchFamily="18" charset="-127"/>
              </a:rPr>
              <a:t>expensive </a:t>
            </a:r>
            <a:r>
              <a:rPr lang="en-GB" sz="1400" dirty="0" smtClean="0">
                <a:latin typeface="Book Antiqua" panose="02040602050305030304" pitchFamily="18" charset="0"/>
                <a:ea typeface="Batang" panose="02030600000101010101" pitchFamily="18" charset="-127"/>
              </a:rPr>
              <a:t>of </a:t>
            </a:r>
            <a:r>
              <a:rPr lang="en-GB" sz="1400" dirty="0" smtClean="0">
                <a:latin typeface="Book Antiqua" panose="02040602050305030304" pitchFamily="18" charset="0"/>
                <a:ea typeface="Batang" panose="02030600000101010101" pitchFamily="18" charset="-127"/>
              </a:rPr>
              <a:t>a compact one. </a:t>
            </a:r>
          </a:p>
          <a:p>
            <a:pPr marL="36576" indent="0" algn="just">
              <a:buNone/>
            </a:pPr>
            <a:r>
              <a:rPr lang="en-GB" sz="1400" dirty="0" smtClean="0">
                <a:latin typeface="Book Antiqua" panose="02040602050305030304" pitchFamily="18" charset="0"/>
                <a:ea typeface="Batang" panose="02030600000101010101" pitchFamily="18" charset="-127"/>
              </a:rPr>
              <a:t>Procurement cost includes: </a:t>
            </a:r>
            <a:r>
              <a:rPr lang="en-GB" sz="1400" u="sng" dirty="0" smtClean="0">
                <a:latin typeface="Book Antiqua" panose="02040602050305030304" pitchFamily="18" charset="0"/>
                <a:ea typeface="Batang" panose="02030600000101010101" pitchFamily="18" charset="-127"/>
              </a:rPr>
              <a:t>raw material</a:t>
            </a:r>
            <a:r>
              <a:rPr lang="en-GB" sz="1400" dirty="0" smtClean="0">
                <a:latin typeface="Book Antiqua" panose="02040602050305030304" pitchFamily="18" charset="0"/>
                <a:ea typeface="Batang" panose="02030600000101010101" pitchFamily="18" charset="-127"/>
              </a:rPr>
              <a:t>, </a:t>
            </a:r>
            <a:r>
              <a:rPr lang="en-GB" sz="1400" u="sng" dirty="0" smtClean="0">
                <a:latin typeface="Book Antiqua" panose="02040602050305030304" pitchFamily="18" charset="0"/>
                <a:ea typeface="Batang" panose="02030600000101010101" pitchFamily="18" charset="-127"/>
              </a:rPr>
              <a:t>machining</a:t>
            </a:r>
            <a:r>
              <a:rPr lang="en-GB" sz="1400" dirty="0" smtClean="0">
                <a:latin typeface="Book Antiqua" panose="02040602050305030304" pitchFamily="18" charset="0"/>
                <a:ea typeface="Batang" panose="02030600000101010101" pitchFamily="18" charset="-127"/>
              </a:rPr>
              <a:t>, </a:t>
            </a:r>
            <a:r>
              <a:rPr lang="en-GB" sz="1400" u="sng" dirty="0" smtClean="0">
                <a:latin typeface="Book Antiqua" panose="02040602050305030304" pitchFamily="18" charset="0"/>
                <a:ea typeface="Batang" panose="02030600000101010101" pitchFamily="18" charset="-127"/>
              </a:rPr>
              <a:t>main tooling</a:t>
            </a:r>
            <a:r>
              <a:rPr lang="en-GB" sz="1400" dirty="0" smtClean="0">
                <a:latin typeface="Book Antiqua" panose="02040602050305030304" pitchFamily="18" charset="0"/>
                <a:ea typeface="Batang" panose="02030600000101010101" pitchFamily="18" charset="-127"/>
              </a:rPr>
              <a:t>, </a:t>
            </a:r>
            <a:r>
              <a:rPr lang="en-GB" sz="1400" u="sng" dirty="0" smtClean="0">
                <a:latin typeface="Book Antiqua" panose="02040602050305030304" pitchFamily="18" charset="0"/>
                <a:ea typeface="Batang" panose="02030600000101010101" pitchFamily="18" charset="-127"/>
              </a:rPr>
              <a:t>assembly</a:t>
            </a:r>
            <a:r>
              <a:rPr lang="en-GB" sz="1400" dirty="0" smtClean="0">
                <a:latin typeface="Book Antiqua" panose="02040602050305030304" pitchFamily="18" charset="0"/>
                <a:ea typeface="Batang" panose="02030600000101010101" pitchFamily="18" charset="-127"/>
              </a:rPr>
              <a:t>, ancillary </a:t>
            </a:r>
            <a:r>
              <a:rPr lang="en-GB" sz="1400" u="sng" dirty="0" smtClean="0">
                <a:latin typeface="Book Antiqua" panose="02040602050305030304" pitchFamily="18" charset="0"/>
                <a:ea typeface="Batang" panose="02030600000101010101" pitchFamily="18" charset="-127"/>
              </a:rPr>
              <a:t>finishing</a:t>
            </a:r>
            <a:r>
              <a:rPr lang="en-GB" sz="1400" dirty="0" smtClean="0">
                <a:latin typeface="Book Antiqua" panose="02040602050305030304" pitchFamily="18" charset="0"/>
                <a:ea typeface="Batang" panose="02030600000101010101" pitchFamily="18" charset="-127"/>
              </a:rPr>
              <a:t> </a:t>
            </a:r>
            <a:r>
              <a:rPr lang="en-GB" sz="1400" u="sng" dirty="0" smtClean="0">
                <a:latin typeface="Book Antiqua" panose="02040602050305030304" pitchFamily="18" charset="0"/>
                <a:ea typeface="Batang" panose="02030600000101010101" pitchFamily="18" charset="-127"/>
              </a:rPr>
              <a:t>components</a:t>
            </a:r>
            <a:r>
              <a:rPr lang="en-GB" sz="1400" dirty="0" smtClean="0">
                <a:latin typeface="Book Antiqua" panose="02040602050305030304" pitchFamily="18" charset="0"/>
                <a:ea typeface="Batang" panose="02030600000101010101" pitchFamily="18" charset="-127"/>
              </a:rPr>
              <a:t> </a:t>
            </a:r>
            <a:r>
              <a:rPr lang="en-GB" sz="1400" dirty="0" smtClean="0">
                <a:latin typeface="Book Antiqua" panose="02040602050305030304" pitchFamily="18" charset="0"/>
                <a:ea typeface="Batang" panose="02030600000101010101" pitchFamily="18" charset="-127"/>
              </a:rPr>
              <a:t>, </a:t>
            </a:r>
            <a:r>
              <a:rPr lang="en-GB" sz="1400" u="sng" dirty="0" smtClean="0">
                <a:latin typeface="Book Antiqua" panose="02040602050305030304" pitchFamily="18" charset="0"/>
                <a:ea typeface="Batang" panose="02030600000101010101" pitchFamily="18" charset="-127"/>
              </a:rPr>
              <a:t>tests</a:t>
            </a:r>
            <a:r>
              <a:rPr lang="en-GB" sz="1400" dirty="0" smtClean="0">
                <a:latin typeface="Book Antiqua" panose="02040602050305030304" pitchFamily="18" charset="0"/>
                <a:ea typeface="Batang" panose="02030600000101010101" pitchFamily="18" charset="-127"/>
              </a:rPr>
              <a:t>, </a:t>
            </a:r>
            <a:r>
              <a:rPr lang="en-GB" sz="1400" u="sng" dirty="0" smtClean="0">
                <a:latin typeface="Book Antiqua" panose="02040602050305030304" pitchFamily="18" charset="0"/>
                <a:ea typeface="Batang" panose="02030600000101010101" pitchFamily="18" charset="-127"/>
              </a:rPr>
              <a:t>transport</a:t>
            </a:r>
            <a:r>
              <a:rPr lang="en-GB" sz="1400" dirty="0" smtClean="0">
                <a:latin typeface="Book Antiqua" panose="02040602050305030304" pitchFamily="18" charset="0"/>
                <a:ea typeface="Batang" panose="02030600000101010101" pitchFamily="18" charset="-127"/>
              </a:rPr>
              <a:t>, etc. </a:t>
            </a:r>
            <a:r>
              <a:rPr lang="en-GB" sz="1400" dirty="0" smtClean="0">
                <a:latin typeface="Book Antiqua" panose="02040602050305030304" pitchFamily="18" charset="0"/>
                <a:ea typeface="Batang" panose="02030600000101010101" pitchFamily="18" charset="-127"/>
              </a:rPr>
              <a:t> </a:t>
            </a:r>
            <a:r>
              <a:rPr lang="en-GB" sz="1400" b="1" dirty="0" smtClean="0">
                <a:latin typeface="Book Antiqua" panose="02040602050305030304" pitchFamily="18" charset="0"/>
                <a:ea typeface="Batang" panose="02030600000101010101" pitchFamily="18" charset="-127"/>
              </a:rPr>
              <a:t>All </a:t>
            </a:r>
            <a:r>
              <a:rPr lang="en-GB" sz="1400" b="1" dirty="0" smtClean="0">
                <a:latin typeface="Book Antiqua" panose="02040602050305030304" pitchFamily="18" charset="0"/>
                <a:ea typeface="Batang" panose="02030600000101010101" pitchFamily="18" charset="-127"/>
              </a:rPr>
              <a:t>this costs are proportional to the magnet size. </a:t>
            </a:r>
          </a:p>
          <a:p>
            <a:pPr marL="36576" indent="0" algn="just">
              <a:buNone/>
            </a:pPr>
            <a:r>
              <a:rPr lang="en-GB" sz="1400" dirty="0" smtClean="0">
                <a:latin typeface="Book Antiqua" panose="02040602050305030304" pitchFamily="18" charset="0"/>
                <a:ea typeface="Batang" panose="02030600000101010101" pitchFamily="18" charset="-127"/>
              </a:rPr>
              <a:t>The classical approach for cost estimation is </a:t>
            </a:r>
            <a:r>
              <a:rPr lang="en-GB" sz="1400" u="sng" dirty="0" smtClean="0">
                <a:latin typeface="Book Antiqua" panose="02040602050305030304" pitchFamily="18" charset="0"/>
                <a:ea typeface="Batang" panose="02030600000101010101" pitchFamily="18" charset="-127"/>
              </a:rPr>
              <a:t>to develop practical formulae </a:t>
            </a:r>
            <a:r>
              <a:rPr lang="en-GB" sz="1400" dirty="0" smtClean="0">
                <a:latin typeface="Book Antiqua" panose="02040602050305030304" pitchFamily="18" charset="0"/>
                <a:ea typeface="Batang" panose="02030600000101010101" pitchFamily="18" charset="-127"/>
              </a:rPr>
              <a:t>providing the </a:t>
            </a:r>
            <a:r>
              <a:rPr lang="en-GB" sz="1400" dirty="0" smtClean="0">
                <a:latin typeface="Book Antiqua" panose="02040602050305030304" pitchFamily="18" charset="0"/>
                <a:ea typeface="Batang" panose="02030600000101010101" pitchFamily="18" charset="-127"/>
              </a:rPr>
              <a:t>procurement costs </a:t>
            </a:r>
            <a:r>
              <a:rPr lang="en-GB" sz="1400" dirty="0" smtClean="0">
                <a:latin typeface="Book Antiqua" panose="02040602050305030304" pitchFamily="18" charset="0"/>
                <a:ea typeface="Batang" panose="02030600000101010101" pitchFamily="18" charset="-127"/>
              </a:rPr>
              <a:t>of the different </a:t>
            </a:r>
            <a:r>
              <a:rPr lang="en-GB" sz="1400" dirty="0" smtClean="0">
                <a:latin typeface="Book Antiqua" panose="02040602050305030304" pitchFamily="18" charset="0"/>
                <a:ea typeface="Batang" panose="02030600000101010101" pitchFamily="18" charset="-127"/>
              </a:rPr>
              <a:t>parts </a:t>
            </a:r>
            <a:r>
              <a:rPr lang="en-GB" sz="1400" dirty="0" smtClean="0">
                <a:latin typeface="Book Antiqua" panose="02040602050305030304" pitchFamily="18" charset="0"/>
                <a:ea typeface="Batang" panose="02030600000101010101" pitchFamily="18" charset="-127"/>
              </a:rPr>
              <a:t>in function of some key design parameters.</a:t>
            </a:r>
          </a:p>
          <a:p>
            <a:pPr marL="36576" indent="0" algn="just">
              <a:buNone/>
            </a:pPr>
            <a:r>
              <a:rPr lang="en-GB" sz="1400" dirty="0" smtClean="0">
                <a:latin typeface="Book Antiqua" panose="02040602050305030304" pitchFamily="18" charset="0"/>
                <a:ea typeface="Batang" panose="02030600000101010101" pitchFamily="18" charset="-127"/>
              </a:rPr>
              <a:t>A set of formulae was recently </a:t>
            </a:r>
            <a:r>
              <a:rPr lang="en-GB" sz="1400" u="sng" dirty="0" smtClean="0">
                <a:latin typeface="Book Antiqua" panose="02040602050305030304" pitchFamily="18" charset="0"/>
                <a:ea typeface="Batang" panose="02030600000101010101" pitchFamily="18" charset="-127"/>
              </a:rPr>
              <a:t>revised and updated </a:t>
            </a:r>
            <a:r>
              <a:rPr lang="en-GB" sz="1400" dirty="0" smtClean="0">
                <a:latin typeface="Book Antiqua" panose="02040602050305030304" pitchFamily="18" charset="0"/>
                <a:ea typeface="Batang" panose="02030600000101010101" pitchFamily="18" charset="-127"/>
              </a:rPr>
              <a:t>for the CLIC Magnet Catalogues release and other MSC-MNC magnets procurement:</a:t>
            </a:r>
            <a:endParaRPr lang="en-GB" sz="1400" dirty="0">
              <a:latin typeface="Book Antiqua" panose="02040602050305030304" pitchFamily="18" charset="0"/>
              <a:ea typeface="Batang" panose="02030600000101010101" pitchFamily="18" charset="-127"/>
            </a:endParaRPr>
          </a:p>
          <a:p>
            <a:pPr marL="36576" indent="0" algn="just">
              <a:buNone/>
              <a:tabLst>
                <a:tab pos="3587750" algn="l"/>
              </a:tabLst>
            </a:pPr>
            <a:endParaRPr lang="en-GB" sz="1400" dirty="0">
              <a:latin typeface="Book Antiqua" panose="02040602050305030304" pitchFamily="18" charset="0"/>
              <a:ea typeface="Batang" panose="02030600000101010101" pitchFamily="18" charset="-127"/>
            </a:endParaRPr>
          </a:p>
          <a:p>
            <a:pPr algn="just">
              <a:tabLst>
                <a:tab pos="3587750" algn="l"/>
              </a:tabLst>
            </a:pPr>
            <a:endParaRPr lang="en-GB" sz="1400" dirty="0" smtClean="0">
              <a:latin typeface="Book Antiqua" panose="02040602050305030304" pitchFamily="18" charset="0"/>
              <a:ea typeface="Batang" panose="02030600000101010101" pitchFamily="18" charset="-127"/>
            </a:endParaRPr>
          </a:p>
          <a:p>
            <a:pPr algn="just"/>
            <a:endParaRPr lang="en-GB" sz="1400" dirty="0">
              <a:latin typeface="Book Antiqua" panose="02040602050305030304" pitchFamily="18" charset="0"/>
              <a:ea typeface="Batang" panose="02030600000101010101" pitchFamily="18" charset="-127"/>
            </a:endParaRP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4824" t="27004" r="24770" b="19298"/>
          <a:stretch/>
        </p:blipFill>
        <p:spPr bwMode="auto">
          <a:xfrm>
            <a:off x="187017" y="2623930"/>
            <a:ext cx="5517793" cy="36738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p:cNvSpPr txBox="1">
            <a:spLocks/>
          </p:cNvSpPr>
          <p:nvPr/>
        </p:nvSpPr>
        <p:spPr>
          <a:xfrm>
            <a:off x="5883964" y="2623930"/>
            <a:ext cx="2892287" cy="3891482"/>
          </a:xfrm>
          <a:prstGeom prst="rect">
            <a:avLst/>
          </a:prstGeom>
        </p:spPr>
        <p:txBody>
          <a:bodyPr vert="horz">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just">
              <a:buNone/>
            </a:pPr>
            <a:r>
              <a:rPr lang="en-GB" sz="1400" dirty="0" smtClean="0">
                <a:latin typeface="Book Antiqua" panose="02040602050305030304" pitchFamily="18" charset="0"/>
                <a:ea typeface="Batang" panose="02030600000101010101" pitchFamily="18" charset="-127"/>
              </a:rPr>
              <a:t>This is a </a:t>
            </a:r>
            <a:r>
              <a:rPr lang="en-GB" sz="1400" u="sng" dirty="0" smtClean="0">
                <a:latin typeface="Book Antiqua" panose="02040602050305030304" pitchFamily="18" charset="0"/>
                <a:ea typeface="Batang" panose="02030600000101010101" pitchFamily="18" charset="-127"/>
              </a:rPr>
              <a:t>mixed analytical </a:t>
            </a:r>
            <a:r>
              <a:rPr lang="en-GB" sz="1400" u="sng" dirty="0" smtClean="0">
                <a:latin typeface="Book Antiqua" panose="02040602050305030304" pitchFamily="18" charset="0"/>
                <a:ea typeface="Batang" panose="02030600000101010101" pitchFamily="18" charset="-127"/>
              </a:rPr>
              <a:t>and pragmatic approach</a:t>
            </a:r>
            <a:r>
              <a:rPr lang="en-GB" sz="1400" dirty="0" smtClean="0">
                <a:latin typeface="Book Antiqua" panose="02040602050305030304" pitchFamily="18" charset="0"/>
                <a:ea typeface="Batang" panose="02030600000101010101" pitchFamily="18" charset="-127"/>
              </a:rPr>
              <a:t>:</a:t>
            </a:r>
          </a:p>
          <a:p>
            <a:pPr algn="just"/>
            <a:endParaRPr lang="en-GB" sz="1400" dirty="0" smtClean="0">
              <a:latin typeface="Book Antiqua" panose="02040602050305030304" pitchFamily="18" charset="0"/>
              <a:ea typeface="Batang" panose="02030600000101010101" pitchFamily="18" charset="-127"/>
            </a:endParaRPr>
          </a:p>
          <a:p>
            <a:pPr marL="36576" indent="0" algn="just">
              <a:buNone/>
            </a:pPr>
            <a:r>
              <a:rPr lang="en-GB" sz="1400" dirty="0" smtClean="0">
                <a:latin typeface="Book Antiqua" panose="02040602050305030304" pitchFamily="18" charset="0"/>
                <a:ea typeface="Batang" panose="02030600000101010101" pitchFamily="18" charset="-127"/>
              </a:rPr>
              <a:t>The key elements are the “coefficients” appearing in the </a:t>
            </a:r>
            <a:r>
              <a:rPr lang="en-GB" sz="1400" dirty="0" smtClean="0">
                <a:latin typeface="Book Antiqua" panose="02040602050305030304" pitchFamily="18" charset="0"/>
                <a:ea typeface="Batang" panose="02030600000101010101" pitchFamily="18" charset="-127"/>
              </a:rPr>
              <a:t>formulae: </a:t>
            </a:r>
            <a:r>
              <a:rPr lang="en-GB" sz="1400" dirty="0" smtClean="0">
                <a:latin typeface="Book Antiqua" panose="02040602050305030304" pitchFamily="18" charset="0"/>
                <a:ea typeface="Batang" panose="02030600000101010101" pitchFamily="18" charset="-127"/>
              </a:rPr>
              <a:t>they must be keep updated checking the validity of the </a:t>
            </a:r>
            <a:r>
              <a:rPr lang="en-GB" sz="1400" dirty="0" smtClean="0">
                <a:latin typeface="Book Antiqua" panose="02040602050305030304" pitchFamily="18" charset="0"/>
                <a:ea typeface="Batang" panose="02030600000101010101" pitchFamily="18" charset="-127"/>
              </a:rPr>
              <a:t>formulae </a:t>
            </a:r>
            <a:r>
              <a:rPr lang="en-GB" sz="1400" dirty="0" smtClean="0">
                <a:latin typeface="Book Antiqua" panose="02040602050305030304" pitchFamily="18" charset="0"/>
                <a:ea typeface="Batang" panose="02030600000101010101" pitchFamily="18" charset="-127"/>
              </a:rPr>
              <a:t>with as much as </a:t>
            </a:r>
            <a:r>
              <a:rPr lang="en-GB" sz="1400" dirty="0" smtClean="0">
                <a:latin typeface="Book Antiqua" panose="02040602050305030304" pitchFamily="18" charset="0"/>
                <a:ea typeface="Batang" panose="02030600000101010101" pitchFamily="18" charset="-127"/>
              </a:rPr>
              <a:t>possible “standard</a:t>
            </a:r>
            <a:r>
              <a:rPr lang="en-GB" sz="1400" dirty="0" smtClean="0">
                <a:latin typeface="Book Antiqua" panose="02040602050305030304" pitchFamily="18" charset="0"/>
                <a:ea typeface="Batang" panose="02030600000101010101" pitchFamily="18" charset="-127"/>
              </a:rPr>
              <a:t>” procurement cases.</a:t>
            </a:r>
          </a:p>
          <a:p>
            <a:pPr marL="36576" indent="0" algn="just">
              <a:buNone/>
            </a:pPr>
            <a:endParaRPr lang="en-GB" sz="1400" dirty="0" smtClean="0">
              <a:latin typeface="Book Antiqua" panose="02040602050305030304" pitchFamily="18" charset="0"/>
              <a:ea typeface="Batang" panose="02030600000101010101" pitchFamily="18" charset="-127"/>
            </a:endParaRPr>
          </a:p>
          <a:p>
            <a:pPr marL="36576" indent="0" algn="just">
              <a:buNone/>
            </a:pPr>
            <a:r>
              <a:rPr lang="en-GB" sz="1400" i="1" u="sng" dirty="0" smtClean="0">
                <a:latin typeface="Book Antiqua" panose="02040602050305030304" pitchFamily="18" charset="0"/>
                <a:ea typeface="Batang" panose="02030600000101010101" pitchFamily="18" charset="-127"/>
              </a:rPr>
              <a:t>(For information: </a:t>
            </a:r>
            <a:r>
              <a:rPr lang="en-GB" sz="1400" i="1" dirty="0" smtClean="0">
                <a:latin typeface="Book Antiqua" panose="02040602050305030304" pitchFamily="18" charset="0"/>
                <a:ea typeface="Batang" panose="02030600000101010101" pitchFamily="18" charset="-127"/>
              </a:rPr>
              <a:t>these </a:t>
            </a:r>
            <a:r>
              <a:rPr lang="en-GB" sz="1400" i="1" dirty="0" smtClean="0">
                <a:latin typeface="Book Antiqua" panose="02040602050305030304" pitchFamily="18" charset="0"/>
                <a:ea typeface="Batang" panose="02030600000101010101" pitchFamily="18" charset="-127"/>
              </a:rPr>
              <a:t>formulae </a:t>
            </a:r>
            <a:r>
              <a:rPr lang="en-GB" sz="1400" i="1" dirty="0" smtClean="0">
                <a:latin typeface="Book Antiqua" panose="02040602050305030304" pitchFamily="18" charset="0"/>
                <a:ea typeface="Batang" panose="02030600000101010101" pitchFamily="18" charset="-127"/>
              </a:rPr>
              <a:t>were found correct inside ±20% for the </a:t>
            </a:r>
            <a:r>
              <a:rPr lang="en-GB" sz="1400" i="1" dirty="0" err="1" smtClean="0">
                <a:latin typeface="Book Antiqua" panose="02040602050305030304" pitchFamily="18" charset="0"/>
                <a:ea typeface="Batang" panose="02030600000101010101" pitchFamily="18" charset="-127"/>
              </a:rPr>
              <a:t>MedAustron</a:t>
            </a:r>
            <a:r>
              <a:rPr lang="en-GB" sz="1400" i="1" dirty="0" smtClean="0">
                <a:latin typeface="Book Antiqua" panose="02040602050305030304" pitchFamily="18" charset="0"/>
                <a:ea typeface="Batang" panose="02030600000101010101" pitchFamily="18" charset="-127"/>
              </a:rPr>
              <a:t> magnet system procurement done in these last years).</a:t>
            </a:r>
          </a:p>
          <a:p>
            <a:pPr algn="just"/>
            <a:endParaRPr lang="en-GB" sz="1400" dirty="0">
              <a:latin typeface="Book Antiqua" panose="02040602050305030304" pitchFamily="18" charset="0"/>
              <a:ea typeface="Batang" panose="02030600000101010101" pitchFamily="18" charset="-127"/>
            </a:endParaRPr>
          </a:p>
          <a:p>
            <a:pPr marL="36576" indent="0" algn="just">
              <a:buNone/>
            </a:pPr>
            <a:endParaRPr lang="en-GB" sz="1400" dirty="0">
              <a:latin typeface="Book Antiqua" panose="02040602050305030304" pitchFamily="18" charset="0"/>
              <a:ea typeface="Batang" panose="02030600000101010101" pitchFamily="18" charset="-127"/>
            </a:endParaRPr>
          </a:p>
          <a:p>
            <a:pPr algn="just"/>
            <a:endParaRPr lang="en-GB" sz="1400" dirty="0" smtClean="0">
              <a:latin typeface="Book Antiqua" panose="02040602050305030304" pitchFamily="18" charset="0"/>
              <a:ea typeface="Batang" panose="02030600000101010101" pitchFamily="18" charset="-127"/>
            </a:endParaRPr>
          </a:p>
          <a:p>
            <a:pPr algn="just"/>
            <a:endParaRPr lang="en-GB" sz="1400" dirty="0" smtClean="0">
              <a:latin typeface="Book Antiqua" panose="02040602050305030304" pitchFamily="18" charset="0"/>
              <a:ea typeface="Batang" panose="02030600000101010101" pitchFamily="18" charset="-127"/>
            </a:endParaRPr>
          </a:p>
          <a:p>
            <a:pPr algn="just">
              <a:tabLst>
                <a:tab pos="3587750" algn="l"/>
              </a:tabLst>
            </a:pPr>
            <a:endParaRPr lang="en-GB" sz="1400" dirty="0" smtClean="0">
              <a:latin typeface="Book Antiqua" panose="02040602050305030304" pitchFamily="18" charset="0"/>
              <a:ea typeface="Batang" panose="02030600000101010101" pitchFamily="18" charset="-127"/>
            </a:endParaRPr>
          </a:p>
          <a:p>
            <a:pPr algn="just"/>
            <a:endParaRPr lang="en-GB" sz="1400" dirty="0">
              <a:latin typeface="Book Antiqua" panose="02040602050305030304" pitchFamily="18" charset="0"/>
              <a:ea typeface="Batang" panose="02030600000101010101" pitchFamily="18" charset="-127"/>
            </a:endParaRPr>
          </a:p>
        </p:txBody>
      </p:sp>
      <p:sp>
        <p:nvSpPr>
          <p:cNvPr id="4" name="TextBox 3"/>
          <p:cNvSpPr txBox="1"/>
          <p:nvPr/>
        </p:nvSpPr>
        <p:spPr>
          <a:xfrm>
            <a:off x="107504" y="6297793"/>
            <a:ext cx="5439310" cy="246221"/>
          </a:xfrm>
          <a:prstGeom prst="rect">
            <a:avLst/>
          </a:prstGeom>
          <a:noFill/>
        </p:spPr>
        <p:txBody>
          <a:bodyPr wrap="none" rtlCol="0">
            <a:spAutoFit/>
          </a:bodyPr>
          <a:lstStyle/>
          <a:p>
            <a:r>
              <a:rPr lang="en-GB" sz="1000" i="1" dirty="0" smtClean="0"/>
              <a:t>(Source: </a:t>
            </a:r>
            <a:r>
              <a:rPr lang="en-GB" sz="1000" b="1" i="1" dirty="0" err="1" smtClean="0"/>
              <a:t>A.Vorozhtsov</a:t>
            </a:r>
            <a:r>
              <a:rPr lang="en-GB" sz="1000" b="1" i="1" dirty="0" smtClean="0"/>
              <a:t> </a:t>
            </a:r>
            <a:r>
              <a:rPr lang="en-GB" sz="1000" i="1" dirty="0" smtClean="0"/>
              <a:t>elaboration with inputs from </a:t>
            </a:r>
            <a:r>
              <a:rPr lang="en-GB" sz="1000" i="1" dirty="0" err="1" smtClean="0"/>
              <a:t>D.Tommasini</a:t>
            </a:r>
            <a:r>
              <a:rPr lang="en-GB" sz="1000" i="1" dirty="0" smtClean="0"/>
              <a:t>, </a:t>
            </a:r>
            <a:r>
              <a:rPr lang="en-GB" sz="1000" i="1" dirty="0" err="1" smtClean="0"/>
              <a:t>T.Zickler</a:t>
            </a:r>
            <a:r>
              <a:rPr lang="en-GB" sz="1000" i="1" dirty="0" smtClean="0"/>
              <a:t> and M. Modena) </a:t>
            </a:r>
            <a:endParaRPr lang="en-GB" sz="1000" i="1" dirty="0"/>
          </a:p>
        </p:txBody>
      </p:sp>
      <p:sp>
        <p:nvSpPr>
          <p:cNvPr id="8" name="Title 1"/>
          <p:cNvSpPr>
            <a:spLocks noGrp="1"/>
          </p:cNvSpPr>
          <p:nvPr>
            <p:ph type="title"/>
          </p:nvPr>
        </p:nvSpPr>
        <p:spPr>
          <a:xfrm>
            <a:off x="1915296" y="0"/>
            <a:ext cx="5301047" cy="279313"/>
          </a:xfrm>
        </p:spPr>
        <p:txBody>
          <a:bodyPr>
            <a:noAutofit/>
          </a:bodyPr>
          <a:lstStyle/>
          <a:p>
            <a:r>
              <a:rPr lang="en-GB" sz="1200" i="1" dirty="0">
                <a:solidFill>
                  <a:srgbClr val="FF0000"/>
                </a:solidFill>
              </a:rPr>
              <a:t>Size/power optimization for </a:t>
            </a:r>
            <a:r>
              <a:rPr lang="en-GB" sz="1200" i="1" dirty="0" smtClean="0">
                <a:solidFill>
                  <a:srgbClr val="FF0000"/>
                </a:solidFill>
              </a:rPr>
              <a:t>electro-magnets: general considerations</a:t>
            </a:r>
            <a:endParaRPr lang="en-GB" sz="3600" i="1" dirty="0"/>
          </a:p>
        </p:txBody>
      </p:sp>
    </p:spTree>
    <p:extLst>
      <p:ext uri="{BB962C8B-B14F-4D97-AF65-F5344CB8AC3E}">
        <p14:creationId xmlns:p14="http://schemas.microsoft.com/office/powerpoint/2010/main" val="3710217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5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8484" y="118677"/>
            <a:ext cx="8226854" cy="1601521"/>
          </a:xfrm>
        </p:spPr>
        <p:txBody>
          <a:bodyPr>
            <a:noAutofit/>
          </a:bodyPr>
          <a:lstStyle/>
          <a:p>
            <a:pPr marL="36576" indent="0">
              <a:buNone/>
            </a:pPr>
            <a:endParaRPr lang="en-GB" sz="1400" dirty="0">
              <a:latin typeface="Book Antiqua" panose="02040602050305030304" pitchFamily="18" charset="0"/>
              <a:ea typeface="Batang" panose="02030600000101010101" pitchFamily="18" charset="-127"/>
            </a:endParaRPr>
          </a:p>
          <a:p>
            <a:pPr marL="36576" indent="0">
              <a:buNone/>
            </a:pPr>
            <a:r>
              <a:rPr lang="en-GB" sz="1400" b="1" dirty="0" smtClean="0">
                <a:solidFill>
                  <a:srgbClr val="FF0000"/>
                </a:solidFill>
                <a:latin typeface="Book Antiqua" panose="02040602050305030304" pitchFamily="18" charset="0"/>
                <a:ea typeface="Batang" panose="02030600000101010101" pitchFamily="18" charset="-127"/>
              </a:rPr>
              <a:t>LEARNING CURVE </a:t>
            </a:r>
            <a:r>
              <a:rPr lang="en-GB" sz="1400" dirty="0" smtClean="0">
                <a:solidFill>
                  <a:srgbClr val="FF0000"/>
                </a:solidFill>
                <a:latin typeface="Book Antiqua" panose="02040602050305030304" pitchFamily="18" charset="0"/>
                <a:ea typeface="Batang" panose="02030600000101010101" pitchFamily="18" charset="-127"/>
              </a:rPr>
              <a:t>COST CONSIDERATIONS:</a:t>
            </a:r>
          </a:p>
          <a:p>
            <a:pPr marL="36576" indent="0">
              <a:buNone/>
            </a:pPr>
            <a:r>
              <a:rPr lang="en-GB" sz="1400" dirty="0" smtClean="0">
                <a:latin typeface="Book Antiqua" panose="02040602050305030304" pitchFamily="18" charset="0"/>
                <a:ea typeface="Batang" panose="02030600000101010101" pitchFamily="18" charset="-127"/>
              </a:rPr>
              <a:t>With “size” of a procurement  we could also mean the </a:t>
            </a:r>
            <a:r>
              <a:rPr lang="en-GB" sz="1400" u="sng" dirty="0" smtClean="0">
                <a:latin typeface="Book Antiqua" panose="02040602050305030304" pitchFamily="18" charset="0"/>
                <a:ea typeface="Batang" panose="02030600000101010101" pitchFamily="18" charset="-127"/>
              </a:rPr>
              <a:t>number of magnet units to be procured</a:t>
            </a:r>
            <a:r>
              <a:rPr lang="en-GB" sz="1400" dirty="0" smtClean="0">
                <a:latin typeface="Book Antiqua" panose="02040602050305030304" pitchFamily="18" charset="0"/>
                <a:ea typeface="Batang" panose="02030600000101010101" pitchFamily="18" charset="-127"/>
              </a:rPr>
              <a:t>:</a:t>
            </a:r>
          </a:p>
          <a:p>
            <a:pPr marL="36576" indent="0">
              <a:buNone/>
            </a:pPr>
            <a:r>
              <a:rPr lang="en-GB" sz="1400" dirty="0" smtClean="0">
                <a:latin typeface="Book Antiqua" panose="02040602050305030304" pitchFamily="18" charset="0"/>
                <a:ea typeface="Batang" panose="02030600000101010101" pitchFamily="18" charset="-127"/>
              </a:rPr>
              <a:t>A cost </a:t>
            </a:r>
            <a:r>
              <a:rPr lang="en-GB" sz="1400" dirty="0">
                <a:latin typeface="Book Antiqua" panose="02040602050305030304" pitchFamily="18" charset="0"/>
                <a:ea typeface="Batang" panose="02030600000101010101" pitchFamily="18" charset="-127"/>
              </a:rPr>
              <a:t>“</a:t>
            </a:r>
            <a:r>
              <a:rPr lang="en-GB" sz="1400" b="1" dirty="0">
                <a:latin typeface="Book Antiqua" panose="02040602050305030304" pitchFamily="18" charset="0"/>
                <a:ea typeface="Batang" panose="02030600000101010101" pitchFamily="18" charset="-127"/>
              </a:rPr>
              <a:t>learning curve</a:t>
            </a:r>
            <a:r>
              <a:rPr lang="en-GB" sz="1400" dirty="0">
                <a:latin typeface="Book Antiqua" panose="02040602050305030304" pitchFamily="18" charset="0"/>
                <a:ea typeface="Batang" panose="02030600000101010101" pitchFamily="18" charset="-127"/>
              </a:rPr>
              <a:t>” </a:t>
            </a:r>
            <a:r>
              <a:rPr lang="en-GB" sz="1400" dirty="0" smtClean="0">
                <a:latin typeface="Book Antiqua" panose="02040602050305030304" pitchFamily="18" charset="0"/>
                <a:ea typeface="Batang" panose="02030600000101010101" pitchFamily="18" charset="-127"/>
              </a:rPr>
              <a:t>will apply for a magnet series production:</a:t>
            </a:r>
          </a:p>
          <a:p>
            <a:pPr marL="36576" indent="0">
              <a:buNone/>
            </a:pPr>
            <a:r>
              <a:rPr lang="en-GB" sz="1200" i="1" dirty="0" smtClean="0">
                <a:latin typeface="Book Antiqua" panose="02040602050305030304" pitchFamily="18" charset="0"/>
                <a:ea typeface="Batang" panose="02030600000101010101" pitchFamily="18" charset="-127"/>
              </a:rPr>
              <a:t>(see the very comprehensive presentation </a:t>
            </a:r>
            <a:r>
              <a:rPr lang="en-GB" sz="1200" i="1" dirty="0">
                <a:latin typeface="Book Antiqua" panose="02040602050305030304" pitchFamily="18" charset="0"/>
                <a:ea typeface="Batang" panose="02030600000101010101" pitchFamily="18" charset="-127"/>
              </a:rPr>
              <a:t>of </a:t>
            </a:r>
            <a:r>
              <a:rPr lang="en-GB" sz="1200" i="1" dirty="0" err="1">
                <a:latin typeface="Book Antiqua" panose="02040602050305030304" pitchFamily="18" charset="0"/>
                <a:ea typeface="Batang" panose="02030600000101010101" pitchFamily="18" charset="-127"/>
              </a:rPr>
              <a:t>P.Lebrun</a:t>
            </a:r>
            <a:r>
              <a:rPr lang="en-GB" sz="1200" i="1" dirty="0">
                <a:latin typeface="Book Antiqua" panose="02040602050305030304" pitchFamily="18" charset="0"/>
                <a:ea typeface="Batang" panose="02030600000101010101" pitchFamily="18" charset="-127"/>
              </a:rPr>
              <a:t> “Issues, methods and organization for costing the CLIC accelerator project” </a:t>
            </a:r>
            <a:r>
              <a:rPr lang="en-GB" sz="1200" i="1" dirty="0" smtClean="0">
                <a:latin typeface="Book Antiqua" panose="02040602050305030304" pitchFamily="18" charset="0"/>
                <a:ea typeface="Batang" panose="02030600000101010101" pitchFamily="18" charset="-127"/>
              </a:rPr>
              <a:t>EDMS:100426 from which the following 3 slides are taken).</a:t>
            </a:r>
            <a:endParaRPr lang="en-GB" sz="1200" i="1" dirty="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867" t="10706" r="16985" b="11177"/>
          <a:stretch/>
        </p:blipFill>
        <p:spPr bwMode="auto">
          <a:xfrm>
            <a:off x="1222513" y="1720198"/>
            <a:ext cx="6311393" cy="472998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Title 1"/>
          <p:cNvSpPr>
            <a:spLocks noGrp="1"/>
          </p:cNvSpPr>
          <p:nvPr>
            <p:ph type="title"/>
          </p:nvPr>
        </p:nvSpPr>
        <p:spPr>
          <a:xfrm>
            <a:off x="1915296" y="0"/>
            <a:ext cx="5301047" cy="279313"/>
          </a:xfrm>
        </p:spPr>
        <p:txBody>
          <a:bodyPr>
            <a:noAutofit/>
          </a:bodyPr>
          <a:lstStyle/>
          <a:p>
            <a:r>
              <a:rPr lang="en-GB" sz="1200" i="1" dirty="0">
                <a:solidFill>
                  <a:srgbClr val="FF0000"/>
                </a:solidFill>
              </a:rPr>
              <a:t>Size/power optimization for </a:t>
            </a:r>
            <a:r>
              <a:rPr lang="en-GB" sz="1200" i="1" dirty="0" smtClean="0">
                <a:solidFill>
                  <a:srgbClr val="FF0000"/>
                </a:solidFill>
              </a:rPr>
              <a:t>electro-magnets: general considerations</a:t>
            </a:r>
            <a:endParaRPr lang="en-GB" sz="3600" i="1" dirty="0"/>
          </a:p>
        </p:txBody>
      </p:sp>
    </p:spTree>
    <p:extLst>
      <p:ext uri="{BB962C8B-B14F-4D97-AF65-F5344CB8AC3E}">
        <p14:creationId xmlns:p14="http://schemas.microsoft.com/office/powerpoint/2010/main" val="148612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915296" y="0"/>
            <a:ext cx="5301047" cy="279313"/>
          </a:xfrm>
        </p:spPr>
        <p:txBody>
          <a:bodyPr>
            <a:noAutofit/>
          </a:bodyPr>
          <a:lstStyle/>
          <a:p>
            <a:r>
              <a:rPr lang="en-GB" sz="1200" i="1" dirty="0">
                <a:solidFill>
                  <a:srgbClr val="FF0000"/>
                </a:solidFill>
              </a:rPr>
              <a:t>Size/power optimization for </a:t>
            </a:r>
            <a:r>
              <a:rPr lang="en-GB" sz="1200" i="1" dirty="0" smtClean="0">
                <a:solidFill>
                  <a:srgbClr val="FF0000"/>
                </a:solidFill>
              </a:rPr>
              <a:t>electro-magnets: general considerations</a:t>
            </a:r>
            <a:endParaRPr lang="en-GB" sz="3600" i="1" dirty="0"/>
          </a:p>
        </p:txBody>
      </p:sp>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879" t="10908" r="16970" b="11395"/>
          <a:stretch/>
        </p:blipFill>
        <p:spPr bwMode="auto">
          <a:xfrm>
            <a:off x="536713" y="472198"/>
            <a:ext cx="8019824" cy="597756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885698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250" y="490667"/>
            <a:ext cx="8226854" cy="940443"/>
          </a:xfrm>
        </p:spPr>
        <p:txBody>
          <a:bodyPr>
            <a:normAutofit/>
          </a:bodyPr>
          <a:lstStyle/>
          <a:p>
            <a:r>
              <a:rPr lang="en-GB" sz="3600" dirty="0" smtClean="0"/>
              <a:t>Outline:</a:t>
            </a:r>
            <a:endParaRPr lang="fr-FR" sz="3600" dirty="0"/>
          </a:p>
        </p:txBody>
      </p:sp>
      <p:sp>
        <p:nvSpPr>
          <p:cNvPr id="4" name="TextBox 3"/>
          <p:cNvSpPr txBox="1"/>
          <p:nvPr/>
        </p:nvSpPr>
        <p:spPr>
          <a:xfrm>
            <a:off x="482803" y="1959679"/>
            <a:ext cx="8273491" cy="1631216"/>
          </a:xfrm>
          <a:prstGeom prst="rect">
            <a:avLst/>
          </a:prstGeom>
          <a:noFill/>
        </p:spPr>
        <p:txBody>
          <a:bodyPr wrap="square" rtlCol="0">
            <a:spAutoFit/>
          </a:bodyPr>
          <a:lstStyle/>
          <a:p>
            <a:r>
              <a:rPr lang="en-GB" sz="2000" dirty="0" smtClean="0">
                <a:solidFill>
                  <a:srgbClr val="FFCC99"/>
                </a:solidFill>
              </a:rPr>
              <a:t>1) </a:t>
            </a:r>
            <a:r>
              <a:rPr lang="en-GB" sz="2000" dirty="0">
                <a:solidFill>
                  <a:srgbClr val="FFCC99"/>
                </a:solidFill>
              </a:rPr>
              <a:t>Size/power optimization </a:t>
            </a:r>
            <a:r>
              <a:rPr lang="en-GB" sz="2000" dirty="0" smtClean="0">
                <a:solidFill>
                  <a:srgbClr val="FFCC99"/>
                </a:solidFill>
              </a:rPr>
              <a:t>for electro-magnets: general considerations</a:t>
            </a:r>
            <a:endParaRPr lang="en-GB" sz="2000" dirty="0">
              <a:solidFill>
                <a:srgbClr val="FFCC99"/>
              </a:solidFill>
            </a:endParaRPr>
          </a:p>
          <a:p>
            <a:pPr marL="361950" indent="-361950">
              <a:buAutoNum type="arabicParenR" startAt="4"/>
            </a:pPr>
            <a:endParaRPr lang="en-GB" sz="2000" dirty="0">
              <a:solidFill>
                <a:srgbClr val="FFCC99"/>
              </a:solidFill>
            </a:endParaRPr>
          </a:p>
          <a:p>
            <a:r>
              <a:rPr lang="en-GB" sz="2000" dirty="0" smtClean="0">
                <a:solidFill>
                  <a:srgbClr val="FF0000"/>
                </a:solidFill>
              </a:rPr>
              <a:t>2) The CLIC specificities</a:t>
            </a:r>
          </a:p>
          <a:p>
            <a:endParaRPr lang="en-GB" sz="2000" dirty="0">
              <a:solidFill>
                <a:srgbClr val="FFCC99"/>
              </a:solidFill>
            </a:endParaRPr>
          </a:p>
          <a:p>
            <a:r>
              <a:rPr lang="en-GB" sz="2000" dirty="0" smtClean="0">
                <a:solidFill>
                  <a:srgbClr val="FFCC99"/>
                </a:solidFill>
              </a:rPr>
              <a:t>3) Some conclusions</a:t>
            </a:r>
            <a:endParaRPr lang="en-GB" sz="2000" dirty="0">
              <a:solidFill>
                <a:srgbClr val="FFCC99"/>
              </a:solidFill>
            </a:endParaRPr>
          </a:p>
        </p:txBody>
      </p:sp>
    </p:spTree>
    <p:extLst>
      <p:ext uri="{BB962C8B-B14F-4D97-AF65-F5344CB8AC3E}">
        <p14:creationId xmlns:p14="http://schemas.microsoft.com/office/powerpoint/2010/main" val="39495984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3614" y="785669"/>
            <a:ext cx="7778403" cy="4998905"/>
          </a:xfrm>
          <a:solidFill>
            <a:schemeClr val="bg1"/>
          </a:solidFill>
        </p:spPr>
        <p:txBody>
          <a:bodyPr>
            <a:normAutofit/>
          </a:bodyPr>
          <a:lstStyle/>
          <a:p>
            <a:pPr marL="36576" indent="0" algn="ctr">
              <a:buNone/>
            </a:pPr>
            <a:r>
              <a:rPr lang="en-GB" sz="1800" b="1" i="1" dirty="0" smtClean="0">
                <a:solidFill>
                  <a:srgbClr val="FF0000"/>
                </a:solidFill>
                <a:latin typeface="Book Antiqua" panose="02040602050305030304" pitchFamily="18" charset="0"/>
                <a:ea typeface="Batang" panose="02030600000101010101" pitchFamily="18" charset="-127"/>
              </a:rPr>
              <a:t>Some of the main “CLIC specificities” relevant for magnets design and optimization that I will mention here are:</a:t>
            </a:r>
          </a:p>
          <a:p>
            <a:endParaRPr lang="en-GB" sz="1800" b="1" dirty="0" smtClean="0">
              <a:latin typeface="Book Antiqua" panose="02040602050305030304" pitchFamily="18" charset="0"/>
              <a:ea typeface="Batang" panose="02030600000101010101" pitchFamily="18" charset="-127"/>
            </a:endParaRPr>
          </a:p>
          <a:p>
            <a:endParaRPr lang="en-GB" sz="1800" b="1" dirty="0" smtClean="0">
              <a:latin typeface="Book Antiqua" panose="02040602050305030304" pitchFamily="18" charset="0"/>
              <a:ea typeface="Batang" panose="02030600000101010101" pitchFamily="18" charset="-127"/>
            </a:endParaRPr>
          </a:p>
          <a:p>
            <a:pPr marL="36576" indent="0" algn="just">
              <a:buNone/>
            </a:pPr>
            <a:r>
              <a:rPr lang="en-GB" sz="1600" u="sng" dirty="0" smtClean="0">
                <a:latin typeface="Book Antiqua" panose="02040602050305030304" pitchFamily="18" charset="0"/>
                <a:ea typeface="Batang" panose="02030600000101010101" pitchFamily="18" charset="-127"/>
              </a:rPr>
              <a:t>1) The required compactness for the </a:t>
            </a:r>
            <a:r>
              <a:rPr lang="en-GB" sz="1600" u="sng" dirty="0" err="1" smtClean="0">
                <a:latin typeface="Book Antiqua" panose="02040602050305030304" pitchFamily="18" charset="0"/>
                <a:ea typeface="Batang" panose="02030600000101010101" pitchFamily="18" charset="-127"/>
              </a:rPr>
              <a:t>Linac</a:t>
            </a:r>
            <a:r>
              <a:rPr lang="en-GB" sz="1600" u="sng" dirty="0" smtClean="0">
                <a:latin typeface="Book Antiqua" panose="02040602050305030304" pitchFamily="18" charset="0"/>
                <a:ea typeface="Batang" panose="02030600000101010101" pitchFamily="18" charset="-127"/>
              </a:rPr>
              <a:t> structures:</a:t>
            </a:r>
            <a:r>
              <a:rPr lang="en-GB" sz="1600" dirty="0" smtClean="0">
                <a:latin typeface="Book Antiqua" panose="02040602050305030304" pitchFamily="18" charset="0"/>
                <a:ea typeface="Batang" panose="02030600000101010101" pitchFamily="18" charset="-127"/>
              </a:rPr>
              <a:t>  aspect well reflected in the “two-beam Modules” </a:t>
            </a:r>
            <a:r>
              <a:rPr lang="en-GB" sz="1600" u="sng" dirty="0" smtClean="0">
                <a:latin typeface="Book Antiqua" panose="02040602050305030304" pitchFamily="18" charset="0"/>
                <a:ea typeface="Batang" panose="02030600000101010101" pitchFamily="18" charset="-127"/>
              </a:rPr>
              <a:t>layout</a:t>
            </a:r>
            <a:r>
              <a:rPr lang="en-GB" sz="1600" dirty="0" smtClean="0">
                <a:latin typeface="Book Antiqua" panose="02040602050305030304" pitchFamily="18" charset="0"/>
                <a:ea typeface="Batang" panose="02030600000101010101" pitchFamily="18" charset="-127"/>
              </a:rPr>
              <a:t> with </a:t>
            </a:r>
            <a:r>
              <a:rPr lang="en-GB" sz="1600" u="sng" dirty="0" smtClean="0">
                <a:latin typeface="Book Antiqua" panose="02040602050305030304" pitchFamily="18" charset="0"/>
                <a:ea typeface="Batang" panose="02030600000101010101" pitchFamily="18" charset="-127"/>
              </a:rPr>
              <a:t>geometrical</a:t>
            </a:r>
            <a:r>
              <a:rPr lang="en-GB" sz="1600" dirty="0" smtClean="0">
                <a:latin typeface="Book Antiqua" panose="02040602050305030304" pitchFamily="18" charset="0"/>
                <a:ea typeface="Batang" panose="02030600000101010101" pitchFamily="18" charset="-127"/>
              </a:rPr>
              <a:t>  and </a:t>
            </a:r>
            <a:r>
              <a:rPr lang="en-GB" sz="1600" u="sng" dirty="0" smtClean="0">
                <a:latin typeface="Book Antiqua" panose="02040602050305030304" pitchFamily="18" charset="0"/>
                <a:ea typeface="Batang" panose="02030600000101010101" pitchFamily="18" charset="-127"/>
              </a:rPr>
              <a:t>stabilization</a:t>
            </a:r>
            <a:r>
              <a:rPr lang="en-GB" sz="1600" dirty="0" smtClean="0">
                <a:latin typeface="Book Antiqua" panose="02040602050305030304" pitchFamily="18" charset="0"/>
                <a:ea typeface="Batang" panose="02030600000101010101" pitchFamily="18" charset="-127"/>
              </a:rPr>
              <a:t> </a:t>
            </a:r>
            <a:r>
              <a:rPr lang="en-GB" sz="1600" u="sng" dirty="0" smtClean="0">
                <a:latin typeface="Book Antiqua" panose="02040602050305030304" pitchFamily="18" charset="0"/>
                <a:ea typeface="Batang" panose="02030600000101010101" pitchFamily="18" charset="-127"/>
              </a:rPr>
              <a:t>tight constraints</a:t>
            </a:r>
            <a:r>
              <a:rPr lang="en-GB" sz="1600" dirty="0" smtClean="0">
                <a:latin typeface="Book Antiqua" panose="02040602050305030304" pitchFamily="18" charset="0"/>
                <a:ea typeface="Batang" panose="02030600000101010101" pitchFamily="18" charset="-127"/>
              </a:rPr>
              <a:t>.</a:t>
            </a:r>
          </a:p>
          <a:p>
            <a:pPr algn="just"/>
            <a:endParaRPr lang="en-GB" sz="1600" dirty="0" smtClean="0">
              <a:latin typeface="Book Antiqua" panose="02040602050305030304" pitchFamily="18" charset="0"/>
              <a:ea typeface="Batang" panose="02030600000101010101" pitchFamily="18" charset="-127"/>
            </a:endParaRPr>
          </a:p>
          <a:p>
            <a:pPr algn="just"/>
            <a:endParaRPr lang="en-GB" sz="1600" dirty="0" smtClean="0">
              <a:latin typeface="Book Antiqua" panose="02040602050305030304" pitchFamily="18" charset="0"/>
              <a:ea typeface="Batang" panose="02030600000101010101" pitchFamily="18" charset="-127"/>
            </a:endParaRPr>
          </a:p>
          <a:p>
            <a:pPr marL="36576" indent="0" algn="just">
              <a:buNone/>
            </a:pPr>
            <a:r>
              <a:rPr lang="en-GB" sz="1600" dirty="0" smtClean="0">
                <a:latin typeface="Book Antiqua" panose="02040602050305030304" pitchFamily="18" charset="0"/>
                <a:ea typeface="Batang" panose="02030600000101010101" pitchFamily="18" charset="-127"/>
              </a:rPr>
              <a:t>2) The </a:t>
            </a:r>
            <a:r>
              <a:rPr lang="en-GB" sz="1600" u="sng" dirty="0" smtClean="0">
                <a:latin typeface="Book Antiqua" panose="02040602050305030304" pitchFamily="18" charset="0"/>
                <a:ea typeface="Batang" panose="02030600000101010101" pitchFamily="18" charset="-127"/>
              </a:rPr>
              <a:t>wide population of magnets </a:t>
            </a:r>
            <a:r>
              <a:rPr lang="en-GB" sz="1600" dirty="0" smtClean="0">
                <a:latin typeface="Book Antiqua" panose="02040602050305030304" pitchFamily="18" charset="0"/>
                <a:ea typeface="Batang" panose="02030600000101010101" pitchFamily="18" charset="-127"/>
              </a:rPr>
              <a:t>in the different subsystems of the CLIC complex: </a:t>
            </a:r>
            <a:r>
              <a:rPr lang="en-GB" sz="1600" dirty="0">
                <a:latin typeface="Book Antiqua" panose="02040602050305030304" pitchFamily="18" charset="0"/>
                <a:ea typeface="Batang" panose="02030600000101010101" pitchFamily="18" charset="-127"/>
              </a:rPr>
              <a:t>t</a:t>
            </a:r>
            <a:r>
              <a:rPr lang="en-GB" sz="1600" dirty="0" smtClean="0">
                <a:latin typeface="Book Antiqua" panose="02040602050305030304" pitchFamily="18" charset="0"/>
                <a:ea typeface="Batang" panose="02030600000101010101" pitchFamily="18" charset="-127"/>
              </a:rPr>
              <a:t>he “CLIC Magnet Catalogue” that we realized in the past years show in details this</a:t>
            </a:r>
            <a:r>
              <a:rPr lang="en-GB" sz="1600" dirty="0">
                <a:latin typeface="Book Antiqua" panose="02040602050305030304" pitchFamily="18" charset="0"/>
                <a:ea typeface="Batang" panose="02030600000101010101" pitchFamily="18" charset="-127"/>
              </a:rPr>
              <a:t> </a:t>
            </a:r>
            <a:r>
              <a:rPr lang="en-GB" sz="1600" dirty="0" smtClean="0">
                <a:latin typeface="Book Antiqua" panose="02040602050305030304" pitchFamily="18" charset="0"/>
                <a:ea typeface="Batang" panose="02030600000101010101" pitchFamily="18" charset="-127"/>
              </a:rPr>
              <a:t>aspect.</a:t>
            </a:r>
          </a:p>
          <a:p>
            <a:pPr algn="just"/>
            <a:endParaRPr lang="en-GB" sz="1600" dirty="0" smtClean="0">
              <a:latin typeface="Book Antiqua" panose="02040602050305030304" pitchFamily="18" charset="0"/>
              <a:ea typeface="Batang" panose="02030600000101010101" pitchFamily="18" charset="-127"/>
            </a:endParaRPr>
          </a:p>
          <a:p>
            <a:pPr algn="just"/>
            <a:endParaRPr lang="en-GB" sz="1600" dirty="0" smtClean="0">
              <a:latin typeface="Book Antiqua" panose="02040602050305030304" pitchFamily="18" charset="0"/>
              <a:ea typeface="Batang" panose="02030600000101010101" pitchFamily="18" charset="-127"/>
            </a:endParaRPr>
          </a:p>
          <a:p>
            <a:pPr marL="36576" indent="0" algn="just">
              <a:buNone/>
            </a:pPr>
            <a:r>
              <a:rPr lang="en-GB" sz="1600" dirty="0" smtClean="0">
                <a:latin typeface="Book Antiqua" panose="02040602050305030304" pitchFamily="18" charset="0"/>
                <a:ea typeface="Batang" panose="02030600000101010101" pitchFamily="18" charset="-127"/>
              </a:rPr>
              <a:t>3) The </a:t>
            </a:r>
            <a:r>
              <a:rPr lang="en-GB" sz="1600" u="sng" dirty="0" smtClean="0">
                <a:latin typeface="Book Antiqua" panose="02040602050305030304" pitchFamily="18" charset="0"/>
                <a:ea typeface="Batang" panose="02030600000101010101" pitchFamily="18" charset="-127"/>
              </a:rPr>
              <a:t>accelerator complex power (and water) consumption:</a:t>
            </a:r>
            <a:r>
              <a:rPr lang="en-GB" sz="1600" dirty="0" smtClean="0">
                <a:latin typeface="Book Antiqua" panose="02040602050305030304" pitchFamily="18" charset="0"/>
                <a:ea typeface="Batang" panose="02030600000101010101" pitchFamily="18" charset="-127"/>
              </a:rPr>
              <a:t> considered a </a:t>
            </a:r>
            <a:r>
              <a:rPr lang="en-GB" sz="1600" u="sng" dirty="0" smtClean="0">
                <a:latin typeface="Book Antiqua" panose="02040602050305030304" pitchFamily="18" charset="0"/>
                <a:ea typeface="Batang" panose="02030600000101010101" pitchFamily="18" charset="-127"/>
              </a:rPr>
              <a:t>very sensible and critical aspect </a:t>
            </a:r>
            <a:r>
              <a:rPr lang="en-GB" sz="1600" dirty="0" smtClean="0">
                <a:latin typeface="Book Antiqua" panose="02040602050305030304" pitchFamily="18" charset="0"/>
                <a:ea typeface="Batang" panose="02030600000101010101" pitchFamily="18" charset="-127"/>
              </a:rPr>
              <a:t>for the feasibility of the Project. </a:t>
            </a:r>
            <a:endParaRPr lang="en-GB" sz="1600" dirty="0">
              <a:latin typeface="Book Antiqua" panose="02040602050305030304" pitchFamily="18" charset="0"/>
              <a:ea typeface="Batang" panose="02030600000101010101" pitchFamily="18" charset="-127"/>
            </a:endParaRPr>
          </a:p>
          <a:p>
            <a:pPr marL="36576" indent="0">
              <a:buNone/>
            </a:pPr>
            <a:endParaRPr lang="en-GB" sz="1600" dirty="0">
              <a:latin typeface="Book Antiqua" panose="02040602050305030304" pitchFamily="18" charset="0"/>
              <a:ea typeface="Batang" panose="02030600000101010101" pitchFamily="18" charset="-127"/>
            </a:endParaRPr>
          </a:p>
          <a:p>
            <a:pPr marL="36576" indent="0">
              <a:buNone/>
            </a:pPr>
            <a:endParaRPr lang="en-GB" sz="1600" dirty="0" smtClean="0">
              <a:latin typeface="Book Antiqua" panose="02040602050305030304" pitchFamily="18" charset="0"/>
              <a:ea typeface="Batang" panose="02030600000101010101" pitchFamily="18" charset="-127"/>
            </a:endParaRPr>
          </a:p>
          <a:p>
            <a:pPr marL="36576" indent="0">
              <a:buNone/>
            </a:pPr>
            <a:endParaRPr lang="en-GB" sz="1600" dirty="0">
              <a:latin typeface="Book Antiqua" panose="02040602050305030304" pitchFamily="18" charset="0"/>
              <a:ea typeface="Batang" panose="02030600000101010101" pitchFamily="18" charset="-127"/>
            </a:endParaRPr>
          </a:p>
          <a:p>
            <a:endParaRPr lang="en-GB" sz="1600" dirty="0" smtClean="0">
              <a:latin typeface="Book Antiqua" panose="02040602050305030304" pitchFamily="18" charset="0"/>
              <a:ea typeface="Batang" panose="02030600000101010101" pitchFamily="18" charset="-127"/>
            </a:endParaRPr>
          </a:p>
          <a:p>
            <a:endParaRPr lang="en-GB" sz="1600" dirty="0">
              <a:latin typeface="Book Antiqua" panose="02040602050305030304" pitchFamily="18" charset="0"/>
              <a:ea typeface="Batang" panose="02030600000101010101" pitchFamily="18" charset="-127"/>
            </a:endParaRPr>
          </a:p>
          <a:p>
            <a:endParaRPr lang="en-GB" sz="1600" dirty="0" smtClean="0">
              <a:latin typeface="Book Antiqua" panose="02040602050305030304" pitchFamily="18" charset="0"/>
              <a:ea typeface="Batang" panose="02030600000101010101" pitchFamily="18" charset="-127"/>
            </a:endParaRPr>
          </a:p>
          <a:p>
            <a:endParaRPr lang="en-GB" sz="1600" dirty="0">
              <a:latin typeface="Book Antiqua" panose="02040602050305030304" pitchFamily="18" charset="0"/>
              <a:ea typeface="Batang" panose="02030600000101010101" pitchFamily="18" charset="-127"/>
            </a:endParaRPr>
          </a:p>
          <a:p>
            <a:endParaRPr lang="en-GB" sz="1600" dirty="0" smtClean="0">
              <a:latin typeface="Book Antiqua" panose="02040602050305030304" pitchFamily="18" charset="0"/>
              <a:ea typeface="Batang" panose="02030600000101010101" pitchFamily="18" charset="-127"/>
            </a:endParaRPr>
          </a:p>
          <a:p>
            <a:endParaRPr lang="en-GB" sz="1600" dirty="0">
              <a:latin typeface="Book Antiqua" panose="02040602050305030304" pitchFamily="18" charset="0"/>
              <a:ea typeface="Batang" panose="02030600000101010101" pitchFamily="18" charset="-127"/>
            </a:endParaRPr>
          </a:p>
          <a:p>
            <a:endParaRPr lang="en-GB" sz="1600" dirty="0" smtClean="0">
              <a:latin typeface="Book Antiqua" panose="02040602050305030304" pitchFamily="18" charset="0"/>
              <a:ea typeface="Batang" panose="02030600000101010101" pitchFamily="18" charset="-127"/>
            </a:endParaRPr>
          </a:p>
          <a:p>
            <a:endParaRPr lang="en-GB" sz="1600" dirty="0" smtClean="0">
              <a:latin typeface="Book Antiqua" panose="02040602050305030304" pitchFamily="18" charset="0"/>
              <a:ea typeface="Batang" panose="02030600000101010101" pitchFamily="18" charset="-127"/>
            </a:endParaRPr>
          </a:p>
          <a:p>
            <a:endParaRPr lang="en-GB" sz="1600" dirty="0">
              <a:latin typeface="Book Antiqua" panose="02040602050305030304" pitchFamily="18" charset="0"/>
              <a:ea typeface="Batang" panose="02030600000101010101" pitchFamily="18" charset="-127"/>
            </a:endParaRPr>
          </a:p>
          <a:p>
            <a:endParaRPr lang="en-GB" sz="1600" dirty="0" smtClean="0">
              <a:latin typeface="Book Antiqua" panose="02040602050305030304" pitchFamily="18" charset="0"/>
              <a:ea typeface="Batang" panose="02030600000101010101" pitchFamily="18" charset="-127"/>
            </a:endParaRPr>
          </a:p>
          <a:p>
            <a:endParaRPr lang="en-GB" sz="1600" dirty="0">
              <a:latin typeface="Book Antiqua" panose="02040602050305030304" pitchFamily="18" charset="0"/>
              <a:ea typeface="Batang" panose="02030600000101010101" pitchFamily="18" charset="-127"/>
            </a:endParaRPr>
          </a:p>
          <a:p>
            <a:pPr lvl="3"/>
            <a:endParaRPr lang="en-GB" sz="400" dirty="0">
              <a:latin typeface="Book Antiqua" panose="02040602050305030304" pitchFamily="18" charset="0"/>
              <a:ea typeface="Batang" panose="02030600000101010101" pitchFamily="18" charset="-127"/>
            </a:endParaRPr>
          </a:p>
          <a:p>
            <a:endParaRPr lang="en-GB" sz="1600" dirty="0">
              <a:latin typeface="Book Antiqua" panose="02040602050305030304" pitchFamily="18" charset="0"/>
              <a:ea typeface="Batang" panose="02030600000101010101" pitchFamily="18" charset="-127"/>
            </a:endParaRPr>
          </a:p>
          <a:p>
            <a:endParaRPr lang="en-GB" sz="1600" dirty="0" smtClean="0">
              <a:latin typeface="Book Antiqua" panose="02040602050305030304" pitchFamily="18" charset="0"/>
              <a:ea typeface="Batang" panose="02030600000101010101" pitchFamily="18" charset="-127"/>
            </a:endParaRPr>
          </a:p>
          <a:p>
            <a:pPr lvl="5"/>
            <a:endParaRPr lang="en-GB" sz="400" dirty="0" smtClean="0">
              <a:latin typeface="Book Antiqua" panose="02040602050305030304" pitchFamily="18" charset="0"/>
              <a:ea typeface="Batang" panose="02030600000101010101" pitchFamily="18" charset="-127"/>
            </a:endParaRPr>
          </a:p>
          <a:p>
            <a:pPr lvl="5"/>
            <a:endParaRPr lang="en-GB" sz="500" dirty="0">
              <a:latin typeface="Book Antiqua" panose="02040602050305030304" pitchFamily="18" charset="0"/>
              <a:ea typeface="Batang" panose="02030600000101010101" pitchFamily="18" charset="-127"/>
            </a:endParaRPr>
          </a:p>
          <a:p>
            <a:pPr lvl="5"/>
            <a:endParaRPr lang="en-GB" sz="400" dirty="0" smtClean="0">
              <a:latin typeface="Book Antiqua" panose="02040602050305030304" pitchFamily="18" charset="0"/>
              <a:ea typeface="Batang" panose="02030600000101010101" pitchFamily="18" charset="-127"/>
            </a:endParaRPr>
          </a:p>
          <a:p>
            <a:endParaRPr lang="en-GB" sz="1600" dirty="0">
              <a:latin typeface="Book Antiqua" panose="02040602050305030304" pitchFamily="18" charset="0"/>
              <a:ea typeface="Batang" panose="02030600000101010101" pitchFamily="18" charset="-127"/>
            </a:endParaRPr>
          </a:p>
          <a:p>
            <a:endParaRPr lang="en-GB" sz="1800" dirty="0" smtClean="0">
              <a:latin typeface="Book Antiqua" panose="02040602050305030304" pitchFamily="18" charset="0"/>
              <a:ea typeface="Batang" panose="02030600000101010101" pitchFamily="18" charset="-127"/>
            </a:endParaRPr>
          </a:p>
          <a:p>
            <a:pPr marL="36576" indent="0">
              <a:buNone/>
            </a:pPr>
            <a:endParaRPr lang="en-GB" sz="1800" dirty="0" smtClean="0">
              <a:latin typeface="Book Antiqua" panose="02040602050305030304" pitchFamily="18" charset="0"/>
              <a:ea typeface="Batang" panose="02030600000101010101" pitchFamily="18" charset="-127"/>
            </a:endParaRPr>
          </a:p>
          <a:p>
            <a:endParaRPr lang="en-GB" sz="1800" dirty="0">
              <a:latin typeface="Book Antiqua" panose="02040602050305030304" pitchFamily="18" charset="0"/>
              <a:ea typeface="Batang" panose="02030600000101010101" pitchFamily="18" charset="-127"/>
            </a:endParaRPr>
          </a:p>
          <a:p>
            <a:endParaRPr lang="en-GB" sz="1800" dirty="0" smtClean="0">
              <a:latin typeface="Book Antiqua" panose="02040602050305030304" pitchFamily="18" charset="0"/>
              <a:ea typeface="Batang" panose="02030600000101010101" pitchFamily="18" charset="-127"/>
            </a:endParaRPr>
          </a:p>
          <a:p>
            <a:endParaRPr lang="en-GB" sz="1800" dirty="0">
              <a:latin typeface="Book Antiqua" panose="02040602050305030304" pitchFamily="18" charset="0"/>
              <a:ea typeface="Batang" panose="02030600000101010101" pitchFamily="18" charset="-127"/>
            </a:endParaRPr>
          </a:p>
          <a:p>
            <a:endParaRPr lang="en-GB" sz="1800" dirty="0" smtClean="0">
              <a:latin typeface="Book Antiqua" panose="02040602050305030304" pitchFamily="18" charset="0"/>
              <a:ea typeface="Batang" panose="02030600000101010101" pitchFamily="18" charset="-127"/>
            </a:endParaRPr>
          </a:p>
          <a:p>
            <a:endParaRPr lang="en-GB" sz="1800" dirty="0">
              <a:latin typeface="Book Antiqua" panose="02040602050305030304" pitchFamily="18" charset="0"/>
              <a:ea typeface="Batang" panose="02030600000101010101" pitchFamily="18" charset="-127"/>
            </a:endParaRPr>
          </a:p>
          <a:p>
            <a:endParaRPr lang="en-GB" sz="1800" dirty="0" smtClean="0">
              <a:latin typeface="Book Antiqua" panose="02040602050305030304" pitchFamily="18" charset="0"/>
              <a:ea typeface="Batang" panose="02030600000101010101" pitchFamily="18" charset="-127"/>
            </a:endParaRPr>
          </a:p>
          <a:p>
            <a:endParaRPr lang="en-GB" sz="1800" dirty="0">
              <a:latin typeface="Book Antiqua" panose="02040602050305030304" pitchFamily="18" charset="0"/>
              <a:ea typeface="Batang" panose="02030600000101010101" pitchFamily="18" charset="-127"/>
            </a:endParaRPr>
          </a:p>
          <a:p>
            <a:endParaRPr lang="en-GB" sz="1800" dirty="0" smtClean="0">
              <a:latin typeface="Book Antiqua" panose="02040602050305030304" pitchFamily="18" charset="0"/>
              <a:ea typeface="Batang" panose="02030600000101010101" pitchFamily="18" charset="-127"/>
            </a:endParaRPr>
          </a:p>
        </p:txBody>
      </p:sp>
      <p:sp>
        <p:nvSpPr>
          <p:cNvPr id="5" name="Title 1"/>
          <p:cNvSpPr>
            <a:spLocks noGrp="1"/>
          </p:cNvSpPr>
          <p:nvPr>
            <p:ph type="title"/>
          </p:nvPr>
        </p:nvSpPr>
        <p:spPr>
          <a:xfrm>
            <a:off x="3685576" y="0"/>
            <a:ext cx="1793510" cy="279313"/>
          </a:xfrm>
        </p:spPr>
        <p:txBody>
          <a:bodyPr>
            <a:noAutofit/>
          </a:bodyPr>
          <a:lstStyle/>
          <a:p>
            <a:r>
              <a:rPr lang="en-GB" sz="1200" i="1" dirty="0" smtClean="0">
                <a:solidFill>
                  <a:srgbClr val="FF0000"/>
                </a:solidFill>
              </a:rPr>
              <a:t>The CLIC specificities</a:t>
            </a:r>
            <a:endParaRPr lang="en-GB" sz="3600" i="1" dirty="0"/>
          </a:p>
        </p:txBody>
      </p:sp>
    </p:spTree>
    <p:extLst>
      <p:ext uri="{BB962C8B-B14F-4D97-AF65-F5344CB8AC3E}">
        <p14:creationId xmlns:p14="http://schemas.microsoft.com/office/powerpoint/2010/main" val="848019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7870" y="285397"/>
            <a:ext cx="8458200" cy="1938130"/>
          </a:xfrm>
          <a:solidFill>
            <a:schemeClr val="bg1"/>
          </a:solidFill>
        </p:spPr>
        <p:txBody>
          <a:bodyPr>
            <a:normAutofit/>
          </a:bodyPr>
          <a:lstStyle/>
          <a:p>
            <a:pPr marL="36576" indent="0" algn="ctr">
              <a:buNone/>
            </a:pPr>
            <a:r>
              <a:rPr lang="en-GB" sz="1400" u="sng" dirty="0" smtClean="0">
                <a:solidFill>
                  <a:srgbClr val="FF0000"/>
                </a:solidFill>
                <a:latin typeface="Book Antiqua" panose="02040602050305030304" pitchFamily="18" charset="0"/>
                <a:ea typeface="Batang" panose="02030600000101010101" pitchFamily="18" charset="-127"/>
              </a:rPr>
              <a:t>The </a:t>
            </a:r>
            <a:r>
              <a:rPr lang="en-GB" sz="1400" u="sng" dirty="0">
                <a:solidFill>
                  <a:srgbClr val="FF0000"/>
                </a:solidFill>
                <a:latin typeface="Book Antiqua" panose="02040602050305030304" pitchFamily="18" charset="0"/>
                <a:ea typeface="Batang" panose="02030600000101010101" pitchFamily="18" charset="-127"/>
              </a:rPr>
              <a:t>required compactness for the </a:t>
            </a:r>
            <a:r>
              <a:rPr lang="en-GB" sz="1400" u="sng" dirty="0" err="1">
                <a:solidFill>
                  <a:srgbClr val="FF0000"/>
                </a:solidFill>
                <a:latin typeface="Book Antiqua" panose="02040602050305030304" pitchFamily="18" charset="0"/>
                <a:ea typeface="Batang" panose="02030600000101010101" pitchFamily="18" charset="-127"/>
              </a:rPr>
              <a:t>Linac</a:t>
            </a:r>
            <a:r>
              <a:rPr lang="en-GB" sz="1400" u="sng" dirty="0">
                <a:solidFill>
                  <a:srgbClr val="FF0000"/>
                </a:solidFill>
                <a:latin typeface="Book Antiqua" panose="02040602050305030304" pitchFamily="18" charset="0"/>
                <a:ea typeface="Batang" panose="02030600000101010101" pitchFamily="18" charset="-127"/>
              </a:rPr>
              <a:t> </a:t>
            </a:r>
            <a:r>
              <a:rPr lang="en-GB" sz="1400" u="sng" dirty="0" smtClean="0">
                <a:solidFill>
                  <a:srgbClr val="FF0000"/>
                </a:solidFill>
                <a:latin typeface="Book Antiqua" panose="02040602050305030304" pitchFamily="18" charset="0"/>
                <a:ea typeface="Batang" panose="02030600000101010101" pitchFamily="18" charset="-127"/>
              </a:rPr>
              <a:t>structures</a:t>
            </a:r>
            <a:r>
              <a:rPr lang="en-GB" sz="1400" u="sng" dirty="0" smtClean="0">
                <a:solidFill>
                  <a:srgbClr val="FF0000"/>
                </a:solidFill>
                <a:latin typeface="Book Antiqua" panose="02040602050305030304" pitchFamily="18" charset="0"/>
                <a:ea typeface="Batang" panose="02030600000101010101" pitchFamily="18" charset="-127"/>
              </a:rPr>
              <a:t>:</a:t>
            </a:r>
            <a:endParaRPr lang="en-GB" sz="1400" i="1" u="sng" dirty="0">
              <a:solidFill>
                <a:srgbClr val="FF0000"/>
              </a:solidFill>
              <a:latin typeface="Book Antiqua" panose="02040602050305030304" pitchFamily="18" charset="0"/>
              <a:ea typeface="Batang" panose="02030600000101010101" pitchFamily="18" charset="-127"/>
            </a:endParaRPr>
          </a:p>
          <a:p>
            <a:pPr marL="36576" indent="0">
              <a:buNone/>
            </a:pPr>
            <a:r>
              <a:rPr lang="en-GB" sz="1400" i="1" u="sng" dirty="0" smtClean="0">
                <a:solidFill>
                  <a:srgbClr val="0000FF"/>
                </a:solidFill>
                <a:latin typeface="Book Antiqua" panose="02040602050305030304" pitchFamily="18" charset="0"/>
                <a:ea typeface="Batang" panose="02030600000101010101" pitchFamily="18" charset="-127"/>
              </a:rPr>
              <a:t>The situation for the </a:t>
            </a:r>
            <a:r>
              <a:rPr lang="en-GB" sz="1400" b="1" i="1" u="sng" dirty="0" smtClean="0">
                <a:solidFill>
                  <a:srgbClr val="0000FF"/>
                </a:solidFill>
                <a:latin typeface="Book Antiqua" panose="02040602050305030304" pitchFamily="18" charset="0"/>
                <a:ea typeface="Batang" panose="02030600000101010101" pitchFamily="18" charset="-127"/>
              </a:rPr>
              <a:t>DBQ</a:t>
            </a:r>
            <a:r>
              <a:rPr lang="en-GB" sz="1400" i="1" u="sng" dirty="0" smtClean="0">
                <a:solidFill>
                  <a:srgbClr val="0000FF"/>
                </a:solidFill>
                <a:latin typeface="Book Antiqua" panose="02040602050305030304" pitchFamily="18" charset="0"/>
                <a:ea typeface="Batang" panose="02030600000101010101" pitchFamily="18" charset="-127"/>
              </a:rPr>
              <a:t>:</a:t>
            </a:r>
          </a:p>
          <a:p>
            <a:pPr>
              <a:buFontTx/>
              <a:buChar char="-"/>
            </a:pPr>
            <a:r>
              <a:rPr lang="en-GB" sz="1400" dirty="0" smtClean="0">
                <a:latin typeface="Book Antiqua" panose="02040602050305030304" pitchFamily="18" charset="0"/>
                <a:ea typeface="Batang" panose="02030600000101010101" pitchFamily="18" charset="-127"/>
              </a:rPr>
              <a:t>Very </a:t>
            </a:r>
            <a:r>
              <a:rPr lang="en-GB" sz="1400" dirty="0" smtClean="0">
                <a:latin typeface="Book Antiqua" panose="02040602050305030304" pitchFamily="18" charset="0"/>
                <a:ea typeface="Batang" panose="02030600000101010101" pitchFamily="18" charset="-127"/>
              </a:rPr>
              <a:t>tight allowable space (longitudinally and </a:t>
            </a:r>
            <a:r>
              <a:rPr lang="en-GB" sz="1400" dirty="0" smtClean="0">
                <a:latin typeface="Book Antiqua" panose="02040602050305030304" pitchFamily="18" charset="0"/>
                <a:ea typeface="Batang" panose="02030600000101010101" pitchFamily="18" charset="-127"/>
              </a:rPr>
              <a:t>transversally)</a:t>
            </a:r>
          </a:p>
          <a:p>
            <a:pPr>
              <a:buFontTx/>
              <a:buChar char="-"/>
            </a:pPr>
            <a:r>
              <a:rPr lang="en-GB" sz="1400" dirty="0" smtClean="0">
                <a:latin typeface="Book Antiqua" panose="02040602050305030304" pitchFamily="18" charset="0"/>
                <a:ea typeface="Batang" panose="02030600000101010101" pitchFamily="18" charset="-127"/>
              </a:rPr>
              <a:t>Wide </a:t>
            </a:r>
            <a:r>
              <a:rPr lang="en-GB" sz="1400" dirty="0" smtClean="0">
                <a:latin typeface="Book Antiqua" panose="02040602050305030304" pitchFamily="18" charset="0"/>
                <a:ea typeface="Batang" panose="02030600000101010101" pitchFamily="18" charset="-127"/>
              </a:rPr>
              <a:t>powering scenario (10% to </a:t>
            </a:r>
            <a:r>
              <a:rPr lang="en-GB" sz="1400" b="1" dirty="0" smtClean="0">
                <a:latin typeface="Book Antiqua" panose="02040602050305030304" pitchFamily="18" charset="0"/>
                <a:ea typeface="Batang" panose="02030600000101010101" pitchFamily="18" charset="-127"/>
              </a:rPr>
              <a:t>120</a:t>
            </a:r>
            <a:r>
              <a:rPr lang="en-GB" sz="1400" dirty="0" smtClean="0">
                <a:latin typeface="Book Antiqua" panose="02040602050305030304" pitchFamily="18" charset="0"/>
                <a:ea typeface="Batang" panose="02030600000101010101" pitchFamily="18" charset="-127"/>
              </a:rPr>
              <a:t>% range); </a:t>
            </a:r>
            <a:endParaRPr lang="en-GB" sz="1400" dirty="0" smtClean="0">
              <a:latin typeface="Book Antiqua" panose="02040602050305030304" pitchFamily="18" charset="0"/>
              <a:ea typeface="Batang" panose="02030600000101010101" pitchFamily="18" charset="-127"/>
            </a:endParaRPr>
          </a:p>
          <a:p>
            <a:pPr>
              <a:buFontTx/>
              <a:buChar char="-"/>
            </a:pPr>
            <a:r>
              <a:rPr lang="en-GB" sz="1400" dirty="0" smtClean="0">
                <a:latin typeface="Book Antiqua" panose="02040602050305030304" pitchFamily="18" charset="0"/>
                <a:ea typeface="Batang" panose="02030600000101010101" pitchFamily="18" charset="-127"/>
              </a:rPr>
              <a:t>A </a:t>
            </a:r>
            <a:r>
              <a:rPr lang="en-GB" sz="1400" dirty="0" smtClean="0">
                <a:latin typeface="Book Antiqua" panose="02040602050305030304" pitchFamily="18" charset="0"/>
                <a:ea typeface="Batang" panose="02030600000101010101" pitchFamily="18" charset="-127"/>
              </a:rPr>
              <a:t>feasible EM solution </a:t>
            </a:r>
            <a:r>
              <a:rPr lang="en-GB" sz="1400" dirty="0">
                <a:latin typeface="Book Antiqua" panose="02040602050305030304" pitchFamily="18" charset="0"/>
                <a:ea typeface="Batang" panose="02030600000101010101" pitchFamily="18" charset="-127"/>
              </a:rPr>
              <a:t>was </a:t>
            </a:r>
            <a:r>
              <a:rPr lang="en-GB" sz="1400" dirty="0" smtClean="0">
                <a:latin typeface="Book Antiqua" panose="02040602050305030304" pitchFamily="18" charset="0"/>
                <a:ea typeface="Batang" panose="02030600000101010101" pitchFamily="18" charset="-127"/>
              </a:rPr>
              <a:t>anyhow </a:t>
            </a:r>
            <a:r>
              <a:rPr lang="en-GB" sz="1400" u="sng" dirty="0" smtClean="0">
                <a:latin typeface="Book Antiqua" panose="02040602050305030304" pitchFamily="18" charset="0"/>
                <a:ea typeface="Batang" panose="02030600000101010101" pitchFamily="18" charset="-127"/>
              </a:rPr>
              <a:t>found and verified </a:t>
            </a:r>
          </a:p>
          <a:p>
            <a:pPr marL="36576" indent="0">
              <a:buNone/>
            </a:pPr>
            <a:r>
              <a:rPr lang="en-GB" sz="1400" dirty="0" smtClean="0">
                <a:latin typeface="Book Antiqua" panose="02040602050305030304" pitchFamily="18" charset="0"/>
                <a:ea typeface="Batang" panose="02030600000101010101" pitchFamily="18" charset="-127"/>
              </a:rPr>
              <a:t>For substantial power saving alternative new designs like the </a:t>
            </a:r>
            <a:r>
              <a:rPr lang="en-GB" sz="1400" u="sng" dirty="0" smtClean="0">
                <a:latin typeface="Book Antiqua" panose="02040602050305030304" pitchFamily="18" charset="0"/>
                <a:ea typeface="Batang" panose="02030600000101010101" pitchFamily="18" charset="-127"/>
              </a:rPr>
              <a:t>full  PM one </a:t>
            </a:r>
            <a:r>
              <a:rPr lang="en-GB" sz="1400" i="1" dirty="0" smtClean="0">
                <a:latin typeface="Book Antiqua" panose="02040602050305030304" pitchFamily="18" charset="0"/>
                <a:ea typeface="Batang" panose="02030600000101010101" pitchFamily="18" charset="-127"/>
              </a:rPr>
              <a:t>(see presentation: B. Shepherd </a:t>
            </a:r>
            <a:r>
              <a:rPr lang="en-GB" sz="1400" i="1" dirty="0">
                <a:latin typeface="Book Antiqua" panose="02040602050305030304" pitchFamily="18" charset="0"/>
                <a:ea typeface="Batang" panose="02030600000101010101" pitchFamily="18" charset="-127"/>
              </a:rPr>
              <a:t>“Development of permanent-magnet based accelerator </a:t>
            </a:r>
            <a:r>
              <a:rPr lang="en-GB" sz="1400" i="1" dirty="0" smtClean="0">
                <a:latin typeface="Book Antiqua" panose="02040602050305030304" pitchFamily="18" charset="0"/>
                <a:ea typeface="Batang" panose="02030600000101010101" pitchFamily="18" charset="-127"/>
              </a:rPr>
              <a:t>magnets”) </a:t>
            </a:r>
            <a:r>
              <a:rPr lang="en-GB" sz="1400" dirty="0" smtClean="0">
                <a:latin typeface="Book Antiqua" panose="02040602050305030304" pitchFamily="18" charset="0"/>
                <a:ea typeface="Batang" panose="02030600000101010101" pitchFamily="18" charset="-127"/>
              </a:rPr>
              <a:t>are under study.</a:t>
            </a:r>
            <a:endParaRPr lang="en-GB" sz="1200" dirty="0" smtClean="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pPr marL="36576" indent="0">
              <a:buNone/>
            </a:pPr>
            <a:endParaRPr lang="en-GB" sz="1200" dirty="0" smtClean="0">
              <a:latin typeface="Book Antiqua" panose="02040602050305030304" pitchFamily="18" charset="0"/>
              <a:ea typeface="Batang" panose="02030600000101010101" pitchFamily="18" charset="-127"/>
            </a:endParaRPr>
          </a:p>
          <a:p>
            <a:pPr marL="36576" indent="0">
              <a:buNone/>
            </a:pPr>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pPr marL="36576" indent="0">
              <a:buNone/>
            </a:pPr>
            <a:endParaRPr lang="en-GB" sz="1200" dirty="0" smtClean="0">
              <a:latin typeface="Book Antiqua" panose="02040602050305030304" pitchFamily="18" charset="0"/>
              <a:ea typeface="Batang" panose="02030600000101010101" pitchFamily="18" charset="-127"/>
            </a:endParaRPr>
          </a:p>
          <a:p>
            <a:endParaRPr lang="en-GB" sz="1200" u="sng" dirty="0" smtClean="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pPr lvl="3"/>
            <a:endParaRPr lang="en-GB" sz="200" dirty="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pPr lvl="5"/>
            <a:endParaRPr lang="en-GB" sz="200" dirty="0" smtClean="0">
              <a:latin typeface="Book Antiqua" panose="02040602050305030304" pitchFamily="18" charset="0"/>
              <a:ea typeface="Batang" panose="02030600000101010101" pitchFamily="18" charset="-127"/>
            </a:endParaRPr>
          </a:p>
          <a:p>
            <a:pPr lvl="5"/>
            <a:endParaRPr lang="en-GB" sz="300" dirty="0">
              <a:latin typeface="Book Antiqua" panose="02040602050305030304" pitchFamily="18" charset="0"/>
              <a:ea typeface="Batang" panose="02030600000101010101" pitchFamily="18" charset="-127"/>
            </a:endParaRPr>
          </a:p>
          <a:p>
            <a:pPr lvl="5"/>
            <a:endParaRPr lang="en-GB" sz="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pPr marL="36576" indent="0">
              <a:buNone/>
            </a:pPr>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p:txBody>
      </p:sp>
      <p:pic>
        <p:nvPicPr>
          <p:cNvPr id="4" name="Picture 3"/>
          <p:cNvPicPr/>
          <p:nvPr/>
        </p:nvPicPr>
        <p:blipFill>
          <a:blip r:embed="rId2" cstate="print"/>
          <a:srcRect/>
          <a:stretch>
            <a:fillRect/>
          </a:stretch>
        </p:blipFill>
        <p:spPr bwMode="auto">
          <a:xfrm>
            <a:off x="373848" y="2136913"/>
            <a:ext cx="3512352" cy="2023150"/>
          </a:xfrm>
          <a:prstGeom prst="rect">
            <a:avLst/>
          </a:prstGeom>
          <a:noFill/>
        </p:spPr>
      </p:pic>
      <p:pic>
        <p:nvPicPr>
          <p:cNvPr id="5" name="Picture 4" descr="G:\Departments\AT\Projects\Modena\DFS-MOD1\New Project\CLIC\Work CLIC\DBQ Magnets (+ Daresbury)\Danfysik\DBQ DFK 00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461" r="6004"/>
          <a:stretch/>
        </p:blipFill>
        <p:spPr bwMode="auto">
          <a:xfrm rot="-5400000">
            <a:off x="4039407" y="2073159"/>
            <a:ext cx="2456667" cy="258417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G:\Departments\AT\Projects\Modena\DFS-MOD1\New Project\CLIC\Work CLIC\DBQ Magnets (+ Daresbury)\Daresbury DBQ\Daresbury_DBQ_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a:off x="6449652" y="2443899"/>
            <a:ext cx="2456667" cy="1842693"/>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G:\Departments\AT\Projects\Modena\DFS-MOD1\New Project\CLIC\Work CLIC\MB PROTOS\MBQ TYPE1 V2\DSC00904.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26083" y="4750904"/>
            <a:ext cx="2715742" cy="180673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G:\Departments\AT\Projects\Modena\DFS-MOD1\New Project\CLIC\Work CLIC\MB PROTOS\MST_8686.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09394" y="4750904"/>
            <a:ext cx="2707874" cy="179996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title"/>
          </p:nvPr>
        </p:nvSpPr>
        <p:spPr>
          <a:xfrm>
            <a:off x="3685576" y="0"/>
            <a:ext cx="1793510" cy="279313"/>
          </a:xfrm>
        </p:spPr>
        <p:txBody>
          <a:bodyPr>
            <a:noAutofit/>
          </a:bodyPr>
          <a:lstStyle/>
          <a:p>
            <a:r>
              <a:rPr lang="en-GB" sz="1200" i="1" dirty="0" smtClean="0">
                <a:solidFill>
                  <a:srgbClr val="FF0000"/>
                </a:solidFill>
              </a:rPr>
              <a:t>The CLIC specificities</a:t>
            </a:r>
            <a:endParaRPr lang="en-GB" sz="3600" i="1" dirty="0"/>
          </a:p>
        </p:txBody>
      </p:sp>
      <p:sp>
        <p:nvSpPr>
          <p:cNvPr id="9" name="Content Placeholder 2"/>
          <p:cNvSpPr txBox="1">
            <a:spLocks/>
          </p:cNvSpPr>
          <p:nvPr/>
        </p:nvSpPr>
        <p:spPr>
          <a:xfrm>
            <a:off x="266681" y="4236703"/>
            <a:ext cx="3033109" cy="2314161"/>
          </a:xfrm>
          <a:prstGeom prst="rect">
            <a:avLst/>
          </a:prstGeom>
          <a:solidFill>
            <a:schemeClr val="bg1"/>
          </a:solidFill>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r>
              <a:rPr lang="en-GB" sz="1400" i="1" u="sng" dirty="0" smtClean="0">
                <a:solidFill>
                  <a:srgbClr val="0000FF"/>
                </a:solidFill>
                <a:latin typeface="Book Antiqua" panose="02040602050305030304" pitchFamily="18" charset="0"/>
                <a:ea typeface="Batang" panose="02030600000101010101" pitchFamily="18" charset="-127"/>
              </a:rPr>
              <a:t>The situation for the </a:t>
            </a:r>
            <a:r>
              <a:rPr lang="en-GB" sz="1400" b="1" i="1" u="sng" dirty="0" smtClean="0">
                <a:solidFill>
                  <a:srgbClr val="0000FF"/>
                </a:solidFill>
                <a:latin typeface="Book Antiqua" panose="02040602050305030304" pitchFamily="18" charset="0"/>
                <a:ea typeface="Batang" panose="02030600000101010101" pitchFamily="18" charset="-127"/>
              </a:rPr>
              <a:t>MBQ</a:t>
            </a:r>
            <a:r>
              <a:rPr lang="en-GB" sz="1400" i="1" u="sng" dirty="0" smtClean="0">
                <a:solidFill>
                  <a:srgbClr val="0000FF"/>
                </a:solidFill>
                <a:latin typeface="Book Antiqua" panose="02040602050305030304" pitchFamily="18" charset="0"/>
                <a:ea typeface="Batang" panose="02030600000101010101" pitchFamily="18" charset="-127"/>
              </a:rPr>
              <a:t>:</a:t>
            </a:r>
          </a:p>
          <a:p>
            <a:pPr marL="36576" indent="0">
              <a:buFont typeface="Arial"/>
              <a:buNone/>
            </a:pPr>
            <a:r>
              <a:rPr lang="en-GB" sz="1400" dirty="0" smtClean="0">
                <a:latin typeface="Book Antiqua" panose="02040602050305030304" pitchFamily="18" charset="0"/>
                <a:ea typeface="Batang" panose="02030600000101010101" pitchFamily="18" charset="-127"/>
              </a:rPr>
              <a:t>- Magnet weight </a:t>
            </a:r>
            <a:r>
              <a:rPr lang="en-GB" sz="1400" u="sng" dirty="0" smtClean="0">
                <a:latin typeface="Book Antiqua" panose="02040602050305030304" pitchFamily="18" charset="0"/>
                <a:ea typeface="Batang" panose="02030600000101010101" pitchFamily="18" charset="-127"/>
              </a:rPr>
              <a:t>critical for the stabilization </a:t>
            </a:r>
            <a:r>
              <a:rPr lang="en-GB" sz="1400" u="sng" dirty="0" smtClean="0">
                <a:latin typeface="Book Antiqua" panose="02040602050305030304" pitchFamily="18" charset="0"/>
                <a:ea typeface="Batang" panose="02030600000101010101" pitchFamily="18" charset="-127"/>
                <a:sym typeface="Wingdings" panose="05000000000000000000" pitchFamily="2" charset="2"/>
              </a:rPr>
              <a:t> minimized</a:t>
            </a:r>
            <a:endParaRPr lang="en-GB" sz="1400" u="sng" dirty="0" smtClean="0">
              <a:latin typeface="Book Antiqua" panose="02040602050305030304" pitchFamily="18" charset="0"/>
              <a:ea typeface="Batang" panose="02030600000101010101" pitchFamily="18" charset="-127"/>
            </a:endParaRPr>
          </a:p>
          <a:p>
            <a:pPr marL="36576" indent="0">
              <a:buFont typeface="Arial"/>
              <a:buNone/>
            </a:pPr>
            <a:r>
              <a:rPr lang="en-GB" sz="1400" dirty="0" smtClean="0">
                <a:latin typeface="Book Antiqua" panose="02040602050305030304" pitchFamily="18" charset="0"/>
                <a:ea typeface="Batang" panose="02030600000101010101" pitchFamily="18" charset="-127"/>
              </a:rPr>
              <a:t>- The magnet design is optimized towards performances and available space</a:t>
            </a:r>
          </a:p>
          <a:p>
            <a:pPr marL="36576" indent="0">
              <a:buFont typeface="Arial"/>
              <a:buNone/>
            </a:pPr>
            <a:r>
              <a:rPr lang="en-GB" sz="1400" dirty="0" smtClean="0">
                <a:latin typeface="Book Antiqua" panose="02040602050305030304" pitchFamily="18" charset="0"/>
                <a:ea typeface="Batang" panose="02030600000101010101" pitchFamily="18" charset="-127"/>
              </a:rPr>
              <a:t>- For power saving we also here plan to investigate an </a:t>
            </a:r>
            <a:r>
              <a:rPr lang="en-GB" sz="1400" u="sng" dirty="0" smtClean="0">
                <a:latin typeface="Book Antiqua" panose="02040602050305030304" pitchFamily="18" charset="0"/>
                <a:ea typeface="Batang" panose="02030600000101010101" pitchFamily="18" charset="-127"/>
              </a:rPr>
              <a:t>hybrid version (PM + EM)</a:t>
            </a:r>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pPr lvl="3"/>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pPr lvl="5"/>
            <a:endParaRPr lang="en-GB" sz="1400" dirty="0" smtClean="0">
              <a:latin typeface="Book Antiqua" panose="02040602050305030304" pitchFamily="18" charset="0"/>
              <a:ea typeface="Batang" panose="02030600000101010101" pitchFamily="18" charset="-127"/>
            </a:endParaRPr>
          </a:p>
          <a:p>
            <a:pPr lvl="5"/>
            <a:endParaRPr lang="en-GB" sz="1400" dirty="0" smtClean="0">
              <a:latin typeface="Book Antiqua" panose="02040602050305030304" pitchFamily="18" charset="0"/>
              <a:ea typeface="Batang" panose="02030600000101010101" pitchFamily="18" charset="-127"/>
            </a:endParaRPr>
          </a:p>
          <a:p>
            <a:pPr lvl="5"/>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pPr marL="36576" indent="0">
              <a:buFont typeface="Arial"/>
              <a:buNone/>
            </a:pPr>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p:txBody>
      </p:sp>
    </p:spTree>
    <p:extLst>
      <p:ext uri="{BB962C8B-B14F-4D97-AF65-F5344CB8AC3E}">
        <p14:creationId xmlns:p14="http://schemas.microsoft.com/office/powerpoint/2010/main" val="2993704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2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9">
                                            <p:txEl>
                                              <p:pRg st="0" end="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
                                            <p:txEl>
                                              <p:pRg st="1" end="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9">
                                            <p:txEl>
                                              <p:pRg st="2" end="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28"/>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781" y="396056"/>
            <a:ext cx="8823960" cy="6163769"/>
          </a:xfrm>
          <a:solidFill>
            <a:schemeClr val="bg1"/>
          </a:solidFill>
        </p:spPr>
        <p:txBody>
          <a:bodyPr>
            <a:normAutofit lnSpcReduction="10000"/>
          </a:bodyPr>
          <a:lstStyle/>
          <a:p>
            <a:pPr marL="36576" indent="0" algn="ctr">
              <a:buNone/>
            </a:pPr>
            <a:r>
              <a:rPr lang="en-GB" sz="1400" u="sng" dirty="0">
                <a:solidFill>
                  <a:srgbClr val="FF0000"/>
                </a:solidFill>
                <a:latin typeface="Book Antiqua" panose="02040602050305030304" pitchFamily="18" charset="0"/>
                <a:ea typeface="Batang" panose="02030600000101010101" pitchFamily="18" charset="-127"/>
              </a:rPr>
              <a:t>2) The wide population of magnets in the different part of the CLIC </a:t>
            </a:r>
            <a:r>
              <a:rPr lang="en-GB" sz="1400" u="sng" dirty="0" smtClean="0">
                <a:solidFill>
                  <a:srgbClr val="FF0000"/>
                </a:solidFill>
                <a:latin typeface="Book Antiqua" panose="02040602050305030304" pitchFamily="18" charset="0"/>
                <a:ea typeface="Batang" panose="02030600000101010101" pitchFamily="18" charset="-127"/>
              </a:rPr>
              <a:t>complex:</a:t>
            </a:r>
          </a:p>
          <a:p>
            <a:pPr marL="36576" indent="0" algn="ctr">
              <a:buNone/>
            </a:pPr>
            <a:endParaRPr lang="en-GB" sz="1400" u="sng" dirty="0" smtClean="0">
              <a:solidFill>
                <a:srgbClr val="FF0000"/>
              </a:solidFill>
              <a:latin typeface="Book Antiqua" panose="02040602050305030304" pitchFamily="18" charset="0"/>
              <a:ea typeface="Batang" panose="02030600000101010101" pitchFamily="18" charset="-127"/>
            </a:endParaRPr>
          </a:p>
          <a:p>
            <a:pPr marL="10800" indent="0">
              <a:spcBef>
                <a:spcPts val="0"/>
              </a:spcBef>
              <a:buNone/>
            </a:pPr>
            <a:r>
              <a:rPr lang="en-GB" sz="1300" dirty="0" smtClean="0">
                <a:latin typeface="Book Antiqua" panose="02040602050305030304" pitchFamily="18" charset="0"/>
                <a:ea typeface="Batang" panose="02030600000101010101" pitchFamily="18" charset="-127"/>
              </a:rPr>
              <a:t>1) CLIC Drive Beam complex (turnaround, delay line, combiners rings, TL, </a:t>
            </a:r>
            <a:r>
              <a:rPr lang="en-GB" sz="1300" dirty="0">
                <a:latin typeface="Book Antiqua" panose="02040602050305030304" pitchFamily="18" charset="0"/>
                <a:ea typeface="Batang" panose="02030600000101010101" pitchFamily="18" charset="-127"/>
              </a:rPr>
              <a:t>etc.) EDMS </a:t>
            </a:r>
            <a:r>
              <a:rPr lang="en-GB" sz="1300" dirty="0" smtClean="0">
                <a:latin typeface="Book Antiqua" panose="02040602050305030304" pitchFamily="18" charset="0"/>
                <a:ea typeface="Batang" panose="02030600000101010101" pitchFamily="18" charset="-127"/>
              </a:rPr>
              <a:t>n.1082761</a:t>
            </a:r>
            <a:r>
              <a:rPr lang="en-GB" sz="1300" dirty="0">
                <a:latin typeface="Book Antiqua" panose="02040602050305030304" pitchFamily="18" charset="0"/>
                <a:ea typeface="Batang" panose="02030600000101010101" pitchFamily="18" charset="-127"/>
              </a:rPr>
              <a:t>:</a:t>
            </a:r>
            <a:endParaRPr lang="en-GB" sz="1300" dirty="0" smtClean="0">
              <a:latin typeface="Book Antiqua" panose="02040602050305030304" pitchFamily="18" charset="0"/>
              <a:ea typeface="Batang" panose="02030600000101010101" pitchFamily="18" charset="-127"/>
            </a:endParaRPr>
          </a:p>
          <a:p>
            <a:pPr marL="10800" indent="0">
              <a:spcBef>
                <a:spcPts val="0"/>
              </a:spcBef>
              <a:buNone/>
            </a:pPr>
            <a:r>
              <a:rPr lang="en-GB" sz="1300" dirty="0" smtClean="0">
                <a:latin typeface="Book Antiqua" panose="02040602050305030304" pitchFamily="18" charset="0"/>
                <a:ea typeface="Batang" panose="02030600000101010101" pitchFamily="18" charset="-127"/>
              </a:rPr>
              <a:t>- </a:t>
            </a:r>
            <a:r>
              <a:rPr lang="en-GB" sz="1300" b="1" dirty="0" smtClean="0">
                <a:solidFill>
                  <a:srgbClr val="FF0000"/>
                </a:solidFill>
                <a:latin typeface="Book Antiqua" panose="02040602050305030304" pitchFamily="18" charset="0"/>
                <a:ea typeface="Batang" panose="02030600000101010101" pitchFamily="18" charset="-127"/>
              </a:rPr>
              <a:t>12096</a:t>
            </a:r>
            <a:r>
              <a:rPr lang="en-GB" sz="1300" dirty="0" smtClean="0">
                <a:solidFill>
                  <a:srgbClr val="FF0000"/>
                </a:solidFill>
                <a:latin typeface="Book Antiqua" panose="02040602050305030304" pitchFamily="18" charset="0"/>
                <a:ea typeface="Batang" panose="02030600000101010101" pitchFamily="18" charset="-127"/>
              </a:rPr>
              <a:t> </a:t>
            </a:r>
            <a:r>
              <a:rPr lang="en-GB" sz="1300" dirty="0" smtClean="0">
                <a:latin typeface="Book Antiqua" panose="02040602050305030304" pitchFamily="18" charset="0"/>
                <a:ea typeface="Batang" panose="02030600000101010101" pitchFamily="18" charset="-127"/>
              </a:rPr>
              <a:t>magnets in total; divided in </a:t>
            </a:r>
            <a:r>
              <a:rPr lang="en-GB" sz="1300" b="1" dirty="0" smtClean="0">
                <a:latin typeface="Book Antiqua" panose="02040602050305030304" pitchFamily="18" charset="0"/>
                <a:ea typeface="Batang" panose="02030600000101010101" pitchFamily="18" charset="-127"/>
              </a:rPr>
              <a:t>14</a:t>
            </a:r>
            <a:r>
              <a:rPr lang="en-GB" sz="1300" dirty="0" smtClean="0">
                <a:latin typeface="Book Antiqua" panose="02040602050305030304" pitchFamily="18" charset="0"/>
                <a:ea typeface="Batang" panose="02030600000101010101" pitchFamily="18" charset="-127"/>
              </a:rPr>
              <a:t> types with population from </a:t>
            </a:r>
            <a:r>
              <a:rPr lang="en-GB" sz="1300" b="1" dirty="0" smtClean="0">
                <a:latin typeface="Book Antiqua" panose="02040602050305030304" pitchFamily="18" charset="0"/>
                <a:ea typeface="Batang" panose="02030600000101010101" pitchFamily="18" charset="-127"/>
              </a:rPr>
              <a:t>32</a:t>
            </a:r>
            <a:r>
              <a:rPr lang="en-GB" sz="1300" dirty="0" smtClean="0">
                <a:latin typeface="Book Antiqua" panose="02040602050305030304" pitchFamily="18" charset="0"/>
                <a:ea typeface="Batang" panose="02030600000101010101" pitchFamily="18" charset="-127"/>
              </a:rPr>
              <a:t> to </a:t>
            </a:r>
            <a:r>
              <a:rPr lang="en-GB" sz="1300" b="1" dirty="0" smtClean="0">
                <a:latin typeface="Book Antiqua" panose="02040602050305030304" pitchFamily="18" charset="0"/>
                <a:ea typeface="Batang" panose="02030600000101010101" pitchFamily="18" charset="-127"/>
              </a:rPr>
              <a:t>1872</a:t>
            </a:r>
            <a:r>
              <a:rPr lang="en-GB" sz="1300" dirty="0" smtClean="0">
                <a:latin typeface="Book Antiqua" panose="02040602050305030304" pitchFamily="18" charset="0"/>
                <a:ea typeface="Batang" panose="02030600000101010101" pitchFamily="18" charset="-127"/>
              </a:rPr>
              <a:t> units. </a:t>
            </a:r>
            <a:endParaRPr lang="en-GB" sz="1300" dirty="0">
              <a:latin typeface="Book Antiqua" panose="02040602050305030304" pitchFamily="18" charset="0"/>
              <a:ea typeface="Batang" panose="02030600000101010101" pitchFamily="18" charset="-127"/>
            </a:endParaRPr>
          </a:p>
          <a:p>
            <a:pPr marL="468000">
              <a:spcBef>
                <a:spcPts val="0"/>
              </a:spcBef>
            </a:pPr>
            <a:endParaRPr lang="en-GB" sz="1300" dirty="0" smtClean="0">
              <a:latin typeface="Book Antiqua" panose="02040602050305030304" pitchFamily="18" charset="0"/>
              <a:ea typeface="Batang" panose="02030600000101010101" pitchFamily="18" charset="-127"/>
            </a:endParaRPr>
          </a:p>
          <a:p>
            <a:pPr marL="10800" indent="0">
              <a:spcBef>
                <a:spcPts val="0"/>
              </a:spcBef>
              <a:buNone/>
            </a:pPr>
            <a:r>
              <a:rPr lang="en-GB" sz="1300" dirty="0" smtClean="0">
                <a:latin typeface="Book Antiqua" panose="02040602050305030304" pitchFamily="18" charset="0"/>
                <a:ea typeface="Batang" panose="02030600000101010101" pitchFamily="18" charset="-127"/>
              </a:rPr>
              <a:t>2) CLIC Main </a:t>
            </a:r>
            <a:r>
              <a:rPr lang="en-GB" sz="1300" dirty="0">
                <a:latin typeface="Book Antiqua" panose="02040602050305030304" pitchFamily="18" charset="0"/>
                <a:ea typeface="Batang" panose="02030600000101010101" pitchFamily="18" charset="-127"/>
              </a:rPr>
              <a:t>Beam </a:t>
            </a:r>
            <a:r>
              <a:rPr lang="en-GB" sz="1300" dirty="0" smtClean="0">
                <a:latin typeface="Book Antiqua" panose="02040602050305030304" pitchFamily="18" charset="0"/>
                <a:ea typeface="Batang" panose="02030600000101010101" pitchFamily="18" charset="-127"/>
              </a:rPr>
              <a:t>Transport EDMS n. 1139561:</a:t>
            </a:r>
          </a:p>
          <a:p>
            <a:pPr marL="10800" indent="0">
              <a:spcBef>
                <a:spcPts val="0"/>
              </a:spcBef>
              <a:buNone/>
            </a:pPr>
            <a:r>
              <a:rPr lang="en-GB" sz="1300" dirty="0" smtClean="0">
                <a:latin typeface="Book Antiqua" panose="02040602050305030304" pitchFamily="18" charset="0"/>
                <a:ea typeface="Batang" panose="02030600000101010101" pitchFamily="18" charset="-127"/>
              </a:rPr>
              <a:t>- </a:t>
            </a:r>
            <a:r>
              <a:rPr lang="en-GB" sz="1300" b="1" dirty="0" smtClean="0">
                <a:solidFill>
                  <a:srgbClr val="FF0000"/>
                </a:solidFill>
                <a:latin typeface="Book Antiqua" panose="02040602050305030304" pitchFamily="18" charset="0"/>
                <a:ea typeface="Batang" panose="02030600000101010101" pitchFamily="18" charset="-127"/>
              </a:rPr>
              <a:t>2291</a:t>
            </a:r>
            <a:r>
              <a:rPr lang="en-GB" sz="1300" dirty="0" smtClean="0">
                <a:solidFill>
                  <a:srgbClr val="FF0000"/>
                </a:solidFill>
                <a:latin typeface="Book Antiqua" panose="02040602050305030304" pitchFamily="18" charset="0"/>
                <a:ea typeface="Batang" panose="02030600000101010101" pitchFamily="18" charset="-127"/>
              </a:rPr>
              <a:t> </a:t>
            </a:r>
            <a:r>
              <a:rPr lang="en-GB" sz="1300" dirty="0" smtClean="0">
                <a:latin typeface="Book Antiqua" panose="02040602050305030304" pitchFamily="18" charset="0"/>
                <a:ea typeface="Batang" panose="02030600000101010101" pitchFamily="18" charset="-127"/>
              </a:rPr>
              <a:t>magnets </a:t>
            </a:r>
            <a:r>
              <a:rPr lang="en-GB" sz="1300" dirty="0">
                <a:latin typeface="Book Antiqua" panose="02040602050305030304" pitchFamily="18" charset="0"/>
                <a:ea typeface="Batang" panose="02030600000101010101" pitchFamily="18" charset="-127"/>
              </a:rPr>
              <a:t>in total; divided in </a:t>
            </a:r>
            <a:r>
              <a:rPr lang="en-GB" sz="1300" b="1" dirty="0" smtClean="0">
                <a:latin typeface="Book Antiqua" panose="02040602050305030304" pitchFamily="18" charset="0"/>
                <a:ea typeface="Batang" panose="02030600000101010101" pitchFamily="18" charset="-127"/>
              </a:rPr>
              <a:t>17</a:t>
            </a:r>
            <a:r>
              <a:rPr lang="en-GB" sz="1300" dirty="0" smtClean="0">
                <a:latin typeface="Book Antiqua" panose="02040602050305030304" pitchFamily="18" charset="0"/>
                <a:ea typeface="Batang" panose="02030600000101010101" pitchFamily="18" charset="-127"/>
              </a:rPr>
              <a:t> </a:t>
            </a:r>
            <a:r>
              <a:rPr lang="en-GB" sz="1300" dirty="0">
                <a:latin typeface="Book Antiqua" panose="02040602050305030304" pitchFamily="18" charset="0"/>
                <a:ea typeface="Batang" panose="02030600000101010101" pitchFamily="18" charset="-127"/>
              </a:rPr>
              <a:t>types with population from </a:t>
            </a:r>
            <a:r>
              <a:rPr lang="en-GB" sz="1300" b="1" dirty="0" smtClean="0">
                <a:latin typeface="Book Antiqua" panose="02040602050305030304" pitchFamily="18" charset="0"/>
                <a:ea typeface="Batang" panose="02030600000101010101" pitchFamily="18" charset="-127"/>
              </a:rPr>
              <a:t>1</a:t>
            </a:r>
            <a:r>
              <a:rPr lang="en-GB" sz="1300" dirty="0" smtClean="0">
                <a:latin typeface="Book Antiqua" panose="02040602050305030304" pitchFamily="18" charset="0"/>
                <a:ea typeface="Batang" panose="02030600000101010101" pitchFamily="18" charset="-127"/>
              </a:rPr>
              <a:t> </a:t>
            </a:r>
            <a:r>
              <a:rPr lang="en-GB" sz="1300" dirty="0">
                <a:latin typeface="Book Antiqua" panose="02040602050305030304" pitchFamily="18" charset="0"/>
                <a:ea typeface="Batang" panose="02030600000101010101" pitchFamily="18" charset="-127"/>
              </a:rPr>
              <a:t>to </a:t>
            </a:r>
            <a:r>
              <a:rPr lang="en-GB" sz="1300" b="1" dirty="0" smtClean="0">
                <a:latin typeface="Book Antiqua" panose="02040602050305030304" pitchFamily="18" charset="0"/>
                <a:ea typeface="Batang" panose="02030600000101010101" pitchFamily="18" charset="-127"/>
              </a:rPr>
              <a:t>250</a:t>
            </a:r>
            <a:r>
              <a:rPr lang="en-GB" sz="1300" dirty="0" smtClean="0">
                <a:latin typeface="Book Antiqua" panose="02040602050305030304" pitchFamily="18" charset="0"/>
                <a:ea typeface="Batang" panose="02030600000101010101" pitchFamily="18" charset="-127"/>
              </a:rPr>
              <a:t> </a:t>
            </a:r>
            <a:r>
              <a:rPr lang="en-GB" sz="1300" dirty="0">
                <a:latin typeface="Book Antiqua" panose="02040602050305030304" pitchFamily="18" charset="0"/>
                <a:ea typeface="Batang" panose="02030600000101010101" pitchFamily="18" charset="-127"/>
              </a:rPr>
              <a:t>units. </a:t>
            </a:r>
          </a:p>
          <a:p>
            <a:pPr marL="468000">
              <a:spcBef>
                <a:spcPts val="0"/>
              </a:spcBef>
            </a:pPr>
            <a:endParaRPr lang="en-GB" sz="1300" dirty="0" smtClean="0">
              <a:latin typeface="Book Antiqua" panose="02040602050305030304" pitchFamily="18" charset="0"/>
              <a:ea typeface="Batang" panose="02030600000101010101" pitchFamily="18" charset="-127"/>
            </a:endParaRPr>
          </a:p>
          <a:p>
            <a:pPr marL="10800" indent="0">
              <a:spcBef>
                <a:spcPts val="0"/>
              </a:spcBef>
              <a:buNone/>
            </a:pPr>
            <a:r>
              <a:rPr lang="en-GB" sz="1300" dirty="0" smtClean="0">
                <a:latin typeface="Book Antiqua" panose="02040602050305030304" pitchFamily="18" charset="0"/>
                <a:ea typeface="Batang" panose="02030600000101010101" pitchFamily="18" charset="-127"/>
              </a:rPr>
              <a:t>3) </a:t>
            </a:r>
            <a:r>
              <a:rPr lang="en-GB" sz="1300" dirty="0">
                <a:latin typeface="Book Antiqua" panose="02040602050305030304" pitchFamily="18" charset="0"/>
                <a:ea typeface="Batang" panose="02030600000101010101" pitchFamily="18" charset="-127"/>
              </a:rPr>
              <a:t>CLIC Damping </a:t>
            </a:r>
            <a:r>
              <a:rPr lang="en-GB" sz="1300" dirty="0" smtClean="0">
                <a:latin typeface="Book Antiqua" panose="02040602050305030304" pitchFamily="18" charset="0"/>
                <a:ea typeface="Batang" panose="02030600000101010101" pitchFamily="18" charset="-127"/>
              </a:rPr>
              <a:t>Rings EDMS n. 1092291</a:t>
            </a:r>
            <a:r>
              <a:rPr lang="en-GB" sz="1300" dirty="0">
                <a:latin typeface="Book Antiqua" panose="02040602050305030304" pitchFamily="18" charset="0"/>
                <a:ea typeface="Batang" panose="02030600000101010101" pitchFamily="18" charset="-127"/>
              </a:rPr>
              <a:t>:</a:t>
            </a:r>
          </a:p>
          <a:p>
            <a:pPr marL="10800" indent="0">
              <a:spcBef>
                <a:spcPts val="0"/>
              </a:spcBef>
              <a:buNone/>
            </a:pPr>
            <a:r>
              <a:rPr lang="en-GB" sz="1300" dirty="0" smtClean="0">
                <a:latin typeface="Book Antiqua" panose="02040602050305030304" pitchFamily="18" charset="0"/>
                <a:ea typeface="Batang" panose="02030600000101010101" pitchFamily="18" charset="-127"/>
              </a:rPr>
              <a:t>- </a:t>
            </a:r>
            <a:r>
              <a:rPr lang="en-GB" sz="1300" b="1" dirty="0" smtClean="0">
                <a:solidFill>
                  <a:srgbClr val="FF0000"/>
                </a:solidFill>
                <a:latin typeface="Book Antiqua" panose="02040602050305030304" pitchFamily="18" charset="0"/>
                <a:ea typeface="Batang" panose="02030600000101010101" pitchFamily="18" charset="-127"/>
              </a:rPr>
              <a:t>4076</a:t>
            </a:r>
            <a:r>
              <a:rPr lang="en-GB" sz="1300" dirty="0" smtClean="0">
                <a:solidFill>
                  <a:srgbClr val="FF0000"/>
                </a:solidFill>
                <a:latin typeface="Book Antiqua" panose="02040602050305030304" pitchFamily="18" charset="0"/>
                <a:ea typeface="Batang" panose="02030600000101010101" pitchFamily="18" charset="-127"/>
              </a:rPr>
              <a:t> </a:t>
            </a:r>
            <a:r>
              <a:rPr lang="en-GB" sz="1300" dirty="0">
                <a:latin typeface="Book Antiqua" panose="02040602050305030304" pitchFamily="18" charset="0"/>
                <a:ea typeface="Batang" panose="02030600000101010101" pitchFamily="18" charset="-127"/>
              </a:rPr>
              <a:t>magnets in total; divided in </a:t>
            </a:r>
            <a:r>
              <a:rPr lang="en-GB" sz="1300" b="1" dirty="0" smtClean="0">
                <a:latin typeface="Book Antiqua" panose="02040602050305030304" pitchFamily="18" charset="0"/>
                <a:ea typeface="Batang" panose="02030600000101010101" pitchFamily="18" charset="-127"/>
              </a:rPr>
              <a:t>11</a:t>
            </a:r>
            <a:r>
              <a:rPr lang="en-GB" sz="1300" dirty="0" smtClean="0">
                <a:latin typeface="Book Antiqua" panose="02040602050305030304" pitchFamily="18" charset="0"/>
                <a:ea typeface="Batang" panose="02030600000101010101" pitchFamily="18" charset="-127"/>
              </a:rPr>
              <a:t> </a:t>
            </a:r>
            <a:r>
              <a:rPr lang="en-GB" sz="1300" dirty="0">
                <a:latin typeface="Book Antiqua" panose="02040602050305030304" pitchFamily="18" charset="0"/>
                <a:ea typeface="Batang" panose="02030600000101010101" pitchFamily="18" charset="-127"/>
              </a:rPr>
              <a:t>types with population from </a:t>
            </a:r>
            <a:r>
              <a:rPr lang="en-GB" sz="1300" b="1" dirty="0" smtClean="0">
                <a:latin typeface="Book Antiqua" panose="02040602050305030304" pitchFamily="18" charset="0"/>
                <a:ea typeface="Batang" panose="02030600000101010101" pitchFamily="18" charset="-127"/>
              </a:rPr>
              <a:t>76</a:t>
            </a:r>
            <a:r>
              <a:rPr lang="en-GB" sz="1300" dirty="0" smtClean="0">
                <a:latin typeface="Book Antiqua" panose="02040602050305030304" pitchFamily="18" charset="0"/>
                <a:ea typeface="Batang" panose="02030600000101010101" pitchFamily="18" charset="-127"/>
              </a:rPr>
              <a:t> </a:t>
            </a:r>
            <a:r>
              <a:rPr lang="en-GB" sz="1300" dirty="0">
                <a:latin typeface="Book Antiqua" panose="02040602050305030304" pitchFamily="18" charset="0"/>
                <a:ea typeface="Batang" panose="02030600000101010101" pitchFamily="18" charset="-127"/>
              </a:rPr>
              <a:t>to </a:t>
            </a:r>
            <a:r>
              <a:rPr lang="en-GB" sz="1300" b="1" dirty="0" smtClean="0">
                <a:latin typeface="Book Antiqua" panose="02040602050305030304" pitchFamily="18" charset="0"/>
                <a:ea typeface="Batang" panose="02030600000101010101" pitchFamily="18" charset="-127"/>
              </a:rPr>
              <a:t>1004</a:t>
            </a:r>
            <a:r>
              <a:rPr lang="en-GB" sz="1300" dirty="0" smtClean="0">
                <a:latin typeface="Book Antiqua" panose="02040602050305030304" pitchFamily="18" charset="0"/>
                <a:ea typeface="Batang" panose="02030600000101010101" pitchFamily="18" charset="-127"/>
              </a:rPr>
              <a:t> </a:t>
            </a:r>
            <a:r>
              <a:rPr lang="en-GB" sz="1300" dirty="0">
                <a:latin typeface="Book Antiqua" panose="02040602050305030304" pitchFamily="18" charset="0"/>
                <a:ea typeface="Batang" panose="02030600000101010101" pitchFamily="18" charset="-127"/>
              </a:rPr>
              <a:t>units. </a:t>
            </a:r>
          </a:p>
          <a:p>
            <a:pPr marL="468000">
              <a:spcBef>
                <a:spcPts val="0"/>
              </a:spcBef>
            </a:pPr>
            <a:endParaRPr lang="en-GB" sz="1300" dirty="0" smtClean="0">
              <a:latin typeface="Book Antiqua" panose="02040602050305030304" pitchFamily="18" charset="0"/>
              <a:ea typeface="Batang" panose="02030600000101010101" pitchFamily="18" charset="-127"/>
            </a:endParaRPr>
          </a:p>
          <a:p>
            <a:pPr marL="10800" indent="0">
              <a:spcBef>
                <a:spcPts val="0"/>
              </a:spcBef>
              <a:buNone/>
            </a:pPr>
            <a:r>
              <a:rPr lang="en-GB" sz="1300" dirty="0" smtClean="0">
                <a:latin typeface="Book Antiqua" panose="02040602050305030304" pitchFamily="18" charset="0"/>
                <a:ea typeface="Batang" panose="02030600000101010101" pitchFamily="18" charset="-127"/>
              </a:rPr>
              <a:t>4) </a:t>
            </a:r>
            <a:r>
              <a:rPr lang="en-GB" sz="1300" dirty="0">
                <a:latin typeface="Book Antiqua" panose="02040602050305030304" pitchFamily="18" charset="0"/>
                <a:ea typeface="Batang" panose="02030600000101010101" pitchFamily="18" charset="-127"/>
              </a:rPr>
              <a:t>CLIC </a:t>
            </a:r>
            <a:r>
              <a:rPr lang="en-GB" sz="1300" dirty="0" smtClean="0">
                <a:latin typeface="Book Antiqua" panose="02040602050305030304" pitchFamily="18" charset="0"/>
                <a:ea typeface="Batang" panose="02030600000101010101" pitchFamily="18" charset="-127"/>
              </a:rPr>
              <a:t>Post-Collision line (CDR baseline </a:t>
            </a:r>
            <a:r>
              <a:rPr lang="en-GB" sz="1300" dirty="0">
                <a:latin typeface="Book Antiqua" panose="02040602050305030304" pitchFamily="18" charset="0"/>
                <a:ea typeface="Batang" panose="02030600000101010101" pitchFamily="18" charset="-127"/>
              </a:rPr>
              <a:t>version) EDMS </a:t>
            </a:r>
            <a:r>
              <a:rPr lang="en-GB" sz="1300" dirty="0" smtClean="0">
                <a:latin typeface="Book Antiqua" panose="02040602050305030304" pitchFamily="18" charset="0"/>
                <a:ea typeface="Batang" panose="02030600000101010101" pitchFamily="18" charset="-127"/>
              </a:rPr>
              <a:t>n. 1097652</a:t>
            </a:r>
            <a:r>
              <a:rPr lang="en-GB" sz="1300" dirty="0">
                <a:latin typeface="Book Antiqua" panose="02040602050305030304" pitchFamily="18" charset="0"/>
                <a:ea typeface="Batang" panose="02030600000101010101" pitchFamily="18" charset="-127"/>
              </a:rPr>
              <a:t>:</a:t>
            </a:r>
          </a:p>
          <a:p>
            <a:pPr marL="10800" indent="0">
              <a:spcBef>
                <a:spcPts val="0"/>
              </a:spcBef>
              <a:buNone/>
            </a:pPr>
            <a:r>
              <a:rPr lang="en-GB" sz="1300" dirty="0" smtClean="0">
                <a:latin typeface="Book Antiqua" panose="02040602050305030304" pitchFamily="18" charset="0"/>
                <a:ea typeface="Batang" panose="02030600000101010101" pitchFamily="18" charset="-127"/>
              </a:rPr>
              <a:t>- </a:t>
            </a:r>
            <a:r>
              <a:rPr lang="en-GB" sz="1300" b="1" dirty="0" smtClean="0">
                <a:solidFill>
                  <a:srgbClr val="FF0000"/>
                </a:solidFill>
                <a:latin typeface="Book Antiqua" panose="02040602050305030304" pitchFamily="18" charset="0"/>
                <a:ea typeface="Batang" panose="02030600000101010101" pitchFamily="18" charset="-127"/>
              </a:rPr>
              <a:t>18</a:t>
            </a:r>
            <a:r>
              <a:rPr lang="en-GB" sz="1300" dirty="0" smtClean="0">
                <a:solidFill>
                  <a:srgbClr val="FF0000"/>
                </a:solidFill>
                <a:latin typeface="Book Antiqua" panose="02040602050305030304" pitchFamily="18" charset="0"/>
                <a:ea typeface="Batang" panose="02030600000101010101" pitchFamily="18" charset="-127"/>
              </a:rPr>
              <a:t> </a:t>
            </a:r>
            <a:r>
              <a:rPr lang="en-GB" sz="1300" dirty="0">
                <a:latin typeface="Book Antiqua" panose="02040602050305030304" pitchFamily="18" charset="0"/>
                <a:ea typeface="Batang" panose="02030600000101010101" pitchFamily="18" charset="-127"/>
              </a:rPr>
              <a:t>magnets in total; divided in </a:t>
            </a:r>
            <a:r>
              <a:rPr lang="en-GB" sz="1300" b="1" dirty="0" smtClean="0">
                <a:latin typeface="Book Antiqua" panose="02040602050305030304" pitchFamily="18" charset="0"/>
                <a:ea typeface="Batang" panose="02030600000101010101" pitchFamily="18" charset="-127"/>
              </a:rPr>
              <a:t>5</a:t>
            </a:r>
            <a:r>
              <a:rPr lang="en-GB" sz="1300" dirty="0" smtClean="0">
                <a:latin typeface="Book Antiqua" panose="02040602050305030304" pitchFamily="18" charset="0"/>
                <a:ea typeface="Batang" panose="02030600000101010101" pitchFamily="18" charset="-127"/>
              </a:rPr>
              <a:t> </a:t>
            </a:r>
            <a:r>
              <a:rPr lang="en-GB" sz="1300" dirty="0">
                <a:latin typeface="Book Antiqua" panose="02040602050305030304" pitchFamily="18" charset="0"/>
                <a:ea typeface="Batang" panose="02030600000101010101" pitchFamily="18" charset="-127"/>
              </a:rPr>
              <a:t>types with population from </a:t>
            </a:r>
            <a:r>
              <a:rPr lang="en-GB" sz="1300" b="1" dirty="0" smtClean="0">
                <a:latin typeface="Book Antiqua" panose="02040602050305030304" pitchFamily="18" charset="0"/>
                <a:ea typeface="Batang" panose="02030600000101010101" pitchFamily="18" charset="-127"/>
              </a:rPr>
              <a:t>2</a:t>
            </a:r>
            <a:r>
              <a:rPr lang="en-GB" sz="1300" dirty="0" smtClean="0">
                <a:latin typeface="Book Antiqua" panose="02040602050305030304" pitchFamily="18" charset="0"/>
                <a:ea typeface="Batang" panose="02030600000101010101" pitchFamily="18" charset="-127"/>
              </a:rPr>
              <a:t> </a:t>
            </a:r>
            <a:r>
              <a:rPr lang="en-GB" sz="1300" dirty="0">
                <a:latin typeface="Book Antiqua" panose="02040602050305030304" pitchFamily="18" charset="0"/>
                <a:ea typeface="Batang" panose="02030600000101010101" pitchFamily="18" charset="-127"/>
              </a:rPr>
              <a:t>to </a:t>
            </a:r>
            <a:r>
              <a:rPr lang="en-GB" sz="1300" b="1" dirty="0" smtClean="0">
                <a:latin typeface="Book Antiqua" panose="02040602050305030304" pitchFamily="18" charset="0"/>
                <a:ea typeface="Batang" panose="02030600000101010101" pitchFamily="18" charset="-127"/>
              </a:rPr>
              <a:t>8</a:t>
            </a:r>
            <a:r>
              <a:rPr lang="en-GB" sz="1300" dirty="0" smtClean="0">
                <a:latin typeface="Book Antiqua" panose="02040602050305030304" pitchFamily="18" charset="0"/>
                <a:ea typeface="Batang" panose="02030600000101010101" pitchFamily="18" charset="-127"/>
              </a:rPr>
              <a:t> units</a:t>
            </a:r>
            <a:r>
              <a:rPr lang="en-GB" sz="1300" dirty="0">
                <a:latin typeface="Book Antiqua" panose="02040602050305030304" pitchFamily="18" charset="0"/>
                <a:ea typeface="Batang" panose="02030600000101010101" pitchFamily="18" charset="-127"/>
              </a:rPr>
              <a:t>. </a:t>
            </a:r>
          </a:p>
          <a:p>
            <a:pPr marL="468000">
              <a:spcBef>
                <a:spcPts val="0"/>
              </a:spcBef>
            </a:pPr>
            <a:endParaRPr lang="en-GB" sz="1300" dirty="0" smtClean="0">
              <a:latin typeface="Book Antiqua" panose="02040602050305030304" pitchFamily="18" charset="0"/>
              <a:ea typeface="Batang" panose="02030600000101010101" pitchFamily="18" charset="-127"/>
            </a:endParaRPr>
          </a:p>
          <a:p>
            <a:pPr marL="10800" indent="0">
              <a:spcBef>
                <a:spcPts val="0"/>
              </a:spcBef>
              <a:buNone/>
            </a:pPr>
            <a:r>
              <a:rPr lang="en-GB" sz="1300" dirty="0" smtClean="0">
                <a:latin typeface="Book Antiqua" panose="02040602050305030304" pitchFamily="18" charset="0"/>
                <a:ea typeface="Batang" panose="02030600000101010101" pitchFamily="18" charset="-127"/>
              </a:rPr>
              <a:t>5) </a:t>
            </a:r>
            <a:r>
              <a:rPr lang="en-GB" sz="1300" dirty="0">
                <a:latin typeface="Book Antiqua" panose="02040602050305030304" pitchFamily="18" charset="0"/>
                <a:ea typeface="Batang" panose="02030600000101010101" pitchFamily="18" charset="-127"/>
              </a:rPr>
              <a:t>CLIC </a:t>
            </a:r>
            <a:r>
              <a:rPr lang="en-GB" sz="1300" dirty="0" smtClean="0">
                <a:latin typeface="Book Antiqua" panose="02040602050305030304" pitchFamily="18" charset="0"/>
                <a:ea typeface="Batang" panose="02030600000101010101" pitchFamily="18" charset="-127"/>
              </a:rPr>
              <a:t>Beam </a:t>
            </a:r>
            <a:r>
              <a:rPr lang="en-GB" sz="1300" dirty="0">
                <a:latin typeface="Book Antiqua" panose="02040602050305030304" pitchFamily="18" charset="0"/>
                <a:ea typeface="Batang" panose="02030600000101010101" pitchFamily="18" charset="-127"/>
              </a:rPr>
              <a:t>Delivery </a:t>
            </a:r>
            <a:r>
              <a:rPr lang="en-GB" sz="1300" dirty="0" smtClean="0">
                <a:latin typeface="Book Antiqua" panose="02040602050305030304" pitchFamily="18" charset="0"/>
                <a:ea typeface="Batang" panose="02030600000101010101" pitchFamily="18" charset="-127"/>
              </a:rPr>
              <a:t>System EDMS n. 1250188</a:t>
            </a:r>
            <a:r>
              <a:rPr lang="en-GB" sz="1300" dirty="0">
                <a:latin typeface="Book Antiqua" panose="02040602050305030304" pitchFamily="18" charset="0"/>
                <a:ea typeface="Batang" panose="02030600000101010101" pitchFamily="18" charset="-127"/>
              </a:rPr>
              <a:t>:</a:t>
            </a:r>
            <a:endParaRPr lang="en-GB" sz="1300" dirty="0" smtClean="0">
              <a:latin typeface="Book Antiqua" panose="02040602050305030304" pitchFamily="18" charset="0"/>
              <a:ea typeface="Batang" panose="02030600000101010101" pitchFamily="18" charset="-127"/>
            </a:endParaRPr>
          </a:p>
          <a:p>
            <a:pPr marL="10800" indent="0">
              <a:spcBef>
                <a:spcPts val="0"/>
              </a:spcBef>
              <a:buNone/>
            </a:pPr>
            <a:r>
              <a:rPr lang="en-GB" sz="1300" dirty="0" smtClean="0">
                <a:latin typeface="Book Antiqua" panose="02040602050305030304" pitchFamily="18" charset="0"/>
                <a:ea typeface="Batang" panose="02030600000101010101" pitchFamily="18" charset="-127"/>
              </a:rPr>
              <a:t>- about </a:t>
            </a:r>
            <a:r>
              <a:rPr lang="en-GB" sz="1300" b="1" dirty="0" smtClean="0">
                <a:solidFill>
                  <a:srgbClr val="FF0000"/>
                </a:solidFill>
                <a:latin typeface="Book Antiqua" panose="02040602050305030304" pitchFamily="18" charset="0"/>
                <a:ea typeface="Batang" panose="02030600000101010101" pitchFamily="18" charset="-127"/>
              </a:rPr>
              <a:t>400</a:t>
            </a:r>
            <a:r>
              <a:rPr lang="en-GB" sz="1300" dirty="0" smtClean="0">
                <a:solidFill>
                  <a:srgbClr val="FF0000"/>
                </a:solidFill>
                <a:latin typeface="Book Antiqua" panose="02040602050305030304" pitchFamily="18" charset="0"/>
                <a:ea typeface="Batang" panose="02030600000101010101" pitchFamily="18" charset="-127"/>
              </a:rPr>
              <a:t> </a:t>
            </a:r>
            <a:r>
              <a:rPr lang="en-GB" sz="1300" dirty="0" smtClean="0">
                <a:latin typeface="Book Antiqua" panose="02040602050305030304" pitchFamily="18" charset="0"/>
                <a:ea typeface="Batang" panose="02030600000101010101" pitchFamily="18" charset="-127"/>
              </a:rPr>
              <a:t>magnets in total; divided in </a:t>
            </a:r>
            <a:r>
              <a:rPr lang="en-GB" sz="1300" b="1" dirty="0" smtClean="0">
                <a:latin typeface="Book Antiqua" panose="02040602050305030304" pitchFamily="18" charset="0"/>
                <a:ea typeface="Batang" panose="02030600000101010101" pitchFamily="18" charset="-127"/>
              </a:rPr>
              <a:t>70</a:t>
            </a:r>
            <a:r>
              <a:rPr lang="en-GB" sz="1300" dirty="0" smtClean="0">
                <a:latin typeface="Book Antiqua" panose="02040602050305030304" pitchFamily="18" charset="0"/>
                <a:ea typeface="Batang" panose="02030600000101010101" pitchFamily="18" charset="-127"/>
              </a:rPr>
              <a:t> types with population from </a:t>
            </a:r>
            <a:r>
              <a:rPr lang="en-GB" sz="1300" b="1" dirty="0" smtClean="0">
                <a:latin typeface="Book Antiqua" panose="02040602050305030304" pitchFamily="18" charset="0"/>
                <a:ea typeface="Batang" panose="02030600000101010101" pitchFamily="18" charset="-127"/>
              </a:rPr>
              <a:t>1</a:t>
            </a:r>
            <a:r>
              <a:rPr lang="en-GB" sz="1300" dirty="0" smtClean="0">
                <a:latin typeface="Book Antiqua" panose="02040602050305030304" pitchFamily="18" charset="0"/>
                <a:ea typeface="Batang" panose="02030600000101010101" pitchFamily="18" charset="-127"/>
              </a:rPr>
              <a:t> to </a:t>
            </a:r>
            <a:r>
              <a:rPr lang="en-GB" sz="1300" b="1" dirty="0" smtClean="0">
                <a:latin typeface="Book Antiqua" panose="02040602050305030304" pitchFamily="18" charset="0"/>
                <a:ea typeface="Batang" panose="02030600000101010101" pitchFamily="18" charset="-127"/>
              </a:rPr>
              <a:t>96</a:t>
            </a:r>
            <a:r>
              <a:rPr lang="en-GB" sz="1300" dirty="0" smtClean="0">
                <a:latin typeface="Book Antiqua" panose="02040602050305030304" pitchFamily="18" charset="0"/>
                <a:ea typeface="Batang" panose="02030600000101010101" pitchFamily="18" charset="-127"/>
              </a:rPr>
              <a:t> units. </a:t>
            </a:r>
          </a:p>
          <a:p>
            <a:pPr marL="468000">
              <a:spcBef>
                <a:spcPts val="0"/>
              </a:spcBef>
            </a:pPr>
            <a:endParaRPr lang="en-GB" sz="1300" dirty="0" smtClean="0">
              <a:latin typeface="Book Antiqua" panose="02040602050305030304" pitchFamily="18" charset="0"/>
              <a:ea typeface="Batang" panose="02030600000101010101" pitchFamily="18" charset="-127"/>
            </a:endParaRPr>
          </a:p>
          <a:p>
            <a:pPr marL="10800" indent="0">
              <a:spcBef>
                <a:spcPts val="0"/>
              </a:spcBef>
              <a:buNone/>
            </a:pPr>
            <a:r>
              <a:rPr lang="en-GB" sz="1300" dirty="0" smtClean="0">
                <a:latin typeface="Book Antiqua" panose="02040602050305030304" pitchFamily="18" charset="0"/>
                <a:ea typeface="Batang" panose="02030600000101010101" pitchFamily="18" charset="-127"/>
              </a:rPr>
              <a:t>6) CLIC DBQ (EM design): </a:t>
            </a:r>
            <a:r>
              <a:rPr lang="en-GB" sz="1300" b="1" dirty="0" smtClean="0">
                <a:solidFill>
                  <a:srgbClr val="FF0000"/>
                </a:solidFill>
                <a:latin typeface="Book Antiqua" panose="02040602050305030304" pitchFamily="18" charset="0"/>
                <a:ea typeface="Batang" panose="02030600000101010101" pitchFamily="18" charset="-127"/>
              </a:rPr>
              <a:t>41848</a:t>
            </a:r>
            <a:r>
              <a:rPr lang="en-GB" sz="1300" dirty="0" smtClean="0">
                <a:solidFill>
                  <a:srgbClr val="FF0000"/>
                </a:solidFill>
                <a:latin typeface="Book Antiqua" panose="02040602050305030304" pitchFamily="18" charset="0"/>
                <a:ea typeface="Batang" panose="02030600000101010101" pitchFamily="18" charset="-127"/>
              </a:rPr>
              <a:t> </a:t>
            </a:r>
            <a:r>
              <a:rPr lang="en-GB" sz="1300" dirty="0" smtClean="0">
                <a:latin typeface="Book Antiqua" panose="02040602050305030304" pitchFamily="18" charset="0"/>
                <a:ea typeface="Batang" panose="02030600000101010101" pitchFamily="18" charset="-127"/>
              </a:rPr>
              <a:t>magnets in total. </a:t>
            </a:r>
          </a:p>
          <a:p>
            <a:pPr marL="468000">
              <a:spcBef>
                <a:spcPts val="0"/>
              </a:spcBef>
            </a:pPr>
            <a:endParaRPr lang="en-GB" sz="1300" dirty="0" smtClean="0">
              <a:latin typeface="Book Antiqua" panose="02040602050305030304" pitchFamily="18" charset="0"/>
              <a:ea typeface="Batang" panose="02030600000101010101" pitchFamily="18" charset="-127"/>
            </a:endParaRPr>
          </a:p>
          <a:p>
            <a:pPr marL="10800" indent="0">
              <a:spcBef>
                <a:spcPts val="0"/>
              </a:spcBef>
              <a:buNone/>
            </a:pPr>
            <a:r>
              <a:rPr lang="en-GB" sz="1300" dirty="0" smtClean="0">
                <a:latin typeface="Book Antiqua" panose="02040602050305030304" pitchFamily="18" charset="0"/>
                <a:ea typeface="Batang" panose="02030600000101010101" pitchFamily="18" charset="-127"/>
              </a:rPr>
              <a:t>7) CLIC MBQ: </a:t>
            </a:r>
            <a:r>
              <a:rPr lang="en-GB" sz="1300" b="1" dirty="0" smtClean="0">
                <a:solidFill>
                  <a:srgbClr val="FF0000"/>
                </a:solidFill>
                <a:latin typeface="Book Antiqua" panose="02040602050305030304" pitchFamily="18" charset="0"/>
                <a:ea typeface="Batang" panose="02030600000101010101" pitchFamily="18" charset="-127"/>
              </a:rPr>
              <a:t>4274</a:t>
            </a:r>
            <a:r>
              <a:rPr lang="en-GB" sz="1300" dirty="0" smtClean="0">
                <a:latin typeface="Book Antiqua" panose="02040602050305030304" pitchFamily="18" charset="0"/>
                <a:ea typeface="Batang" panose="02030600000101010101" pitchFamily="18" charset="-127"/>
              </a:rPr>
              <a:t>  </a:t>
            </a:r>
            <a:r>
              <a:rPr lang="en-GB" sz="1300" dirty="0">
                <a:latin typeface="Book Antiqua" panose="02040602050305030304" pitchFamily="18" charset="0"/>
                <a:ea typeface="Batang" panose="02030600000101010101" pitchFamily="18" charset="-127"/>
              </a:rPr>
              <a:t>magnets in total; divided in </a:t>
            </a:r>
            <a:r>
              <a:rPr lang="en-GB" sz="1300" b="1" dirty="0" smtClean="0">
                <a:latin typeface="Book Antiqua" panose="02040602050305030304" pitchFamily="18" charset="0"/>
                <a:ea typeface="Batang" panose="02030600000101010101" pitchFamily="18" charset="-127"/>
              </a:rPr>
              <a:t>4</a:t>
            </a:r>
            <a:r>
              <a:rPr lang="en-GB" sz="1300" dirty="0" smtClean="0">
                <a:latin typeface="Book Antiqua" panose="02040602050305030304" pitchFamily="18" charset="0"/>
                <a:ea typeface="Batang" panose="02030600000101010101" pitchFamily="18" charset="-127"/>
              </a:rPr>
              <a:t> </a:t>
            </a:r>
            <a:r>
              <a:rPr lang="en-GB" sz="1300" dirty="0">
                <a:latin typeface="Book Antiqua" panose="02040602050305030304" pitchFamily="18" charset="0"/>
                <a:ea typeface="Batang" panose="02030600000101010101" pitchFamily="18" charset="-127"/>
              </a:rPr>
              <a:t>types with population from </a:t>
            </a:r>
            <a:r>
              <a:rPr lang="en-GB" sz="1300" b="1" dirty="0" smtClean="0">
                <a:latin typeface="Book Antiqua" panose="02040602050305030304" pitchFamily="18" charset="0"/>
                <a:ea typeface="Batang" panose="02030600000101010101" pitchFamily="18" charset="-127"/>
              </a:rPr>
              <a:t>368</a:t>
            </a:r>
            <a:r>
              <a:rPr lang="en-GB" sz="1300" dirty="0" smtClean="0">
                <a:latin typeface="Book Antiqua" panose="02040602050305030304" pitchFamily="18" charset="0"/>
                <a:ea typeface="Batang" panose="02030600000101010101" pitchFamily="18" charset="-127"/>
              </a:rPr>
              <a:t> </a:t>
            </a:r>
            <a:r>
              <a:rPr lang="en-GB" sz="1300" dirty="0">
                <a:latin typeface="Book Antiqua" panose="02040602050305030304" pitchFamily="18" charset="0"/>
                <a:ea typeface="Batang" panose="02030600000101010101" pitchFamily="18" charset="-127"/>
              </a:rPr>
              <a:t>to </a:t>
            </a:r>
            <a:r>
              <a:rPr lang="en-GB" sz="1300" b="1" dirty="0" smtClean="0">
                <a:latin typeface="Book Antiqua" panose="02040602050305030304" pitchFamily="18" charset="0"/>
                <a:ea typeface="Batang" panose="02030600000101010101" pitchFamily="18" charset="-127"/>
              </a:rPr>
              <a:t>1490</a:t>
            </a:r>
            <a:r>
              <a:rPr lang="en-GB" sz="1300" dirty="0" smtClean="0">
                <a:latin typeface="Book Antiqua" panose="02040602050305030304" pitchFamily="18" charset="0"/>
                <a:ea typeface="Batang" panose="02030600000101010101" pitchFamily="18" charset="-127"/>
              </a:rPr>
              <a:t> units</a:t>
            </a:r>
            <a:endParaRPr lang="en-GB" sz="1300" dirty="0">
              <a:latin typeface="Book Antiqua" panose="02040602050305030304" pitchFamily="18" charset="0"/>
              <a:ea typeface="Batang" panose="02030600000101010101" pitchFamily="18" charset="-127"/>
            </a:endParaRPr>
          </a:p>
          <a:p>
            <a:pPr marL="36576" indent="0">
              <a:buNone/>
            </a:pPr>
            <a:r>
              <a:rPr lang="en-GB" sz="1200" dirty="0" smtClean="0">
                <a:latin typeface="Book Antiqua" panose="02040602050305030304" pitchFamily="18" charset="0"/>
                <a:ea typeface="Batang" panose="02030600000101010101" pitchFamily="18" charset="-127"/>
              </a:rPr>
              <a:t>	</a:t>
            </a:r>
            <a:endParaRPr lang="en-GB" sz="1200" dirty="0">
              <a:latin typeface="Book Antiqua" panose="02040602050305030304" pitchFamily="18" charset="0"/>
              <a:ea typeface="Batang" panose="02030600000101010101" pitchFamily="18" charset="-127"/>
            </a:endParaRPr>
          </a:p>
          <a:p>
            <a:pPr algn="just">
              <a:buClr>
                <a:srgbClr val="0000FF"/>
              </a:buClr>
              <a:buFont typeface="Wingdings" panose="05000000000000000000" pitchFamily="2" charset="2"/>
              <a:buChar char="§"/>
            </a:pPr>
            <a:r>
              <a:rPr lang="en-GB" sz="1500" u="sng" dirty="0" smtClean="0">
                <a:latin typeface="Book Antiqua" panose="02040602050305030304" pitchFamily="18" charset="0"/>
                <a:ea typeface="Batang" panose="02030600000101010101" pitchFamily="18" charset="-127"/>
              </a:rPr>
              <a:t>The total procurement cost </a:t>
            </a:r>
            <a:r>
              <a:rPr lang="en-GB" sz="1500" dirty="0" smtClean="0">
                <a:latin typeface="Book Antiqua" panose="02040602050305030304" pitchFamily="18" charset="0"/>
                <a:ea typeface="Batang" panose="02030600000101010101" pitchFamily="18" charset="-127"/>
              </a:rPr>
              <a:t>for all </a:t>
            </a:r>
            <a:r>
              <a:rPr lang="en-GB" sz="1500" dirty="0">
                <a:latin typeface="Book Antiqua" panose="02040602050305030304" pitchFamily="18" charset="0"/>
                <a:ea typeface="Batang" panose="02030600000101010101" pitchFamily="18" charset="-127"/>
              </a:rPr>
              <a:t>the above listed magnets </a:t>
            </a:r>
            <a:r>
              <a:rPr lang="en-GB" sz="1500" u="sng" dirty="0" smtClean="0">
                <a:latin typeface="Book Antiqua" panose="02040602050305030304" pitchFamily="18" charset="0"/>
                <a:ea typeface="Batang" panose="02030600000101010101" pitchFamily="18" charset="-127"/>
              </a:rPr>
              <a:t>was </a:t>
            </a:r>
            <a:r>
              <a:rPr lang="en-GB" sz="1500" u="sng" dirty="0" smtClean="0">
                <a:latin typeface="Book Antiqua" panose="02040602050305030304" pitchFamily="18" charset="0"/>
                <a:ea typeface="Batang" panose="02030600000101010101" pitchFamily="18" charset="-127"/>
              </a:rPr>
              <a:t>estimated</a:t>
            </a:r>
            <a:r>
              <a:rPr lang="en-GB" sz="1500" dirty="0" smtClean="0">
                <a:latin typeface="Book Antiqua" panose="02040602050305030304" pitchFamily="18" charset="0"/>
                <a:ea typeface="Batang" panose="02030600000101010101" pitchFamily="18" charset="-127"/>
              </a:rPr>
              <a:t>, </a:t>
            </a:r>
            <a:r>
              <a:rPr lang="en-GB" sz="1500" dirty="0" smtClean="0">
                <a:latin typeface="Book Antiqua" panose="02040602050305030304" pitchFamily="18" charset="0"/>
                <a:ea typeface="Batang" panose="02030600000101010101" pitchFamily="18" charset="-127"/>
              </a:rPr>
              <a:t>applying the </a:t>
            </a:r>
            <a:r>
              <a:rPr lang="en-GB" sz="1500" dirty="0" smtClean="0">
                <a:latin typeface="Book Antiqua" panose="02040602050305030304" pitchFamily="18" charset="0"/>
                <a:ea typeface="Batang" panose="02030600000101010101" pitchFamily="18" charset="-127"/>
              </a:rPr>
              <a:t>formulae </a:t>
            </a:r>
            <a:r>
              <a:rPr lang="en-GB" sz="1500" dirty="0" smtClean="0">
                <a:latin typeface="Book Antiqua" panose="02040602050305030304" pitchFamily="18" charset="0"/>
                <a:ea typeface="Batang" panose="02030600000101010101" pitchFamily="18" charset="-127"/>
              </a:rPr>
              <a:t>seen before (i.e. capital cost of magnets including the production learning curve as proposed in EDMS:100426 by P. Lebrun</a:t>
            </a:r>
            <a:r>
              <a:rPr lang="en-GB" sz="1500" i="1" dirty="0" smtClean="0">
                <a:latin typeface="Book Antiqua" panose="02040602050305030304" pitchFamily="18" charset="0"/>
                <a:ea typeface="Batang" panose="02030600000101010101" pitchFamily="18" charset="-127"/>
              </a:rPr>
              <a:t>).</a:t>
            </a:r>
          </a:p>
          <a:p>
            <a:pPr algn="just">
              <a:buClr>
                <a:srgbClr val="0000FF"/>
              </a:buClr>
              <a:buFont typeface="Wingdings" panose="05000000000000000000" pitchFamily="2" charset="2"/>
              <a:buChar char="§"/>
            </a:pPr>
            <a:r>
              <a:rPr lang="en-GB" sz="1500" dirty="0" smtClean="0">
                <a:latin typeface="Book Antiqua" panose="02040602050305030304" pitchFamily="18" charset="0"/>
                <a:ea typeface="Batang" panose="02030600000101010101" pitchFamily="18" charset="-127"/>
              </a:rPr>
              <a:t>In agreement with the </a:t>
            </a:r>
            <a:r>
              <a:rPr lang="en-GB" sz="1500" dirty="0" err="1" smtClean="0">
                <a:latin typeface="Book Antiqua" panose="02040602050305030304" pitchFamily="18" charset="0"/>
                <a:ea typeface="Batang" panose="02030600000101010101" pitchFamily="18" charset="-127"/>
              </a:rPr>
              <a:t>responsibles</a:t>
            </a:r>
            <a:r>
              <a:rPr lang="en-GB" sz="1500" dirty="0" smtClean="0">
                <a:latin typeface="Book Antiqua" panose="02040602050305030304" pitchFamily="18" charset="0"/>
                <a:ea typeface="Batang" panose="02030600000101010101" pitchFamily="18" charset="-127"/>
              </a:rPr>
              <a:t> of the different CLIC subsystems, </a:t>
            </a:r>
            <a:r>
              <a:rPr lang="en-GB" sz="1500" u="sng" dirty="0" smtClean="0">
                <a:latin typeface="Book Antiqua" panose="02040602050305030304" pitchFamily="18" charset="0"/>
                <a:ea typeface="Batang" panose="02030600000101010101" pitchFamily="18" charset="-127"/>
              </a:rPr>
              <a:t>we try to unify similar magnets design </a:t>
            </a:r>
            <a:r>
              <a:rPr lang="en-GB" sz="1500" dirty="0" smtClean="0">
                <a:latin typeface="Book Antiqua" panose="02040602050305030304" pitchFamily="18" charset="0"/>
                <a:ea typeface="Batang" panose="02030600000101010101" pitchFamily="18" charset="-127"/>
              </a:rPr>
              <a:t>in order to profit of more convenient production cost due to </a:t>
            </a:r>
            <a:r>
              <a:rPr lang="en-GB" sz="1500" u="sng" dirty="0" smtClean="0">
                <a:latin typeface="Book Antiqua" panose="02040602050305030304" pitchFamily="18" charset="0"/>
                <a:ea typeface="Batang" panose="02030600000101010101" pitchFamily="18" charset="-127"/>
              </a:rPr>
              <a:t>larger series</a:t>
            </a:r>
            <a:r>
              <a:rPr lang="en-GB" sz="1500" dirty="0" smtClean="0">
                <a:latin typeface="Book Antiqua" panose="02040602050305030304" pitchFamily="18" charset="0"/>
                <a:ea typeface="Batang" panose="02030600000101010101" pitchFamily="18" charset="-127"/>
              </a:rPr>
              <a:t>.</a:t>
            </a:r>
          </a:p>
          <a:p>
            <a:pPr marL="36576" indent="0">
              <a:buClr>
                <a:srgbClr val="0000FF"/>
              </a:buClr>
              <a:buNone/>
            </a:pPr>
            <a:endParaRPr lang="en-GB" sz="1400" dirty="0" smtClean="0">
              <a:latin typeface="Book Antiqua" panose="02040602050305030304" pitchFamily="18" charset="0"/>
              <a:ea typeface="Batang" panose="02030600000101010101" pitchFamily="18" charset="-127"/>
            </a:endParaRPr>
          </a:p>
          <a:p>
            <a:pPr marL="36576" indent="0" algn="just">
              <a:buClr>
                <a:srgbClr val="0000FF"/>
              </a:buClr>
              <a:buNone/>
            </a:pPr>
            <a:r>
              <a:rPr lang="en-GB" sz="1500" i="1" dirty="0" smtClean="0">
                <a:solidFill>
                  <a:srgbClr val="FF0000"/>
                </a:solidFill>
                <a:latin typeface="Book Antiqua" panose="02040602050305030304" pitchFamily="18" charset="0"/>
                <a:ea typeface="Batang" panose="02030600000101010101" pitchFamily="18" charset="-127"/>
              </a:rPr>
              <a:t>POSSIBLE FUTURE ACTIONS: </a:t>
            </a:r>
            <a:r>
              <a:rPr lang="en-GB" sz="1500" dirty="0" smtClean="0">
                <a:latin typeface="Book Antiqua" panose="02040602050305030304" pitchFamily="18" charset="0"/>
                <a:ea typeface="Batang" panose="02030600000101010101" pitchFamily="18" charset="-127"/>
              </a:rPr>
              <a:t>if/when CLIC energy scenario and machine layout  will be modified or consolidated, the Catalogue could be revised looking for more efficient merging magnets types. This would need an effort from the Beam Dynamics colleagues toward an unification of magnets requirements. </a:t>
            </a:r>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pPr marL="36576" indent="0">
              <a:buNone/>
            </a:pPr>
            <a:endParaRPr lang="en-GB" sz="1200" dirty="0" smtClean="0">
              <a:latin typeface="Book Antiqua" panose="02040602050305030304" pitchFamily="18" charset="0"/>
              <a:ea typeface="Batang" panose="02030600000101010101" pitchFamily="18" charset="-127"/>
            </a:endParaRPr>
          </a:p>
          <a:p>
            <a:pPr marL="36576" indent="0">
              <a:buNone/>
            </a:pPr>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pPr marL="36576" indent="0">
              <a:buNone/>
            </a:pPr>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pPr lvl="3"/>
            <a:endParaRPr lang="en-GB" sz="200" dirty="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pPr lvl="5"/>
            <a:endParaRPr lang="en-GB" sz="200" dirty="0" smtClean="0">
              <a:latin typeface="Book Antiqua" panose="02040602050305030304" pitchFamily="18" charset="0"/>
              <a:ea typeface="Batang" panose="02030600000101010101" pitchFamily="18" charset="-127"/>
            </a:endParaRPr>
          </a:p>
          <a:p>
            <a:pPr lvl="5"/>
            <a:endParaRPr lang="en-GB" sz="300" dirty="0">
              <a:latin typeface="Book Antiqua" panose="02040602050305030304" pitchFamily="18" charset="0"/>
              <a:ea typeface="Batang" panose="02030600000101010101" pitchFamily="18" charset="-127"/>
            </a:endParaRPr>
          </a:p>
          <a:p>
            <a:pPr lvl="5"/>
            <a:endParaRPr lang="en-GB" sz="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pPr marL="36576" indent="0">
              <a:buNone/>
            </a:pPr>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p:txBody>
      </p:sp>
      <p:sp>
        <p:nvSpPr>
          <p:cNvPr id="10" name="Title 1"/>
          <p:cNvSpPr>
            <a:spLocks noGrp="1"/>
          </p:cNvSpPr>
          <p:nvPr>
            <p:ph type="title"/>
          </p:nvPr>
        </p:nvSpPr>
        <p:spPr>
          <a:xfrm>
            <a:off x="3685576" y="0"/>
            <a:ext cx="1793510" cy="279313"/>
          </a:xfrm>
        </p:spPr>
        <p:txBody>
          <a:bodyPr>
            <a:noAutofit/>
          </a:bodyPr>
          <a:lstStyle/>
          <a:p>
            <a:r>
              <a:rPr lang="en-GB" sz="1200" i="1" dirty="0" smtClean="0">
                <a:solidFill>
                  <a:srgbClr val="FF0000"/>
                </a:solidFill>
              </a:rPr>
              <a:t>The CLIC specificities</a:t>
            </a:r>
            <a:endParaRPr lang="en-GB" sz="3600" i="1" dirty="0"/>
          </a:p>
        </p:txBody>
      </p:sp>
    </p:spTree>
    <p:extLst>
      <p:ext uri="{BB962C8B-B14F-4D97-AF65-F5344CB8AC3E}">
        <p14:creationId xmlns:p14="http://schemas.microsoft.com/office/powerpoint/2010/main" val="2272794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17" end="17"/>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xEl>
                                              <p:pRg st="19" end="19"/>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
                                            <p:txEl>
                                              <p:pRg st="20" end="20"/>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
                                            <p:txEl>
                                              <p:pRg st="21" end="2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22" end="2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24" end="2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068" y="345723"/>
            <a:ext cx="8523002" cy="6243920"/>
          </a:xfrm>
          <a:solidFill>
            <a:schemeClr val="bg1"/>
          </a:solidFill>
        </p:spPr>
        <p:txBody>
          <a:bodyPr>
            <a:normAutofit fontScale="92500" lnSpcReduction="10000"/>
          </a:bodyPr>
          <a:lstStyle/>
          <a:p>
            <a:pPr marL="36576" indent="0" algn="ctr">
              <a:buNone/>
            </a:pPr>
            <a:r>
              <a:rPr lang="en-GB" sz="1400" u="sng" dirty="0">
                <a:solidFill>
                  <a:srgbClr val="FF0000"/>
                </a:solidFill>
                <a:latin typeface="Book Antiqua" panose="02040602050305030304" pitchFamily="18" charset="0"/>
                <a:ea typeface="Batang" panose="02030600000101010101" pitchFamily="18" charset="-127"/>
              </a:rPr>
              <a:t>3) The accelerator complex power </a:t>
            </a:r>
            <a:r>
              <a:rPr lang="en-GB" sz="1400" u="sng" dirty="0" smtClean="0">
                <a:solidFill>
                  <a:srgbClr val="FF0000"/>
                </a:solidFill>
                <a:latin typeface="Book Antiqua" panose="02040602050305030304" pitchFamily="18" charset="0"/>
                <a:ea typeface="Batang" panose="02030600000101010101" pitchFamily="18" charset="-127"/>
              </a:rPr>
              <a:t>consumption:</a:t>
            </a:r>
          </a:p>
          <a:p>
            <a:pPr marL="36576" indent="0">
              <a:buNone/>
            </a:pPr>
            <a:endParaRPr lang="en-GB" sz="1200" u="sng" dirty="0" smtClean="0">
              <a:solidFill>
                <a:srgbClr val="FF0000"/>
              </a:solidFill>
              <a:latin typeface="Book Antiqua" panose="02040602050305030304" pitchFamily="18" charset="0"/>
              <a:ea typeface="Batang" panose="02030600000101010101" pitchFamily="18" charset="-127"/>
            </a:endParaRPr>
          </a:p>
          <a:p>
            <a:pPr marL="10800" indent="0">
              <a:spcBef>
                <a:spcPts val="0"/>
              </a:spcBef>
              <a:buNone/>
            </a:pPr>
            <a:r>
              <a:rPr lang="en-GB" sz="1300" dirty="0" smtClean="0">
                <a:latin typeface="Book Antiqua" panose="02040602050305030304" pitchFamily="18" charset="0"/>
                <a:ea typeface="Batang" panose="02030600000101010101" pitchFamily="18" charset="-127"/>
              </a:rPr>
              <a:t>1) CLIC Drive Beam complex:</a:t>
            </a:r>
            <a:r>
              <a:rPr lang="en-GB" sz="1300" dirty="0">
                <a:latin typeface="Book Antiqua" panose="02040602050305030304" pitchFamily="18" charset="0"/>
                <a:ea typeface="Batang" panose="02030600000101010101" pitchFamily="18" charset="-127"/>
              </a:rPr>
              <a:t> </a:t>
            </a:r>
            <a:r>
              <a:rPr lang="en-GB" sz="1300" dirty="0" smtClean="0">
                <a:latin typeface="Book Antiqua" panose="02040602050305030304" pitchFamily="18" charset="0"/>
                <a:ea typeface="Batang" panose="02030600000101010101" pitchFamily="18" charset="-127"/>
              </a:rPr>
              <a:t>12096 magnets in total; Total power: </a:t>
            </a:r>
            <a:r>
              <a:rPr lang="en-GB" sz="1300" b="1" dirty="0" smtClean="0">
                <a:latin typeface="Book Antiqua" panose="02040602050305030304" pitchFamily="18" charset="0"/>
                <a:ea typeface="Batang" panose="02030600000101010101" pitchFamily="18" charset="-127"/>
              </a:rPr>
              <a:t>45 MW </a:t>
            </a:r>
            <a:r>
              <a:rPr lang="en-GB" sz="1300" dirty="0" smtClean="0">
                <a:latin typeface="Book Antiqua" panose="02040602050305030304" pitchFamily="18" charset="0"/>
                <a:ea typeface="Batang" panose="02030600000101010101" pitchFamily="18" charset="-127"/>
              </a:rPr>
              <a:t>(J=5 A/mm</a:t>
            </a:r>
            <a:r>
              <a:rPr lang="en-GB" sz="1300" baseline="30000" dirty="0" smtClean="0">
                <a:latin typeface="Book Antiqua" panose="02040602050305030304" pitchFamily="18" charset="0"/>
                <a:ea typeface="Batang" panose="02030600000101010101" pitchFamily="18" charset="-127"/>
              </a:rPr>
              <a:t>2</a:t>
            </a:r>
            <a:r>
              <a:rPr lang="en-GB" sz="1300" dirty="0" smtClean="0">
                <a:latin typeface="Book Antiqua" panose="02040602050305030304" pitchFamily="18" charset="0"/>
                <a:ea typeface="Batang" panose="02030600000101010101" pitchFamily="18" charset="-127"/>
              </a:rPr>
              <a:t>)</a:t>
            </a:r>
          </a:p>
          <a:p>
            <a:pPr marL="468000">
              <a:spcBef>
                <a:spcPts val="0"/>
              </a:spcBef>
            </a:pPr>
            <a:endParaRPr lang="en-GB" sz="1300" dirty="0" smtClean="0">
              <a:latin typeface="Book Antiqua" panose="02040602050305030304" pitchFamily="18" charset="0"/>
              <a:ea typeface="Batang" panose="02030600000101010101" pitchFamily="18" charset="-127"/>
            </a:endParaRPr>
          </a:p>
          <a:p>
            <a:pPr marL="10800" indent="0">
              <a:spcBef>
                <a:spcPts val="0"/>
              </a:spcBef>
              <a:buNone/>
            </a:pPr>
            <a:r>
              <a:rPr lang="en-GB" sz="1300" dirty="0" smtClean="0">
                <a:latin typeface="Book Antiqua" panose="02040602050305030304" pitchFamily="18" charset="0"/>
                <a:ea typeface="Batang" panose="02030600000101010101" pitchFamily="18" charset="-127"/>
              </a:rPr>
              <a:t>2) CLIC Main Beam Transport: 2291 magnets </a:t>
            </a:r>
            <a:r>
              <a:rPr lang="en-GB" sz="1300" dirty="0">
                <a:latin typeface="Book Antiqua" panose="02040602050305030304" pitchFamily="18" charset="0"/>
                <a:ea typeface="Batang" panose="02030600000101010101" pitchFamily="18" charset="-127"/>
              </a:rPr>
              <a:t>in total; </a:t>
            </a:r>
            <a:r>
              <a:rPr lang="en-GB" sz="1300" dirty="0" smtClean="0">
                <a:latin typeface="Book Antiqua" panose="02040602050305030304" pitchFamily="18" charset="0"/>
                <a:ea typeface="Batang" panose="02030600000101010101" pitchFamily="18" charset="-127"/>
              </a:rPr>
              <a:t>Total </a:t>
            </a:r>
            <a:r>
              <a:rPr lang="en-GB" sz="1300" dirty="0">
                <a:latin typeface="Book Antiqua" panose="02040602050305030304" pitchFamily="18" charset="0"/>
                <a:ea typeface="Batang" panose="02030600000101010101" pitchFamily="18" charset="-127"/>
              </a:rPr>
              <a:t>power: </a:t>
            </a:r>
            <a:r>
              <a:rPr lang="en-GB" sz="1300" b="1" dirty="0" smtClean="0">
                <a:latin typeface="Book Antiqua" panose="02040602050305030304" pitchFamily="18" charset="0"/>
                <a:ea typeface="Batang" panose="02030600000101010101" pitchFamily="18" charset="-127"/>
              </a:rPr>
              <a:t>4 </a:t>
            </a:r>
            <a:r>
              <a:rPr lang="en-GB" sz="1300" b="1" dirty="0">
                <a:latin typeface="Book Antiqua" panose="02040602050305030304" pitchFamily="18" charset="0"/>
                <a:ea typeface="Batang" panose="02030600000101010101" pitchFamily="18" charset="-127"/>
              </a:rPr>
              <a:t>MW </a:t>
            </a:r>
            <a:r>
              <a:rPr lang="en-GB" sz="1300" dirty="0">
                <a:latin typeface="Book Antiqua" panose="02040602050305030304" pitchFamily="18" charset="0"/>
                <a:ea typeface="Batang" panose="02030600000101010101" pitchFamily="18" charset="-127"/>
              </a:rPr>
              <a:t>(J=5 A/mm</a:t>
            </a:r>
            <a:r>
              <a:rPr lang="en-GB" sz="1300" baseline="30000" dirty="0">
                <a:latin typeface="Book Antiqua" panose="02040602050305030304" pitchFamily="18" charset="0"/>
                <a:ea typeface="Batang" panose="02030600000101010101" pitchFamily="18" charset="-127"/>
              </a:rPr>
              <a:t>2</a:t>
            </a:r>
            <a:r>
              <a:rPr lang="en-GB" sz="1300" dirty="0" smtClean="0">
                <a:latin typeface="Book Antiqua" panose="02040602050305030304" pitchFamily="18" charset="0"/>
                <a:ea typeface="Batang" panose="02030600000101010101" pitchFamily="18" charset="-127"/>
              </a:rPr>
              <a:t>)</a:t>
            </a:r>
          </a:p>
          <a:p>
            <a:pPr marL="468000">
              <a:spcBef>
                <a:spcPts val="0"/>
              </a:spcBef>
            </a:pPr>
            <a:endParaRPr lang="en-GB" sz="1300" dirty="0" smtClean="0">
              <a:latin typeface="Book Antiqua" panose="02040602050305030304" pitchFamily="18" charset="0"/>
              <a:ea typeface="Batang" panose="02030600000101010101" pitchFamily="18" charset="-127"/>
            </a:endParaRPr>
          </a:p>
          <a:p>
            <a:pPr marL="10800" indent="0">
              <a:spcBef>
                <a:spcPts val="0"/>
              </a:spcBef>
              <a:buNone/>
            </a:pPr>
            <a:r>
              <a:rPr lang="en-GB" sz="1300" dirty="0" smtClean="0">
                <a:latin typeface="Book Antiqua" panose="02040602050305030304" pitchFamily="18" charset="0"/>
                <a:ea typeface="Batang" panose="02030600000101010101" pitchFamily="18" charset="-127"/>
              </a:rPr>
              <a:t>3) </a:t>
            </a:r>
            <a:r>
              <a:rPr lang="en-GB" sz="1300" dirty="0">
                <a:latin typeface="Book Antiqua" panose="02040602050305030304" pitchFamily="18" charset="0"/>
                <a:ea typeface="Batang" panose="02030600000101010101" pitchFamily="18" charset="-127"/>
              </a:rPr>
              <a:t>CLIC </a:t>
            </a:r>
            <a:r>
              <a:rPr lang="en-GB" sz="1300" dirty="0" smtClean="0">
                <a:latin typeface="Book Antiqua" panose="02040602050305030304" pitchFamily="18" charset="0"/>
                <a:ea typeface="Batang" panose="02030600000101010101" pitchFamily="18" charset="-127"/>
              </a:rPr>
              <a:t>Damping Rings:</a:t>
            </a:r>
            <a:r>
              <a:rPr lang="en-GB" sz="1300" dirty="0">
                <a:latin typeface="Book Antiqua" panose="02040602050305030304" pitchFamily="18" charset="0"/>
                <a:ea typeface="Batang" panose="02030600000101010101" pitchFamily="18" charset="-127"/>
              </a:rPr>
              <a:t> </a:t>
            </a:r>
            <a:r>
              <a:rPr lang="en-GB" sz="1300" dirty="0" smtClean="0">
                <a:latin typeface="Book Antiqua" panose="02040602050305030304" pitchFamily="18" charset="0"/>
                <a:ea typeface="Batang" panose="02030600000101010101" pitchFamily="18" charset="-127"/>
              </a:rPr>
              <a:t>4076 </a:t>
            </a:r>
            <a:r>
              <a:rPr lang="en-GB" sz="1300" dirty="0">
                <a:latin typeface="Book Antiqua" panose="02040602050305030304" pitchFamily="18" charset="0"/>
                <a:ea typeface="Batang" panose="02030600000101010101" pitchFamily="18" charset="-127"/>
              </a:rPr>
              <a:t>magnets in total; </a:t>
            </a:r>
            <a:r>
              <a:rPr lang="en-GB" sz="1300" dirty="0" smtClean="0">
                <a:latin typeface="Book Antiqua" panose="02040602050305030304" pitchFamily="18" charset="0"/>
                <a:ea typeface="Batang" panose="02030600000101010101" pitchFamily="18" charset="-127"/>
              </a:rPr>
              <a:t>Total </a:t>
            </a:r>
            <a:r>
              <a:rPr lang="en-GB" sz="1300" dirty="0">
                <a:latin typeface="Book Antiqua" panose="02040602050305030304" pitchFamily="18" charset="0"/>
                <a:ea typeface="Batang" panose="02030600000101010101" pitchFamily="18" charset="-127"/>
              </a:rPr>
              <a:t>power: </a:t>
            </a:r>
            <a:r>
              <a:rPr lang="en-GB" sz="1300" b="1" dirty="0" smtClean="0">
                <a:latin typeface="Book Antiqua" panose="02040602050305030304" pitchFamily="18" charset="0"/>
                <a:ea typeface="Batang" panose="02030600000101010101" pitchFamily="18" charset="-127"/>
              </a:rPr>
              <a:t>13 </a:t>
            </a:r>
            <a:r>
              <a:rPr lang="en-GB" sz="1300" b="1" dirty="0">
                <a:latin typeface="Book Antiqua" panose="02040602050305030304" pitchFamily="18" charset="0"/>
                <a:ea typeface="Batang" panose="02030600000101010101" pitchFamily="18" charset="-127"/>
              </a:rPr>
              <a:t>MW </a:t>
            </a:r>
            <a:r>
              <a:rPr lang="en-GB" sz="1300" dirty="0">
                <a:latin typeface="Book Antiqua" panose="02040602050305030304" pitchFamily="18" charset="0"/>
                <a:ea typeface="Batang" panose="02030600000101010101" pitchFamily="18" charset="-127"/>
              </a:rPr>
              <a:t>(J=5 A/mm</a:t>
            </a:r>
            <a:r>
              <a:rPr lang="en-GB" sz="1300" baseline="30000" dirty="0">
                <a:latin typeface="Book Antiqua" panose="02040602050305030304" pitchFamily="18" charset="0"/>
                <a:ea typeface="Batang" panose="02030600000101010101" pitchFamily="18" charset="-127"/>
              </a:rPr>
              <a:t>2</a:t>
            </a:r>
            <a:r>
              <a:rPr lang="en-GB" sz="1300" dirty="0" smtClean="0">
                <a:latin typeface="Book Antiqua" panose="02040602050305030304" pitchFamily="18" charset="0"/>
                <a:ea typeface="Batang" panose="02030600000101010101" pitchFamily="18" charset="-127"/>
              </a:rPr>
              <a:t>)</a:t>
            </a:r>
          </a:p>
          <a:p>
            <a:pPr marL="468000">
              <a:spcBef>
                <a:spcPts val="0"/>
              </a:spcBef>
            </a:pPr>
            <a:endParaRPr lang="en-GB" sz="1300" dirty="0" smtClean="0">
              <a:latin typeface="Book Antiqua" panose="02040602050305030304" pitchFamily="18" charset="0"/>
              <a:ea typeface="Batang" panose="02030600000101010101" pitchFamily="18" charset="-127"/>
            </a:endParaRPr>
          </a:p>
          <a:p>
            <a:pPr marL="10800" indent="0">
              <a:spcBef>
                <a:spcPts val="0"/>
              </a:spcBef>
              <a:buNone/>
            </a:pPr>
            <a:r>
              <a:rPr lang="en-GB" sz="1300" dirty="0" smtClean="0">
                <a:latin typeface="Book Antiqua" panose="02040602050305030304" pitchFamily="18" charset="0"/>
                <a:ea typeface="Batang" panose="02030600000101010101" pitchFamily="18" charset="-127"/>
              </a:rPr>
              <a:t>4) </a:t>
            </a:r>
            <a:r>
              <a:rPr lang="en-GB" sz="1300" dirty="0">
                <a:latin typeface="Book Antiqua" panose="02040602050305030304" pitchFamily="18" charset="0"/>
                <a:ea typeface="Batang" panose="02030600000101010101" pitchFamily="18" charset="-127"/>
              </a:rPr>
              <a:t>CLIC </a:t>
            </a:r>
            <a:r>
              <a:rPr lang="en-GB" sz="1300" dirty="0" smtClean="0">
                <a:latin typeface="Book Antiqua" panose="02040602050305030304" pitchFamily="18" charset="0"/>
                <a:ea typeface="Batang" panose="02030600000101010101" pitchFamily="18" charset="-127"/>
              </a:rPr>
              <a:t>Post-Collision line (CDR baseline version):</a:t>
            </a:r>
            <a:r>
              <a:rPr lang="en-GB" sz="1300" dirty="0">
                <a:latin typeface="Book Antiqua" panose="02040602050305030304" pitchFamily="18" charset="0"/>
                <a:ea typeface="Batang" panose="02030600000101010101" pitchFamily="18" charset="-127"/>
              </a:rPr>
              <a:t> </a:t>
            </a:r>
            <a:r>
              <a:rPr lang="en-GB" sz="1300" dirty="0" smtClean="0">
                <a:latin typeface="Book Antiqua" panose="02040602050305030304" pitchFamily="18" charset="0"/>
                <a:ea typeface="Batang" panose="02030600000101010101" pitchFamily="18" charset="-127"/>
              </a:rPr>
              <a:t>18 </a:t>
            </a:r>
            <a:r>
              <a:rPr lang="en-GB" sz="1300" dirty="0">
                <a:latin typeface="Book Antiqua" panose="02040602050305030304" pitchFamily="18" charset="0"/>
                <a:ea typeface="Batang" panose="02030600000101010101" pitchFamily="18" charset="-127"/>
              </a:rPr>
              <a:t>magnets in total; </a:t>
            </a:r>
            <a:r>
              <a:rPr lang="en-GB" sz="1300" dirty="0" smtClean="0">
                <a:latin typeface="Book Antiqua" panose="02040602050305030304" pitchFamily="18" charset="0"/>
                <a:ea typeface="Batang" panose="02030600000101010101" pitchFamily="18" charset="-127"/>
              </a:rPr>
              <a:t>Total </a:t>
            </a:r>
            <a:r>
              <a:rPr lang="en-GB" sz="1300" dirty="0">
                <a:latin typeface="Book Antiqua" panose="02040602050305030304" pitchFamily="18" charset="0"/>
                <a:ea typeface="Batang" panose="02030600000101010101" pitchFamily="18" charset="-127"/>
              </a:rPr>
              <a:t>power: </a:t>
            </a:r>
            <a:r>
              <a:rPr lang="en-GB" sz="1300" b="1" dirty="0" smtClean="0">
                <a:latin typeface="Book Antiqua" panose="02040602050305030304" pitchFamily="18" charset="0"/>
                <a:ea typeface="Batang" panose="02030600000101010101" pitchFamily="18" charset="-127"/>
              </a:rPr>
              <a:t>3.3 </a:t>
            </a:r>
            <a:r>
              <a:rPr lang="en-GB" sz="1300" b="1" dirty="0">
                <a:latin typeface="Book Antiqua" panose="02040602050305030304" pitchFamily="18" charset="0"/>
                <a:ea typeface="Batang" panose="02030600000101010101" pitchFamily="18" charset="-127"/>
              </a:rPr>
              <a:t>MW </a:t>
            </a:r>
            <a:r>
              <a:rPr lang="en-GB" sz="1300" dirty="0">
                <a:latin typeface="Book Antiqua" panose="02040602050305030304" pitchFamily="18" charset="0"/>
                <a:ea typeface="Batang" panose="02030600000101010101" pitchFamily="18" charset="-127"/>
              </a:rPr>
              <a:t>(J=5 A/mm</a:t>
            </a:r>
            <a:r>
              <a:rPr lang="en-GB" sz="1300" baseline="30000" dirty="0">
                <a:latin typeface="Book Antiqua" panose="02040602050305030304" pitchFamily="18" charset="0"/>
                <a:ea typeface="Batang" panose="02030600000101010101" pitchFamily="18" charset="-127"/>
              </a:rPr>
              <a:t>2</a:t>
            </a:r>
            <a:r>
              <a:rPr lang="en-GB" sz="1300" dirty="0" smtClean="0">
                <a:latin typeface="Book Antiqua" panose="02040602050305030304" pitchFamily="18" charset="0"/>
                <a:ea typeface="Batang" panose="02030600000101010101" pitchFamily="18" charset="-127"/>
              </a:rPr>
              <a:t>)</a:t>
            </a:r>
          </a:p>
          <a:p>
            <a:pPr marL="468000">
              <a:spcBef>
                <a:spcPts val="0"/>
              </a:spcBef>
            </a:pPr>
            <a:endParaRPr lang="en-GB" sz="1300" dirty="0" smtClean="0">
              <a:latin typeface="Book Antiqua" panose="02040602050305030304" pitchFamily="18" charset="0"/>
              <a:ea typeface="Batang" panose="02030600000101010101" pitchFamily="18" charset="-127"/>
            </a:endParaRPr>
          </a:p>
          <a:p>
            <a:pPr marL="10800" indent="0">
              <a:spcBef>
                <a:spcPts val="0"/>
              </a:spcBef>
              <a:buNone/>
            </a:pPr>
            <a:r>
              <a:rPr lang="en-GB" sz="1300" dirty="0" smtClean="0">
                <a:latin typeface="Book Antiqua" panose="02040602050305030304" pitchFamily="18" charset="0"/>
                <a:ea typeface="Batang" panose="02030600000101010101" pitchFamily="18" charset="-127"/>
              </a:rPr>
              <a:t>5) </a:t>
            </a:r>
            <a:r>
              <a:rPr lang="en-GB" sz="1300" dirty="0">
                <a:latin typeface="Book Antiqua" panose="02040602050305030304" pitchFamily="18" charset="0"/>
                <a:ea typeface="Batang" panose="02030600000101010101" pitchFamily="18" charset="-127"/>
              </a:rPr>
              <a:t>CLIC </a:t>
            </a:r>
            <a:r>
              <a:rPr lang="en-GB" sz="1300" dirty="0" smtClean="0">
                <a:latin typeface="Book Antiqua" panose="02040602050305030304" pitchFamily="18" charset="0"/>
                <a:ea typeface="Batang" panose="02030600000101010101" pitchFamily="18" charset="-127"/>
              </a:rPr>
              <a:t>Beam Delivery System: about 400 magnets in total; Total </a:t>
            </a:r>
            <a:r>
              <a:rPr lang="en-GB" sz="1300" dirty="0">
                <a:latin typeface="Book Antiqua" panose="02040602050305030304" pitchFamily="18" charset="0"/>
                <a:ea typeface="Batang" panose="02030600000101010101" pitchFamily="18" charset="-127"/>
              </a:rPr>
              <a:t>power: </a:t>
            </a:r>
            <a:r>
              <a:rPr lang="en-GB" sz="1300" b="1" dirty="0" smtClean="0">
                <a:latin typeface="Book Antiqua" panose="02040602050305030304" pitchFamily="18" charset="0"/>
                <a:ea typeface="Batang" panose="02030600000101010101" pitchFamily="18" charset="-127"/>
              </a:rPr>
              <a:t>0.3 </a:t>
            </a:r>
            <a:r>
              <a:rPr lang="en-GB" sz="1300" b="1" dirty="0">
                <a:latin typeface="Book Antiqua" panose="02040602050305030304" pitchFamily="18" charset="0"/>
                <a:ea typeface="Batang" panose="02030600000101010101" pitchFamily="18" charset="-127"/>
              </a:rPr>
              <a:t>MW </a:t>
            </a:r>
            <a:r>
              <a:rPr lang="en-GB" sz="1300" dirty="0">
                <a:latin typeface="Book Antiqua" panose="02040602050305030304" pitchFamily="18" charset="0"/>
                <a:ea typeface="Batang" panose="02030600000101010101" pitchFamily="18" charset="-127"/>
              </a:rPr>
              <a:t>(</a:t>
            </a:r>
            <a:r>
              <a:rPr lang="en-GB" sz="1300" dirty="0" smtClean="0">
                <a:latin typeface="Book Antiqua" panose="02040602050305030304" pitchFamily="18" charset="0"/>
                <a:ea typeface="Batang" panose="02030600000101010101" pitchFamily="18" charset="-127"/>
              </a:rPr>
              <a:t>J≤5 </a:t>
            </a:r>
            <a:r>
              <a:rPr lang="en-GB" sz="1300" dirty="0">
                <a:latin typeface="Book Antiqua" panose="02040602050305030304" pitchFamily="18" charset="0"/>
                <a:ea typeface="Batang" panose="02030600000101010101" pitchFamily="18" charset="-127"/>
              </a:rPr>
              <a:t>A/mm</a:t>
            </a:r>
            <a:r>
              <a:rPr lang="en-GB" sz="1300" baseline="30000" dirty="0">
                <a:latin typeface="Book Antiqua" panose="02040602050305030304" pitchFamily="18" charset="0"/>
                <a:ea typeface="Batang" panose="02030600000101010101" pitchFamily="18" charset="-127"/>
              </a:rPr>
              <a:t>2</a:t>
            </a:r>
            <a:r>
              <a:rPr lang="en-GB" sz="1300" dirty="0" smtClean="0">
                <a:latin typeface="Book Antiqua" panose="02040602050305030304" pitchFamily="18" charset="0"/>
                <a:ea typeface="Batang" panose="02030600000101010101" pitchFamily="18" charset="-127"/>
              </a:rPr>
              <a:t>)</a:t>
            </a:r>
          </a:p>
          <a:p>
            <a:pPr marL="468000">
              <a:spcBef>
                <a:spcPts val="0"/>
              </a:spcBef>
            </a:pPr>
            <a:endParaRPr lang="en-GB" sz="1300" dirty="0" smtClean="0">
              <a:latin typeface="Book Antiqua" panose="02040602050305030304" pitchFamily="18" charset="0"/>
              <a:ea typeface="Batang" panose="02030600000101010101" pitchFamily="18" charset="-127"/>
            </a:endParaRPr>
          </a:p>
          <a:p>
            <a:pPr marL="10800" indent="0">
              <a:spcBef>
                <a:spcPts val="0"/>
              </a:spcBef>
              <a:buNone/>
            </a:pPr>
            <a:r>
              <a:rPr lang="en-GB" sz="1300" dirty="0" smtClean="0">
                <a:latin typeface="Book Antiqua" panose="02040602050305030304" pitchFamily="18" charset="0"/>
                <a:ea typeface="Batang" panose="02030600000101010101" pitchFamily="18" charset="-127"/>
              </a:rPr>
              <a:t>6) CLIC DBQ (EM design): 41848 magnets in total. Total power: </a:t>
            </a:r>
            <a:r>
              <a:rPr lang="en-GB" sz="1300" b="1" dirty="0" smtClean="0">
                <a:latin typeface="Book Antiqua" panose="02040602050305030304" pitchFamily="18" charset="0"/>
                <a:ea typeface="Batang" panose="02030600000101010101" pitchFamily="18" charset="-127"/>
              </a:rPr>
              <a:t>7.7 MW </a:t>
            </a:r>
            <a:r>
              <a:rPr lang="en-GB" sz="1300" dirty="0" smtClean="0">
                <a:latin typeface="Book Antiqua" panose="02040602050305030304" pitchFamily="18" charset="0"/>
                <a:ea typeface="Batang" panose="02030600000101010101" pitchFamily="18" charset="-127"/>
              </a:rPr>
              <a:t>(nom. operation) ; </a:t>
            </a:r>
            <a:r>
              <a:rPr lang="en-GB" sz="1300" b="1" dirty="0" smtClean="0">
                <a:latin typeface="Book Antiqua" panose="02040602050305030304" pitchFamily="18" charset="0"/>
                <a:ea typeface="Batang" panose="02030600000101010101" pitchFamily="18" charset="-127"/>
              </a:rPr>
              <a:t>16.6 MW </a:t>
            </a:r>
            <a:r>
              <a:rPr lang="en-GB" sz="1300" dirty="0" smtClean="0">
                <a:latin typeface="Book Antiqua" panose="02040602050305030304" pitchFamily="18" charset="0"/>
                <a:ea typeface="Batang" panose="02030600000101010101" pitchFamily="18" charset="-127"/>
              </a:rPr>
              <a:t>(“tune-up”, 120%)</a:t>
            </a:r>
          </a:p>
          <a:p>
            <a:pPr marL="10800" indent="0">
              <a:spcBef>
                <a:spcPts val="0"/>
              </a:spcBef>
              <a:buNone/>
            </a:pPr>
            <a:r>
              <a:rPr lang="en-GB" sz="1300" dirty="0">
                <a:latin typeface="Book Antiqua" panose="02040602050305030304" pitchFamily="18" charset="0"/>
                <a:ea typeface="Batang" panose="02030600000101010101" pitchFamily="18" charset="-127"/>
              </a:rPr>
              <a:t>(</a:t>
            </a:r>
            <a:r>
              <a:rPr lang="en-GB" sz="1300" dirty="0" smtClean="0">
                <a:latin typeface="Book Antiqua" panose="02040602050305030304" pitchFamily="18" charset="0"/>
                <a:ea typeface="Batang" panose="02030600000101010101" pitchFamily="18" charset="-127"/>
              </a:rPr>
              <a:t>J</a:t>
            </a:r>
            <a:r>
              <a:rPr lang="en-GB" sz="1300" dirty="0">
                <a:latin typeface="Book Antiqua" panose="02040602050305030304" pitchFamily="18" charset="0"/>
                <a:ea typeface="Batang" panose="02030600000101010101" pitchFamily="18" charset="-127"/>
              </a:rPr>
              <a:t> ≤ </a:t>
            </a:r>
            <a:r>
              <a:rPr lang="en-GB" sz="1300" dirty="0" smtClean="0">
                <a:latin typeface="Book Antiqua" panose="02040602050305030304" pitchFamily="18" charset="0"/>
                <a:ea typeface="Batang" panose="02030600000101010101" pitchFamily="18" charset="-127"/>
              </a:rPr>
              <a:t>3</a:t>
            </a:r>
            <a:r>
              <a:rPr lang="en-GB" sz="1300" dirty="0">
                <a:latin typeface="Book Antiqua" panose="02040602050305030304" pitchFamily="18" charset="0"/>
                <a:ea typeface="Batang" panose="02030600000101010101" pitchFamily="18" charset="-127"/>
              </a:rPr>
              <a:t> A/mm</a:t>
            </a:r>
            <a:r>
              <a:rPr lang="en-GB" sz="1300" baseline="30000" dirty="0">
                <a:latin typeface="Book Antiqua" panose="02040602050305030304" pitchFamily="18" charset="0"/>
                <a:ea typeface="Batang" panose="02030600000101010101" pitchFamily="18" charset="-127"/>
              </a:rPr>
              <a:t>2</a:t>
            </a:r>
            <a:r>
              <a:rPr lang="en-GB" sz="1300" dirty="0" smtClean="0">
                <a:latin typeface="Book Antiqua" panose="02040602050305030304" pitchFamily="18" charset="0"/>
                <a:ea typeface="Batang" panose="02030600000101010101" pitchFamily="18" charset="-127"/>
              </a:rPr>
              <a:t> ; 4 A/mm</a:t>
            </a:r>
            <a:r>
              <a:rPr lang="en-GB" sz="1300" baseline="30000" dirty="0" smtClean="0">
                <a:latin typeface="Book Antiqua" panose="02040602050305030304" pitchFamily="18" charset="0"/>
                <a:ea typeface="Batang" panose="02030600000101010101" pitchFamily="18" charset="-127"/>
              </a:rPr>
              <a:t>2</a:t>
            </a:r>
            <a:r>
              <a:rPr lang="en-GB" sz="1300" dirty="0" smtClean="0">
                <a:latin typeface="Book Antiqua" panose="02040602050305030304" pitchFamily="18" charset="0"/>
                <a:ea typeface="Batang" panose="02030600000101010101" pitchFamily="18" charset="-127"/>
              </a:rPr>
              <a:t>)</a:t>
            </a:r>
            <a:endParaRPr lang="en-GB" sz="1300" dirty="0">
              <a:latin typeface="Book Antiqua" panose="02040602050305030304" pitchFamily="18" charset="0"/>
              <a:ea typeface="Batang" panose="02030600000101010101" pitchFamily="18" charset="-127"/>
            </a:endParaRPr>
          </a:p>
          <a:p>
            <a:pPr marL="10800" indent="0">
              <a:spcBef>
                <a:spcPts val="0"/>
              </a:spcBef>
              <a:buNone/>
            </a:pPr>
            <a:endParaRPr lang="en-GB" sz="1300" dirty="0" smtClean="0">
              <a:latin typeface="Book Antiqua" panose="02040602050305030304" pitchFamily="18" charset="0"/>
              <a:ea typeface="Batang" panose="02030600000101010101" pitchFamily="18" charset="-127"/>
            </a:endParaRPr>
          </a:p>
          <a:p>
            <a:pPr marL="10800" indent="0">
              <a:spcBef>
                <a:spcPts val="0"/>
              </a:spcBef>
              <a:buNone/>
            </a:pPr>
            <a:r>
              <a:rPr lang="en-GB" sz="1300" dirty="0" smtClean="0">
                <a:latin typeface="Book Antiqua" panose="02040602050305030304" pitchFamily="18" charset="0"/>
                <a:ea typeface="Batang" panose="02030600000101010101" pitchFamily="18" charset="-127"/>
              </a:rPr>
              <a:t>7) CLIC MBQ: 4274  </a:t>
            </a:r>
            <a:r>
              <a:rPr lang="en-GB" sz="1300" dirty="0">
                <a:latin typeface="Book Antiqua" panose="02040602050305030304" pitchFamily="18" charset="0"/>
                <a:ea typeface="Batang" panose="02030600000101010101" pitchFamily="18" charset="-127"/>
              </a:rPr>
              <a:t>magnets in total; </a:t>
            </a:r>
            <a:r>
              <a:rPr lang="en-GB" sz="1300" dirty="0" smtClean="0">
                <a:latin typeface="Book Antiqua" panose="02040602050305030304" pitchFamily="18" charset="0"/>
                <a:ea typeface="Batang" panose="02030600000101010101" pitchFamily="18" charset="-127"/>
              </a:rPr>
              <a:t>Total </a:t>
            </a:r>
            <a:r>
              <a:rPr lang="en-GB" sz="1300" dirty="0">
                <a:latin typeface="Book Antiqua" panose="02040602050305030304" pitchFamily="18" charset="0"/>
                <a:ea typeface="Batang" panose="02030600000101010101" pitchFamily="18" charset="-127"/>
              </a:rPr>
              <a:t>power: </a:t>
            </a:r>
            <a:r>
              <a:rPr lang="en-GB" sz="1300" b="1" dirty="0" smtClean="0">
                <a:latin typeface="Book Antiqua" panose="02040602050305030304" pitchFamily="18" charset="0"/>
                <a:ea typeface="Batang" panose="02030600000101010101" pitchFamily="18" charset="-127"/>
              </a:rPr>
              <a:t>10.8 </a:t>
            </a:r>
            <a:r>
              <a:rPr lang="en-GB" sz="1300" b="1" dirty="0">
                <a:latin typeface="Book Antiqua" panose="02040602050305030304" pitchFamily="18" charset="0"/>
                <a:ea typeface="Batang" panose="02030600000101010101" pitchFamily="18" charset="-127"/>
              </a:rPr>
              <a:t>MW </a:t>
            </a:r>
            <a:r>
              <a:rPr lang="en-GB" sz="1300" dirty="0">
                <a:latin typeface="Book Antiqua" panose="02040602050305030304" pitchFamily="18" charset="0"/>
                <a:ea typeface="Batang" panose="02030600000101010101" pitchFamily="18" charset="-127"/>
              </a:rPr>
              <a:t>(</a:t>
            </a:r>
            <a:r>
              <a:rPr lang="en-GB" sz="1300" dirty="0" smtClean="0">
                <a:latin typeface="Book Antiqua" panose="02040602050305030304" pitchFamily="18" charset="0"/>
                <a:ea typeface="Batang" panose="02030600000101010101" pitchFamily="18" charset="-127"/>
              </a:rPr>
              <a:t>J=5.9 </a:t>
            </a:r>
            <a:r>
              <a:rPr lang="en-GB" sz="1300" dirty="0">
                <a:latin typeface="Book Antiqua" panose="02040602050305030304" pitchFamily="18" charset="0"/>
                <a:ea typeface="Batang" panose="02030600000101010101" pitchFamily="18" charset="-127"/>
              </a:rPr>
              <a:t>A/mm</a:t>
            </a:r>
            <a:r>
              <a:rPr lang="en-GB" sz="1300" baseline="30000" dirty="0">
                <a:latin typeface="Book Antiqua" panose="02040602050305030304" pitchFamily="18" charset="0"/>
                <a:ea typeface="Batang" panose="02030600000101010101" pitchFamily="18" charset="-127"/>
              </a:rPr>
              <a:t>2</a:t>
            </a:r>
            <a:r>
              <a:rPr lang="en-GB" sz="1300" dirty="0" smtClean="0">
                <a:latin typeface="Book Antiqua" panose="02040602050305030304" pitchFamily="18" charset="0"/>
                <a:ea typeface="Batang" panose="02030600000101010101" pitchFamily="18" charset="-127"/>
              </a:rPr>
              <a:t>)</a:t>
            </a:r>
            <a:endParaRPr lang="en-GB" sz="1200" dirty="0" smtClean="0">
              <a:latin typeface="Book Antiqua" panose="02040602050305030304" pitchFamily="18" charset="0"/>
              <a:ea typeface="Batang" panose="02030600000101010101" pitchFamily="18" charset="-127"/>
            </a:endParaRPr>
          </a:p>
          <a:p>
            <a:pPr marL="10800" indent="0">
              <a:spcBef>
                <a:spcPts val="0"/>
              </a:spcBef>
              <a:buNone/>
            </a:pPr>
            <a:endParaRPr lang="en-GB" sz="1800" dirty="0" smtClean="0">
              <a:latin typeface="Book Antiqua" panose="02040602050305030304" pitchFamily="18" charset="0"/>
              <a:ea typeface="Batang" panose="02030600000101010101" pitchFamily="18" charset="-127"/>
            </a:endParaRPr>
          </a:p>
          <a:p>
            <a:pPr marL="182250" indent="-171450" algn="just">
              <a:spcBef>
                <a:spcPts val="0"/>
              </a:spcBef>
              <a:buClr>
                <a:srgbClr val="0000FF"/>
              </a:buClr>
              <a:buFont typeface="Wingdings" panose="05000000000000000000" pitchFamily="2" charset="2"/>
              <a:buChar char="§"/>
            </a:pPr>
            <a:r>
              <a:rPr lang="en-GB" sz="1500" dirty="0" smtClean="0">
                <a:latin typeface="Book Antiqua" panose="02040602050305030304" pitchFamily="18" charset="0"/>
                <a:ea typeface="Batang" panose="02030600000101010101" pitchFamily="18" charset="-127"/>
              </a:rPr>
              <a:t>The magnets were sized to operate with a relatively low current density  (J≈5 A/</a:t>
            </a:r>
            <a:r>
              <a:rPr lang="en-GB" sz="1500" dirty="0">
                <a:latin typeface="Book Antiqua" panose="02040602050305030304" pitchFamily="18" charset="0"/>
                <a:ea typeface="Batang" panose="02030600000101010101" pitchFamily="18" charset="-127"/>
              </a:rPr>
              <a:t>mm</a:t>
            </a:r>
            <a:r>
              <a:rPr lang="en-GB" sz="1500" baseline="30000" dirty="0">
                <a:latin typeface="Book Antiqua" panose="02040602050305030304" pitchFamily="18" charset="0"/>
                <a:ea typeface="Batang" panose="02030600000101010101" pitchFamily="18" charset="-127"/>
              </a:rPr>
              <a:t>2</a:t>
            </a:r>
            <a:r>
              <a:rPr lang="en-GB" sz="1500" dirty="0" smtClean="0">
                <a:latin typeface="Book Antiqua" panose="02040602050305030304" pitchFamily="18" charset="0"/>
                <a:ea typeface="Batang" panose="02030600000101010101" pitchFamily="18" charset="-127"/>
              </a:rPr>
              <a:t>). </a:t>
            </a:r>
          </a:p>
          <a:p>
            <a:pPr marL="179388" indent="-169863" algn="just">
              <a:spcBef>
                <a:spcPts val="0"/>
              </a:spcBef>
              <a:buClr>
                <a:srgbClr val="0000FF"/>
              </a:buClr>
              <a:buNone/>
            </a:pPr>
            <a:r>
              <a:rPr lang="en-GB" sz="1500" dirty="0" smtClean="0">
                <a:latin typeface="Book Antiqua" panose="02040602050305030304" pitchFamily="18" charset="0"/>
                <a:ea typeface="Batang" panose="02030600000101010101" pitchFamily="18" charset="-127"/>
              </a:rPr>
              <a:t>	This will limit the running cost for the electrical power and cooling water consumption. </a:t>
            </a:r>
          </a:p>
          <a:p>
            <a:pPr marL="182250" indent="-171450" algn="just">
              <a:spcBef>
                <a:spcPts val="0"/>
              </a:spcBef>
              <a:buClr>
                <a:srgbClr val="0000FF"/>
              </a:buClr>
              <a:buFont typeface="Wingdings" panose="05000000000000000000" pitchFamily="2" charset="2"/>
              <a:buChar char="§"/>
            </a:pPr>
            <a:endParaRPr lang="en-GB" sz="1500" dirty="0" smtClean="0">
              <a:latin typeface="Book Antiqua" panose="02040602050305030304" pitchFamily="18" charset="0"/>
              <a:ea typeface="Batang" panose="02030600000101010101" pitchFamily="18" charset="-127"/>
            </a:endParaRPr>
          </a:p>
          <a:p>
            <a:pPr marL="182250" indent="-171450" algn="just">
              <a:spcBef>
                <a:spcPts val="0"/>
              </a:spcBef>
              <a:buClr>
                <a:srgbClr val="0000FF"/>
              </a:buClr>
              <a:buFont typeface="Wingdings" panose="05000000000000000000" pitchFamily="2" charset="2"/>
              <a:buChar char="§"/>
            </a:pPr>
            <a:r>
              <a:rPr lang="en-GB" sz="1500" dirty="0" smtClean="0">
                <a:latin typeface="Book Antiqua" panose="02040602050305030304" pitchFamily="18" charset="0"/>
                <a:ea typeface="Batang" panose="02030600000101010101" pitchFamily="18" charset="-127"/>
              </a:rPr>
              <a:t>From what explain in the first part, this aspect could be even enhanced but with the consequence of increasing the capital cost.</a:t>
            </a:r>
          </a:p>
          <a:p>
            <a:pPr marL="182250" indent="-171450">
              <a:spcBef>
                <a:spcPts val="0"/>
              </a:spcBef>
              <a:buClr>
                <a:srgbClr val="0000FF"/>
              </a:buClr>
              <a:buFont typeface="Wingdings" panose="05000000000000000000" pitchFamily="2" charset="2"/>
              <a:buChar char="§"/>
            </a:pPr>
            <a:endParaRPr lang="en-GB" sz="1500" dirty="0" smtClean="0">
              <a:latin typeface="Book Antiqua" panose="02040602050305030304" pitchFamily="18" charset="0"/>
              <a:ea typeface="Batang" panose="02030600000101010101" pitchFamily="18" charset="-127"/>
            </a:endParaRPr>
          </a:p>
          <a:p>
            <a:pPr marL="10800" indent="0">
              <a:spcBef>
                <a:spcPts val="0"/>
              </a:spcBef>
              <a:buClr>
                <a:srgbClr val="0000FF"/>
              </a:buClr>
              <a:buNone/>
            </a:pPr>
            <a:r>
              <a:rPr lang="en-GB" sz="1500" i="1" dirty="0" smtClean="0">
                <a:solidFill>
                  <a:srgbClr val="FF0000"/>
                </a:solidFill>
                <a:latin typeface="Book Antiqua" panose="02040602050305030304" pitchFamily="18" charset="0"/>
                <a:ea typeface="Batang" panose="02030600000101010101" pitchFamily="18" charset="-127"/>
              </a:rPr>
              <a:t>POSSIBLE FUTURE ACTIONS: </a:t>
            </a:r>
            <a:endParaRPr lang="en-GB" sz="1500" dirty="0" smtClean="0">
              <a:latin typeface="Book Antiqua" panose="02040602050305030304" pitchFamily="18" charset="0"/>
              <a:ea typeface="Batang" panose="02030600000101010101" pitchFamily="18" charset="-127"/>
            </a:endParaRPr>
          </a:p>
          <a:p>
            <a:pPr marL="182250" indent="-171450" algn="just">
              <a:spcBef>
                <a:spcPts val="0"/>
              </a:spcBef>
              <a:buClr>
                <a:srgbClr val="0000FF"/>
              </a:buClr>
              <a:buFont typeface="Wingdings" panose="05000000000000000000" pitchFamily="2" charset="2"/>
              <a:buChar char="§"/>
            </a:pPr>
            <a:r>
              <a:rPr lang="en-GB" sz="1500" dirty="0" smtClean="0">
                <a:latin typeface="Book Antiqua" panose="02040602050305030304" pitchFamily="18" charset="0"/>
                <a:ea typeface="Batang" panose="02030600000101010101" pitchFamily="18" charset="-127"/>
              </a:rPr>
              <a:t>For </a:t>
            </a:r>
            <a:r>
              <a:rPr lang="en-GB" sz="1500" dirty="0">
                <a:latin typeface="Book Antiqua" panose="02040602050305030304" pitchFamily="18" charset="0"/>
                <a:ea typeface="Batang" panose="02030600000101010101" pitchFamily="18" charset="-127"/>
              </a:rPr>
              <a:t>some specific magnets (MB RTML and DB TAL dipoles) with important population and power consumption (</a:t>
            </a:r>
            <a:r>
              <a:rPr lang="en-GB" sz="1500" b="1" dirty="0">
                <a:latin typeface="Book Antiqua" panose="02040602050305030304" pitchFamily="18" charset="0"/>
                <a:ea typeface="Batang" panose="02030600000101010101" pitchFamily="18" charset="-127"/>
              </a:rPr>
              <a:t>15 MW </a:t>
            </a:r>
            <a:r>
              <a:rPr lang="en-GB" sz="1500" dirty="0">
                <a:latin typeface="Book Antiqua" panose="02040602050305030304" pitchFamily="18" charset="0"/>
                <a:ea typeface="Batang" panose="02030600000101010101" pitchFamily="18" charset="-127"/>
              </a:rPr>
              <a:t>in total), we plan to study </a:t>
            </a:r>
            <a:r>
              <a:rPr lang="en-GB" sz="1500" u="sng" dirty="0">
                <a:latin typeface="Book Antiqua" panose="02040602050305030304" pitchFamily="18" charset="0"/>
                <a:ea typeface="Batang" panose="02030600000101010101" pitchFamily="18" charset="-127"/>
              </a:rPr>
              <a:t>alternative PM or Hybrid solutions</a:t>
            </a:r>
            <a:r>
              <a:rPr lang="en-GB" sz="1500" dirty="0">
                <a:latin typeface="Book Antiqua" panose="02040602050305030304" pitchFamily="18" charset="0"/>
                <a:ea typeface="Batang" panose="02030600000101010101" pitchFamily="18" charset="-127"/>
              </a:rPr>
              <a:t> </a:t>
            </a:r>
            <a:r>
              <a:rPr lang="en-GB" sz="1500" i="1" dirty="0">
                <a:latin typeface="Book Antiqua" panose="02040602050305030304" pitchFamily="18" charset="0"/>
                <a:ea typeface="Batang" panose="02030600000101010101" pitchFamily="18" charset="-127"/>
              </a:rPr>
              <a:t>(see </a:t>
            </a:r>
            <a:r>
              <a:rPr lang="en-GB" sz="1500" i="1" dirty="0" smtClean="0">
                <a:latin typeface="Book Antiqua" panose="02040602050305030304" pitchFamily="18" charset="0"/>
                <a:ea typeface="Batang" panose="02030600000101010101" pitchFamily="18" charset="-127"/>
              </a:rPr>
              <a:t>B. Shepherd’s presentation)</a:t>
            </a:r>
            <a:endParaRPr lang="en-GB" sz="1500" dirty="0" smtClean="0">
              <a:latin typeface="Book Antiqua" panose="02040602050305030304" pitchFamily="18" charset="0"/>
              <a:ea typeface="Batang" panose="02030600000101010101" pitchFamily="18" charset="-127"/>
            </a:endParaRPr>
          </a:p>
          <a:p>
            <a:pPr marL="182250" indent="-171450">
              <a:spcBef>
                <a:spcPts val="0"/>
              </a:spcBef>
              <a:buClr>
                <a:srgbClr val="0000FF"/>
              </a:buClr>
              <a:buFont typeface="Wingdings" panose="05000000000000000000" pitchFamily="2" charset="2"/>
              <a:buChar char="§"/>
            </a:pPr>
            <a:endParaRPr lang="en-GB" sz="1500" dirty="0" smtClean="0">
              <a:latin typeface="Book Antiqua" panose="02040602050305030304" pitchFamily="18" charset="0"/>
              <a:ea typeface="Batang" panose="02030600000101010101" pitchFamily="18" charset="-127"/>
            </a:endParaRPr>
          </a:p>
          <a:p>
            <a:pPr marL="182250" indent="-171450" algn="just">
              <a:spcBef>
                <a:spcPts val="0"/>
              </a:spcBef>
              <a:buClr>
                <a:srgbClr val="0000FF"/>
              </a:buClr>
              <a:buFont typeface="Wingdings" panose="05000000000000000000" pitchFamily="2" charset="2"/>
              <a:buChar char="§"/>
            </a:pPr>
            <a:r>
              <a:rPr lang="en-GB" sz="1500" dirty="0" smtClean="0">
                <a:latin typeface="Book Antiqua" panose="02040602050305030304" pitchFamily="18" charset="0"/>
                <a:ea typeface="Batang" panose="02030600000101010101" pitchFamily="18" charset="-127"/>
              </a:rPr>
              <a:t>Apart the case of the DBQ powering, no specific studies done regarding the </a:t>
            </a:r>
            <a:r>
              <a:rPr lang="en-GB" sz="1500" u="sng" dirty="0" smtClean="0">
                <a:latin typeface="Book Antiqua" panose="02040602050305030304" pitchFamily="18" charset="0"/>
                <a:ea typeface="Batang" panose="02030600000101010101" pitchFamily="18" charset="-127"/>
              </a:rPr>
              <a:t>power supplies and distribution lines</a:t>
            </a:r>
            <a:r>
              <a:rPr lang="en-GB" sz="1500" dirty="0" smtClean="0">
                <a:latin typeface="Book Antiqua" panose="02040602050305030304" pitchFamily="18" charset="0"/>
                <a:ea typeface="Batang" panose="02030600000101010101" pitchFamily="18" charset="-127"/>
              </a:rPr>
              <a:t>. </a:t>
            </a:r>
          </a:p>
          <a:p>
            <a:pPr marL="182250" indent="-171450" algn="just">
              <a:spcBef>
                <a:spcPts val="0"/>
              </a:spcBef>
              <a:buClr>
                <a:srgbClr val="0000FF"/>
              </a:buClr>
              <a:buFont typeface="Wingdings" panose="05000000000000000000" pitchFamily="2" charset="2"/>
              <a:buChar char="§"/>
            </a:pPr>
            <a:r>
              <a:rPr lang="en-GB" sz="1500" dirty="0" smtClean="0">
                <a:latin typeface="Book Antiqua" panose="02040602050305030304" pitchFamily="18" charset="0"/>
                <a:ea typeface="Batang" panose="02030600000101010101" pitchFamily="18" charset="-127"/>
              </a:rPr>
              <a:t>For the design  we selected I/V values in agreement with the EPC colleagues. Anyway the magnet design permit a relatively easy adaptation (by the n. of turns in the coils) to other choice for these coupled parameters.</a:t>
            </a:r>
            <a:endParaRPr lang="en-GB" sz="15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pPr marL="36576" indent="0">
              <a:buNone/>
            </a:pPr>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pPr lvl="3"/>
            <a:endParaRPr lang="en-GB" sz="200" dirty="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pPr lvl="5"/>
            <a:endParaRPr lang="en-GB" sz="200" dirty="0" smtClean="0">
              <a:latin typeface="Book Antiqua" panose="02040602050305030304" pitchFamily="18" charset="0"/>
              <a:ea typeface="Batang" panose="02030600000101010101" pitchFamily="18" charset="-127"/>
            </a:endParaRPr>
          </a:p>
          <a:p>
            <a:pPr lvl="5"/>
            <a:endParaRPr lang="en-GB" sz="300" dirty="0">
              <a:latin typeface="Book Antiqua" panose="02040602050305030304" pitchFamily="18" charset="0"/>
              <a:ea typeface="Batang" panose="02030600000101010101" pitchFamily="18" charset="-127"/>
            </a:endParaRPr>
          </a:p>
          <a:p>
            <a:pPr lvl="5"/>
            <a:endParaRPr lang="en-GB" sz="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pPr marL="36576" indent="0">
              <a:buNone/>
            </a:pPr>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p:txBody>
      </p:sp>
      <p:sp>
        <p:nvSpPr>
          <p:cNvPr id="5" name="Title 1"/>
          <p:cNvSpPr>
            <a:spLocks noGrp="1"/>
          </p:cNvSpPr>
          <p:nvPr>
            <p:ph type="title"/>
          </p:nvPr>
        </p:nvSpPr>
        <p:spPr>
          <a:xfrm>
            <a:off x="3685576" y="0"/>
            <a:ext cx="1793510" cy="279313"/>
          </a:xfrm>
        </p:spPr>
        <p:txBody>
          <a:bodyPr>
            <a:noAutofit/>
          </a:bodyPr>
          <a:lstStyle/>
          <a:p>
            <a:r>
              <a:rPr lang="en-GB" sz="1200" i="1" dirty="0" smtClean="0">
                <a:solidFill>
                  <a:srgbClr val="FF0000"/>
                </a:solidFill>
              </a:rPr>
              <a:t>The CLIC specificities</a:t>
            </a:r>
            <a:endParaRPr lang="en-GB" sz="3600" i="1" dirty="0"/>
          </a:p>
        </p:txBody>
      </p:sp>
    </p:spTree>
    <p:extLst>
      <p:ext uri="{BB962C8B-B14F-4D97-AF65-F5344CB8AC3E}">
        <p14:creationId xmlns:p14="http://schemas.microsoft.com/office/powerpoint/2010/main" val="1281890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2" end="1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3" end="1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17" end="1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8" end="1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20" end="2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22" end="22"/>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23" end="2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25" end="25"/>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26" end="2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250" y="490667"/>
            <a:ext cx="8226854" cy="940443"/>
          </a:xfrm>
        </p:spPr>
        <p:txBody>
          <a:bodyPr>
            <a:normAutofit/>
          </a:bodyPr>
          <a:lstStyle/>
          <a:p>
            <a:r>
              <a:rPr lang="en-GB" sz="3600" dirty="0" smtClean="0"/>
              <a:t>Outline:</a:t>
            </a:r>
            <a:endParaRPr lang="fr-FR" sz="3600" dirty="0"/>
          </a:p>
        </p:txBody>
      </p:sp>
      <p:sp>
        <p:nvSpPr>
          <p:cNvPr id="4" name="TextBox 3"/>
          <p:cNvSpPr txBox="1"/>
          <p:nvPr/>
        </p:nvSpPr>
        <p:spPr>
          <a:xfrm>
            <a:off x="482803" y="1959679"/>
            <a:ext cx="8273491" cy="1631216"/>
          </a:xfrm>
          <a:prstGeom prst="rect">
            <a:avLst/>
          </a:prstGeom>
          <a:noFill/>
        </p:spPr>
        <p:txBody>
          <a:bodyPr wrap="square" rtlCol="0">
            <a:spAutoFit/>
          </a:bodyPr>
          <a:lstStyle/>
          <a:p>
            <a:r>
              <a:rPr lang="en-GB" sz="2000" dirty="0" smtClean="0">
                <a:solidFill>
                  <a:srgbClr val="FFCC99"/>
                </a:solidFill>
              </a:rPr>
              <a:t>1) </a:t>
            </a:r>
            <a:r>
              <a:rPr lang="en-GB" sz="2000" dirty="0">
                <a:solidFill>
                  <a:srgbClr val="FFCC99"/>
                </a:solidFill>
              </a:rPr>
              <a:t>Size/power optimization </a:t>
            </a:r>
            <a:r>
              <a:rPr lang="en-GB" sz="2000" dirty="0" smtClean="0">
                <a:solidFill>
                  <a:srgbClr val="FFCC99"/>
                </a:solidFill>
              </a:rPr>
              <a:t>for electro-magnets: general considerations</a:t>
            </a:r>
            <a:endParaRPr lang="en-GB" sz="2000" dirty="0">
              <a:solidFill>
                <a:srgbClr val="FFCC99"/>
              </a:solidFill>
            </a:endParaRPr>
          </a:p>
          <a:p>
            <a:pPr marL="361950" indent="-361950">
              <a:buAutoNum type="arabicParenR" startAt="4"/>
            </a:pPr>
            <a:endParaRPr lang="en-GB" sz="2000" dirty="0">
              <a:solidFill>
                <a:srgbClr val="FFCC99"/>
              </a:solidFill>
            </a:endParaRPr>
          </a:p>
          <a:p>
            <a:r>
              <a:rPr lang="en-GB" sz="2000" dirty="0" smtClean="0">
                <a:solidFill>
                  <a:srgbClr val="FFCC99"/>
                </a:solidFill>
              </a:rPr>
              <a:t>2) The CLIC specificities</a:t>
            </a:r>
          </a:p>
          <a:p>
            <a:endParaRPr lang="en-GB" sz="2000" dirty="0">
              <a:solidFill>
                <a:srgbClr val="FFCC99"/>
              </a:solidFill>
            </a:endParaRPr>
          </a:p>
          <a:p>
            <a:r>
              <a:rPr lang="en-GB" sz="2000" dirty="0" smtClean="0">
                <a:solidFill>
                  <a:srgbClr val="FF0000"/>
                </a:solidFill>
              </a:rPr>
              <a:t>3) Some conclusions</a:t>
            </a:r>
            <a:endParaRPr lang="en-GB" sz="2000" dirty="0">
              <a:solidFill>
                <a:srgbClr val="FF0000"/>
              </a:solidFill>
            </a:endParaRPr>
          </a:p>
        </p:txBody>
      </p:sp>
    </p:spTree>
    <p:extLst>
      <p:ext uri="{BB962C8B-B14F-4D97-AF65-F5344CB8AC3E}">
        <p14:creationId xmlns:p14="http://schemas.microsoft.com/office/powerpoint/2010/main" val="39495984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2946" y="381743"/>
            <a:ext cx="8447463" cy="6158205"/>
          </a:xfrm>
          <a:solidFill>
            <a:schemeClr val="bg1"/>
          </a:solidFill>
        </p:spPr>
        <p:txBody>
          <a:bodyPr>
            <a:normAutofit lnSpcReduction="10000"/>
          </a:bodyPr>
          <a:lstStyle/>
          <a:p>
            <a:pPr marL="36576" indent="0" algn="ctr">
              <a:buNone/>
            </a:pPr>
            <a:r>
              <a:rPr lang="en-GB" sz="2000" u="sng" dirty="0" smtClean="0">
                <a:solidFill>
                  <a:srgbClr val="FF0000"/>
                </a:solidFill>
                <a:latin typeface="Book Antiqua" panose="02040602050305030304" pitchFamily="18" charset="0"/>
                <a:ea typeface="Batang" panose="02030600000101010101" pitchFamily="18" charset="-127"/>
              </a:rPr>
              <a:t>Some conclusions:</a:t>
            </a:r>
          </a:p>
          <a:p>
            <a:pPr marL="36576" indent="0" algn="ctr">
              <a:buNone/>
            </a:pPr>
            <a:endParaRPr lang="en-GB" sz="1000" u="sng" dirty="0" smtClean="0">
              <a:solidFill>
                <a:srgbClr val="FF0000"/>
              </a:solidFill>
              <a:latin typeface="Book Antiqua" panose="02040602050305030304" pitchFamily="18" charset="0"/>
              <a:ea typeface="Batang" panose="02030600000101010101" pitchFamily="18" charset="-127"/>
            </a:endParaRPr>
          </a:p>
          <a:p>
            <a:pPr algn="just">
              <a:buClr>
                <a:srgbClr val="0000FF"/>
              </a:buClr>
              <a:buFont typeface="Wingdings" panose="05000000000000000000" pitchFamily="2" charset="2"/>
              <a:buChar char="§"/>
            </a:pPr>
            <a:r>
              <a:rPr lang="en-GB" sz="1400" dirty="0" smtClean="0">
                <a:latin typeface="Book Antiqua" panose="02040602050305030304" pitchFamily="18" charset="0"/>
                <a:ea typeface="Batang" panose="02030600000101010101" pitchFamily="18" charset="-127"/>
              </a:rPr>
              <a:t>The basic concept and considerations driving the design and power/size trade-off for classical electro-magnets were presented.</a:t>
            </a:r>
          </a:p>
          <a:p>
            <a:pPr algn="just">
              <a:buClr>
                <a:srgbClr val="0000FF"/>
              </a:buClr>
              <a:buFont typeface="Wingdings" panose="05000000000000000000" pitchFamily="2" charset="2"/>
              <a:buChar char="§"/>
            </a:pPr>
            <a:r>
              <a:rPr lang="en-GB" sz="1400" dirty="0" smtClean="0">
                <a:latin typeface="Book Antiqua" panose="02040602050305030304" pitchFamily="18" charset="0"/>
                <a:ea typeface="Batang" panose="02030600000101010101" pitchFamily="18" charset="-127"/>
              </a:rPr>
              <a:t>At CERN we keep updated sets of </a:t>
            </a:r>
            <a:r>
              <a:rPr lang="en-GB" sz="1400" dirty="0" smtClean="0">
                <a:latin typeface="Book Antiqua" panose="02040602050305030304" pitchFamily="18" charset="0"/>
                <a:ea typeface="Batang" panose="02030600000101010101" pitchFamily="18" charset="-127"/>
              </a:rPr>
              <a:t>formulae </a:t>
            </a:r>
            <a:r>
              <a:rPr lang="en-GB" sz="1400" dirty="0" smtClean="0">
                <a:latin typeface="Book Antiqua" panose="02040602050305030304" pitchFamily="18" charset="0"/>
                <a:ea typeface="Batang" panose="02030600000101010101" pitchFamily="18" charset="-127"/>
              </a:rPr>
              <a:t>to estimate the costs of electro-magnets, and we tests them in the on-going procurement contracts.</a:t>
            </a:r>
          </a:p>
          <a:p>
            <a:pPr algn="just">
              <a:buClr>
                <a:srgbClr val="0000FF"/>
              </a:buClr>
              <a:buFont typeface="Wingdings" panose="05000000000000000000" pitchFamily="2" charset="2"/>
              <a:buChar char="§"/>
            </a:pPr>
            <a:r>
              <a:rPr lang="en-GB" sz="1400" dirty="0" smtClean="0">
                <a:latin typeface="Book Antiqua" panose="02040602050305030304" pitchFamily="18" charset="0"/>
                <a:ea typeface="Batang" panose="02030600000101010101" pitchFamily="18" charset="-127"/>
              </a:rPr>
              <a:t>Methods and techniques to estimate the cost Learning </a:t>
            </a:r>
            <a:r>
              <a:rPr lang="en-GB" sz="1400" dirty="0">
                <a:latin typeface="Book Antiqua" panose="02040602050305030304" pitchFamily="18" charset="0"/>
                <a:ea typeface="Batang" panose="02030600000101010101" pitchFamily="18" charset="-127"/>
              </a:rPr>
              <a:t>C</a:t>
            </a:r>
            <a:r>
              <a:rPr lang="en-GB" sz="1400" dirty="0" smtClean="0">
                <a:latin typeface="Book Antiqua" panose="02040602050305030304" pitchFamily="18" charset="0"/>
                <a:ea typeface="Batang" panose="02030600000101010101" pitchFamily="18" charset="-127"/>
              </a:rPr>
              <a:t>urve and cost risks analysis are developed inside the CLIC Cost &amp; Schedule Working Group with the main task to correctly estimate the cost for the big series of components of the CLIC complex; magnets are one of these components.</a:t>
            </a:r>
          </a:p>
          <a:p>
            <a:pPr marL="36576" indent="0" algn="just">
              <a:buClr>
                <a:srgbClr val="0000FF"/>
              </a:buClr>
              <a:buNone/>
            </a:pPr>
            <a:endParaRPr lang="en-GB" sz="1400" dirty="0" smtClean="0">
              <a:latin typeface="Book Antiqua" panose="02040602050305030304" pitchFamily="18" charset="0"/>
              <a:ea typeface="Batang" panose="02030600000101010101" pitchFamily="18" charset="-127"/>
            </a:endParaRPr>
          </a:p>
          <a:p>
            <a:pPr marL="36576" indent="0">
              <a:buClr>
                <a:srgbClr val="0000FF"/>
              </a:buClr>
              <a:buNone/>
            </a:pPr>
            <a:r>
              <a:rPr lang="en-GB" sz="1400" dirty="0" smtClean="0">
                <a:solidFill>
                  <a:srgbClr val="FF0000"/>
                </a:solidFill>
                <a:latin typeface="Book Antiqua" panose="02040602050305030304" pitchFamily="18" charset="0"/>
                <a:ea typeface="Batang" panose="02030600000101010101" pitchFamily="18" charset="-127"/>
              </a:rPr>
              <a:t>CLIC SPECIFICITIES:</a:t>
            </a:r>
            <a:endParaRPr lang="en-GB" sz="1000" dirty="0" smtClean="0">
              <a:latin typeface="Book Antiqua" panose="02040602050305030304" pitchFamily="18" charset="0"/>
              <a:ea typeface="Batang" panose="02030600000101010101" pitchFamily="18" charset="-127"/>
            </a:endParaRPr>
          </a:p>
          <a:p>
            <a:pPr lvl="1" algn="just">
              <a:buClr>
                <a:srgbClr val="0000FF"/>
              </a:buClr>
              <a:buFont typeface="Wingdings" panose="05000000000000000000" pitchFamily="2" charset="2"/>
              <a:buChar char="§"/>
            </a:pPr>
            <a:r>
              <a:rPr lang="en-GB" sz="1400" dirty="0" smtClean="0">
                <a:latin typeface="Book Antiqua" panose="02040602050305030304" pitchFamily="18" charset="0"/>
                <a:ea typeface="Batang" panose="02030600000101010101" pitchFamily="18" charset="-127"/>
              </a:rPr>
              <a:t>Magnets for the Two-Beams Modules (DBQ and MBQ) are special cases where the boundary conditions (space, weight) are limiting the design optimization. For those cases we expect the most efficient saving coming from alternative PM or Hybrid designs.</a:t>
            </a:r>
          </a:p>
          <a:p>
            <a:pPr marL="448056" lvl="1" indent="0" algn="just">
              <a:buClr>
                <a:srgbClr val="0000FF"/>
              </a:buClr>
              <a:buNone/>
            </a:pPr>
            <a:endParaRPr lang="en-GB" sz="1400" dirty="0" smtClean="0">
              <a:latin typeface="Book Antiqua" panose="02040602050305030304" pitchFamily="18" charset="0"/>
              <a:ea typeface="Batang" panose="02030600000101010101" pitchFamily="18" charset="-127"/>
            </a:endParaRPr>
          </a:p>
          <a:p>
            <a:pPr lvl="1" algn="just">
              <a:buClr>
                <a:srgbClr val="0000FF"/>
              </a:buClr>
              <a:buFont typeface="Wingdings" panose="05000000000000000000" pitchFamily="2" charset="2"/>
              <a:buChar char="§"/>
            </a:pPr>
            <a:r>
              <a:rPr lang="en-GB" sz="1400" dirty="0" smtClean="0">
                <a:latin typeface="Book Antiqua" panose="02040602050305030304" pitchFamily="18" charset="0"/>
                <a:ea typeface="Batang" panose="02030600000101010101" pitchFamily="18" charset="-127"/>
              </a:rPr>
              <a:t>The 1</a:t>
            </a:r>
            <a:r>
              <a:rPr lang="en-GB" sz="1400" baseline="30000" dirty="0" smtClean="0">
                <a:latin typeface="Book Antiqua" panose="02040602050305030304" pitchFamily="18" charset="0"/>
                <a:ea typeface="Batang" panose="02030600000101010101" pitchFamily="18" charset="-127"/>
              </a:rPr>
              <a:t>st</a:t>
            </a:r>
            <a:r>
              <a:rPr lang="en-GB" sz="1400" dirty="0" smtClean="0">
                <a:latin typeface="Book Antiqua" panose="02040602050305030304" pitchFamily="18" charset="0"/>
                <a:ea typeface="Batang" panose="02030600000101010101" pitchFamily="18" charset="-127"/>
              </a:rPr>
              <a:t> released “CLIC Magnet Catalogue” was a wide exercise of magnets design (1</a:t>
            </a:r>
            <a:r>
              <a:rPr lang="en-GB" sz="1400" baseline="30000" dirty="0" smtClean="0">
                <a:latin typeface="Book Antiqua" panose="02040602050305030304" pitchFamily="18" charset="0"/>
                <a:ea typeface="Batang" panose="02030600000101010101" pitchFamily="18" charset="-127"/>
              </a:rPr>
              <a:t>st</a:t>
            </a:r>
            <a:r>
              <a:rPr lang="en-GB" sz="1400" dirty="0" smtClean="0">
                <a:latin typeface="Book Antiqua" panose="02040602050305030304" pitchFamily="18" charset="0"/>
                <a:ea typeface="Batang" panose="02030600000101010101" pitchFamily="18" charset="-127"/>
              </a:rPr>
              <a:t> sizing) unification/optimization. The numbers of magnets required in CLIC, their distribution in family of very different sizes, permit to apply the methods for cost evaluation mentioned.</a:t>
            </a:r>
          </a:p>
          <a:p>
            <a:pPr marL="448056" lvl="1" indent="0" algn="just">
              <a:buClr>
                <a:srgbClr val="0000FF"/>
              </a:buClr>
              <a:buNone/>
            </a:pPr>
            <a:endParaRPr lang="en-GB" sz="1400" dirty="0" smtClean="0">
              <a:latin typeface="Book Antiqua" panose="02040602050305030304" pitchFamily="18" charset="0"/>
              <a:ea typeface="Batang" panose="02030600000101010101" pitchFamily="18" charset="-127"/>
            </a:endParaRPr>
          </a:p>
          <a:p>
            <a:pPr lvl="1" algn="just">
              <a:buClr>
                <a:srgbClr val="0000FF"/>
              </a:buClr>
              <a:buFont typeface="Wingdings" panose="05000000000000000000" pitchFamily="2" charset="2"/>
              <a:buChar char="§"/>
            </a:pPr>
            <a:r>
              <a:rPr lang="en-GB" sz="1400" dirty="0" smtClean="0">
                <a:latin typeface="Book Antiqua" panose="02040602050305030304" pitchFamily="18" charset="0"/>
                <a:ea typeface="Batang" panose="02030600000101010101" pitchFamily="18" charset="-127"/>
              </a:rPr>
              <a:t>To </a:t>
            </a:r>
            <a:r>
              <a:rPr lang="en-GB" sz="1400" dirty="0">
                <a:latin typeface="Book Antiqua" panose="02040602050305030304" pitchFamily="18" charset="0"/>
                <a:ea typeface="Batang" panose="02030600000101010101" pitchFamily="18" charset="-127"/>
              </a:rPr>
              <a:t>limit the running </a:t>
            </a:r>
            <a:r>
              <a:rPr lang="en-GB" sz="1400" dirty="0" smtClean="0">
                <a:latin typeface="Book Antiqua" panose="02040602050305030304" pitchFamily="18" charset="0"/>
                <a:ea typeface="Batang" panose="02030600000101010101" pitchFamily="18" charset="-127"/>
              </a:rPr>
              <a:t>cost (power required for the CLIC magnet system), the majority of the magnets were sized for a relative low coils current density (</a:t>
            </a:r>
            <a:r>
              <a:rPr lang="en-GB" sz="1400" dirty="0">
                <a:latin typeface="Book Antiqua" panose="02040602050305030304" pitchFamily="18" charset="0"/>
                <a:ea typeface="Batang" panose="02030600000101010101" pitchFamily="18" charset="-127"/>
              </a:rPr>
              <a:t>J ≤ 5 </a:t>
            </a:r>
            <a:r>
              <a:rPr lang="en-GB" sz="1400" dirty="0" smtClean="0">
                <a:latin typeface="Book Antiqua" panose="02040602050305030304" pitchFamily="18" charset="0"/>
                <a:ea typeface="Batang" panose="02030600000101010101" pitchFamily="18" charset="-127"/>
              </a:rPr>
              <a:t>A/mm</a:t>
            </a:r>
            <a:r>
              <a:rPr lang="en-GB" sz="1400" baseline="30000" dirty="0" smtClean="0">
                <a:latin typeface="Book Antiqua" panose="02040602050305030304" pitchFamily="18" charset="0"/>
                <a:ea typeface="Batang" panose="02030600000101010101" pitchFamily="18" charset="-127"/>
              </a:rPr>
              <a:t>2</a:t>
            </a:r>
            <a:r>
              <a:rPr lang="en-GB" sz="1400" dirty="0" smtClean="0">
                <a:latin typeface="Book Antiqua" panose="02040602050305030304" pitchFamily="18" charset="0"/>
                <a:ea typeface="Batang" panose="02030600000101010101" pitchFamily="18" charset="-127"/>
              </a:rPr>
              <a:t>).</a:t>
            </a:r>
          </a:p>
          <a:p>
            <a:pPr lvl="1" algn="just">
              <a:buClr>
                <a:srgbClr val="0000FF"/>
              </a:buClr>
              <a:buFont typeface="Wingdings" panose="05000000000000000000" pitchFamily="2" charset="2"/>
              <a:buChar char="§"/>
            </a:pPr>
            <a:endParaRPr lang="en-GB" sz="1400" dirty="0">
              <a:latin typeface="Book Antiqua" panose="02040602050305030304" pitchFamily="18" charset="0"/>
              <a:ea typeface="Batang" panose="02030600000101010101" pitchFamily="18" charset="-127"/>
            </a:endParaRPr>
          </a:p>
          <a:p>
            <a:pPr lvl="1" algn="just">
              <a:buClr>
                <a:srgbClr val="0000FF"/>
              </a:buClr>
              <a:buFont typeface="Wingdings" panose="05000000000000000000" pitchFamily="2" charset="2"/>
              <a:buChar char="§"/>
            </a:pPr>
            <a:r>
              <a:rPr lang="en-GB" sz="1400" dirty="0" smtClean="0">
                <a:latin typeface="Book Antiqua" panose="02040602050305030304" pitchFamily="18" charset="0"/>
                <a:ea typeface="Batang" panose="02030600000101010101" pitchFamily="18" charset="-127"/>
              </a:rPr>
              <a:t>A revision of the Catalogue could be envisaged after a consolidation and optimization of the CLIC magnetic lattice, with the aim to improve the merging and reduction of magnets types present. We need an effort also from the Beam </a:t>
            </a:r>
            <a:r>
              <a:rPr lang="en-GB" sz="1400" dirty="0" smtClean="0">
                <a:latin typeface="Book Antiqua" panose="02040602050305030304" pitchFamily="18" charset="0"/>
                <a:ea typeface="Batang" panose="02030600000101010101" pitchFamily="18" charset="-127"/>
              </a:rPr>
              <a:t>Dynamic </a:t>
            </a:r>
            <a:r>
              <a:rPr lang="en-GB" sz="1400" dirty="0" smtClean="0">
                <a:latin typeface="Book Antiqua" panose="02040602050305030304" pitchFamily="18" charset="0"/>
                <a:ea typeface="Batang" panose="02030600000101010101" pitchFamily="18" charset="-127"/>
              </a:rPr>
              <a:t>Team toward this objective.</a:t>
            </a:r>
            <a:endParaRPr lang="en-GB" sz="1400" dirty="0">
              <a:latin typeface="Book Antiqua" panose="02040602050305030304" pitchFamily="18" charset="0"/>
              <a:ea typeface="Batang" panose="02030600000101010101" pitchFamily="18" charset="-127"/>
            </a:endParaRPr>
          </a:p>
          <a:p>
            <a:pPr marL="36576" indent="0">
              <a:buNone/>
            </a:pPr>
            <a:endParaRPr lang="en-GB" sz="1200" dirty="0" smtClean="0">
              <a:latin typeface="Book Antiqua" panose="02040602050305030304" pitchFamily="18" charset="0"/>
              <a:ea typeface="Batang" panose="02030600000101010101" pitchFamily="18" charset="-127"/>
            </a:endParaRPr>
          </a:p>
          <a:p>
            <a:pPr marL="36576" indent="0" algn="ctr">
              <a:buNone/>
            </a:pPr>
            <a:r>
              <a:rPr lang="en-GB" sz="1600" b="1" i="1" u="sng" dirty="0" smtClean="0">
                <a:latin typeface="Book Antiqua" panose="02040602050305030304" pitchFamily="18" charset="0"/>
                <a:ea typeface="Batang" panose="02030600000101010101" pitchFamily="18" charset="-127"/>
              </a:rPr>
              <a:t>THANKS</a:t>
            </a:r>
            <a:endParaRPr lang="en-GB" sz="1600" i="1" u="sng" dirty="0" smtClean="0">
              <a:latin typeface="Book Antiqua" panose="02040602050305030304" pitchFamily="18" charset="0"/>
              <a:ea typeface="Batang" panose="02030600000101010101" pitchFamily="18" charset="-127"/>
            </a:endParaRPr>
          </a:p>
          <a:p>
            <a:pPr marL="36576" indent="0">
              <a:buNone/>
            </a:pPr>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pPr lvl="3"/>
            <a:endParaRPr lang="en-GB" sz="200" dirty="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pPr lvl="5"/>
            <a:endParaRPr lang="en-GB" sz="200" dirty="0" smtClean="0">
              <a:latin typeface="Book Antiqua" panose="02040602050305030304" pitchFamily="18" charset="0"/>
              <a:ea typeface="Batang" panose="02030600000101010101" pitchFamily="18" charset="-127"/>
            </a:endParaRPr>
          </a:p>
          <a:p>
            <a:pPr lvl="5"/>
            <a:endParaRPr lang="en-GB" sz="300" dirty="0">
              <a:latin typeface="Book Antiqua" panose="02040602050305030304" pitchFamily="18" charset="0"/>
              <a:ea typeface="Batang" panose="02030600000101010101" pitchFamily="18" charset="-127"/>
            </a:endParaRPr>
          </a:p>
          <a:p>
            <a:pPr lvl="5"/>
            <a:endParaRPr lang="en-GB" sz="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pPr marL="36576" indent="0">
              <a:buNone/>
            </a:pPr>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p:txBody>
      </p:sp>
    </p:spTree>
    <p:extLst>
      <p:ext uri="{BB962C8B-B14F-4D97-AF65-F5344CB8AC3E}">
        <p14:creationId xmlns:p14="http://schemas.microsoft.com/office/powerpoint/2010/main" val="160534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250" y="490667"/>
            <a:ext cx="8226854" cy="940443"/>
          </a:xfrm>
        </p:spPr>
        <p:txBody>
          <a:bodyPr>
            <a:normAutofit/>
          </a:bodyPr>
          <a:lstStyle/>
          <a:p>
            <a:r>
              <a:rPr lang="en-GB" sz="3600" dirty="0" smtClean="0"/>
              <a:t>Outline:</a:t>
            </a:r>
            <a:endParaRPr lang="fr-FR" sz="3600" dirty="0"/>
          </a:p>
        </p:txBody>
      </p:sp>
      <p:sp>
        <p:nvSpPr>
          <p:cNvPr id="4" name="TextBox 3"/>
          <p:cNvSpPr txBox="1"/>
          <p:nvPr/>
        </p:nvSpPr>
        <p:spPr>
          <a:xfrm>
            <a:off x="482803" y="1959679"/>
            <a:ext cx="8273491" cy="1631216"/>
          </a:xfrm>
          <a:prstGeom prst="rect">
            <a:avLst/>
          </a:prstGeom>
          <a:noFill/>
        </p:spPr>
        <p:txBody>
          <a:bodyPr wrap="square" rtlCol="0">
            <a:spAutoFit/>
          </a:bodyPr>
          <a:lstStyle/>
          <a:p>
            <a:r>
              <a:rPr lang="en-GB" sz="2000" dirty="0" smtClean="0">
                <a:solidFill>
                  <a:srgbClr val="FF0000"/>
                </a:solidFill>
              </a:rPr>
              <a:t>1) </a:t>
            </a:r>
            <a:r>
              <a:rPr lang="en-GB" sz="2000" dirty="0">
                <a:solidFill>
                  <a:srgbClr val="FF0000"/>
                </a:solidFill>
              </a:rPr>
              <a:t>Size/power optimization </a:t>
            </a:r>
            <a:r>
              <a:rPr lang="en-GB" sz="2000" dirty="0" smtClean="0">
                <a:solidFill>
                  <a:srgbClr val="FF0000"/>
                </a:solidFill>
              </a:rPr>
              <a:t>for electro-magnets: general considerations</a:t>
            </a:r>
            <a:endParaRPr lang="en-GB" sz="2000" dirty="0">
              <a:solidFill>
                <a:srgbClr val="FF0000"/>
              </a:solidFill>
            </a:endParaRPr>
          </a:p>
          <a:p>
            <a:pPr marL="361950" indent="-361950">
              <a:buAutoNum type="arabicParenR" startAt="4"/>
            </a:pPr>
            <a:endParaRPr lang="en-GB" sz="2000" dirty="0">
              <a:solidFill>
                <a:srgbClr val="FF0000"/>
              </a:solidFill>
            </a:endParaRPr>
          </a:p>
          <a:p>
            <a:r>
              <a:rPr lang="en-GB" sz="2000" dirty="0" smtClean="0">
                <a:solidFill>
                  <a:srgbClr val="FF0000"/>
                </a:solidFill>
              </a:rPr>
              <a:t>2) The CLIC specificities</a:t>
            </a:r>
          </a:p>
          <a:p>
            <a:endParaRPr lang="en-GB" sz="2000" dirty="0">
              <a:solidFill>
                <a:srgbClr val="FF0000"/>
              </a:solidFill>
            </a:endParaRPr>
          </a:p>
          <a:p>
            <a:r>
              <a:rPr lang="en-GB" sz="2000" dirty="0" smtClean="0">
                <a:solidFill>
                  <a:srgbClr val="FF0000"/>
                </a:solidFill>
              </a:rPr>
              <a:t>3) Some conclusions</a:t>
            </a:r>
            <a:endParaRPr lang="en-GB" sz="2000" dirty="0">
              <a:solidFill>
                <a:srgbClr val="FF0000"/>
              </a:solidFill>
            </a:endParaRPr>
          </a:p>
        </p:txBody>
      </p:sp>
    </p:spTree>
    <p:extLst>
      <p:ext uri="{BB962C8B-B14F-4D97-AF65-F5344CB8AC3E}">
        <p14:creationId xmlns:p14="http://schemas.microsoft.com/office/powerpoint/2010/main" val="1769824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250" y="490667"/>
            <a:ext cx="8226854" cy="940443"/>
          </a:xfrm>
        </p:spPr>
        <p:txBody>
          <a:bodyPr>
            <a:normAutofit/>
          </a:bodyPr>
          <a:lstStyle/>
          <a:p>
            <a:r>
              <a:rPr lang="en-GB" sz="3600" dirty="0" smtClean="0"/>
              <a:t>Outline:</a:t>
            </a:r>
            <a:endParaRPr lang="fr-FR" sz="3600" dirty="0"/>
          </a:p>
        </p:txBody>
      </p:sp>
      <p:sp>
        <p:nvSpPr>
          <p:cNvPr id="4" name="TextBox 3"/>
          <p:cNvSpPr txBox="1"/>
          <p:nvPr/>
        </p:nvSpPr>
        <p:spPr>
          <a:xfrm>
            <a:off x="482803" y="1959679"/>
            <a:ext cx="8273491" cy="1631216"/>
          </a:xfrm>
          <a:prstGeom prst="rect">
            <a:avLst/>
          </a:prstGeom>
          <a:noFill/>
        </p:spPr>
        <p:txBody>
          <a:bodyPr wrap="square" rtlCol="0">
            <a:spAutoFit/>
          </a:bodyPr>
          <a:lstStyle/>
          <a:p>
            <a:r>
              <a:rPr lang="en-GB" sz="2000" dirty="0" smtClean="0">
                <a:solidFill>
                  <a:srgbClr val="FF0000"/>
                </a:solidFill>
              </a:rPr>
              <a:t>1) </a:t>
            </a:r>
            <a:r>
              <a:rPr lang="en-GB" sz="2000" dirty="0">
                <a:solidFill>
                  <a:srgbClr val="FF0000"/>
                </a:solidFill>
              </a:rPr>
              <a:t>Size/power optimization </a:t>
            </a:r>
            <a:r>
              <a:rPr lang="en-GB" sz="2000" dirty="0" smtClean="0">
                <a:solidFill>
                  <a:srgbClr val="FF0000"/>
                </a:solidFill>
              </a:rPr>
              <a:t>for electro-magnets: general considerations</a:t>
            </a:r>
            <a:endParaRPr lang="en-GB" sz="2000" dirty="0">
              <a:solidFill>
                <a:srgbClr val="FF0000"/>
              </a:solidFill>
            </a:endParaRPr>
          </a:p>
          <a:p>
            <a:pPr marL="361950" indent="-361950">
              <a:buAutoNum type="arabicParenR" startAt="4"/>
            </a:pPr>
            <a:endParaRPr lang="en-GB" sz="2000" dirty="0">
              <a:solidFill>
                <a:srgbClr val="FFCC99"/>
              </a:solidFill>
            </a:endParaRPr>
          </a:p>
          <a:p>
            <a:r>
              <a:rPr lang="en-GB" sz="2000" dirty="0" smtClean="0">
                <a:solidFill>
                  <a:srgbClr val="FFCC99"/>
                </a:solidFill>
              </a:rPr>
              <a:t>2) The CLIC specificities</a:t>
            </a:r>
          </a:p>
          <a:p>
            <a:endParaRPr lang="en-GB" sz="2000" dirty="0">
              <a:solidFill>
                <a:srgbClr val="FFCC99"/>
              </a:solidFill>
            </a:endParaRPr>
          </a:p>
          <a:p>
            <a:r>
              <a:rPr lang="en-GB" sz="2000" dirty="0" smtClean="0">
                <a:solidFill>
                  <a:srgbClr val="FFCC99"/>
                </a:solidFill>
              </a:rPr>
              <a:t>3) Some conclusions</a:t>
            </a:r>
            <a:endParaRPr lang="en-GB" sz="2000" dirty="0">
              <a:solidFill>
                <a:srgbClr val="FFCC99"/>
              </a:solidFill>
            </a:endParaRPr>
          </a:p>
        </p:txBody>
      </p:sp>
    </p:spTree>
    <p:extLst>
      <p:ext uri="{BB962C8B-B14F-4D97-AF65-F5344CB8AC3E}">
        <p14:creationId xmlns:p14="http://schemas.microsoft.com/office/powerpoint/2010/main" val="22883344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5296" y="0"/>
            <a:ext cx="5301047" cy="279313"/>
          </a:xfrm>
        </p:spPr>
        <p:txBody>
          <a:bodyPr>
            <a:noAutofit/>
          </a:bodyPr>
          <a:lstStyle/>
          <a:p>
            <a:r>
              <a:rPr lang="en-GB" sz="1200" i="1" dirty="0">
                <a:solidFill>
                  <a:srgbClr val="FF0000"/>
                </a:solidFill>
              </a:rPr>
              <a:t>Size/power optimization for </a:t>
            </a:r>
            <a:r>
              <a:rPr lang="en-GB" sz="1200" i="1" dirty="0" smtClean="0">
                <a:solidFill>
                  <a:srgbClr val="FF0000"/>
                </a:solidFill>
              </a:rPr>
              <a:t>electro-magnets: general considerations</a:t>
            </a:r>
            <a:endParaRPr lang="en-GB" sz="3600" i="1" dirty="0"/>
          </a:p>
        </p:txBody>
      </p:sp>
      <p:sp>
        <p:nvSpPr>
          <p:cNvPr id="3" name="Content Placeholder 2"/>
          <p:cNvSpPr>
            <a:spLocks noGrp="1"/>
          </p:cNvSpPr>
          <p:nvPr>
            <p:ph idx="1"/>
          </p:nvPr>
        </p:nvSpPr>
        <p:spPr>
          <a:xfrm>
            <a:off x="290384" y="547130"/>
            <a:ext cx="8226854" cy="5971059"/>
          </a:xfrm>
          <a:solidFill>
            <a:schemeClr val="bg1"/>
          </a:solidFill>
        </p:spPr>
        <p:txBody>
          <a:bodyPr>
            <a:normAutofit/>
          </a:bodyPr>
          <a:lstStyle/>
          <a:p>
            <a:pPr marL="36576" indent="0">
              <a:buNone/>
            </a:pPr>
            <a:r>
              <a:rPr lang="en-GB" sz="1400" b="1" dirty="0" smtClean="0">
                <a:solidFill>
                  <a:srgbClr val="FF0000"/>
                </a:solidFill>
                <a:latin typeface="Book Antiqua" panose="02040602050305030304" pitchFamily="18" charset="0"/>
                <a:ea typeface="Batang" panose="02030600000101010101" pitchFamily="18" charset="-127"/>
              </a:rPr>
              <a:t>BASIC </a:t>
            </a:r>
            <a:r>
              <a:rPr lang="en-GB" sz="1400" dirty="0" smtClean="0">
                <a:solidFill>
                  <a:srgbClr val="FF0000"/>
                </a:solidFill>
                <a:latin typeface="Book Antiqua" panose="02040602050305030304" pitchFamily="18" charset="0"/>
                <a:ea typeface="Batang" panose="02030600000101010101" pitchFamily="18" charset="-127"/>
              </a:rPr>
              <a:t>CONCEPTS</a:t>
            </a:r>
            <a:r>
              <a:rPr lang="en-GB" sz="1400" b="1" dirty="0" smtClean="0">
                <a:solidFill>
                  <a:srgbClr val="FF0000"/>
                </a:solidFill>
                <a:latin typeface="Book Antiqua" panose="02040602050305030304" pitchFamily="18" charset="0"/>
                <a:ea typeface="Batang" panose="02030600000101010101" pitchFamily="18" charset="-127"/>
              </a:rPr>
              <a:t>:</a:t>
            </a:r>
            <a:endParaRPr lang="en-GB" sz="1600" b="1" dirty="0" smtClean="0">
              <a:latin typeface="Book Antiqua" panose="02040602050305030304" pitchFamily="18" charset="0"/>
              <a:ea typeface="Batang" panose="02030600000101010101" pitchFamily="18" charset="-127"/>
            </a:endParaRPr>
          </a:p>
          <a:p>
            <a:pPr marL="36576" indent="0">
              <a:buNone/>
            </a:pPr>
            <a:r>
              <a:rPr lang="en-GB" sz="1400" dirty="0" smtClean="0">
                <a:latin typeface="Book Antiqua" panose="02040602050305030304" pitchFamily="18" charset="0"/>
                <a:ea typeface="Batang" panose="02030600000101010101" pitchFamily="18" charset="-127"/>
              </a:rPr>
              <a:t>An accelerator magnet system has a </a:t>
            </a:r>
            <a:r>
              <a:rPr lang="en-GB" sz="1400" b="1" dirty="0" smtClean="0">
                <a:latin typeface="Book Antiqua" panose="02040602050305030304" pitchFamily="18" charset="0"/>
                <a:ea typeface="Batang" panose="02030600000101010101" pitchFamily="18" charset="-127"/>
              </a:rPr>
              <a:t>global cost </a:t>
            </a:r>
            <a:r>
              <a:rPr lang="en-GB" sz="1400" dirty="0" smtClean="0">
                <a:latin typeface="Book Antiqua" panose="02040602050305030304" pitchFamily="18" charset="0"/>
                <a:ea typeface="Batang" panose="02030600000101010101" pitchFamily="18" charset="-127"/>
              </a:rPr>
              <a:t>that is composed by several main parts, ex:</a:t>
            </a:r>
          </a:p>
          <a:p>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pPr marL="36576" indent="0">
              <a:buNone/>
            </a:pPr>
            <a:endParaRPr lang="en-GB" sz="1200" dirty="0" smtClean="0">
              <a:latin typeface="Book Antiqua" panose="02040602050305030304" pitchFamily="18" charset="0"/>
              <a:ea typeface="Batang" panose="02030600000101010101" pitchFamily="18" charset="-127"/>
            </a:endParaRPr>
          </a:p>
          <a:p>
            <a:pPr marL="36576" indent="0">
              <a:buNone/>
            </a:pPr>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pPr lvl="3"/>
            <a:endParaRPr lang="en-GB" sz="200" dirty="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200" dirty="0" smtClean="0">
              <a:latin typeface="Book Antiqua" panose="02040602050305030304" pitchFamily="18" charset="0"/>
              <a:ea typeface="Batang" panose="02030600000101010101" pitchFamily="18" charset="-127"/>
            </a:endParaRPr>
          </a:p>
          <a:p>
            <a:pPr lvl="5"/>
            <a:endParaRPr lang="en-GB" sz="200" dirty="0" smtClean="0">
              <a:latin typeface="Book Antiqua" panose="02040602050305030304" pitchFamily="18" charset="0"/>
              <a:ea typeface="Batang" panose="02030600000101010101" pitchFamily="18" charset="-127"/>
            </a:endParaRPr>
          </a:p>
          <a:p>
            <a:pPr lvl="5"/>
            <a:endParaRPr lang="en-GB" sz="300" dirty="0">
              <a:latin typeface="Book Antiqua" panose="02040602050305030304" pitchFamily="18" charset="0"/>
              <a:ea typeface="Batang" panose="02030600000101010101" pitchFamily="18" charset="-127"/>
            </a:endParaRPr>
          </a:p>
          <a:p>
            <a:pPr lvl="5"/>
            <a:endParaRPr lang="en-GB" sz="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pPr marL="36576" indent="0">
              <a:buNone/>
            </a:pPr>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p:txBody>
      </p:sp>
      <p:graphicFrame>
        <p:nvGraphicFramePr>
          <p:cNvPr id="5" name="Chart 4"/>
          <p:cNvGraphicFramePr/>
          <p:nvPr>
            <p:extLst>
              <p:ext uri="{D42A27DB-BD31-4B8C-83A1-F6EECF244321}">
                <p14:modId xmlns:p14="http://schemas.microsoft.com/office/powerpoint/2010/main" val="3626858870"/>
              </p:ext>
            </p:extLst>
          </p:nvPr>
        </p:nvGraphicFramePr>
        <p:xfrm>
          <a:off x="663437" y="1236384"/>
          <a:ext cx="6032500" cy="2241208"/>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Group 5"/>
          <p:cNvGrpSpPr/>
          <p:nvPr/>
        </p:nvGrpSpPr>
        <p:grpSpPr>
          <a:xfrm>
            <a:off x="4535280" y="3844069"/>
            <a:ext cx="4435349" cy="3181605"/>
            <a:chOff x="4197350" y="3825874"/>
            <a:chExt cx="4435349" cy="3181605"/>
          </a:xfrm>
        </p:grpSpPr>
        <p:graphicFrame>
          <p:nvGraphicFramePr>
            <p:cNvPr id="4" name="Object 9"/>
            <p:cNvGraphicFramePr>
              <a:graphicFrameLocks noChangeAspect="1"/>
            </p:cNvGraphicFramePr>
            <p:nvPr>
              <p:extLst>
                <p:ext uri="{D42A27DB-BD31-4B8C-83A1-F6EECF244321}">
                  <p14:modId xmlns:p14="http://schemas.microsoft.com/office/powerpoint/2010/main" val="2115767889"/>
                </p:ext>
              </p:extLst>
            </p:nvPr>
          </p:nvGraphicFramePr>
          <p:xfrm>
            <a:off x="4197350" y="3825874"/>
            <a:ext cx="4435349" cy="3181605"/>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7608844" y="4781923"/>
              <a:ext cx="880350" cy="203224"/>
            </a:xfrm>
            <a:prstGeom prst="rect">
              <a:avLst/>
            </a:prstGeom>
            <a:noFill/>
          </p:spPr>
          <p:txBody>
            <a:bodyPr wrap="square" bIns="0" rtlCol="0">
              <a:spAutoFit/>
            </a:bodyPr>
            <a:lstStyle/>
            <a:p>
              <a:r>
                <a:rPr lang="en-GB" sz="1000" dirty="0" smtClean="0">
                  <a:solidFill>
                    <a:srgbClr val="FF0000"/>
                  </a:solidFill>
                </a:rPr>
                <a:t>Total cost</a:t>
              </a:r>
              <a:endParaRPr lang="en-GB" sz="1000" dirty="0">
                <a:solidFill>
                  <a:srgbClr val="FF0000"/>
                </a:solidFill>
              </a:endParaRPr>
            </a:p>
          </p:txBody>
        </p:sp>
        <p:sp>
          <p:nvSpPr>
            <p:cNvPr id="8" name="TextBox 7"/>
            <p:cNvSpPr txBox="1"/>
            <p:nvPr/>
          </p:nvSpPr>
          <p:spPr>
            <a:xfrm>
              <a:off x="7514256" y="5231648"/>
              <a:ext cx="1009056" cy="203224"/>
            </a:xfrm>
            <a:prstGeom prst="rect">
              <a:avLst/>
            </a:prstGeom>
            <a:noFill/>
          </p:spPr>
          <p:txBody>
            <a:bodyPr wrap="square" bIns="0" rtlCol="0">
              <a:spAutoFit/>
            </a:bodyPr>
            <a:lstStyle/>
            <a:p>
              <a:r>
                <a:rPr lang="en-GB" sz="1000" dirty="0" smtClean="0">
                  <a:solidFill>
                    <a:srgbClr val="0000FF"/>
                  </a:solidFill>
                </a:rPr>
                <a:t>Capital </a:t>
              </a:r>
              <a:r>
                <a:rPr lang="en-GB" sz="1000" dirty="0" smtClean="0">
                  <a:solidFill>
                    <a:srgbClr val="0000FF"/>
                  </a:solidFill>
                </a:rPr>
                <a:t>cost</a:t>
              </a:r>
              <a:endParaRPr lang="en-GB" sz="1000" dirty="0">
                <a:solidFill>
                  <a:srgbClr val="0000FF"/>
                </a:solidFill>
              </a:endParaRPr>
            </a:p>
          </p:txBody>
        </p:sp>
        <p:sp>
          <p:nvSpPr>
            <p:cNvPr id="9" name="TextBox 8"/>
            <p:cNvSpPr txBox="1"/>
            <p:nvPr/>
          </p:nvSpPr>
          <p:spPr>
            <a:xfrm>
              <a:off x="7349512" y="5688800"/>
              <a:ext cx="1109447" cy="203224"/>
            </a:xfrm>
            <a:prstGeom prst="rect">
              <a:avLst/>
            </a:prstGeom>
            <a:noFill/>
          </p:spPr>
          <p:txBody>
            <a:bodyPr wrap="square" bIns="0" rtlCol="0">
              <a:spAutoFit/>
            </a:bodyPr>
            <a:lstStyle/>
            <a:p>
              <a:r>
                <a:rPr lang="en-GB" sz="1000" dirty="0" smtClean="0">
                  <a:solidFill>
                    <a:srgbClr val="00B050"/>
                  </a:solidFill>
                </a:rPr>
                <a:t>Operation </a:t>
              </a:r>
              <a:r>
                <a:rPr lang="en-GB" sz="1000" dirty="0" smtClean="0">
                  <a:solidFill>
                    <a:srgbClr val="00B050"/>
                  </a:solidFill>
                </a:rPr>
                <a:t>cost</a:t>
              </a:r>
              <a:endParaRPr lang="en-GB" sz="1000" dirty="0">
                <a:solidFill>
                  <a:srgbClr val="00B050"/>
                </a:solidFill>
              </a:endParaRPr>
            </a:p>
          </p:txBody>
        </p:sp>
      </p:grpSp>
      <p:sp>
        <p:nvSpPr>
          <p:cNvPr id="10" name="Content Placeholder 2"/>
          <p:cNvSpPr txBox="1">
            <a:spLocks/>
          </p:cNvSpPr>
          <p:nvPr/>
        </p:nvSpPr>
        <p:spPr>
          <a:xfrm>
            <a:off x="345323" y="3887637"/>
            <a:ext cx="4286309" cy="2537002"/>
          </a:xfrm>
          <a:prstGeom prst="rect">
            <a:avLst/>
          </a:prstGeom>
          <a:noFill/>
        </p:spPr>
        <p:txBody>
          <a:bodyPr vert="horz">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GB" sz="1400" dirty="0" smtClean="0">
                <a:latin typeface="Book Antiqua" panose="02040602050305030304" pitchFamily="18" charset="0"/>
                <a:ea typeface="Batang" panose="02030600000101010101" pitchFamily="18" charset="-127"/>
              </a:rPr>
              <a:t>Some of these cost parts are </a:t>
            </a:r>
            <a:r>
              <a:rPr lang="en-GB" sz="1400" u="sng" dirty="0" smtClean="0">
                <a:latin typeface="Book Antiqua" panose="02040602050305030304" pitchFamily="18" charset="0"/>
                <a:ea typeface="Batang" panose="02030600000101010101" pitchFamily="18" charset="-127"/>
              </a:rPr>
              <a:t>tightly link together</a:t>
            </a:r>
            <a:r>
              <a:rPr lang="en-GB" sz="1400" dirty="0" smtClean="0">
                <a:latin typeface="Book Antiqua" panose="02040602050305030304" pitchFamily="18" charset="0"/>
                <a:ea typeface="Batang" panose="02030600000101010101" pitchFamily="18" charset="-127"/>
              </a:rPr>
              <a:t>:</a:t>
            </a:r>
          </a:p>
          <a:p>
            <a:pPr marL="36576" indent="0">
              <a:buNone/>
            </a:pPr>
            <a:endParaRPr lang="en-GB" sz="1400" dirty="0" smtClean="0">
              <a:latin typeface="Book Antiqua" panose="02040602050305030304" pitchFamily="18" charset="0"/>
              <a:ea typeface="Batang" panose="02030600000101010101" pitchFamily="18" charset="-127"/>
            </a:endParaRPr>
          </a:p>
          <a:p>
            <a:pPr marL="36576" indent="0">
              <a:buNone/>
            </a:pPr>
            <a:r>
              <a:rPr lang="en-GB" sz="1400" dirty="0" smtClean="0">
                <a:latin typeface="Book Antiqua" panose="02040602050305030304" pitchFamily="18" charset="0"/>
                <a:ea typeface="Batang" panose="02030600000101010101" pitchFamily="18" charset="-127"/>
              </a:rPr>
              <a:t>Let us </a:t>
            </a:r>
            <a:r>
              <a:rPr lang="en-GB" sz="1400" dirty="0" smtClean="0">
                <a:latin typeface="Book Antiqua" panose="02040602050305030304" pitchFamily="18" charset="0"/>
                <a:ea typeface="Batang" panose="02030600000101010101" pitchFamily="18" charset="-127"/>
              </a:rPr>
              <a:t>consider the design process of a specific magnet:</a:t>
            </a:r>
            <a:endParaRPr lang="en-GB" sz="1400" dirty="0" smtClean="0">
              <a:latin typeface="Book Antiqua" panose="02040602050305030304" pitchFamily="18" charset="0"/>
              <a:ea typeface="Batang" panose="02030600000101010101" pitchFamily="18" charset="-127"/>
            </a:endParaRPr>
          </a:p>
          <a:p>
            <a:pPr marL="36576" indent="0">
              <a:buNone/>
            </a:pPr>
            <a:r>
              <a:rPr lang="en-GB" sz="1400" dirty="0" smtClean="0">
                <a:latin typeface="Book Antiqua" panose="02040602050305030304" pitchFamily="18" charset="0"/>
                <a:ea typeface="Batang" panose="02030600000101010101" pitchFamily="18" charset="-127"/>
              </a:rPr>
              <a:t>Once </a:t>
            </a:r>
            <a:r>
              <a:rPr lang="en-GB" sz="1400" dirty="0" smtClean="0">
                <a:latin typeface="Book Antiqua" panose="02040602050305030304" pitchFamily="18" charset="0"/>
                <a:ea typeface="Batang" panose="02030600000101010101" pitchFamily="18" charset="-127"/>
              </a:rPr>
              <a:t>fixed the magnet performances (magnetic field, </a:t>
            </a:r>
            <a:r>
              <a:rPr lang="en-GB" sz="1400" dirty="0" smtClean="0">
                <a:latin typeface="Book Antiqua" panose="02040602050305030304" pitchFamily="18" charset="0"/>
                <a:ea typeface="Batang" panose="02030600000101010101" pitchFamily="18" charset="-127"/>
              </a:rPr>
              <a:t>aperture, etc.) we </a:t>
            </a:r>
            <a:r>
              <a:rPr lang="en-GB" sz="1400" dirty="0" smtClean="0">
                <a:latin typeface="Book Antiqua" panose="02040602050305030304" pitchFamily="18" charset="0"/>
                <a:ea typeface="Batang" panose="02030600000101010101" pitchFamily="18" charset="-127"/>
              </a:rPr>
              <a:t>obtain that:</a:t>
            </a:r>
          </a:p>
          <a:p>
            <a:pPr marL="36576" indent="0">
              <a:buNone/>
            </a:pPr>
            <a:r>
              <a:rPr lang="en-GB" sz="1400" dirty="0" smtClean="0">
                <a:latin typeface="Book Antiqua" panose="02040602050305030304" pitchFamily="18" charset="0"/>
                <a:ea typeface="Batang" panose="02030600000101010101" pitchFamily="18" charset="-127"/>
              </a:rPr>
              <a:t>- </a:t>
            </a:r>
            <a:r>
              <a:rPr lang="en-GB" sz="1400" dirty="0" smtClean="0">
                <a:latin typeface="Book Antiqua" panose="02040602050305030304" pitchFamily="18" charset="0"/>
                <a:ea typeface="Batang" panose="02030600000101010101" pitchFamily="18" charset="-127"/>
              </a:rPr>
              <a:t>the </a:t>
            </a:r>
            <a:r>
              <a:rPr lang="en-GB" sz="1400" dirty="0" smtClean="0">
                <a:latin typeface="Book Antiqua" panose="02040602050305030304" pitchFamily="18" charset="0"/>
                <a:ea typeface="Batang" panose="02030600000101010101" pitchFamily="18" charset="-127"/>
              </a:rPr>
              <a:t>costs (capital, operation and total) are </a:t>
            </a:r>
            <a:r>
              <a:rPr lang="en-GB" sz="1400" dirty="0" smtClean="0">
                <a:latin typeface="Book Antiqua" panose="02040602050305030304" pitchFamily="18" charset="0"/>
                <a:ea typeface="Batang" panose="02030600000101010101" pitchFamily="18" charset="-127"/>
              </a:rPr>
              <a:t>normally combined </a:t>
            </a:r>
            <a:r>
              <a:rPr lang="en-GB" sz="1400" dirty="0" smtClean="0">
                <a:latin typeface="Book Antiqua" panose="02040602050305030304" pitchFamily="18" charset="0"/>
                <a:ea typeface="Batang" panose="02030600000101010101" pitchFamily="18" charset="-127"/>
              </a:rPr>
              <a:t>in </a:t>
            </a:r>
            <a:r>
              <a:rPr lang="en-GB" sz="1400" dirty="0" smtClean="0">
                <a:latin typeface="Book Antiqua" panose="02040602050305030304" pitchFamily="18" charset="0"/>
                <a:ea typeface="Batang" panose="02030600000101010101" pitchFamily="18" charset="-127"/>
              </a:rPr>
              <a:t>this way</a:t>
            </a:r>
            <a:r>
              <a:rPr lang="en-GB" sz="1400" dirty="0" smtClean="0">
                <a:latin typeface="Book Antiqua" panose="02040602050305030304" pitchFamily="18" charset="0"/>
                <a:ea typeface="Batang" panose="02030600000101010101" pitchFamily="18" charset="-127"/>
              </a:rPr>
              <a:t>:</a:t>
            </a:r>
          </a:p>
          <a:p>
            <a:pPr marL="448056" lvl="1" indent="0">
              <a:buFont typeface="Arial"/>
              <a:buNone/>
            </a:pPr>
            <a:endParaRPr lang="en-GB" sz="1400" dirty="0" smtClean="0">
              <a:latin typeface="Book Antiqua" panose="02040602050305030304" pitchFamily="18" charset="0"/>
              <a:ea typeface="Batang" panose="02030600000101010101" pitchFamily="18" charset="-127"/>
            </a:endParaRPr>
          </a:p>
          <a:p>
            <a:pPr marL="448056" lvl="1" indent="0">
              <a:buFont typeface="Arial"/>
              <a:buNone/>
            </a:pPr>
            <a:r>
              <a:rPr lang="en-GB" sz="1600" u="sng" dirty="0" smtClean="0">
                <a:latin typeface="Book Antiqua" panose="02040602050305030304" pitchFamily="18" charset="0"/>
                <a:ea typeface="Batang" panose="02030600000101010101" pitchFamily="18" charset="-127"/>
              </a:rPr>
              <a:t>Let us see why:</a:t>
            </a:r>
          </a:p>
          <a:p>
            <a:pPr marL="36576" indent="0">
              <a:buNone/>
            </a:pPr>
            <a:endParaRPr lang="en-GB" sz="1400" dirty="0" smtClean="0">
              <a:latin typeface="Book Antiqua" panose="02040602050305030304" pitchFamily="18" charset="0"/>
              <a:ea typeface="Batang" panose="02030600000101010101" pitchFamily="18" charset="-127"/>
            </a:endParaRPr>
          </a:p>
          <a:p>
            <a:pPr lvl="5"/>
            <a:endParaRPr lang="en-GB" sz="1400" dirty="0" smtClean="0">
              <a:latin typeface="Book Antiqua" panose="02040602050305030304" pitchFamily="18" charset="0"/>
              <a:ea typeface="Batang" panose="02030600000101010101" pitchFamily="18" charset="-127"/>
            </a:endParaRPr>
          </a:p>
          <a:p>
            <a:pPr lvl="5"/>
            <a:endParaRPr lang="en-GB" sz="1400" dirty="0" smtClean="0">
              <a:latin typeface="Book Antiqua" panose="02040602050305030304" pitchFamily="18" charset="0"/>
              <a:ea typeface="Batang" panose="02030600000101010101" pitchFamily="18" charset="-127"/>
            </a:endParaRPr>
          </a:p>
          <a:p>
            <a:pPr lvl="5"/>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pPr marL="36576" indent="0">
              <a:buFont typeface="Arial"/>
              <a:buNone/>
            </a:pPr>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a:p>
            <a:endParaRPr lang="en-GB" sz="1400" dirty="0" smtClean="0">
              <a:latin typeface="Book Antiqua" panose="02040602050305030304" pitchFamily="18" charset="0"/>
              <a:ea typeface="Batang" panose="02030600000101010101" pitchFamily="18" charset="-127"/>
            </a:endParaRPr>
          </a:p>
        </p:txBody>
      </p:sp>
    </p:spTree>
    <p:extLst>
      <p:ext uri="{BB962C8B-B14F-4D97-AF65-F5344CB8AC3E}">
        <p14:creationId xmlns:p14="http://schemas.microsoft.com/office/powerpoint/2010/main" val="4232501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46530" y="1676430"/>
            <a:ext cx="5718175" cy="399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179294" y="139656"/>
            <a:ext cx="8785801" cy="3231073"/>
          </a:xfrm>
        </p:spPr>
        <p:txBody>
          <a:bodyPr>
            <a:noAutofit/>
          </a:bodyPr>
          <a:lstStyle/>
          <a:p>
            <a:pPr marL="36576" indent="0">
              <a:buNone/>
            </a:pPr>
            <a:endParaRPr lang="en-GB" sz="1200" dirty="0" smtClean="0">
              <a:latin typeface="Book Antiqua" panose="02040602050305030304" pitchFamily="18" charset="0"/>
              <a:ea typeface="Batang" panose="02030600000101010101" pitchFamily="18" charset="-127"/>
            </a:endParaRPr>
          </a:p>
          <a:p>
            <a:pPr marL="36576" indent="0">
              <a:buNone/>
            </a:pPr>
            <a:r>
              <a:rPr lang="en-GB" sz="1400" b="1" u="sng" dirty="0" smtClean="0">
                <a:solidFill>
                  <a:srgbClr val="FF0000"/>
                </a:solidFill>
                <a:latin typeface="Book Antiqua" panose="02040602050305030304" pitchFamily="18" charset="0"/>
                <a:ea typeface="Batang" panose="02030600000101010101" pitchFamily="18" charset="-127"/>
              </a:rPr>
              <a:t>POWER</a:t>
            </a:r>
            <a:r>
              <a:rPr lang="en-GB" sz="1400" b="1" dirty="0" smtClean="0">
                <a:solidFill>
                  <a:srgbClr val="FF0000"/>
                </a:solidFill>
                <a:latin typeface="Book Antiqua" panose="02040602050305030304" pitchFamily="18" charset="0"/>
                <a:ea typeface="Batang" panose="02030600000101010101" pitchFamily="18" charset="-127"/>
              </a:rPr>
              <a:t> COST </a:t>
            </a:r>
            <a:r>
              <a:rPr lang="en-GB" sz="1400" dirty="0" smtClean="0">
                <a:solidFill>
                  <a:srgbClr val="FF0000"/>
                </a:solidFill>
                <a:latin typeface="Book Antiqua" panose="02040602050305030304" pitchFamily="18" charset="0"/>
                <a:ea typeface="Batang" panose="02030600000101010101" pitchFamily="18" charset="-127"/>
              </a:rPr>
              <a:t>CONSIDERATIONS:</a:t>
            </a:r>
          </a:p>
          <a:p>
            <a:pPr marL="268288" indent="-231775">
              <a:lnSpc>
                <a:spcPct val="150000"/>
              </a:lnSpc>
              <a:buNone/>
            </a:pPr>
            <a:r>
              <a:rPr lang="en-GB" sz="1400" dirty="0" smtClean="0">
                <a:latin typeface="Book Antiqua" panose="02040602050305030304" pitchFamily="18" charset="0"/>
                <a:ea typeface="Batang" panose="02030600000101010101" pitchFamily="18" charset="-127"/>
              </a:rPr>
              <a:t>	The basic relations for magnet design are the Ampere’s and Ohm’s laws and the Joule heating effect.</a:t>
            </a:r>
          </a:p>
          <a:p>
            <a:pPr marL="268288" indent="-231775">
              <a:lnSpc>
                <a:spcPct val="150000"/>
              </a:lnSpc>
              <a:buNone/>
            </a:pPr>
            <a:r>
              <a:rPr lang="en-GB" sz="1400" dirty="0" smtClean="0">
                <a:latin typeface="Book Antiqua" panose="02040602050305030304" pitchFamily="18" charset="0"/>
                <a:ea typeface="Batang" panose="02030600000101010101" pitchFamily="18" charset="-127"/>
              </a:rPr>
              <a:t>	Example of a  C-Type dipole (non-saturated):</a:t>
            </a:r>
          </a:p>
          <a:p>
            <a:pPr marL="36576" indent="0">
              <a:buNone/>
            </a:pPr>
            <a:endParaRPr lang="en-GB" sz="1200" dirty="0" smtClean="0">
              <a:latin typeface="Book Antiqua" panose="02040602050305030304" pitchFamily="18" charset="0"/>
              <a:ea typeface="Batang" panose="02030600000101010101" pitchFamily="18" charset="-127"/>
            </a:endParaRPr>
          </a:p>
          <a:p>
            <a:pPr marL="36576" indent="0">
              <a:buNone/>
            </a:pPr>
            <a:endParaRPr lang="en-GB" sz="1200" dirty="0">
              <a:latin typeface="Book Antiqua" panose="02040602050305030304" pitchFamily="18" charset="0"/>
              <a:ea typeface="Batang" panose="02030600000101010101" pitchFamily="18" charset="-127"/>
            </a:endParaRPr>
          </a:p>
          <a:p>
            <a:pPr marL="36576" indent="0">
              <a:buNone/>
            </a:pPr>
            <a:endParaRPr lang="en-GB" sz="1200" dirty="0" smtClean="0">
              <a:latin typeface="Book Antiqua" panose="02040602050305030304" pitchFamily="18" charset="0"/>
              <a:ea typeface="Batang" panose="02030600000101010101" pitchFamily="18" charset="-127"/>
            </a:endParaRPr>
          </a:p>
          <a:p>
            <a:pPr marL="36576" indent="0">
              <a:buNone/>
            </a:pPr>
            <a:endParaRPr lang="en-GB" sz="1200" dirty="0" smtClean="0">
              <a:latin typeface="Book Antiqua" panose="02040602050305030304" pitchFamily="18" charset="0"/>
              <a:ea typeface="Batang" panose="02030600000101010101" pitchFamily="18" charset="-127"/>
            </a:endParaRPr>
          </a:p>
          <a:p>
            <a:pPr marL="36576" indent="0">
              <a:buNone/>
            </a:pPr>
            <a:endParaRPr lang="en-GB" sz="1200" dirty="0">
              <a:latin typeface="Book Antiqua" panose="02040602050305030304" pitchFamily="18" charset="0"/>
              <a:ea typeface="Batang" panose="02030600000101010101" pitchFamily="18" charset="-127"/>
            </a:endParaRPr>
          </a:p>
          <a:p>
            <a:pPr marL="36576" indent="0">
              <a:buNone/>
            </a:pPr>
            <a:endParaRPr lang="en-GB" sz="1200" dirty="0" smtClean="0">
              <a:latin typeface="Book Antiqua" panose="02040602050305030304" pitchFamily="18" charset="0"/>
              <a:ea typeface="Batang" panose="02030600000101010101" pitchFamily="18" charset="-127"/>
            </a:endParaRPr>
          </a:p>
          <a:p>
            <a:pPr marL="36576" indent="0">
              <a:buNone/>
            </a:pPr>
            <a:endParaRPr lang="en-GB" sz="1200" u="sng" dirty="0" smtClean="0">
              <a:latin typeface="Book Antiqua" panose="02040602050305030304" pitchFamily="18" charset="0"/>
              <a:ea typeface="Batang" panose="02030600000101010101" pitchFamily="18" charset="-127"/>
            </a:endParaRPr>
          </a:p>
          <a:p>
            <a:endParaRPr lang="en-GB" sz="1200" b="1" u="sng" dirty="0">
              <a:latin typeface="Book Antiqua" panose="02040602050305030304" pitchFamily="18" charset="0"/>
              <a:ea typeface="Batang" panose="02030600000101010101" pitchFamily="18" charset="-127"/>
            </a:endParaRPr>
          </a:p>
          <a:p>
            <a:pPr marL="36576" indent="0">
              <a:buNone/>
              <a:tabLst>
                <a:tab pos="3587750" algn="l"/>
              </a:tabLst>
            </a:pPr>
            <a:endParaRPr lang="en-GB" sz="1200" dirty="0">
              <a:latin typeface="Book Antiqua" panose="02040602050305030304" pitchFamily="18" charset="0"/>
              <a:ea typeface="Batang" panose="02030600000101010101" pitchFamily="18" charset="-127"/>
            </a:endParaRPr>
          </a:p>
          <a:p>
            <a:pPr marL="36576" indent="0">
              <a:buNone/>
              <a:tabLst>
                <a:tab pos="3587750" algn="l"/>
              </a:tabLst>
            </a:pPr>
            <a:endParaRPr lang="en-GB" sz="1200" dirty="0">
              <a:latin typeface="Book Antiqua" panose="02040602050305030304" pitchFamily="18" charset="0"/>
              <a:ea typeface="Batang" panose="02030600000101010101" pitchFamily="18" charset="-127"/>
            </a:endParaRPr>
          </a:p>
          <a:p>
            <a:pPr>
              <a:tabLst>
                <a:tab pos="3587750" algn="l"/>
              </a:tabLst>
            </a:pPr>
            <a:endParaRPr lang="en-GB" sz="1200" dirty="0" smtClean="0">
              <a:latin typeface="Book Antiqua" panose="02040602050305030304" pitchFamily="18" charset="0"/>
              <a:ea typeface="Batang" panose="02030600000101010101" pitchFamily="18" charset="-127"/>
            </a:endParaRPr>
          </a:p>
          <a:p>
            <a:pPr lvl="5"/>
            <a:endParaRPr lang="en-GB" sz="200" dirty="0">
              <a:latin typeface="Book Antiqua" panose="02040602050305030304" pitchFamily="18" charset="0"/>
              <a:ea typeface="Batang" panose="02030600000101010101" pitchFamily="18" charset="-127"/>
            </a:endParaRPr>
          </a:p>
        </p:txBody>
      </p:sp>
      <p:sp>
        <p:nvSpPr>
          <p:cNvPr id="8" name="Title 1"/>
          <p:cNvSpPr txBox="1">
            <a:spLocks/>
          </p:cNvSpPr>
          <p:nvPr/>
        </p:nvSpPr>
        <p:spPr>
          <a:xfrm>
            <a:off x="1915296" y="0"/>
            <a:ext cx="5301047" cy="279313"/>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1200" i="1" smtClean="0">
                <a:solidFill>
                  <a:srgbClr val="FF0000"/>
                </a:solidFill>
              </a:rPr>
              <a:t>Size/power optimization for electro-magnets: general considerations</a:t>
            </a:r>
            <a:endParaRPr lang="en-GB" sz="3600" i="1" dirty="0"/>
          </a:p>
        </p:txBody>
      </p:sp>
      <p:pic>
        <p:nvPicPr>
          <p:cNvPr id="1028"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3529" t="23523" r="34312" b="14558"/>
          <a:stretch/>
        </p:blipFill>
        <p:spPr bwMode="auto">
          <a:xfrm>
            <a:off x="578299" y="1424127"/>
            <a:ext cx="2130362" cy="19555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Content Placeholder 2"/>
          <p:cNvSpPr txBox="1">
            <a:spLocks/>
          </p:cNvSpPr>
          <p:nvPr/>
        </p:nvSpPr>
        <p:spPr>
          <a:xfrm>
            <a:off x="3102968" y="1369792"/>
            <a:ext cx="5781056" cy="2680447"/>
          </a:xfrm>
          <a:prstGeom prst="rect">
            <a:avLst/>
          </a:prstGeom>
        </p:spPr>
        <p:txBody>
          <a:bodyPr vert="horz">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endParaRPr lang="en-GB" sz="1200" u="sng" dirty="0" smtClean="0">
              <a:latin typeface="Book Antiqua" panose="02040602050305030304" pitchFamily="18" charset="0"/>
              <a:ea typeface="Batang" panose="02030600000101010101" pitchFamily="18" charset="-127"/>
            </a:endParaRPr>
          </a:p>
          <a:p>
            <a:endParaRPr lang="en-GB" sz="1200" b="1" u="sng" dirty="0" smtClean="0">
              <a:latin typeface="Book Antiqua" panose="02040602050305030304" pitchFamily="18" charset="0"/>
              <a:ea typeface="Batang" panose="02030600000101010101" pitchFamily="18" charset="-127"/>
            </a:endParaRPr>
          </a:p>
          <a:p>
            <a:pPr marL="36576" indent="0">
              <a:buFont typeface="Arial"/>
              <a:buNone/>
              <a:tabLst>
                <a:tab pos="3587750" algn="l"/>
              </a:tabLst>
            </a:pPr>
            <a:endParaRPr lang="en-GB" sz="1200" dirty="0" smtClean="0">
              <a:latin typeface="Book Antiqua" panose="02040602050305030304" pitchFamily="18" charset="0"/>
              <a:ea typeface="Batang" panose="02030600000101010101" pitchFamily="18" charset="-127"/>
            </a:endParaRPr>
          </a:p>
          <a:p>
            <a:pPr marL="36576" indent="0">
              <a:buFont typeface="Arial"/>
              <a:buNone/>
              <a:tabLst>
                <a:tab pos="3587750" algn="l"/>
              </a:tabLst>
            </a:pPr>
            <a:endParaRPr lang="en-GB" sz="1200" dirty="0" smtClean="0">
              <a:latin typeface="Book Antiqua" panose="02040602050305030304" pitchFamily="18" charset="0"/>
              <a:ea typeface="Batang" panose="02030600000101010101" pitchFamily="18" charset="-127"/>
            </a:endParaRPr>
          </a:p>
          <a:p>
            <a:pPr>
              <a:tabLst>
                <a:tab pos="3587750" algn="l"/>
              </a:tabLst>
            </a:pPr>
            <a:endParaRPr lang="en-GB" sz="1200" dirty="0" smtClean="0">
              <a:latin typeface="Book Antiqua" panose="02040602050305030304" pitchFamily="18" charset="0"/>
              <a:ea typeface="Batang" panose="02030600000101010101" pitchFamily="18" charset="-127"/>
            </a:endParaRPr>
          </a:p>
          <a:p>
            <a:endParaRPr lang="en-GB" sz="1200" dirty="0">
              <a:latin typeface="Book Antiqua" panose="02040602050305030304" pitchFamily="18" charset="0"/>
              <a:ea typeface="Batang" panose="02030600000101010101" pitchFamily="18" charset="-127"/>
            </a:endParaRPr>
          </a:p>
        </p:txBody>
      </p:sp>
      <p:sp>
        <p:nvSpPr>
          <p:cNvPr id="11" name="Content Placeholder 2"/>
          <p:cNvSpPr txBox="1">
            <a:spLocks/>
          </p:cNvSpPr>
          <p:nvPr/>
        </p:nvSpPr>
        <p:spPr>
          <a:xfrm>
            <a:off x="179294" y="5764306"/>
            <a:ext cx="8785411" cy="690282"/>
          </a:xfrm>
          <a:prstGeom prst="rect">
            <a:avLst/>
          </a:prstGeom>
        </p:spPr>
        <p:txBody>
          <a:bodyPr vert="horz">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endParaRPr lang="en-GB" sz="1400" u="sng" dirty="0" smtClean="0">
              <a:latin typeface="Book Antiqua" panose="02040602050305030304" pitchFamily="18" charset="0"/>
              <a:ea typeface="Batang" panose="02030600000101010101" pitchFamily="18" charset="-127"/>
            </a:endParaRPr>
          </a:p>
          <a:p>
            <a:pPr marL="36576" indent="0">
              <a:buFont typeface="Arial"/>
              <a:buNone/>
            </a:pPr>
            <a:r>
              <a:rPr lang="en-GB" sz="1400" dirty="0" smtClean="0">
                <a:latin typeface="Book Antiqua" panose="02040602050305030304" pitchFamily="18" charset="0"/>
                <a:ea typeface="Batang" panose="02030600000101010101" pitchFamily="18" charset="-127"/>
              </a:rPr>
              <a:t>So, </a:t>
            </a:r>
            <a:r>
              <a:rPr lang="en-GB" sz="1400" u="sng" dirty="0" smtClean="0">
                <a:latin typeface="Book Antiqua" panose="02040602050305030304" pitchFamily="18" charset="0"/>
                <a:ea typeface="Batang" panose="02030600000101010101" pitchFamily="18" charset="-127"/>
              </a:rPr>
              <a:t>dissipated power </a:t>
            </a:r>
            <a:r>
              <a:rPr lang="en-GB" sz="1400" dirty="0" smtClean="0">
                <a:latin typeface="Book Antiqua" panose="02040602050305030304" pitchFamily="18" charset="0"/>
                <a:ea typeface="Batang" panose="02030600000101010101" pitchFamily="18" charset="-127"/>
              </a:rPr>
              <a:t>in an electromagnet is </a:t>
            </a:r>
            <a:r>
              <a:rPr lang="en-GB" sz="1400" u="sng" dirty="0" smtClean="0">
                <a:latin typeface="Book Antiqua" panose="02040602050305030304" pitchFamily="18" charset="0"/>
                <a:ea typeface="Batang" panose="02030600000101010101" pitchFamily="18" charset="-127"/>
              </a:rPr>
              <a:t>directly proportional to the current density in the coils (</a:t>
            </a:r>
            <a:r>
              <a:rPr lang="az-Cyrl-AZ" sz="1400" i="1" u="sng" dirty="0" smtClean="0">
                <a:latin typeface="Book Antiqua" panose="02040602050305030304" pitchFamily="18" charset="0"/>
                <a:ea typeface="Batang" panose="02030600000101010101" pitchFamily="18" charset="-127"/>
              </a:rPr>
              <a:t>Ј</a:t>
            </a:r>
            <a:r>
              <a:rPr lang="en-GB" sz="1400" u="sng" dirty="0" smtClean="0">
                <a:latin typeface="Book Antiqua" panose="02040602050305030304" pitchFamily="18" charset="0"/>
                <a:ea typeface="Batang" panose="02030600000101010101" pitchFamily="18" charset="-127"/>
              </a:rPr>
              <a:t>).</a:t>
            </a:r>
          </a:p>
          <a:p>
            <a:endParaRPr lang="en-GB" sz="1400" b="1" u="sng" dirty="0" smtClean="0">
              <a:latin typeface="Book Antiqua" panose="02040602050305030304" pitchFamily="18" charset="0"/>
              <a:ea typeface="Batang" panose="02030600000101010101" pitchFamily="18" charset="-127"/>
            </a:endParaRPr>
          </a:p>
          <a:p>
            <a:pPr marL="36576" indent="0">
              <a:buFont typeface="Arial"/>
              <a:buNone/>
              <a:tabLst>
                <a:tab pos="3587750" algn="l"/>
              </a:tabLst>
            </a:pPr>
            <a:endParaRPr lang="en-GB" sz="1400" dirty="0" smtClean="0">
              <a:latin typeface="Book Antiqua" panose="02040602050305030304" pitchFamily="18" charset="0"/>
              <a:ea typeface="Batang" panose="02030600000101010101" pitchFamily="18" charset="-127"/>
            </a:endParaRPr>
          </a:p>
          <a:p>
            <a:pPr marL="36576" indent="0">
              <a:buFont typeface="Arial"/>
              <a:buNone/>
              <a:tabLst>
                <a:tab pos="3587750" algn="l"/>
              </a:tabLst>
            </a:pPr>
            <a:endParaRPr lang="en-GB" sz="1400" dirty="0" smtClean="0">
              <a:latin typeface="Book Antiqua" panose="02040602050305030304" pitchFamily="18" charset="0"/>
              <a:ea typeface="Batang" panose="02030600000101010101" pitchFamily="18" charset="-127"/>
            </a:endParaRPr>
          </a:p>
          <a:p>
            <a:pPr>
              <a:tabLst>
                <a:tab pos="3587750" algn="l"/>
              </a:tabLst>
            </a:pPr>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p:txBody>
      </p:sp>
      <p:pic>
        <p:nvPicPr>
          <p:cNvPr id="205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39811" t="31946" r="38207" b="32637"/>
          <a:stretch/>
        </p:blipFill>
        <p:spPr bwMode="auto">
          <a:xfrm>
            <a:off x="578298" y="3809884"/>
            <a:ext cx="1847743" cy="18606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ounded Rectangle 11"/>
          <p:cNvSpPr/>
          <p:nvPr/>
        </p:nvSpPr>
        <p:spPr>
          <a:xfrm>
            <a:off x="5385615" y="4647939"/>
            <a:ext cx="1215761" cy="458013"/>
          </a:xfrm>
          <a:prstGeom prst="roundRect">
            <a:avLst/>
          </a:prstGeom>
          <a:noFill/>
          <a:ln w="19050">
            <a:solidFill>
              <a:srgbClr val="FF00FF"/>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ounded Rectangle 13"/>
          <p:cNvSpPr/>
          <p:nvPr/>
        </p:nvSpPr>
        <p:spPr>
          <a:xfrm>
            <a:off x="6757549" y="5112723"/>
            <a:ext cx="1293147" cy="458013"/>
          </a:xfrm>
          <a:prstGeom prst="roundRect">
            <a:avLst/>
          </a:prstGeom>
          <a:noFill/>
          <a:ln w="19050">
            <a:solidFill>
              <a:srgbClr val="FF00FF"/>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38449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5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5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p:bldP spid="12"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a:xfrm>
            <a:off x="198551" y="4610160"/>
            <a:ext cx="3020218" cy="1454090"/>
          </a:xfrm>
          <a:prstGeom prst="rect">
            <a:avLst/>
          </a:prstGeom>
        </p:spPr>
        <p:txBody>
          <a:bodyPr vert="horz">
            <a:normAutofit lnSpcReduction="10000"/>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just">
              <a:buNone/>
            </a:pPr>
            <a:r>
              <a:rPr lang="en-GB" sz="1400" dirty="0" smtClean="0">
                <a:latin typeface="Book Antiqua" panose="02040602050305030304" pitchFamily="18" charset="0"/>
                <a:ea typeface="Batang" panose="02030600000101010101" pitchFamily="18" charset="-127"/>
              </a:rPr>
              <a:t>These effects are not linear so it is always good to invest time in the </a:t>
            </a:r>
            <a:r>
              <a:rPr lang="en-GB" sz="1400" dirty="0" smtClean="0">
                <a:latin typeface="Book Antiqua" panose="02040602050305030304" pitchFamily="18" charset="0"/>
                <a:ea typeface="Batang" panose="02030600000101010101" pitchFamily="18" charset="-127"/>
              </a:rPr>
              <a:t>optimization of the magnetic and mechanical </a:t>
            </a:r>
            <a:r>
              <a:rPr lang="en-GB" sz="1400" dirty="0" smtClean="0">
                <a:latin typeface="Book Antiqua" panose="02040602050305030304" pitchFamily="18" charset="0"/>
                <a:ea typeface="Batang" panose="02030600000101010101" pitchFamily="18" charset="-127"/>
              </a:rPr>
              <a:t>design. </a:t>
            </a:r>
            <a:endParaRPr lang="en-GB" sz="1400" dirty="0" smtClean="0">
              <a:latin typeface="Book Antiqua" panose="02040602050305030304" pitchFamily="18" charset="0"/>
              <a:ea typeface="Batang" panose="02030600000101010101" pitchFamily="18" charset="-127"/>
            </a:endParaRPr>
          </a:p>
          <a:p>
            <a:pPr marL="36576" indent="0" algn="just">
              <a:buNone/>
            </a:pPr>
            <a:endParaRPr lang="en-GB" sz="1400" dirty="0" smtClean="0">
              <a:latin typeface="Book Antiqua" panose="02040602050305030304" pitchFamily="18" charset="0"/>
              <a:ea typeface="Batang" panose="02030600000101010101" pitchFamily="18" charset="-127"/>
            </a:endParaRPr>
          </a:p>
          <a:p>
            <a:pPr marL="36576" indent="0">
              <a:buNone/>
            </a:pPr>
            <a:r>
              <a:rPr lang="en-GB" sz="1400" dirty="0" smtClean="0">
                <a:latin typeface="Book Antiqua" panose="02040602050305030304" pitchFamily="18" charset="0"/>
                <a:ea typeface="Batang" panose="02030600000101010101" pitchFamily="18" charset="-127"/>
              </a:rPr>
              <a:t>Still from the CLIC DBQ example:</a:t>
            </a:r>
          </a:p>
        </p:txBody>
      </p:sp>
      <p:sp>
        <p:nvSpPr>
          <p:cNvPr id="3" name="Content Placeholder 2"/>
          <p:cNvSpPr>
            <a:spLocks noGrp="1"/>
          </p:cNvSpPr>
          <p:nvPr>
            <p:ph idx="1"/>
          </p:nvPr>
        </p:nvSpPr>
        <p:spPr>
          <a:xfrm>
            <a:off x="206735" y="304860"/>
            <a:ext cx="8730532" cy="1311385"/>
          </a:xfrm>
        </p:spPr>
        <p:txBody>
          <a:bodyPr>
            <a:normAutofit/>
          </a:bodyPr>
          <a:lstStyle/>
          <a:p>
            <a:pPr marL="36576" indent="0">
              <a:buNone/>
            </a:pPr>
            <a:r>
              <a:rPr lang="en-GB" sz="1400" b="1" u="sng" dirty="0" smtClean="0">
                <a:solidFill>
                  <a:srgbClr val="FF0000"/>
                </a:solidFill>
                <a:latin typeface="Book Antiqua" panose="02040602050305030304" pitchFamily="18" charset="0"/>
                <a:ea typeface="Batang" panose="02030600000101010101" pitchFamily="18" charset="-127"/>
              </a:rPr>
              <a:t>POWER</a:t>
            </a:r>
            <a:r>
              <a:rPr lang="en-GB" sz="1400" b="1" dirty="0" smtClean="0">
                <a:solidFill>
                  <a:srgbClr val="FF0000"/>
                </a:solidFill>
                <a:latin typeface="Book Antiqua" panose="02040602050305030304" pitchFamily="18" charset="0"/>
                <a:ea typeface="Batang" panose="02030600000101010101" pitchFamily="18" charset="-127"/>
              </a:rPr>
              <a:t> COST </a:t>
            </a:r>
            <a:r>
              <a:rPr lang="en-GB" sz="1400" dirty="0" smtClean="0">
                <a:solidFill>
                  <a:srgbClr val="FF0000"/>
                </a:solidFill>
                <a:latin typeface="Book Antiqua" panose="02040602050305030304" pitchFamily="18" charset="0"/>
                <a:ea typeface="Batang" panose="02030600000101010101" pitchFamily="18" charset="-127"/>
              </a:rPr>
              <a:t>CONSIDERATIONS:</a:t>
            </a:r>
          </a:p>
          <a:p>
            <a:pPr marL="36576" indent="0">
              <a:buNone/>
            </a:pPr>
            <a:r>
              <a:rPr lang="en-GB" sz="1400" dirty="0" smtClean="0">
                <a:solidFill>
                  <a:srgbClr val="FF0000"/>
                </a:solidFill>
                <a:latin typeface="Book Antiqua" panose="02040602050305030304" pitchFamily="18" charset="0"/>
                <a:ea typeface="Batang" panose="02030600000101010101" pitchFamily="18" charset="-127"/>
              </a:rPr>
              <a:t>2. </a:t>
            </a:r>
            <a:r>
              <a:rPr lang="en-GB" sz="1400" u="sng" dirty="0" smtClean="0">
                <a:latin typeface="Book Antiqua" panose="02040602050305030304" pitchFamily="18" charset="0"/>
                <a:ea typeface="Batang" panose="02030600000101010101" pitchFamily="18" charset="-127"/>
              </a:rPr>
              <a:t>Saturation of the iron </a:t>
            </a:r>
            <a:r>
              <a:rPr lang="en-GB" sz="1400" dirty="0" smtClean="0">
                <a:latin typeface="Book Antiqua" panose="02040602050305030304" pitchFamily="18" charset="0"/>
                <a:ea typeface="Batang" panose="02030600000101010101" pitchFamily="18" charset="-127"/>
              </a:rPr>
              <a:t> </a:t>
            </a:r>
            <a:r>
              <a:rPr lang="en-GB" sz="1400" dirty="0" smtClean="0">
                <a:latin typeface="Book Antiqua" panose="02040602050305030304" pitchFamily="18" charset="0"/>
                <a:ea typeface="Batang" panose="02030600000101010101" pitchFamily="18" charset="-127"/>
              </a:rPr>
              <a:t>has also an impact on the </a:t>
            </a:r>
            <a:r>
              <a:rPr lang="en-GB" sz="1400" dirty="0" smtClean="0">
                <a:latin typeface="Book Antiqua" panose="02040602050305030304" pitchFamily="18" charset="0"/>
                <a:ea typeface="Batang" panose="02030600000101010101" pitchFamily="18" charset="-127"/>
              </a:rPr>
              <a:t>required power.</a:t>
            </a:r>
          </a:p>
          <a:p>
            <a:pPr marL="36576" indent="0">
              <a:buNone/>
            </a:pPr>
            <a:r>
              <a:rPr lang="en-GB" sz="1400" dirty="0" smtClean="0">
                <a:latin typeface="Book Antiqua" panose="02040602050305030304" pitchFamily="18" charset="0"/>
                <a:ea typeface="Batang" panose="02030600000101010101" pitchFamily="18" charset="-127"/>
              </a:rPr>
              <a:t>Magnetic design must include enough iron </a:t>
            </a:r>
            <a:r>
              <a:rPr lang="en-GB" sz="1400" dirty="0" smtClean="0">
                <a:latin typeface="Book Antiqua" panose="02040602050305030304" pitchFamily="18" charset="0"/>
                <a:ea typeface="Batang" panose="02030600000101010101" pitchFamily="18" charset="-127"/>
              </a:rPr>
              <a:t>to </a:t>
            </a:r>
            <a:r>
              <a:rPr lang="en-GB" sz="1400" dirty="0" smtClean="0">
                <a:latin typeface="Book Antiqua" panose="02040602050305030304" pitchFamily="18" charset="0"/>
                <a:ea typeface="Batang" panose="02030600000101010101" pitchFamily="18" charset="-127"/>
              </a:rPr>
              <a:t>work far from saturation, but in some cases (ex. </a:t>
            </a:r>
            <a:r>
              <a:rPr lang="en-GB" sz="1400" dirty="0" smtClean="0">
                <a:latin typeface="Book Antiqua" panose="02040602050305030304" pitchFamily="18" charset="0"/>
                <a:ea typeface="Batang" panose="02030600000101010101" pitchFamily="18" charset="-127"/>
              </a:rPr>
              <a:t>of </a:t>
            </a:r>
            <a:r>
              <a:rPr lang="en-GB" sz="1400" b="1" dirty="0" smtClean="0">
                <a:latin typeface="Book Antiqua" panose="02040602050305030304" pitchFamily="18" charset="0"/>
                <a:ea typeface="Batang" panose="02030600000101010101" pitchFamily="18" charset="-127"/>
              </a:rPr>
              <a:t>CLIC DBQ magnets) </a:t>
            </a:r>
            <a:r>
              <a:rPr lang="en-GB" sz="1400" dirty="0" smtClean="0">
                <a:latin typeface="Book Antiqua" panose="02040602050305030304" pitchFamily="18" charset="0"/>
                <a:ea typeface="Batang" panose="02030600000101010101" pitchFamily="18" charset="-127"/>
              </a:rPr>
              <a:t>this</a:t>
            </a:r>
            <a:r>
              <a:rPr lang="en-GB" sz="1400" b="1" dirty="0" smtClean="0">
                <a:latin typeface="Book Antiqua" panose="02040602050305030304" pitchFamily="18" charset="0"/>
                <a:ea typeface="Batang" panose="02030600000101010101" pitchFamily="18" charset="-127"/>
              </a:rPr>
              <a:t> </a:t>
            </a:r>
            <a:r>
              <a:rPr lang="en-GB" sz="1400" dirty="0" smtClean="0">
                <a:latin typeface="Book Antiqua" panose="02040602050305030304" pitchFamily="18" charset="0"/>
                <a:ea typeface="Batang" panose="02030600000101010101" pitchFamily="18" charset="-127"/>
              </a:rPr>
              <a:t>it</a:t>
            </a:r>
            <a:r>
              <a:rPr lang="en-GB" sz="1400" b="1" dirty="0" smtClean="0">
                <a:latin typeface="Book Antiqua" panose="02040602050305030304" pitchFamily="18" charset="0"/>
                <a:ea typeface="Batang" panose="02030600000101010101" pitchFamily="18" charset="-127"/>
              </a:rPr>
              <a:t> </a:t>
            </a:r>
            <a:r>
              <a:rPr lang="en-GB" sz="1400" dirty="0" smtClean="0">
                <a:latin typeface="Book Antiqua" panose="02040602050305030304" pitchFamily="18" charset="0"/>
                <a:ea typeface="Batang" panose="02030600000101010101" pitchFamily="18" charset="-127"/>
              </a:rPr>
              <a:t>is not </a:t>
            </a:r>
            <a:r>
              <a:rPr lang="en-GB" sz="1400" dirty="0" smtClean="0">
                <a:latin typeface="Book Antiqua" panose="02040602050305030304" pitchFamily="18" charset="0"/>
                <a:ea typeface="Batang" panose="02030600000101010101" pitchFamily="18" charset="-127"/>
              </a:rPr>
              <a:t>possible</a:t>
            </a:r>
            <a:r>
              <a:rPr lang="en-GB" sz="1400" dirty="0">
                <a:latin typeface="Book Antiqua" panose="02040602050305030304" pitchFamily="18" charset="0"/>
                <a:ea typeface="Batang" panose="02030600000101010101" pitchFamily="18" charset="-127"/>
              </a:rPr>
              <a:t> </a:t>
            </a:r>
            <a:r>
              <a:rPr lang="en-GB" sz="1400" dirty="0" smtClean="0">
                <a:latin typeface="Book Antiqua" panose="02040602050305030304" pitchFamily="18" charset="0"/>
                <a:ea typeface="Batang" panose="02030600000101010101" pitchFamily="18" charset="-127"/>
              </a:rPr>
              <a:t>for (ex. space or weight limitations).</a:t>
            </a:r>
            <a:endParaRPr lang="en-GB" sz="1400" dirty="0" smtClean="0">
              <a:latin typeface="Book Antiqua" panose="02040602050305030304" pitchFamily="18" charset="0"/>
              <a:ea typeface="Batang" panose="02030600000101010101" pitchFamily="18" charset="-127"/>
            </a:endParaRPr>
          </a:p>
          <a:p>
            <a:pPr marL="36576" indent="0">
              <a:buNone/>
              <a:tabLst>
                <a:tab pos="3587750" algn="l"/>
              </a:tabLst>
            </a:pPr>
            <a:endParaRPr lang="en-GB" sz="1400" dirty="0">
              <a:latin typeface="Book Antiqua" panose="02040602050305030304" pitchFamily="18" charset="0"/>
              <a:ea typeface="Batang" panose="02030600000101010101" pitchFamily="18" charset="-127"/>
            </a:endParaRPr>
          </a:p>
          <a:p>
            <a:pPr>
              <a:tabLst>
                <a:tab pos="3587750" algn="l"/>
              </a:tabLst>
            </a:pPr>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p:txBody>
      </p:sp>
      <p:pic>
        <p:nvPicPr>
          <p:cNvPr id="512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551" y="1560584"/>
            <a:ext cx="2729693" cy="2294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descr="G:\Departments\AT\Projects\Modena\DFS-MOD1\New Project\CLIC\Work CLIC\DBQ Magnets (+ Daresbury)\Danfysik\DBQ DFK 00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461" r="6004"/>
          <a:stretch/>
        </p:blipFill>
        <p:spPr bwMode="auto">
          <a:xfrm rot="-5400000">
            <a:off x="3123495" y="1476274"/>
            <a:ext cx="2364281" cy="2392395"/>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5614" t="24281" r="44123" b="21123"/>
          <a:stretch/>
        </p:blipFill>
        <p:spPr bwMode="auto">
          <a:xfrm>
            <a:off x="3356753" y="4033468"/>
            <a:ext cx="2212197" cy="24943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0" name="Table 9"/>
          <p:cNvGraphicFramePr>
            <a:graphicFrameLocks noGrp="1"/>
          </p:cNvGraphicFramePr>
          <p:nvPr>
            <p:extLst>
              <p:ext uri="{D42A27DB-BD31-4B8C-83A1-F6EECF244321}">
                <p14:modId xmlns:p14="http://schemas.microsoft.com/office/powerpoint/2010/main" val="1110434963"/>
              </p:ext>
            </p:extLst>
          </p:nvPr>
        </p:nvGraphicFramePr>
        <p:xfrm>
          <a:off x="5607779" y="1486893"/>
          <a:ext cx="3309643" cy="4983586"/>
        </p:xfrm>
        <a:graphic>
          <a:graphicData uri="http://schemas.openxmlformats.org/drawingml/2006/table">
            <a:tbl>
              <a:tblPr firstRow="1" bandRow="1">
                <a:tableStyleId>{5C22544A-7EE6-4342-B048-85BDC9FD1C3A}</a:tableStyleId>
              </a:tblPr>
              <a:tblGrid>
                <a:gridCol w="1348375"/>
                <a:gridCol w="980634"/>
                <a:gridCol w="980634"/>
              </a:tblGrid>
              <a:tr h="423327">
                <a:tc gridSpan="3">
                  <a:txBody>
                    <a:bodyPr/>
                    <a:lstStyle/>
                    <a:p>
                      <a:r>
                        <a:rPr lang="en-US" sz="1400" i="1" dirty="0" smtClean="0">
                          <a:latin typeface="Bookman Old Style" pitchFamily="18" charset="0"/>
                        </a:rPr>
                        <a:t>Main Parameters</a:t>
                      </a:r>
                      <a:endParaRPr lang="en-US" sz="1400" i="1" dirty="0">
                        <a:latin typeface="Bookman Old Style" pitchFamily="18" charset="0"/>
                      </a:endParaRPr>
                    </a:p>
                  </a:txBody>
                  <a:tcPr/>
                </a:tc>
                <a:tc hMerge="1">
                  <a:txBody>
                    <a:bodyPr/>
                    <a:lstStyle/>
                    <a:p>
                      <a:endParaRPr lang="en-US" sz="1400" i="1" dirty="0">
                        <a:latin typeface="Bookman Old Style" pitchFamily="18" charset="0"/>
                      </a:endParaRPr>
                    </a:p>
                  </a:txBody>
                  <a:tcPr/>
                </a:tc>
                <a:tc hMerge="1">
                  <a:txBody>
                    <a:bodyPr/>
                    <a:lstStyle/>
                    <a:p>
                      <a:endParaRPr lang="en-US" sz="1400" i="1" dirty="0">
                        <a:latin typeface="Bookman Old Style" pitchFamily="18" charset="0"/>
                      </a:endParaRPr>
                    </a:p>
                  </a:txBody>
                  <a:tcPr/>
                </a:tc>
              </a:tr>
              <a:tr h="396502">
                <a:tc>
                  <a:txBody>
                    <a:bodyPr/>
                    <a:lstStyle/>
                    <a:p>
                      <a:pPr>
                        <a:tabLst/>
                      </a:pPr>
                      <a:endParaRPr lang="en-US" sz="1000" dirty="0">
                        <a:latin typeface="Bookman Old Style" pitchFamily="18" charset="0"/>
                      </a:endParaRPr>
                    </a:p>
                  </a:txBody>
                  <a:tcPr/>
                </a:tc>
                <a:tc>
                  <a:txBody>
                    <a:bodyPr/>
                    <a:lstStyle/>
                    <a:p>
                      <a:r>
                        <a:rPr lang="en-US" sz="1000" dirty="0" smtClean="0">
                          <a:latin typeface="Bookman Old Style" pitchFamily="18" charset="0"/>
                        </a:rPr>
                        <a:t>1</a:t>
                      </a:r>
                      <a:r>
                        <a:rPr lang="en-US" sz="1000" baseline="30000" dirty="0" smtClean="0">
                          <a:latin typeface="Bookman Old Style" pitchFamily="18" charset="0"/>
                        </a:rPr>
                        <a:t>st</a:t>
                      </a:r>
                      <a:r>
                        <a:rPr lang="en-US" sz="1000" dirty="0" smtClean="0">
                          <a:latin typeface="Bookman Old Style" pitchFamily="18" charset="0"/>
                        </a:rPr>
                        <a:t> design values</a:t>
                      </a:r>
                      <a:endParaRPr lang="en-US" sz="1000" dirty="0">
                        <a:latin typeface="Bookman Old Style" pitchFamily="18" charset="0"/>
                      </a:endParaRPr>
                    </a:p>
                  </a:txBody>
                  <a:tcPr/>
                </a:tc>
                <a:tc>
                  <a:txBody>
                    <a:bodyPr/>
                    <a:lstStyle/>
                    <a:p>
                      <a:r>
                        <a:rPr lang="en-US" sz="1000" b="1" dirty="0" smtClean="0">
                          <a:latin typeface="Bookman Old Style" pitchFamily="18" charset="0"/>
                        </a:rPr>
                        <a:t>Final values</a:t>
                      </a:r>
                      <a:endParaRPr lang="en-US" sz="1000" b="1" dirty="0">
                        <a:latin typeface="Bookman Old Style" pitchFamily="18" charset="0"/>
                      </a:endParaRPr>
                    </a:p>
                  </a:txBody>
                  <a:tcPr/>
                </a:tc>
              </a:tr>
              <a:tr h="252167">
                <a:tc>
                  <a:txBody>
                    <a:bodyPr/>
                    <a:lstStyle/>
                    <a:p>
                      <a:r>
                        <a:rPr lang="en-US" sz="1000" dirty="0" smtClean="0">
                          <a:latin typeface="Bookman Old Style" pitchFamily="18" charset="0"/>
                        </a:rPr>
                        <a:t>Aperture </a:t>
                      </a:r>
                      <a:r>
                        <a:rPr lang="en-US" sz="1000" dirty="0" smtClean="0">
                          <a:latin typeface="Calibri"/>
                        </a:rPr>
                        <a:t>Ø</a:t>
                      </a:r>
                      <a:endParaRPr lang="en-US" sz="1000" dirty="0">
                        <a:latin typeface="Bookman Old Style" pitchFamily="18" charset="0"/>
                      </a:endParaRPr>
                    </a:p>
                  </a:txBody>
                  <a:tcPr/>
                </a:tc>
                <a:tc>
                  <a:txBody>
                    <a:bodyPr/>
                    <a:lstStyle/>
                    <a:p>
                      <a:r>
                        <a:rPr lang="en-US" sz="1000" dirty="0" smtClean="0">
                          <a:latin typeface="Bookman Old Style" pitchFamily="18" charset="0"/>
                        </a:rPr>
                        <a:t>26 mm</a:t>
                      </a:r>
                      <a:endParaRPr lang="en-US" sz="1000" dirty="0">
                        <a:latin typeface="Bookman Old Style" pitchFamily="18" charset="0"/>
                      </a:endParaRPr>
                    </a:p>
                  </a:txBody>
                  <a:tcPr/>
                </a:tc>
                <a:tc>
                  <a:txBody>
                    <a:bodyPr/>
                    <a:lstStyle/>
                    <a:p>
                      <a:r>
                        <a:rPr lang="en-US" sz="1000" dirty="0" smtClean="0">
                          <a:latin typeface="Bookman Old Style" pitchFamily="18" charset="0"/>
                        </a:rPr>
                        <a:t>26 mm</a:t>
                      </a:r>
                      <a:endParaRPr lang="en-US" sz="1000" dirty="0">
                        <a:latin typeface="Bookman Old Style" pitchFamily="18" charset="0"/>
                      </a:endParaRPr>
                    </a:p>
                  </a:txBody>
                  <a:tcPr/>
                </a:tc>
              </a:tr>
              <a:tr h="252167">
                <a:tc>
                  <a:txBody>
                    <a:bodyPr/>
                    <a:lstStyle/>
                    <a:p>
                      <a:r>
                        <a:rPr lang="en-US" sz="1000" dirty="0" smtClean="0">
                          <a:latin typeface="Bookman Old Style" pitchFamily="18" charset="0"/>
                        </a:rPr>
                        <a:t>Mag. Length</a:t>
                      </a:r>
                      <a:endParaRPr lang="en-US" sz="1000" dirty="0">
                        <a:latin typeface="Bookman Old Style" pitchFamily="18" charset="0"/>
                      </a:endParaRPr>
                    </a:p>
                  </a:txBody>
                  <a:tcPr/>
                </a:tc>
                <a:tc>
                  <a:txBody>
                    <a:bodyPr/>
                    <a:lstStyle/>
                    <a:p>
                      <a:r>
                        <a:rPr lang="en-US" sz="1000" dirty="0" smtClean="0">
                          <a:latin typeface="Bookman Old Style" pitchFamily="18" charset="0"/>
                        </a:rPr>
                        <a:t>194 mm</a:t>
                      </a:r>
                      <a:endParaRPr lang="en-US" sz="1000" dirty="0">
                        <a:latin typeface="Bookman Old Style" pitchFamily="18" charset="0"/>
                      </a:endParaRPr>
                    </a:p>
                  </a:txBody>
                  <a:tcPr/>
                </a:tc>
                <a:tc>
                  <a:txBody>
                    <a:bodyPr/>
                    <a:lstStyle/>
                    <a:p>
                      <a:r>
                        <a:rPr lang="en-US" sz="1000" dirty="0" smtClean="0">
                          <a:latin typeface="Bookman Old Style" pitchFamily="18" charset="0"/>
                        </a:rPr>
                        <a:t>197 mm</a:t>
                      </a:r>
                      <a:endParaRPr lang="en-US" sz="1000" dirty="0">
                        <a:latin typeface="Bookman Old Style" pitchFamily="18" charset="0"/>
                      </a:endParaRPr>
                    </a:p>
                  </a:txBody>
                  <a:tcPr/>
                </a:tc>
              </a:tr>
              <a:tr h="252167">
                <a:tc>
                  <a:txBody>
                    <a:bodyPr/>
                    <a:lstStyle/>
                    <a:p>
                      <a:r>
                        <a:rPr lang="en-US" sz="1000" dirty="0" smtClean="0">
                          <a:latin typeface="Bookman Old Style" pitchFamily="18" charset="0"/>
                        </a:rPr>
                        <a:t>Nom. Grad.</a:t>
                      </a:r>
                      <a:endParaRPr lang="en-US" sz="1000" dirty="0">
                        <a:latin typeface="Bookman Old Style" pitchFamily="18" charset="0"/>
                      </a:endParaRPr>
                    </a:p>
                  </a:txBody>
                  <a:tcPr/>
                </a:tc>
                <a:tc>
                  <a:txBody>
                    <a:bodyPr/>
                    <a:lstStyle/>
                    <a:p>
                      <a:r>
                        <a:rPr lang="en-US" sz="1000" dirty="0" smtClean="0">
                          <a:latin typeface="Bookman Old Style" pitchFamily="18" charset="0"/>
                        </a:rPr>
                        <a:t>62.8 T/m</a:t>
                      </a:r>
                      <a:endParaRPr lang="en-US" sz="1000" dirty="0">
                        <a:latin typeface="Bookman Old Style" pitchFamily="18" charset="0"/>
                      </a:endParaRPr>
                    </a:p>
                  </a:txBody>
                  <a:tcPr/>
                </a:tc>
                <a:tc>
                  <a:txBody>
                    <a:bodyPr/>
                    <a:lstStyle/>
                    <a:p>
                      <a:r>
                        <a:rPr lang="en-US" sz="1000" dirty="0" smtClean="0">
                          <a:latin typeface="Bookman Old Style" pitchFamily="18" charset="0"/>
                        </a:rPr>
                        <a:t>61.8 T/m</a:t>
                      </a:r>
                      <a:endParaRPr lang="en-US" sz="1000" dirty="0">
                        <a:latin typeface="Bookman Old Style" pitchFamily="18" charset="0"/>
                      </a:endParaRPr>
                    </a:p>
                  </a:txBody>
                  <a:tcPr/>
                </a:tc>
              </a:tr>
              <a:tr h="252167">
                <a:tc>
                  <a:txBody>
                    <a:bodyPr/>
                    <a:lstStyle/>
                    <a:p>
                      <a:r>
                        <a:rPr lang="en-US" sz="1000" dirty="0" smtClean="0">
                          <a:latin typeface="Bookman Old Style" pitchFamily="18" charset="0"/>
                        </a:rPr>
                        <a:t>Max. Length</a:t>
                      </a:r>
                      <a:endParaRPr lang="en-US" sz="1000" dirty="0">
                        <a:latin typeface="Bookman Old Style" pitchFamily="18" charset="0"/>
                      </a:endParaRPr>
                    </a:p>
                  </a:txBody>
                  <a:tcPr/>
                </a:tc>
                <a:tc>
                  <a:txBody>
                    <a:bodyPr/>
                    <a:lstStyle/>
                    <a:p>
                      <a:r>
                        <a:rPr lang="en-US" sz="1000" dirty="0" smtClean="0">
                          <a:latin typeface="Bookman Old Style" pitchFamily="18" charset="0"/>
                        </a:rPr>
                        <a:t>281 mm</a:t>
                      </a:r>
                      <a:endParaRPr lang="en-US" sz="1000" dirty="0">
                        <a:latin typeface="Bookman Old Style" pitchFamily="18" charset="0"/>
                      </a:endParaRPr>
                    </a:p>
                  </a:txBody>
                  <a:tcPr/>
                </a:tc>
                <a:tc>
                  <a:txBody>
                    <a:bodyPr/>
                    <a:lstStyle/>
                    <a:p>
                      <a:r>
                        <a:rPr lang="en-US" sz="1000" dirty="0" smtClean="0">
                          <a:latin typeface="Bookman Old Style" pitchFamily="18" charset="0"/>
                        </a:rPr>
                        <a:t>281 mm</a:t>
                      </a:r>
                      <a:endParaRPr lang="en-US" sz="1000" dirty="0">
                        <a:latin typeface="Bookman Old Style" pitchFamily="18" charset="0"/>
                      </a:endParaRPr>
                    </a:p>
                  </a:txBody>
                  <a:tcPr/>
                </a:tc>
              </a:tr>
              <a:tr h="252167">
                <a:tc>
                  <a:txBody>
                    <a:bodyPr/>
                    <a:lstStyle/>
                    <a:p>
                      <a:r>
                        <a:rPr lang="en-US" sz="1000" dirty="0" smtClean="0">
                          <a:latin typeface="Bookman Old Style" pitchFamily="18" charset="0"/>
                        </a:rPr>
                        <a:t>Max. Width</a:t>
                      </a:r>
                      <a:endParaRPr lang="en-US" sz="1000" dirty="0">
                        <a:latin typeface="Bookman Old Style" pitchFamily="18" charset="0"/>
                      </a:endParaRPr>
                    </a:p>
                  </a:txBody>
                  <a:tcPr/>
                </a:tc>
                <a:tc>
                  <a:txBody>
                    <a:bodyPr/>
                    <a:lstStyle/>
                    <a:p>
                      <a:r>
                        <a:rPr lang="en-US" sz="1000" dirty="0" smtClean="0">
                          <a:latin typeface="Bookman Old Style" pitchFamily="18" charset="0"/>
                        </a:rPr>
                        <a:t>390 mm</a:t>
                      </a:r>
                      <a:endParaRPr lang="en-US" sz="1000" dirty="0">
                        <a:latin typeface="Bookman Old Style" pitchFamily="18" charset="0"/>
                      </a:endParaRPr>
                    </a:p>
                  </a:txBody>
                  <a:tcPr/>
                </a:tc>
                <a:tc>
                  <a:txBody>
                    <a:bodyPr/>
                    <a:lstStyle/>
                    <a:p>
                      <a:r>
                        <a:rPr lang="en-US" sz="1000" dirty="0" smtClean="0">
                          <a:latin typeface="Bookman Old Style" pitchFamily="18" charset="0"/>
                        </a:rPr>
                        <a:t>390 mm</a:t>
                      </a:r>
                      <a:endParaRPr lang="en-US" sz="1000" dirty="0">
                        <a:latin typeface="Bookman Old Style" pitchFamily="18" charset="0"/>
                      </a:endParaRPr>
                    </a:p>
                  </a:txBody>
                  <a:tcPr/>
                </a:tc>
              </a:tr>
              <a:tr h="252167">
                <a:tc>
                  <a:txBody>
                    <a:bodyPr/>
                    <a:lstStyle/>
                    <a:p>
                      <a:r>
                        <a:rPr lang="en-US" sz="1000" dirty="0" smtClean="0">
                          <a:latin typeface="Bookman Old Style" pitchFamily="18" charset="0"/>
                        </a:rPr>
                        <a:t>Iron Length</a:t>
                      </a:r>
                      <a:endParaRPr lang="en-US" sz="1000" dirty="0">
                        <a:latin typeface="Bookman Old Style" pitchFamily="18" charset="0"/>
                      </a:endParaRPr>
                    </a:p>
                  </a:txBody>
                  <a:tcPr/>
                </a:tc>
                <a:tc>
                  <a:txBody>
                    <a:bodyPr/>
                    <a:lstStyle/>
                    <a:p>
                      <a:r>
                        <a:rPr lang="en-US" sz="1000" dirty="0" smtClean="0">
                          <a:latin typeface="Bookman Old Style" pitchFamily="18" charset="0"/>
                        </a:rPr>
                        <a:t>180 mm</a:t>
                      </a:r>
                      <a:endParaRPr lang="en-US" sz="1000" dirty="0">
                        <a:latin typeface="Bookman Old Style" pitchFamily="18" charset="0"/>
                      </a:endParaRPr>
                    </a:p>
                  </a:txBody>
                  <a:tcPr/>
                </a:tc>
                <a:tc>
                  <a:txBody>
                    <a:bodyPr/>
                    <a:lstStyle/>
                    <a:p>
                      <a:r>
                        <a:rPr lang="en-US" sz="1000" dirty="0" smtClean="0">
                          <a:latin typeface="Bookman Old Style" pitchFamily="18" charset="0"/>
                        </a:rPr>
                        <a:t>197 mm</a:t>
                      </a:r>
                      <a:endParaRPr lang="en-US" sz="1000" dirty="0">
                        <a:latin typeface="Bookman Old Style" pitchFamily="18" charset="0"/>
                      </a:endParaRPr>
                    </a:p>
                  </a:txBody>
                  <a:tcPr/>
                </a:tc>
              </a:tr>
              <a:tr h="252167">
                <a:tc>
                  <a:txBody>
                    <a:bodyPr/>
                    <a:lstStyle/>
                    <a:p>
                      <a:r>
                        <a:rPr lang="en-US" sz="1000" dirty="0" smtClean="0">
                          <a:latin typeface="Bookman Old Style" pitchFamily="18" charset="0"/>
                        </a:rPr>
                        <a:t>Weight</a:t>
                      </a:r>
                      <a:endParaRPr lang="en-US" sz="1000" dirty="0">
                        <a:latin typeface="Bookman Old Style" pitchFamily="18" charset="0"/>
                      </a:endParaRPr>
                    </a:p>
                  </a:txBody>
                  <a:tcPr/>
                </a:tc>
                <a:tc>
                  <a:txBody>
                    <a:bodyPr/>
                    <a:lstStyle/>
                    <a:p>
                      <a:r>
                        <a:rPr lang="en-US" sz="1000" dirty="0" smtClean="0">
                          <a:latin typeface="Bookman Old Style" pitchFamily="18" charset="0"/>
                        </a:rPr>
                        <a:t>~ 149 kg</a:t>
                      </a:r>
                      <a:endParaRPr lang="en-US" sz="1000" dirty="0">
                        <a:latin typeface="Bookman Old Style" pitchFamily="18" charset="0"/>
                      </a:endParaRPr>
                    </a:p>
                  </a:txBody>
                  <a:tcPr/>
                </a:tc>
                <a:tc>
                  <a:txBody>
                    <a:bodyPr/>
                    <a:lstStyle/>
                    <a:p>
                      <a:r>
                        <a:rPr lang="en-US" sz="1000" dirty="0" smtClean="0">
                          <a:latin typeface="Bookman Old Style" pitchFamily="18" charset="0"/>
                        </a:rPr>
                        <a:t>~ 170 kg</a:t>
                      </a:r>
                      <a:endParaRPr lang="en-US" sz="1000" dirty="0">
                        <a:latin typeface="Bookman Old Style" pitchFamily="18" charset="0"/>
                      </a:endParaRPr>
                    </a:p>
                  </a:txBody>
                  <a:tcPr/>
                </a:tc>
              </a:tr>
              <a:tr h="252167">
                <a:tc>
                  <a:txBody>
                    <a:bodyPr/>
                    <a:lstStyle/>
                    <a:p>
                      <a:r>
                        <a:rPr lang="en-US" sz="1000" dirty="0" smtClean="0">
                          <a:latin typeface="Bookman Old Style" pitchFamily="18" charset="0"/>
                        </a:rPr>
                        <a:t>Nom.</a:t>
                      </a:r>
                      <a:r>
                        <a:rPr lang="en-US" sz="1000" baseline="0" dirty="0" smtClean="0">
                          <a:latin typeface="Bookman Old Style" pitchFamily="18" charset="0"/>
                        </a:rPr>
                        <a:t> Current</a:t>
                      </a:r>
                      <a:endParaRPr lang="en-US" sz="1000" dirty="0">
                        <a:latin typeface="Bookman Old Style" pitchFamily="18" charset="0"/>
                      </a:endParaRPr>
                    </a:p>
                  </a:txBody>
                  <a:tcPr/>
                </a:tc>
                <a:tc>
                  <a:txBody>
                    <a:bodyPr/>
                    <a:lstStyle/>
                    <a:p>
                      <a:r>
                        <a:rPr lang="en-US" sz="1000" dirty="0" smtClean="0">
                          <a:latin typeface="Bookman Old Style" pitchFamily="18" charset="0"/>
                        </a:rPr>
                        <a:t>93</a:t>
                      </a:r>
                      <a:endParaRPr lang="en-US" sz="1000" dirty="0">
                        <a:latin typeface="Bookman Old Style" pitchFamily="18" charset="0"/>
                      </a:endParaRPr>
                    </a:p>
                  </a:txBody>
                  <a:tcPr/>
                </a:tc>
                <a:tc>
                  <a:txBody>
                    <a:bodyPr/>
                    <a:lstStyle/>
                    <a:p>
                      <a:r>
                        <a:rPr lang="en-US" sz="1000" dirty="0" smtClean="0">
                          <a:latin typeface="Bookman Old Style" pitchFamily="18" charset="0"/>
                        </a:rPr>
                        <a:t>82.5</a:t>
                      </a:r>
                      <a:endParaRPr lang="en-US" sz="1000" dirty="0">
                        <a:latin typeface="Bookman Old Style" pitchFamily="18" charset="0"/>
                      </a:endParaRPr>
                    </a:p>
                  </a:txBody>
                  <a:tcPr/>
                </a:tc>
              </a:tr>
              <a:tr h="252167">
                <a:tc>
                  <a:txBody>
                    <a:bodyPr/>
                    <a:lstStyle/>
                    <a:p>
                      <a:r>
                        <a:rPr lang="en-US" sz="1000" dirty="0" smtClean="0">
                          <a:latin typeface="Bookman Old Style" pitchFamily="18" charset="0"/>
                        </a:rPr>
                        <a:t>Nom. Voltage</a:t>
                      </a:r>
                      <a:endParaRPr lang="en-US" sz="1000" dirty="0">
                        <a:latin typeface="Bookman Old Style" pitchFamily="18" charset="0"/>
                      </a:endParaRPr>
                    </a:p>
                  </a:txBody>
                  <a:tcPr/>
                </a:tc>
                <a:tc>
                  <a:txBody>
                    <a:bodyPr/>
                    <a:lstStyle/>
                    <a:p>
                      <a:r>
                        <a:rPr lang="en-US" sz="1000" dirty="0" smtClean="0">
                          <a:latin typeface="Bookman Old Style" pitchFamily="18" charset="0"/>
                        </a:rPr>
                        <a:t>9.2</a:t>
                      </a:r>
                      <a:endParaRPr lang="en-US" sz="1000" dirty="0">
                        <a:latin typeface="Bookman Old Style" pitchFamily="18" charset="0"/>
                      </a:endParaRPr>
                    </a:p>
                  </a:txBody>
                  <a:tcPr/>
                </a:tc>
                <a:tc>
                  <a:txBody>
                    <a:bodyPr/>
                    <a:lstStyle/>
                    <a:p>
                      <a:r>
                        <a:rPr lang="en-US" sz="1000" dirty="0" smtClean="0">
                          <a:latin typeface="Bookman Old Style" pitchFamily="18" charset="0"/>
                        </a:rPr>
                        <a:t>6.74</a:t>
                      </a:r>
                      <a:endParaRPr lang="en-US" sz="1000" dirty="0">
                        <a:latin typeface="Bookman Old Style" pitchFamily="18" charset="0"/>
                      </a:endParaRPr>
                    </a:p>
                  </a:txBody>
                  <a:tcPr/>
                </a:tc>
              </a:tr>
              <a:tr h="252167">
                <a:tc>
                  <a:txBody>
                    <a:bodyPr/>
                    <a:lstStyle/>
                    <a:p>
                      <a:r>
                        <a:rPr lang="en-US" sz="1000" dirty="0" smtClean="0">
                          <a:latin typeface="Bookman Old Style" pitchFamily="18" charset="0"/>
                        </a:rPr>
                        <a:t>Nom. Power</a:t>
                      </a:r>
                      <a:endParaRPr lang="en-US" sz="1000" dirty="0">
                        <a:latin typeface="Bookman Old Style" pitchFamily="18" charset="0"/>
                      </a:endParaRPr>
                    </a:p>
                  </a:txBody>
                  <a:tcPr/>
                </a:tc>
                <a:tc>
                  <a:txBody>
                    <a:bodyPr/>
                    <a:lstStyle/>
                    <a:p>
                      <a:r>
                        <a:rPr lang="en-US" sz="1000" dirty="0" smtClean="0">
                          <a:latin typeface="Bookman Old Style" pitchFamily="18" charset="0"/>
                        </a:rPr>
                        <a:t>855 W</a:t>
                      </a:r>
                      <a:endParaRPr lang="en-US" sz="1000" dirty="0">
                        <a:latin typeface="Bookman Old Style" pitchFamily="18" charset="0"/>
                      </a:endParaRPr>
                    </a:p>
                  </a:txBody>
                  <a:tcPr/>
                </a:tc>
                <a:tc>
                  <a:txBody>
                    <a:bodyPr/>
                    <a:lstStyle/>
                    <a:p>
                      <a:r>
                        <a:rPr lang="en-US" sz="1000" dirty="0" smtClean="0">
                          <a:latin typeface="Bookman Old Style" pitchFamily="18" charset="0"/>
                        </a:rPr>
                        <a:t>556 W</a:t>
                      </a:r>
                      <a:endParaRPr lang="en-US" sz="1000" dirty="0">
                        <a:latin typeface="Bookman Old Style" pitchFamily="18" charset="0"/>
                      </a:endParaRPr>
                    </a:p>
                  </a:txBody>
                  <a:tcPr/>
                </a:tc>
              </a:tr>
              <a:tr h="252167">
                <a:tc>
                  <a:txBody>
                    <a:bodyPr/>
                    <a:lstStyle/>
                    <a:p>
                      <a:r>
                        <a:rPr lang="en-US" sz="1000" dirty="0" smtClean="0">
                          <a:latin typeface="Bookman Old Style" pitchFamily="18" charset="0"/>
                        </a:rPr>
                        <a:t>Cu</a:t>
                      </a:r>
                      <a:r>
                        <a:rPr lang="en-US" sz="1000" baseline="0" dirty="0" smtClean="0">
                          <a:latin typeface="Bookman Old Style" pitchFamily="18" charset="0"/>
                        </a:rPr>
                        <a:t> conduct.</a:t>
                      </a:r>
                      <a:endParaRPr lang="en-US" sz="1000" dirty="0">
                        <a:latin typeface="Bookman Old Style" pitchFamily="18" charset="0"/>
                      </a:endParaRPr>
                    </a:p>
                  </a:txBody>
                  <a:tcPr/>
                </a:tc>
                <a:tc>
                  <a:txBody>
                    <a:bodyPr/>
                    <a:lstStyle/>
                    <a:p>
                      <a:r>
                        <a:rPr lang="en-US" sz="1000" dirty="0" smtClean="0">
                          <a:latin typeface="Bookman Old Style" pitchFamily="18" charset="0"/>
                        </a:rPr>
                        <a:t>6X6 mm</a:t>
                      </a:r>
                      <a:r>
                        <a:rPr lang="en-US" sz="1000" baseline="30000" dirty="0" smtClean="0">
                          <a:latin typeface="Bookman Old Style" pitchFamily="18" charset="0"/>
                        </a:rPr>
                        <a:t>2</a:t>
                      </a:r>
                      <a:endParaRPr lang="en-US" sz="1000" baseline="30000" dirty="0">
                        <a:latin typeface="Bookman Old Style" pitchFamily="18" charset="0"/>
                      </a:endParaRPr>
                    </a:p>
                  </a:txBody>
                  <a:tcPr/>
                </a:tc>
                <a:tc>
                  <a:txBody>
                    <a:bodyPr/>
                    <a:lstStyle/>
                    <a:p>
                      <a:r>
                        <a:rPr lang="en-US" sz="1000" dirty="0" smtClean="0">
                          <a:latin typeface="Bookman Old Style" pitchFamily="18" charset="0"/>
                        </a:rPr>
                        <a:t>6X6 mm</a:t>
                      </a:r>
                      <a:r>
                        <a:rPr lang="en-US" sz="1000" baseline="30000" dirty="0" smtClean="0">
                          <a:latin typeface="Bookman Old Style" pitchFamily="18" charset="0"/>
                        </a:rPr>
                        <a:t>2</a:t>
                      </a:r>
                      <a:endParaRPr lang="en-US" sz="1000" baseline="30000" dirty="0">
                        <a:latin typeface="Bookman Old Style" pitchFamily="18" charset="0"/>
                      </a:endParaRPr>
                    </a:p>
                  </a:txBody>
                  <a:tcPr/>
                </a:tc>
              </a:tr>
              <a:tr h="252167">
                <a:tc>
                  <a:txBody>
                    <a:bodyPr/>
                    <a:lstStyle/>
                    <a:p>
                      <a:r>
                        <a:rPr lang="en-US" sz="1000" dirty="0" smtClean="0">
                          <a:latin typeface="Bookman Old Style" pitchFamily="18" charset="0"/>
                        </a:rPr>
                        <a:t>N. Of turn</a:t>
                      </a:r>
                      <a:endParaRPr lang="en-US" sz="1000" dirty="0">
                        <a:latin typeface="Bookman Old Style" pitchFamily="18" charset="0"/>
                      </a:endParaRPr>
                    </a:p>
                  </a:txBody>
                  <a:tcPr/>
                </a:tc>
                <a:tc>
                  <a:txBody>
                    <a:bodyPr/>
                    <a:lstStyle/>
                    <a:p>
                      <a:r>
                        <a:rPr lang="en-US" sz="1000" dirty="0" smtClean="0">
                          <a:latin typeface="Bookman Old Style" pitchFamily="18" charset="0"/>
                        </a:rPr>
                        <a:t>208</a:t>
                      </a:r>
                      <a:endParaRPr lang="en-US" sz="1000" dirty="0">
                        <a:latin typeface="Bookman Old Style" pitchFamily="18" charset="0"/>
                      </a:endParaRPr>
                    </a:p>
                  </a:txBody>
                  <a:tcPr/>
                </a:tc>
                <a:tc>
                  <a:txBody>
                    <a:bodyPr/>
                    <a:lstStyle/>
                    <a:p>
                      <a:r>
                        <a:rPr lang="en-US" sz="1000" dirty="0" smtClean="0">
                          <a:latin typeface="Bookman Old Style" pitchFamily="18" charset="0"/>
                        </a:rPr>
                        <a:t>208</a:t>
                      </a:r>
                      <a:endParaRPr lang="en-US" sz="1000" dirty="0">
                        <a:latin typeface="Bookman Old Style" pitchFamily="18" charset="0"/>
                      </a:endParaRPr>
                    </a:p>
                  </a:txBody>
                  <a:tcPr/>
                </a:tc>
              </a:tr>
              <a:tr h="252167">
                <a:tc>
                  <a:txBody>
                    <a:bodyPr/>
                    <a:lstStyle/>
                    <a:p>
                      <a:r>
                        <a:rPr lang="en-US" sz="1000" dirty="0" err="1" smtClean="0">
                          <a:latin typeface="Bookman Old Style" pitchFamily="18" charset="0"/>
                        </a:rPr>
                        <a:t>Nom.Water</a:t>
                      </a:r>
                      <a:r>
                        <a:rPr lang="en-US" sz="1000" dirty="0" smtClean="0">
                          <a:latin typeface="Bookman Old Style" pitchFamily="18" charset="0"/>
                        </a:rPr>
                        <a:t> flow</a:t>
                      </a:r>
                      <a:endParaRPr lang="en-US" sz="1000" dirty="0">
                        <a:latin typeface="Bookman Old Style" pitchFamily="18" charset="0"/>
                      </a:endParaRPr>
                    </a:p>
                  </a:txBody>
                  <a:tcPr/>
                </a:tc>
                <a:tc>
                  <a:txBody>
                    <a:bodyPr/>
                    <a:lstStyle/>
                    <a:p>
                      <a:r>
                        <a:rPr lang="en-US" sz="1000" dirty="0" smtClean="0">
                          <a:latin typeface="Bookman Old Style" pitchFamily="18" charset="0"/>
                        </a:rPr>
                        <a:t>2.4</a:t>
                      </a:r>
                      <a:r>
                        <a:rPr lang="en-US" sz="1000" baseline="0" dirty="0" smtClean="0">
                          <a:latin typeface="Bookman Old Style" pitchFamily="18" charset="0"/>
                        </a:rPr>
                        <a:t> </a:t>
                      </a:r>
                      <a:r>
                        <a:rPr lang="en-US" sz="1000" dirty="0" smtClean="0">
                          <a:latin typeface="Bookman Old Style" pitchFamily="18" charset="0"/>
                        </a:rPr>
                        <a:t>l/min</a:t>
                      </a:r>
                      <a:endParaRPr lang="en-US" sz="1000" dirty="0">
                        <a:latin typeface="Bookman Old Style" pitchFamily="18" charset="0"/>
                      </a:endParaRPr>
                    </a:p>
                  </a:txBody>
                  <a:tcPr/>
                </a:tc>
                <a:tc>
                  <a:txBody>
                    <a:bodyPr/>
                    <a:lstStyle/>
                    <a:p>
                      <a:r>
                        <a:rPr lang="en-US" sz="1000" dirty="0" smtClean="0">
                          <a:latin typeface="Bookman Old Style" pitchFamily="18" charset="0"/>
                        </a:rPr>
                        <a:t>1.8</a:t>
                      </a:r>
                      <a:r>
                        <a:rPr lang="en-US" sz="1000" baseline="0" dirty="0" smtClean="0">
                          <a:latin typeface="Bookman Old Style" pitchFamily="18" charset="0"/>
                        </a:rPr>
                        <a:t> </a:t>
                      </a:r>
                      <a:r>
                        <a:rPr lang="en-US" sz="1000" dirty="0" smtClean="0">
                          <a:latin typeface="Bookman Old Style" pitchFamily="18" charset="0"/>
                        </a:rPr>
                        <a:t>l/min</a:t>
                      </a:r>
                      <a:endParaRPr lang="en-US" sz="1000" dirty="0">
                        <a:latin typeface="Bookman Old Style" pitchFamily="18" charset="0"/>
                      </a:endParaRPr>
                    </a:p>
                  </a:txBody>
                  <a:tcPr/>
                </a:tc>
              </a:tr>
              <a:tr h="252167">
                <a:tc>
                  <a:txBody>
                    <a:bodyPr/>
                    <a:lstStyle/>
                    <a:p>
                      <a:r>
                        <a:rPr lang="en-US" sz="1000" dirty="0" err="1" smtClean="0">
                          <a:latin typeface="Bookman Old Style" pitchFamily="18" charset="0"/>
                        </a:rPr>
                        <a:t>Nom.Press</a:t>
                      </a:r>
                      <a:r>
                        <a:rPr lang="en-US" sz="1000" dirty="0" smtClean="0">
                          <a:latin typeface="Bookman Old Style" pitchFamily="18" charset="0"/>
                        </a:rPr>
                        <a:t>.</a:t>
                      </a:r>
                      <a:r>
                        <a:rPr lang="en-US" sz="1000" baseline="0" dirty="0" smtClean="0">
                          <a:latin typeface="Bookman Old Style" pitchFamily="18" charset="0"/>
                        </a:rPr>
                        <a:t> </a:t>
                      </a:r>
                      <a:r>
                        <a:rPr lang="en-US" sz="1000" dirty="0" smtClean="0">
                          <a:latin typeface="Bookman Old Style" pitchFamily="18" charset="0"/>
                        </a:rPr>
                        <a:t>drop</a:t>
                      </a:r>
                      <a:endParaRPr lang="en-US" sz="1000" dirty="0">
                        <a:latin typeface="Bookman Old Style" pitchFamily="18" charset="0"/>
                      </a:endParaRPr>
                    </a:p>
                  </a:txBody>
                  <a:tcPr/>
                </a:tc>
                <a:tc>
                  <a:txBody>
                    <a:bodyPr/>
                    <a:lstStyle/>
                    <a:p>
                      <a:r>
                        <a:rPr lang="en-US" sz="1000" dirty="0" smtClean="0">
                          <a:latin typeface="Bookman Old Style" pitchFamily="18" charset="0"/>
                        </a:rPr>
                        <a:t>3 bar</a:t>
                      </a:r>
                      <a:endParaRPr lang="en-US" sz="1000" dirty="0">
                        <a:latin typeface="Bookman Old Style" pitchFamily="18" charset="0"/>
                      </a:endParaRPr>
                    </a:p>
                  </a:txBody>
                  <a:tcPr/>
                </a:tc>
                <a:tc>
                  <a:txBody>
                    <a:bodyPr/>
                    <a:lstStyle/>
                    <a:p>
                      <a:r>
                        <a:rPr lang="en-US" sz="1000" dirty="0" smtClean="0">
                          <a:latin typeface="Bookman Old Style" pitchFamily="18" charset="0"/>
                        </a:rPr>
                        <a:t>3 bar</a:t>
                      </a:r>
                      <a:endParaRPr lang="en-US" sz="1000" dirty="0">
                        <a:latin typeface="Bookman Old Style" pitchFamily="18" charset="0"/>
                      </a:endParaRPr>
                    </a:p>
                  </a:txBody>
                  <a:tcPr/>
                </a:tc>
              </a:tr>
              <a:tr h="252167">
                <a:tc>
                  <a:txBody>
                    <a:bodyPr/>
                    <a:lstStyle/>
                    <a:p>
                      <a:r>
                        <a:rPr lang="el-GR" sz="1000" dirty="0" smtClean="0">
                          <a:latin typeface="Calibri"/>
                        </a:rPr>
                        <a:t>Δ</a:t>
                      </a:r>
                      <a:r>
                        <a:rPr lang="en-US" sz="1000" dirty="0" smtClean="0">
                          <a:latin typeface="Calibri"/>
                        </a:rPr>
                        <a:t> T</a:t>
                      </a:r>
                      <a:endParaRPr lang="en-US" sz="1000" dirty="0">
                        <a:latin typeface="Bookman Old Style" pitchFamily="18" charset="0"/>
                      </a:endParaRPr>
                    </a:p>
                  </a:txBody>
                  <a:tcPr/>
                </a:tc>
                <a:tc>
                  <a:txBody>
                    <a:bodyPr/>
                    <a:lstStyle/>
                    <a:p>
                      <a:r>
                        <a:rPr lang="en-US" sz="1000" dirty="0" smtClean="0">
                          <a:latin typeface="Bookman Old Style" pitchFamily="18" charset="0"/>
                        </a:rPr>
                        <a:t>5 </a:t>
                      </a:r>
                      <a:r>
                        <a:rPr lang="en-US" sz="1000" dirty="0" smtClean="0">
                          <a:latin typeface="Calibri"/>
                        </a:rPr>
                        <a:t>°C</a:t>
                      </a:r>
                      <a:endParaRPr lang="en-US" sz="1000" dirty="0">
                        <a:latin typeface="Bookman Old Style" pitchFamily="18" charset="0"/>
                      </a:endParaRPr>
                    </a:p>
                  </a:txBody>
                  <a:tcPr/>
                </a:tc>
                <a:tc>
                  <a:txBody>
                    <a:bodyPr/>
                    <a:lstStyle/>
                    <a:p>
                      <a:r>
                        <a:rPr lang="en-US" sz="1000" dirty="0" smtClean="0">
                          <a:latin typeface="Bookman Old Style" pitchFamily="18" charset="0"/>
                        </a:rPr>
                        <a:t>5 </a:t>
                      </a:r>
                      <a:r>
                        <a:rPr lang="en-US" sz="1000" dirty="0" smtClean="0">
                          <a:latin typeface="Calibri"/>
                        </a:rPr>
                        <a:t>°C</a:t>
                      </a:r>
                      <a:endParaRPr lang="en-US" sz="1000" dirty="0">
                        <a:latin typeface="Bookman Old Style" pitchFamily="18" charset="0"/>
                      </a:endParaRPr>
                    </a:p>
                  </a:txBody>
                  <a:tcPr/>
                </a:tc>
              </a:tr>
              <a:tr h="381252">
                <a:tc>
                  <a:txBody>
                    <a:bodyPr/>
                    <a:lstStyle/>
                    <a:p>
                      <a:pPr defTabSz="1076325"/>
                      <a:r>
                        <a:rPr lang="en-US" sz="1000" dirty="0" err="1" smtClean="0">
                          <a:latin typeface="Bookman Old Style" pitchFamily="18" charset="0"/>
                        </a:rPr>
                        <a:t>Max.Power</a:t>
                      </a:r>
                      <a:r>
                        <a:rPr lang="en-US" sz="1000" dirty="0" smtClean="0">
                          <a:latin typeface="Bookman Old Style" pitchFamily="18" charset="0"/>
                        </a:rPr>
                        <a:t> </a:t>
                      </a:r>
                    </a:p>
                    <a:p>
                      <a:pPr defTabSz="1076325"/>
                      <a:r>
                        <a:rPr lang="en-US" sz="900" dirty="0" smtClean="0">
                          <a:latin typeface="Bookman Old Style" pitchFamily="18" charset="0"/>
                        </a:rPr>
                        <a:t>(at</a:t>
                      </a:r>
                      <a:r>
                        <a:rPr lang="en-US" sz="900" baseline="0" dirty="0" smtClean="0">
                          <a:latin typeface="Bookman Old Style" pitchFamily="18" charset="0"/>
                        </a:rPr>
                        <a:t> </a:t>
                      </a:r>
                      <a:r>
                        <a:rPr lang="en-US" sz="900" dirty="0" smtClean="0">
                          <a:latin typeface="Bookman Old Style" pitchFamily="18" charset="0"/>
                        </a:rPr>
                        <a:t>120%)</a:t>
                      </a:r>
                      <a:endParaRPr lang="en-US" sz="900" dirty="0">
                        <a:latin typeface="Bookman Old Style" pitchFamily="18" charset="0"/>
                      </a:endParaRPr>
                    </a:p>
                  </a:txBody>
                  <a:tcPr/>
                </a:tc>
                <a:tc>
                  <a:txBody>
                    <a:bodyPr/>
                    <a:lstStyle/>
                    <a:p>
                      <a:r>
                        <a:rPr lang="en-US" sz="1000" dirty="0" smtClean="0">
                          <a:latin typeface="Bookman Old Style" pitchFamily="18" charset="0"/>
                        </a:rPr>
                        <a:t>3030 W</a:t>
                      </a:r>
                      <a:endParaRPr lang="en-US" sz="1000" dirty="0">
                        <a:latin typeface="Bookman Old Style" pitchFamily="18" charset="0"/>
                      </a:endParaRPr>
                    </a:p>
                  </a:txBody>
                  <a:tcPr/>
                </a:tc>
                <a:tc>
                  <a:txBody>
                    <a:bodyPr/>
                    <a:lstStyle/>
                    <a:p>
                      <a:r>
                        <a:rPr lang="en-US" sz="1000" dirty="0" smtClean="0">
                          <a:latin typeface="Bookman Old Style" pitchFamily="18" charset="0"/>
                        </a:rPr>
                        <a:t>1028 W</a:t>
                      </a:r>
                      <a:endParaRPr lang="en-US" sz="1000" dirty="0">
                        <a:latin typeface="Bookman Old Style" pitchFamily="18" charset="0"/>
                      </a:endParaRPr>
                    </a:p>
                  </a:txBody>
                  <a:tcPr/>
                </a:tc>
              </a:tr>
            </a:tbl>
          </a:graphicData>
        </a:graphic>
      </p:graphicFrame>
      <p:sp>
        <p:nvSpPr>
          <p:cNvPr id="4" name="Rounded Rectangle 3"/>
          <p:cNvSpPr/>
          <p:nvPr/>
        </p:nvSpPr>
        <p:spPr>
          <a:xfrm>
            <a:off x="5568950" y="3029446"/>
            <a:ext cx="3360365" cy="475753"/>
          </a:xfrm>
          <a:prstGeom prst="roundRect">
            <a:avLst/>
          </a:prstGeom>
          <a:noFill/>
          <a:ln>
            <a:solidFill>
              <a:srgbClr val="00B0F0"/>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ounded Rectangle 27"/>
          <p:cNvSpPr/>
          <p:nvPr/>
        </p:nvSpPr>
        <p:spPr>
          <a:xfrm>
            <a:off x="6966240" y="6064250"/>
            <a:ext cx="704269" cy="231775"/>
          </a:xfrm>
          <a:prstGeom prst="roundRect">
            <a:avLst/>
          </a:prstGeom>
          <a:noFill/>
          <a:ln w="19050">
            <a:solidFill>
              <a:srgbClr val="FF00FF"/>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Rounded Rectangle 28"/>
          <p:cNvSpPr/>
          <p:nvPr/>
        </p:nvSpPr>
        <p:spPr>
          <a:xfrm>
            <a:off x="7937067" y="6064926"/>
            <a:ext cx="704269" cy="231775"/>
          </a:xfrm>
          <a:prstGeom prst="roundRect">
            <a:avLst/>
          </a:prstGeom>
          <a:noFill/>
          <a:ln w="19050">
            <a:solidFill>
              <a:srgbClr val="00B050"/>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Rounded Rectangle 33"/>
          <p:cNvSpPr/>
          <p:nvPr/>
        </p:nvSpPr>
        <p:spPr>
          <a:xfrm>
            <a:off x="7978465" y="3854613"/>
            <a:ext cx="704269" cy="231775"/>
          </a:xfrm>
          <a:prstGeom prst="roundRect">
            <a:avLst/>
          </a:prstGeom>
          <a:noFill/>
          <a:ln w="19050">
            <a:solidFill>
              <a:srgbClr val="FF00FF"/>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Rounded Rectangle 35"/>
          <p:cNvSpPr/>
          <p:nvPr/>
        </p:nvSpPr>
        <p:spPr>
          <a:xfrm>
            <a:off x="6970718" y="4560887"/>
            <a:ext cx="704269" cy="231775"/>
          </a:xfrm>
          <a:prstGeom prst="roundRect">
            <a:avLst/>
          </a:prstGeom>
          <a:noFill/>
          <a:ln w="19050">
            <a:solidFill>
              <a:srgbClr val="FF00FF"/>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Rounded Rectangle 36"/>
          <p:cNvSpPr/>
          <p:nvPr/>
        </p:nvSpPr>
        <p:spPr>
          <a:xfrm>
            <a:off x="6991866" y="5307096"/>
            <a:ext cx="704269" cy="231775"/>
          </a:xfrm>
          <a:prstGeom prst="roundRect">
            <a:avLst/>
          </a:prstGeom>
          <a:noFill/>
          <a:ln w="19050">
            <a:solidFill>
              <a:srgbClr val="FF00FF"/>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 name="Rounded Rectangle 37"/>
          <p:cNvSpPr/>
          <p:nvPr/>
        </p:nvSpPr>
        <p:spPr>
          <a:xfrm>
            <a:off x="7966182" y="4102872"/>
            <a:ext cx="704269" cy="458014"/>
          </a:xfrm>
          <a:prstGeom prst="roundRect">
            <a:avLst/>
          </a:prstGeom>
          <a:noFill/>
          <a:ln w="19050">
            <a:solidFill>
              <a:srgbClr val="00B050"/>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Rounded Rectangle 38"/>
          <p:cNvSpPr/>
          <p:nvPr/>
        </p:nvSpPr>
        <p:spPr>
          <a:xfrm>
            <a:off x="7966182" y="3552583"/>
            <a:ext cx="704269" cy="231775"/>
          </a:xfrm>
          <a:prstGeom prst="roundRect">
            <a:avLst/>
          </a:prstGeom>
          <a:noFill/>
          <a:ln w="19050">
            <a:solidFill>
              <a:srgbClr val="00B050"/>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Rounded Rectangle 39"/>
          <p:cNvSpPr/>
          <p:nvPr/>
        </p:nvSpPr>
        <p:spPr>
          <a:xfrm>
            <a:off x="7977213" y="2602250"/>
            <a:ext cx="704269" cy="231775"/>
          </a:xfrm>
          <a:prstGeom prst="roundRect">
            <a:avLst/>
          </a:prstGeom>
          <a:noFill/>
          <a:ln w="19050">
            <a:solidFill>
              <a:srgbClr val="00B050"/>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 name="Rounded Rectangle 42"/>
          <p:cNvSpPr/>
          <p:nvPr/>
        </p:nvSpPr>
        <p:spPr>
          <a:xfrm>
            <a:off x="7975309" y="4560886"/>
            <a:ext cx="704269" cy="231775"/>
          </a:xfrm>
          <a:prstGeom prst="roundRect">
            <a:avLst/>
          </a:prstGeom>
          <a:noFill/>
          <a:ln w="19050">
            <a:solidFill>
              <a:srgbClr val="00B050"/>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 name="Rounded Rectangle 43"/>
          <p:cNvSpPr/>
          <p:nvPr/>
        </p:nvSpPr>
        <p:spPr>
          <a:xfrm>
            <a:off x="7977213" y="5307095"/>
            <a:ext cx="704269" cy="231775"/>
          </a:xfrm>
          <a:prstGeom prst="roundRect">
            <a:avLst/>
          </a:prstGeom>
          <a:noFill/>
          <a:ln w="19050">
            <a:solidFill>
              <a:srgbClr val="00B050"/>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Title 1"/>
          <p:cNvSpPr>
            <a:spLocks noGrp="1"/>
          </p:cNvSpPr>
          <p:nvPr>
            <p:ph type="title"/>
          </p:nvPr>
        </p:nvSpPr>
        <p:spPr>
          <a:xfrm>
            <a:off x="1915296" y="0"/>
            <a:ext cx="5301047" cy="279313"/>
          </a:xfrm>
        </p:spPr>
        <p:txBody>
          <a:bodyPr>
            <a:noAutofit/>
          </a:bodyPr>
          <a:lstStyle/>
          <a:p>
            <a:r>
              <a:rPr lang="en-GB" sz="1200" i="1" dirty="0">
                <a:solidFill>
                  <a:srgbClr val="FF0000"/>
                </a:solidFill>
              </a:rPr>
              <a:t>Size/power optimization for </a:t>
            </a:r>
            <a:r>
              <a:rPr lang="en-GB" sz="1200" i="1" dirty="0" smtClean="0">
                <a:solidFill>
                  <a:srgbClr val="FF0000"/>
                </a:solidFill>
              </a:rPr>
              <a:t>electro-magnets: general considerations</a:t>
            </a:r>
            <a:endParaRPr lang="en-GB" sz="3600" i="1" dirty="0"/>
          </a:p>
        </p:txBody>
      </p:sp>
      <p:sp>
        <p:nvSpPr>
          <p:cNvPr id="21" name="Rounded Rectangle 20"/>
          <p:cNvSpPr/>
          <p:nvPr/>
        </p:nvSpPr>
        <p:spPr>
          <a:xfrm>
            <a:off x="6966240" y="2286000"/>
            <a:ext cx="1963075" cy="235225"/>
          </a:xfrm>
          <a:prstGeom prst="roundRect">
            <a:avLst/>
          </a:prstGeom>
          <a:noFill/>
          <a:ln>
            <a:solidFill>
              <a:srgbClr val="00B0F0"/>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26542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1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12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6"/>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0"/>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8"/>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37"/>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28" grpId="0" animBg="1"/>
      <p:bldP spid="29" grpId="0" animBg="1"/>
      <p:bldP spid="34" grpId="0" animBg="1"/>
      <p:bldP spid="36" grpId="0" animBg="1"/>
      <p:bldP spid="37" grpId="0" animBg="1"/>
      <p:bldP spid="38" grpId="0" animBg="1"/>
      <p:bldP spid="39" grpId="0" animBg="1"/>
      <p:bldP spid="40" grpId="0" animBg="1"/>
      <p:bldP spid="43" grpId="0" animBg="1"/>
      <p:bldP spid="44"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077" t="29333" r="36148" b="19139"/>
          <a:stretch/>
        </p:blipFill>
        <p:spPr bwMode="auto">
          <a:xfrm>
            <a:off x="685799" y="1396978"/>
            <a:ext cx="7563197" cy="499392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Content Placeholder 2"/>
          <p:cNvSpPr>
            <a:spLocks noGrp="1"/>
          </p:cNvSpPr>
          <p:nvPr>
            <p:ph idx="1"/>
          </p:nvPr>
        </p:nvSpPr>
        <p:spPr>
          <a:xfrm>
            <a:off x="438477" y="362366"/>
            <a:ext cx="8277659" cy="950395"/>
          </a:xfrm>
        </p:spPr>
        <p:txBody>
          <a:bodyPr>
            <a:noAutofit/>
          </a:bodyPr>
          <a:lstStyle/>
          <a:p>
            <a:pPr marL="36576" indent="0">
              <a:buNone/>
            </a:pPr>
            <a:r>
              <a:rPr lang="en-GB" sz="1400" b="1" u="sng" dirty="0" smtClean="0">
                <a:solidFill>
                  <a:srgbClr val="FF0000"/>
                </a:solidFill>
                <a:latin typeface="Book Antiqua" panose="02040602050305030304" pitchFamily="18" charset="0"/>
                <a:ea typeface="Batang" panose="02030600000101010101" pitchFamily="18" charset="-127"/>
              </a:rPr>
              <a:t>POWER</a:t>
            </a:r>
            <a:r>
              <a:rPr lang="en-GB" sz="1400" b="1" dirty="0" smtClean="0">
                <a:solidFill>
                  <a:srgbClr val="FF0000"/>
                </a:solidFill>
                <a:latin typeface="Book Antiqua" panose="02040602050305030304" pitchFamily="18" charset="0"/>
                <a:ea typeface="Batang" panose="02030600000101010101" pitchFamily="18" charset="-127"/>
              </a:rPr>
              <a:t> COST </a:t>
            </a:r>
            <a:r>
              <a:rPr lang="en-GB" sz="1400" dirty="0" smtClean="0">
                <a:solidFill>
                  <a:srgbClr val="FF0000"/>
                </a:solidFill>
                <a:latin typeface="Book Antiqua" panose="02040602050305030304" pitchFamily="18" charset="0"/>
                <a:ea typeface="Batang" panose="02030600000101010101" pitchFamily="18" charset="-127"/>
              </a:rPr>
              <a:t>CONSIDERATIONS:</a:t>
            </a:r>
          </a:p>
          <a:p>
            <a:pPr marL="36576" indent="0">
              <a:buNone/>
            </a:pPr>
            <a:r>
              <a:rPr lang="en-GB" sz="1400" dirty="0" smtClean="0">
                <a:latin typeface="Book Antiqua" panose="02040602050305030304" pitchFamily="18" charset="0"/>
                <a:ea typeface="Batang" panose="02030600000101010101" pitchFamily="18" charset="-127"/>
              </a:rPr>
              <a:t>Another example (also taken from the CLIC Magnet Catalogue) showing the impact of magnet sizing on the needed power. </a:t>
            </a:r>
            <a:r>
              <a:rPr lang="en-GB" sz="1400" b="1" u="sng" dirty="0" smtClean="0">
                <a:latin typeface="Book Antiqua" panose="02040602050305030304" pitchFamily="18" charset="0"/>
                <a:ea typeface="Batang" panose="02030600000101010101" pitchFamily="18" charset="-127"/>
              </a:rPr>
              <a:t>Mag1a1b</a:t>
            </a:r>
            <a:r>
              <a:rPr lang="en-GB" sz="1400" u="sng" dirty="0" smtClean="0">
                <a:latin typeface="Book Antiqua" panose="02040602050305030304" pitchFamily="18" charset="0"/>
                <a:ea typeface="Batang" panose="02030600000101010101" pitchFamily="18" charset="-127"/>
              </a:rPr>
              <a:t> dipole of </a:t>
            </a:r>
            <a:r>
              <a:rPr lang="en-GB" sz="1400" u="sng" dirty="0" smtClean="0">
                <a:latin typeface="Book Antiqua" panose="02040602050305030304" pitchFamily="18" charset="0"/>
                <a:ea typeface="Batang" panose="02030600000101010101" pitchFamily="18" charset="-127"/>
              </a:rPr>
              <a:t>the CLIC Post-collision line</a:t>
            </a:r>
            <a:r>
              <a:rPr lang="en-GB" sz="1400" dirty="0" smtClean="0">
                <a:latin typeface="Book Antiqua" panose="02040602050305030304" pitchFamily="18" charset="0"/>
                <a:ea typeface="Batang" panose="02030600000101010101" pitchFamily="18" charset="-127"/>
              </a:rPr>
              <a:t>:</a:t>
            </a:r>
            <a:endParaRPr lang="en-GB" sz="1400" dirty="0">
              <a:latin typeface="Book Antiqua" panose="02040602050305030304" pitchFamily="18" charset="0"/>
              <a:ea typeface="Batang" panose="02030600000101010101" pitchFamily="18" charset="-127"/>
            </a:endParaRPr>
          </a:p>
          <a:p>
            <a:pPr>
              <a:tabLst>
                <a:tab pos="3587750" algn="l"/>
              </a:tabLst>
            </a:pPr>
            <a:endParaRPr lang="en-GB" sz="1400" dirty="0" smtClean="0">
              <a:latin typeface="Book Antiqua" panose="02040602050305030304" pitchFamily="18" charset="0"/>
              <a:ea typeface="Batang" panose="02030600000101010101" pitchFamily="18" charset="-127"/>
            </a:endParaRPr>
          </a:p>
          <a:p>
            <a:endParaRPr lang="en-GB" sz="1400" dirty="0">
              <a:latin typeface="Book Antiqua" panose="02040602050305030304" pitchFamily="18" charset="0"/>
              <a:ea typeface="Batang" panose="02030600000101010101" pitchFamily="18" charset="-127"/>
            </a:endParaRPr>
          </a:p>
        </p:txBody>
      </p:sp>
      <p:sp>
        <p:nvSpPr>
          <p:cNvPr id="19" name="Rounded Rectangle 18"/>
          <p:cNvSpPr/>
          <p:nvPr/>
        </p:nvSpPr>
        <p:spPr>
          <a:xfrm>
            <a:off x="1628824" y="1645701"/>
            <a:ext cx="1199691" cy="436269"/>
          </a:xfrm>
          <a:prstGeom prst="roundRect">
            <a:avLst/>
          </a:prstGeom>
          <a:noFill/>
          <a:ln w="19050">
            <a:solidFill>
              <a:srgbClr val="FF00FF"/>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itle 1"/>
          <p:cNvSpPr>
            <a:spLocks noGrp="1"/>
          </p:cNvSpPr>
          <p:nvPr>
            <p:ph type="title"/>
          </p:nvPr>
        </p:nvSpPr>
        <p:spPr>
          <a:xfrm>
            <a:off x="1915296" y="0"/>
            <a:ext cx="5301047" cy="279313"/>
          </a:xfrm>
        </p:spPr>
        <p:txBody>
          <a:bodyPr>
            <a:noAutofit/>
          </a:bodyPr>
          <a:lstStyle/>
          <a:p>
            <a:r>
              <a:rPr lang="en-GB" sz="1200" i="1" dirty="0">
                <a:solidFill>
                  <a:srgbClr val="FF0000"/>
                </a:solidFill>
              </a:rPr>
              <a:t>Size/power optimization for </a:t>
            </a:r>
            <a:r>
              <a:rPr lang="en-GB" sz="1200" i="1" dirty="0" smtClean="0">
                <a:solidFill>
                  <a:srgbClr val="FF0000"/>
                </a:solidFill>
              </a:rPr>
              <a:t>electro-magnets: general considerations</a:t>
            </a:r>
            <a:endParaRPr lang="en-GB" sz="3600" i="1" dirty="0"/>
          </a:p>
        </p:txBody>
      </p:sp>
    </p:spTree>
    <p:extLst>
      <p:ext uri="{BB962C8B-B14F-4D97-AF65-F5344CB8AC3E}">
        <p14:creationId xmlns:p14="http://schemas.microsoft.com/office/powerpoint/2010/main" val="878824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3461" t="24862" r="33385" b="15323"/>
          <a:stretch/>
        </p:blipFill>
        <p:spPr bwMode="auto">
          <a:xfrm>
            <a:off x="778213" y="340703"/>
            <a:ext cx="7141898" cy="61870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ounded Rectangle 3"/>
          <p:cNvSpPr/>
          <p:nvPr/>
        </p:nvSpPr>
        <p:spPr>
          <a:xfrm>
            <a:off x="778213" y="3803515"/>
            <a:ext cx="7141898" cy="220831"/>
          </a:xfrm>
          <a:prstGeom prst="roundRect">
            <a:avLst/>
          </a:prstGeom>
          <a:noFill/>
          <a:ln w="19050">
            <a:solidFill>
              <a:srgbClr val="00B050"/>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ounded Rectangle 9"/>
          <p:cNvSpPr/>
          <p:nvPr/>
        </p:nvSpPr>
        <p:spPr>
          <a:xfrm>
            <a:off x="778213" y="5136203"/>
            <a:ext cx="7141897" cy="180907"/>
          </a:xfrm>
          <a:prstGeom prst="roundRect">
            <a:avLst/>
          </a:prstGeom>
          <a:noFill/>
          <a:ln w="19050">
            <a:solidFill>
              <a:srgbClr val="FF00FF"/>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ounded Rectangle 11"/>
          <p:cNvSpPr/>
          <p:nvPr/>
        </p:nvSpPr>
        <p:spPr>
          <a:xfrm>
            <a:off x="778213" y="5632314"/>
            <a:ext cx="7141898" cy="474323"/>
          </a:xfrm>
          <a:prstGeom prst="roundRect">
            <a:avLst/>
          </a:prstGeom>
          <a:noFill/>
          <a:ln w="19050">
            <a:solidFill>
              <a:srgbClr val="FF00FF"/>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ounded Rectangle 12"/>
          <p:cNvSpPr/>
          <p:nvPr/>
        </p:nvSpPr>
        <p:spPr>
          <a:xfrm>
            <a:off x="778212" y="4475803"/>
            <a:ext cx="7141897" cy="180907"/>
          </a:xfrm>
          <a:prstGeom prst="roundRect">
            <a:avLst/>
          </a:prstGeom>
          <a:noFill/>
          <a:ln w="19050">
            <a:solidFill>
              <a:srgbClr val="FF00FF"/>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Title 1"/>
          <p:cNvSpPr>
            <a:spLocks noGrp="1"/>
          </p:cNvSpPr>
          <p:nvPr>
            <p:ph type="title"/>
          </p:nvPr>
        </p:nvSpPr>
        <p:spPr>
          <a:xfrm>
            <a:off x="1915296" y="0"/>
            <a:ext cx="5301047" cy="279313"/>
          </a:xfrm>
        </p:spPr>
        <p:txBody>
          <a:bodyPr>
            <a:noAutofit/>
          </a:bodyPr>
          <a:lstStyle/>
          <a:p>
            <a:r>
              <a:rPr lang="en-GB" sz="1200" i="1" dirty="0">
                <a:solidFill>
                  <a:srgbClr val="FF0000"/>
                </a:solidFill>
              </a:rPr>
              <a:t>Size/power optimization for </a:t>
            </a:r>
            <a:r>
              <a:rPr lang="en-GB" sz="1200" i="1" dirty="0" smtClean="0">
                <a:solidFill>
                  <a:srgbClr val="FF0000"/>
                </a:solidFill>
              </a:rPr>
              <a:t>electro-magnets: general considerations</a:t>
            </a:r>
            <a:endParaRPr lang="en-GB" sz="3600" i="1"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955" y="1904724"/>
            <a:ext cx="7364413"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8806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2"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397615" y="3673929"/>
            <a:ext cx="8492568" cy="2901344"/>
            <a:chOff x="397615" y="3673929"/>
            <a:chExt cx="8492568" cy="2901344"/>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2917" t="39159" r="47292" b="38833"/>
            <a:stretch/>
          </p:blipFill>
          <p:spPr bwMode="auto">
            <a:xfrm>
              <a:off x="397615" y="4143775"/>
              <a:ext cx="3086307" cy="1450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55103" t="17999" r="13646" b="31834"/>
            <a:stretch/>
          </p:blipFill>
          <p:spPr bwMode="auto">
            <a:xfrm>
              <a:off x="3423233" y="3673929"/>
              <a:ext cx="2840513" cy="2901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0416" t="26833" r="45073" b="14667"/>
            <a:stretch/>
          </p:blipFill>
          <p:spPr bwMode="auto">
            <a:xfrm>
              <a:off x="6200146" y="3673929"/>
              <a:ext cx="2690037" cy="2901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8" name="Content Placeholder 2"/>
          <p:cNvSpPr>
            <a:spLocks noGrp="1"/>
          </p:cNvSpPr>
          <p:nvPr>
            <p:ph idx="1"/>
          </p:nvPr>
        </p:nvSpPr>
        <p:spPr>
          <a:xfrm>
            <a:off x="-248330" y="141029"/>
            <a:ext cx="9286504" cy="1896295"/>
          </a:xfrm>
        </p:spPr>
        <p:txBody>
          <a:bodyPr>
            <a:noAutofit/>
          </a:bodyPr>
          <a:lstStyle/>
          <a:p>
            <a:pPr marL="36576" indent="0">
              <a:buNone/>
            </a:pPr>
            <a:endParaRPr lang="en-GB" sz="1200" dirty="0" smtClean="0">
              <a:latin typeface="Book Antiqua" panose="02040602050305030304" pitchFamily="18" charset="0"/>
              <a:ea typeface="Batang" panose="02030600000101010101" pitchFamily="18" charset="-127"/>
            </a:endParaRPr>
          </a:p>
          <a:p>
            <a:r>
              <a:rPr lang="en-GB" sz="1400" b="1" u="sng" dirty="0" smtClean="0">
                <a:solidFill>
                  <a:srgbClr val="FF0000"/>
                </a:solidFill>
                <a:latin typeface="Book Antiqua" panose="02040602050305030304" pitchFamily="18" charset="0"/>
                <a:ea typeface="Batang" panose="02030600000101010101" pitchFamily="18" charset="-127"/>
              </a:rPr>
              <a:t>CURRENT DENSITY AND WATER FLOW </a:t>
            </a:r>
            <a:r>
              <a:rPr lang="en-GB" sz="1400" dirty="0" smtClean="0">
                <a:solidFill>
                  <a:srgbClr val="FF0000"/>
                </a:solidFill>
                <a:latin typeface="Book Antiqua" panose="02040602050305030304" pitchFamily="18" charset="0"/>
                <a:ea typeface="Batang" panose="02030600000101010101" pitchFamily="18" charset="-127"/>
              </a:rPr>
              <a:t>CONSIDERATIONS</a:t>
            </a:r>
            <a:r>
              <a:rPr lang="en-GB" sz="1400" dirty="0" smtClean="0">
                <a:latin typeface="Book Antiqua" panose="02040602050305030304" pitchFamily="18" charset="0"/>
                <a:ea typeface="Batang" panose="02030600000101010101" pitchFamily="18" charset="-127"/>
              </a:rPr>
              <a:t>:</a:t>
            </a:r>
          </a:p>
          <a:p>
            <a:r>
              <a:rPr lang="en-GB" sz="1400" dirty="0">
                <a:latin typeface="Book Antiqua" panose="02040602050305030304" pitchFamily="18" charset="0"/>
                <a:ea typeface="Batang" panose="02030600000101010101" pitchFamily="18" charset="-127"/>
              </a:rPr>
              <a:t>I</a:t>
            </a:r>
            <a:r>
              <a:rPr lang="en-GB" sz="1400" dirty="0" smtClean="0">
                <a:latin typeface="Book Antiqua" panose="02040602050305030304" pitchFamily="18" charset="0"/>
                <a:ea typeface="Batang" panose="02030600000101010101" pitchFamily="18" charset="-127"/>
              </a:rPr>
              <a:t>n literature is frequently indicated a </a:t>
            </a:r>
            <a:r>
              <a:rPr lang="en-GB" sz="1400" b="1" u="sng" dirty="0" smtClean="0">
                <a:latin typeface="Book Antiqua" panose="02040602050305030304" pitchFamily="18" charset="0"/>
                <a:ea typeface="Batang" panose="02030600000101010101" pitchFamily="18" charset="-127"/>
              </a:rPr>
              <a:t>current density </a:t>
            </a:r>
            <a:r>
              <a:rPr lang="en-GB" sz="1400" b="1" i="1" u="sng" dirty="0" smtClean="0">
                <a:latin typeface="Book Antiqua" panose="02040602050305030304" pitchFamily="18" charset="0"/>
                <a:ea typeface="Batang" panose="02030600000101010101" pitchFamily="18" charset="-127"/>
              </a:rPr>
              <a:t>J</a:t>
            </a:r>
            <a:r>
              <a:rPr lang="en-GB" sz="1400" b="1" u="sng" dirty="0" smtClean="0">
                <a:latin typeface="Book Antiqua" panose="02040602050305030304" pitchFamily="18" charset="0"/>
                <a:ea typeface="Batang" panose="02030600000101010101" pitchFamily="18" charset="-127"/>
              </a:rPr>
              <a:t> </a:t>
            </a:r>
            <a:r>
              <a:rPr lang="en-GB" sz="1400" b="1" u="sng" dirty="0">
                <a:latin typeface="Book Antiqua" panose="02040602050305030304" pitchFamily="18" charset="0"/>
                <a:ea typeface="Batang" panose="02030600000101010101" pitchFamily="18" charset="-127"/>
              </a:rPr>
              <a:t>between </a:t>
            </a:r>
            <a:r>
              <a:rPr lang="en-GB" sz="1400" b="1" u="sng" dirty="0" smtClean="0">
                <a:latin typeface="Book Antiqua" panose="02040602050305030304" pitchFamily="18" charset="0"/>
                <a:ea typeface="Batang" panose="02030600000101010101" pitchFamily="18" charset="-127"/>
              </a:rPr>
              <a:t>5 </a:t>
            </a:r>
            <a:r>
              <a:rPr lang="en-GB" sz="1400" b="1" u="sng" dirty="0">
                <a:latin typeface="Book Antiqua" panose="02040602050305030304" pitchFamily="18" charset="0"/>
                <a:ea typeface="Batang" panose="02030600000101010101" pitchFamily="18" charset="-127"/>
              </a:rPr>
              <a:t>and </a:t>
            </a:r>
            <a:r>
              <a:rPr lang="en-GB" sz="1400" b="1" u="sng" dirty="0" smtClean="0">
                <a:latin typeface="Book Antiqua" panose="02040602050305030304" pitchFamily="18" charset="0"/>
                <a:ea typeface="Batang" panose="02030600000101010101" pitchFamily="18" charset="-127"/>
              </a:rPr>
              <a:t>10 </a:t>
            </a:r>
            <a:r>
              <a:rPr lang="en-GB" sz="1400" b="1" u="sng" dirty="0">
                <a:latin typeface="Book Antiqua" panose="02040602050305030304" pitchFamily="18" charset="0"/>
                <a:ea typeface="Batang" panose="02030600000101010101" pitchFamily="18" charset="-127"/>
              </a:rPr>
              <a:t>A/mm</a:t>
            </a:r>
            <a:r>
              <a:rPr lang="en-GB" sz="1400" b="1" u="sng" baseline="30000" dirty="0">
                <a:latin typeface="Book Antiqua" panose="02040602050305030304" pitchFamily="18" charset="0"/>
                <a:ea typeface="Batang" panose="02030600000101010101" pitchFamily="18" charset="-127"/>
              </a:rPr>
              <a:t>2</a:t>
            </a:r>
            <a:r>
              <a:rPr lang="en-GB" sz="1400" b="1" dirty="0">
                <a:latin typeface="Book Antiqua" panose="02040602050305030304" pitchFamily="18" charset="0"/>
                <a:ea typeface="Batang" panose="02030600000101010101" pitchFamily="18" charset="-127"/>
              </a:rPr>
              <a:t> </a:t>
            </a:r>
            <a:r>
              <a:rPr lang="en-GB" sz="1400" dirty="0" smtClean="0">
                <a:latin typeface="Book Antiqua" panose="02040602050305030304" pitchFamily="18" charset="0"/>
                <a:ea typeface="Batang" panose="02030600000101010101" pitchFamily="18" charset="-127"/>
              </a:rPr>
              <a:t>as a convenient value for magnet design.</a:t>
            </a:r>
          </a:p>
          <a:p>
            <a:r>
              <a:rPr lang="en-GB" sz="1200" i="1" dirty="0" smtClean="0">
                <a:latin typeface="Book Antiqua" panose="02040602050305030304" pitchFamily="18" charset="0"/>
                <a:ea typeface="Batang" panose="02030600000101010101" pitchFamily="18" charset="-127"/>
              </a:rPr>
              <a:t>(</a:t>
            </a:r>
            <a:r>
              <a:rPr lang="en-GB" sz="1200" i="1" dirty="0" err="1" smtClean="0">
                <a:latin typeface="Book Antiqua" panose="02040602050305030304" pitchFamily="18" charset="0"/>
                <a:ea typeface="Batang" panose="02030600000101010101" pitchFamily="18" charset="-127"/>
              </a:rPr>
              <a:t>Cfr</a:t>
            </a:r>
            <a:r>
              <a:rPr lang="en-GB" sz="1200" i="1" dirty="0" smtClean="0">
                <a:latin typeface="Book Antiqua" panose="02040602050305030304" pitchFamily="18" charset="0"/>
                <a:ea typeface="Batang" panose="02030600000101010101" pitchFamily="18" charset="-127"/>
              </a:rPr>
              <a:t>. with the very exhaustive CAS-2009 Lecture: </a:t>
            </a:r>
            <a:r>
              <a:rPr lang="en-GB" sz="1200" b="1" i="1" dirty="0" smtClean="0">
                <a:latin typeface="Book Antiqua" panose="02040602050305030304" pitchFamily="18" charset="0"/>
                <a:ea typeface="Batang" panose="02030600000101010101" pitchFamily="18" charset="-127"/>
              </a:rPr>
              <a:t>Th. Zickler: “</a:t>
            </a:r>
            <a:r>
              <a:rPr lang="en-GB" sz="1200" b="1" i="1" dirty="0" smtClean="0">
                <a:latin typeface="Book Antiqua" panose="02040602050305030304" pitchFamily="18" charset="0"/>
              </a:rPr>
              <a:t>Basic </a:t>
            </a:r>
            <a:r>
              <a:rPr lang="en-GB" sz="1200" b="1" i="1" dirty="0">
                <a:latin typeface="Book Antiqua" panose="02040602050305030304" pitchFamily="18" charset="0"/>
              </a:rPr>
              <a:t>design and engineering of normal-conducting, </a:t>
            </a:r>
            <a:r>
              <a:rPr lang="en-GB" sz="1200" b="1" i="1" dirty="0" smtClean="0">
                <a:latin typeface="Book Antiqua" panose="02040602050305030304" pitchFamily="18" charset="0"/>
              </a:rPr>
              <a:t>iron-dominated Electromagnets” </a:t>
            </a:r>
            <a:r>
              <a:rPr lang="en-GB" sz="1200" i="1" dirty="0" smtClean="0">
                <a:latin typeface="Book Antiqua" panose="02040602050305030304" pitchFamily="18" charset="0"/>
              </a:rPr>
              <a:t>available </a:t>
            </a:r>
            <a:r>
              <a:rPr lang="en-GB" sz="1200" i="1" dirty="0">
                <a:latin typeface="Book Antiqua" panose="02040602050305030304" pitchFamily="18" charset="0"/>
              </a:rPr>
              <a:t>at: </a:t>
            </a:r>
            <a:r>
              <a:rPr lang="en-GB" sz="1000" b="1" i="1" dirty="0">
                <a:latin typeface="Book Antiqua" panose="02040602050305030304" pitchFamily="18" charset="0"/>
                <a:hlinkClick r:id="rId5"/>
              </a:rPr>
              <a:t>http://</a:t>
            </a:r>
            <a:r>
              <a:rPr lang="en-GB" sz="1000" b="1" i="1" dirty="0" smtClean="0">
                <a:latin typeface="Book Antiqua" panose="02040602050305030304" pitchFamily="18" charset="0"/>
                <a:hlinkClick r:id="rId5"/>
              </a:rPr>
              <a:t>arxiv.org/ftp/arxiv/papers/1103/1103.1119.pdf</a:t>
            </a:r>
            <a:r>
              <a:rPr lang="en-GB" sz="1000" b="1" i="1" dirty="0" smtClean="0">
                <a:latin typeface="Book Antiqua" panose="02040602050305030304" pitchFamily="18" charset="0"/>
              </a:rPr>
              <a:t>;  </a:t>
            </a:r>
            <a:r>
              <a:rPr lang="en-GB" sz="1200" i="1" dirty="0" smtClean="0">
                <a:latin typeface="Book Antiqua" panose="02040602050305030304" pitchFamily="18" charset="0"/>
                <a:ea typeface="Batang" panose="02030600000101010101" pitchFamily="18" charset="-127"/>
              </a:rPr>
              <a:t>or the “historic” CERN study done in the 70s: </a:t>
            </a:r>
            <a:r>
              <a:rPr lang="en-GB" sz="1200" b="1" i="1" dirty="0" smtClean="0">
                <a:latin typeface="Book Antiqua" panose="02040602050305030304" pitchFamily="18" charset="0"/>
              </a:rPr>
              <a:t>G</a:t>
            </a:r>
            <a:r>
              <a:rPr lang="en-GB" sz="1200" b="1" i="1" dirty="0">
                <a:latin typeface="Book Antiqua" panose="02040602050305030304" pitchFamily="18" charset="0"/>
              </a:rPr>
              <a:t>. </a:t>
            </a:r>
            <a:r>
              <a:rPr lang="en-GB" sz="1200" b="1" i="1" dirty="0" err="1">
                <a:latin typeface="Book Antiqua" panose="02040602050305030304" pitchFamily="18" charset="0"/>
              </a:rPr>
              <a:t>Brianti</a:t>
            </a:r>
            <a:r>
              <a:rPr lang="en-GB" sz="1200" b="1" i="1" dirty="0">
                <a:latin typeface="Book Antiqua" panose="02040602050305030304" pitchFamily="18" charset="0"/>
              </a:rPr>
              <a:t> and M. </a:t>
            </a:r>
            <a:r>
              <a:rPr lang="en-GB" sz="1200" b="1" i="1" dirty="0" smtClean="0">
                <a:latin typeface="Book Antiqua" panose="02040602050305030304" pitchFamily="18" charset="0"/>
              </a:rPr>
              <a:t>Gabriel:</a:t>
            </a:r>
            <a:r>
              <a:rPr lang="en-GB" sz="1200" b="1" i="1" dirty="0" smtClean="0">
                <a:latin typeface="Book Antiqua" panose="02040602050305030304" pitchFamily="18" charset="0"/>
                <a:ea typeface="Batang" panose="02030600000101010101" pitchFamily="18" charset="-127"/>
              </a:rPr>
              <a:t> “</a:t>
            </a:r>
            <a:r>
              <a:rPr lang="en-GB" sz="1200" b="1" i="1" dirty="0" smtClean="0">
                <a:latin typeface="Book Antiqua" panose="02040602050305030304" pitchFamily="18" charset="0"/>
              </a:rPr>
              <a:t>Basic Expressions For Evaluating Iron Core Magnets, a Possible Procedure to Minimize Their Cost”, CERN/SI/</a:t>
            </a:r>
            <a:r>
              <a:rPr lang="en-GB" sz="1200" b="1" i="1" dirty="0" err="1" smtClean="0">
                <a:latin typeface="Book Antiqua" panose="02040602050305030304" pitchFamily="18" charset="0"/>
              </a:rPr>
              <a:t>Int.DL</a:t>
            </a:r>
            <a:r>
              <a:rPr lang="en-GB" sz="1200" b="1" i="1" dirty="0" smtClean="0">
                <a:latin typeface="Book Antiqua" panose="02040602050305030304" pitchFamily="18" charset="0"/>
              </a:rPr>
              <a:t>/70-10</a:t>
            </a:r>
            <a:r>
              <a:rPr lang="en-GB" sz="1200" i="1" dirty="0" smtClean="0">
                <a:latin typeface="Book Antiqua" panose="02040602050305030304" pitchFamily="18" charset="0"/>
              </a:rPr>
              <a:t> available at:</a:t>
            </a:r>
            <a:r>
              <a:rPr lang="en-GB" sz="1200" i="1" dirty="0">
                <a:latin typeface="Book Antiqua" panose="02040602050305030304" pitchFamily="18" charset="0"/>
              </a:rPr>
              <a:t> </a:t>
            </a:r>
            <a:r>
              <a:rPr lang="en-GB" sz="1000" b="1" i="1" u="sng" dirty="0">
                <a:solidFill>
                  <a:schemeClr val="accent6"/>
                </a:solidFill>
                <a:latin typeface="Book Antiqua" panose="02040602050305030304" pitchFamily="18" charset="0"/>
              </a:rPr>
              <a:t>https://cdsweb.cern.ch/record/1462804/files/CERN-SI-INT-DL70-10.pdf</a:t>
            </a:r>
            <a:r>
              <a:rPr lang="en-GB" sz="1000" b="1" i="1" dirty="0" smtClean="0">
                <a:solidFill>
                  <a:schemeClr val="accent6"/>
                </a:solidFill>
                <a:latin typeface="Book Antiqua" panose="02040602050305030304" pitchFamily="18" charset="0"/>
              </a:rPr>
              <a:t>‎ )</a:t>
            </a:r>
          </a:p>
        </p:txBody>
      </p:sp>
      <p:sp>
        <p:nvSpPr>
          <p:cNvPr id="14" name="Rounded Rectangle 13"/>
          <p:cNvSpPr/>
          <p:nvPr/>
        </p:nvSpPr>
        <p:spPr>
          <a:xfrm>
            <a:off x="7785999" y="5203861"/>
            <a:ext cx="945215" cy="165755"/>
          </a:xfrm>
          <a:prstGeom prst="roundRect">
            <a:avLst/>
          </a:prstGeom>
          <a:noFill/>
          <a:ln w="19050">
            <a:solidFill>
              <a:srgbClr val="FF00FF"/>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ounded Rectangle 14"/>
          <p:cNvSpPr/>
          <p:nvPr/>
        </p:nvSpPr>
        <p:spPr>
          <a:xfrm>
            <a:off x="7785999" y="5939733"/>
            <a:ext cx="945215" cy="165755"/>
          </a:xfrm>
          <a:prstGeom prst="roundRect">
            <a:avLst/>
          </a:prstGeom>
          <a:noFill/>
          <a:ln w="19050">
            <a:solidFill>
              <a:srgbClr val="FF00FF"/>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ounded Rectangle 15"/>
          <p:cNvSpPr/>
          <p:nvPr/>
        </p:nvSpPr>
        <p:spPr>
          <a:xfrm>
            <a:off x="7785999" y="5476070"/>
            <a:ext cx="945215" cy="165755"/>
          </a:xfrm>
          <a:prstGeom prst="roundRect">
            <a:avLst/>
          </a:prstGeom>
          <a:noFill/>
          <a:ln w="19050">
            <a:solidFill>
              <a:srgbClr val="FF00FF"/>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Oval 4"/>
          <p:cNvSpPr/>
          <p:nvPr/>
        </p:nvSpPr>
        <p:spPr>
          <a:xfrm rot="-1020000">
            <a:off x="1333136" y="4763595"/>
            <a:ext cx="1007436" cy="211031"/>
          </a:xfrm>
          <a:prstGeom prst="ellipse">
            <a:avLst/>
          </a:prstGeom>
          <a:noFill/>
          <a:ln>
            <a:solidFill>
              <a:srgbClr val="FF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Title 1"/>
          <p:cNvSpPr>
            <a:spLocks noGrp="1"/>
          </p:cNvSpPr>
          <p:nvPr>
            <p:ph type="title"/>
          </p:nvPr>
        </p:nvSpPr>
        <p:spPr>
          <a:xfrm>
            <a:off x="1915296" y="0"/>
            <a:ext cx="5301047" cy="279313"/>
          </a:xfrm>
        </p:spPr>
        <p:txBody>
          <a:bodyPr>
            <a:noAutofit/>
          </a:bodyPr>
          <a:lstStyle/>
          <a:p>
            <a:r>
              <a:rPr lang="en-GB" sz="1200" i="1" dirty="0">
                <a:solidFill>
                  <a:srgbClr val="FF0000"/>
                </a:solidFill>
              </a:rPr>
              <a:t>Size/power optimization for </a:t>
            </a:r>
            <a:r>
              <a:rPr lang="en-GB" sz="1200" i="1" dirty="0" smtClean="0">
                <a:solidFill>
                  <a:srgbClr val="FF0000"/>
                </a:solidFill>
              </a:rPr>
              <a:t>electro-magnets: general considerations</a:t>
            </a:r>
            <a:endParaRPr lang="en-GB" sz="3600" i="1" dirty="0"/>
          </a:p>
        </p:txBody>
      </p:sp>
      <p:sp>
        <p:nvSpPr>
          <p:cNvPr id="12" name="Content Placeholder 2"/>
          <p:cNvSpPr txBox="1">
            <a:spLocks/>
          </p:cNvSpPr>
          <p:nvPr/>
        </p:nvSpPr>
        <p:spPr>
          <a:xfrm>
            <a:off x="-241440" y="1658542"/>
            <a:ext cx="9286504" cy="1532217"/>
          </a:xfrm>
          <a:prstGeom prst="rect">
            <a:avLst/>
          </a:prstGeom>
        </p:spPr>
        <p:txBody>
          <a:bodyPr vert="horz">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endParaRPr lang="en-GB" sz="1200" dirty="0" smtClean="0">
              <a:solidFill>
                <a:schemeClr val="accent6"/>
              </a:solidFill>
              <a:latin typeface="Book Antiqua" panose="02040602050305030304" pitchFamily="18" charset="0"/>
            </a:endParaRPr>
          </a:p>
          <a:p>
            <a:r>
              <a:rPr lang="en-GB" sz="1400" dirty="0" smtClean="0">
                <a:latin typeface="Book Antiqua" panose="02040602050305030304" pitchFamily="18" charset="0"/>
              </a:rPr>
              <a:t>This suggested range for </a:t>
            </a:r>
            <a:r>
              <a:rPr lang="en-GB" sz="1400" i="1" dirty="0" smtClean="0">
                <a:latin typeface="Book Antiqua" panose="02040602050305030304" pitchFamily="18" charset="0"/>
              </a:rPr>
              <a:t>J</a:t>
            </a:r>
            <a:r>
              <a:rPr lang="en-GB" sz="1400" dirty="0" smtClean="0">
                <a:latin typeface="Book Antiqua" panose="02040602050305030304" pitchFamily="18" charset="0"/>
              </a:rPr>
              <a:t> is depending by </a:t>
            </a:r>
            <a:r>
              <a:rPr lang="en-GB" sz="1400" u="sng" dirty="0" smtClean="0">
                <a:latin typeface="Book Antiqua" panose="02040602050305030304" pitchFamily="18" charset="0"/>
              </a:rPr>
              <a:t>cost optimization reasons </a:t>
            </a:r>
            <a:r>
              <a:rPr lang="en-GB" sz="1400" dirty="0" smtClean="0">
                <a:latin typeface="Book Antiqua" panose="02040602050305030304" pitchFamily="18" charset="0"/>
              </a:rPr>
              <a:t>(conjuncture and site dependent) and normally </a:t>
            </a:r>
            <a:r>
              <a:rPr lang="en-GB" sz="1400" u="sng" dirty="0" smtClean="0">
                <a:latin typeface="Book Antiqua" panose="02040602050305030304" pitchFamily="18" charset="0"/>
              </a:rPr>
              <a:t>not by technical ones</a:t>
            </a:r>
            <a:r>
              <a:rPr lang="en-GB" sz="1400" dirty="0" smtClean="0">
                <a:latin typeface="Book Antiqua" panose="02040602050305030304" pitchFamily="18" charset="0"/>
              </a:rPr>
              <a:t>. Current density (and consequently water flow rates and velocity) can be much higher without causing major problems.</a:t>
            </a:r>
            <a:r>
              <a:rPr lang="en-GB" sz="1200" dirty="0" smtClean="0">
                <a:latin typeface="Book Antiqua" panose="02040602050305030304" pitchFamily="18" charset="0"/>
              </a:rPr>
              <a:t> </a:t>
            </a:r>
          </a:p>
          <a:p>
            <a:r>
              <a:rPr lang="en-GB" sz="1200" dirty="0" smtClean="0">
                <a:latin typeface="Book Antiqua" panose="02040602050305030304" pitchFamily="18" charset="0"/>
              </a:rPr>
              <a:t>Ex: Injection septa (as final focus magnets), are usually “unique elements” in an accelerator so their impact on total power consumption is limited, while the compactness design is normally a critical requirement.</a:t>
            </a:r>
          </a:p>
          <a:p>
            <a:r>
              <a:rPr lang="en-GB" sz="1200" dirty="0" smtClean="0">
                <a:latin typeface="Book Antiqua" panose="02040602050305030304" pitchFamily="18" charset="0"/>
              </a:rPr>
              <a:t>For these reasons is not essential to apply strict power/size considerations to their design.</a:t>
            </a:r>
          </a:p>
        </p:txBody>
      </p:sp>
      <p:sp>
        <p:nvSpPr>
          <p:cNvPr id="13" name="Content Placeholder 2"/>
          <p:cNvSpPr txBox="1">
            <a:spLocks/>
          </p:cNvSpPr>
          <p:nvPr/>
        </p:nvSpPr>
        <p:spPr>
          <a:xfrm>
            <a:off x="-241440" y="3356453"/>
            <a:ext cx="9286504" cy="480191"/>
          </a:xfrm>
          <a:prstGeom prst="rect">
            <a:avLst/>
          </a:prstGeom>
        </p:spPr>
        <p:txBody>
          <a:bodyPr vert="horz">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GB" sz="1200" dirty="0" smtClean="0">
                <a:latin typeface="Book Antiqua" panose="02040602050305030304" pitchFamily="18" charset="0"/>
              </a:rPr>
              <a:t>As an example, a septum done for the DA</a:t>
            </a:r>
            <a:r>
              <a:rPr lang="el-GR" sz="1200" dirty="0" smtClean="0">
                <a:latin typeface="Book Antiqua" panose="02040602050305030304" pitchFamily="18" charset="0"/>
              </a:rPr>
              <a:t>Φ</a:t>
            </a:r>
            <a:r>
              <a:rPr lang="en-GB" sz="1200" dirty="0" smtClean="0">
                <a:latin typeface="Book Antiqua" panose="02040602050305030304" pitchFamily="18" charset="0"/>
              </a:rPr>
              <a:t>NE </a:t>
            </a:r>
            <a:r>
              <a:rPr lang="el-GR" sz="1200" dirty="0" smtClean="0">
                <a:latin typeface="Book Antiqua" panose="02040602050305030304" pitchFamily="18" charset="0"/>
              </a:rPr>
              <a:t>Φ</a:t>
            </a:r>
            <a:r>
              <a:rPr lang="en-GB" sz="1200" dirty="0" smtClean="0">
                <a:latin typeface="Book Antiqua" panose="02040602050305030304" pitchFamily="18" charset="0"/>
              </a:rPr>
              <a:t>–Factory at LNF (INFN) Italy. </a:t>
            </a:r>
            <a:r>
              <a:rPr lang="en-GB" sz="1200" i="1" dirty="0" smtClean="0">
                <a:latin typeface="Book Antiqua" panose="02040602050305030304" pitchFamily="18" charset="0"/>
              </a:rPr>
              <a:t>(Ref: </a:t>
            </a:r>
            <a:r>
              <a:rPr lang="de-DE" sz="1200" i="1" dirty="0" smtClean="0">
                <a:latin typeface="Book Antiqua" panose="02040602050305030304" pitchFamily="18" charset="0"/>
              </a:rPr>
              <a:t>M. Modena, H. </a:t>
            </a:r>
            <a:r>
              <a:rPr lang="de-DE" sz="1200" i="1" dirty="0" err="1" smtClean="0">
                <a:latin typeface="Book Antiqua" panose="02040602050305030304" pitchFamily="18" charset="0"/>
              </a:rPr>
              <a:t>Hsieh</a:t>
            </a:r>
            <a:r>
              <a:rPr lang="de-DE" sz="1200" i="1" dirty="0" smtClean="0">
                <a:latin typeface="Book Antiqua" panose="02040602050305030304" pitchFamily="18" charset="0"/>
              </a:rPr>
              <a:t> </a:t>
            </a:r>
            <a:r>
              <a:rPr lang="de-DE" sz="1200" i="1" dirty="0" err="1" smtClean="0">
                <a:latin typeface="Book Antiqua" panose="02040602050305030304" pitchFamily="18" charset="0"/>
              </a:rPr>
              <a:t>and</a:t>
            </a:r>
            <a:r>
              <a:rPr lang="de-DE" sz="1200" i="1" dirty="0" smtClean="0">
                <a:latin typeface="Book Antiqua" panose="02040602050305030304" pitchFamily="18" charset="0"/>
              </a:rPr>
              <a:t> C. </a:t>
            </a:r>
            <a:r>
              <a:rPr lang="de-DE" sz="1200" i="1" dirty="0" err="1" smtClean="0">
                <a:latin typeface="Book Antiqua" panose="02040602050305030304" pitchFamily="18" charset="0"/>
              </a:rPr>
              <a:t>Sanelli</a:t>
            </a:r>
            <a:r>
              <a:rPr lang="en-GB" sz="1200" i="1" dirty="0" smtClean="0">
                <a:latin typeface="Book Antiqua" panose="02040602050305030304" pitchFamily="18" charset="0"/>
              </a:rPr>
              <a:t> “High Current Density Septa for DAΦNE Accumulator and Storage Rings”, </a:t>
            </a:r>
            <a:r>
              <a:rPr lang="en-GB" sz="1200" i="1" dirty="0" smtClean="0">
                <a:solidFill>
                  <a:srgbClr val="0055B9"/>
                </a:solidFill>
                <a:latin typeface="Book Antiqua" panose="02040602050305030304" pitchFamily="18" charset="0"/>
                <a:hlinkClick r:id="rId6"/>
              </a:rPr>
              <a:t>LNF-92/033 (P)</a:t>
            </a:r>
            <a:r>
              <a:rPr lang="en-GB" sz="1200" i="1" dirty="0" smtClean="0">
                <a:solidFill>
                  <a:srgbClr val="0055B9"/>
                </a:solidFill>
                <a:latin typeface="Book Antiqua" panose="02040602050305030304" pitchFamily="18" charset="0"/>
              </a:rPr>
              <a:t> </a:t>
            </a:r>
            <a:endParaRPr lang="en-GB" sz="1200" i="1" dirty="0">
              <a:solidFill>
                <a:srgbClr val="0055B9"/>
              </a:solidFill>
              <a:latin typeface="Book Antiqua" panose="02040602050305030304" pitchFamily="18" charset="0"/>
            </a:endParaRPr>
          </a:p>
        </p:txBody>
      </p:sp>
    </p:spTree>
    <p:extLst>
      <p:ext uri="{BB962C8B-B14F-4D97-AF65-F5344CB8AC3E}">
        <p14:creationId xmlns:p14="http://schemas.microsoft.com/office/powerpoint/2010/main" val="3140760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4" grpId="0" animBg="1"/>
      <p:bldP spid="15" grpId="0" animBg="1"/>
      <p:bldP spid="16" grpId="0" animBg="1"/>
      <p:bldP spid="5" grpId="0" animBg="1"/>
      <p:bldP spid="12" grpId="0"/>
      <p:bldP spid="13" grpId="0"/>
    </p:bldLst>
  </p:timing>
</p:sld>
</file>

<file path=ppt/theme/theme1.xml><?xml version="1.0" encoding="utf-8"?>
<a:theme xmlns:a="http://schemas.openxmlformats.org/drawingml/2006/main" name="CERNPrésentation1">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CERNPrésentation1</Template>
  <TotalTime>8124</TotalTime>
  <Words>1984</Words>
  <Application>Microsoft Office PowerPoint</Application>
  <PresentationFormat>On-screen Show (4:3)</PresentationFormat>
  <Paragraphs>466</Paragraphs>
  <Slides>19</Slides>
  <Notes>5</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CERNPrésentation1</vt:lpstr>
      <vt:lpstr>PowerPoint Presentation</vt:lpstr>
      <vt:lpstr>Outline:</vt:lpstr>
      <vt:lpstr>Outline:</vt:lpstr>
      <vt:lpstr>Size/power optimization for electro-magnets: general considerations</vt:lpstr>
      <vt:lpstr>PowerPoint Presentation</vt:lpstr>
      <vt:lpstr>Size/power optimization for electro-magnets: general considerations</vt:lpstr>
      <vt:lpstr>Size/power optimization for electro-magnets: general considerations</vt:lpstr>
      <vt:lpstr>Size/power optimization for electro-magnets: general considerations</vt:lpstr>
      <vt:lpstr>Size/power optimization for electro-magnets: general considerations</vt:lpstr>
      <vt:lpstr>Size/power optimization for electro-magnets: general considerations</vt:lpstr>
      <vt:lpstr>Size/power optimization for electro-magnets: general considerations</vt:lpstr>
      <vt:lpstr>Size/power optimization for electro-magnets: general considerations</vt:lpstr>
      <vt:lpstr>Outline:</vt:lpstr>
      <vt:lpstr>The CLIC specificities</vt:lpstr>
      <vt:lpstr>The CLIC specificities</vt:lpstr>
      <vt:lpstr>The CLIC specificities</vt:lpstr>
      <vt:lpstr>The CLIC specificities</vt:lpstr>
      <vt:lpstr>Outline:</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Nicolas Bourcey</dc:creator>
  <cp:lastModifiedBy>Michele Modena</cp:lastModifiedBy>
  <cp:revision>457</cp:revision>
  <cp:lastPrinted>2014-01-31T10:28:06Z</cp:lastPrinted>
  <dcterms:created xsi:type="dcterms:W3CDTF">2012-11-02T06:26:28Z</dcterms:created>
  <dcterms:modified xsi:type="dcterms:W3CDTF">2014-02-03T17:35:06Z</dcterms:modified>
</cp:coreProperties>
</file>