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64" r:id="rId7"/>
    <p:sldId id="258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3346" y="-8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07/10/2013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5EA8DC-45FA-42FB-B291-2E84CFDFCED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419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2400"/>
            </a:lvl2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27784" y="6293796"/>
            <a:ext cx="4248472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fr-CH" sz="1400" dirty="0" smtClean="0"/>
              <a:t>Lucio,</a:t>
            </a:r>
            <a:r>
              <a:rPr lang="fr-CH" sz="1400" baseline="0" dirty="0" smtClean="0"/>
              <a:t> RLIUP </a:t>
            </a:r>
            <a:r>
              <a:rPr lang="fr-CH" sz="1400" baseline="0" dirty="0" err="1" smtClean="0"/>
              <a:t>preparation</a:t>
            </a:r>
            <a:r>
              <a:rPr lang="fr-CH" sz="1400" baseline="0" dirty="0" smtClean="0"/>
              <a:t> n.4  7 </a:t>
            </a:r>
            <a:r>
              <a:rPr lang="fr-CH" sz="1400" baseline="0" dirty="0" err="1" smtClean="0"/>
              <a:t>October</a:t>
            </a:r>
            <a:r>
              <a:rPr lang="fr-CH" sz="1400" baseline="0" dirty="0" smtClean="0"/>
              <a:t> 2013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dirty="0" err="1" smtClean="0"/>
              <a:t>Review</a:t>
            </a:r>
            <a:r>
              <a:rPr lang="fr-CH" dirty="0" smtClean="0"/>
              <a:t> of Master plan:</a:t>
            </a:r>
            <a:br>
              <a:rPr lang="fr-CH" dirty="0" smtClean="0"/>
            </a:br>
            <a:r>
              <a:rPr lang="fr-CH" dirty="0" smtClean="0"/>
              <a:t>PIC – US1 – US2 </a:t>
            </a:r>
            <a:r>
              <a:rPr lang="fr-CH" dirty="0" err="1" smtClean="0"/>
              <a:t>list</a:t>
            </a:r>
            <a:endParaRPr lang="en-GB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Meeting for RLIUP </a:t>
            </a:r>
            <a:r>
              <a:rPr lang="fr-CH" dirty="0" err="1" smtClean="0"/>
              <a:t>preparation</a:t>
            </a:r>
            <a:r>
              <a:rPr lang="fr-CH" dirty="0" smtClean="0"/>
              <a:t>	 -	Lucio Rossi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PIC – 1st </a:t>
            </a:r>
            <a:r>
              <a:rPr lang="fr-CH" dirty="0" err="1" smtClean="0"/>
              <a:t>Magnets</a:t>
            </a:r>
            <a:r>
              <a:rPr lang="fr-CH" dirty="0" smtClean="0"/>
              <a:t> and </a:t>
            </a:r>
            <a:r>
              <a:rPr lang="fr-CH" dirty="0" err="1" smtClean="0"/>
              <a:t>Cryolink</a:t>
            </a:r>
            <a:r>
              <a:rPr lang="fr-CH" dirty="0" smtClean="0"/>
              <a:t> 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1340768"/>
            <a:ext cx="7704856" cy="4667421"/>
          </a:xfrm>
        </p:spPr>
        <p:txBody>
          <a:bodyPr>
            <a:normAutofit lnSpcReduction="10000"/>
          </a:bodyPr>
          <a:lstStyle/>
          <a:p>
            <a:r>
              <a:rPr lang="fr-CH" dirty="0" smtClean="0"/>
              <a:t>IR (Interaction </a:t>
            </a:r>
            <a:r>
              <a:rPr lang="fr-CH" dirty="0" err="1" smtClean="0"/>
              <a:t>Region</a:t>
            </a:r>
            <a:r>
              <a:rPr lang="fr-CH" dirty="0" smtClean="0"/>
              <a:t>)</a:t>
            </a:r>
          </a:p>
          <a:p>
            <a:pPr lvl="1"/>
            <a:r>
              <a:rPr lang="fr-CH" sz="2400" dirty="0" smtClean="0"/>
              <a:t>IT , 150 mm aperture in P1 and P5</a:t>
            </a:r>
          </a:p>
          <a:p>
            <a:pPr lvl="1"/>
            <a:r>
              <a:rPr lang="fr-CH" sz="2400" dirty="0" smtClean="0"/>
              <a:t>TAS, 60 mm (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sz="2400" dirty="0" err="1" smtClean="0"/>
              <a:t>Absorbers</a:t>
            </a:r>
            <a:r>
              <a:rPr lang="fr-CH" sz="2400" dirty="0" smtClean="0"/>
              <a:t>): fine </a:t>
            </a:r>
            <a:r>
              <a:rPr lang="fr-CH" sz="2400" dirty="0" err="1" smtClean="0"/>
              <a:t>tuning</a:t>
            </a:r>
            <a:r>
              <a:rPr lang="fr-CH" sz="2400" dirty="0" smtClean="0"/>
              <a:t> ap</a:t>
            </a:r>
            <a:r>
              <a:rPr lang="fr-CH" dirty="0" smtClean="0"/>
              <a:t>ert.</a:t>
            </a:r>
            <a:endParaRPr lang="fr-CH" sz="2400" dirty="0" smtClean="0"/>
          </a:p>
          <a:p>
            <a:pPr lvl="1"/>
            <a:r>
              <a:rPr lang="fr-CH" sz="2400" dirty="0" smtClean="0"/>
              <a:t>D1, 150 mm</a:t>
            </a:r>
          </a:p>
          <a:p>
            <a:pPr lvl="1"/>
            <a:r>
              <a:rPr lang="fr-CH" sz="2400" dirty="0" smtClean="0"/>
              <a:t>Correctors for IR (MCBX and HO): 150 mm</a:t>
            </a:r>
          </a:p>
          <a:p>
            <a:pPr lvl="1"/>
            <a:r>
              <a:rPr lang="fr-CH" dirty="0" smtClean="0"/>
              <a:t>(Arc </a:t>
            </a:r>
            <a:r>
              <a:rPr lang="fr-CH" dirty="0" err="1" smtClean="0"/>
              <a:t>sextupole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600  A ??)</a:t>
            </a:r>
            <a:endParaRPr lang="fr-CH" sz="2400" dirty="0" smtClean="0"/>
          </a:p>
          <a:p>
            <a:pPr lvl="1"/>
            <a:r>
              <a:rPr lang="fr-CH" sz="2400" dirty="0" smtClean="0"/>
              <a:t>New </a:t>
            </a:r>
            <a:r>
              <a:rPr lang="fr-CH" sz="2400" dirty="0" err="1"/>
              <a:t>powering</a:t>
            </a:r>
            <a:r>
              <a:rPr lang="fr-CH" sz="2400" dirty="0"/>
              <a:t> of </a:t>
            </a:r>
            <a:r>
              <a:rPr lang="fr-CH" sz="2400" b="1" dirty="0"/>
              <a:t>IR </a:t>
            </a:r>
            <a:r>
              <a:rPr lang="fr-CH" sz="2400" b="1" dirty="0" err="1"/>
              <a:t>magnets</a:t>
            </a:r>
            <a:r>
              <a:rPr lang="fr-CH" sz="2400" b="1" dirty="0"/>
              <a:t> </a:t>
            </a:r>
            <a:r>
              <a:rPr lang="fr-CH" sz="2400" dirty="0" err="1"/>
              <a:t>with</a:t>
            </a:r>
            <a:r>
              <a:rPr lang="fr-CH" sz="2400" dirty="0"/>
              <a:t> EPC </a:t>
            </a:r>
            <a:br>
              <a:rPr lang="fr-CH" sz="2400" dirty="0"/>
            </a:br>
            <a:r>
              <a:rPr lang="fr-CH" sz="2400" dirty="0"/>
              <a:t>and </a:t>
            </a:r>
            <a:r>
              <a:rPr lang="fr-CH" sz="2400" dirty="0" err="1"/>
              <a:t>DFBs</a:t>
            </a:r>
            <a:r>
              <a:rPr lang="fr-CH" sz="2400" dirty="0"/>
              <a:t> on surface + SC </a:t>
            </a:r>
            <a:r>
              <a:rPr lang="fr-CH" sz="2400" dirty="0" smtClean="0"/>
              <a:t>links</a:t>
            </a:r>
          </a:p>
          <a:p>
            <a:pPr lvl="1"/>
            <a:r>
              <a:rPr lang="fr-CH" sz="2400" dirty="0" smtClean="0"/>
              <a:t>New </a:t>
            </a:r>
            <a:r>
              <a:rPr lang="fr-CH" sz="2400" dirty="0" err="1" smtClean="0"/>
              <a:t>powering</a:t>
            </a:r>
            <a:r>
              <a:rPr lang="fr-CH" sz="2400" dirty="0" smtClean="0"/>
              <a:t> </a:t>
            </a:r>
            <a:r>
              <a:rPr lang="fr-CH" sz="2400" dirty="0" err="1" smtClean="0"/>
              <a:t>with</a:t>
            </a:r>
            <a:r>
              <a:rPr lang="fr-CH" sz="2400" dirty="0" smtClean="0"/>
              <a:t> SC links </a:t>
            </a:r>
            <a:r>
              <a:rPr lang="fr-CH" sz="2400" dirty="0" err="1" smtClean="0"/>
              <a:t>at</a:t>
            </a:r>
            <a:r>
              <a:rPr lang="fr-CH" sz="2400" dirty="0" smtClean="0"/>
              <a:t> P7 (RR)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 smtClean="0"/>
              <a:t>Even</a:t>
            </a:r>
            <a:r>
              <a:rPr lang="fr-CH" dirty="0" smtClean="0"/>
              <a:t> more </a:t>
            </a:r>
            <a:r>
              <a:rPr lang="fr-CH" dirty="0" err="1" smtClean="0"/>
              <a:t>necessary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in </a:t>
            </a:r>
            <a:r>
              <a:rPr lang="fr-CH" dirty="0" err="1" smtClean="0"/>
              <a:t>view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of new </a:t>
            </a:r>
            <a:r>
              <a:rPr lang="fr-CH" dirty="0" err="1" smtClean="0"/>
              <a:t>access</a:t>
            </a:r>
            <a:r>
              <a:rPr lang="fr-CH" dirty="0" smtClean="0"/>
              <a:t> to P7 </a:t>
            </a:r>
            <a:r>
              <a:rPr lang="fr-CH" dirty="0" smtClean="0">
                <a:solidFill>
                  <a:srgbClr val="FF0000"/>
                </a:solidFill>
              </a:rPr>
              <a:t>(in Ext. WS or LS2)</a:t>
            </a:r>
            <a:endParaRPr lang="fr-CH" sz="2400" dirty="0" smtClean="0">
              <a:solidFill>
                <a:srgbClr val="FF0000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55576" y="1837400"/>
            <a:ext cx="7128792" cy="1951640"/>
          </a:xfrm>
          <a:prstGeom prst="roundRect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38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PIC – 2</a:t>
            </a:r>
            <a:r>
              <a:rPr lang="fr-CH" baseline="30000" dirty="0" smtClean="0"/>
              <a:t>nd</a:t>
            </a:r>
            <a:r>
              <a:rPr lang="fr-CH" dirty="0" smtClean="0"/>
              <a:t> : </a:t>
            </a:r>
            <a:r>
              <a:rPr lang="fr-CH" dirty="0" err="1" smtClean="0"/>
              <a:t>cryogenics</a:t>
            </a:r>
            <a:r>
              <a:rPr lang="fr-CH" dirty="0" smtClean="0"/>
              <a:t>  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25606"/>
            <a:ext cx="6923112" cy="4667421"/>
          </a:xfrm>
        </p:spPr>
        <p:txBody>
          <a:bodyPr>
            <a:normAutofit/>
          </a:bodyPr>
          <a:lstStyle/>
          <a:p>
            <a:pPr lvl="1"/>
            <a:r>
              <a:rPr lang="fr-CH" dirty="0" smtClean="0"/>
              <a:t>New </a:t>
            </a:r>
            <a:r>
              <a:rPr lang="fr-CH" dirty="0" err="1" smtClean="0"/>
              <a:t>Cryoplant</a:t>
            </a:r>
            <a:r>
              <a:rPr lang="fr-CH" dirty="0" smtClean="0"/>
              <a:t> P4 for SCRF </a:t>
            </a:r>
            <a:r>
              <a:rPr lang="fr-CH" b="1" dirty="0" smtClean="0">
                <a:solidFill>
                  <a:srgbClr val="FF0000"/>
                </a:solidFill>
              </a:rPr>
              <a:t>(LS2)</a:t>
            </a:r>
          </a:p>
          <a:p>
            <a:pPr lvl="1"/>
            <a:r>
              <a:rPr lang="fr-CH" b="1" dirty="0"/>
              <a:t>New </a:t>
            </a:r>
            <a:r>
              <a:rPr lang="fr-CH" b="1" dirty="0" err="1"/>
              <a:t>cryoplants</a:t>
            </a:r>
            <a:r>
              <a:rPr lang="fr-CH" b="1" dirty="0"/>
              <a:t> for </a:t>
            </a:r>
            <a:r>
              <a:rPr lang="fr-CH" b="1" dirty="0" err="1"/>
              <a:t>IRs</a:t>
            </a:r>
            <a:r>
              <a:rPr lang="fr-CH" b="1" dirty="0"/>
              <a:t> 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sized</a:t>
            </a:r>
            <a:r>
              <a:rPr lang="fr-CH" dirty="0"/>
              <a:t> for new </a:t>
            </a:r>
            <a:r>
              <a:rPr lang="fr-CH" dirty="0" err="1"/>
              <a:t>MSs</a:t>
            </a:r>
            <a:r>
              <a:rPr lang="fr-CH" dirty="0"/>
              <a:t>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CCCs</a:t>
            </a:r>
            <a:r>
              <a:rPr lang="fr-CH" dirty="0"/>
              <a:t/>
            </a:r>
            <a:br>
              <a:rPr lang="fr-CH" dirty="0"/>
            </a:br>
            <a:r>
              <a:rPr lang="fr-CH" dirty="0" err="1"/>
              <a:t>cryoseparation</a:t>
            </a:r>
            <a:r>
              <a:rPr lang="fr-CH" dirty="0"/>
              <a:t>/</a:t>
            </a:r>
            <a:r>
              <a:rPr lang="fr-CH" dirty="0" err="1"/>
              <a:t>connection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smtClean="0"/>
              <a:t>Arc</a:t>
            </a:r>
            <a:br>
              <a:rPr lang="fr-CH" dirty="0" smtClean="0"/>
            </a:br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needed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in PIC to </a:t>
            </a:r>
            <a:r>
              <a:rPr lang="fr-CH" dirty="0" err="1" smtClean="0"/>
              <a:t>avoid</a:t>
            </a:r>
            <a:r>
              <a:rPr lang="fr-CH" dirty="0" smtClean="0"/>
              <a:t> to </a:t>
            </a:r>
            <a:r>
              <a:rPr lang="fr-CH" dirty="0" err="1" smtClean="0"/>
              <a:t>decrease</a:t>
            </a:r>
            <a:r>
              <a:rPr lang="fr-CH" dirty="0" smtClean="0"/>
              <a:t>  </a:t>
            </a:r>
            <a:r>
              <a:rPr lang="fr-CH" b="1" dirty="0" smtClean="0"/>
              <a:t>the </a:t>
            </a:r>
            <a:r>
              <a:rPr lang="fr-CH" b="1" dirty="0" err="1" smtClean="0"/>
              <a:t>margin</a:t>
            </a:r>
            <a:r>
              <a:rPr lang="fr-CH" b="1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at</a:t>
            </a:r>
            <a:r>
              <a:rPr lang="fr-CH" dirty="0" smtClean="0"/>
              <a:t> nominal and </a:t>
            </a:r>
            <a:r>
              <a:rPr lang="fr-CH" dirty="0" err="1" smtClean="0"/>
              <a:t>avoiding</a:t>
            </a:r>
            <a:r>
              <a:rPr lang="fr-CH" dirty="0" smtClean="0"/>
              <a:t> to </a:t>
            </a:r>
            <a:r>
              <a:rPr lang="fr-CH" dirty="0" err="1" smtClean="0"/>
              <a:t>degrade</a:t>
            </a:r>
            <a:r>
              <a:rPr lang="fr-CH" dirty="0" smtClean="0"/>
              <a:t> the </a:t>
            </a:r>
            <a:r>
              <a:rPr lang="fr-CH" dirty="0" err="1" smtClean="0"/>
              <a:t>availability</a:t>
            </a:r>
            <a:r>
              <a:rPr lang="fr-CH" dirty="0" smtClean="0"/>
              <a:t>. </a:t>
            </a:r>
          </a:p>
          <a:p>
            <a:pPr lvl="1"/>
            <a:r>
              <a:rPr lang="fr-CH" dirty="0" smtClean="0"/>
              <a:t>How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know e-</a:t>
            </a:r>
            <a:r>
              <a:rPr lang="fr-CH" dirty="0" err="1" smtClean="0"/>
              <a:t>cloud</a:t>
            </a:r>
            <a:r>
              <a:rPr lang="fr-CH" dirty="0" smtClean="0"/>
              <a:t> </a:t>
            </a:r>
            <a:r>
              <a:rPr lang="fr-CH" dirty="0" err="1" smtClean="0"/>
              <a:t>today</a:t>
            </a:r>
            <a:r>
              <a:rPr lang="fr-CH" dirty="0" smtClean="0"/>
              <a:t> </a:t>
            </a:r>
            <a:r>
              <a:rPr lang="fr-CH" dirty="0" err="1" smtClean="0"/>
              <a:t>at</a:t>
            </a:r>
            <a:r>
              <a:rPr lang="fr-CH" dirty="0" smtClean="0"/>
              <a:t> 25 ns ?</a:t>
            </a:r>
            <a:endParaRPr lang="fr-CH" dirty="0"/>
          </a:p>
          <a:p>
            <a:pPr lvl="1"/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4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PIC – 3rd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686800" cy="4839698"/>
          </a:xfrm>
        </p:spPr>
        <p:txBody>
          <a:bodyPr>
            <a:normAutofit fontScale="70000" lnSpcReduction="20000"/>
          </a:bodyPr>
          <a:lstStyle/>
          <a:p>
            <a:r>
              <a:rPr lang="fr-CH" dirty="0" err="1" smtClean="0"/>
              <a:t>Collimators</a:t>
            </a:r>
            <a:r>
              <a:rPr lang="fr-CH" dirty="0" smtClean="0"/>
              <a:t> </a:t>
            </a:r>
            <a:r>
              <a:rPr lang="fr-CH" dirty="0" err="1" smtClean="0"/>
              <a:t>reduced</a:t>
            </a:r>
            <a:r>
              <a:rPr lang="fr-CH" dirty="0"/>
              <a:t> </a:t>
            </a:r>
            <a:r>
              <a:rPr lang="fr-CH" dirty="0" err="1" smtClean="0"/>
              <a:t>impedance</a:t>
            </a:r>
            <a:r>
              <a:rPr lang="fr-CH" dirty="0" smtClean="0"/>
              <a:t> </a:t>
            </a:r>
          </a:p>
          <a:p>
            <a:pPr lvl="1"/>
            <a:r>
              <a:rPr lang="fr-CH" dirty="0" smtClean="0"/>
              <a:t>4 new Mo-GR (2ndary for </a:t>
            </a:r>
            <a:r>
              <a:rPr lang="fr-CH" dirty="0" err="1" smtClean="0"/>
              <a:t>betatron</a:t>
            </a:r>
            <a:r>
              <a:rPr lang="fr-CH" dirty="0" smtClean="0"/>
              <a:t>)</a:t>
            </a:r>
            <a:r>
              <a:rPr lang="fr-CH" dirty="0" smtClean="0">
                <a:solidFill>
                  <a:srgbClr val="FF0000"/>
                </a:solidFill>
              </a:rPr>
              <a:t> in  LS2 for test</a:t>
            </a:r>
          </a:p>
          <a:p>
            <a:pPr lvl="1"/>
            <a:r>
              <a:rPr lang="fr-CH" dirty="0" smtClean="0"/>
              <a:t>18 </a:t>
            </a:r>
            <a:r>
              <a:rPr lang="fr-CH" dirty="0"/>
              <a:t>new Mo-GR (2ndary for </a:t>
            </a:r>
            <a:r>
              <a:rPr lang="fr-CH" dirty="0" err="1"/>
              <a:t>betatron</a:t>
            </a:r>
            <a:r>
              <a:rPr lang="fr-CH" dirty="0"/>
              <a:t>)</a:t>
            </a:r>
            <a:r>
              <a:rPr lang="fr-CH" dirty="0">
                <a:solidFill>
                  <a:srgbClr val="FF0000"/>
                </a:solidFill>
              </a:rPr>
              <a:t> </a:t>
            </a:r>
            <a:endParaRPr lang="fr-CH" dirty="0" smtClean="0"/>
          </a:p>
          <a:p>
            <a:r>
              <a:rPr lang="fr-CH" dirty="0" smtClean="0"/>
              <a:t>New </a:t>
            </a:r>
            <a:r>
              <a:rPr lang="fr-CH" dirty="0" err="1" smtClean="0"/>
              <a:t>collimators</a:t>
            </a:r>
            <a:r>
              <a:rPr lang="fr-CH" dirty="0" smtClean="0"/>
              <a:t> </a:t>
            </a:r>
            <a:r>
              <a:rPr lang="fr-CH" dirty="0"/>
              <a:t>in IR </a:t>
            </a:r>
            <a:r>
              <a:rPr lang="fr-CH" dirty="0" smtClean="0"/>
              <a:t>(change of aperture)</a:t>
            </a:r>
          </a:p>
          <a:p>
            <a:pPr lvl="1"/>
            <a:r>
              <a:rPr lang="fr-CH" dirty="0" smtClean="0"/>
              <a:t>12  (</a:t>
            </a:r>
            <a:r>
              <a:rPr lang="fr-CH" dirty="0" err="1" smtClean="0"/>
              <a:t>MoGR</a:t>
            </a:r>
            <a:r>
              <a:rPr lang="fr-CH" dirty="0" smtClean="0"/>
              <a:t> / W)</a:t>
            </a:r>
            <a:endParaRPr lang="fr-CH" dirty="0"/>
          </a:p>
          <a:p>
            <a:r>
              <a:rPr lang="fr-CH" dirty="0" smtClean="0"/>
              <a:t>New </a:t>
            </a:r>
            <a:r>
              <a:rPr lang="fr-CH" dirty="0" err="1" smtClean="0"/>
              <a:t>collimators</a:t>
            </a:r>
            <a:r>
              <a:rPr lang="fr-CH" dirty="0" smtClean="0"/>
              <a:t> for INJ (2, i.e. 6/</a:t>
            </a:r>
            <a:r>
              <a:rPr lang="fr-CH" dirty="0" err="1" smtClean="0"/>
              <a:t>beam</a:t>
            </a:r>
            <a:r>
              <a:rPr lang="fr-CH" dirty="0" smtClean="0"/>
              <a:t>)</a:t>
            </a:r>
          </a:p>
          <a:p>
            <a:r>
              <a:rPr lang="fr-CH" dirty="0" smtClean="0"/>
              <a:t>New TCLA for Q4/Q5 (4)</a:t>
            </a:r>
          </a:p>
          <a:p>
            <a:r>
              <a:rPr lang="fr-CH" dirty="0" smtClean="0"/>
              <a:t>DS </a:t>
            </a:r>
            <a:r>
              <a:rPr lang="fr-CH" dirty="0" err="1" smtClean="0"/>
              <a:t>Suppressor</a:t>
            </a:r>
            <a:r>
              <a:rPr lang="fr-CH" dirty="0" smtClean="0"/>
              <a:t> </a:t>
            </a:r>
            <a:r>
              <a:rPr lang="fr-CH" dirty="0" err="1" smtClean="0"/>
              <a:t>cryocol</a:t>
            </a:r>
            <a:r>
              <a:rPr lang="fr-CH" dirty="0" smtClean="0"/>
              <a:t> (11T) </a:t>
            </a:r>
            <a:r>
              <a:rPr lang="fr-CH" dirty="0" err="1" smtClean="0"/>
              <a:t>inn</a:t>
            </a:r>
            <a:r>
              <a:rPr lang="fr-CH" dirty="0" smtClean="0"/>
              <a:t> P2: </a:t>
            </a:r>
            <a:r>
              <a:rPr lang="fr-CH" b="1" dirty="0" smtClean="0"/>
              <a:t>2? </a:t>
            </a:r>
            <a:r>
              <a:rPr lang="fr-CH" b="1" dirty="0" smtClean="0">
                <a:solidFill>
                  <a:srgbClr val="FF0000"/>
                </a:solidFill>
              </a:rPr>
              <a:t>In LS2 </a:t>
            </a:r>
          </a:p>
          <a:p>
            <a:r>
              <a:rPr lang="fr-CH" dirty="0" err="1" smtClean="0"/>
              <a:t>Beam</a:t>
            </a:r>
            <a:r>
              <a:rPr lang="fr-CH" dirty="0" smtClean="0"/>
              <a:t> diagnostics</a:t>
            </a:r>
          </a:p>
          <a:p>
            <a:pPr lvl="1"/>
            <a:r>
              <a:rPr lang="fr-CH" dirty="0" err="1" smtClean="0"/>
              <a:t>Cryo</a:t>
            </a:r>
            <a:r>
              <a:rPr lang="fr-CH" dirty="0" smtClean="0"/>
              <a:t> </a:t>
            </a:r>
            <a:r>
              <a:rPr lang="fr-CH" dirty="0" err="1"/>
              <a:t>BLMs</a:t>
            </a:r>
            <a:r>
              <a:rPr lang="fr-CH" dirty="0"/>
              <a:t> (</a:t>
            </a:r>
            <a:r>
              <a:rPr lang="fr-CH" dirty="0" err="1"/>
              <a:t>link</a:t>
            </a:r>
            <a:r>
              <a:rPr lang="fr-CH" dirty="0"/>
              <a:t> to triplet)</a:t>
            </a:r>
          </a:p>
          <a:p>
            <a:pPr lvl="1"/>
            <a:r>
              <a:rPr lang="fr-CH" dirty="0" smtClean="0"/>
              <a:t>BLM </a:t>
            </a:r>
            <a:r>
              <a:rPr lang="fr-CH" dirty="0"/>
              <a:t>- Rad Hard </a:t>
            </a:r>
            <a:r>
              <a:rPr lang="fr-CH" dirty="0" err="1"/>
              <a:t>Electronics</a:t>
            </a:r>
            <a:r>
              <a:rPr lang="fr-CH" dirty="0"/>
              <a:t> (IR3 / IR7 / LSS) ~300 </a:t>
            </a:r>
            <a:r>
              <a:rPr lang="fr-CH" dirty="0" err="1"/>
              <a:t>BLMs</a:t>
            </a:r>
            <a:endParaRPr lang="fr-CH" dirty="0"/>
          </a:p>
          <a:p>
            <a:pPr lvl="1"/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/>
              <a:t>Vacuum </a:t>
            </a:r>
            <a:r>
              <a:rPr lang="fr-CH" dirty="0" err="1"/>
              <a:t>Wire</a:t>
            </a:r>
            <a:r>
              <a:rPr lang="fr-CH" dirty="0"/>
              <a:t> Scanners (Initial R&amp;D </a:t>
            </a:r>
            <a:r>
              <a:rPr lang="fr-CH" dirty="0" err="1"/>
              <a:t>paid</a:t>
            </a:r>
            <a:r>
              <a:rPr lang="fr-CH" dirty="0"/>
              <a:t> by LIU)</a:t>
            </a:r>
          </a:p>
          <a:p>
            <a:pPr lvl="1"/>
            <a:r>
              <a:rPr lang="fr-CH" dirty="0" smtClean="0"/>
              <a:t>New </a:t>
            </a:r>
            <a:r>
              <a:rPr lang="fr-CH" dirty="0" err="1"/>
              <a:t>BPMs</a:t>
            </a:r>
            <a:r>
              <a:rPr lang="fr-CH" dirty="0"/>
              <a:t> Q1 to Q5 (4 </a:t>
            </a:r>
            <a:r>
              <a:rPr lang="fr-CH" dirty="0" err="1"/>
              <a:t>directional</a:t>
            </a:r>
            <a:r>
              <a:rPr lang="fr-CH" dirty="0"/>
              <a:t> </a:t>
            </a:r>
            <a:r>
              <a:rPr lang="fr-CH" dirty="0" err="1"/>
              <a:t>couplers</a:t>
            </a:r>
            <a:r>
              <a:rPr lang="fr-CH" dirty="0"/>
              <a:t> &amp; 6 </a:t>
            </a:r>
            <a:r>
              <a:rPr lang="fr-CH" dirty="0" err="1"/>
              <a:t>BPMs</a:t>
            </a:r>
            <a:r>
              <a:rPr lang="fr-CH" dirty="0"/>
              <a:t> = 40 total + 10 </a:t>
            </a:r>
            <a:r>
              <a:rPr lang="fr-CH" dirty="0" err="1"/>
              <a:t>spares</a:t>
            </a:r>
            <a:r>
              <a:rPr lang="fr-CH" dirty="0"/>
              <a:t>)</a:t>
            </a:r>
          </a:p>
          <a:p>
            <a:pPr lvl="1"/>
            <a:r>
              <a:rPr lang="fr-CH" dirty="0" smtClean="0"/>
              <a:t>Upgrade Synchrotron </a:t>
            </a:r>
            <a:r>
              <a:rPr lang="fr-CH" dirty="0"/>
              <a:t>Light </a:t>
            </a:r>
            <a:r>
              <a:rPr lang="fr-CH" dirty="0" smtClean="0"/>
              <a:t>Monitor + NEW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gas</a:t>
            </a:r>
            <a:r>
              <a:rPr lang="fr-CH" dirty="0"/>
              <a:t> vertex </a:t>
            </a:r>
            <a:r>
              <a:rPr lang="fr-CH" dirty="0" smtClean="0"/>
              <a:t>detector</a:t>
            </a:r>
          </a:p>
          <a:p>
            <a:r>
              <a:rPr lang="fr-CH" dirty="0" smtClean="0"/>
              <a:t>TDI and kickers </a:t>
            </a:r>
            <a:r>
              <a:rPr lang="fr-CH" dirty="0" smtClean="0">
                <a:solidFill>
                  <a:srgbClr val="FF0000"/>
                </a:solidFill>
              </a:rPr>
              <a:t>(</a:t>
            </a:r>
            <a:r>
              <a:rPr lang="fr-CH" dirty="0" err="1" smtClean="0">
                <a:solidFill>
                  <a:srgbClr val="FF0000"/>
                </a:solidFill>
              </a:rPr>
              <a:t>probably</a:t>
            </a:r>
            <a:r>
              <a:rPr lang="fr-CH" dirty="0" smtClean="0">
                <a:solidFill>
                  <a:srgbClr val="FF0000"/>
                </a:solidFill>
              </a:rPr>
              <a:t> not)</a:t>
            </a:r>
          </a:p>
        </p:txBody>
      </p:sp>
    </p:spTree>
    <p:extLst>
      <p:ext uri="{BB962C8B-B14F-4D97-AF65-F5344CB8AC3E}">
        <p14:creationId xmlns:p14="http://schemas.microsoft.com/office/powerpoint/2010/main" val="64155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US1 –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r-CH" b="1" dirty="0" smtClean="0"/>
              <a:t>LRBB </a:t>
            </a:r>
            <a:r>
              <a:rPr lang="fr-CH" b="1" dirty="0" err="1" smtClean="0"/>
              <a:t>Compensating</a:t>
            </a:r>
            <a:r>
              <a:rPr lang="fr-CH" b="1" dirty="0" smtClean="0"/>
              <a:t> </a:t>
            </a:r>
            <a:r>
              <a:rPr lang="fr-CH" b="1" dirty="0" err="1" smtClean="0"/>
              <a:t>Wires</a:t>
            </a:r>
            <a:endParaRPr lang="fr-CH" b="1" dirty="0" smtClean="0"/>
          </a:p>
          <a:p>
            <a:r>
              <a:rPr lang="fr-CH" dirty="0" err="1" smtClean="0"/>
              <a:t>Beam</a:t>
            </a:r>
            <a:r>
              <a:rPr lang="fr-CH" dirty="0" smtClean="0"/>
              <a:t> Diagnostics</a:t>
            </a:r>
            <a:endParaRPr lang="en-GB" dirty="0"/>
          </a:p>
          <a:p>
            <a:pPr lvl="1"/>
            <a:r>
              <a:rPr lang="fr-CH" dirty="0" err="1" smtClean="0"/>
              <a:t>Lumi</a:t>
            </a:r>
            <a:r>
              <a:rPr lang="fr-CH" dirty="0" smtClean="0"/>
              <a:t> monitor</a:t>
            </a:r>
          </a:p>
          <a:p>
            <a:pPr lvl="1"/>
            <a:r>
              <a:rPr lang="fr-CH" dirty="0" smtClean="0"/>
              <a:t>Second </a:t>
            </a:r>
            <a:r>
              <a:rPr lang="fr-CH" dirty="0" err="1" smtClean="0"/>
              <a:t>undulator</a:t>
            </a:r>
            <a:r>
              <a:rPr lang="fr-CH" dirty="0" smtClean="0"/>
              <a:t>/</a:t>
            </a:r>
            <a:r>
              <a:rPr lang="fr-CH" dirty="0" err="1" smtClean="0"/>
              <a:t>beam</a:t>
            </a:r>
            <a:r>
              <a:rPr lang="fr-CH" dirty="0" smtClean="0"/>
              <a:t> ??</a:t>
            </a:r>
            <a:endParaRPr lang="en-GB" dirty="0" smtClean="0"/>
          </a:p>
          <a:p>
            <a:r>
              <a:rPr lang="fr-CH" b="1" dirty="0" smtClean="0"/>
              <a:t>No change in MS</a:t>
            </a:r>
            <a:r>
              <a:rPr lang="fr-CH" dirty="0" smtClean="0"/>
              <a:t>.</a:t>
            </a:r>
            <a:endParaRPr lang="fr-CH" dirty="0" smtClean="0"/>
          </a:p>
          <a:p>
            <a:r>
              <a:rPr lang="fr-CH" dirty="0" smtClean="0"/>
              <a:t>SC links for EPC and DFBL of MS on surface (and </a:t>
            </a:r>
            <a:r>
              <a:rPr lang="fr-CH" dirty="0" err="1" smtClean="0"/>
              <a:t>also</a:t>
            </a:r>
            <a:r>
              <a:rPr lang="fr-CH" dirty="0" smtClean="0"/>
              <a:t> 6 kA leads of DFBA). (move in PIC for R2E T.B.V.)</a:t>
            </a:r>
          </a:p>
          <a:p>
            <a:r>
              <a:rPr lang="fr-CH" b="1" dirty="0" smtClean="0"/>
              <a:t>SC RF</a:t>
            </a:r>
            <a:r>
              <a:rPr lang="fr-CH" b="1" dirty="0"/>
              <a:t> </a:t>
            </a:r>
            <a:r>
              <a:rPr lang="fr-CH" b="1" dirty="0" smtClean="0"/>
              <a:t>800 MHz </a:t>
            </a:r>
            <a:r>
              <a:rPr lang="fr-CH" b="1" dirty="0" err="1" smtClean="0"/>
              <a:t>probably</a:t>
            </a:r>
            <a:r>
              <a:rPr lang="fr-CH" b="1" dirty="0" smtClean="0"/>
              <a:t> not</a:t>
            </a:r>
          </a:p>
          <a:p>
            <a:r>
              <a:rPr lang="fr-CH" dirty="0" err="1" smtClean="0"/>
              <a:t>Collimators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TCAP for warm </a:t>
            </a:r>
            <a:r>
              <a:rPr lang="fr-CH" dirty="0" err="1" smtClean="0"/>
              <a:t>magnets</a:t>
            </a:r>
            <a:r>
              <a:rPr lang="fr-CH" dirty="0" smtClean="0"/>
              <a:t> </a:t>
            </a:r>
            <a:r>
              <a:rPr lang="fr-CH" b="1" dirty="0" smtClean="0"/>
              <a:t>(4)</a:t>
            </a:r>
          </a:p>
          <a:p>
            <a:pPr lvl="1"/>
            <a:r>
              <a:rPr lang="fr-CH" dirty="0" smtClean="0"/>
              <a:t>TCP diffusion rate control in P4 </a:t>
            </a:r>
            <a:r>
              <a:rPr lang="fr-CH" b="1" dirty="0" smtClean="0"/>
              <a:t>(2) (</a:t>
            </a:r>
            <a:r>
              <a:rPr lang="fr-CH" b="1" dirty="0" err="1" smtClean="0"/>
              <a:t>need</a:t>
            </a:r>
            <a:r>
              <a:rPr lang="fr-CH" b="1" dirty="0" smtClean="0"/>
              <a:t> Halo monitor)</a:t>
            </a:r>
          </a:p>
          <a:p>
            <a:pPr lvl="1"/>
            <a:r>
              <a:rPr lang="fr-CH" dirty="0" smtClean="0"/>
              <a:t>DS </a:t>
            </a:r>
            <a:r>
              <a:rPr lang="fr-CH" dirty="0" err="1" smtClean="0"/>
              <a:t>suppressor</a:t>
            </a:r>
            <a:r>
              <a:rPr lang="fr-CH" dirty="0" smtClean="0"/>
              <a:t> </a:t>
            </a:r>
            <a:r>
              <a:rPr lang="fr-CH" dirty="0" err="1" smtClean="0"/>
              <a:t>cryocol</a:t>
            </a:r>
            <a:r>
              <a:rPr lang="fr-CH" dirty="0" smtClean="0"/>
              <a:t> (11T) in P7 </a:t>
            </a:r>
            <a:r>
              <a:rPr lang="fr-CH" b="1" dirty="0" smtClean="0"/>
              <a:t>(4) </a:t>
            </a:r>
          </a:p>
          <a:p>
            <a:pPr lvl="1"/>
            <a:endParaRPr lang="fr-CH" dirty="0" smtClean="0"/>
          </a:p>
          <a:p>
            <a:r>
              <a:rPr lang="fr-CH" dirty="0" err="1" smtClean="0"/>
              <a:t>Remote</a:t>
            </a:r>
            <a:r>
              <a:rPr lang="fr-CH" dirty="0" smtClean="0"/>
              <a:t> handling in part…</a:t>
            </a:r>
          </a:p>
        </p:txBody>
      </p:sp>
    </p:spTree>
    <p:extLst>
      <p:ext uri="{BB962C8B-B14F-4D97-AF65-F5344CB8AC3E}">
        <p14:creationId xmlns:p14="http://schemas.microsoft.com/office/powerpoint/2010/main" val="10239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US2 – 1st 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CH" dirty="0" smtClean="0"/>
              <a:t>MS full </a:t>
            </a:r>
            <a:r>
              <a:rPr lang="fr-CH" dirty="0" err="1" smtClean="0"/>
              <a:t>remodelling</a:t>
            </a:r>
            <a:endParaRPr lang="fr-CH" dirty="0" smtClean="0"/>
          </a:p>
          <a:p>
            <a:pPr lvl="1"/>
            <a:r>
              <a:rPr lang="fr-CH" dirty="0" smtClean="0"/>
              <a:t>New TAN, D2, Q4 , Q5,</a:t>
            </a:r>
          </a:p>
          <a:p>
            <a:pPr lvl="1"/>
            <a:r>
              <a:rPr lang="fr-CH" dirty="0" smtClean="0"/>
              <a:t>New QRL in MS </a:t>
            </a:r>
            <a:r>
              <a:rPr lang="fr-CH" dirty="0" err="1" smtClean="0"/>
              <a:t>from</a:t>
            </a:r>
            <a:r>
              <a:rPr lang="fr-CH" dirty="0" smtClean="0"/>
              <a:t> new IR plant </a:t>
            </a:r>
            <a:r>
              <a:rPr lang="fr-CH" dirty="0" err="1" smtClean="0"/>
              <a:t>with</a:t>
            </a:r>
            <a:r>
              <a:rPr lang="fr-CH" dirty="0" smtClean="0"/>
              <a:t> full </a:t>
            </a:r>
            <a:r>
              <a:rPr lang="fr-CH" dirty="0" err="1" smtClean="0"/>
              <a:t>redundancy</a:t>
            </a:r>
            <a:r>
              <a:rPr lang="fr-CH" dirty="0" smtClean="0"/>
              <a:t> (</a:t>
            </a:r>
            <a:r>
              <a:rPr lang="fr-CH" dirty="0" err="1" smtClean="0"/>
              <a:t>also</a:t>
            </a:r>
            <a:r>
              <a:rPr lang="fr-CH" dirty="0" smtClean="0"/>
              <a:t> for ATLAS and CMS plant?)</a:t>
            </a:r>
          </a:p>
          <a:p>
            <a:pPr lvl="1"/>
            <a:r>
              <a:rPr lang="fr-CH" dirty="0" smtClean="0"/>
              <a:t>EPC and DFB </a:t>
            </a:r>
            <a:r>
              <a:rPr lang="fr-CH" dirty="0" err="1" smtClean="0"/>
              <a:t>removed</a:t>
            </a:r>
            <a:r>
              <a:rPr lang="fr-CH" dirty="0" smtClean="0"/>
              <a:t> on surface 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Sc</a:t>
            </a:r>
            <a:r>
              <a:rPr lang="fr-CH" dirty="0" smtClean="0"/>
              <a:t> links (</a:t>
            </a:r>
            <a:r>
              <a:rPr lang="fr-CH" dirty="0" smtClean="0"/>
              <a:t>DFBL </a:t>
            </a:r>
            <a:r>
              <a:rPr lang="fr-CH" dirty="0" smtClean="0"/>
              <a:t>and </a:t>
            </a:r>
            <a:r>
              <a:rPr lang="fr-CH" dirty="0" smtClean="0"/>
              <a:t>correctors of DFBA)</a:t>
            </a:r>
            <a:endParaRPr lang="fr-CH" dirty="0" smtClean="0"/>
          </a:p>
          <a:p>
            <a:pPr lvl="1"/>
            <a:r>
              <a:rPr lang="fr-CH" dirty="0" smtClean="0"/>
              <a:t>New MS in Q6 (4 </a:t>
            </a:r>
            <a:r>
              <a:rPr lang="fr-CH" dirty="0" err="1" smtClean="0"/>
              <a:t>magnets</a:t>
            </a:r>
            <a:r>
              <a:rPr lang="fr-CH" dirty="0" smtClean="0"/>
              <a:t>)</a:t>
            </a:r>
          </a:p>
          <a:p>
            <a:r>
              <a:rPr lang="fr-CH" dirty="0" smtClean="0"/>
              <a:t>SC RF </a:t>
            </a:r>
          </a:p>
          <a:p>
            <a:pPr lvl="1"/>
            <a:r>
              <a:rPr lang="fr-CH" dirty="0" smtClean="0"/>
              <a:t>CCC</a:t>
            </a:r>
            <a:r>
              <a:rPr lang="fr-CH" dirty="0"/>
              <a:t> </a:t>
            </a:r>
            <a:r>
              <a:rPr lang="fr-CH" dirty="0" smtClean="0"/>
              <a:t>2 + 2 (In the // plane and in </a:t>
            </a:r>
            <a:r>
              <a:rPr lang="fr-CH" dirty="0" smtClean="0">
                <a:sym typeface="Symbol"/>
              </a:rPr>
              <a:t> plane )</a:t>
            </a:r>
          </a:p>
          <a:p>
            <a:pPr lvl="1"/>
            <a:r>
              <a:rPr lang="fr-CH" dirty="0" smtClean="0">
                <a:sym typeface="Symbol"/>
              </a:rPr>
              <a:t>800 MHz (if not US1)</a:t>
            </a:r>
          </a:p>
          <a:p>
            <a:pPr lvl="1"/>
            <a:r>
              <a:rPr lang="fr-CH" dirty="0" smtClean="0">
                <a:sym typeface="Symbol"/>
              </a:rPr>
              <a:t>Collimation</a:t>
            </a:r>
          </a:p>
          <a:p>
            <a:pPr lvl="2"/>
            <a:r>
              <a:rPr lang="fr-CH" dirty="0" smtClean="0">
                <a:sym typeface="Symbol"/>
              </a:rPr>
              <a:t>TCL and TCLD in P1 and P5 (</a:t>
            </a:r>
            <a:r>
              <a:rPr lang="fr-CH" dirty="0" err="1" smtClean="0">
                <a:sym typeface="Symbol"/>
              </a:rPr>
              <a:t>cryocol</a:t>
            </a:r>
            <a:r>
              <a:rPr lang="fr-CH" dirty="0" smtClean="0">
                <a:sym typeface="Symbol"/>
              </a:rPr>
              <a:t>): 8+8</a:t>
            </a:r>
            <a:endParaRPr lang="fr-CH" dirty="0">
              <a:sym typeface="Symbol"/>
            </a:endParaRPr>
          </a:p>
          <a:p>
            <a:pPr lvl="1"/>
            <a:r>
              <a:rPr lang="fr-CH" dirty="0" smtClean="0">
                <a:sym typeface="Symbol"/>
              </a:rPr>
              <a:t>Crystal </a:t>
            </a:r>
            <a:r>
              <a:rPr lang="fr-CH" dirty="0" err="1" smtClean="0">
                <a:sym typeface="Symbol"/>
              </a:rPr>
              <a:t>Coll</a:t>
            </a:r>
            <a:r>
              <a:rPr lang="fr-CH" dirty="0" smtClean="0">
                <a:sym typeface="Symbol"/>
              </a:rPr>
              <a:t>?</a:t>
            </a:r>
          </a:p>
          <a:p>
            <a:pPr lvl="2"/>
            <a:endParaRPr lang="fr-CH" dirty="0" smtClean="0">
              <a:sym typeface="Symbol"/>
            </a:endParaRPr>
          </a:p>
          <a:p>
            <a:pPr lvl="2"/>
            <a:endParaRPr lang="fr-CH" dirty="0" smtClean="0"/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2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US2 – 2</a:t>
            </a:r>
            <a:r>
              <a:rPr lang="fr-CH" baseline="30000" dirty="0" smtClean="0"/>
              <a:t>nd</a:t>
            </a:r>
            <a:r>
              <a:rPr lang="fr-CH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New QPS </a:t>
            </a:r>
            <a:r>
              <a:rPr lang="fr-CH" dirty="0" err="1" smtClean="0"/>
              <a:t>logics</a:t>
            </a:r>
            <a:r>
              <a:rPr lang="fr-CH" dirty="0" smtClean="0"/>
              <a:t> and </a:t>
            </a:r>
            <a:r>
              <a:rPr lang="fr-CH" dirty="0" err="1" smtClean="0"/>
              <a:t>displaced</a:t>
            </a:r>
            <a:r>
              <a:rPr lang="fr-CH" dirty="0" smtClean="0"/>
              <a:t> on surface</a:t>
            </a:r>
          </a:p>
          <a:p>
            <a:r>
              <a:rPr lang="fr-CH" dirty="0" smtClean="0"/>
              <a:t>New Interlocks</a:t>
            </a:r>
          </a:p>
          <a:p>
            <a:r>
              <a:rPr lang="fr-CH" dirty="0" smtClean="0"/>
              <a:t>Diagnostics</a:t>
            </a:r>
          </a:p>
          <a:p>
            <a:pPr lvl="1"/>
            <a:r>
              <a:rPr lang="fr-CH" dirty="0" smtClean="0"/>
              <a:t>Halo monitor and control: e-</a:t>
            </a:r>
            <a:r>
              <a:rPr lang="fr-CH" dirty="0" err="1" smtClean="0"/>
              <a:t>lens</a:t>
            </a:r>
            <a:r>
              <a:rPr lang="fr-CH" dirty="0" smtClean="0"/>
              <a:t> (TBC) or </a:t>
            </a:r>
            <a:r>
              <a:rPr lang="fr-CH" dirty="0" err="1" smtClean="0"/>
              <a:t>other</a:t>
            </a:r>
            <a:r>
              <a:rPr lang="fr-CH" dirty="0" smtClean="0"/>
              <a:t>…</a:t>
            </a:r>
          </a:p>
          <a:p>
            <a:r>
              <a:rPr lang="fr-CH" dirty="0" smtClean="0"/>
              <a:t>High band feedback system</a:t>
            </a:r>
          </a:p>
          <a:p>
            <a:r>
              <a:rPr lang="fr-CH" dirty="0" smtClean="0"/>
              <a:t>TDI &amp; dilution Kickers ?</a:t>
            </a:r>
          </a:p>
          <a:p>
            <a:r>
              <a:rPr lang="fr-CH" dirty="0" err="1" smtClean="0"/>
              <a:t>Remote</a:t>
            </a:r>
            <a:r>
              <a:rPr lang="fr-CH" dirty="0" smtClean="0"/>
              <a:t> Handling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8938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openxmlformats.org/package/2006/metadata/core-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229</TotalTime>
  <Words>451</Words>
  <Application>Microsoft Office PowerPoint</Application>
  <PresentationFormat>On-screen Show (4:3)</PresentationFormat>
  <Paragraphs>68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ppt</vt:lpstr>
      <vt:lpstr>Review of Master plan: PIC – US1 – US2 list</vt:lpstr>
      <vt:lpstr>PIC – 1st Magnets and Cryolink  </vt:lpstr>
      <vt:lpstr>PIC – 2nd : cryogenics  </vt:lpstr>
      <vt:lpstr>PIC – 3rd </vt:lpstr>
      <vt:lpstr>US1 – </vt:lpstr>
      <vt:lpstr>US2 – 1st  </vt:lpstr>
      <vt:lpstr>US2 – 2nd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dc:creator>Lucio Rossi</dc:creator>
  <cp:lastModifiedBy>Lucio Rossi</cp:lastModifiedBy>
  <cp:revision>26</cp:revision>
  <dcterms:created xsi:type="dcterms:W3CDTF">2013-06-24T08:34:31Z</dcterms:created>
  <dcterms:modified xsi:type="dcterms:W3CDTF">2013-10-07T20:44:46Z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