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4"/>
  </p:sldMasterIdLst>
  <p:notesMasterIdLst>
    <p:notesMasterId r:id="rId37"/>
  </p:notesMasterIdLst>
  <p:sldIdLst>
    <p:sldId id="259" r:id="rId5"/>
    <p:sldId id="315" r:id="rId6"/>
    <p:sldId id="355" r:id="rId7"/>
    <p:sldId id="374" r:id="rId8"/>
    <p:sldId id="394" r:id="rId9"/>
    <p:sldId id="401" r:id="rId10"/>
    <p:sldId id="402" r:id="rId11"/>
    <p:sldId id="403" r:id="rId12"/>
    <p:sldId id="404" r:id="rId13"/>
    <p:sldId id="400" r:id="rId14"/>
    <p:sldId id="409" r:id="rId15"/>
    <p:sldId id="410" r:id="rId16"/>
    <p:sldId id="393" r:id="rId17"/>
    <p:sldId id="406" r:id="rId18"/>
    <p:sldId id="369" r:id="rId19"/>
    <p:sldId id="370" r:id="rId20"/>
    <p:sldId id="405" r:id="rId21"/>
    <p:sldId id="381" r:id="rId22"/>
    <p:sldId id="382" r:id="rId23"/>
    <p:sldId id="383" r:id="rId24"/>
    <p:sldId id="384" r:id="rId25"/>
    <p:sldId id="385" r:id="rId26"/>
    <p:sldId id="386" r:id="rId27"/>
    <p:sldId id="387" r:id="rId28"/>
    <p:sldId id="388" r:id="rId29"/>
    <p:sldId id="396" r:id="rId30"/>
    <p:sldId id="397" r:id="rId31"/>
    <p:sldId id="398" r:id="rId32"/>
    <p:sldId id="395" r:id="rId33"/>
    <p:sldId id="390" r:id="rId34"/>
    <p:sldId id="391" r:id="rId35"/>
    <p:sldId id="392" r:id="rId36"/>
  </p:sldIdLst>
  <p:sldSz cx="9144000" cy="6858000" type="screen4x3"/>
  <p:notesSz cx="6797675" cy="9928225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ianluigi ARDUINI" initials="GA" lastIdx="1" clrIdx="0"/>
  <p:cmAuthor id="1" name="Gianluigi Arduini" initials="GA" lastIdx="6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61AA"/>
    <a:srgbClr val="005872"/>
    <a:srgbClr val="5BC1E6"/>
    <a:srgbClr val="284579"/>
    <a:srgbClr val="0089B5"/>
    <a:srgbClr val="9CB0D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67" d="100"/>
          <a:sy n="67" d="100"/>
        </p:scale>
        <p:origin x="-176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9" Type="http://schemas.openxmlformats.org/officeDocument/2006/relationships/slide" Target="slides/slide5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37" Type="http://schemas.openxmlformats.org/officeDocument/2006/relationships/notesMaster" Target="notesMasters/notesMaster1.xml"/><Relationship Id="rId38" Type="http://schemas.openxmlformats.org/officeDocument/2006/relationships/printerSettings" Target="printerSettings/printerSettings1.bin"/><Relationship Id="rId39" Type="http://schemas.openxmlformats.org/officeDocument/2006/relationships/commentAuthors" Target="commentAuthors.xml"/><Relationship Id="rId40" Type="http://schemas.openxmlformats.org/officeDocument/2006/relationships/presProps" Target="presProps.xml"/><Relationship Id="rId41" Type="http://schemas.openxmlformats.org/officeDocument/2006/relationships/viewProps" Target="viewProps.xml"/><Relationship Id="rId42" Type="http://schemas.openxmlformats.org/officeDocument/2006/relationships/theme" Target="theme/theme1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10/7/13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>
              <a:buFont typeface="Arial" pitchFamily="34" charset="0"/>
              <a:buNone/>
            </a:pP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D152AB-0279-4F27-B745-9AE7AB92DAAB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  <a:latin typeface="Calibri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239" y="1802165"/>
            <a:ext cx="4313433" cy="20798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010400" y="1"/>
            <a:ext cx="2133600" cy="260648"/>
          </a:xfrm>
        </p:spPr>
        <p:txBody>
          <a:bodyPr/>
          <a:lstStyle>
            <a:lvl1pPr>
              <a:defRPr>
                <a:solidFill>
                  <a:schemeClr val="tx1"/>
                </a:solidFill>
                <a:latin typeface="Constantia" pitchFamily="18" charset="0"/>
              </a:defRPr>
            </a:lvl1pPr>
          </a:lstStyle>
          <a:p>
            <a:fld id="{80312B61-8FBB-43B8-A6DD-B3B75C37806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/>
          <p:cNvSpPr>
            <a:spLocks noGrp="1"/>
          </p:cNvSpPr>
          <p:nvPr>
            <p:ph type="body" sz="quarter" idx="10"/>
          </p:nvPr>
        </p:nvSpPr>
        <p:spPr>
          <a:xfrm>
            <a:off x="203200" y="1255059"/>
            <a:ext cx="8763034" cy="4745691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</p:txBody>
      </p:sp>
      <p:pic>
        <p:nvPicPr>
          <p:cNvPr id="10" name="Picture 9" descr="logo-presentation-small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26738" y="6167827"/>
            <a:ext cx="539496" cy="533400"/>
          </a:xfrm>
          <a:prstGeom prst="rect">
            <a:avLst/>
          </a:prstGeom>
        </p:spPr>
      </p:pic>
      <p:pic>
        <p:nvPicPr>
          <p:cNvPr id="11" name="Picture 10" descr="liu_ppt-03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667" y="274638"/>
            <a:ext cx="552909" cy="6677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0674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  <a:lvl2pPr>
              <a:defRPr>
                <a:latin typeface="Calibri" pitchFamily="34" charset="0"/>
              </a:defRPr>
            </a:lvl2pPr>
            <a:lvl3pPr>
              <a:defRPr>
                <a:latin typeface="Calibri" pitchFamily="34" charset="0"/>
              </a:defRPr>
            </a:lvl3pPr>
            <a:lvl4pPr>
              <a:defRPr>
                <a:latin typeface="Calibri" pitchFamily="34" charset="0"/>
              </a:defRPr>
            </a:lvl4pPr>
            <a:lvl5pPr>
              <a:defRPr>
                <a:latin typeface="Calibri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>
                <a:latin typeface="Calibri" pitchFamily="34" charset="0"/>
              </a:defRPr>
            </a:lvl1pPr>
            <a:lvl2pPr marL="346075" indent="-228600">
              <a:defRPr sz="3200">
                <a:latin typeface="Calibri" pitchFamily="34" charset="0"/>
              </a:defRPr>
            </a:lvl2pPr>
            <a:lvl3pPr marL="452438" indent="-228600">
              <a:defRPr sz="2800">
                <a:latin typeface="Calibri" pitchFamily="34" charset="0"/>
              </a:defRPr>
            </a:lvl3pPr>
            <a:lvl4pPr marL="569913" indent="-228600">
              <a:defRPr sz="2800">
                <a:latin typeface="Calibri" pitchFamily="34" charset="0"/>
              </a:defRPr>
            </a:lvl4pPr>
            <a:lvl5pPr marL="685800" indent="-228600">
              <a:defRPr sz="2800">
                <a:latin typeface="Calibri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Calibri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  <a:latin typeface="Calibri" pitchFamily="34" charset="0"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168005"/>
            <a:ext cx="417381" cy="2817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847" y="6128871"/>
            <a:ext cx="441600" cy="360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5292" y="2108488"/>
            <a:ext cx="3817931" cy="1840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0183810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theme" Target="../theme/theme1.xml"/><Relationship Id="rId12" Type="http://schemas.openxmlformats.org/officeDocument/2006/relationships/image" Target="../media/image1.jpg"/><Relationship Id="rId13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/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119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  <p:sldLayoutId id="2147483661" r:id="rId9"/>
    <p:sldLayoutId id="2147483662" r:id="rId10"/>
  </p:sldLayoutIdLst>
  <p:timing>
    <p:tnLst>
      <p:par>
        <p:cTn xmlns:p14="http://schemas.microsoft.com/office/powerpoint/2010/main" id="1" dur="indefinite" restart="never" nodeType="tmRoot"/>
      </p:par>
    </p:tnLst>
  </p:timing>
  <p:hf hd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1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1.xml"/><Relationship Id="rId3" Type="http://schemas.openxmlformats.org/officeDocument/2006/relationships/hyperlink" Target="file:///\\cern.ch\dfs\Users\h\hdamerau\Public\ForRLIUP\AlternativesPerformanceAfterUpgrades_v5.xlsx" TargetMode="Externa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Relationship Id="rId2" Type="http://schemas.openxmlformats.org/officeDocument/2006/relationships/notesSlide" Target="../notesSlides/notesSlide2.xml"/><Relationship Id="rId3" Type="http://schemas.openxmlformats.org/officeDocument/2006/relationships/hyperlink" Target="file:///\\cern.ch\dfs\Users\h\hdamerau\Public\ForRLIUP\AlternativesPerformanceAfterUpgrades_v5.xlsx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4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4435690" cy="2506731"/>
          </a:xfrm>
        </p:spPr>
        <p:txBody>
          <a:bodyPr/>
          <a:lstStyle/>
          <a:p>
            <a:r>
              <a:rPr lang="en-US" dirty="0" smtClean="0"/>
              <a:t>HL-LHC p</a:t>
            </a:r>
            <a:r>
              <a:rPr lang="it-IT" dirty="0" err="1" smtClean="0">
                <a:ea typeface="Calibri"/>
                <a:cs typeface="Times New Roman"/>
              </a:rPr>
              <a:t>erformance</a:t>
            </a:r>
            <a:r>
              <a:rPr lang="it-IT" dirty="0" smtClean="0">
                <a:ea typeface="Calibri"/>
                <a:cs typeface="Times New Roman"/>
              </a:rPr>
              <a:t/>
            </a:r>
            <a:br>
              <a:rPr lang="it-IT" dirty="0" smtClean="0">
                <a:ea typeface="Calibri"/>
                <a:cs typeface="Times New Roman"/>
              </a:rPr>
            </a:br>
            <a:r>
              <a:rPr lang="it-IT" smtClean="0">
                <a:ea typeface="Calibri"/>
                <a:cs typeface="Times New Roman"/>
              </a:rPr>
              <a:t>with the various</a:t>
            </a:r>
            <a:r>
              <a:rPr lang="it-IT" dirty="0" smtClean="0">
                <a:ea typeface="Calibri"/>
                <a:cs typeface="Times New Roman"/>
              </a:rPr>
              <a:t/>
            </a:r>
            <a:br>
              <a:rPr lang="it-IT" dirty="0" smtClean="0">
                <a:ea typeface="Calibri"/>
                <a:cs typeface="Times New Roman"/>
              </a:rPr>
            </a:br>
            <a:r>
              <a:rPr lang="it-IT" dirty="0" smtClean="0">
                <a:ea typeface="Calibri"/>
                <a:cs typeface="Times New Roman"/>
              </a:rPr>
              <a:t>LIU </a:t>
            </a:r>
            <a:r>
              <a:rPr lang="it-IT" dirty="0" err="1" smtClean="0">
                <a:ea typeface="Calibri"/>
                <a:cs typeface="Times New Roman"/>
              </a:rPr>
              <a:t>options</a:t>
            </a:r>
            <a:endParaRPr lang="en-GB" dirty="0"/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457200" y="4612640"/>
            <a:ext cx="8229600" cy="133096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G. Arduini, </a:t>
            </a:r>
            <a:r>
              <a:rPr lang="en-US" sz="2400" dirty="0"/>
              <a:t>O. </a:t>
            </a:r>
            <a:r>
              <a:rPr lang="en-US" sz="2400" dirty="0" err="1"/>
              <a:t>Brüning</a:t>
            </a:r>
            <a:r>
              <a:rPr lang="en-US" sz="2400" dirty="0"/>
              <a:t>, R. </a:t>
            </a:r>
            <a:r>
              <a:rPr lang="en-US" sz="2400"/>
              <a:t>De </a:t>
            </a:r>
            <a:r>
              <a:rPr lang="en-US" sz="2400" smtClean="0"/>
              <a:t>Maria with </a:t>
            </a:r>
            <a:r>
              <a:rPr lang="en-US" sz="2400" dirty="0" smtClean="0"/>
              <a:t>input from</a:t>
            </a:r>
            <a:r>
              <a:rPr lang="en-US" sz="2400" dirty="0"/>
              <a:t>: </a:t>
            </a:r>
            <a:r>
              <a:rPr lang="en-US" sz="2400" dirty="0" smtClean="0"/>
              <a:t>H</a:t>
            </a:r>
            <a:r>
              <a:rPr lang="en-US" sz="2400" dirty="0"/>
              <a:t>. </a:t>
            </a:r>
            <a:r>
              <a:rPr lang="en-US" sz="2400" dirty="0" smtClean="0"/>
              <a:t>Bartosik R. Bruce, H. </a:t>
            </a:r>
            <a:r>
              <a:rPr lang="en-US" sz="2400" dirty="0" err="1" smtClean="0"/>
              <a:t>Damerau</a:t>
            </a:r>
            <a:r>
              <a:rPr lang="en-US" sz="2400" dirty="0" smtClean="0"/>
              <a:t>, S. Fartoukh, M. </a:t>
            </a:r>
            <a:r>
              <a:rPr lang="en-US" sz="2400" dirty="0" err="1" smtClean="0"/>
              <a:t>Fitterer</a:t>
            </a:r>
            <a:r>
              <a:rPr lang="en-US" sz="2400" dirty="0" smtClean="0"/>
              <a:t>, S. Gilardoni, M. </a:t>
            </a:r>
            <a:r>
              <a:rPr lang="en-US" sz="2400" dirty="0" err="1" smtClean="0"/>
              <a:t>Giovanozzi</a:t>
            </a:r>
            <a:r>
              <a:rPr lang="en-US" sz="2400" dirty="0" smtClean="0"/>
              <a:t>, B. </a:t>
            </a:r>
            <a:r>
              <a:rPr lang="en-US" sz="2400" dirty="0" err="1" smtClean="0"/>
              <a:t>Gorini</a:t>
            </a:r>
            <a:r>
              <a:rPr lang="en-US" sz="2400" dirty="0" smtClean="0"/>
              <a:t>, M. Lamont</a:t>
            </a:r>
            <a:r>
              <a:rPr lang="en-US" sz="2400" dirty="0"/>
              <a:t>, A. MacPherson, </a:t>
            </a:r>
            <a:r>
              <a:rPr lang="en-US" sz="2400" dirty="0" smtClean="0"/>
              <a:t>S. Redaelli, G. Rumolo, R. Tomas and LIU/HL-LHC teams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994055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Topic under study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extBox 3"/>
          <p:cNvSpPr txBox="1"/>
          <p:nvPr/>
        </p:nvSpPr>
        <p:spPr>
          <a:xfrm>
            <a:off x="290970" y="1189038"/>
            <a:ext cx="8700629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Impedance effect on stability and heat 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E-cloud effect on heat load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Beam – beam effects ( footprint and DA </a:t>
            </a:r>
            <a:r>
              <a:rPr lang="en-US" sz="2000" dirty="0" err="1" smtClean="0"/>
              <a:t>vs</a:t>
            </a:r>
            <a:r>
              <a:rPr lang="en-US" sz="2000" dirty="0" smtClean="0"/>
              <a:t> intensity, crossing angle, beta*, ip8 separation)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Energy deposition (scaling from nominal OK, but new triplet expose more MS)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Impact on orbit control on </a:t>
            </a:r>
            <a:r>
              <a:rPr lang="en-US" sz="2000" dirty="0" smtClean="0"/>
              <a:t>luminosity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Leveling strategy (proposed: collide and squeeze, IP8 separation, beta*: max-&gt;flat-&gt;low, BBLR position and current)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Iteration on scenarios (adding damping effects, luminosity evolution, evaluate sensitivity </a:t>
            </a:r>
            <a:r>
              <a:rPr lang="en-US" sz="2000" dirty="0" err="1" smtClean="0"/>
              <a:t>vs</a:t>
            </a:r>
            <a:r>
              <a:rPr lang="en-US" sz="2000" dirty="0" smtClean="0"/>
              <a:t> pile-up limit) 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445933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914400"/>
          </a:xfrm>
        </p:spPr>
        <p:txBody>
          <a:bodyPr/>
          <a:lstStyle/>
          <a:p>
            <a:r>
              <a:rPr lang="it-IT" sz="3200" dirty="0" smtClean="0"/>
              <a:t>Scenarios for consideration with 140 pile-up limit (6.5 TeV)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94097002"/>
              </p:ext>
            </p:extLst>
          </p:nvPr>
        </p:nvGraphicFramePr>
        <p:xfrm>
          <a:off x="97974" y="1254477"/>
          <a:ext cx="9029758" cy="18947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99959"/>
                <a:gridCol w="457200"/>
                <a:gridCol w="394262"/>
                <a:gridCol w="439948"/>
                <a:gridCol w="396815"/>
                <a:gridCol w="362309"/>
                <a:gridCol w="733245"/>
                <a:gridCol w="474453"/>
                <a:gridCol w="595223"/>
                <a:gridCol w="543464"/>
                <a:gridCol w="327804"/>
                <a:gridCol w="396815"/>
                <a:gridCol w="646981"/>
                <a:gridCol w="871268"/>
                <a:gridCol w="662222"/>
                <a:gridCol w="718004"/>
                <a:gridCol w="70978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eff.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Avg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-pile-up density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Target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it-IT" sz="1200" b="0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year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33.9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33.3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1.32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33.5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33.4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310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5.4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52.7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590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6.5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8.8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50.1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GB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30/7.5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347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18.8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50.6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&lt;1.24</a:t>
                      </a:r>
                      <a:r>
                        <a:rPr lang="en-GB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11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97974" y="3603140"/>
            <a:ext cx="8937169" cy="147267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Using total bunch length of 1 ns and 2760 bunches where not specified differently.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 Average pile-up density calculated but not included in the optimization.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BCMS scheme (2508 colliding pairs in IP1/5)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/>
              <a:t>Standard PS production scheme (2760 colliding pairs in IP1/5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cavities used 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BBLR used (parameters to be matched)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kissing scheme could be used to reduce and the average peak pile-up density (S</a:t>
            </a:r>
            <a:r>
              <a:rPr lang="en-US" sz="1600" dirty="0"/>
              <a:t>. Fartoukh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/>
              <a:t>Crab cavity RF curvature not </a:t>
            </a:r>
            <a:r>
              <a:rPr lang="en-US" sz="1600" dirty="0" smtClean="0"/>
              <a:t>included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200" dirty="0" smtClean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74815" y="5373122"/>
            <a:ext cx="3369185" cy="114613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Performance estimated at 6.5 </a:t>
            </a:r>
            <a:r>
              <a:rPr lang="en-US" sz="1600" b="1" dirty="0" err="1" smtClean="0">
                <a:solidFill>
                  <a:srgbClr val="FFFF00"/>
                </a:solidFill>
              </a:rPr>
              <a:t>TeV</a:t>
            </a:r>
            <a:r>
              <a:rPr lang="en-US" sz="1600" b="1" dirty="0">
                <a:solidFill>
                  <a:srgbClr val="FFFF00"/>
                </a:solidFill>
              </a:rPr>
              <a:t> </a:t>
            </a:r>
            <a:r>
              <a:rPr lang="en-US" sz="1600" b="1" dirty="0" smtClean="0">
                <a:solidFill>
                  <a:srgbClr val="FFFF00"/>
                </a:solidFill>
              </a:rPr>
              <a:t>but when more restrictive (e.g. HW, beam stability control, etc.  7 </a:t>
            </a:r>
            <a:r>
              <a:rPr lang="en-US" sz="1600" b="1" dirty="0" err="1" smtClean="0">
                <a:solidFill>
                  <a:srgbClr val="FFFF00"/>
                </a:solidFill>
              </a:rPr>
              <a:t>TeV</a:t>
            </a:r>
            <a:r>
              <a:rPr lang="en-US" sz="1600" b="1" dirty="0" smtClean="0">
                <a:solidFill>
                  <a:srgbClr val="FFFF00"/>
                </a:solidFill>
              </a:rPr>
              <a:t> operation should be considered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5794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914400"/>
          </a:xfrm>
        </p:spPr>
        <p:txBody>
          <a:bodyPr/>
          <a:lstStyle/>
          <a:p>
            <a:r>
              <a:rPr lang="it-IT" sz="3200" dirty="0" smtClean="0"/>
              <a:t>Scenarios for consideration with 140 pile-up limit (7 TeV)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0862814"/>
              </p:ext>
            </p:extLst>
          </p:nvPr>
        </p:nvGraphicFramePr>
        <p:xfrm>
          <a:off x="97974" y="1254477"/>
          <a:ext cx="9029758" cy="18947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316893"/>
                <a:gridCol w="429087"/>
                <a:gridCol w="405441"/>
                <a:gridCol w="439948"/>
                <a:gridCol w="396815"/>
                <a:gridCol w="362309"/>
                <a:gridCol w="733245"/>
                <a:gridCol w="474453"/>
                <a:gridCol w="595223"/>
                <a:gridCol w="543464"/>
                <a:gridCol w="327804"/>
                <a:gridCol w="396815"/>
                <a:gridCol w="646981"/>
                <a:gridCol w="871268"/>
                <a:gridCol w="662222"/>
                <a:gridCol w="718004"/>
                <a:gridCol w="709786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eff.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Avg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-pile-up density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Target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it-IT" sz="1200" b="0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year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30.0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4.9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5.8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1.15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</a:t>
                      </a:r>
                      <a:endParaRPr lang="en-GB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6.1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1.47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570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7.4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1.16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0" i="0" u="none" strike="noStrike" baseline="3000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  <a:endParaRPr lang="en-US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GB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0" i="0" u="none" strike="noStrike" baseline="300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30/7.5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335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&lt;1.24</a:t>
                      </a:r>
                      <a:r>
                        <a:rPr lang="en-GB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12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97974" y="3603140"/>
            <a:ext cx="8937169" cy="147267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Using total bunch length of 1 ns and 2760 bunches where not specified differently.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 Average pile-up density calculated but not included in the optimization.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BCMS scheme (2508 colliding pairs in IP1/5)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/>
              <a:t>Standard PS production scheme (2760 colliding pairs in IP1/5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cavities used 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BBLR used (parameters to be matched)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kissing scheme could be used to reduce and the average peak pile-up density (S</a:t>
            </a:r>
            <a:r>
              <a:rPr lang="en-US" sz="1600" dirty="0"/>
              <a:t>. Fartoukh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cavity RF curvature not included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200" dirty="0" smtClean="0"/>
              <a:t> </a:t>
            </a:r>
          </a:p>
        </p:txBody>
      </p:sp>
      <p:sp>
        <p:nvSpPr>
          <p:cNvPr id="9" name="Rectangle 8"/>
          <p:cNvSpPr/>
          <p:nvPr/>
        </p:nvSpPr>
        <p:spPr>
          <a:xfrm>
            <a:off x="5774815" y="5373122"/>
            <a:ext cx="3369185" cy="114613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b="1" dirty="0" smtClean="0">
                <a:solidFill>
                  <a:srgbClr val="FFFF00"/>
                </a:solidFill>
              </a:rPr>
              <a:t>Performance estimated at 6.5 </a:t>
            </a:r>
            <a:r>
              <a:rPr lang="en-US" sz="1600" b="1" dirty="0" err="1" smtClean="0">
                <a:solidFill>
                  <a:srgbClr val="FFFF00"/>
                </a:solidFill>
              </a:rPr>
              <a:t>TeV</a:t>
            </a:r>
            <a:r>
              <a:rPr lang="en-US" sz="1600" b="1" dirty="0">
                <a:solidFill>
                  <a:srgbClr val="FFFF00"/>
                </a:solidFill>
              </a:rPr>
              <a:t> </a:t>
            </a:r>
            <a:r>
              <a:rPr lang="en-US" sz="1600" b="1" dirty="0" smtClean="0">
                <a:solidFill>
                  <a:srgbClr val="FFFF00"/>
                </a:solidFill>
              </a:rPr>
              <a:t>but when more restrictive (e.g. HW, beam stability control, etc.  7 </a:t>
            </a:r>
            <a:r>
              <a:rPr lang="en-US" sz="1600" b="1" dirty="0" err="1" smtClean="0">
                <a:solidFill>
                  <a:srgbClr val="FFFF00"/>
                </a:solidFill>
              </a:rPr>
              <a:t>TeV</a:t>
            </a:r>
            <a:r>
              <a:rPr lang="en-US" sz="1600" b="1" dirty="0" smtClean="0">
                <a:solidFill>
                  <a:srgbClr val="FFFF00"/>
                </a:solidFill>
              </a:rPr>
              <a:t> operation should be considered</a:t>
            </a:r>
            <a:endParaRPr lang="en-US" sz="16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61479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054670"/>
            <a:ext cx="8229600" cy="914400"/>
          </a:xfrm>
        </p:spPr>
        <p:txBody>
          <a:bodyPr/>
          <a:lstStyle/>
          <a:p>
            <a:pPr algn="ctr"/>
            <a:r>
              <a:rPr lang="en-US" dirty="0" smtClean="0"/>
              <a:t>Reserve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39873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914400"/>
          </a:xfrm>
        </p:spPr>
        <p:txBody>
          <a:bodyPr/>
          <a:lstStyle/>
          <a:p>
            <a:r>
              <a:rPr lang="it-IT" sz="3200" dirty="0" err="1" smtClean="0"/>
              <a:t>Variations</a:t>
            </a:r>
            <a:r>
              <a:rPr lang="it-IT" sz="3200" dirty="0" smtClean="0"/>
              <a:t> on PIC </a:t>
            </a:r>
            <a:r>
              <a:rPr lang="it-IT" sz="3200" dirty="0" err="1" smtClean="0"/>
              <a:t>Scenarios</a:t>
            </a:r>
            <a:r>
              <a:rPr lang="it-IT" sz="3200" dirty="0" smtClean="0"/>
              <a:t> (7 TeV)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30522209"/>
              </p:ext>
            </p:extLst>
          </p:nvPr>
        </p:nvGraphicFramePr>
        <p:xfrm>
          <a:off x="24384" y="1254477"/>
          <a:ext cx="8762364" cy="170230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36859"/>
                <a:gridCol w="416022"/>
                <a:gridCol w="337154"/>
                <a:gridCol w="768736"/>
                <a:gridCol w="497418"/>
                <a:gridCol w="624033"/>
                <a:gridCol w="659558"/>
                <a:gridCol w="580744"/>
                <a:gridCol w="357520"/>
                <a:gridCol w="426720"/>
                <a:gridCol w="682752"/>
                <a:gridCol w="853440"/>
                <a:gridCol w="624508"/>
                <a:gridCol w="752758"/>
                <a:gridCol w="7441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Colliding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Bunches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IP1-5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eff.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Avg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-pile-up density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Target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it-IT" sz="1200" b="0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year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4.1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2508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1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30.0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4.9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1.42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2.22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3.7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2760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1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GB" sz="1200" b="1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30.4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5.8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1.15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1.54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284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38.2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4.3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1.24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3)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1.98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2)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37.7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0.96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14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97973" y="4529732"/>
            <a:ext cx="8937169" cy="147267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Using total bunch length of 1 ns, average pile-up density calculated but not included in the optimization.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 smtClean="0"/>
              <a:t>Using 85mb for intensity lifetime, no SR, no IBS evolution.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BCMS scheme (2508 colliding pairs in IP1/5)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/>
              <a:t>Standard PS production scheme (2760 colliding pairs in IP1/5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No LLRF SPS upgrade for pulsed cavity operations </a:t>
            </a:r>
          </a:p>
        </p:txBody>
      </p:sp>
    </p:spTree>
    <p:extLst>
      <p:ext uri="{BB962C8B-B14F-4D97-AF65-F5344CB8AC3E}">
        <p14:creationId xmlns:p14="http://schemas.microsoft.com/office/powerpoint/2010/main" val="22775272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914400"/>
          </a:xfrm>
        </p:spPr>
        <p:txBody>
          <a:bodyPr/>
          <a:lstStyle/>
          <a:p>
            <a:r>
              <a:rPr lang="it-IT" sz="3200" dirty="0" err="1" smtClean="0"/>
              <a:t>Variations</a:t>
            </a:r>
            <a:r>
              <a:rPr lang="it-IT" sz="3200" dirty="0" smtClean="0"/>
              <a:t> on US1 </a:t>
            </a:r>
            <a:r>
              <a:rPr lang="it-IT" sz="3200" dirty="0" err="1" smtClean="0"/>
              <a:t>Scenarios</a:t>
            </a:r>
            <a:r>
              <a:rPr lang="it-IT" sz="3200" dirty="0" smtClean="0"/>
              <a:t> (7 </a:t>
            </a:r>
            <a:r>
              <a:rPr lang="it-IT" sz="3200" dirty="0" err="1" smtClean="0"/>
              <a:t>TeV</a:t>
            </a:r>
            <a:r>
              <a:rPr lang="it-IT" sz="3200" dirty="0" smtClean="0"/>
              <a:t>)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15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97974" y="3603140"/>
            <a:ext cx="8937169" cy="147267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/>
              <a:t>Using total bunch length of 1 ns, average pile-up density calculated but not included in the optimization.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/>
              <a:t>Using 85mb for intensity lifetime, no SR, no IBS </a:t>
            </a:r>
            <a:r>
              <a:rPr lang="en-US" sz="1600" dirty="0" smtClean="0"/>
              <a:t>evolution.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BCMS scheme, no 2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/>
              <a:t>Standard PS production </a:t>
            </a:r>
            <a:r>
              <a:rPr lang="en-US" sz="1600" dirty="0" smtClean="0"/>
              <a:t>scheme and 2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H9 scheme </a:t>
            </a:r>
            <a:r>
              <a:rPr lang="en-US" sz="1600" dirty="0"/>
              <a:t>and 2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BCMS and 2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SPS power upgrade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cavities used 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BBLR used (parameters to be matched)</a:t>
            </a:r>
            <a:r>
              <a:rPr lang="en-US" sz="1200" dirty="0" smtClean="0"/>
              <a:t> </a:t>
            </a:r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15716533"/>
              </p:ext>
            </p:extLst>
          </p:nvPr>
        </p:nvGraphicFramePr>
        <p:xfrm>
          <a:off x="86220" y="1103511"/>
          <a:ext cx="8853804" cy="189471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8299"/>
                <a:gridCol w="416022"/>
                <a:gridCol w="337154"/>
                <a:gridCol w="768736"/>
                <a:gridCol w="497418"/>
                <a:gridCol w="624033"/>
                <a:gridCol w="659558"/>
                <a:gridCol w="580744"/>
                <a:gridCol w="357520"/>
                <a:gridCol w="426720"/>
                <a:gridCol w="682752"/>
                <a:gridCol w="853440"/>
                <a:gridCol w="624508"/>
                <a:gridCol w="752758"/>
                <a:gridCol w="7441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Colliding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Bunches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IP1-5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eff.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Avg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-pile-up density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Target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it-IT" sz="1200" b="0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year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5.8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4.64</a:t>
                      </a:r>
                      <a:endParaRPr lang="en-GB" sz="1200" b="1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6.1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1.47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5.8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2592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4.80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46.6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</a:t>
                      </a:r>
                      <a:r>
                        <a:rPr lang="en-US" sz="1200" b="1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2.26</a:t>
                      </a:r>
                      <a:r>
                        <a:rPr lang="en-US" sz="1200" b="0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40/20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7.4</a:t>
                      </a:r>
                      <a:endParaRPr lang="en-GB" sz="1200" b="0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41.5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2.01</a:t>
                      </a:r>
                      <a:r>
                        <a:rPr lang="en-US" sz="1200" b="0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8.1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2680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41.7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41.7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6.1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1.65</a:t>
                      </a:r>
                      <a:r>
                        <a:rPr lang="en-US" sz="1200" b="0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US" sz="1200" b="0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5)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40/20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9.3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3.4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43.8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43.8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1.52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75433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534400" cy="914400"/>
          </a:xfrm>
        </p:spPr>
        <p:txBody>
          <a:bodyPr/>
          <a:lstStyle/>
          <a:p>
            <a:r>
              <a:rPr lang="it-IT" sz="3200" dirty="0" err="1" smtClean="0"/>
              <a:t>Variations</a:t>
            </a:r>
            <a:r>
              <a:rPr lang="it-IT" sz="3200" dirty="0" smtClean="0"/>
              <a:t> on US2 </a:t>
            </a:r>
            <a:r>
              <a:rPr lang="it-IT" sz="3200" dirty="0" err="1" smtClean="0"/>
              <a:t>Scenarios</a:t>
            </a:r>
            <a:r>
              <a:rPr lang="it-IT" sz="3200" dirty="0" smtClean="0"/>
              <a:t> (7 TeV)</a:t>
            </a:r>
            <a:r>
              <a:rPr lang="it-IT" sz="2400" dirty="0" smtClean="0"/>
              <a:t> </a:t>
            </a:r>
            <a:endParaRPr lang="it-IT" sz="2400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16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97974" y="3603140"/>
            <a:ext cx="8937169" cy="1472677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/>
              <a:t>Using total bunch length of 1 ns, average pile-up density calculated but not included in the optimization.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600" dirty="0"/>
              <a:t>Using 85mb for intensity lifetime, no SR, no IBS evolution</a:t>
            </a:r>
            <a:r>
              <a:rPr lang="en-US" sz="1600" dirty="0" smtClean="0"/>
              <a:t>.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HL-LHC target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SPS Power Upgrade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Standard production scheme and 2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H9 Scheme and 2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BCMS Scheme and 2 </a:t>
            </a:r>
            <a:r>
              <a:rPr lang="en-US" sz="1600" dirty="0" err="1" smtClean="0"/>
              <a:t>GeV</a:t>
            </a:r>
            <a:endParaRPr lang="en-US" sz="16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cavities used </a:t>
            </a:r>
            <a:endParaRPr lang="en-US" sz="1600" dirty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BBLR used (parameters to be matched)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kissing scheme could be used to reduce and the average peak pile-up density (S</a:t>
            </a:r>
            <a:r>
              <a:rPr lang="en-US" sz="1600" dirty="0"/>
              <a:t>. Fartoukh</a:t>
            </a:r>
            <a:r>
              <a:rPr lang="en-US" sz="1600" dirty="0" smtClean="0"/>
              <a:t>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600" dirty="0" smtClean="0"/>
              <a:t>Crab cavity RF curvature not included</a:t>
            </a:r>
          </a:p>
          <a:p>
            <a:pPr marL="180000" indent="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None/>
            </a:pPr>
            <a:r>
              <a:rPr lang="en-US" sz="1200" dirty="0" smtClean="0"/>
              <a:t> </a:t>
            </a:r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94939449"/>
              </p:ext>
            </p:extLst>
          </p:nvPr>
        </p:nvGraphicFramePr>
        <p:xfrm>
          <a:off x="0" y="1189038"/>
          <a:ext cx="8853804" cy="2087117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528299"/>
                <a:gridCol w="416022"/>
                <a:gridCol w="337154"/>
                <a:gridCol w="768736"/>
                <a:gridCol w="497418"/>
                <a:gridCol w="624033"/>
                <a:gridCol w="659558"/>
                <a:gridCol w="580744"/>
                <a:gridCol w="357520"/>
                <a:gridCol w="426720"/>
                <a:gridCol w="682752"/>
                <a:gridCol w="853440"/>
                <a:gridCol w="624508"/>
                <a:gridCol w="752758"/>
                <a:gridCol w="744142"/>
              </a:tblGrid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B-B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Sep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Min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baseline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b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*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(xing/sep)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[cm]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Xing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angle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</a:t>
                      </a:r>
                      <a:r>
                        <a:rPr lang="it-IT" sz="1200" b="0" dirty="0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m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rad]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Colliding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Bunches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IP1-5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[10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34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cm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-2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s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Symbol" pitchFamily="18" charset="2"/>
                          <a:ea typeface="Calibri"/>
                          <a:cs typeface="Times New Roman"/>
                        </a:rPr>
                        <a:t>t</a:t>
                      </a:r>
                      <a:r>
                        <a:rPr lang="it-IT" sz="1200" b="0" baseline="-2500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Lev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time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eff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6 h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fills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[%]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Machine eff.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opt. fill length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[%]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Opt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length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[h]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Avg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Peak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-pile-up density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[ev./mm]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Target </a:t>
                      </a:r>
                      <a:r>
                        <a:rPr lang="it-IT" sz="1200" b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</a:t>
                      </a: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.</a:t>
                      </a:r>
                      <a:endParaRPr lang="it-IT" sz="1200" b="0" baseline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Lumi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[fb</a:t>
                      </a:r>
                      <a:r>
                        <a:rPr lang="it-IT" sz="1200" b="0" baseline="3000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-1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/</a:t>
                      </a:r>
                      <a:r>
                        <a:rPr lang="it-IT" sz="1200" b="0" baseline="0" dirty="0" err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year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567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21.5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9)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2760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12.3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1.16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1)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  <a:r>
                        <a:rPr lang="en-GB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4)</a:t>
                      </a:r>
                      <a:endParaRPr lang="en-GB" sz="1200" b="1" i="0" u="none" strike="noStrike" baseline="30000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30/7.5</a:t>
                      </a:r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335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20.2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9)</a:t>
                      </a:r>
                      <a:endParaRPr lang="en-US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2760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5.11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10.1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48.6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11.9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&lt;1.24</a:t>
                      </a:r>
                      <a:r>
                        <a:rPr lang="en-GB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8)</a:t>
                      </a:r>
                      <a:endParaRPr lang="en-GB" sz="1200" b="1" i="0" u="none" strike="noStrike" baseline="0" dirty="0" smtClean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1.9</a:t>
                      </a:r>
                      <a:r>
                        <a:rPr lang="en-US" sz="1200" b="1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2.26</a:t>
                      </a:r>
                      <a:r>
                        <a:rPr lang="en-US" sz="1200" b="1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1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450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17.7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2760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5.11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57.3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50.8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r>
                        <a:rPr lang="en-US" sz="1200" b="1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2.01</a:t>
                      </a:r>
                      <a:r>
                        <a:rPr lang="en-US" sz="1200" b="1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509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19.4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2680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4.96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6.0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8.1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59.0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52.4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1.19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r>
                        <a:rPr lang="en-US" sz="1200" b="1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1.65</a:t>
                      </a:r>
                      <a:r>
                        <a:rPr lang="en-US" sz="1200" b="1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461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22.8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2592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4.80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61.0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55.1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r>
                        <a:rPr lang="en-US" sz="1200" b="1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1.65</a:t>
                      </a:r>
                      <a:r>
                        <a:rPr lang="en-US" sz="1200" b="1" i="0" u="none" strike="noStrike" kern="1200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)</a:t>
                      </a:r>
                      <a:endParaRPr lang="en-US" sz="1200" b="0" i="0" u="none" strike="noStrike" kern="1200" dirty="0" smtClean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15/15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461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6)</a:t>
                      </a:r>
                      <a:endParaRPr lang="en-US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22.1</a:t>
                      </a:r>
                      <a:r>
                        <a:rPr lang="en-US" sz="1200" b="1" i="0" u="none" strike="noStrike" baseline="3000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</a:rPr>
                        <a:t>9)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2508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4.64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4.94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7.7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63.0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57.1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9.2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1.20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270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028499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Reach </a:t>
            </a:r>
            <a:r>
              <a:rPr lang="en-US" dirty="0" err="1" smtClean="0"/>
              <a:t>vs</a:t>
            </a:r>
            <a:r>
              <a:rPr lang="en-US" dirty="0" smtClean="0"/>
              <a:t> colliding bunches, pile-up, fill-time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3775999"/>
              </p:ext>
            </p:extLst>
          </p:nvPr>
        </p:nvGraphicFramePr>
        <p:xfrm>
          <a:off x="0" y="3191510"/>
          <a:ext cx="9105901" cy="286443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066800"/>
                <a:gridCol w="1228725"/>
                <a:gridCol w="1495425"/>
                <a:gridCol w="1590675"/>
                <a:gridCol w="1666876"/>
              </a:tblGrid>
              <a:tr h="580390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Filling scheme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IP1-5</a:t>
                      </a:r>
                      <a:r>
                        <a:rPr lang="en-US" sz="1400" baseline="0" dirty="0" smtClean="0"/>
                        <a:t> Colliding bunches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Max </a:t>
                      </a:r>
                      <a:r>
                        <a:rPr lang="en-US" sz="1400" baseline="0" dirty="0" err="1" smtClean="0"/>
                        <a:t>lumi</a:t>
                      </a:r>
                      <a:r>
                        <a:rPr lang="en-US" sz="1400" baseline="0" dirty="0" smtClean="0"/>
                        <a:t> [10</a:t>
                      </a:r>
                      <a:r>
                        <a:rPr lang="en-US" sz="1400" baseline="30000" dirty="0" smtClean="0"/>
                        <a:t>34</a:t>
                      </a:r>
                      <a:r>
                        <a:rPr lang="en-US" sz="1400" baseline="0" dirty="0" smtClean="0"/>
                        <a:t> cm</a:t>
                      </a:r>
                      <a:r>
                        <a:rPr lang="en-US" sz="1400" baseline="30000" dirty="0" smtClean="0"/>
                        <a:t>-2</a:t>
                      </a:r>
                      <a:r>
                        <a:rPr lang="en-US" sz="1400" baseline="0" dirty="0" smtClean="0"/>
                        <a:t>s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baseline="0" dirty="0" smtClean="0"/>
                        <a:t> ]</a:t>
                      </a:r>
                      <a:endParaRPr lang="en-US" sz="1400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Integrated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lumi</a:t>
                      </a:r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(50%, 6h fill time)</a:t>
                      </a:r>
                    </a:p>
                    <a:p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fb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baseline="0" dirty="0" smtClean="0"/>
                        <a:t> / year]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Integrated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lumi</a:t>
                      </a:r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(50%, 10h fill time)</a:t>
                      </a:r>
                    </a:p>
                    <a:p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fb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baseline="0" dirty="0" smtClean="0"/>
                        <a:t> / year]</a:t>
                      </a:r>
                      <a:endParaRPr lang="en-US" sz="1400" dirty="0" smtClean="0"/>
                    </a:p>
                    <a:p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Integrated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0" dirty="0" err="1" smtClean="0"/>
                        <a:t>lumi</a:t>
                      </a:r>
                      <a:endParaRPr lang="en-US" sz="1400" baseline="0" dirty="0" smtClean="0"/>
                    </a:p>
                    <a:p>
                      <a:r>
                        <a:rPr lang="en-US" sz="1400" baseline="0" dirty="0" smtClean="0"/>
                        <a:t>(50%, 14h fill time)</a:t>
                      </a:r>
                    </a:p>
                    <a:p>
                      <a:r>
                        <a:rPr lang="en-US" sz="1400" baseline="0" dirty="0" smtClean="0"/>
                        <a:t> [</a:t>
                      </a:r>
                      <a:r>
                        <a:rPr lang="en-US" sz="1400" baseline="0" dirty="0" err="1" smtClean="0"/>
                        <a:t>fb</a:t>
                      </a:r>
                      <a:r>
                        <a:rPr lang="en-US" sz="1400" baseline="0" dirty="0" smtClean="0"/>
                        <a:t> </a:t>
                      </a:r>
                      <a:r>
                        <a:rPr lang="en-US" sz="1400" baseline="30000" dirty="0" smtClean="0"/>
                        <a:t>-1</a:t>
                      </a:r>
                      <a:r>
                        <a:rPr lang="en-US" sz="1400" baseline="0" dirty="0" smtClean="0"/>
                        <a:t> / year]</a:t>
                      </a:r>
                      <a:endParaRPr lang="en-US" sz="1400" dirty="0" smtClean="0"/>
                    </a:p>
                  </a:txBody>
                  <a:tcPr/>
                </a:tc>
              </a:tr>
              <a:tr h="3839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48b 5 Ps </a:t>
                      </a:r>
                      <a:r>
                        <a:rPr lang="en-US" sz="1400" dirty="0" err="1" smtClean="0"/>
                        <a:t>inj</a:t>
                      </a:r>
                      <a:r>
                        <a:rPr lang="en-US" sz="1400" dirty="0" smtClean="0"/>
                        <a:t>, 12 SPS </a:t>
                      </a:r>
                      <a:r>
                        <a:rPr lang="en-US" sz="1400" dirty="0" err="1" smtClean="0"/>
                        <a:t>inj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2508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4.64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247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264</a:t>
                      </a:r>
                      <a:endParaRPr lang="en-US" sz="1400" dirty="0"/>
                    </a:p>
                  </a:txBody>
                  <a:tcPr/>
                </a:tc>
              </a:tr>
              <a:tr h="3839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48b</a:t>
                      </a:r>
                      <a:r>
                        <a:rPr lang="en-US" sz="1400" baseline="0" dirty="0" smtClean="0"/>
                        <a:t> 5 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, 13 SPS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2544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4.71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217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268</a:t>
                      </a:r>
                      <a:endParaRPr lang="en-US" sz="1400" dirty="0"/>
                    </a:p>
                  </a:txBody>
                  <a:tcPr/>
                </a:tc>
              </a:tr>
              <a:tr h="3839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48b 6 Ps </a:t>
                      </a:r>
                      <a:r>
                        <a:rPr lang="en-US" sz="1400" dirty="0" err="1" smtClean="0"/>
                        <a:t>inj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12 SPS </a:t>
                      </a:r>
                      <a:r>
                        <a:rPr lang="en-US" sz="1400" baseline="0" dirty="0" err="1" smtClean="0"/>
                        <a:t>inj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2592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4.80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273</a:t>
                      </a:r>
                      <a:endParaRPr lang="en-US" sz="1400" dirty="0"/>
                    </a:p>
                  </a:txBody>
                  <a:tcPr/>
                </a:tc>
              </a:tr>
              <a:tr h="3839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64b (guess)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2680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4.96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228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264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282</a:t>
                      </a:r>
                      <a:endParaRPr lang="en-US" sz="1400" dirty="0"/>
                    </a:p>
                  </a:txBody>
                  <a:tcPr/>
                </a:tc>
              </a:tr>
              <a:tr h="383911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72b (doubling</a:t>
                      </a:r>
                      <a:r>
                        <a:rPr lang="en-US" sz="1400" baseline="0" dirty="0" smtClean="0"/>
                        <a:t> 50ns)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2760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5.11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235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272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291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19754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IBS (Rogelio, Octavio)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 smtClean="0"/>
              <a:t>IBS at injection and during the ramp/squeeze (Rogelio, Octavio):</a:t>
            </a:r>
          </a:p>
          <a:p>
            <a:pPr lvl="1"/>
            <a:r>
              <a:rPr lang="en-GB" sz="2400" smtClean="0"/>
              <a:t>Check longitudinal/RF </a:t>
            </a:r>
            <a:r>
              <a:rPr lang="en-GB" sz="2400" dirty="0" smtClean="0"/>
              <a:t>parameters with Elena, Philippe</a:t>
            </a:r>
          </a:p>
          <a:p>
            <a:pPr lvl="2"/>
            <a:r>
              <a:rPr lang="en-GB" sz="2000" dirty="0" smtClean="0"/>
              <a:t>Longitudinal parameters after capture</a:t>
            </a:r>
          </a:p>
          <a:p>
            <a:pPr lvl="2"/>
            <a:r>
              <a:rPr lang="en-GB" sz="2000" dirty="0" smtClean="0"/>
              <a:t>Longitudinal blow-up at injection/during ramp</a:t>
            </a:r>
          </a:p>
          <a:p>
            <a:pPr lvl="2"/>
            <a:r>
              <a:rPr lang="en-GB" sz="2000" dirty="0" smtClean="0"/>
              <a:t>RF voltage during the ramp. Can we limit the voltage to 10 MV?</a:t>
            </a:r>
          </a:p>
          <a:p>
            <a:pPr lvl="1"/>
            <a:r>
              <a:rPr lang="en-GB" sz="2400" dirty="0" smtClean="0"/>
              <a:t>Provide table with </a:t>
            </a:r>
            <a:r>
              <a:rPr lang="en-GB" sz="2400" dirty="0" err="1" smtClean="0"/>
              <a:t>emittances</a:t>
            </a:r>
            <a:r>
              <a:rPr lang="en-GB" sz="2400" dirty="0" smtClean="0"/>
              <a:t> in collision with IBS only</a:t>
            </a:r>
            <a:endParaRPr lang="en-GB" sz="24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4622218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Aperture, Optics (Riccardo, Roderik)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Are the assumed parameters compatible with protection at 12 sigma? If not by how much we have to re-scale apertures?</a:t>
            </a:r>
          </a:p>
          <a:p>
            <a:r>
              <a:rPr lang="en-GB" dirty="0" smtClean="0"/>
              <a:t>Are the proposed optics compatible with the assumed upgrades? If not what are the modifications required?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778484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Definitions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 lnSpcReduction="10000"/>
          </a:bodyPr>
          <a:lstStyle/>
          <a:p>
            <a:pPr marL="228600" lvl="1" indent="0">
              <a:buNone/>
            </a:pPr>
            <a:r>
              <a:rPr lang="en-US" sz="2000" dirty="0" smtClean="0">
                <a:solidFill>
                  <a:srgbClr val="3861AA"/>
                </a:solidFill>
              </a:rPr>
              <a:t>Scenarios</a:t>
            </a:r>
            <a:r>
              <a:rPr lang="en-US" sz="2000" dirty="0" smtClean="0"/>
              <a:t>: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PIC</a:t>
            </a:r>
            <a:r>
              <a:rPr lang="en-US" sz="2000" dirty="0" smtClean="0"/>
              <a:t>: Integrate 1000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by 2035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US1</a:t>
            </a:r>
            <a:r>
              <a:rPr lang="en-US" sz="2000" dirty="0" smtClean="0"/>
              <a:t>: Integrate 2000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by 2035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US2</a:t>
            </a:r>
            <a:r>
              <a:rPr lang="en-US" sz="2000" dirty="0" smtClean="0"/>
              <a:t>: Integrate 3000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by 2035</a:t>
            </a:r>
          </a:p>
          <a:p>
            <a:pPr marL="228600" lvl="1" indent="0">
              <a:buNone/>
            </a:pPr>
            <a:r>
              <a:rPr lang="en-US" sz="2000" dirty="0" smtClean="0">
                <a:solidFill>
                  <a:srgbClr val="3861AA"/>
                </a:solidFill>
              </a:rPr>
              <a:t>Assumptions</a:t>
            </a:r>
            <a:r>
              <a:rPr lang="en-US" sz="2000" dirty="0" smtClean="0">
                <a:solidFill>
                  <a:srgbClr val="005872"/>
                </a:solidFill>
              </a:rPr>
              <a:t> </a:t>
            </a:r>
            <a:r>
              <a:rPr lang="en-US" sz="2000" dirty="0" smtClean="0"/>
              <a:t>for </a:t>
            </a:r>
            <a:r>
              <a:rPr lang="en-US" sz="2000" dirty="0"/>
              <a:t>all scenarios (i.e. </a:t>
            </a:r>
            <a:r>
              <a:rPr lang="en-US" sz="2000" dirty="0" smtClean="0"/>
              <a:t>regardless of extent of the interventions):</a:t>
            </a:r>
          </a:p>
          <a:p>
            <a:pPr lvl="1"/>
            <a:r>
              <a:rPr lang="en-US" sz="2000" dirty="0" smtClean="0"/>
              <a:t>10 years operations starting from 300 fb</a:t>
            </a:r>
            <a:r>
              <a:rPr lang="en-US" sz="2000" baseline="30000" dirty="0" smtClean="0"/>
              <a:t>-1</a:t>
            </a:r>
            <a:endParaRPr lang="en-US" sz="2000" dirty="0" smtClean="0"/>
          </a:p>
          <a:p>
            <a:pPr lvl="1"/>
            <a:r>
              <a:rPr lang="en-US" sz="2000" dirty="0" smtClean="0"/>
              <a:t>160 days of scheduled physics per year</a:t>
            </a:r>
          </a:p>
          <a:p>
            <a:pPr marL="228600" lvl="1" indent="0">
              <a:buNone/>
            </a:pPr>
            <a:r>
              <a:rPr lang="en-US" sz="2000" dirty="0" smtClean="0">
                <a:solidFill>
                  <a:srgbClr val="3861AA"/>
                </a:solidFill>
              </a:rPr>
              <a:t>Performance goals</a:t>
            </a:r>
            <a:r>
              <a:rPr lang="en-US" sz="2000" dirty="0" smtClean="0"/>
              <a:t>: </a:t>
            </a:r>
            <a:r>
              <a:rPr lang="en-US" sz="2000" dirty="0" smtClean="0">
                <a:solidFill>
                  <a:srgbClr val="C00000"/>
                </a:solidFill>
              </a:rPr>
              <a:t>PIC </a:t>
            </a:r>
            <a:r>
              <a:rPr lang="en-US" sz="2000" dirty="0" smtClean="0"/>
              <a:t>70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/ year</a:t>
            </a:r>
            <a:r>
              <a:rPr lang="en-US" sz="2000" dirty="0" smtClean="0">
                <a:solidFill>
                  <a:srgbClr val="C00000"/>
                </a:solidFill>
              </a:rPr>
              <a:t>, US1 </a:t>
            </a:r>
            <a:r>
              <a:rPr lang="en-US" sz="2000" dirty="0" smtClean="0"/>
              <a:t>170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/ year, </a:t>
            </a:r>
            <a:r>
              <a:rPr lang="en-US" sz="2000" dirty="0" smtClean="0">
                <a:solidFill>
                  <a:srgbClr val="C00000"/>
                </a:solidFill>
              </a:rPr>
              <a:t>US2</a:t>
            </a:r>
            <a:r>
              <a:rPr lang="en-US" sz="2000" dirty="0" smtClean="0"/>
              <a:t> 270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/ year</a:t>
            </a:r>
          </a:p>
          <a:p>
            <a:pPr marL="228600" lvl="1" indent="0">
              <a:buNone/>
            </a:pPr>
            <a:r>
              <a:rPr lang="en-US" sz="2000" dirty="0" smtClean="0">
                <a:solidFill>
                  <a:srgbClr val="3861AA"/>
                </a:solidFill>
              </a:rPr>
              <a:t>Benchmark</a:t>
            </a:r>
            <a:r>
              <a:rPr lang="en-US" sz="2000" dirty="0" smtClean="0"/>
              <a:t>: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Performance efficiency</a:t>
            </a:r>
            <a:r>
              <a:rPr lang="en-US" sz="2000" dirty="0" smtClean="0"/>
              <a:t>: time fraction needed to reach the goal with a sequence of successful fills, assuming 3h turnaround time and either optimal fill length and 6h fill length (2012 run -&gt; 50%).</a:t>
            </a:r>
          </a:p>
          <a:p>
            <a:pPr lvl="1"/>
            <a:r>
              <a:rPr lang="en-US" sz="2000" dirty="0" smtClean="0">
                <a:solidFill>
                  <a:srgbClr val="C00000"/>
                </a:solidFill>
              </a:rPr>
              <a:t>Physics efficiency</a:t>
            </a:r>
            <a:r>
              <a:rPr lang="en-US" sz="2000" dirty="0" smtClean="0"/>
              <a:t>: stable beam time fraction to reach the goal (2012 run -&gt; 38%)</a:t>
            </a:r>
          </a:p>
          <a:p>
            <a:pPr marL="228600" lvl="1" indent="0">
              <a:buNone/>
            </a:pPr>
            <a:endParaRPr lang="en-US" sz="2000" baseline="30000" dirty="0" smtClean="0"/>
          </a:p>
          <a:p>
            <a:pPr marL="228600" lvl="1" indent="0">
              <a:buNone/>
            </a:pPr>
            <a:endParaRPr lang="en-US" sz="2000" baseline="30000" dirty="0" smtClean="0"/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567221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20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Energy deposition and radiation (Helmut, Luigi, Francesco)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Are the considered scenarios compatible with energy deposition and radiation limits in the various stages?</a:t>
            </a:r>
          </a:p>
          <a:p>
            <a:r>
              <a:rPr lang="en-GB" dirty="0" smtClean="0"/>
              <a:t>E.g.: can we run with larger triplets and no modifications to the matching section for PIC?</a:t>
            </a:r>
          </a:p>
          <a:p>
            <a:r>
              <a:rPr lang="en-GB" dirty="0" smtClean="0"/>
              <a:t>Do we need to modify the TAN for US1? Is a movable TAN a possible solution for US1 and US2?</a:t>
            </a:r>
          </a:p>
          <a:p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922946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Transverse beam stability and heating (Elias, Benoit, Nicolas)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Are the above schemes compatible with transverse stability taking into account the collimator settings (assuming present jaw materials) presented by Roderik at the WP2 meeting on 13/9 and assuming operation up to 7 </a:t>
            </a:r>
            <a:r>
              <a:rPr lang="en-GB" dirty="0" err="1" smtClean="0"/>
              <a:t>TeV</a:t>
            </a:r>
            <a:r>
              <a:rPr lang="en-GB" dirty="0" smtClean="0"/>
              <a:t>?</a:t>
            </a:r>
          </a:p>
          <a:p>
            <a:r>
              <a:rPr lang="en-GB" dirty="0" smtClean="0"/>
              <a:t>At which stage do we need to have </a:t>
            </a:r>
            <a:r>
              <a:rPr lang="fr-CH" dirty="0" err="1"/>
              <a:t>Molybdenum</a:t>
            </a:r>
            <a:r>
              <a:rPr lang="fr-CH" dirty="0"/>
              <a:t>-Graphite </a:t>
            </a:r>
            <a:r>
              <a:rPr lang="fr-CH" dirty="0" err="1"/>
              <a:t>jaws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</a:t>
            </a:r>
            <a:r>
              <a:rPr lang="fr-CH" dirty="0" err="1"/>
              <a:t>Molybdenum</a:t>
            </a:r>
            <a:r>
              <a:rPr lang="fr-CH" dirty="0"/>
              <a:t> </a:t>
            </a:r>
            <a:r>
              <a:rPr lang="fr-CH" dirty="0" err="1"/>
              <a:t>coating</a:t>
            </a:r>
            <a:r>
              <a:rPr lang="fr-CH" dirty="0"/>
              <a:t> for </a:t>
            </a:r>
            <a:r>
              <a:rPr lang="fr-CH" dirty="0" err="1"/>
              <a:t>impedance</a:t>
            </a:r>
            <a:r>
              <a:rPr lang="fr-CH" dirty="0"/>
              <a:t> </a:t>
            </a:r>
            <a:r>
              <a:rPr lang="fr-CH" dirty="0" err="1" smtClean="0"/>
              <a:t>reduction</a:t>
            </a:r>
            <a:r>
              <a:rPr lang="fr-CH" dirty="0" smtClean="0"/>
              <a:t>?</a:t>
            </a:r>
          </a:p>
          <a:p>
            <a:r>
              <a:rPr lang="fr-CH" dirty="0" smtClean="0"/>
              <a:t>Is the </a:t>
            </a:r>
            <a:r>
              <a:rPr lang="fr-CH" dirty="0" err="1" smtClean="0"/>
              <a:t>octupole</a:t>
            </a:r>
            <a:r>
              <a:rPr lang="fr-CH" dirty="0" smtClean="0"/>
              <a:t> </a:t>
            </a:r>
            <a:r>
              <a:rPr lang="fr-CH" dirty="0" err="1" smtClean="0"/>
              <a:t>strength</a:t>
            </a:r>
            <a:r>
              <a:rPr lang="fr-CH" dirty="0" smtClean="0"/>
              <a:t> </a:t>
            </a:r>
            <a:r>
              <a:rPr lang="fr-CH" dirty="0" err="1" smtClean="0"/>
              <a:t>sufficient</a:t>
            </a:r>
            <a:r>
              <a:rPr lang="fr-CH" dirty="0" smtClean="0"/>
              <a:t> for all cases up to 7 </a:t>
            </a:r>
            <a:r>
              <a:rPr lang="fr-CH" dirty="0" err="1" smtClean="0"/>
              <a:t>TeV</a:t>
            </a:r>
            <a:r>
              <a:rPr lang="fr-CH" dirty="0" smtClean="0"/>
              <a:t>?</a:t>
            </a:r>
          </a:p>
          <a:p>
            <a:r>
              <a:rPr lang="fr-CH" dirty="0" err="1" smtClean="0"/>
              <a:t>When</a:t>
            </a:r>
            <a:r>
              <a:rPr lang="fr-CH" dirty="0" smtClean="0"/>
              <a:t> </a:t>
            </a:r>
            <a:r>
              <a:rPr lang="fr-CH" dirty="0" err="1" smtClean="0"/>
              <a:t>heating</a:t>
            </a:r>
            <a:r>
              <a:rPr lang="fr-CH" dirty="0" smtClean="0"/>
              <a:t> </a:t>
            </a:r>
            <a:r>
              <a:rPr lang="fr-CH" dirty="0" err="1" smtClean="0"/>
              <a:t>is</a:t>
            </a:r>
            <a:r>
              <a:rPr lang="fr-CH" dirty="0" smtClean="0"/>
              <a:t> </a:t>
            </a:r>
            <a:r>
              <a:rPr lang="fr-CH" dirty="0" err="1" smtClean="0"/>
              <a:t>becoming</a:t>
            </a:r>
            <a:r>
              <a:rPr lang="fr-CH" dirty="0" smtClean="0"/>
              <a:t> an issue for the </a:t>
            </a:r>
            <a:r>
              <a:rPr lang="fr-CH" dirty="0" err="1" smtClean="0"/>
              <a:t>present</a:t>
            </a:r>
            <a:r>
              <a:rPr lang="fr-CH" dirty="0" smtClean="0"/>
              <a:t> hardware?</a:t>
            </a:r>
          </a:p>
          <a:p>
            <a:endParaRPr lang="en-GB" dirty="0" smtClean="0"/>
          </a:p>
          <a:p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5458827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22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Beam-beam (Sasha, Tatiana)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Is there any scheme among those proposed for BCMS (see next slide) that could pose problems for beam-beam effects?</a:t>
            </a:r>
          </a:p>
          <a:p>
            <a:r>
              <a:rPr lang="en-US" dirty="0" smtClean="0"/>
              <a:t>What is the required beam-beam separation for flat optics and no BBLR? What is the dependence on intensity?</a:t>
            </a:r>
          </a:p>
          <a:p>
            <a:r>
              <a:rPr lang="en-US" dirty="0" smtClean="0"/>
              <a:t>BBLR </a:t>
            </a:r>
            <a:r>
              <a:rPr lang="en-US" dirty="0"/>
              <a:t>position </a:t>
            </a:r>
            <a:r>
              <a:rPr lang="en-US" dirty="0" err="1"/>
              <a:t>vs</a:t>
            </a:r>
            <a:r>
              <a:rPr lang="en-US" dirty="0"/>
              <a:t> </a:t>
            </a:r>
            <a:r>
              <a:rPr lang="en-US" dirty="0" err="1"/>
              <a:t>emittance</a:t>
            </a:r>
            <a:r>
              <a:rPr lang="en-US" dirty="0"/>
              <a:t>, flat beam crossing angle with </a:t>
            </a:r>
            <a:r>
              <a:rPr lang="en-US" dirty="0" smtClean="0"/>
              <a:t>BBLR. Is it compatible with collimation?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222812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z="3200" dirty="0" smtClean="0"/>
              <a:t>Filling patterns with BCMS and max of 5 PS train per SPS extraction</a:t>
            </a:r>
            <a:endParaRPr lang="it-IT" sz="3200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7123217"/>
              </p:ext>
            </p:extLst>
          </p:nvPr>
        </p:nvGraphicFramePr>
        <p:xfrm>
          <a:off x="373203" y="1612847"/>
          <a:ext cx="5745702" cy="2441448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919932"/>
                <a:gridCol w="931918"/>
                <a:gridCol w="931918"/>
                <a:gridCol w="980967"/>
                <a:gridCol w="980967"/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</a:pPr>
                      <a:endParaRPr lang="it-IT" sz="1400" b="1" dirty="0">
                        <a:effectLst/>
                        <a:latin typeface="+mn-lt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baseline="0" dirty="0" smtClean="0">
                          <a:effectLst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</a:rPr>
                        <a:t>B1/B2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</a:rPr>
                        <a:t>IP1/IP5</a:t>
                      </a: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  <a:latin typeface="+mn-lt"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  <a:latin typeface="+mn-lt"/>
                        </a:rPr>
                        <a:t>IP2</a:t>
                      </a:r>
                      <a:endParaRPr lang="it-IT" sz="14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dirty="0" smtClean="0">
                          <a:effectLst/>
                          <a:latin typeface="+mn-lt"/>
                        </a:rPr>
                        <a:t>k</a:t>
                      </a:r>
                      <a:r>
                        <a:rPr lang="en-US" sz="1800" kern="1200" baseline="-25000" dirty="0" smtClean="0">
                          <a:effectLst/>
                          <a:latin typeface="+mn-lt"/>
                        </a:rPr>
                        <a:t>IP8</a:t>
                      </a:r>
                      <a:endParaRPr lang="it-IT" sz="14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1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2508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2508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2108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rgbClr val="FF0000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2204</a:t>
                      </a:r>
                      <a:endParaRPr lang="it-IT" sz="1800" b="0" dirty="0">
                        <a:solidFill>
                          <a:srgbClr val="FF0000"/>
                        </a:solidFill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800" kern="1200" dirty="0" smtClean="0">
                          <a:effectLst/>
                        </a:rPr>
                        <a:t>Filling 2</a:t>
                      </a:r>
                      <a:endParaRPr lang="it-IT" sz="18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2472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2087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2240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3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2428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2061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2284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4</a:t>
                      </a:r>
                      <a:endParaRPr lang="it-IT" sz="18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2508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2384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2035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2328</a:t>
                      </a:r>
                      <a:endParaRPr lang="en-GB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800" b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  <a:ea typeface="Calibri"/>
                          <a:cs typeface="Times New Roman"/>
                        </a:rPr>
                        <a:t>Filling 5</a:t>
                      </a: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2652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2652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1839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8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1859</a:t>
                      </a:r>
                      <a:endParaRPr lang="en-GB" sz="18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23</a:t>
            </a:fld>
            <a:endParaRPr lang="it-IT"/>
          </a:p>
        </p:txBody>
      </p:sp>
      <p:sp>
        <p:nvSpPr>
          <p:cNvPr id="6" name="Content Placeholder 8"/>
          <p:cNvSpPr txBox="1">
            <a:spLocks/>
          </p:cNvSpPr>
          <p:nvPr/>
        </p:nvSpPr>
        <p:spPr>
          <a:xfrm>
            <a:off x="179386" y="4256313"/>
            <a:ext cx="8964613" cy="1371600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Abort Gap </a:t>
            </a:r>
            <a:r>
              <a:rPr lang="en-GB" sz="1600" dirty="0"/>
              <a:t>Keeper </a:t>
            </a:r>
            <a:r>
              <a:rPr lang="en-GB" sz="1600" dirty="0" smtClean="0"/>
              <a:t>at </a:t>
            </a:r>
            <a:r>
              <a:rPr lang="en-GB" sz="1600" dirty="0"/>
              <a:t>276 </a:t>
            </a:r>
            <a:r>
              <a:rPr lang="en-GB" sz="1600" dirty="0" smtClean="0"/>
              <a:t>bunches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Max. 5 PS train/SPS extraction (=240 bunches)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No isolated bunches to ATLAS and CMS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12 bunches intermediate injection</a:t>
            </a:r>
          </a:p>
          <a:p>
            <a:pPr marL="522900" indent="-342900">
              <a:lnSpc>
                <a:spcPct val="100000"/>
              </a:lnSpc>
              <a:spcBef>
                <a:spcPts val="0"/>
              </a:spcBef>
              <a:buSzPct val="100000"/>
            </a:pPr>
            <a:r>
              <a:rPr lang="en-GB" sz="1600" dirty="0" smtClean="0"/>
              <a:t>Over injection over pilot</a:t>
            </a:r>
          </a:p>
        </p:txBody>
      </p:sp>
      <p:sp>
        <p:nvSpPr>
          <p:cNvPr id="9" name="Rectangle 8"/>
          <p:cNvSpPr/>
          <p:nvPr/>
        </p:nvSpPr>
        <p:spPr>
          <a:xfrm>
            <a:off x="6934200" y="4035753"/>
            <a:ext cx="1153886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B. Gorini</a:t>
            </a:r>
          </a:p>
        </p:txBody>
      </p:sp>
      <p:sp>
        <p:nvSpPr>
          <p:cNvPr id="10" name="Rectangle 9"/>
          <p:cNvSpPr/>
          <p:nvPr/>
        </p:nvSpPr>
        <p:spPr>
          <a:xfrm>
            <a:off x="1197429" y="5627913"/>
            <a:ext cx="7380514" cy="686388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dirty="0" smtClean="0">
                <a:solidFill>
                  <a:srgbClr val="FFFF00"/>
                </a:solidFill>
              </a:rPr>
              <a:t>Any preference from beam dynamics point of view </a:t>
            </a:r>
            <a:r>
              <a:rPr lang="en-US" b="1" dirty="0" smtClean="0">
                <a:solidFill>
                  <a:srgbClr val="FFFF00"/>
                </a:solidFill>
                <a:sym typeface="Wingdings" pitchFamily="2" charset="2"/>
              </a:rPr>
              <a:t> Beam-beam team</a:t>
            </a:r>
          </a:p>
          <a:p>
            <a:pPr algn="ctr"/>
            <a:r>
              <a:rPr lang="en-US" b="1" dirty="0" smtClean="0">
                <a:solidFill>
                  <a:srgbClr val="FFFF00"/>
                </a:solidFill>
                <a:sym typeface="Wingdings" pitchFamily="2" charset="2"/>
              </a:rPr>
              <a:t>Any counter proposal?</a:t>
            </a:r>
            <a:endParaRPr lang="en-US" b="1" dirty="0" smtClean="0">
              <a:solidFill>
                <a:srgbClr val="FFFF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222570" y="2026105"/>
            <a:ext cx="2611464" cy="411162"/>
          </a:xfrm>
          <a:prstGeom prst="rect">
            <a:avLst/>
          </a:prstGeom>
          <a:solidFill>
            <a:srgbClr val="FF99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Selected for the rest of the presentation</a:t>
            </a:r>
          </a:p>
        </p:txBody>
      </p:sp>
    </p:spTree>
    <p:extLst>
      <p:ext uri="{BB962C8B-B14F-4D97-AF65-F5344CB8AC3E}">
        <p14:creationId xmlns:p14="http://schemas.microsoft.com/office/powerpoint/2010/main" val="2564151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Electron cloud effects (Elias, Giovanni</a:t>
            </a:r>
            <a:r>
              <a:rPr lang="en-GB" baseline="30000" dirty="0" smtClean="0"/>
              <a:t>2</a:t>
            </a:r>
            <a:r>
              <a:rPr lang="en-GB" dirty="0" smtClean="0"/>
              <a:t>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GB" dirty="0" smtClean="0"/>
              <a:t>What are the heat loads that we can expect after scrubbing for the considered scenarios? And during scrubbing?</a:t>
            </a:r>
          </a:p>
          <a:p>
            <a:r>
              <a:rPr lang="en-GB" dirty="0" smtClean="0"/>
              <a:t>What is the required SEY to achieve in the triplets to avoid electron cloud build-up?</a:t>
            </a:r>
            <a:endParaRPr lang="it-IT" dirty="0" smtClean="0"/>
          </a:p>
          <a:p>
            <a:r>
              <a:rPr lang="en-GB" dirty="0" smtClean="0"/>
              <a:t>What are the electron cloud effects that we can expect after scrubbing during the various phases?</a:t>
            </a:r>
          </a:p>
          <a:p>
            <a:r>
              <a:rPr lang="en-GB" dirty="0" smtClean="0"/>
              <a:t>Countermeasures?</a:t>
            </a:r>
          </a:p>
          <a:p>
            <a:endParaRPr lang="en-GB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420514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Longitudinal parameters (Elena)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Are the above parameters consistent with longitudinal stability</a:t>
            </a:r>
          </a:p>
          <a:p>
            <a:r>
              <a:rPr lang="en-GB" dirty="0" smtClean="0"/>
              <a:t>What are the possible RF and longitudinal parameters at injection, after capture, during the ramp and at flat-top?</a:t>
            </a:r>
          </a:p>
          <a:p>
            <a:r>
              <a:rPr lang="en-GB" dirty="0" smtClean="0"/>
              <a:t>In which phases are we going to have controlled longitudinal blow-up? To </a:t>
            </a:r>
            <a:r>
              <a:rPr lang="en-GB" smtClean="0"/>
              <a:t>which values?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9550436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Performance of LIU schemes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3074" name="Picture 2" descr="\\cern.ch\dfs\Users\r\rdemaria\Desktop\Linac4_BCMS_2GeV_25ns_noUSs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343025"/>
            <a:ext cx="2595199" cy="2473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cern.ch\dfs\Users\r\rdemaria\Desktop\Linac4_h9_2GeV_25ns_noUSs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0410" y="1344293"/>
            <a:ext cx="2593869" cy="2471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\\cern.ch\dfs\Users\r\rdemaria\Desktop\Linac4_Standard_2GeV_25ns_noUSs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236" y="1344293"/>
            <a:ext cx="2634164" cy="25102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209640" y="5806447"/>
            <a:ext cx="22935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H. </a:t>
            </a:r>
            <a:r>
              <a:rPr lang="en-US" dirty="0" err="1" smtClean="0"/>
              <a:t>Bartosik</a:t>
            </a:r>
            <a:r>
              <a:rPr lang="en-US" dirty="0" smtClean="0"/>
              <a:t>, G. Rumolo</a:t>
            </a:r>
            <a:endParaRPr lang="en-US" dirty="0"/>
          </a:p>
        </p:txBody>
      </p:sp>
      <p:pic>
        <p:nvPicPr>
          <p:cNvPr id="3077" name="Picture 5" descr="\\cern.ch\dfs\Users\r\rdemaria\Desktop\Linac4_BCMS_1.4GeV_25ns.pn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" y="3809640"/>
            <a:ext cx="2503759" cy="2385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\\cern.ch\dfs\Users\r\rdemaria\Desktop\Linac4_Standard_1.4GeV_25ns_noUSs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0236" y="3854496"/>
            <a:ext cx="2706007" cy="25786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765094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2"/>
          <p:cNvSpPr>
            <a:spLocks noChangeArrowheads="1"/>
          </p:cNvSpPr>
          <p:nvPr/>
        </p:nvSpPr>
        <p:spPr bwMode="auto">
          <a:xfrm>
            <a:off x="467047" y="188640"/>
            <a:ext cx="820864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Performance of ‘standard’ schemes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75" name="Slide Number Placeholder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27</a:t>
            </a:fld>
            <a:endParaRPr lang="en-US" dirty="0"/>
          </a:p>
        </p:txBody>
      </p:sp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395288" y="898396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Intensity and transverse 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emittance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SPS extraction:</a:t>
            </a:r>
            <a:r>
              <a:rPr lang="en-US" sz="2000" b="1" dirty="0" smtClean="0">
                <a:solidFill>
                  <a:srgbClr val="4F81BD"/>
                </a:solidFill>
                <a:latin typeface="Constantia" pitchFamily="18" charset="0"/>
                <a:cs typeface="Times New Roman" pitchFamily="18" charset="0"/>
                <a:sym typeface="Symbol"/>
              </a:rPr>
              <a:t>		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9298421"/>
              </p:ext>
            </p:extLst>
          </p:nvPr>
        </p:nvGraphicFramePr>
        <p:xfrm>
          <a:off x="827580" y="1317496"/>
          <a:ext cx="7848875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36308"/>
                <a:gridCol w="504056"/>
                <a:gridCol w="648072"/>
                <a:gridCol w="648072"/>
                <a:gridCol w="3312367"/>
              </a:tblGrid>
              <a:tr h="154931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Linac2</a:t>
                      </a:r>
                      <a:r>
                        <a:rPr lang="en-US" sz="1600" b="1" baseline="0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 + 1.4 </a:t>
                      </a:r>
                      <a:r>
                        <a:rPr lang="en-US" sz="1600" b="1" baseline="0" dirty="0" err="1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GeV</a:t>
                      </a:r>
                      <a:endParaRPr lang="en-GB" sz="1600" b="1" dirty="0">
                        <a:solidFill>
                          <a:srgbClr val="FFFF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25 ns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[</a:t>
                      </a:r>
                      <a:r>
                        <a:rPr lang="en-US" sz="1200" i="1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N</a:t>
                      </a:r>
                      <a:r>
                        <a:rPr lang="en-US" sz="1200" baseline="-25000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b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]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 =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10</a:t>
                      </a:r>
                      <a:r>
                        <a:rPr lang="en-US" sz="1200" baseline="300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11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, [</a:t>
                      </a:r>
                      <a:r>
                        <a:rPr lang="en-US" sz="1200" dirty="0" err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bge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] =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m</a:t>
                      </a:r>
                      <a:endParaRPr lang="en-GB" sz="12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 anchor="b">
                    <a:solidFill>
                      <a:srgbClr val="385D8A"/>
                    </a:solidFill>
                  </a:tcPr>
                </a:tc>
              </a:tr>
              <a:tr h="154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Scheme</a:t>
                      </a:r>
                      <a:endParaRPr lang="en-GB" sz="1600" b="1" dirty="0" smtClean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#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N</a:t>
                      </a:r>
                      <a:r>
                        <a:rPr lang="en-US" sz="1600" baseline="-25000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b</a:t>
                      </a:r>
                      <a:endParaRPr lang="en-GB" sz="1600" baseline="-250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bge</a:t>
                      </a:r>
                      <a:endParaRPr lang="en-GB" sz="1600" dirty="0">
                        <a:solidFill>
                          <a:schemeClr val="bg1"/>
                        </a:solidFill>
                        <a:latin typeface="Symbol" pitchFamily="18" charset="2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Limitation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</a:tr>
              <a:tr h="154931">
                <a:tc>
                  <a:txBody>
                    <a:bodyPr/>
                    <a:lstStyle/>
                    <a:p>
                      <a:r>
                        <a:rPr lang="en-US" sz="1600" smtClean="0">
                          <a:latin typeface="Constantia" pitchFamily="18" charset="0"/>
                        </a:rPr>
                        <a:t>Triple splitting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72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1.3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2.5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Brightness</a:t>
                      </a:r>
                      <a:r>
                        <a:rPr lang="en-US" sz="1200" b="1" baseline="0" dirty="0" smtClean="0">
                          <a:latin typeface="Constantia" pitchFamily="18" charset="0"/>
                        </a:rPr>
                        <a:t> from Linac2 + PSB</a:t>
                      </a:r>
                      <a:endParaRPr lang="en-US" sz="1200" b="1" dirty="0" smtClean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54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Original</a:t>
                      </a:r>
                      <a:r>
                        <a:rPr lang="en-US" sz="1600" baseline="0" dirty="0" smtClean="0">
                          <a:latin typeface="Constantia" pitchFamily="18" charset="0"/>
                        </a:rPr>
                        <a:t> ‘h=9’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64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1.9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Space charge PS</a:t>
                      </a:r>
                      <a:endParaRPr lang="en-GB" sz="12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54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BCMS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48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1.3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latin typeface="Constantia" pitchFamily="18" charset="0"/>
                        </a:rPr>
                        <a:t>Space charge PS</a:t>
                      </a:r>
                      <a:endParaRPr lang="en-GB" sz="12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8471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Pure batch compression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32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1.0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Brightness from L2+PSB,</a:t>
                      </a:r>
                      <a:r>
                        <a:rPr lang="en-US" sz="1200" b="1" baseline="0" dirty="0" smtClean="0">
                          <a:latin typeface="Constantia" pitchFamily="18" charset="0"/>
                        </a:rPr>
                        <a:t> space charge PS</a:t>
                      </a:r>
                      <a:endParaRPr lang="en-GB" sz="12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10585702"/>
              </p:ext>
            </p:extLst>
          </p:nvPr>
        </p:nvGraphicFramePr>
        <p:xfrm>
          <a:off x="827584" y="3937600"/>
          <a:ext cx="7848875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36308"/>
                <a:gridCol w="504056"/>
                <a:gridCol w="648072"/>
                <a:gridCol w="648072"/>
                <a:gridCol w="3312367"/>
              </a:tblGrid>
              <a:tr h="154931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Linac4</a:t>
                      </a:r>
                      <a:r>
                        <a:rPr lang="en-US" sz="1600" b="1" baseline="0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 + 1.4 </a:t>
                      </a:r>
                      <a:r>
                        <a:rPr lang="en-US" sz="1600" b="1" baseline="0" dirty="0" err="1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GeV</a:t>
                      </a:r>
                      <a:endParaRPr lang="en-GB" sz="1600" b="1" dirty="0">
                        <a:solidFill>
                          <a:srgbClr val="FFFF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25 ns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[</a:t>
                      </a:r>
                      <a:r>
                        <a:rPr lang="en-US" sz="1200" i="1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N</a:t>
                      </a:r>
                      <a:r>
                        <a:rPr lang="en-US" sz="1200" baseline="-25000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b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]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 =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10</a:t>
                      </a:r>
                      <a:r>
                        <a:rPr lang="en-US" sz="1200" baseline="300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11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, [</a:t>
                      </a:r>
                      <a:r>
                        <a:rPr lang="en-US" sz="1200" dirty="0" err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bge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] =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m</a:t>
                      </a:r>
                      <a:endParaRPr lang="en-GB" sz="12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 anchor="b">
                    <a:solidFill>
                      <a:srgbClr val="385D8A"/>
                    </a:solidFill>
                  </a:tcPr>
                </a:tc>
              </a:tr>
              <a:tr h="154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Scheme</a:t>
                      </a:r>
                      <a:endParaRPr lang="en-GB" sz="1600" b="1" dirty="0" smtClean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#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N</a:t>
                      </a:r>
                      <a:r>
                        <a:rPr lang="en-US" sz="1600" baseline="-25000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b</a:t>
                      </a:r>
                      <a:endParaRPr lang="en-GB" sz="1600" baseline="-250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bge</a:t>
                      </a:r>
                      <a:endParaRPr lang="en-GB" sz="1600" dirty="0">
                        <a:solidFill>
                          <a:schemeClr val="bg1"/>
                        </a:solidFill>
                        <a:latin typeface="Symbol" pitchFamily="18" charset="2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Limitation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</a:tr>
              <a:tr h="154931">
                <a:tc>
                  <a:txBody>
                    <a:bodyPr/>
                    <a:lstStyle/>
                    <a:p>
                      <a:r>
                        <a:rPr lang="en-US" sz="1600" smtClean="0">
                          <a:latin typeface="Constantia" pitchFamily="18" charset="0"/>
                        </a:rPr>
                        <a:t>Triple splitting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72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1.3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1.7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Space charge PS</a:t>
                      </a:r>
                    </a:p>
                  </a:txBody>
                  <a:tcPr anchor="ctr"/>
                </a:tc>
              </a:tr>
              <a:tr h="154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Original</a:t>
                      </a:r>
                      <a:r>
                        <a:rPr lang="en-US" sz="1600" baseline="0" dirty="0" smtClean="0">
                          <a:latin typeface="Constantia" pitchFamily="18" charset="0"/>
                        </a:rPr>
                        <a:t> ‘h=9’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64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1.9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Space charge PS, suffers</a:t>
                      </a:r>
                      <a:r>
                        <a:rPr lang="en-US" sz="1200" b="1" baseline="0" dirty="0" smtClean="0">
                          <a:latin typeface="Constantia" pitchFamily="18" charset="0"/>
                        </a:rPr>
                        <a:t> from small </a:t>
                      </a:r>
                      <a:r>
                        <a:rPr lang="en-US" sz="1200" b="1" baseline="0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sz="1200" b="1" baseline="-25000" dirty="0" smtClean="0">
                          <a:latin typeface="Constantia" pitchFamily="18" charset="0"/>
                        </a:rPr>
                        <a:t>l</a:t>
                      </a:r>
                      <a:endParaRPr lang="en-GB" sz="1200" b="1" baseline="-25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54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BCMS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48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1.3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latin typeface="Constantia" pitchFamily="18" charset="0"/>
                        </a:rPr>
                        <a:t>Space charge PS</a:t>
                      </a:r>
                      <a:endParaRPr lang="en-GB" sz="12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8471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Pure batch compression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32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1.0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latin typeface="Constantia" pitchFamily="18" charset="0"/>
                        </a:rPr>
                        <a:t>Space charge PS</a:t>
                      </a:r>
                      <a:endParaRPr lang="en-GB" sz="12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9" name="Rectangle 8"/>
          <p:cNvSpPr/>
          <p:nvPr/>
        </p:nvSpPr>
        <p:spPr>
          <a:xfrm>
            <a:off x="827584" y="6093296"/>
            <a:ext cx="7488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Constantia" pitchFamily="18" charset="0"/>
                <a:hlinkClick r:id="rId3" action="ppaction://hlinkfile"/>
              </a:rPr>
              <a:t>\\</a:t>
            </a:r>
            <a:r>
              <a:rPr lang="en-GB" sz="1200" dirty="0" smtClean="0">
                <a:latin typeface="Constantia" pitchFamily="18" charset="0"/>
                <a:hlinkClick r:id="rId3" action="ppaction://hlinkfile"/>
              </a:rPr>
              <a:t>cern.ch\dfs\Users\h\hdamerau\Public\ForRLIUP\</a:t>
            </a:r>
            <a:r>
              <a:rPr lang="en-GB" sz="1200" dirty="0">
                <a:latin typeface="Constantia" pitchFamily="18" charset="0"/>
                <a:hlinkClick r:id="rId3" action="ppaction://hlinkfile"/>
              </a:rPr>
              <a:t>AlternativesPerformanceAfterUpgrades_v5.xlsx</a:t>
            </a:r>
            <a:endParaRPr lang="en-GB" sz="12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1158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82"/>
          <p:cNvSpPr>
            <a:spLocks noChangeArrowheads="1"/>
          </p:cNvSpPr>
          <p:nvPr/>
        </p:nvSpPr>
        <p:spPr bwMode="auto">
          <a:xfrm>
            <a:off x="467047" y="188640"/>
            <a:ext cx="8208641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>
              <a:spcBef>
                <a:spcPct val="0"/>
              </a:spcBef>
            </a:pPr>
            <a:r>
              <a:rPr lang="en-US" sz="3200" b="1" dirty="0" smtClean="0">
                <a:solidFill>
                  <a:schemeClr val="tx2"/>
                </a:solidFill>
                <a:latin typeface="Constantia" pitchFamily="18" charset="0"/>
              </a:rPr>
              <a:t>Performance of ‘standard’ schemes</a:t>
            </a:r>
            <a:endParaRPr lang="en-GB" sz="3200" b="1" dirty="0">
              <a:solidFill>
                <a:schemeClr val="tx2"/>
              </a:solidFill>
              <a:latin typeface="Constantia" pitchFamily="18" charset="0"/>
            </a:endParaRPr>
          </a:p>
        </p:txBody>
      </p:sp>
      <p:sp>
        <p:nvSpPr>
          <p:cNvPr id="75" name="Slide Number Placeholder 7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312B61-8FBB-43B8-A6DD-B3B75C37806A}" type="slidenum">
              <a:rPr lang="en-US" smtClean="0"/>
              <a:pPr/>
              <a:t>28</a:t>
            </a:fld>
            <a:endParaRPr lang="en-US" dirty="0"/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91642051"/>
              </p:ext>
            </p:extLst>
          </p:nvPr>
        </p:nvGraphicFramePr>
        <p:xfrm>
          <a:off x="826813" y="3937600"/>
          <a:ext cx="7848875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36308"/>
                <a:gridCol w="504056"/>
                <a:gridCol w="648072"/>
                <a:gridCol w="648072"/>
                <a:gridCol w="3312367"/>
              </a:tblGrid>
              <a:tr h="147895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Linac4</a:t>
                      </a:r>
                      <a:r>
                        <a:rPr lang="en-US" sz="1600" b="1" baseline="0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 + 2 </a:t>
                      </a:r>
                      <a:r>
                        <a:rPr lang="en-US" sz="1600" b="1" baseline="0" dirty="0" err="1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GeV</a:t>
                      </a:r>
                      <a:r>
                        <a:rPr lang="en-US" sz="1600" b="1" baseline="0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 + SPS RF</a:t>
                      </a:r>
                      <a:endParaRPr lang="en-GB" sz="1600" b="1" dirty="0">
                        <a:solidFill>
                          <a:srgbClr val="FFFF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25 ns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[</a:t>
                      </a:r>
                      <a:r>
                        <a:rPr lang="en-US" sz="1200" i="1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N</a:t>
                      </a:r>
                      <a:r>
                        <a:rPr lang="en-US" sz="1200" baseline="-25000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b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]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 =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10</a:t>
                      </a:r>
                      <a:r>
                        <a:rPr lang="en-US" sz="1200" baseline="300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11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, [</a:t>
                      </a:r>
                      <a:r>
                        <a:rPr lang="en-US" sz="1200" dirty="0" err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bge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] =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m</a:t>
                      </a:r>
                      <a:endParaRPr lang="en-GB" sz="1200" dirty="0" smtClean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 anchor="b">
                    <a:solidFill>
                      <a:srgbClr val="385D8A"/>
                    </a:solidFill>
                  </a:tcPr>
                </a:tc>
              </a:tr>
              <a:tr h="1478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Scheme</a:t>
                      </a:r>
                      <a:endParaRPr lang="en-GB" sz="1600" b="1" dirty="0" smtClean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#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N</a:t>
                      </a:r>
                      <a:r>
                        <a:rPr lang="en-US" sz="1600" baseline="-25000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b</a:t>
                      </a:r>
                      <a:endParaRPr lang="en-GB" sz="1600" baseline="-250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bge</a:t>
                      </a:r>
                      <a:endParaRPr lang="en-GB" sz="1600" dirty="0">
                        <a:solidFill>
                          <a:schemeClr val="bg1"/>
                        </a:solidFill>
                        <a:latin typeface="Symbol" pitchFamily="18" charset="2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Limitation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</a:tr>
              <a:tr h="147895">
                <a:tc>
                  <a:txBody>
                    <a:bodyPr/>
                    <a:lstStyle/>
                    <a:p>
                      <a:r>
                        <a:rPr lang="en-US" sz="1600" smtClean="0">
                          <a:latin typeface="Constantia" pitchFamily="18" charset="0"/>
                        </a:rPr>
                        <a:t>Triple splitting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72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2.0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1.9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Brightness</a:t>
                      </a:r>
                      <a:r>
                        <a:rPr lang="en-US" sz="1200" b="1" baseline="0" dirty="0" smtClean="0">
                          <a:latin typeface="Constantia" pitchFamily="18" charset="0"/>
                        </a:rPr>
                        <a:t> from L4+PSB</a:t>
                      </a:r>
                      <a:endParaRPr lang="en-US" sz="1200" b="1" dirty="0" smtClean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4789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Original</a:t>
                      </a:r>
                      <a:r>
                        <a:rPr lang="en-US" sz="1600" baseline="0" dirty="0" smtClean="0">
                          <a:latin typeface="Constantia" pitchFamily="18" charset="0"/>
                        </a:rPr>
                        <a:t> ‘h=9’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64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1.71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1" dirty="0" smtClean="0">
                          <a:latin typeface="Constantia" pitchFamily="18" charset="0"/>
                        </a:rPr>
                        <a:t>Space charge PS</a:t>
                      </a:r>
                      <a:endParaRPr lang="en-GB" sz="1200" b="1" baseline="-25000" dirty="0" smtClean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4789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BCMS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48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1.4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latin typeface="Constantia" pitchFamily="18" charset="0"/>
                        </a:rPr>
                        <a:t>Space charge SPS</a:t>
                      </a:r>
                      <a:endParaRPr lang="en-GB" sz="12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47895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Pure batch compression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32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1.4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Space </a:t>
                      </a:r>
                      <a:r>
                        <a:rPr lang="en-US" sz="1200" b="1" baseline="0" dirty="0" smtClean="0">
                          <a:latin typeface="Constantia" pitchFamily="18" charset="0"/>
                        </a:rPr>
                        <a:t>charge SPS</a:t>
                      </a:r>
                      <a:endParaRPr lang="en-GB" sz="12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30540167"/>
              </p:ext>
            </p:extLst>
          </p:nvPr>
        </p:nvGraphicFramePr>
        <p:xfrm>
          <a:off x="827580" y="1317496"/>
          <a:ext cx="7848875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736308"/>
                <a:gridCol w="504056"/>
                <a:gridCol w="648072"/>
                <a:gridCol w="648072"/>
                <a:gridCol w="3312367"/>
              </a:tblGrid>
              <a:tr h="154931">
                <a:tc>
                  <a:txBody>
                    <a:bodyPr/>
                    <a:lstStyle/>
                    <a:p>
                      <a:r>
                        <a:rPr lang="en-US" sz="1600" b="1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Linac4</a:t>
                      </a:r>
                      <a:r>
                        <a:rPr lang="en-US" sz="1600" b="1" baseline="0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 + 1.4 </a:t>
                      </a:r>
                      <a:r>
                        <a:rPr lang="en-US" sz="1600" b="1" baseline="0" dirty="0" err="1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GeV</a:t>
                      </a:r>
                      <a:r>
                        <a:rPr lang="en-US" sz="1600" b="1" baseline="0" dirty="0" smtClean="0">
                          <a:solidFill>
                            <a:srgbClr val="FFFF00"/>
                          </a:solidFill>
                          <a:latin typeface="Constantia" pitchFamily="18" charset="0"/>
                        </a:rPr>
                        <a:t> + SPS RF</a:t>
                      </a:r>
                      <a:endParaRPr lang="en-GB" sz="1600" b="1" dirty="0">
                        <a:solidFill>
                          <a:srgbClr val="FFFF00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25 ns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[</a:t>
                      </a:r>
                      <a:r>
                        <a:rPr lang="en-US" sz="1200" i="1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N</a:t>
                      </a:r>
                      <a:r>
                        <a:rPr lang="en-US" sz="1200" baseline="-25000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b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]</a:t>
                      </a:r>
                      <a:r>
                        <a:rPr lang="en-US" sz="1200" baseline="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 =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10</a:t>
                      </a:r>
                      <a:r>
                        <a:rPr lang="en-US" sz="1200" baseline="300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11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, [</a:t>
                      </a:r>
                      <a:r>
                        <a:rPr lang="en-US" sz="1200" dirty="0" err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bge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] = 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m</a:t>
                      </a:r>
                      <a:r>
                        <a:rPr lang="en-US" sz="12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m</a:t>
                      </a:r>
                      <a:endParaRPr lang="en-GB" sz="1200" dirty="0" smtClean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 anchor="b">
                    <a:solidFill>
                      <a:srgbClr val="385D8A"/>
                    </a:solidFill>
                  </a:tcPr>
                </a:tc>
              </a:tr>
              <a:tr h="15493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1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Scheme</a:t>
                      </a:r>
                      <a:endParaRPr lang="en-GB" sz="1600" b="1" dirty="0" smtClean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#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i="1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N</a:t>
                      </a:r>
                      <a:r>
                        <a:rPr lang="en-US" sz="1600" baseline="-25000" dirty="0" err="1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b</a:t>
                      </a:r>
                      <a:endParaRPr lang="en-GB" sz="1600" baseline="-250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err="1" smtClean="0">
                          <a:solidFill>
                            <a:schemeClr val="bg1"/>
                          </a:solidFill>
                          <a:latin typeface="Symbol" pitchFamily="18" charset="2"/>
                        </a:rPr>
                        <a:t>bge</a:t>
                      </a:r>
                      <a:endParaRPr lang="en-GB" sz="1600" dirty="0">
                        <a:solidFill>
                          <a:schemeClr val="bg1"/>
                        </a:solidFill>
                        <a:latin typeface="Symbol" pitchFamily="18" charset="2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600" dirty="0" smtClean="0">
                          <a:solidFill>
                            <a:schemeClr val="bg1"/>
                          </a:solidFill>
                          <a:latin typeface="Constantia" pitchFamily="18" charset="0"/>
                        </a:rPr>
                        <a:t>Limitation</a:t>
                      </a:r>
                      <a:endParaRPr lang="en-GB" sz="1600" dirty="0">
                        <a:solidFill>
                          <a:schemeClr val="bg1"/>
                        </a:solidFill>
                        <a:latin typeface="Constantia" pitchFamily="18" charset="0"/>
                      </a:endParaRPr>
                    </a:p>
                  </a:txBody>
                  <a:tcPr>
                    <a:solidFill>
                      <a:srgbClr val="385D8A"/>
                    </a:solidFill>
                  </a:tcPr>
                </a:tc>
              </a:tr>
              <a:tr h="154931">
                <a:tc>
                  <a:txBody>
                    <a:bodyPr/>
                    <a:lstStyle/>
                    <a:p>
                      <a:r>
                        <a:rPr lang="en-US" sz="1600" smtClean="0">
                          <a:latin typeface="Constantia" pitchFamily="18" charset="0"/>
                        </a:rPr>
                        <a:t>Triple splitting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72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rowSpan="4"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2.0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3.0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Space</a:t>
                      </a:r>
                      <a:r>
                        <a:rPr lang="en-US" sz="1200" b="1" baseline="0" dirty="0" smtClean="0">
                          <a:latin typeface="Constantia" pitchFamily="18" charset="0"/>
                        </a:rPr>
                        <a:t> charge PS</a:t>
                      </a:r>
                      <a:endParaRPr lang="en-US" sz="1200" b="1" dirty="0" smtClean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54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Original</a:t>
                      </a:r>
                      <a:r>
                        <a:rPr lang="en-US" sz="1600" baseline="0" dirty="0" smtClean="0">
                          <a:latin typeface="Constantia" pitchFamily="18" charset="0"/>
                        </a:rPr>
                        <a:t> ‘h=9’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64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3.2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Space charge PS, suffers from small </a:t>
                      </a:r>
                      <a:r>
                        <a:rPr lang="en-US" sz="1200" b="1" i="0" dirty="0" smtClean="0">
                          <a:latin typeface="Symbol" pitchFamily="18" charset="2"/>
                        </a:rPr>
                        <a:t>e</a:t>
                      </a:r>
                      <a:r>
                        <a:rPr lang="en-US" sz="1200" b="1" baseline="-25000" dirty="0" smtClean="0">
                          <a:latin typeface="Constantia" pitchFamily="18" charset="0"/>
                        </a:rPr>
                        <a:t>l</a:t>
                      </a:r>
                      <a:endParaRPr lang="en-GB" sz="1200" b="1" baseline="-25000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54931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BCMS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48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2.3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baseline="0" dirty="0" smtClean="0">
                          <a:latin typeface="Constantia" pitchFamily="18" charset="0"/>
                        </a:rPr>
                        <a:t>Space charge PS</a:t>
                      </a:r>
                      <a:endParaRPr lang="en-GB" sz="12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  <a:tr h="184719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latin typeface="Constantia" pitchFamily="18" charset="0"/>
                        </a:rPr>
                        <a:t>Pure batch compression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latin typeface="Constantia" pitchFamily="18" charset="0"/>
                        </a:rPr>
                        <a:t>32</a:t>
                      </a:r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/>
                      <a:endParaRPr lang="en-GB" sz="1600" dirty="0"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1" dirty="0" smtClean="0">
                          <a:solidFill>
                            <a:srgbClr val="FF0000"/>
                          </a:solidFill>
                          <a:latin typeface="Constantia" pitchFamily="18" charset="0"/>
                        </a:rPr>
                        <a:t>1.6</a:t>
                      </a:r>
                      <a:endParaRPr lang="en-GB" sz="1600" b="1" dirty="0">
                        <a:solidFill>
                          <a:srgbClr val="FF0000"/>
                        </a:solidFill>
                        <a:latin typeface="Constantia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200" b="1" dirty="0" smtClean="0">
                          <a:latin typeface="Constantia" pitchFamily="18" charset="0"/>
                        </a:rPr>
                        <a:t>Space</a:t>
                      </a:r>
                      <a:r>
                        <a:rPr lang="en-US" sz="1200" b="1" baseline="0" dirty="0" smtClean="0">
                          <a:latin typeface="Constantia" pitchFamily="18" charset="0"/>
                        </a:rPr>
                        <a:t> charge PS</a:t>
                      </a:r>
                      <a:endParaRPr lang="en-GB" sz="1200" b="1" dirty="0">
                        <a:latin typeface="Constantia" pitchFamily="18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395288" y="898396"/>
            <a:ext cx="83534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39725" indent="-339725">
              <a:spcBef>
                <a:spcPct val="20000"/>
              </a:spcBef>
              <a:buFontTx/>
              <a:buChar char="•"/>
            </a:pP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Intensity and transverse </a:t>
            </a:r>
            <a:r>
              <a:rPr lang="en-US" sz="2000" b="1" dirty="0" err="1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emittance</a:t>
            </a:r>
            <a:r>
              <a:rPr lang="en-US" sz="2000" b="1" dirty="0" smtClean="0">
                <a:latin typeface="Constantia" pitchFamily="18" charset="0"/>
                <a:cs typeface="Times New Roman" pitchFamily="18" charset="0"/>
                <a:sym typeface="Wingdings" pitchFamily="2" charset="2"/>
              </a:rPr>
              <a:t> at SPS extraction:</a:t>
            </a:r>
            <a:r>
              <a:rPr lang="en-US" sz="2000" b="1" dirty="0" smtClean="0">
                <a:solidFill>
                  <a:srgbClr val="4F81BD"/>
                </a:solidFill>
                <a:latin typeface="Constantia" pitchFamily="18" charset="0"/>
                <a:cs typeface="Times New Roman" pitchFamily="18" charset="0"/>
                <a:sym typeface="Symbol"/>
              </a:rPr>
              <a:t>		</a:t>
            </a:r>
            <a:endParaRPr lang="en-US" sz="2000" b="1" dirty="0" smtClean="0">
              <a:latin typeface="Constantia" pitchFamily="18" charset="0"/>
              <a:cs typeface="Times New Roman" pitchFamily="18" charset="0"/>
              <a:sym typeface="Wingdings" pitchFamily="2" charset="2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827584" y="6093296"/>
            <a:ext cx="748883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200" dirty="0">
                <a:latin typeface="Constantia" pitchFamily="18" charset="0"/>
                <a:hlinkClick r:id="rId3" action="ppaction://hlinkfile"/>
              </a:rPr>
              <a:t>\\</a:t>
            </a:r>
            <a:r>
              <a:rPr lang="en-GB" sz="1200" dirty="0" smtClean="0">
                <a:latin typeface="Constantia" pitchFamily="18" charset="0"/>
                <a:hlinkClick r:id="rId3" action="ppaction://hlinkfile"/>
              </a:rPr>
              <a:t>cern.ch\dfs\Users\h\hdamerau\Public\ForRLIUP\</a:t>
            </a:r>
            <a:r>
              <a:rPr lang="en-GB" sz="1200" dirty="0">
                <a:latin typeface="Constantia" pitchFamily="18" charset="0"/>
                <a:hlinkClick r:id="rId3" action="ppaction://hlinkfile"/>
              </a:rPr>
              <a:t>AlternativesPerformanceAfterUpgrades_v5.xlsx</a:t>
            </a:r>
            <a:endParaRPr lang="en-GB" sz="1200" dirty="0"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9965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48b Filling schemes  (B. </a:t>
            </a:r>
            <a:r>
              <a:rPr lang="en-US" dirty="0" err="1" smtClean="0"/>
              <a:t>Gorini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2052" name="Picture 4" descr="\\cern.ch\dfs\Users\r\rdemaria\Desktop\25ns_2604b_2592_2288_2396_288bpi12inj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4420136"/>
            <a:ext cx="9143999" cy="18918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\\cern.ch\dfs\Users\r\rdemaria\Desktop\25ns_2556b_2544_2195_2297_240bpi13inj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2600326"/>
            <a:ext cx="9143999" cy="20193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\\cern.ch\dfs\Users\r\rdemaria\Desktop\25ns_2508b_2496_2108_2204_240bpi12inj.pn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960438"/>
            <a:ext cx="9144000" cy="1855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57943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Experimental conditions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962720"/>
            <a:ext cx="8534401" cy="5349240"/>
          </a:xfrm>
        </p:spPr>
        <p:txBody>
          <a:bodyPr>
            <a:normAutofit/>
          </a:bodyPr>
          <a:lstStyle/>
          <a:p>
            <a:pPr marL="228600" lvl="1" indent="0">
              <a:buNone/>
            </a:pPr>
            <a:r>
              <a:rPr lang="en-US" sz="2000" dirty="0" smtClean="0">
                <a:solidFill>
                  <a:srgbClr val="3861AA"/>
                </a:solidFill>
              </a:rPr>
              <a:t>Average pile-up limit </a:t>
            </a:r>
            <a:r>
              <a:rPr lang="en-US" sz="2000" dirty="0" smtClean="0"/>
              <a:t>in IP1-5:</a:t>
            </a:r>
          </a:p>
          <a:p>
            <a:pPr lvl="1"/>
            <a:r>
              <a:rPr lang="en-US" sz="2000" dirty="0" smtClean="0"/>
              <a:t>140 </a:t>
            </a:r>
            <a:r>
              <a:rPr lang="en-US" sz="2000" dirty="0" err="1" smtClean="0"/>
              <a:t>evt</a:t>
            </a:r>
            <a:r>
              <a:rPr lang="en-US" sz="2000" dirty="0" smtClean="0"/>
              <a:t> per crossing</a:t>
            </a:r>
          </a:p>
          <a:p>
            <a:pPr lvl="1"/>
            <a:r>
              <a:rPr lang="en-US" sz="2000" dirty="0" smtClean="0"/>
              <a:t>1.4 </a:t>
            </a:r>
            <a:r>
              <a:rPr lang="en-US" sz="2000" dirty="0" err="1" smtClean="0"/>
              <a:t>evt</a:t>
            </a:r>
            <a:r>
              <a:rPr lang="en-US" sz="2000" dirty="0" smtClean="0"/>
              <a:t>/mm accepted but 0.7 </a:t>
            </a:r>
            <a:r>
              <a:rPr lang="en-US" sz="2000" dirty="0" err="1" smtClean="0"/>
              <a:t>evt</a:t>
            </a:r>
            <a:r>
              <a:rPr lang="en-US" sz="2000" dirty="0" smtClean="0"/>
              <a:t>/mm should be the target</a:t>
            </a:r>
          </a:p>
          <a:p>
            <a:pPr lvl="1"/>
            <a:r>
              <a:rPr lang="en-US" sz="2000" dirty="0" smtClean="0"/>
              <a:t>Cross- section for pile-up 85 </a:t>
            </a:r>
            <a:r>
              <a:rPr lang="en-US" sz="2000" dirty="0" err="1" smtClean="0"/>
              <a:t>mb</a:t>
            </a:r>
            <a:r>
              <a:rPr lang="en-US" sz="2000" dirty="0" smtClean="0"/>
              <a:t>, cross s-section for intensity life: 100 </a:t>
            </a:r>
            <a:r>
              <a:rPr lang="en-US" sz="2000" dirty="0" err="1" smtClean="0"/>
              <a:t>mb</a:t>
            </a:r>
            <a:endParaRPr lang="en-US" sz="2000" dirty="0" smtClean="0"/>
          </a:p>
          <a:p>
            <a:pPr marL="228600" lvl="1" indent="0">
              <a:buNone/>
            </a:pPr>
            <a:endParaRPr lang="en-US" sz="20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271695"/>
              </p:ext>
            </p:extLst>
          </p:nvPr>
        </p:nvGraphicFramePr>
        <p:xfrm>
          <a:off x="5418221" y="3491697"/>
          <a:ext cx="3124200" cy="238530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1066800"/>
              </a:tblGrid>
              <a:tr h="861304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Filling scheme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IP1-5</a:t>
                      </a:r>
                      <a:r>
                        <a:rPr lang="en-US" sz="1400" baseline="0" dirty="0" smtClean="0"/>
                        <a:t> Colliding bunches</a:t>
                      </a:r>
                      <a:endParaRPr lang="en-US" sz="1400" dirty="0"/>
                    </a:p>
                  </a:txBody>
                  <a:tcPr/>
                </a:tc>
              </a:tr>
              <a:tr h="2822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48b 5 Ps </a:t>
                      </a:r>
                      <a:r>
                        <a:rPr lang="en-US" sz="1400" dirty="0" err="1" smtClean="0"/>
                        <a:t>inj</a:t>
                      </a:r>
                      <a:r>
                        <a:rPr lang="en-US" sz="1400" dirty="0" smtClean="0"/>
                        <a:t>, 12 SPS </a:t>
                      </a:r>
                      <a:r>
                        <a:rPr lang="en-US" sz="1400" dirty="0" err="1" smtClean="0"/>
                        <a:t>inj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2508</a:t>
                      </a:r>
                      <a:endParaRPr lang="en-US" sz="1400" dirty="0"/>
                    </a:p>
                  </a:txBody>
                  <a:tcPr/>
                </a:tc>
              </a:tr>
              <a:tr h="2822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48b</a:t>
                      </a:r>
                      <a:r>
                        <a:rPr lang="en-US" sz="1400" baseline="0" dirty="0" smtClean="0"/>
                        <a:t> 5 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, 13 SPS </a:t>
                      </a:r>
                      <a:r>
                        <a:rPr lang="en-US" sz="1400" baseline="0" dirty="0" err="1" smtClean="0"/>
                        <a:t>inj</a:t>
                      </a:r>
                      <a:r>
                        <a:rPr lang="en-US" sz="1400" baseline="0" dirty="0" smtClean="0"/>
                        <a:t> 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2544</a:t>
                      </a:r>
                      <a:endParaRPr lang="en-US" sz="1400" dirty="0"/>
                    </a:p>
                  </a:txBody>
                  <a:tcPr/>
                </a:tc>
              </a:tr>
              <a:tr h="2822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48b 6 Ps </a:t>
                      </a:r>
                      <a:r>
                        <a:rPr lang="en-US" sz="1400" dirty="0" err="1" smtClean="0"/>
                        <a:t>inj</a:t>
                      </a:r>
                      <a:r>
                        <a:rPr lang="en-US" sz="1400" dirty="0" smtClean="0"/>
                        <a:t>,</a:t>
                      </a:r>
                      <a:r>
                        <a:rPr lang="en-US" sz="1400" baseline="0" dirty="0" smtClean="0"/>
                        <a:t> 12 SPS </a:t>
                      </a:r>
                      <a:r>
                        <a:rPr lang="en-US" sz="1400" baseline="0" dirty="0" err="1" smtClean="0"/>
                        <a:t>inj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2592</a:t>
                      </a:r>
                      <a:endParaRPr lang="en-US" sz="1400" dirty="0"/>
                    </a:p>
                  </a:txBody>
                  <a:tcPr/>
                </a:tc>
              </a:tr>
              <a:tr h="2822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64b (guess)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2680</a:t>
                      </a:r>
                      <a:endParaRPr lang="en-US" sz="1400" dirty="0"/>
                    </a:p>
                  </a:txBody>
                  <a:tcPr/>
                </a:tc>
              </a:tr>
              <a:tr h="282293"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72b (doubling</a:t>
                      </a:r>
                      <a:r>
                        <a:rPr lang="en-US" sz="1400" baseline="0" dirty="0" smtClean="0"/>
                        <a:t> 50ns)</a:t>
                      </a:r>
                      <a:endParaRPr 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2760</a:t>
                      </a:r>
                      <a:endParaRPr lang="en-US" sz="1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57199" y="3491697"/>
            <a:ext cx="482065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1" indent="0">
              <a:buNone/>
            </a:pPr>
            <a:r>
              <a:rPr lang="en-US" sz="2000" dirty="0">
                <a:solidFill>
                  <a:srgbClr val="3861AA"/>
                </a:solidFill>
              </a:rPr>
              <a:t>Filling scheme</a:t>
            </a:r>
            <a:r>
              <a:rPr lang="en-US" sz="2000" dirty="0"/>
              <a:t>: 48b (</a:t>
            </a:r>
            <a:r>
              <a:rPr lang="en-US" sz="2000" dirty="0" err="1"/>
              <a:t>preliminar</a:t>
            </a:r>
            <a:r>
              <a:rPr lang="en-US" sz="2000" dirty="0"/>
              <a:t> B. </a:t>
            </a:r>
            <a:r>
              <a:rPr lang="en-US" sz="2000" dirty="0" err="1"/>
              <a:t>Gorini</a:t>
            </a:r>
            <a:r>
              <a:rPr lang="en-US" sz="2000" dirty="0"/>
              <a:t>), 72b (doubling 50ns), 64b (just a guess</a:t>
            </a:r>
            <a:r>
              <a:rPr lang="en-US" sz="2000" dirty="0" smtClean="0"/>
              <a:t>)</a:t>
            </a:r>
          </a:p>
          <a:p>
            <a:pPr marL="228600" lvl="1" indent="0">
              <a:buNone/>
            </a:pPr>
            <a:endParaRPr lang="en-US" sz="2000" dirty="0" smtClean="0"/>
          </a:p>
          <a:p>
            <a:pPr marL="228600" lvl="1" indent="0">
              <a:buNone/>
            </a:pPr>
            <a:r>
              <a:rPr lang="en-US" sz="2000" dirty="0" smtClean="0"/>
              <a:t>Possible </a:t>
            </a:r>
            <a:r>
              <a:rPr lang="en-US" sz="2000" dirty="0"/>
              <a:t>optimization with no bunches w/o collisions, no 4-fold symmetry and use last injectable bucket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83409738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199" y="274638"/>
            <a:ext cx="8969829" cy="914400"/>
          </a:xfrm>
        </p:spPr>
        <p:txBody>
          <a:bodyPr/>
          <a:lstStyle/>
          <a:p>
            <a:r>
              <a:rPr lang="en-US" sz="2800" dirty="0" smtClean="0"/>
              <a:t>Beam/Machine parameters</a:t>
            </a:r>
            <a:endParaRPr lang="en-US" sz="28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0817623"/>
              </p:ext>
            </p:extLst>
          </p:nvPr>
        </p:nvGraphicFramePr>
        <p:xfrm>
          <a:off x="889585" y="1189038"/>
          <a:ext cx="7601272" cy="201168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Momentum 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TeV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/c]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6.5 / 7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Max. Number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of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 bunches/colliding pairs IP1/5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2508 or 2760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Total</a:t>
                      </a:r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 RF Voltage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16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e</a:t>
                      </a:r>
                      <a:r>
                        <a:rPr lang="en-US" sz="1600" b="0" baseline="-25000" dirty="0" err="1" smtClean="0">
                          <a:solidFill>
                            <a:schemeClr val="tx1"/>
                          </a:solidFill>
                          <a:latin typeface="+mn-lt"/>
                        </a:rPr>
                        <a:t>L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*[</a:t>
                      </a:r>
                      <a:r>
                        <a:rPr lang="en-US" sz="1600" b="0" dirty="0" err="1" smtClean="0">
                          <a:solidFill>
                            <a:schemeClr val="tx1"/>
                          </a:solidFill>
                        </a:rPr>
                        <a:t>eV.s</a:t>
                      </a: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] at start of fill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2.5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Bunch length (4 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  <a:latin typeface="Symbol" pitchFamily="18" charset="2"/>
                        </a:rPr>
                        <a:t>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)[ns]/ (</a:t>
                      </a:r>
                      <a:r>
                        <a:rPr lang="en-US" sz="1600" dirty="0" err="1" smtClean="0">
                          <a:solidFill>
                            <a:schemeClr val="tx1"/>
                          </a:solidFill>
                        </a:rPr>
                        <a:t>r.m.s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.) [cm]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1/7.5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“Visible” cross-section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IP1-5-8 [</a:t>
                      </a:r>
                      <a:r>
                        <a:rPr lang="en-US" sz="1600" baseline="0" dirty="0" err="1" smtClean="0">
                          <a:solidFill>
                            <a:schemeClr val="tx1"/>
                          </a:solidFill>
                        </a:rPr>
                        <a:t>mb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 for pile-up estimation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85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1)</a:t>
                      </a:r>
                      <a:endParaRPr lang="en-US" sz="1600" baseline="30000" dirty="0">
                        <a:solidFill>
                          <a:srgbClr val="FF0000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30</a:t>
            </a:fld>
            <a:endParaRPr lang="it-IT"/>
          </a:p>
        </p:txBody>
      </p:sp>
      <p:sp>
        <p:nvSpPr>
          <p:cNvPr id="5" name="Content Placeholder 8"/>
          <p:cNvSpPr txBox="1">
            <a:spLocks/>
          </p:cNvSpPr>
          <p:nvPr/>
        </p:nvSpPr>
        <p:spPr>
          <a:xfrm>
            <a:off x="179387" y="5486400"/>
            <a:ext cx="8964613" cy="1085696"/>
          </a:xfrm>
          <a:prstGeom prst="rect">
            <a:avLst/>
          </a:prstGeom>
        </p:spPr>
        <p:txBody>
          <a:bodyPr vert="horz" lIns="91440" tIns="0" rIns="91440" bIns="0" rtlCol="0">
            <a:noAutofit/>
          </a:bodyPr>
          <a:lstStyle>
            <a:lvl1pPr marL="228600" indent="-228600" algn="l" defTabSz="457200" rtl="0" eaLnBrk="1" latinLnBrk="0" hangingPunct="1">
              <a:lnSpc>
                <a:spcPct val="120000"/>
              </a:lnSpc>
              <a:spcBef>
                <a:spcPts val="600"/>
              </a:spcBef>
              <a:buClr>
                <a:srgbClr val="0089B5"/>
              </a:buClr>
              <a:buFont typeface="Arial"/>
              <a:buChar char="•"/>
              <a:defRPr sz="3200" kern="120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-228600" algn="l" defTabSz="457200" rtl="0" eaLnBrk="1" latinLnBrk="0" hangingPunct="1">
              <a:lnSpc>
                <a:spcPct val="120000"/>
              </a:lnSpc>
              <a:spcBef>
                <a:spcPts val="400"/>
              </a:spcBef>
              <a:buClr>
                <a:srgbClr val="0089B5"/>
              </a:buClr>
              <a:buSzPct val="95000"/>
              <a:buFont typeface="Arial"/>
              <a:buChar char="•"/>
              <a:defRPr sz="32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6858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914400" indent="-228600" algn="l" defTabSz="457200" rtl="0" eaLnBrk="1" latinLnBrk="0" hangingPunct="1">
              <a:lnSpc>
                <a:spcPct val="120000"/>
              </a:lnSpc>
              <a:spcBef>
                <a:spcPts val="200"/>
              </a:spcBef>
              <a:buClr>
                <a:srgbClr val="0089B5"/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143000" indent="-228600" algn="l" defTabSz="457200" rtl="0" eaLnBrk="1" latinLnBrk="0" hangingPunct="1">
              <a:lnSpc>
                <a:spcPct val="120000"/>
              </a:lnSpc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/>
              <a:buChar char="•"/>
              <a:defRPr sz="2800" kern="1200" baseline="0">
                <a:solidFill>
                  <a:schemeClr val="tx1">
                    <a:lumMod val="50000"/>
                    <a:lumOff val="50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Likely 70-75 for </a:t>
            </a:r>
            <a:r>
              <a:rPr lang="en-US" sz="1400" dirty="0" err="1" smtClean="0"/>
              <a:t>LHCb</a:t>
            </a:r>
            <a:r>
              <a:rPr lang="en-US" sz="1400" dirty="0" smtClean="0"/>
              <a:t> at 6.5 </a:t>
            </a:r>
            <a:r>
              <a:rPr lang="en-US" sz="1400" dirty="0" err="1" smtClean="0"/>
              <a:t>TeV</a:t>
            </a:r>
            <a:r>
              <a:rPr lang="en-US" sz="1400" dirty="0" smtClean="0"/>
              <a:t> (R. Jacobsson)</a:t>
            </a:r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Likely 4.5 for </a:t>
            </a:r>
            <a:r>
              <a:rPr lang="en-US" sz="1400" dirty="0" err="1" smtClean="0"/>
              <a:t>LHCb</a:t>
            </a:r>
            <a:r>
              <a:rPr lang="en-US" sz="1400" dirty="0" smtClean="0"/>
              <a:t> assuming the visible cross section above (R. </a:t>
            </a:r>
            <a:r>
              <a:rPr lang="en-US" sz="1400" smtClean="0"/>
              <a:t>Jacobsson)</a:t>
            </a:r>
            <a:endParaRPr lang="en-US" sz="1400" dirty="0" smtClean="0"/>
          </a:p>
          <a:p>
            <a:pPr marL="637200" indent="-457200" algn="just">
              <a:lnSpc>
                <a:spcPct val="100000"/>
              </a:lnSpc>
              <a:spcBef>
                <a:spcPts val="0"/>
              </a:spcBef>
              <a:buClr>
                <a:srgbClr val="FF0000"/>
              </a:buClr>
              <a:buSzPct val="100000"/>
              <a:buFont typeface="+mj-lt"/>
              <a:buAutoNum type="arabicParenR"/>
            </a:pPr>
            <a:r>
              <a:rPr lang="en-US" sz="1400" dirty="0" smtClean="0"/>
              <a:t>Feasible?</a:t>
            </a:r>
          </a:p>
        </p:txBody>
      </p:sp>
      <p:graphicFrame>
        <p:nvGraphicFramePr>
          <p:cNvPr id="7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18297631"/>
              </p:ext>
            </p:extLst>
          </p:nvPr>
        </p:nvGraphicFramePr>
        <p:xfrm>
          <a:off x="889585" y="3486248"/>
          <a:ext cx="7601272" cy="134112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5596538"/>
                <a:gridCol w="2004734"/>
              </a:tblGrid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IP1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IP5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b="0" baseline="0" dirty="0" smtClean="0">
                          <a:solidFill>
                            <a:schemeClr val="tx1"/>
                          </a:solidFill>
                        </a:rPr>
                        <a:t>140</a:t>
                      </a: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Pile-up limit IP8</a:t>
                      </a:r>
                      <a:endParaRPr lang="en-US" sz="1600" b="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 smtClean="0">
                          <a:solidFill>
                            <a:schemeClr val="tx1"/>
                          </a:solidFill>
                        </a:rPr>
                        <a:t>6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2)</a:t>
                      </a:r>
                      <a:endParaRPr lang="en-US" sz="16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  <a:tr h="254758">
                <a:tc>
                  <a:txBody>
                    <a:bodyPr/>
                    <a:lstStyle/>
                    <a:p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Luminosity limit IP2 [10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34</a:t>
                      </a:r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 cm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-2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 s</a:t>
                      </a:r>
                      <a:r>
                        <a:rPr lang="en-US" sz="1600" baseline="30000" dirty="0" smtClean="0">
                          <a:solidFill>
                            <a:schemeClr val="tx1"/>
                          </a:solidFill>
                        </a:rPr>
                        <a:t>-1</a:t>
                      </a:r>
                      <a:r>
                        <a:rPr lang="en-US" sz="1600" baseline="0" dirty="0" smtClean="0">
                          <a:solidFill>
                            <a:schemeClr val="tx1"/>
                          </a:solidFill>
                        </a:rPr>
                        <a:t>]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0.002</a:t>
                      </a:r>
                      <a:r>
                        <a:rPr lang="en-US" sz="1600" baseline="30000" dirty="0" smtClean="0">
                          <a:solidFill>
                            <a:srgbClr val="FF0000"/>
                          </a:solidFill>
                        </a:rPr>
                        <a:t>3)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 marL="124303" marR="124303" anchor="ctr"/>
                </a:tc>
              </a:tr>
            </a:tbl>
          </a:graphicData>
        </a:graphic>
      </p:graphicFrame>
      <p:sp>
        <p:nvSpPr>
          <p:cNvPr id="8" name="Rectangular Callout 7"/>
          <p:cNvSpPr/>
          <p:nvPr/>
        </p:nvSpPr>
        <p:spPr>
          <a:xfrm>
            <a:off x="6959601" y="5207430"/>
            <a:ext cx="2086428" cy="908889"/>
          </a:xfrm>
          <a:prstGeom prst="wedgeRectCallout">
            <a:avLst>
              <a:gd name="adj1" fmla="val 2014"/>
              <a:gd name="adj2" fmla="val -194505"/>
            </a:avLst>
          </a:prstGeom>
          <a:solidFill>
            <a:srgbClr val="FFC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Pile-up Density can be an issue  here</a:t>
            </a:r>
          </a:p>
          <a:p>
            <a:pPr algn="ctr"/>
            <a:r>
              <a:rPr lang="en-US" sz="1400" b="1" dirty="0" smtClean="0">
                <a:solidFill>
                  <a:srgbClr val="FFFF00"/>
                </a:solidFill>
              </a:rPr>
              <a:t>Need limits </a:t>
            </a:r>
            <a:r>
              <a:rPr lang="en-US" sz="1400" b="1" smtClean="0">
                <a:solidFill>
                  <a:srgbClr val="FFFF00"/>
                </a:solidFill>
              </a:rPr>
              <a:t>from experiments!</a:t>
            </a:r>
            <a:endParaRPr lang="en-GB" sz="1400" b="1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91345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Aperture estimates for PIC layouts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 descr="\\cern.ch\dfs\Users\r\rdemaria\Desktop\2013-09-11-025023_1033x597_scrot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097280"/>
            <a:ext cx="7366034" cy="42570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6888480" y="534416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M. </a:t>
            </a:r>
            <a:r>
              <a:rPr lang="en-US" dirty="0" err="1" smtClean="0">
                <a:solidFill>
                  <a:srgbClr val="FF0000"/>
                </a:solidFill>
              </a:rPr>
              <a:t>Fitterer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9118" y="5418852"/>
            <a:ext cx="47752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Beta*&lt;20cm needs MS in Q10 and new Q5 IR6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7737412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Integrated </a:t>
            </a:r>
            <a:r>
              <a:rPr lang="it-IT" dirty="0" err="1" smtClean="0"/>
              <a:t>luminosity</a:t>
            </a:r>
            <a:r>
              <a:rPr lang="it-IT" dirty="0" smtClean="0"/>
              <a:t> targets</a:t>
            </a:r>
            <a:endParaRPr lang="it-IT" dirty="0"/>
          </a:p>
        </p:txBody>
      </p:sp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4485164"/>
              </p:ext>
            </p:extLst>
          </p:nvPr>
        </p:nvGraphicFramePr>
        <p:xfrm>
          <a:off x="121826" y="3187416"/>
          <a:ext cx="8665028" cy="1837944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57030"/>
                <a:gridCol w="1890023"/>
                <a:gridCol w="1439325"/>
                <a:gridCol w="1439325"/>
                <a:gridCol w="1439325"/>
              </a:tblGrid>
              <a:tr h="0"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it-IT" sz="12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</a:pPr>
                      <a:r>
                        <a:rPr lang="it-IT" sz="1200" b="1" dirty="0" smtClean="0">
                          <a:effectLst/>
                          <a:latin typeface="+mn-lt"/>
                        </a:rPr>
                        <a:t>No PIC</a:t>
                      </a:r>
                    </a:p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Only gain</a:t>
                      </a:r>
                      <a:r>
                        <a:rPr lang="it-IT" sz="12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in reduced SD</a:t>
                      </a:r>
                      <a:endParaRPr lang="it-IT" sz="1200" b="1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</a:rPr>
                        <a:t>PIC</a:t>
                      </a:r>
                      <a:endParaRPr lang="it-IT" sz="1200" b="1" baseline="-250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kern="1200" dirty="0" smtClean="0">
                          <a:effectLst/>
                        </a:rPr>
                        <a:t>US1</a:t>
                      </a:r>
                      <a:endParaRPr lang="it-IT" sz="12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kern="1200" dirty="0" smtClean="0">
                          <a:effectLst/>
                        </a:rPr>
                        <a:t>US2</a:t>
                      </a:r>
                      <a:endParaRPr lang="it-IT" sz="1200" b="1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Integrated luminosity </a:t>
                      </a:r>
                      <a:r>
                        <a:rPr lang="it-IT" sz="1200" b="1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by end 2021/ end 2035</a:t>
                      </a:r>
                      <a:endParaRPr lang="it-IT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300/1000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300/2000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300/3000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Number of years of operation after 2021</a:t>
                      </a:r>
                      <a:endParaRPr lang="it-IT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&gt;10 (shorter</a:t>
                      </a:r>
                      <a:r>
                        <a:rPr lang="it-IT" sz="1200" b="0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SD)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&gt;10 (shorter SD?)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10 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1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Goal</a:t>
                      </a:r>
                      <a:r>
                        <a:rPr lang="it-IT" sz="1200" b="1" baseline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 luminosity/year</a:t>
                      </a:r>
                      <a:endParaRPr lang="it-IT" sz="1200" b="1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40-60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70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it-IT" sz="1200" b="0" dirty="0" smtClean="0">
                          <a:effectLst/>
                          <a:latin typeface="+mn-lt"/>
                          <a:ea typeface="Calibri"/>
                          <a:cs typeface="Times New Roman"/>
                        </a:rPr>
                        <a:t>170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+mn-lt"/>
                          <a:ea typeface="+mn-ea"/>
                          <a:cs typeface="+mn-cs"/>
                        </a:rPr>
                        <a:t>270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 anchor="ctr"/>
                </a:tc>
              </a:tr>
            </a:tbl>
          </a:graphicData>
        </a:graphic>
      </p:graphicFrame>
      <p:sp>
        <p:nvSpPr>
          <p:cNvPr id="9" name="Content Placeholder 8"/>
          <p:cNvSpPr>
            <a:spLocks noGrp="1"/>
          </p:cNvSpPr>
          <p:nvPr>
            <p:ph sz="half" idx="4294967295"/>
          </p:nvPr>
        </p:nvSpPr>
        <p:spPr>
          <a:xfrm>
            <a:off x="121826" y="1075602"/>
            <a:ext cx="8763000" cy="1323975"/>
          </a:xfrm>
        </p:spPr>
        <p:txBody>
          <a:bodyPr>
            <a:noAutofit/>
          </a:bodyPr>
          <a:lstStyle/>
          <a:p>
            <a:pPr marL="540000" indent="-360000" algn="just">
              <a:spcBef>
                <a:spcPts val="600"/>
              </a:spcBef>
              <a:buSzPct val="100000"/>
            </a:pPr>
            <a:r>
              <a:rPr lang="en-US" sz="2400" dirty="0" smtClean="0"/>
              <a:t>Assumptions:</a:t>
            </a:r>
            <a:endParaRPr lang="en-US" sz="2000" dirty="0" smtClean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/>
              <a:t>Luminosity in 2015=30 fb</a:t>
            </a:r>
            <a:r>
              <a:rPr lang="en-US" sz="2000" baseline="30000" dirty="0"/>
              <a:t>-1</a:t>
            </a:r>
            <a:endParaRPr lang="en-US" sz="2000" dirty="0"/>
          </a:p>
          <a:p>
            <a:pPr marL="768600" lvl="1" indent="-360000" algn="just">
              <a:lnSpc>
                <a:spcPct val="100000"/>
              </a:lnSpc>
              <a:spcBef>
                <a:spcPts val="600"/>
              </a:spcBef>
              <a:buSzPct val="100000"/>
            </a:pPr>
            <a:r>
              <a:rPr lang="en-US" sz="2000" dirty="0" smtClean="0"/>
              <a:t>310 fb</a:t>
            </a:r>
            <a:r>
              <a:rPr lang="en-US" sz="2000" baseline="30000" dirty="0" smtClean="0"/>
              <a:t>-1</a:t>
            </a:r>
            <a:r>
              <a:rPr lang="en-US" sz="2000" dirty="0" smtClean="0"/>
              <a:t> by the end of 2021. See M. </a:t>
            </a:r>
            <a:r>
              <a:rPr lang="en-US" sz="2000" dirty="0"/>
              <a:t>Lamont 6th HL-LHC Coordination Group meeting </a:t>
            </a:r>
            <a:r>
              <a:rPr lang="en-US" sz="2000" dirty="0" smtClean="0"/>
              <a:t>26.07.13.</a:t>
            </a:r>
            <a:endParaRPr lang="en-US" sz="2000" dirty="0">
              <a:solidFill>
                <a:srgbClr val="FF0000"/>
              </a:solidFill>
              <a:sym typeface="Wingdings" pitchFamily="2" charset="2"/>
            </a:endParaRPr>
          </a:p>
          <a:p>
            <a:pPr marL="408600" lvl="1" indent="0" algn="just">
              <a:lnSpc>
                <a:spcPct val="100000"/>
              </a:lnSpc>
              <a:spcBef>
                <a:spcPts val="600"/>
              </a:spcBef>
              <a:buSzPct val="100000"/>
              <a:buNone/>
            </a:pPr>
            <a:endParaRPr lang="en-US" sz="2000" dirty="0" smtClean="0">
              <a:solidFill>
                <a:srgbClr val="FF0000"/>
              </a:solidFill>
              <a:sym typeface="Wingdings" pitchFamily="2" charset="2"/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B47CEF-754E-4AA9-93B8-91EB9B7F920E}" type="slidenum">
              <a:rPr lang="it-IT" smtClean="0"/>
              <a:t>32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257891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-300480" y="4916957"/>
            <a:ext cx="5062940" cy="629853"/>
          </a:xfrm>
        </p:spPr>
        <p:txBody>
          <a:bodyPr/>
          <a:lstStyle/>
          <a:p>
            <a:r>
              <a:rPr lang="en-GB" sz="2000" dirty="0" smtClean="0"/>
              <a:t>R. Tomas, WP2 Meeting 13/9/2013</a:t>
            </a:r>
            <a:endParaRPr lang="en-GB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137" t="14571" r="20290" b="9818"/>
          <a:stretch/>
        </p:blipFill>
        <p:spPr bwMode="auto">
          <a:xfrm>
            <a:off x="0" y="134550"/>
            <a:ext cx="5438274" cy="39247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726" t="27184" r="20359" b="23896"/>
          <a:stretch/>
        </p:blipFill>
        <p:spPr bwMode="auto">
          <a:xfrm>
            <a:off x="4580360" y="4307590"/>
            <a:ext cx="4563640" cy="24784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9475475"/>
              </p:ext>
            </p:extLst>
          </p:nvPr>
        </p:nvGraphicFramePr>
        <p:xfrm>
          <a:off x="5583276" y="1624621"/>
          <a:ext cx="2886955" cy="227360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435557"/>
                <a:gridCol w="663880"/>
                <a:gridCol w="572491"/>
                <a:gridCol w="638829"/>
                <a:gridCol w="576198"/>
              </a:tblGrid>
              <a:tr h="78979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inj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m]</a:t>
                      </a:r>
                      <a:endParaRPr lang="it-IT" sz="1200" b="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err="1" smtClean="0">
                          <a:effectLst/>
                        </a:rPr>
                        <a:t>N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b</a:t>
                      </a:r>
                      <a:r>
                        <a:rPr lang="en-US" sz="1200" b="0" kern="1200" baseline="-25000" dirty="0" smtClean="0">
                          <a:effectLst/>
                        </a:rPr>
                        <a:t> 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-2500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[10</a:t>
                      </a:r>
                      <a:r>
                        <a:rPr lang="en-US" sz="1200" b="0" kern="1200" baseline="30000" dirty="0" smtClean="0">
                          <a:effectLst/>
                        </a:rPr>
                        <a:t>11</a:t>
                      </a:r>
                      <a:r>
                        <a:rPr lang="en-US" sz="1200" b="0" kern="1200" dirty="0" smtClean="0">
                          <a:effectLst/>
                        </a:rPr>
                        <a:t>]</a:t>
                      </a:r>
                      <a:endParaRPr lang="it-IT" sz="1200" b="0" baseline="-25000" dirty="0" smtClean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e</a:t>
                      </a:r>
                      <a:r>
                        <a:rPr lang="en-US" sz="1200" b="0" kern="1200" dirty="0" smtClean="0">
                          <a:effectLst/>
                        </a:rPr>
                        <a:t>*</a:t>
                      </a:r>
                      <a:r>
                        <a:rPr lang="en-US" sz="1200" b="0" kern="1200" baseline="-25000" dirty="0" err="1" smtClean="0">
                          <a:effectLst/>
                        </a:rPr>
                        <a:t>coll</a:t>
                      </a:r>
                      <a:endParaRPr lang="en-US" sz="1200" b="0" kern="1200" baseline="0" dirty="0" smtClean="0">
                        <a:effectLst/>
                      </a:endParaRPr>
                    </a:p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b="0" kern="1200" dirty="0" smtClean="0">
                          <a:effectLst/>
                        </a:rPr>
                        <a:t>[</a:t>
                      </a:r>
                      <a:r>
                        <a:rPr lang="en-US" sz="1200" b="0" kern="1200" dirty="0" smtClean="0">
                          <a:effectLst/>
                          <a:latin typeface="Symbol" pitchFamily="18" charset="2"/>
                        </a:rPr>
                        <a:t>m</a:t>
                      </a:r>
                      <a:r>
                        <a:rPr lang="en-US" sz="1200" b="0" kern="1200" dirty="0" smtClean="0">
                          <a:effectLst/>
                        </a:rPr>
                        <a:t>m</a:t>
                      </a:r>
                      <a:r>
                        <a:rPr lang="en-US" sz="1200" b="0" kern="1200" dirty="0">
                          <a:effectLst/>
                        </a:rPr>
                        <a:t>]</a:t>
                      </a:r>
                      <a:endParaRPr lang="it-IT" sz="1200" b="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38402" marR="38402"/>
                </a:tc>
              </a:tr>
              <a:tr h="2967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</a:t>
                      </a:r>
                      <a:endParaRPr lang="en-US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967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PIC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1.85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2.22</a:t>
                      </a:r>
                      <a:endParaRPr lang="en-US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2967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US1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2.18</a:t>
                      </a: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1.9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2.62</a:t>
                      </a:r>
                      <a:endParaRPr lang="en-US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</a:tr>
              <a:tr h="2967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2.32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2.2</a:t>
                      </a:r>
                      <a:endParaRPr lang="en-GB" sz="12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endParaRPr lang="en-US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>
                    <a:solidFill>
                      <a:schemeClr val="bg2"/>
                    </a:solidFill>
                  </a:tcPr>
                </a:tc>
              </a:tr>
              <a:tr h="29676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US2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2.32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2.08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2.2</a:t>
                      </a:r>
                      <a:endParaRPr lang="en-GB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2.5</a:t>
                      </a:r>
                      <a:endParaRPr lang="en-US" sz="1200" b="0" i="0" u="none" strike="noStrike" baseline="30000" dirty="0" smtClean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5710989" y="561474"/>
            <a:ext cx="234012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Assumed for RLIUP:</a:t>
            </a:r>
          </a:p>
          <a:p>
            <a:r>
              <a:rPr lang="en-US" dirty="0" smtClean="0"/>
              <a:t>20% </a:t>
            </a:r>
            <a:r>
              <a:rPr lang="en-US" dirty="0" err="1" smtClean="0"/>
              <a:t>emittance</a:t>
            </a:r>
            <a:r>
              <a:rPr lang="en-US" dirty="0" smtClean="0"/>
              <a:t> blowup</a:t>
            </a:r>
          </a:p>
          <a:p>
            <a:r>
              <a:rPr lang="en-US" dirty="0" smtClean="0"/>
              <a:t>5% intensity loss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971108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Collimation settings and beta* reach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924" t="61869" r="21459" b="9991"/>
          <a:stretch/>
        </p:blipFill>
        <p:spPr bwMode="auto">
          <a:xfrm>
            <a:off x="-15588" y="1028617"/>
            <a:ext cx="6035388" cy="161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9" name="Group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42351164"/>
              </p:ext>
            </p:extLst>
          </p:nvPr>
        </p:nvGraphicFramePr>
        <p:xfrm>
          <a:off x="922338" y="2861315"/>
          <a:ext cx="8069262" cy="2028825"/>
        </p:xfrm>
        <a:graphic>
          <a:graphicData uri="http://schemas.openxmlformats.org/drawingml/2006/table">
            <a:tbl>
              <a:tblPr/>
              <a:tblGrid>
                <a:gridCol w="900112"/>
                <a:gridCol w="1177925"/>
                <a:gridCol w="1198563"/>
                <a:gridCol w="800100"/>
                <a:gridCol w="798512"/>
                <a:gridCol w="798513"/>
                <a:gridCol w="798512"/>
                <a:gridCol w="798513"/>
                <a:gridCol w="798512"/>
              </a:tblGrid>
              <a:tr h="441325">
                <a:tc gridSpan="2"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SQUEEZE OPTICS (6.5 </a:t>
                      </a:r>
                      <a:r>
                        <a:rPr kumimoji="0" lang="en-US" altLang="en-US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TeV</a:t>
                      </a: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)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APERTURE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gridSpan="6"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minimum over IR1/5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7500"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/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β* [m]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x-angle [μrad]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endParaRPr kumimoji="0" lang="en-US" alt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ヒラギノ角ゴ ProN W3" charset="0"/>
                        <a:cs typeface="ヒラギノ角ゴ ProN W3" charset="0"/>
                        <a:sym typeface="Calibri" charset="0"/>
                      </a:endParaRP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MQX*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D1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TAN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D2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Q4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Q5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</a:tr>
              <a:tr h="317500"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0.10/0.40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±165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beam size + co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13.39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14.11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8.86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12.19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7F00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11.92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11.35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</a:tr>
              <a:tr h="317500"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0.15/0.15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±270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beam size + co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12.11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12.87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9.4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12.38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FF7F00"/>
                          </a:solidFill>
                          <a:effectLst/>
                          <a:latin typeface="Calibri Bold" charset="0"/>
                          <a:ea typeface="Calibri Bold" charset="0"/>
                          <a:cs typeface="Calibri Bold" charset="0"/>
                          <a:sym typeface="Calibri Bold" charset="0"/>
                        </a:rPr>
                        <a:t>11.64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12.09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</a:tr>
              <a:tr h="317500"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0.20/0.40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±165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beam size + co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18.94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19.95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12.44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17.23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16.86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16.03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</a:tr>
              <a:tr h="317500"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0.30/0.30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±190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beam size + co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19.1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20.12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14.4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18.56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17.33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  <a:tc>
                  <a:txBody>
                    <a:bodyPr/>
                    <a:lstStyle>
                      <a:lvl1pPr algn="l">
                        <a:lnSpc>
                          <a:spcPct val="120000"/>
                        </a:lnSpc>
                        <a:spcBef>
                          <a:spcPts val="600"/>
                        </a:spcBef>
                        <a:buClr>
                          <a:srgbClr val="0089B5"/>
                        </a:buClr>
                        <a:buSzPct val="100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1pPr>
                      <a:lvl2pPr indent="-228600" algn="l">
                        <a:lnSpc>
                          <a:spcPct val="120000"/>
                        </a:lnSpc>
                        <a:spcBef>
                          <a:spcPts val="400"/>
                        </a:spcBef>
                        <a:buClr>
                          <a:srgbClr val="0089B5"/>
                        </a:buClr>
                        <a:buSzPct val="94000"/>
                        <a:buFont typeface="Arial" charset="0"/>
                        <a:tabLst>
                          <a:tab pos="914400" algn="l"/>
                        </a:tabLst>
                        <a:defRPr sz="28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2pPr>
                      <a:lvl3pPr marL="6858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3pPr>
                      <a:lvl4pPr marL="914400" indent="-228600" algn="l">
                        <a:lnSpc>
                          <a:spcPct val="120000"/>
                        </a:lnSpc>
                        <a:spcBef>
                          <a:spcPts val="200"/>
                        </a:spcBef>
                        <a:buClr>
                          <a:srgbClr val="0089B5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3F3F3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4pPr>
                      <a:lvl5pPr marL="1143000" indent="-228600" algn="l">
                        <a:lnSpc>
                          <a:spcPct val="120000"/>
                        </a:lnSpc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5pPr>
                      <a:lvl6pPr marL="16002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6pPr>
                      <a:lvl7pPr marL="20574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7pPr>
                      <a:lvl8pPr marL="25146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8pPr>
                      <a:lvl9pPr marL="2971800" indent="-228600" fontAlgn="base">
                        <a:lnSpc>
                          <a:spcPct val="12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7F7F7F"/>
                        </a:buClr>
                        <a:buSzPct val="89000"/>
                        <a:buFont typeface="Arial" charset="0"/>
                        <a:tabLst>
                          <a:tab pos="914400" algn="l"/>
                        </a:tabLst>
                        <a:defRPr sz="2400">
                          <a:solidFill>
                            <a:srgbClr val="7F7F7F"/>
                          </a:solidFill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defRPr>
                      </a:lvl9pPr>
                    </a:lstStyle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89B5"/>
                        </a:buClr>
                        <a:buSzPct val="100000"/>
                        <a:buFont typeface="Arial" charset="0"/>
                        <a:buNone/>
                        <a:tabLst>
                          <a:tab pos="914400" algn="l"/>
                        </a:tabLst>
                      </a:pPr>
                      <a:r>
                        <a:rPr kumimoji="0" lang="en-US" altLang="en-US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ヒラギノ角ゴ ProN W3" charset="0"/>
                          <a:cs typeface="ヒラギノ角ゴ ProN W3" charset="0"/>
                          <a:sym typeface="Calibri" charset="0"/>
                        </a:rPr>
                        <a:t>17.8</a:t>
                      </a:r>
                    </a:p>
                  </a:txBody>
                  <a:tcPr marL="31750" marR="31750" marT="31750" marB="31750" anchor="ctr" horzOverflow="overflow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AE4F1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0" y="5291206"/>
            <a:ext cx="755117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Values not final, new aperture margin evaluation being formulated:</a:t>
            </a:r>
          </a:p>
          <a:p>
            <a:r>
              <a:rPr lang="en-US" dirty="0" smtClean="0"/>
              <a:t> approach run-1 measurement but do not neglect very low-beta specific effects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6797897" y="4890140"/>
            <a:ext cx="22768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M. Fitterer, 16/9/2013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019800" y="1156591"/>
            <a:ext cx="305493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Impedance effects and</a:t>
            </a:r>
          </a:p>
          <a:p>
            <a:r>
              <a:rPr lang="en-US" dirty="0" smtClean="0"/>
              <a:t> gain from button not included</a:t>
            </a:r>
          </a:p>
          <a:p>
            <a:r>
              <a:rPr lang="en-US" dirty="0" smtClean="0"/>
              <a:t>R. Bruce, 13/9/2013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57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Hardware changes: PIC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/>
          </a:bodyPr>
          <a:lstStyle/>
          <a:p>
            <a:pPr marL="228600" lvl="1" indent="0">
              <a:buNone/>
            </a:pPr>
            <a:r>
              <a:rPr lang="fr-CH" sz="2000" dirty="0" smtClean="0"/>
              <a:t>PIC</a:t>
            </a:r>
          </a:p>
          <a:p>
            <a:pPr lvl="1"/>
            <a:r>
              <a:rPr lang="fr-CH" sz="2000" dirty="0" err="1">
                <a:sym typeface="Wingdings" pitchFamily="2" charset="2"/>
              </a:rPr>
              <a:t>Experiment</a:t>
            </a:r>
            <a:r>
              <a:rPr lang="fr-CH" sz="2000" dirty="0">
                <a:sym typeface="Wingdings" pitchFamily="2" charset="2"/>
              </a:rPr>
              <a:t> compatible </a:t>
            </a:r>
            <a:r>
              <a:rPr lang="fr-CH" sz="2000" dirty="0" err="1">
                <a:sym typeface="Wingdings" pitchFamily="2" charset="2"/>
              </a:rPr>
              <a:t>with</a:t>
            </a:r>
            <a:r>
              <a:rPr lang="fr-CH" sz="2000" dirty="0">
                <a:sym typeface="Wingdings" pitchFamily="2" charset="2"/>
              </a:rPr>
              <a:t> 140 </a:t>
            </a:r>
            <a:r>
              <a:rPr lang="fr-CH" sz="2000" dirty="0" err="1">
                <a:sym typeface="Wingdings" pitchFamily="2" charset="2"/>
              </a:rPr>
              <a:t>pileup-ev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crossing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smtClean="0"/>
              <a:t>New </a:t>
            </a:r>
            <a:r>
              <a:rPr lang="fr-CH" sz="2000" dirty="0"/>
              <a:t>TAS, 60 </a:t>
            </a:r>
            <a:r>
              <a:rPr lang="fr-CH" sz="2000" dirty="0" smtClean="0"/>
              <a:t>mm,  IT, D1, 150 mm, correctors</a:t>
            </a:r>
          </a:p>
          <a:p>
            <a:pPr lvl="1"/>
            <a:r>
              <a:rPr lang="fr-CH" sz="2000" dirty="0">
                <a:sym typeface="Wingdings" pitchFamily="2" charset="2"/>
              </a:rPr>
              <a:t>New </a:t>
            </a:r>
            <a:r>
              <a:rPr lang="fr-CH" sz="2000" dirty="0" err="1">
                <a:sym typeface="Wingdings" pitchFamily="2" charset="2"/>
              </a:rPr>
              <a:t>collimators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>
                <a:sym typeface="Wingdings" pitchFamily="2" charset="2"/>
              </a:rPr>
              <a:t>with</a:t>
            </a:r>
            <a:r>
              <a:rPr lang="fr-CH" sz="2000" dirty="0">
                <a:sym typeface="Wingdings" pitchFamily="2" charset="2"/>
              </a:rPr>
              <a:t> buttons,  </a:t>
            </a:r>
            <a:r>
              <a:rPr lang="fr-CH" sz="2000" dirty="0" smtClean="0">
                <a:sym typeface="Wingdings" pitchFamily="2" charset="2"/>
              </a:rPr>
              <a:t>new </a:t>
            </a:r>
            <a:r>
              <a:rPr lang="en-US" sz="2000" dirty="0" smtClean="0">
                <a:sym typeface="Wingdings" pitchFamily="2" charset="2"/>
              </a:rPr>
              <a:t>materials</a:t>
            </a:r>
            <a:r>
              <a:rPr lang="fr-CH" sz="2000" smtClean="0">
                <a:sym typeface="Wingdings" pitchFamily="2" charset="2"/>
              </a:rPr>
              <a:t> </a:t>
            </a:r>
            <a:r>
              <a:rPr lang="fr-CH" sz="2000" dirty="0">
                <a:sym typeface="Wingdings" pitchFamily="2" charset="2"/>
              </a:rPr>
              <a:t>for </a:t>
            </a:r>
            <a:r>
              <a:rPr lang="fr-CH" sz="2000" dirty="0" err="1">
                <a:sym typeface="Wingdings" pitchFamily="2" charset="2"/>
              </a:rPr>
              <a:t>robustness</a:t>
            </a:r>
            <a:r>
              <a:rPr lang="fr-CH" sz="2000" dirty="0">
                <a:sym typeface="Wingdings" pitchFamily="2" charset="2"/>
              </a:rPr>
              <a:t> and </a:t>
            </a:r>
            <a:r>
              <a:rPr lang="fr-CH" sz="2000" dirty="0" err="1">
                <a:sym typeface="Wingdings" pitchFamily="2" charset="2"/>
              </a:rPr>
              <a:t>impedance</a:t>
            </a:r>
            <a:r>
              <a:rPr lang="fr-CH" sz="2000" dirty="0">
                <a:sym typeface="Wingdings" pitchFamily="2" charset="2"/>
              </a:rPr>
              <a:t>, new </a:t>
            </a:r>
            <a:r>
              <a:rPr lang="fr-CH" sz="2000" dirty="0" err="1">
                <a:sym typeface="Wingdings" pitchFamily="2" charset="2"/>
              </a:rPr>
              <a:t>TCTs</a:t>
            </a:r>
            <a:r>
              <a:rPr lang="fr-CH" sz="2000" dirty="0">
                <a:sym typeface="Wingdings" pitchFamily="2" charset="2"/>
              </a:rPr>
              <a:t> in IR1-5 for D2-Q5 for </a:t>
            </a:r>
            <a:r>
              <a:rPr lang="fr-CH" sz="2000" dirty="0" err="1">
                <a:sym typeface="Wingdings" pitchFamily="2" charset="2"/>
              </a:rPr>
              <a:t>cleaning</a:t>
            </a:r>
            <a:r>
              <a:rPr lang="fr-CH" sz="2000" dirty="0">
                <a:sym typeface="Wingdings" pitchFamily="2" charset="2"/>
              </a:rPr>
              <a:t> and </a:t>
            </a:r>
            <a:r>
              <a:rPr lang="fr-CH" sz="2000" dirty="0" smtClean="0">
                <a:sym typeface="Wingdings" pitchFamily="2" charset="2"/>
              </a:rPr>
              <a:t>protection</a:t>
            </a:r>
            <a:endParaRPr lang="fr-CH" sz="2000" dirty="0" smtClean="0"/>
          </a:p>
          <a:p>
            <a:pPr lvl="1"/>
            <a:r>
              <a:rPr lang="fr-CH" sz="2000" dirty="0" smtClean="0"/>
              <a:t>Arc </a:t>
            </a:r>
            <a:r>
              <a:rPr lang="fr-CH" sz="2000" dirty="0" err="1" smtClean="0"/>
              <a:t>sextupoles</a:t>
            </a:r>
            <a:r>
              <a:rPr lang="fr-CH" sz="2000" dirty="0" smtClean="0"/>
              <a:t> (MS) </a:t>
            </a:r>
            <a:r>
              <a:rPr lang="fr-CH" sz="2000" dirty="0" err="1" smtClean="0"/>
              <a:t>at</a:t>
            </a:r>
            <a:r>
              <a:rPr lang="fr-CH" sz="2000" dirty="0" smtClean="0"/>
              <a:t> 600A</a:t>
            </a:r>
          </a:p>
          <a:p>
            <a:pPr lvl="1"/>
            <a:r>
              <a:rPr lang="fr-CH" sz="2000" dirty="0" smtClean="0"/>
              <a:t>SC links in IR15, QRL</a:t>
            </a:r>
          </a:p>
          <a:p>
            <a:pPr lvl="1"/>
            <a:r>
              <a:rPr lang="fr-CH" sz="2000" dirty="0" smtClean="0"/>
              <a:t>New </a:t>
            </a:r>
            <a:r>
              <a:rPr lang="fr-CH" sz="2000" dirty="0" err="1"/>
              <a:t>powering</a:t>
            </a:r>
            <a:r>
              <a:rPr lang="fr-CH" sz="2000" dirty="0"/>
              <a:t> </a:t>
            </a:r>
            <a:r>
              <a:rPr lang="fr-CH" sz="2000" dirty="0" err="1"/>
              <a:t>with</a:t>
            </a:r>
            <a:r>
              <a:rPr lang="fr-CH" sz="2000" dirty="0"/>
              <a:t> SC links </a:t>
            </a:r>
            <a:r>
              <a:rPr lang="fr-CH" sz="2000" dirty="0" err="1"/>
              <a:t>at</a:t>
            </a:r>
            <a:r>
              <a:rPr lang="fr-CH" sz="2000" dirty="0"/>
              <a:t> P7 (RR)</a:t>
            </a:r>
          </a:p>
          <a:p>
            <a:pPr lvl="1"/>
            <a:r>
              <a:rPr lang="fr-CH" sz="2000" dirty="0"/>
              <a:t>New </a:t>
            </a:r>
            <a:r>
              <a:rPr lang="fr-CH" sz="2000" dirty="0" err="1"/>
              <a:t>Cryoplant</a:t>
            </a:r>
            <a:r>
              <a:rPr lang="fr-CH" sz="2000" dirty="0"/>
              <a:t> P4 for </a:t>
            </a:r>
            <a:r>
              <a:rPr lang="fr-CH" sz="2000" dirty="0" smtClean="0"/>
              <a:t>SCRF 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err="1">
                <a:sym typeface="Wingdings" pitchFamily="2" charset="2"/>
              </a:rPr>
              <a:t>Cryoplants</a:t>
            </a:r>
            <a:r>
              <a:rPr lang="fr-CH" sz="2000" dirty="0">
                <a:sym typeface="Wingdings" pitchFamily="2" charset="2"/>
              </a:rPr>
              <a:t> in P1,5</a:t>
            </a:r>
            <a:r>
              <a:rPr lang="fr-CH" sz="2000" dirty="0" smtClean="0">
                <a:sym typeface="Wingdings" pitchFamily="2" charset="2"/>
              </a:rPr>
              <a:t>?</a:t>
            </a:r>
          </a:p>
          <a:p>
            <a:pPr lvl="1"/>
            <a:r>
              <a:rPr lang="fr-CH" sz="2000" dirty="0" err="1" smtClean="0"/>
              <a:t>Beam</a:t>
            </a:r>
            <a:r>
              <a:rPr lang="fr-CH" sz="2000" dirty="0" smtClean="0"/>
              <a:t> </a:t>
            </a:r>
            <a:r>
              <a:rPr lang="fr-CH" sz="2000" dirty="0"/>
              <a:t>pipes and Y </a:t>
            </a:r>
            <a:r>
              <a:rPr lang="fr-CH" sz="2000" dirty="0" err="1"/>
              <a:t>chamber</a:t>
            </a:r>
            <a:r>
              <a:rPr lang="fr-CH" sz="2000" dirty="0"/>
              <a:t> </a:t>
            </a:r>
            <a:r>
              <a:rPr lang="fr-CH" sz="2000" dirty="0" err="1"/>
              <a:t>between</a:t>
            </a:r>
            <a:r>
              <a:rPr lang="fr-CH" sz="2000" dirty="0"/>
              <a:t> D1 and TAN?</a:t>
            </a:r>
            <a:endParaRPr lang="fr-CH" sz="20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067849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/>
          </a:bodyPr>
          <a:lstStyle/>
          <a:p>
            <a:r>
              <a:rPr lang="en-US" dirty="0" smtClean="0"/>
              <a:t>Hardware changes US1, US2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199" y="1188719"/>
            <a:ext cx="8534401" cy="5349240"/>
          </a:xfrm>
        </p:spPr>
        <p:txBody>
          <a:bodyPr>
            <a:normAutofit/>
          </a:bodyPr>
          <a:lstStyle/>
          <a:p>
            <a:pPr marL="228600" lvl="1" indent="0">
              <a:buNone/>
            </a:pPr>
            <a:r>
              <a:rPr lang="fr-CH" sz="2000" dirty="0" smtClean="0"/>
              <a:t>US1</a:t>
            </a:r>
          </a:p>
          <a:p>
            <a:pPr lvl="1"/>
            <a:r>
              <a:rPr lang="fr-CH" sz="2000" dirty="0" smtClean="0"/>
              <a:t>All </a:t>
            </a:r>
            <a:r>
              <a:rPr lang="fr-CH" sz="2000" dirty="0" err="1" smtClean="0"/>
              <a:t>what</a:t>
            </a:r>
            <a:r>
              <a:rPr lang="fr-CH" sz="2000" dirty="0" smtClean="0"/>
              <a:t> </a:t>
            </a:r>
            <a:r>
              <a:rPr lang="fr-CH" sz="2000" dirty="0" err="1" smtClean="0"/>
              <a:t>it</a:t>
            </a:r>
            <a:r>
              <a:rPr lang="fr-CH" sz="2000" dirty="0" smtClean="0"/>
              <a:t> </a:t>
            </a:r>
            <a:r>
              <a:rPr lang="fr-CH" sz="2000" dirty="0" err="1" smtClean="0"/>
              <a:t>is</a:t>
            </a:r>
            <a:r>
              <a:rPr lang="fr-CH" sz="2000" dirty="0" smtClean="0"/>
              <a:t> in PIC</a:t>
            </a:r>
          </a:p>
          <a:p>
            <a:pPr lvl="1"/>
            <a:r>
              <a:rPr lang="fr-CH" sz="2000" dirty="0" smtClean="0"/>
              <a:t>BBLR in IR1 and IR5 </a:t>
            </a:r>
            <a:r>
              <a:rPr lang="fr-CH" sz="2000" dirty="0" err="1" smtClean="0"/>
              <a:t>located</a:t>
            </a:r>
            <a:r>
              <a:rPr lang="fr-CH" sz="2000" dirty="0" smtClean="0"/>
              <a:t> </a:t>
            </a:r>
            <a:r>
              <a:rPr lang="fr-CH" sz="2000" dirty="0" err="1" smtClean="0"/>
              <a:t>where</a:t>
            </a:r>
            <a:r>
              <a:rPr lang="fr-CH" sz="2000" dirty="0" smtClean="0"/>
              <a:t> effective</a:t>
            </a:r>
          </a:p>
          <a:p>
            <a:pPr marL="228600" lvl="1" indent="0">
              <a:buNone/>
            </a:pPr>
            <a:endParaRPr lang="fr-CH" sz="2000" dirty="0" smtClean="0">
              <a:sym typeface="Wingdings" pitchFamily="2" charset="2"/>
            </a:endParaRPr>
          </a:p>
          <a:p>
            <a:pPr marL="228600" lvl="1" indent="0">
              <a:buNone/>
            </a:pPr>
            <a:r>
              <a:rPr lang="fr-CH" sz="2000" dirty="0" smtClean="0">
                <a:sym typeface="Wingdings" pitchFamily="2" charset="2"/>
              </a:rPr>
              <a:t>US2</a:t>
            </a:r>
          </a:p>
          <a:p>
            <a:pPr lvl="1"/>
            <a:r>
              <a:rPr lang="fr-CH" sz="2000" dirty="0" smtClean="0">
                <a:sym typeface="Wingdings" pitchFamily="2" charset="2"/>
              </a:rPr>
              <a:t>All </a:t>
            </a:r>
            <a:r>
              <a:rPr lang="fr-CH" sz="2000" dirty="0" err="1" smtClean="0">
                <a:sym typeface="Wingdings" pitchFamily="2" charset="2"/>
              </a:rPr>
              <a:t>what</a:t>
            </a:r>
            <a:r>
              <a:rPr lang="fr-CH" sz="2000" dirty="0" smtClean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it</a:t>
            </a:r>
            <a:r>
              <a:rPr lang="fr-CH" sz="2000" dirty="0" smtClean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is</a:t>
            </a:r>
            <a:r>
              <a:rPr lang="fr-CH" sz="2000" smtClean="0">
                <a:sym typeface="Wingdings" pitchFamily="2" charset="2"/>
              </a:rPr>
              <a:t> in US1</a:t>
            </a:r>
          </a:p>
          <a:p>
            <a:pPr lvl="1"/>
            <a:r>
              <a:rPr lang="fr-CH" sz="2000" dirty="0" smtClean="0">
                <a:sym typeface="Wingdings" pitchFamily="2" charset="2"/>
              </a:rPr>
              <a:t>new </a:t>
            </a:r>
            <a:r>
              <a:rPr lang="fr-CH" sz="2000" dirty="0" err="1" smtClean="0">
                <a:sym typeface="Wingdings" pitchFamily="2" charset="2"/>
              </a:rPr>
              <a:t>matching</a:t>
            </a:r>
            <a:r>
              <a:rPr lang="fr-CH" sz="2000" dirty="0" smtClean="0">
                <a:sym typeface="Wingdings" pitchFamily="2" charset="2"/>
              </a:rPr>
              <a:t> section (D2, TAN, Q4, Q5) in IR1-5 </a:t>
            </a:r>
            <a:r>
              <a:rPr lang="fr-CH" sz="2000" dirty="0" err="1" smtClean="0">
                <a:sym typeface="Wingdings" pitchFamily="2" charset="2"/>
              </a:rPr>
              <a:t>with</a:t>
            </a:r>
            <a:r>
              <a:rPr lang="fr-CH" sz="2000" dirty="0" smtClean="0">
                <a:sym typeface="Wingdings" pitchFamily="2" charset="2"/>
              </a:rPr>
              <a:t> line </a:t>
            </a:r>
            <a:r>
              <a:rPr lang="fr-CH" sz="2000" dirty="0" err="1" smtClean="0">
                <a:sym typeface="Wingdings" pitchFamily="2" charset="2"/>
              </a:rPr>
              <a:t>shielding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err="1"/>
              <a:t>Stronger</a:t>
            </a:r>
            <a:r>
              <a:rPr lang="fr-CH" sz="2000" dirty="0"/>
              <a:t> Q5 </a:t>
            </a:r>
            <a:r>
              <a:rPr lang="fr-CH" sz="2000" dirty="0" smtClean="0"/>
              <a:t>IR6</a:t>
            </a:r>
            <a:endParaRPr lang="fr-CH" sz="2000" dirty="0"/>
          </a:p>
          <a:p>
            <a:pPr lvl="1"/>
            <a:r>
              <a:rPr lang="fr-CH" sz="2000" dirty="0" err="1"/>
              <a:t>Sextupoles</a:t>
            </a:r>
            <a:r>
              <a:rPr lang="fr-CH" sz="2000" dirty="0"/>
              <a:t> in Q10 in </a:t>
            </a:r>
            <a:r>
              <a:rPr lang="fr-CH" sz="2000" dirty="0" err="1"/>
              <a:t>Sectors</a:t>
            </a:r>
            <a:r>
              <a:rPr lang="fr-CH" sz="2000" dirty="0"/>
              <a:t> </a:t>
            </a:r>
            <a:r>
              <a:rPr lang="fr-CH" sz="2000" dirty="0" smtClean="0"/>
              <a:t>12,45,56,81</a:t>
            </a:r>
            <a:endParaRPr lang="fr-CH" sz="2000" dirty="0">
              <a:sym typeface="Wingdings" pitchFamily="2" charset="2"/>
            </a:endParaRPr>
          </a:p>
          <a:p>
            <a:pPr lvl="1"/>
            <a:r>
              <a:rPr lang="fr-CH" sz="2000" dirty="0" err="1">
                <a:sym typeface="Wingdings" pitchFamily="2" charset="2"/>
              </a:rPr>
              <a:t>Crab</a:t>
            </a:r>
            <a:r>
              <a:rPr lang="fr-CH" sz="2000" dirty="0">
                <a:sym typeface="Wingdings" pitchFamily="2" charset="2"/>
              </a:rPr>
              <a:t> </a:t>
            </a:r>
            <a:r>
              <a:rPr lang="fr-CH" sz="2000" dirty="0" err="1" smtClean="0">
                <a:sym typeface="Wingdings" pitchFamily="2" charset="2"/>
              </a:rPr>
              <a:t>cavities</a:t>
            </a:r>
            <a:endParaRPr lang="fr-CH" sz="2000" dirty="0" smtClean="0">
              <a:sym typeface="Wingdings" pitchFamily="2" charset="2"/>
            </a:endParaRPr>
          </a:p>
          <a:p>
            <a:pPr lvl="1"/>
            <a:r>
              <a:rPr lang="fr-CH" sz="2000" dirty="0" smtClean="0">
                <a:sym typeface="Wingdings" pitchFamily="2" charset="2"/>
              </a:rPr>
              <a:t>800MHz?</a:t>
            </a:r>
          </a:p>
          <a:p>
            <a:pPr lvl="1"/>
            <a:r>
              <a:rPr lang="fr-CH" sz="2000" dirty="0" smtClean="0">
                <a:sym typeface="Wingdings" pitchFamily="2" charset="2"/>
              </a:rPr>
              <a:t>e-</a:t>
            </a:r>
            <a:r>
              <a:rPr lang="fr-CH" sz="2000" dirty="0" err="1" smtClean="0">
                <a:sym typeface="Wingdings" pitchFamily="2" charset="2"/>
              </a:rPr>
              <a:t>lens</a:t>
            </a:r>
            <a:r>
              <a:rPr lang="fr-CH" sz="2000" dirty="0" smtClean="0">
                <a:sym typeface="Wingdings" pitchFamily="2" charset="2"/>
              </a:rPr>
              <a:t> ?</a:t>
            </a:r>
            <a:endParaRPr lang="fr-CH" sz="2000" dirty="0">
              <a:sym typeface="Wingdings" pitchFamily="2" charset="2"/>
            </a:endParaRPr>
          </a:p>
          <a:p>
            <a:pPr marL="228600" lvl="1" indent="0">
              <a:buNone/>
            </a:pPr>
            <a:endParaRPr lang="fr-CH" sz="2000" dirty="0" smtClean="0">
              <a:sym typeface="Wingdings" pitchFamily="2" charset="2"/>
            </a:endParaRPr>
          </a:p>
          <a:p>
            <a:pPr marL="0" indent="0">
              <a:buNone/>
            </a:pPr>
            <a:endParaRPr lang="en-US" sz="2800" dirty="0" smtClean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5164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Assumed injector upgrades / feedback for LIU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smtClean="0"/>
              <a:t>PIC:</a:t>
            </a:r>
          </a:p>
          <a:p>
            <a:pPr lvl="1"/>
            <a:r>
              <a:rPr lang="en-US" dirty="0" smtClean="0"/>
              <a:t>LINAC4 and 160 MeV PS Booster injection</a:t>
            </a:r>
          </a:p>
          <a:p>
            <a:pPr lvl="1"/>
            <a:r>
              <a:rPr lang="en-US" dirty="0" smtClean="0"/>
              <a:t>LLRF SPS upgrade allowing pulsing the RF</a:t>
            </a:r>
          </a:p>
          <a:p>
            <a:r>
              <a:rPr lang="en-US" dirty="0" smtClean="0"/>
              <a:t>US1:</a:t>
            </a:r>
          </a:p>
          <a:p>
            <a:pPr lvl="1"/>
            <a:r>
              <a:rPr lang="en-US" dirty="0" smtClean="0"/>
              <a:t>In order to achieve the target luminosity we would need (although not planned, presently) in addition:</a:t>
            </a:r>
          </a:p>
          <a:p>
            <a:pPr lvl="2"/>
            <a:r>
              <a:rPr lang="en-US" dirty="0" smtClean="0"/>
              <a:t>SPS RF upgrade (power and LLRF) to increase bunch population</a:t>
            </a:r>
          </a:p>
          <a:p>
            <a:pPr lvl="2"/>
            <a:r>
              <a:rPr lang="en-US" dirty="0" smtClean="0"/>
              <a:t>No PSB energy upgrade would be strictly required at this stage</a:t>
            </a:r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462492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6106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Assumed injector upgrades / feedback for LIU</a:t>
            </a:r>
            <a:endParaRPr lang="it-IT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US2:</a:t>
            </a:r>
          </a:p>
          <a:p>
            <a:pPr lvl="1"/>
            <a:r>
              <a:rPr lang="en-US" dirty="0" smtClean="0"/>
              <a:t>In addition to upgrades proposed for US1:</a:t>
            </a:r>
          </a:p>
          <a:p>
            <a:pPr lvl="2"/>
            <a:r>
              <a:rPr lang="en-US" dirty="0" smtClean="0"/>
              <a:t>PSB energy upgrade</a:t>
            </a:r>
          </a:p>
          <a:p>
            <a:pPr lvl="2"/>
            <a:r>
              <a:rPr lang="en-US" dirty="0" smtClean="0"/>
              <a:t>Further bunch population increase to 2.2x10</a:t>
            </a:r>
            <a:r>
              <a:rPr lang="en-US" baseline="30000" dirty="0" smtClean="0"/>
              <a:t>11</a:t>
            </a:r>
            <a:r>
              <a:rPr lang="en-US" dirty="0" smtClean="0"/>
              <a:t> p/bunch (further impedance reduction in SPS?)</a:t>
            </a:r>
          </a:p>
          <a:p>
            <a:pPr lvl="2"/>
            <a:endParaRPr lang="en-US" dirty="0"/>
          </a:p>
          <a:p>
            <a:pPr lvl="1"/>
            <a:r>
              <a:rPr lang="en-US" dirty="0" smtClean="0"/>
              <a:t>In all cases considered we assumed &gt;2500 bunches per beam (2508 for BCMS and 2760 for standard production schemes)</a:t>
            </a:r>
          </a:p>
          <a:p>
            <a:endParaRPr lang="it-IT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362432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documentManagement/types"/>
    <ds:schemaRef ds:uri="http://purl.org/dc/dcmitype/"/>
    <ds:schemaRef ds:uri="http://schemas.microsoft.com/office/2006/metadata/properties"/>
    <ds:schemaRef ds:uri="http://purl.org/dc/terms/"/>
    <ds:schemaRef ds:uri="http://purl.org/dc/elements/1.1/"/>
    <ds:schemaRef ds:uri="http://www.w3.org/XML/1998/namespace"/>
    <ds:schemaRef ds:uri="http://schemas.openxmlformats.org/package/2006/metadata/core-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HiLumiLHC_PresentationTemplate</Template>
  <TotalTime>4677</TotalTime>
  <Words>3975</Words>
  <Application>Microsoft Macintosh PowerPoint</Application>
  <PresentationFormat>On-screen Show (4:3)</PresentationFormat>
  <Paragraphs>1122</Paragraphs>
  <Slides>32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HiLumiLHC_PresentationTemplate</vt:lpstr>
      <vt:lpstr>HL-LHC performance with the various LIU options</vt:lpstr>
      <vt:lpstr>Definitions </vt:lpstr>
      <vt:lpstr>Experimental conditions</vt:lpstr>
      <vt:lpstr>PowerPoint Presentation</vt:lpstr>
      <vt:lpstr>Collimation settings and beta* reach</vt:lpstr>
      <vt:lpstr>Hardware changes: PIC</vt:lpstr>
      <vt:lpstr>Hardware changes US1, US2</vt:lpstr>
      <vt:lpstr>Assumed injector upgrades / feedback for LIU</vt:lpstr>
      <vt:lpstr>Assumed injector upgrades / feedback for LIU</vt:lpstr>
      <vt:lpstr>Topic under study</vt:lpstr>
      <vt:lpstr>Scenarios for consideration with 140 pile-up limit (6.5 TeV) </vt:lpstr>
      <vt:lpstr>Scenarios for consideration with 140 pile-up limit (7 TeV) </vt:lpstr>
      <vt:lpstr>Reserve</vt:lpstr>
      <vt:lpstr>Variations on PIC Scenarios (7 TeV) </vt:lpstr>
      <vt:lpstr>Variations on US1 Scenarios (7 TeV) </vt:lpstr>
      <vt:lpstr>Variations on US2 Scenarios (7 TeV) </vt:lpstr>
      <vt:lpstr>Reach vs colliding bunches, pile-up, fill-time</vt:lpstr>
      <vt:lpstr>IBS (Rogelio, Octavio)</vt:lpstr>
      <vt:lpstr>Aperture, Optics (Riccardo, Roderik)</vt:lpstr>
      <vt:lpstr>Energy deposition and radiation (Helmut, Luigi, Francesco)</vt:lpstr>
      <vt:lpstr>Transverse beam stability and heating (Elias, Benoit, Nicolas)</vt:lpstr>
      <vt:lpstr>Beam-beam (Sasha, Tatiana)</vt:lpstr>
      <vt:lpstr>Filling patterns with BCMS and max of 5 PS train per SPS extraction</vt:lpstr>
      <vt:lpstr>Electron cloud effects (Elias, Giovanni2)</vt:lpstr>
      <vt:lpstr>Longitudinal parameters (Elena)</vt:lpstr>
      <vt:lpstr>Performance of LIU schemes</vt:lpstr>
      <vt:lpstr>PowerPoint Presentation</vt:lpstr>
      <vt:lpstr>PowerPoint Presentation</vt:lpstr>
      <vt:lpstr>48b Filling schemes  (B. Gorini)</vt:lpstr>
      <vt:lpstr>Beam/Machine parameters</vt:lpstr>
      <vt:lpstr>Aperture estimates for PIC layouts</vt:lpstr>
      <vt:lpstr>Integrated luminosity targets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Oliver Bruning</cp:lastModifiedBy>
  <cp:revision>341</cp:revision>
  <cp:lastPrinted>2013-09-10T11:06:09Z</cp:lastPrinted>
  <dcterms:created xsi:type="dcterms:W3CDTF">2011-12-13T14:40:13Z</dcterms:created>
  <dcterms:modified xsi:type="dcterms:W3CDTF">2013-10-07T12:47:34Z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