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44" r:id="rId2"/>
    <p:sldId id="345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60" r:id="rId15"/>
    <p:sldId id="357" r:id="rId16"/>
    <p:sldId id="359" r:id="rId17"/>
    <p:sldId id="341" r:id="rId18"/>
    <p:sldId id="342" r:id="rId19"/>
    <p:sldId id="321" r:id="rId20"/>
    <p:sldId id="339" r:id="rId21"/>
    <p:sldId id="332" r:id="rId22"/>
    <p:sldId id="287" r:id="rId23"/>
    <p:sldId id="333" r:id="rId24"/>
    <p:sldId id="335" r:id="rId25"/>
    <p:sldId id="336" r:id="rId26"/>
    <p:sldId id="340" r:id="rId27"/>
    <p:sldId id="343" r:id="rId28"/>
    <p:sldId id="358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D23"/>
    <a:srgbClr val="FF9B4D"/>
    <a:srgbClr val="FFCE42"/>
    <a:srgbClr val="051559"/>
    <a:srgbClr val="FFE204"/>
    <a:srgbClr val="182972"/>
    <a:srgbClr val="213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3" autoAdjust="0"/>
    <p:restoredTop sz="92026" autoAdjust="0"/>
  </p:normalViewPr>
  <p:slideViewPr>
    <p:cSldViewPr>
      <p:cViewPr>
        <p:scale>
          <a:sx n="85" d="100"/>
          <a:sy n="85" d="100"/>
        </p:scale>
        <p:origin x="-9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A21535-AAF8-A141-BC86-51D8FF6CEB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8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8AEE72-4351-8345-9A32-FB01AE68F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97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1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21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23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23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26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26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28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28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4B7759-8F90-B04A-A8FD-7BE4AD81285C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outils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ne </a:t>
            </a:r>
            <a:r>
              <a:rPr lang="en-US" dirty="0" err="1" smtClean="0"/>
              <a:t>peuvent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construits</a:t>
            </a:r>
            <a:r>
              <a:rPr lang="en-US" dirty="0" smtClean="0"/>
              <a:t> par un </a:t>
            </a:r>
            <a:r>
              <a:rPr lang="en-US" dirty="0" err="1" smtClean="0"/>
              <a:t>seul</a:t>
            </a:r>
            <a:r>
              <a:rPr lang="en-US" dirty="0" smtClean="0"/>
              <a:t> pays. Il </a:t>
            </a:r>
            <a:r>
              <a:rPr lang="en-US" dirty="0" err="1" smtClean="0"/>
              <a:t>faut</a:t>
            </a:r>
            <a:r>
              <a:rPr lang="en-US" dirty="0" smtClean="0"/>
              <a:t> </a:t>
            </a:r>
            <a:r>
              <a:rPr lang="en-US" dirty="0" err="1" smtClean="0"/>
              <a:t>s’unir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CERN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fondé</a:t>
            </a:r>
            <a:r>
              <a:rPr lang="en-US" dirty="0" smtClean="0"/>
              <a:t> en 1954 avec 12 </a:t>
            </a:r>
            <a:r>
              <a:rPr lang="en-US" dirty="0" err="1" smtClean="0"/>
              <a:t>Etats</a:t>
            </a:r>
            <a:r>
              <a:rPr lang="en-US" dirty="0" smtClean="0"/>
              <a:t> </a:t>
            </a:r>
            <a:r>
              <a:rPr lang="en-US" dirty="0" err="1" smtClean="0"/>
              <a:t>membres</a:t>
            </a:r>
            <a:r>
              <a:rPr lang="en-US" dirty="0" smtClean="0"/>
              <a:t>, don’t les pays qui se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combattus</a:t>
            </a:r>
            <a:r>
              <a:rPr lang="en-US" dirty="0" smtClean="0"/>
              <a:t>. </a:t>
            </a:r>
            <a:r>
              <a:rPr lang="en-US" dirty="0" err="1" smtClean="0"/>
              <a:t>C’est</a:t>
            </a:r>
            <a:r>
              <a:rPr lang="en-US" dirty="0" smtClean="0"/>
              <a:t> le premier </a:t>
            </a:r>
            <a:r>
              <a:rPr lang="en-US" dirty="0" err="1" smtClean="0"/>
              <a:t>exemple</a:t>
            </a:r>
            <a:r>
              <a:rPr lang="en-US" dirty="0" smtClean="0"/>
              <a:t> de collaboration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l’échelle</a:t>
            </a:r>
            <a:r>
              <a:rPr lang="en-US" dirty="0" smtClean="0"/>
              <a:t> </a:t>
            </a:r>
            <a:r>
              <a:rPr lang="en-US" dirty="0" err="1" smtClean="0"/>
              <a:t>européenne</a:t>
            </a:r>
            <a:r>
              <a:rPr lang="en-US" dirty="0" smtClean="0"/>
              <a:t>, et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vraie</a:t>
            </a:r>
            <a:r>
              <a:rPr lang="en-US" dirty="0" smtClean="0"/>
              <a:t> </a:t>
            </a:r>
            <a:r>
              <a:rPr lang="en-US" dirty="0" err="1" smtClean="0"/>
              <a:t>réussite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9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11</a:t>
            </a:fld>
            <a:endParaRPr lang="en-GB" sz="1200" dirty="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CH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D7BC6E-7DB9-7346-94F3-4ED991F2E9B7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15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5453" y="8686288"/>
            <a:ext cx="2972547" cy="4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CFA1472-D926-A241-B426-F3EA50A67B30}" type="slidenum">
              <a:rPr lang="en-GB" sz="1200"/>
              <a:pPr algn="r"/>
              <a:t>15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Capture d’écran 2013-03-25 à 2.49.40 PM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657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C7F8E-090C-0946-B47F-14DF6D439ED6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0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sz="2400" b="0" i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fr-CH" dirty="0" smtClean="0"/>
              <a:t>Click to edit Master title stylefff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Optima"/>
                <a:cs typeface="Optima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3600" b="0" i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1pPr>
            <a:lvl2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2pPr>
            <a:lvl3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3pPr>
            <a:lvl4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4pPr>
            <a:lvl5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5pPr>
          </a:lstStyle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2400" b="0" i="0" cap="all">
                <a:solidFill>
                  <a:srgbClr val="000000"/>
                </a:solidFill>
                <a:latin typeface="Optima"/>
                <a:cs typeface="Optima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Optima"/>
                <a:cs typeface="Optim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419872" y="630932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81" y="6077473"/>
            <a:ext cx="1224136" cy="74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7309"/>
            <a:ext cx="6572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PET-MIPS-anim.gi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12" Type="http://schemas.openxmlformats.org/officeDocument/2006/relationships/image" Target="../media/image74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11" Type="http://schemas.openxmlformats.org/officeDocument/2006/relationships/image" Target="../media/image73.jpe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jpeg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81.jpe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7.gif"/><Relationship Id="rId4" Type="http://schemas.openxmlformats.org/officeDocument/2006/relationships/hyperlink" Target="http://en.wikipedia.org/wiki/Image:PET-MIPS-anim.gif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e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10" Type="http://schemas.openxmlformats.org/officeDocument/2006/relationships/image" Target="../media/image92.jpeg"/><Relationship Id="rId4" Type="http://schemas.openxmlformats.org/officeDocument/2006/relationships/image" Target="../media/image86.png"/><Relationship Id="rId9" Type="http://schemas.openxmlformats.org/officeDocument/2006/relationships/image" Target="../media/image9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4.jpe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1.pn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Relationship Id="rId9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17278" y="0"/>
            <a:ext cx="9252000" cy="6939000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-1116632" y="1548080"/>
            <a:ext cx="1123324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3200" i="1" dirty="0" smtClean="0">
                <a:solidFill>
                  <a:schemeClr val="bg1"/>
                </a:solidFill>
                <a:latin typeface="Optima"/>
                <a:ea typeface="ＭＳ Ｐゴシック" pitchFamily="-111" charset="-128"/>
                <a:cs typeface="Optima"/>
              </a:rPr>
              <a:t>Accelerating Science and Innovation</a:t>
            </a:r>
            <a:endParaRPr lang="en-GB" sz="3200" i="1" dirty="0">
              <a:solidFill>
                <a:schemeClr val="bg1"/>
              </a:solidFill>
              <a:latin typeface="Optima"/>
              <a:ea typeface="ＭＳ Ｐゴシック" pitchFamily="-111" charset="-128"/>
              <a:cs typeface="Optima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1000" y="116632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fr-FR" sz="4800" dirty="0" err="1" smtClean="0">
                <a:solidFill>
                  <a:srgbClr val="FFFFFF"/>
                </a:solidFill>
                <a:latin typeface="Optima"/>
                <a:ea typeface="ＭＳ Ｐゴシック" charset="-128"/>
                <a:cs typeface="Optima"/>
              </a:rPr>
              <a:t>Welcome</a:t>
            </a:r>
            <a:r>
              <a:rPr lang="fr-FR" sz="4800" dirty="0" smtClean="0">
                <a:solidFill>
                  <a:srgbClr val="FFFFFF"/>
                </a:solidFill>
                <a:latin typeface="Optima"/>
                <a:ea typeface="ＭＳ Ｐゴシック" charset="-128"/>
                <a:cs typeface="Optima"/>
              </a:rPr>
              <a:t> to CERN</a:t>
            </a:r>
            <a:endParaRPr lang="en-US" sz="4800" dirty="0" smtClean="0">
              <a:solidFill>
                <a:srgbClr val="FFFC3A"/>
              </a:solidFill>
              <a:latin typeface="Optima"/>
              <a:ea typeface="ＭＳ Ｐゴシック" charset="-128"/>
              <a:cs typeface="Optima"/>
            </a:endParaRPr>
          </a:p>
        </p:txBody>
      </p:sp>
      <p:pic>
        <p:nvPicPr>
          <p:cNvPr id="2" name="Picture 1" descr="Pins-Openday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5229200"/>
            <a:ext cx="2958596" cy="16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7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-99392"/>
            <a:ext cx="9144000" cy="1556792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2" y="1368153"/>
            <a:ext cx="9289032" cy="558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242731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258300" cy="138717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lvl="0" algn="ctr" eaLnBrk="1" hangingPunct="1"/>
            <a:r>
              <a:rPr lang="en-US" sz="3600" dirty="0" smtClean="0">
                <a:solidFill>
                  <a:srgbClr val="EAEAEA"/>
                </a:solidFill>
                <a:latin typeface="Optima"/>
                <a:cs typeface="Optima"/>
              </a:rPr>
              <a:t>Next Scientific Challenge:</a:t>
            </a:r>
          </a:p>
          <a:p>
            <a:pPr lvl="0" algn="ctr" eaLnBrk="1" hangingPunct="1"/>
            <a:r>
              <a:rPr lang="en-US" dirty="0" smtClean="0">
                <a:solidFill>
                  <a:srgbClr val="EAEAEA"/>
                </a:solidFill>
                <a:effectLst>
                  <a:outerShdw blurRad="47625" dist="38100" dir="2700000" algn="tl" rotWithShape="0">
                    <a:srgbClr val="000000"/>
                  </a:outerShdw>
                </a:effectLst>
                <a:latin typeface="Optima"/>
                <a:cs typeface="Optima"/>
              </a:rPr>
              <a:t>To understand the very first moment of our Universe </a:t>
            </a:r>
          </a:p>
          <a:p>
            <a:pPr lvl="0" algn="ctr" eaLnBrk="1" hangingPunct="1"/>
            <a:r>
              <a:rPr lang="en-US" dirty="0" smtClean="0">
                <a:solidFill>
                  <a:srgbClr val="EAEAEA"/>
                </a:solidFill>
                <a:effectLst>
                  <a:outerShdw blurRad="47625" dist="38100" dir="2700000" algn="tl" rotWithShape="0">
                    <a:srgbClr val="000000"/>
                  </a:outerShdw>
                </a:effectLst>
                <a:latin typeface="Optima"/>
                <a:cs typeface="Optima"/>
              </a:rPr>
              <a:t>after the Big Bang</a:t>
            </a:r>
            <a:endParaRPr lang="en-US" sz="3000" dirty="0" smtClean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  <a:latin typeface="Optima"/>
              <a:cs typeface="Optim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91680" y="5760293"/>
            <a:ext cx="7088363" cy="981075"/>
            <a:chOff x="2009775" y="5845175"/>
            <a:chExt cx="6780423" cy="981075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2009775" y="6350000"/>
              <a:ext cx="579120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fr-CH" dirty="0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7830727" y="5930652"/>
              <a:ext cx="959471" cy="46384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  <a:endParaRPr lang="fr-CH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3580308" y="5845175"/>
              <a:ext cx="2432650" cy="46384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  <a:endParaRPr lang="fr-CH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4175126" y="6362700"/>
              <a:ext cx="12477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fr-CH" baseline="3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fr-CH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fr-CH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2009775" y="6111875"/>
              <a:ext cx="0" cy="45720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CH" dirty="0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2902008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3" name="Picture 12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81" y="6381328"/>
            <a:ext cx="439371" cy="4320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0" y="6309320"/>
            <a:ext cx="971600" cy="5486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2" name="Picture 1" descr="Pins-Openday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00" y="5853236"/>
            <a:ext cx="1713196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57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476672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-27384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52" cy="763"/>
              <a:chOff x="895" y="362"/>
              <a:chExt cx="1552" cy="763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 smtClean="0"/>
                  <a:t>Atom</a:t>
                </a:r>
                <a:endParaRPr lang="de-DE" sz="1600" dirty="0"/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/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/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5000" y="2446"/>
                <a:ext cx="537" cy="0"/>
              </a:xfrm>
              <a:prstGeom prst="line">
                <a:avLst/>
              </a:prstGeom>
              <a:noFill/>
              <a:ln w="19050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00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 smtClean="0">
                    <a:solidFill>
                      <a:srgbClr val="660066"/>
                    </a:solidFill>
                  </a:rPr>
                  <a:t>Radius of Earth</a:t>
                </a:r>
                <a:endParaRPr lang="de-DE" sz="16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smtClean="0">
                    <a:solidFill>
                      <a:srgbClr val="660066"/>
                    </a:solidFill>
                  </a:rPr>
                  <a:t>Radius of </a:t>
                </a:r>
                <a:r>
                  <a:rPr lang="en-GB" sz="1600" dirty="0">
                    <a:solidFill>
                      <a:srgbClr val="660066"/>
                    </a:solidFill>
                  </a:rPr>
                  <a:t>Galaxies</a:t>
                </a:r>
                <a:endParaRPr lang="de-DE" sz="16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35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660066"/>
                    </a:solidFill>
                  </a:rPr>
                  <a:t>E</a:t>
                </a:r>
                <a:r>
                  <a:rPr lang="en-GB" sz="1600" dirty="0" smtClean="0">
                    <a:solidFill>
                      <a:srgbClr val="660066"/>
                    </a:solidFill>
                  </a:rPr>
                  <a:t>arth to Sun</a:t>
                </a:r>
                <a:endParaRPr lang="en-GB" sz="16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5000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smtClean="0">
                    <a:solidFill>
                      <a:srgbClr val="660066"/>
                    </a:solidFill>
                  </a:rPr>
                  <a:t>Universe</a:t>
                </a:r>
                <a:endParaRPr lang="en-GB" sz="16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chemeClr val="accent6"/>
                    </a:solidFill>
                  </a:rPr>
                  <a:t>cm</a:t>
                </a:r>
              </a:p>
            </p:txBody>
          </p:sp>
        </p:grpSp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24472" y="260648"/>
            <a:ext cx="4495800" cy="4572000"/>
            <a:chOff x="2514600" y="914400"/>
            <a:chExt cx="4495800" cy="4572000"/>
          </a:xfrm>
        </p:grpSpPr>
        <p:pic>
          <p:nvPicPr>
            <p:cNvPr id="28725" name="Picture 53"/>
            <p:cNvPicPr>
              <a:picLocks noChangeAspect="1" noChangeArrowheads="1"/>
            </p:cNvPicPr>
            <p:nvPr/>
          </p:nvPicPr>
          <p:blipFill>
            <a:blip r:embed="rId5">
              <a:lum bright="-11000" contrast="3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2338" name="Line 54"/>
            <p:cNvSpPr>
              <a:spLocks noChangeShapeType="1"/>
            </p:cNvSpPr>
            <p:nvPr/>
          </p:nvSpPr>
          <p:spPr bwMode="auto">
            <a:xfrm flipH="1" flipV="1">
              <a:off x="3484080" y="2274314"/>
              <a:ext cx="796925" cy="3184474"/>
            </a:xfrm>
            <a:prstGeom prst="line">
              <a:avLst/>
            </a:prstGeom>
            <a:ln>
              <a:prstDash val="dash"/>
              <a:headEnd/>
              <a:tailE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n>
                  <a:solidFill>
                    <a:schemeClr val="tx1"/>
                  </a:solidFill>
                  <a:prstDash val="dash"/>
                </a:ln>
              </a:endParaRPr>
            </a:p>
          </p:txBody>
        </p:sp>
        <p:sp>
          <p:nvSpPr>
            <p:cNvPr id="12339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ln>
              <a:prstDash val="dash"/>
              <a:headEnd/>
              <a:tailE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n>
                  <a:solidFill>
                    <a:schemeClr val="tx1"/>
                  </a:solidFill>
                  <a:prstDash val="dash"/>
                </a:ln>
              </a:endParaRPr>
            </a:p>
          </p:txBody>
        </p: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077891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grpSp>
        <p:nvGrpSpPr>
          <p:cNvPr id="48" name="Group 51"/>
          <p:cNvGrpSpPr>
            <a:grpSpLocks/>
          </p:cNvGrpSpPr>
          <p:nvPr/>
        </p:nvGrpSpPr>
        <p:grpSpPr bwMode="auto">
          <a:xfrm>
            <a:off x="228600" y="4300145"/>
            <a:ext cx="5783560" cy="1954211"/>
            <a:chOff x="228600" y="4832350"/>
            <a:chExt cx="4919464" cy="1954328"/>
          </a:xfrm>
        </p:grpSpPr>
        <p:sp>
          <p:nvSpPr>
            <p:cNvPr id="49" name="Rectangle 41"/>
            <p:cNvSpPr>
              <a:spLocks noChangeArrowheads="1"/>
            </p:cNvSpPr>
            <p:nvPr/>
          </p:nvSpPr>
          <p:spPr bwMode="auto">
            <a:xfrm>
              <a:off x="228600" y="5480089"/>
              <a:ext cx="4919464" cy="1306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800" dirty="0" smtClean="0">
                  <a:solidFill>
                    <a:srgbClr val="336699"/>
                  </a:solidFill>
                </a:rPr>
                <a:t>Study physics laws of first moments after Big Bang. </a:t>
              </a:r>
            </a:p>
            <a:p>
              <a:pPr>
                <a:lnSpc>
                  <a:spcPct val="110000"/>
                </a:lnSpc>
              </a:pPr>
              <a:r>
                <a:rPr lang="en-GB" sz="1800" dirty="0" smtClean="0">
                  <a:solidFill>
                    <a:srgbClr val="336699"/>
                  </a:solidFill>
                </a:rPr>
                <a:t>Increasing Symbiosis between Particle Physics, Astrophysics and Cosmology</a:t>
              </a:r>
            </a:p>
            <a:p>
              <a:pPr>
                <a:lnSpc>
                  <a:spcPct val="110000"/>
                </a:lnSpc>
              </a:pPr>
              <a:r>
                <a:rPr lang="fr-FR" sz="1800" dirty="0" smtClean="0">
                  <a:solidFill>
                    <a:srgbClr val="336699"/>
                  </a:solidFill>
                </a:rPr>
                <a:t> </a:t>
              </a:r>
              <a:endParaRPr lang="fr-FR" sz="1800" dirty="0">
                <a:solidFill>
                  <a:srgbClr val="336699"/>
                </a:solidFill>
              </a:endParaRPr>
            </a:p>
          </p:txBody>
        </p:sp>
        <p:sp>
          <p:nvSpPr>
            <p:cNvPr id="50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088" y="1515666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336699"/>
                    </a:solidFill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36699"/>
                  </a:solidFill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336699"/>
                    </a:solidFill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3" name="Picture 52" descr="cern_logo_1.png"/>
            <p:cNvPicPr>
              <a:picLocks noChangeAspect="1"/>
            </p:cNvPicPr>
            <p:nvPr/>
          </p:nvPicPr>
          <p:blipFill>
            <a:blip r:embed="rId11">
              <a:lum bright="100000" contrast="-100000"/>
            </a:blip>
            <a:stretch>
              <a:fillRect/>
            </a:stretch>
          </p:blipFill>
          <p:spPr>
            <a:xfrm>
              <a:off x="379413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922184" y="1232156"/>
            <a:ext cx="1354547" cy="8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438644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077200" cy="1219200"/>
          </a:xfrm>
        </p:spPr>
        <p:txBody>
          <a:bodyPr/>
          <a:lstStyle/>
          <a:p>
            <a:pPr algn="l"/>
            <a:r>
              <a:rPr lang="en-US" sz="2800">
                <a:solidFill>
                  <a:schemeClr val="tx1"/>
                </a:solidFill>
              </a:rPr>
              <a:t>The instruments used</a:t>
            </a: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304800" y="2525713"/>
            <a:ext cx="2971800" cy="16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  <a:t>2. Detectors : </a:t>
            </a:r>
            <a:b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</a:br>
            <a:r>
              <a:rPr lang="en-US" sz="1600" dirty="0" smtClean="0">
                <a:latin typeface="Optima"/>
                <a:cs typeface="Optima"/>
              </a:rPr>
              <a:t>Gigantic instruments that observe and record  the results of the collisions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dirty="0" smtClean="0">
                <a:latin typeface="Optima"/>
                <a:cs typeface="Optima"/>
              </a:rPr>
              <a:t>(particle trajectories, energy,  charge..)</a:t>
            </a:r>
            <a:endParaRPr lang="en-US" sz="1600" dirty="0">
              <a:latin typeface="Optima"/>
              <a:cs typeface="Optima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304800" y="990600"/>
            <a:ext cx="259080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 smtClean="0">
                <a:solidFill>
                  <a:schemeClr val="tx2"/>
                </a:solidFill>
                <a:latin typeface="Optima"/>
                <a:cs typeface="Optima"/>
              </a:rPr>
              <a:t>1. Particle accelerator</a:t>
            </a:r>
            <a:r>
              <a:rPr lang="en-US" sz="1600" dirty="0" smtClean="0">
                <a:solidFill>
                  <a:schemeClr val="tx2"/>
                </a:solidFill>
                <a:latin typeface="Optima"/>
                <a:cs typeface="Optima"/>
              </a:rPr>
              <a:t> : </a:t>
            </a:r>
            <a:endParaRPr lang="en-US" sz="1600" dirty="0" smtClean="0">
              <a:latin typeface="Optima"/>
              <a:cs typeface="Optima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dirty="0" smtClean="0">
                <a:latin typeface="Optima"/>
                <a:cs typeface="Optima"/>
              </a:rPr>
              <a:t>Boost particles to high energies and make them collide</a:t>
            </a:r>
            <a:endParaRPr lang="en-US" sz="1600" dirty="0">
              <a:latin typeface="Optima"/>
              <a:cs typeface="Optima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304800" y="4560887"/>
            <a:ext cx="2895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Optima"/>
                <a:cs typeface="Optima"/>
              </a:rPr>
              <a:t>3. Computers : </a:t>
            </a:r>
          </a:p>
          <a:p>
            <a:r>
              <a:rPr lang="en-US" sz="1600" dirty="0" smtClean="0">
                <a:latin typeface="Optima"/>
                <a:cs typeface="Optima"/>
              </a:rPr>
              <a:t>Collect, store, and send around the world the big quantity of data received  from the detectors for data analysis.  </a:t>
            </a:r>
            <a:endParaRPr lang="en-US" sz="1600" dirty="0">
              <a:latin typeface="Optima"/>
              <a:cs typeface="Optima"/>
            </a:endParaRP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746" y="1119188"/>
            <a:ext cx="5369422" cy="4443412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40000"/>
            </a:camera>
            <a:lightRig rig="threePt" dir="t"/>
          </a:scene3d>
          <a:sp3d>
            <a:bevelT w="38100" h="38100"/>
          </a:sp3d>
        </p:spPr>
      </p:pic>
      <p:pic>
        <p:nvPicPr>
          <p:cNvPr id="9" name="Picture 8" descr="CMS-2007-insertioninter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990600"/>
            <a:ext cx="5768418" cy="4724400"/>
          </a:xfrm>
          <a:prstGeom prst="rect">
            <a:avLst/>
          </a:prstGeom>
          <a:ln w="76200" cmpd="sng">
            <a:solidFill>
              <a:schemeClr val="bg1"/>
            </a:solidFill>
            <a:miter lim="800000"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8100" h="38100"/>
          </a:sp3d>
        </p:spPr>
      </p:pic>
      <p:pic>
        <p:nvPicPr>
          <p:cNvPr id="8" name="Picture 45" descr="LHC&amp;AlpsCo.psd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2400"/>
            <a:ext cx="4354513" cy="6169068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20000"/>
            </a:camera>
            <a:lightRig rig="threePt" dir="t"/>
          </a:scene3d>
          <a:sp3d>
            <a:bevelT w="38100" h="38100"/>
          </a:sp3d>
        </p:spPr>
      </p:pic>
    </p:spTree>
    <p:extLst>
      <p:ext uri="{BB962C8B-B14F-4D97-AF65-F5344CB8AC3E}">
        <p14:creationId xmlns:p14="http://schemas.microsoft.com/office/powerpoint/2010/main" val="52726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5" grpId="0"/>
      <p:bldP spid="5" grpId="1"/>
      <p:bldP spid="5" grpId="2"/>
      <p:bldP spid="5" grpId="3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  <a:latin typeface="Optima"/>
                <a:cs typeface="Optima"/>
              </a:rPr>
              <a:t>CERN </a:t>
            </a:r>
            <a:r>
              <a:rPr lang="en-US" dirty="0" smtClean="0">
                <a:solidFill>
                  <a:srgbClr val="336699"/>
                </a:solidFill>
                <a:latin typeface="Optima"/>
                <a:cs typeface="Optima"/>
              </a:rPr>
              <a:t>accelerator complex</a:t>
            </a:r>
            <a:endParaRPr lang="en-US" sz="3200" dirty="0">
              <a:solidFill>
                <a:schemeClr val="tx2"/>
              </a:solidFill>
              <a:latin typeface="Optima"/>
              <a:cs typeface="Optima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914400" y="801631"/>
            <a:ext cx="7315200" cy="5291665"/>
            <a:chOff x="914400" y="801631"/>
            <a:chExt cx="7315200" cy="5291665"/>
          </a:xfrm>
        </p:grpSpPr>
        <p:pic>
          <p:nvPicPr>
            <p:cNvPr id="4" name="Picture 3" descr="0812015-A4-at-144-dpi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943" r="11947"/>
            <a:stretch/>
          </p:blipFill>
          <p:spPr>
            <a:xfrm>
              <a:off x="914400" y="801631"/>
              <a:ext cx="7315200" cy="5291665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>
              <a:off x="2357671" y="4869160"/>
              <a:ext cx="91058" cy="17909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70D2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Rectangle 10"/>
            <p:cNvSpPr/>
            <p:nvPr/>
          </p:nvSpPr>
          <p:spPr bwMode="auto">
            <a:xfrm rot="19015385">
              <a:off x="2277625" y="4882364"/>
              <a:ext cx="716744" cy="1038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6" charset="0"/>
                <a:ea typeface="ＭＳ Ｐゴシック" pitchFamily="16" charset="-128"/>
                <a:cs typeface="ＭＳ Ｐゴシック" pitchFamily="16" charset="-128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2402235" y="4715619"/>
              <a:ext cx="532631" cy="2044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9B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Isosceles Triangle 12"/>
            <p:cNvSpPr/>
            <p:nvPr/>
          </p:nvSpPr>
          <p:spPr bwMode="auto">
            <a:xfrm rot="4200000" flipV="1">
              <a:off x="2557032" y="4802161"/>
              <a:ext cx="144016" cy="74430"/>
            </a:xfrm>
            <a:prstGeom prst="triangle">
              <a:avLst/>
            </a:prstGeom>
            <a:solidFill>
              <a:srgbClr val="FF9B4D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6" charset="0"/>
                <a:ea typeface="ＭＳ Ｐゴシック" pitchFamily="16" charset="-128"/>
                <a:cs typeface="ＭＳ Ｐゴシック" pitchFamily="16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rot="19015385">
              <a:off x="2333144" y="5106151"/>
              <a:ext cx="162261" cy="25555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6" charset="0"/>
                <a:ea typeface="ＭＳ Ｐゴシック" pitchFamily="16" charset="-128"/>
                <a:cs typeface="ＭＳ Ｐゴシック" pitchFamily="16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804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0711029_02-A4-at-144-d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905000"/>
            <a:ext cx="5027366" cy="3365067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25400" h="19050"/>
          </a:sp3d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228600" y="152401"/>
            <a:ext cx="8915400" cy="684312"/>
          </a:xfrm>
        </p:spPr>
        <p:txBody>
          <a:bodyPr/>
          <a:lstStyle/>
          <a:p>
            <a:pPr eaLnBrk="1" hangingPunct="1"/>
            <a:r>
              <a:rPr lang="en-GB" sz="3200" dirty="0" smtClean="0"/>
              <a:t>The most complex detectors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400800" y="1447800"/>
            <a:ext cx="26356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Science cathedral  100 m underground</a:t>
            </a:r>
          </a:p>
          <a:p>
            <a:pPr marL="0" lvl="1" algn="r"/>
            <a:endParaRPr lang="en-US" sz="2000" dirty="0" smtClean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Record </a:t>
            </a: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600 millions of collisions every second </a:t>
            </a:r>
          </a:p>
          <a:p>
            <a:pPr marL="0" lvl="1" algn="r"/>
            <a:endParaRPr lang="en-US" sz="2000" dirty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100 millions of sensors </a:t>
            </a:r>
          </a:p>
          <a:p>
            <a:pPr marL="0" lvl="1" algn="r"/>
            <a:endParaRPr lang="en-US" sz="2000" dirty="0">
              <a:latin typeface="Optima"/>
              <a:cs typeface="Optima"/>
            </a:endParaRPr>
          </a:p>
          <a:p>
            <a:pPr marL="0" lvl="1" algn="r"/>
            <a:endParaRPr lang="en-US" sz="2000" dirty="0" smtClean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Thousands of scientific collaborators</a:t>
            </a:r>
          </a:p>
        </p:txBody>
      </p:sp>
      <p:pic>
        <p:nvPicPr>
          <p:cNvPr id="10" name="Picture 9" descr="bul-pho-2008-0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990600"/>
            <a:ext cx="5027367" cy="3365067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25400" h="19050"/>
          </a:sp3d>
        </p:spPr>
      </p:pic>
      <p:pic>
        <p:nvPicPr>
          <p:cNvPr id="5" name="Picture 4" descr="0712017_01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143000"/>
            <a:ext cx="5410200" cy="3801030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"/>
            </a:camera>
            <a:lightRig rig="threePt" dir="t"/>
          </a:scene3d>
          <a:sp3d>
            <a:bevelT w="25400" h="19050"/>
          </a:sp3d>
        </p:spPr>
      </p:pic>
      <p:pic>
        <p:nvPicPr>
          <p:cNvPr id="11" name="Picture 10" descr="1101005_01-A4-at-144-dpi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667000"/>
            <a:ext cx="5256173" cy="3505200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40000"/>
            </a:camera>
            <a:lightRig rig="threePt" dir="t"/>
          </a:scene3d>
          <a:sp3d>
            <a:bevelT w="25400" h="19050"/>
          </a:sp3d>
        </p:spPr>
      </p:pic>
    </p:spTree>
    <p:extLst>
      <p:ext uri="{BB962C8B-B14F-4D97-AF65-F5344CB8AC3E}">
        <p14:creationId xmlns:p14="http://schemas.microsoft.com/office/powerpoint/2010/main" val="6851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68"/>
          <p:cNvSpPr txBox="1">
            <a:spLocks noGrp="1" noChangeArrowheads="1"/>
          </p:cNvSpPr>
          <p:nvPr/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fr-FR" sz="1200">
                <a:solidFill>
                  <a:srgbClr val="0967A4"/>
                </a:solidFill>
                <a:latin typeface="Helvetica" charset="0"/>
              </a:rPr>
              <a:t> France et CERN / Mai 2009</a:t>
            </a:r>
          </a:p>
        </p:txBody>
      </p:sp>
      <p:sp>
        <p:nvSpPr>
          <p:cNvPr id="37" name="Footer Placeholder 1"/>
          <p:cNvSpPr txBox="1">
            <a:spLocks noGrp="1"/>
          </p:cNvSpPr>
          <p:nvPr/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1200">
                <a:solidFill>
                  <a:srgbClr val="0967A4"/>
                </a:solidFill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sz="1200">
                <a:solidFill>
                  <a:schemeClr val="hlink"/>
                </a:solidFill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rPr>
              <a:t>l'Université de Genève 450 ans</a:t>
            </a:r>
            <a:r>
              <a:rPr lang="fr-FR" sz="23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sz="1200">
                <a:solidFill>
                  <a:srgbClr val="0967A4"/>
                </a:solidFill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rPr>
              <a:t>/ 1 avril 2009</a:t>
            </a:r>
          </a:p>
        </p:txBody>
      </p:sp>
      <p:sp>
        <p:nvSpPr>
          <p:cNvPr id="23557" name="Slide Number Placeholder 2"/>
          <p:cNvSpPr txBox="1">
            <a:spLocks noGrp="1"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C2B56C1C-7287-2F48-A9DF-5615766D76EB}" type="slidenum">
              <a:rPr lang="en-US" sz="1200">
                <a:solidFill>
                  <a:srgbClr val="0967A4"/>
                </a:solidFill>
                <a:latin typeface="Helvetica" charset="0"/>
              </a:rPr>
              <a:pPr algn="r" eaLnBrk="1" hangingPunct="1"/>
              <a:t>15</a:t>
            </a:fld>
            <a:endParaRPr lang="en-US" sz="1200">
              <a:solidFill>
                <a:srgbClr val="0967A4"/>
              </a:solidFill>
              <a:latin typeface="Helvetica" charset="0"/>
            </a:endParaRPr>
          </a:p>
        </p:txBody>
      </p:sp>
      <p:pic>
        <p:nvPicPr>
          <p:cNvPr id="23558" name="Picture 2" descr="CERN_picture_sk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5496" y="116632"/>
            <a:ext cx="9144000" cy="304800"/>
          </a:xfrm>
          <a:prstGeom prst="rect">
            <a:avLst/>
          </a:prstGeo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fr-FR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LHC</a:t>
            </a:r>
            <a:r>
              <a:rPr lang="fr-FR" sz="28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 </a:t>
            </a:r>
            <a:r>
              <a:rPr lang="fr-FR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experiments</a:t>
            </a:r>
            <a:endParaRPr lang="en-GB" sz="28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Optima"/>
              <a:ea typeface="ＭＳ Ｐゴシック" pitchFamily="-112" charset="-128"/>
              <a:cs typeface="Optima"/>
            </a:endParaRP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685801"/>
            <a:ext cx="2669874" cy="1752600"/>
          </a:xfrm>
          <a:prstGeom prst="rect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325343" y="692696"/>
            <a:ext cx="1224136" cy="56733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1800" dirty="0" smtClean="0">
                <a:solidFill>
                  <a:schemeClr val="bg1"/>
                </a:solidFill>
                <a:latin typeface="Optima"/>
              </a:rPr>
              <a:t>LHC ring </a:t>
            </a:r>
            <a:r>
              <a:rPr lang="fr-FR" sz="1800" dirty="0">
                <a:solidFill>
                  <a:schemeClr val="bg1"/>
                </a:solidFill>
                <a:latin typeface="Optima"/>
              </a:rPr>
              <a:t>:</a:t>
            </a:r>
          </a:p>
          <a:p>
            <a:pPr algn="ctr">
              <a:lnSpc>
                <a:spcPct val="90000"/>
              </a:lnSpc>
            </a:pPr>
            <a:r>
              <a:rPr lang="fr-FR" sz="1600" dirty="0">
                <a:solidFill>
                  <a:schemeClr val="bg1"/>
                </a:solidFill>
                <a:latin typeface="Optima"/>
              </a:rPr>
              <a:t>27 km </a:t>
            </a:r>
            <a:r>
              <a:rPr lang="fr-FR" sz="1600" dirty="0" smtClean="0">
                <a:solidFill>
                  <a:schemeClr val="bg1"/>
                </a:solidFill>
                <a:latin typeface="Optima"/>
              </a:rPr>
              <a:t>long</a:t>
            </a:r>
            <a:endParaRPr lang="fr-FR" sz="2000" dirty="0">
              <a:solidFill>
                <a:schemeClr val="bg1"/>
              </a:solidFill>
              <a:latin typeface="Optima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701800"/>
            <a:ext cx="3241675" cy="1727200"/>
            <a:chOff x="336" y="1072"/>
            <a:chExt cx="2042" cy="1088"/>
          </a:xfrm>
        </p:grpSpPr>
        <p:sp>
          <p:nvSpPr>
            <p:cNvPr id="23588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9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0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pic>
          <p:nvPicPr>
            <p:cNvPr id="23591" name="Picture 73" descr="bul-pho-2007-079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00" cy="2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b="1" dirty="0">
                  <a:solidFill>
                    <a:schemeClr val="bg1"/>
                  </a:solidFill>
                  <a:latin typeface="Helvetica" pitchFamily="-112" charset="0"/>
                  <a:ea typeface="ＭＳ Ｐゴシック" pitchFamily="-112" charset="-128"/>
                  <a:cs typeface="ＭＳ Ｐゴシック" pitchFamily="-112" charset="-128"/>
                </a:rPr>
                <a:t>CMS</a:t>
              </a:r>
              <a:endParaRPr lang="de-CH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95800"/>
            <a:ext cx="2286000" cy="1449388"/>
            <a:chOff x="96" y="2832"/>
            <a:chExt cx="1440" cy="913"/>
          </a:xfrm>
        </p:grpSpPr>
        <p:sp>
          <p:nvSpPr>
            <p:cNvPr id="23583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584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5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3586" name="Picture 79" descr="Picture 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23587" name="Text Box 80"/>
            <p:cNvSpPr txBox="1">
              <a:spLocks noChangeArrowheads="1"/>
            </p:cNvSpPr>
            <p:nvPr/>
          </p:nvSpPr>
          <p:spPr bwMode="auto">
            <a:xfrm>
              <a:off x="815" y="2839"/>
              <a:ext cx="503" cy="21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CH" sz="1600" b="1" dirty="0">
                  <a:solidFill>
                    <a:schemeClr val="bg1"/>
                  </a:solidFill>
                  <a:latin typeface="Helvetica" charset="0"/>
                </a:rPr>
                <a:t>ALICE</a:t>
              </a:r>
              <a:endParaRPr lang="de-CH" sz="2000" b="1" dirty="0">
                <a:solidFill>
                  <a:schemeClr val="bg1"/>
                </a:solidFill>
                <a:latin typeface="Helvetica" charset="0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599" y="1708150"/>
            <a:ext cx="2171700" cy="1946275"/>
            <a:chOff x="4224" y="1104"/>
            <a:chExt cx="1368" cy="1226"/>
          </a:xfrm>
        </p:grpSpPr>
        <p:grpSp>
          <p:nvGrpSpPr>
            <p:cNvPr id="6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3579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/>
              </a:p>
            </p:txBody>
          </p:sp>
          <p:sp>
            <p:nvSpPr>
              <p:cNvPr id="23580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1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3582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sp>
          <p:nvSpPr>
            <p:cNvPr id="23577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19" y="1119"/>
              <a:ext cx="460" cy="21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600" b="1" dirty="0" err="1">
                  <a:solidFill>
                    <a:schemeClr val="bg1"/>
                  </a:solidFill>
                  <a:latin typeface="Helvetica" pitchFamily="-112" charset="0"/>
                  <a:ea typeface="ＭＳ Ｐゴシック" pitchFamily="-112" charset="-128"/>
                  <a:cs typeface="ＭＳ Ｐゴシック" pitchFamily="-112" charset="-128"/>
                </a:rPr>
                <a:t>LHCb</a:t>
              </a:r>
              <a:endParaRPr lang="de-CH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pic>
        <p:nvPicPr>
          <p:cNvPr id="39" name="Picture 38" descr="Pins-Opendays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5976664"/>
            <a:ext cx="1713196" cy="980728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5562600" y="4724400"/>
            <a:ext cx="3124200" cy="1687513"/>
            <a:chOff x="5562600" y="4724400"/>
            <a:chExt cx="3124200" cy="1687513"/>
          </a:xfrm>
        </p:grpSpPr>
        <p:grpSp>
          <p:nvGrpSpPr>
            <p:cNvPr id="44" name="Group 43"/>
            <p:cNvGrpSpPr/>
            <p:nvPr/>
          </p:nvGrpSpPr>
          <p:grpSpPr>
            <a:xfrm>
              <a:off x="5562600" y="4724400"/>
              <a:ext cx="3124200" cy="1687513"/>
              <a:chOff x="5562600" y="4724400"/>
              <a:chExt cx="3124200" cy="1687513"/>
            </a:xfrm>
          </p:grpSpPr>
          <p:sp>
            <p:nvSpPr>
              <p:cNvPr id="23572" name="Oval 91"/>
              <p:cNvSpPr>
                <a:spLocks noChangeArrowheads="1"/>
              </p:cNvSpPr>
              <p:nvPr/>
            </p:nvSpPr>
            <p:spPr bwMode="auto">
              <a:xfrm>
                <a:off x="5562600" y="5154613"/>
                <a:ext cx="119063" cy="9525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/>
              </a:p>
            </p:txBody>
          </p:sp>
          <p:sp>
            <p:nvSpPr>
              <p:cNvPr id="23573" name="Line 92"/>
              <p:cNvSpPr>
                <a:spLocks noChangeShapeType="1"/>
              </p:cNvSpPr>
              <p:nvPr/>
            </p:nvSpPr>
            <p:spPr bwMode="auto">
              <a:xfrm flipV="1">
                <a:off x="5622925" y="4724400"/>
                <a:ext cx="473075" cy="43021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4" name="Line 93"/>
              <p:cNvSpPr>
                <a:spLocks noChangeShapeType="1"/>
              </p:cNvSpPr>
              <p:nvPr/>
            </p:nvSpPr>
            <p:spPr bwMode="auto">
              <a:xfrm>
                <a:off x="5638800" y="5257801"/>
                <a:ext cx="457200" cy="114300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3575" name="Picture 94" descr="0511013_01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4724400"/>
                <a:ext cx="2590800" cy="1687513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sp>
          <p:nvSpPr>
            <p:cNvPr id="23570" name="Rectangle 95"/>
            <p:cNvSpPr>
              <a:spLocks noChangeArrowheads="1"/>
            </p:cNvSpPr>
            <p:nvPr/>
          </p:nvSpPr>
          <p:spPr bwMode="auto">
            <a:xfrm>
              <a:off x="8077200" y="6172200"/>
              <a:ext cx="609600" cy="22638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/>
            </a:p>
          </p:txBody>
        </p:sp>
        <p:sp>
          <p:nvSpPr>
            <p:cNvPr id="23571" name="Text Box 96"/>
            <p:cNvSpPr txBox="1">
              <a:spLocks noChangeArrowheads="1"/>
            </p:cNvSpPr>
            <p:nvPr/>
          </p:nvSpPr>
          <p:spPr bwMode="auto">
            <a:xfrm>
              <a:off x="7900988" y="6096000"/>
              <a:ext cx="785812" cy="3077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CH" sz="1400" b="1" dirty="0" smtClean="0">
                  <a:solidFill>
                    <a:schemeClr val="bg1"/>
                  </a:solidFill>
                  <a:latin typeface="Helvetica" charset="0"/>
                </a:rPr>
                <a:t>ATLAS</a:t>
              </a:r>
              <a:endParaRPr lang="de-CH" sz="1400" b="1" dirty="0">
                <a:solidFill>
                  <a:schemeClr val="bg1"/>
                </a:solidFill>
                <a:latin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2849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101021_02-A4-at-144-d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066800"/>
            <a:ext cx="5410199" cy="360121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94234" dir="27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>
            <a:bevelT w="31750" h="19050"/>
            <a:contourClr>
              <a:srgbClr val="FFFFFF"/>
            </a:contourClr>
          </a:sp3d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57175"/>
            <a:ext cx="8229600" cy="1419225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000000"/>
                </a:solidFill>
              </a:rPr>
              <a:t>The most powerful particle accelerator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172200" y="1447800"/>
            <a:ext cx="2667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27km tunnel</a:t>
            </a:r>
          </a:p>
          <a:p>
            <a:pPr marL="0" lvl="1" algn="r"/>
            <a:endParaRPr lang="en-US" sz="2000" dirty="0" smtClean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Thousands of superconducting  magnets</a:t>
            </a:r>
          </a:p>
          <a:p>
            <a:pPr marL="0" lvl="1" algn="r"/>
            <a:endParaRPr lang="en-US" sz="2000" dirty="0" smtClean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Ultrahigh vacuum:</a:t>
            </a: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10x stronger vacuum than on the Moon </a:t>
            </a:r>
          </a:p>
          <a:p>
            <a:pPr marL="0" lvl="1" algn="r"/>
            <a:endParaRPr lang="en-US" sz="2000" dirty="0" smtClean="0">
              <a:latin typeface="Optima"/>
              <a:cs typeface="Optima"/>
            </a:endParaRP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The coldest place in the universe:</a:t>
            </a:r>
          </a:p>
          <a:p>
            <a:pPr marL="0" lvl="1" algn="r"/>
            <a:r>
              <a:rPr lang="en-US" sz="2000" dirty="0" smtClean="0">
                <a:latin typeface="Optima"/>
                <a:cs typeface="Optima"/>
              </a:rPr>
              <a:t>       -271.3° C	</a:t>
            </a:r>
            <a:endParaRPr lang="en-US" sz="2000" dirty="0">
              <a:latin typeface="Optima"/>
              <a:cs typeface="Optima"/>
            </a:endParaRPr>
          </a:p>
        </p:txBody>
      </p:sp>
      <p:pic>
        <p:nvPicPr>
          <p:cNvPr id="6" name="Picture 6" descr="beampi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7647">
            <a:off x="898189" y="1534287"/>
            <a:ext cx="5064328" cy="346288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12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3750">
            <a:off x="873404" y="2185202"/>
            <a:ext cx="5184277" cy="347009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94234" dir="27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>
            <a:bevelT w="3175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122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95263"/>
            <a:ext cx="8229600" cy="642937"/>
          </a:xfrm>
        </p:spPr>
        <p:txBody>
          <a:bodyPr/>
          <a:lstStyle/>
          <a:p>
            <a:pPr eaLnBrk="1" hangingPunct="1"/>
            <a:r>
              <a:rPr lang="en-GB" sz="3200" smtClean="0">
                <a:solidFill>
                  <a:srgbClr val="000000"/>
                </a:solidFill>
              </a:rPr>
              <a:t>The Worldwide LHC Computing Grid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12184" y="836712"/>
            <a:ext cx="406794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GB" sz="2000" dirty="0" smtClean="0">
                <a:latin typeface="Optima"/>
                <a:cs typeface="Optima"/>
              </a:rPr>
              <a:t>25 millions Gb of data (25 </a:t>
            </a:r>
            <a:r>
              <a:rPr lang="en-GB" sz="2000" dirty="0" err="1" smtClean="0">
                <a:latin typeface="Optima"/>
                <a:cs typeface="Optima"/>
              </a:rPr>
              <a:t>Pb</a:t>
            </a:r>
            <a:r>
              <a:rPr lang="en-GB" sz="2000" dirty="0" smtClean="0">
                <a:latin typeface="Optima"/>
                <a:cs typeface="Optima"/>
              </a:rPr>
              <a:t>) collected every year </a:t>
            </a:r>
          </a:p>
          <a:p>
            <a:pPr marL="0" lvl="1"/>
            <a:r>
              <a:rPr lang="en-GB" sz="1800" dirty="0" smtClean="0">
                <a:latin typeface="Optima"/>
                <a:cs typeface="Optima"/>
              </a:rPr>
              <a:t>(3 millions DVDs – </a:t>
            </a:r>
          </a:p>
          <a:p>
            <a:pPr marL="0" lvl="1"/>
            <a:r>
              <a:rPr lang="en-GB" sz="1800" dirty="0" smtClean="0">
                <a:latin typeface="Optima"/>
                <a:cs typeface="Optima"/>
              </a:rPr>
              <a:t>850 years of movies)</a:t>
            </a:r>
          </a:p>
          <a:p>
            <a:pPr marL="0" lvl="1"/>
            <a:endParaRPr lang="en-GB" sz="2000" dirty="0" smtClean="0">
              <a:latin typeface="Optima"/>
              <a:cs typeface="Optima"/>
            </a:endParaRPr>
          </a:p>
          <a:p>
            <a:pPr marL="0" lvl="1"/>
            <a:r>
              <a:rPr lang="en-GB" sz="2000" dirty="0" smtClean="0">
                <a:latin typeface="Optima"/>
                <a:cs typeface="Optima"/>
              </a:rPr>
              <a:t>100 000 processors </a:t>
            </a:r>
          </a:p>
          <a:p>
            <a:pPr marL="0" lvl="1"/>
            <a:endParaRPr lang="en-GB" sz="2000" dirty="0" smtClean="0">
              <a:latin typeface="Optima"/>
              <a:cs typeface="Optima"/>
            </a:endParaRPr>
          </a:p>
          <a:p>
            <a:pPr marL="0" lvl="1"/>
            <a:r>
              <a:rPr lang="en-GB" sz="2000" dirty="0" smtClean="0">
                <a:latin typeface="Optima"/>
                <a:cs typeface="Optima"/>
              </a:rPr>
              <a:t>150 worldwide computing centres </a:t>
            </a:r>
          </a:p>
        </p:txBody>
      </p:sp>
      <p:pic>
        <p:nvPicPr>
          <p:cNvPr id="7" name="Picture 6" descr="customevent_regi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4708128" cy="3138752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1"/>
            </a:camera>
            <a:lightRig rig="threePt" dir="t"/>
          </a:scene3d>
          <a:sp3d>
            <a:bevelT w="31750" h="19050"/>
          </a:sp3d>
        </p:spPr>
      </p:pic>
      <p:pic>
        <p:nvPicPr>
          <p:cNvPr id="8" name="Picture 2" descr="\\cern.ch\dfs\Users\h\hemmer\Documents\Documents\Temp\1 - Cop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9368" y="3429000"/>
            <a:ext cx="5096352" cy="2971492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80000"/>
            </a:camera>
            <a:lightRig rig="threePt" dir="t"/>
          </a:scene3d>
          <a:sp3d>
            <a:bevelT w="31750" h="1905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55790" y="5464388"/>
            <a:ext cx="2564682" cy="52322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>
                <a:solidFill>
                  <a:schemeClr val="tx2"/>
                </a:solidFill>
              </a:rPr>
              <a:t>Activity the 1</a:t>
            </a:r>
            <a:r>
              <a:rPr lang="en-GB" sz="1400" baseline="30000" smtClean="0">
                <a:solidFill>
                  <a:schemeClr val="tx2"/>
                </a:solidFill>
              </a:rPr>
              <a:t>st </a:t>
            </a:r>
            <a:r>
              <a:rPr lang="en-GB" sz="1400" smtClean="0">
                <a:solidFill>
                  <a:schemeClr val="tx2"/>
                </a:solidFill>
              </a:rPr>
              <a:t>January 2013</a:t>
            </a:r>
          </a:p>
          <a:p>
            <a:pPr algn="ctr"/>
            <a:r>
              <a:rPr lang="en-GB" sz="1400" smtClean="0">
                <a:solidFill>
                  <a:schemeClr val="tx2"/>
                </a:solidFill>
              </a:rPr>
              <a:t>246791 running jobs</a:t>
            </a:r>
          </a:p>
        </p:txBody>
      </p:sp>
    </p:spTree>
    <p:extLst>
      <p:ext uri="{BB962C8B-B14F-4D97-AF65-F5344CB8AC3E}">
        <p14:creationId xmlns:p14="http://schemas.microsoft.com/office/powerpoint/2010/main" val="10157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42937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000000"/>
                </a:solidFill>
              </a:rPr>
              <a:t>To answer some of the big </a:t>
            </a:r>
            <a:r>
              <a:rPr lang="en-US" sz="4000" dirty="0" smtClean="0">
                <a:solidFill>
                  <a:srgbClr val="336699"/>
                </a:solidFill>
              </a:rPr>
              <a:t>questions </a:t>
            </a:r>
          </a:p>
        </p:txBody>
      </p:sp>
      <p:pic>
        <p:nvPicPr>
          <p:cNvPr id="6" name="Picture 5" descr="Couri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5650" y="908720"/>
            <a:ext cx="3096790" cy="239141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533400" y="764704"/>
            <a:ext cx="4902696" cy="4876799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What are the constituents of the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universe (dark matter) ?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Where is the anti-matter ?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What is the primordial state of matter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after the Big Bang ?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How have particles gained their mass ?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fr-FR" sz="2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fr-FR" sz="2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fr-FR" sz="2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fr-FR" sz="2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fr-FR" sz="240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 descr="e-e+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124200"/>
            <a:ext cx="2058779" cy="308630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3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customevent_register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046" y="3861048"/>
            <a:ext cx="3387090" cy="249364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3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91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onomist p1.jpg"/>
          <p:cNvPicPr>
            <a:picLocks noChangeAspect="1"/>
          </p:cNvPicPr>
          <p:nvPr/>
        </p:nvPicPr>
        <p:blipFill rotWithShape="1">
          <a:blip r:embed="rId2"/>
          <a:srcRect t="3979" r="3195"/>
          <a:stretch/>
        </p:blipFill>
        <p:spPr>
          <a:xfrm>
            <a:off x="5027042" y="12700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76200" dist="76200" dir="18900000" algn="tl" rotWithShape="0">
              <a:schemeClr val="bg1">
                <a:lumMod val="95000"/>
                <a:alpha val="43000"/>
              </a:schemeClr>
            </a:outerShdw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869182" cy="2736304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89040"/>
            <a:ext cx="3150550" cy="2016224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94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857" y="3786862"/>
            <a:ext cx="3595439" cy="2399928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35496" y="107920"/>
            <a:ext cx="8458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336699"/>
                </a:solidFill>
                <a:latin typeface="Optima"/>
                <a:ea typeface="+mj-ea"/>
                <a:cs typeface="Optima"/>
              </a:rPr>
              <a:t>Discovery</a:t>
            </a:r>
            <a:r>
              <a:rPr lang="en-US" dirty="0" smtClean="0">
                <a:solidFill>
                  <a:srgbClr val="000000"/>
                </a:solidFill>
                <a:latin typeface="Optima"/>
                <a:ea typeface="+mj-ea"/>
                <a:cs typeface="Optima"/>
              </a:rPr>
              <a:t> announced in 2012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67944" y="6258798"/>
            <a:ext cx="36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0000"/>
                </a:solidFill>
                <a:latin typeface="Optima"/>
                <a:cs typeface="Optima"/>
              </a:rPr>
              <a:t>François </a:t>
            </a:r>
            <a:r>
              <a:rPr lang="fr-FR" sz="1600" dirty="0" err="1" smtClean="0">
                <a:solidFill>
                  <a:srgbClr val="000000"/>
                </a:solidFill>
                <a:latin typeface="Optima"/>
                <a:cs typeface="Optima"/>
              </a:rPr>
              <a:t>Englert</a:t>
            </a:r>
            <a:r>
              <a:rPr lang="fr-FR" sz="1600" dirty="0" smtClean="0">
                <a:solidFill>
                  <a:srgbClr val="000000"/>
                </a:solidFill>
                <a:latin typeface="Optima"/>
                <a:cs typeface="Optima"/>
              </a:rPr>
              <a:t> et Peter </a:t>
            </a:r>
            <a:r>
              <a:rPr lang="fr-FR" sz="1600" dirty="0" err="1" smtClean="0">
                <a:solidFill>
                  <a:srgbClr val="000000"/>
                </a:solidFill>
                <a:latin typeface="Optima"/>
                <a:cs typeface="Optima"/>
              </a:rPr>
              <a:t>Higgs</a:t>
            </a:r>
            <a:endParaRPr lang="en-US" sz="160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28"/>
          <p:cNvSpPr txBox="1">
            <a:spLocks noChangeArrowheads="1"/>
          </p:cNvSpPr>
          <p:nvPr/>
        </p:nvSpPr>
        <p:spPr bwMode="auto">
          <a:xfrm>
            <a:off x="179512" y="990600"/>
            <a:ext cx="669674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en-GB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Push forward the frontiers of knowledge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SzPct val="75000"/>
              <a:defRPr/>
            </a:pPr>
            <a:r>
              <a:rPr lang="en-GB" sz="2000" kern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	</a:t>
            </a:r>
            <a:r>
              <a:rPr lang="en-GB" sz="1400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What are the constituent parts of matter? What was matter like during </a:t>
            </a:r>
            <a:br>
              <a:rPr lang="en-GB" sz="1400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</a:br>
            <a:r>
              <a:rPr lang="en-GB" sz="1400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the first moments of the Big Bang?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itchFamily="-112" charset="2"/>
              <a:buNone/>
              <a:tabLst/>
              <a:defRPr/>
            </a:pPr>
            <a:endParaRPr kumimoji="0" lang="en-GB" sz="160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en-GB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Develop new technologies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SzPct val="75000"/>
              <a:defRPr/>
            </a:pPr>
            <a:r>
              <a:rPr kumimoji="0" lang="en-GB" sz="240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Optima"/>
                <a:ea typeface="ＭＳ Ｐゴシック" pitchFamily="-112" charset="-128"/>
                <a:cs typeface="Optima"/>
              </a:rPr>
              <a:t>	</a:t>
            </a:r>
            <a:r>
              <a:rPr lang="en-GB" sz="1600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Information technologies – the Web and the Grid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SzPct val="75000"/>
              <a:defRPr/>
            </a:pPr>
            <a:r>
              <a:rPr lang="en-GB" sz="1600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	Medicine – diagnostics and therapy</a:t>
            </a:r>
            <a:endParaRPr lang="en-GB" kern="0" smtClean="0">
              <a:solidFill>
                <a:schemeClr val="tx2"/>
              </a:solidFill>
              <a:latin typeface="Optima"/>
              <a:ea typeface="ＭＳ Ｐゴシック" pitchFamily="-112" charset="-128"/>
              <a:cs typeface="Optim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itchFamily="-112" charset="2"/>
              <a:buChar char="n"/>
              <a:tabLst/>
              <a:defRPr/>
            </a:pPr>
            <a:endParaRPr kumimoji="0" lang="en-GB" sz="240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tabLst/>
              <a:defRPr/>
            </a:pPr>
            <a:r>
              <a:rPr kumimoji="0" lang="en-GB" sz="240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  <a:t>Train</a:t>
            </a:r>
            <a:r>
              <a:rPr kumimoji="0" lang="en-GB" sz="240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  <a:t> the scientists and engineers </a:t>
            </a:r>
            <a:br>
              <a:rPr kumimoji="0" lang="en-GB" sz="240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</a:br>
            <a:r>
              <a:rPr kumimoji="0" lang="en-GB" sz="240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  <a:t>of tomorrow</a:t>
            </a:r>
            <a:endParaRPr kumimoji="0" lang="en-GB" sz="240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itchFamily="-112" charset="2"/>
              <a:buChar char="n"/>
              <a:tabLst/>
              <a:defRPr/>
            </a:pPr>
            <a:endParaRPr kumimoji="0" lang="en-GB" sz="240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en-GB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Unite people from different </a:t>
            </a:r>
            <a:br>
              <a:rPr lang="en-GB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</a:br>
            <a:r>
              <a:rPr lang="en-GB" kern="0" smtClean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countries and cultures</a:t>
            </a:r>
            <a:endParaRPr lang="en-GB" sz="2000" kern="0" dirty="0">
              <a:solidFill>
                <a:schemeClr val="tx2"/>
              </a:solidFill>
              <a:latin typeface="Optima"/>
              <a:ea typeface="ＭＳ Ｐゴシック" pitchFamily="-112" charset="-128"/>
              <a:cs typeface="Optima"/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457200" y="457201"/>
            <a:ext cx="8037513" cy="38099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The </a:t>
            </a:r>
            <a:r>
              <a:rPr kumimoji="0" lang="en-GB" sz="36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Optima"/>
                <a:ea typeface="+mn-ea"/>
                <a:cs typeface="Optima"/>
              </a:rPr>
              <a:t>Missions </a:t>
            </a:r>
            <a:r>
              <a:rPr kumimoji="0" lang="en-GB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of</a:t>
            </a:r>
            <a:r>
              <a:rPr kumimoji="0" lang="en-GB" sz="3200" b="0" i="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 </a:t>
            </a:r>
            <a:r>
              <a:rPr kumimoji="0" lang="en-GB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CERN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tima"/>
              <a:ea typeface="+mn-ea"/>
              <a:cs typeface="Optima"/>
            </a:endParaRPr>
          </a:p>
        </p:txBody>
      </p:sp>
      <p:pic>
        <p:nvPicPr>
          <p:cNvPr id="16" name="Picture 15" descr="Couri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454814"/>
            <a:ext cx="2209800" cy="1450186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6" descr="Maximum intensity projection (MIP) of a typical F-18 FDG wholebody PET acquisition">
            <a:hlinkClick r:id="rId3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151112"/>
            <a:ext cx="1512794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635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29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13" descr="0309005_01-A5-at-72-dpi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7958" y="3429000"/>
            <a:ext cx="2443642" cy="1593850"/>
          </a:xfrm>
          <a:prstGeom prst="rect">
            <a:avLst/>
          </a:prstGeom>
          <a:noFill/>
          <a:ln w="63500" cap="sq" cmpd="sng">
            <a:solidFill>
              <a:schemeClr val="bg1"/>
            </a:solidFill>
            <a:miter lim="800000"/>
          </a:ln>
          <a:effectLst>
            <a:outerShdw blurRad="63500" dist="50800" dir="504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25400" h="31750"/>
          </a:sp3d>
        </p:spPr>
      </p:pic>
      <p:pic>
        <p:nvPicPr>
          <p:cNvPr id="20" name="Picture 19" descr="0102032-A4-at-144-dpi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641" y="4564376"/>
            <a:ext cx="2255184" cy="1672936"/>
          </a:xfrm>
          <a:prstGeom prst="rect">
            <a:avLst/>
          </a:prstGeom>
          <a:ln w="63500" cap="sq" cmpd="sng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99999"/>
            </a:camera>
            <a:lightRig rig="threePt" dir="t"/>
          </a:scene3d>
          <a:sp3d>
            <a:bevelT w="31750" h="31750"/>
            <a:contourClr>
              <a:schemeClr val="tx2"/>
            </a:contourClr>
          </a:sp3d>
        </p:spPr>
      </p:pic>
    </p:spTree>
    <p:extLst>
      <p:ext uri="{BB962C8B-B14F-4D97-AF65-F5344CB8AC3E}">
        <p14:creationId xmlns:p14="http://schemas.microsoft.com/office/powerpoint/2010/main" val="366219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Image_02_T1tttt_EPS2013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692696"/>
            <a:ext cx="1800200" cy="1727144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 descr="nature12226-f2.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284465"/>
            <a:ext cx="1617476" cy="2492896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Bs2MuMu201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636393"/>
            <a:ext cx="3203848" cy="1582874"/>
          </a:xfrm>
          <a:prstGeom prst="rect">
            <a:avLst/>
          </a:prstGeom>
        </p:spPr>
      </p:pic>
      <p:pic>
        <p:nvPicPr>
          <p:cNvPr id="8" name="Picture 7" descr="b2ll-history_withInset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124744"/>
            <a:ext cx="2123728" cy="1390176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ALICE-display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28081"/>
            <a:ext cx="1944216" cy="144154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78098"/>
          </a:xfrm>
        </p:spPr>
        <p:txBody>
          <a:bodyPr/>
          <a:lstStyle/>
          <a:p>
            <a:r>
              <a:rPr lang="en-GB" sz="2800" dirty="0" smtClean="0">
                <a:solidFill>
                  <a:srgbClr val="000000"/>
                </a:solidFill>
              </a:rPr>
              <a:t>And many other </a:t>
            </a:r>
            <a:r>
              <a:rPr lang="en-GB" sz="4000" dirty="0" smtClean="0">
                <a:solidFill>
                  <a:schemeClr val="tx1"/>
                </a:solidFill>
              </a:rPr>
              <a:t>results…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9" name="Picture 8" descr="Bmm_high-res (1)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196233"/>
            <a:ext cx="2944326" cy="165618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MS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321" y="2052217"/>
            <a:ext cx="2886055" cy="1608976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fig_01a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04345"/>
            <a:ext cx="2055084" cy="1931484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CKMtriangle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212457"/>
            <a:ext cx="3166104" cy="1574676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Jpsi-ALICE.jpe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348361"/>
            <a:ext cx="1859272" cy="1777516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pear-shape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620688"/>
            <a:ext cx="1444479" cy="1303040"/>
          </a:xfrm>
          <a:prstGeom prst="rect">
            <a:avLst/>
          </a:prstGeom>
          <a:ln w="2540"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Content Placeholder 3" descr="1-s2.0-S0370269313000920-gr004.jpg"/>
          <p:cNvPicPr>
            <a:picLocks noGrp="1" noChangeAspect="1"/>
          </p:cNvPicPr>
          <p:nvPr>
            <p:ph idx="1"/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385" b="16385"/>
          <a:stretch>
            <a:fillRect/>
          </a:stretch>
        </p:blipFill>
        <p:spPr>
          <a:xfrm>
            <a:off x="19348" y="1844824"/>
            <a:ext cx="2089150" cy="1154112"/>
          </a:xfrm>
          <a:ln w="2540"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run203602_evt82614360_VP1DetailFull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5076553"/>
            <a:ext cx="2298641" cy="17814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7504" y="1196752"/>
            <a:ext cx="1908212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Optima"/>
                <a:cs typeface="Optima"/>
              </a:rPr>
              <a:t>S</a:t>
            </a: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tandard </a:t>
            </a:r>
            <a:r>
              <a:rPr lang="en-US" sz="1600" b="1" kern="0" dirty="0">
                <a:solidFill>
                  <a:srgbClr val="000000"/>
                </a:solidFill>
                <a:latin typeface="Optima"/>
                <a:cs typeface="Optima"/>
              </a:rPr>
              <a:t>M</a:t>
            </a: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odel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39752" y="2514382"/>
            <a:ext cx="2088232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Exotic nuclei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63888" y="3068960"/>
            <a:ext cx="1503784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Antimatter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3968" y="3522494"/>
            <a:ext cx="2016224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 err="1" smtClean="0">
                <a:solidFill>
                  <a:srgbClr val="000000"/>
                </a:solidFill>
                <a:latin typeface="Optima"/>
                <a:cs typeface="Optima"/>
              </a:rPr>
              <a:t>Supersymmmetry</a:t>
            </a:r>
            <a:endParaRPr lang="en-US" sz="1600" b="1" kern="0" dirty="0" smtClean="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4602614"/>
            <a:ext cx="3312368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Quark-gluon plasma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08304" y="5445224"/>
            <a:ext cx="1080120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Optima"/>
                <a:cs typeface="Optima"/>
              </a:rPr>
              <a:t>Etc…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5086" y="1844824"/>
            <a:ext cx="2068802" cy="584775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Optima"/>
                <a:cs typeface="Optima"/>
              </a:rPr>
              <a:t>Extra dimensions, tiny black holes</a:t>
            </a:r>
          </a:p>
        </p:txBody>
      </p:sp>
    </p:spTree>
    <p:extLst>
      <p:ext uri="{BB962C8B-B14F-4D97-AF65-F5344CB8AC3E}">
        <p14:creationId xmlns:p14="http://schemas.microsoft.com/office/powerpoint/2010/main" val="283338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6752"/>
            <a:ext cx="8458200" cy="914400"/>
          </a:xfrm>
          <a:prstGeom prst="rect">
            <a:avLst/>
          </a:prstGeo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FFFF00"/>
              </a:buClr>
              <a:buNone/>
            </a:pPr>
            <a:r>
              <a:rPr lang="en-GB" sz="2400" smtClean="0">
                <a:solidFill>
                  <a:srgbClr val="000000"/>
                </a:solidFill>
                <a:latin typeface="Optima"/>
                <a:cs typeface="Optima"/>
              </a:rPr>
              <a:t>I</a:t>
            </a:r>
            <a:r>
              <a:rPr lang="en-GB" sz="2400" smtClean="0">
                <a:solidFill>
                  <a:srgbClr val="000000"/>
                </a:solidFill>
                <a:latin typeface="Optima"/>
                <a:ea typeface="ＭＳ Ｐゴシック" charset="-128"/>
                <a:cs typeface="Optima"/>
              </a:rPr>
              <a:t>nterfacing</a:t>
            </a:r>
            <a:r>
              <a:rPr lang="en-GB" sz="2400" smtClean="0">
                <a:solidFill>
                  <a:srgbClr val="FFFF00"/>
                </a:solidFill>
                <a:latin typeface="Optima"/>
                <a:ea typeface="ＭＳ Ｐゴシック" charset="-128"/>
                <a:cs typeface="Optima"/>
              </a:rPr>
              <a:t> </a:t>
            </a:r>
            <a:r>
              <a:rPr lang="en-GB" sz="2400" smtClean="0">
                <a:solidFill>
                  <a:srgbClr val="336699"/>
                </a:solidFill>
                <a:latin typeface="Optima"/>
                <a:ea typeface="ＭＳ Ｐゴシック" charset="-128"/>
                <a:cs typeface="Optima"/>
              </a:rPr>
              <a:t>between fundamental science and key technological developments</a:t>
            </a:r>
          </a:p>
        </p:txBody>
      </p: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064" y="2089521"/>
            <a:ext cx="5208336" cy="93603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3975" dist="63500" dir="234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4" name="Group 3"/>
          <p:cNvGrpSpPr/>
          <p:nvPr/>
        </p:nvGrpSpPr>
        <p:grpSpPr>
          <a:xfrm>
            <a:off x="457200" y="3119199"/>
            <a:ext cx="8686800" cy="2812755"/>
            <a:chOff x="457200" y="3790935"/>
            <a:chExt cx="8686800" cy="2739319"/>
          </a:xfrm>
        </p:grpSpPr>
        <p:grpSp>
          <p:nvGrpSpPr>
            <p:cNvPr id="5" name="Group 18"/>
            <p:cNvGrpSpPr/>
            <p:nvPr/>
          </p:nvGrpSpPr>
          <p:grpSpPr>
            <a:xfrm>
              <a:off x="457200" y="3790935"/>
              <a:ext cx="8686800" cy="2739319"/>
              <a:chOff x="457200" y="3790935"/>
              <a:chExt cx="8686800" cy="2739319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790935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tabLst/>
                  <a:defRPr/>
                </a:pPr>
                <a:r>
                  <a:rPr kumimoji="0" lang="en-GB" sz="2400" b="0" i="0" u="none" strike="noStrike" kern="0" cap="none" spc="0" normalizeH="0" baseline="0" smtClean="0">
                    <a:ln>
                      <a:noFill/>
                    </a:ln>
                    <a:solidFill>
                      <a:srgbClr val="336699"/>
                    </a:solidFill>
                    <a:uLnTx/>
                    <a:uFillTx/>
                    <a:latin typeface="Optima"/>
                    <a:ea typeface="ＭＳ Ｐゴシック" charset="-128"/>
                    <a:cs typeface="Optima"/>
                  </a:rPr>
                  <a:t>Technologies </a:t>
                </a:r>
                <a:r>
                  <a:rPr lang="en-GB" kern="0" smtClean="0">
                    <a:solidFill>
                      <a:srgbClr val="336699"/>
                    </a:solidFill>
                    <a:latin typeface="Optima"/>
                    <a:ea typeface="ＭＳ Ｐゴシック" charset="-128"/>
                    <a:cs typeface="Optima"/>
                  </a:rPr>
                  <a:t>and</a:t>
                </a:r>
                <a:r>
                  <a:rPr kumimoji="0" lang="en-GB" sz="2400" b="0" i="0" u="none" strike="noStrike" kern="0" cap="none" spc="0" normalizeH="0" baseline="0" smtClean="0">
                    <a:ln>
                      <a:noFill/>
                    </a:ln>
                    <a:solidFill>
                      <a:srgbClr val="336699"/>
                    </a:solidFill>
                    <a:uLnTx/>
                    <a:uFillTx/>
                    <a:latin typeface="Optima"/>
                    <a:ea typeface="ＭＳ Ｐゴシック" charset="-128"/>
                    <a:cs typeface="Optima"/>
                  </a:rPr>
                  <a:t> Innovation</a:t>
                </a: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995" y="4324335"/>
                <a:ext cx="2138192" cy="146935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76200" cap="sq">
                <a:solidFill>
                  <a:srgbClr val="FFFFFF"/>
                </a:solidFill>
                <a:miter lim="800000"/>
              </a:ln>
              <a:effectLst>
                <a:outerShdw blurRad="50800" dist="635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woPt" dir="t">
                  <a:rot lat="0" lon="0" rev="7200000"/>
                </a:lightRig>
              </a:scene3d>
              <a:sp3d contourW="12700">
                <a:bevelT w="25400" h="19050"/>
                <a:contourClr>
                  <a:srgbClr val="969696"/>
                </a:contourClr>
              </a:sp3d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79912" y="5899056"/>
                <a:ext cx="2438400" cy="359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dirty="0" smtClean="0">
                    <a:solidFill>
                      <a:srgbClr val="336699"/>
                    </a:solidFill>
                    <a:latin typeface="Optima"/>
                    <a:cs typeface="Optima"/>
                  </a:rPr>
                  <a:t>Detecting particles</a:t>
                </a:r>
                <a:endParaRPr lang="en-GB" sz="1800" dirty="0">
                  <a:solidFill>
                    <a:srgbClr val="336699"/>
                  </a:solidFill>
                  <a:latin typeface="Optima"/>
                  <a:cs typeface="Optima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900797"/>
                <a:ext cx="2438400" cy="629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smtClean="0">
                    <a:solidFill>
                      <a:srgbClr val="336699"/>
                    </a:solidFill>
                    <a:latin typeface="Optima"/>
                    <a:cs typeface="Optima"/>
                  </a:rPr>
                  <a:t>Accelerating particles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76200" cap="sq">
                <a:solidFill>
                  <a:srgbClr val="FFFFFF"/>
                </a:solidFill>
                <a:miter lim="800000"/>
              </a:ln>
              <a:effectLst>
                <a:outerShdw blurRad="50800" dist="635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woPt" dir="t">
                  <a:rot lat="0" lon="0" rev="7200000"/>
                </a:lightRig>
              </a:scene3d>
              <a:sp3d contourW="12700">
                <a:bevelT w="25400" h="19050"/>
                <a:contourClr>
                  <a:srgbClr val="969696"/>
                </a:contourClr>
              </a:sp3d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900797"/>
                <a:ext cx="1981200" cy="629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dirty="0" smtClean="0">
                    <a:solidFill>
                      <a:srgbClr val="336699"/>
                    </a:solidFill>
                    <a:latin typeface="Optima"/>
                    <a:cs typeface="Optima"/>
                  </a:rPr>
                  <a:t>Large-scale computing (Grid)</a:t>
                </a:r>
                <a:endParaRPr lang="en-GB" sz="1800" dirty="0">
                  <a:solidFill>
                    <a:srgbClr val="336699"/>
                  </a:solidFill>
                  <a:latin typeface="Optima"/>
                  <a:cs typeface="Optima"/>
                </a:endParaRP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48375" y="4916269"/>
                <a:ext cx="658800" cy="396000"/>
              </a:xfrm>
              <a:prstGeom prst="leftRightArrow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198825" y="4916269"/>
                <a:ext cx="658800" cy="396000"/>
              </a:xfrm>
              <a:prstGeom prst="leftRightArrow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" name="Picture 1" descr="cms_event.jpe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7175" y="4337548"/>
              <a:ext cx="1778000" cy="142337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50800" dist="63500" dir="27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6" name="Title 1"/>
          <p:cNvSpPr txBox="1">
            <a:spLocks/>
          </p:cNvSpPr>
          <p:nvPr/>
        </p:nvSpPr>
        <p:spPr>
          <a:xfrm>
            <a:off x="395536" y="265783"/>
            <a:ext cx="8229600" cy="6429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9pPr>
          </a:lstStyle>
          <a:p>
            <a:pPr eaLnBrk="1" hangingPunct="1"/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Particle Physics and </a:t>
            </a:r>
            <a:r>
              <a:rPr lang="en-GB" smtClean="0">
                <a:solidFill>
                  <a:srgbClr val="336699"/>
                </a:solidFill>
                <a:latin typeface="Optima"/>
                <a:cs typeface="Optima"/>
              </a:rPr>
              <a:t>innovation </a:t>
            </a:r>
          </a:p>
        </p:txBody>
      </p:sp>
    </p:spTree>
    <p:extLst>
      <p:ext uri="{BB962C8B-B14F-4D97-AF65-F5344CB8AC3E}">
        <p14:creationId xmlns:p14="http://schemas.microsoft.com/office/powerpoint/2010/main" val="3286934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0312116_01-A4-at-144-dp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521" y="1043663"/>
            <a:ext cx="4104079" cy="2673369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1750" h="19050"/>
          </a:sp3d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07505"/>
            <a:ext cx="9144000" cy="45719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4000" dirty="0" smtClean="0">
                <a:solidFill>
                  <a:srgbClr val="336699"/>
                </a:solidFill>
              </a:rPr>
              <a:t>Applications</a:t>
            </a:r>
            <a:r>
              <a:rPr lang="en-GB" sz="3200" dirty="0" smtClean="0"/>
              <a:t> of CERN Research</a:t>
            </a:r>
            <a:endParaRPr lang="en-GB" sz="32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2611760"/>
            <a:ext cx="2971800" cy="1105272"/>
          </a:xfrm>
          <a:prstGeom prst="rect">
            <a:avLst/>
          </a:prstGeom>
        </p:spPr>
        <p:txBody>
          <a:bodyPr vert="horz" anchor="b"/>
          <a:lstStyle/>
          <a:p>
            <a:pPr>
              <a:spcBef>
                <a:spcPts val="0"/>
              </a:spcBef>
              <a:defRPr/>
            </a:pPr>
            <a:r>
              <a:rPr lang="en-GB" sz="2000" kern="0" dirty="0" smtClean="0">
                <a:solidFill>
                  <a:srgbClr val="000000"/>
                </a:solidFill>
                <a:latin typeface="Optima"/>
                <a:ea typeface="+mn-ea"/>
                <a:cs typeface="Optima"/>
              </a:rPr>
              <a:t>Particle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 detectors… medical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 imaging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, </a:t>
            </a:r>
            <a:r>
              <a:rPr lang="en-GB" sz="2000" kern="0" dirty="0" smtClean="0">
                <a:solidFill>
                  <a:srgbClr val="000000"/>
                </a:solidFill>
                <a:latin typeface="Optima"/>
                <a:cs typeface="Optima"/>
              </a:rPr>
              <a:t>cancer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treatment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tima"/>
              <a:ea typeface="+mn-ea"/>
              <a:cs typeface="Opti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70737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GB" sz="2000" kern="0" dirty="0" smtClean="0">
                <a:solidFill>
                  <a:srgbClr val="000000"/>
                </a:solidFill>
                <a:latin typeface="Optima"/>
                <a:cs typeface="Optima"/>
              </a:rPr>
              <a:t>The computing Grid … climatology, cartography, medicine,…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0668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kern="0" dirty="0" smtClean="0">
                <a:solidFill>
                  <a:srgbClr val="000000"/>
                </a:solidFill>
                <a:latin typeface="Optima"/>
                <a:cs typeface="Optima"/>
              </a:rPr>
              <a:t>The World Wide </a:t>
            </a:r>
            <a:r>
              <a:rPr lang="en-GB" sz="2000" kern="0" dirty="0">
                <a:solidFill>
                  <a:srgbClr val="000000"/>
                </a:solidFill>
                <a:latin typeface="Optima"/>
                <a:cs typeface="Optima"/>
              </a:rPr>
              <a:t>W</a:t>
            </a:r>
            <a:r>
              <a:rPr lang="en-GB" sz="2000" kern="0" dirty="0" smtClean="0">
                <a:solidFill>
                  <a:srgbClr val="000000"/>
                </a:solidFill>
                <a:latin typeface="Optima"/>
                <a:cs typeface="Optima"/>
              </a:rPr>
              <a:t>eb invented at CERN… freely available</a:t>
            </a:r>
          </a:p>
          <a:p>
            <a:endParaRPr lang="en-GB" dirty="0"/>
          </a:p>
        </p:txBody>
      </p:sp>
      <p:pic>
        <p:nvPicPr>
          <p:cNvPr id="7" name="Picture 6" descr="Maximum intensity projection (MIP) of a typical F-18 FDG wholebody PET acquisition">
            <a:hlinkClick r:id="rId4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8974" y="2295505"/>
            <a:ext cx="17145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380" y="1981200"/>
            <a:ext cx="3272220" cy="2371705"/>
          </a:xfrm>
          <a:prstGeom prst="rect">
            <a:avLst/>
          </a:prstGeom>
          <a:noFill/>
          <a:ln w="76200" cap="sq" cmpd="sng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25400" h="12700"/>
          </a:sp3d>
        </p:spPr>
      </p:pic>
      <p:pic>
        <p:nvPicPr>
          <p:cNvPr id="9" name="Picture 8" descr="UNOSAT_PAK_FL2010_EarlyRecoveryOverview_v2_LR_image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3048000"/>
            <a:ext cx="2260211" cy="3200400"/>
          </a:xfrm>
          <a:prstGeom prst="rect">
            <a:avLst/>
          </a:prstGeom>
          <a:solidFill>
            <a:schemeClr val="bg1"/>
          </a:solidFill>
          <a:ln w="76200" cap="sq" cmpd="sng">
            <a:solidFill>
              <a:schemeClr val="bg1"/>
            </a:solidFill>
            <a:prstDash val="solid"/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99999"/>
            </a:camera>
            <a:lightRig rig="threePt" dir="t"/>
          </a:scene3d>
          <a:sp3d>
            <a:bevelT w="31750" h="12700"/>
          </a:sp3d>
        </p:spPr>
      </p:pic>
      <p:pic>
        <p:nvPicPr>
          <p:cNvPr id="10" name="Picture 9" descr="CERN-GRI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1400" y="3895090"/>
            <a:ext cx="2209800" cy="2158238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31750" h="19050"/>
          </a:sp3d>
        </p:spPr>
      </p:pic>
      <p:sp>
        <p:nvSpPr>
          <p:cNvPr id="12" name="TextBox 11"/>
          <p:cNvSpPr txBox="1"/>
          <p:nvPr/>
        </p:nvSpPr>
        <p:spPr>
          <a:xfrm>
            <a:off x="2915816" y="2590800"/>
            <a:ext cx="5963344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Optima"/>
                <a:cs typeface="Optima"/>
              </a:rPr>
              <a:t>Without fundamental research, there is are no applied studies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79512" y="1054477"/>
            <a:ext cx="8856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GB" sz="1600" dirty="0" smtClean="0">
                <a:solidFill>
                  <a:srgbClr val="336699"/>
                </a:solidFill>
              </a:rPr>
              <a:t>Combining Physics, </a:t>
            </a:r>
            <a:r>
              <a:rPr lang="en-GB" sz="1600" dirty="0">
                <a:solidFill>
                  <a:srgbClr val="336699"/>
                </a:solidFill>
              </a:rPr>
              <a:t>M</a:t>
            </a:r>
            <a:r>
              <a:rPr lang="en-GB" sz="1600" dirty="0" smtClean="0">
                <a:solidFill>
                  <a:srgbClr val="336699"/>
                </a:solidFill>
              </a:rPr>
              <a:t>edical Imaging, Biology and Medicine to fight cancer</a:t>
            </a:r>
            <a:endParaRPr lang="en-GB" sz="1600" dirty="0">
              <a:solidFill>
                <a:srgbClr val="336699"/>
              </a:solidFill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288032" y="1484784"/>
            <a:ext cx="8460432" cy="2442567"/>
            <a:chOff x="0" y="1700808"/>
            <a:chExt cx="8460432" cy="2442567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rgbClr val="000000"/>
                  </a:solidFill>
                </a:rPr>
                <a:t>Accelerating particle beams</a:t>
              </a:r>
            </a:p>
            <a:p>
              <a:pPr algn="ctr"/>
              <a:r>
                <a:rPr lang="en-GB" sz="1400" dirty="0" smtClean="0">
                  <a:solidFill>
                    <a:srgbClr val="000000"/>
                  </a:solidFill>
                </a:rPr>
                <a:t>~30’000 accelerators worldwide</a:t>
              </a:r>
            </a:p>
            <a:p>
              <a:pPr algn="ctr"/>
              <a:r>
                <a:rPr lang="en-GB" sz="1400" dirty="0" smtClean="0">
                  <a:solidFill>
                    <a:srgbClr val="000000"/>
                  </a:solidFill>
                </a:rPr>
                <a:t>~17’000 used  for 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700808"/>
              <a:ext cx="3050172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100" dirty="0" smtClean="0">
                  <a:solidFill>
                    <a:srgbClr val="336699"/>
                  </a:solidFill>
                </a:rPr>
                <a:t>Hadron Therapy</a:t>
              </a:r>
              <a:endParaRPr lang="en-GB" sz="3100" dirty="0">
                <a:solidFill>
                  <a:srgbClr val="336699"/>
                </a:solidFill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noFill/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noFill/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25" name="Left-Right Arrow 24"/>
            <p:cNvSpPr/>
            <p:nvPr/>
          </p:nvSpPr>
          <p:spPr bwMode="auto">
            <a:xfrm>
              <a:off x="2689064" y="1890000"/>
              <a:ext cx="658800" cy="396000"/>
            </a:xfrm>
            <a:prstGeom prst="leftRight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05252"/>
              <a:ext cx="1669073" cy="1252348"/>
              <a:chOff x="3347798" y="2405252"/>
              <a:chExt cx="1669073" cy="1252348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05252"/>
                <a:ext cx="1664071" cy="1252348"/>
                <a:chOff x="6705600" y="2176370"/>
                <a:chExt cx="1664071" cy="1252348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76200" cap="sq">
                  <a:noFill/>
                  <a:miter lim="800000"/>
                </a:ln>
                <a:effectLst>
                  <a:outerShdw blurRad="65000" dist="50800" dir="12900000" kx="195000" ky="145000" algn="tl" rotWithShape="0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woPt" dir="t">
                    <a:rot lat="0" lon="0" rev="7200000"/>
                  </a:lightRig>
                </a:scene3d>
                <a:sp3d contourW="12700">
                  <a:bevelT w="25400" h="19050"/>
                  <a:contourClr>
                    <a:srgbClr val="969696"/>
                  </a:contourClr>
                </a:sp3d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6798568" y="2176370"/>
                  <a:ext cx="1571103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200" dirty="0" smtClean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rPr>
                    <a:t>Tumour = target</a:t>
                  </a:r>
                  <a:endParaRPr lang="en-GB" sz="12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172906"/>
                <a:ext cx="7296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bg1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Protons;</a:t>
                </a:r>
              </a:p>
              <a:p>
                <a:r>
                  <a:rPr lang="en-GB" sz="1000" dirty="0" smtClean="0">
                    <a:solidFill>
                      <a:schemeClr val="bg1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620155"/>
              <a:ext cx="51076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</a:rPr>
                <a:t>&gt;70’000 patients treated worldwide  (30 facilities)</a:t>
              </a:r>
            </a:p>
            <a:p>
              <a:r>
                <a:rPr lang="en-GB" sz="1400" dirty="0" smtClean="0">
                  <a:solidFill>
                    <a:srgbClr val="000000"/>
                  </a:solidFill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  <a:endParaRPr lang="en-GB" sz="12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395536" y="32048"/>
            <a:ext cx="8229600" cy="6429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336699"/>
                </a:solidFill>
              </a:rPr>
              <a:t>M</a:t>
            </a:r>
            <a:r>
              <a:rPr lang="en-GB" sz="2800" dirty="0" err="1" smtClean="0">
                <a:solidFill>
                  <a:srgbClr val="336699"/>
                </a:solidFill>
              </a:rPr>
              <a:t>edical</a:t>
            </a:r>
            <a:r>
              <a:rPr lang="en-GB" sz="2800" dirty="0" smtClean="0">
                <a:solidFill>
                  <a:srgbClr val="336699"/>
                </a:solidFill>
              </a:rPr>
              <a:t> Applications:</a:t>
            </a:r>
            <a:r>
              <a:rPr lang="en-GB" sz="2800" dirty="0" smtClean="0">
                <a:solidFill>
                  <a:srgbClr val="000000"/>
                </a:solidFill>
                <a:latin typeface="Optima"/>
                <a:cs typeface="Optima"/>
              </a:rPr>
              <a:t> an Example of Particle Physics Spin-off </a:t>
            </a:r>
            <a:endParaRPr lang="en-GB" sz="2800" dirty="0" smtClean="0">
              <a:solidFill>
                <a:srgbClr val="336699"/>
              </a:solidFill>
              <a:latin typeface="Optima"/>
              <a:cs typeface="Optim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9159" y="4005064"/>
            <a:ext cx="8729345" cy="2223098"/>
            <a:chOff x="379159" y="4005064"/>
            <a:chExt cx="8729345" cy="2223098"/>
          </a:xfrm>
        </p:grpSpPr>
        <p:grpSp>
          <p:nvGrpSpPr>
            <p:cNvPr id="6" name="Group 1"/>
            <p:cNvGrpSpPr/>
            <p:nvPr/>
          </p:nvGrpSpPr>
          <p:grpSpPr>
            <a:xfrm>
              <a:off x="379159" y="4005064"/>
              <a:ext cx="8637841" cy="2019697"/>
              <a:chOff x="379159" y="4581128"/>
              <a:chExt cx="8637841" cy="2019697"/>
            </a:xfrm>
          </p:grpSpPr>
          <p:grpSp>
            <p:nvGrpSpPr>
              <p:cNvPr id="7" name="Group 46"/>
              <p:cNvGrpSpPr/>
              <p:nvPr/>
            </p:nvGrpSpPr>
            <p:grpSpPr>
              <a:xfrm>
                <a:off x="379159" y="4581128"/>
                <a:ext cx="8637841" cy="2019697"/>
                <a:chOff x="379159" y="4609703"/>
                <a:chExt cx="8637841" cy="201969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379159" y="6260068"/>
                  <a:ext cx="2792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800" dirty="0" smtClean="0">
                      <a:solidFill>
                        <a:schemeClr val="tx2"/>
                      </a:solidFill>
                    </a:rPr>
                    <a:t>Detecting particles</a:t>
                  </a:r>
                </a:p>
              </p:txBody>
            </p:sp>
            <p:sp>
              <p:nvSpPr>
                <p:cNvPr id="30" name="Left-Right Arrow 29"/>
                <p:cNvSpPr/>
                <p:nvPr/>
              </p:nvSpPr>
              <p:spPr bwMode="auto">
                <a:xfrm>
                  <a:off x="2819400" y="4800600"/>
                  <a:ext cx="658800" cy="396000"/>
                </a:xfrm>
                <a:prstGeom prst="leftRightArrow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506220" y="4609703"/>
                  <a:ext cx="1598978" cy="5693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3100" dirty="0" smtClean="0">
                      <a:solidFill>
                        <a:srgbClr val="336699"/>
                      </a:solidFill>
                    </a:rPr>
                    <a:t>Imaging</a:t>
                  </a:r>
                  <a:endParaRPr lang="en-GB" sz="3100" dirty="0">
                    <a:solidFill>
                      <a:srgbClr val="336699"/>
                    </a:solidFill>
                  </a:endParaRPr>
                </a:p>
              </p:txBody>
            </p:sp>
            <p:pic>
              <p:nvPicPr>
                <p:cNvPr id="33" name="Picture 32" descr="Screen shot 2011-04-17 at 23.19.02.png"/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400" y="5225378"/>
                  <a:ext cx="1101946" cy="1153747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76200" cap="sq">
                  <a:noFill/>
                  <a:miter lim="800000"/>
                </a:ln>
                <a:effectLst>
                  <a:outerShdw blurRad="65000" dist="50800" dir="12900000" kx="195000" ky="145000" algn="tl" rotWithShape="0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woPt" dir="t">
                    <a:rot lat="0" lon="0" rev="7200000"/>
                  </a:lightRig>
                </a:scene3d>
                <a:sp3d contourW="12700">
                  <a:bevelT w="25400" h="19050"/>
                  <a:contourClr>
                    <a:srgbClr val="969696"/>
                  </a:contourClr>
                </a:sp3d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5224964" y="4778925"/>
                  <a:ext cx="15568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800" dirty="0" smtClean="0"/>
                    <a:t>PET Scanner</a:t>
                  </a:r>
                  <a:endParaRPr lang="en-GB" sz="1800" dirty="0"/>
                </a:p>
              </p:txBody>
            </p:sp>
            <p:pic>
              <p:nvPicPr>
                <p:cNvPr id="38" name="Picture 1032" descr="PET_Alzheimer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5524" t="24898" b="13381"/>
                <a:stretch/>
              </p:blipFill>
              <p:spPr bwMode="auto">
                <a:xfrm>
                  <a:off x="6905280" y="5225379"/>
                  <a:ext cx="2111720" cy="1034690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76200" cap="sq">
                  <a:noFill/>
                  <a:miter lim="800000"/>
                </a:ln>
                <a:effectLst>
                  <a:outerShdw blurRad="65000" dist="50800" dir="12900000" kx="195000" ky="145000" algn="tl" rotWithShape="0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woPt" dir="t">
                    <a:rot lat="0" lon="0" rev="7200000"/>
                  </a:lightRig>
                </a:scene3d>
                <a:sp3d contourW="12700">
                  <a:bevelT w="25400" h="19050"/>
                  <a:contourClr>
                    <a:srgbClr val="969696"/>
                  </a:contourClr>
                </a:sp3d>
              </p:spPr>
            </p:pic>
            <p:sp>
              <p:nvSpPr>
                <p:cNvPr id="36" name="TextBox 35"/>
                <p:cNvSpPr txBox="1"/>
                <p:nvPr/>
              </p:nvSpPr>
              <p:spPr>
                <a:xfrm>
                  <a:off x="3441576" y="5185767"/>
                  <a:ext cx="22105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000000"/>
                      </a:solidFill>
                    </a:rPr>
                    <a:t>New breast imaging. </a:t>
                  </a:r>
                </a:p>
                <a:p>
                  <a:pPr algn="ctr"/>
                  <a:r>
                    <a:rPr lang="en-GB" sz="1200" dirty="0" smtClean="0">
                      <a:solidFill>
                        <a:srgbClr val="000000"/>
                      </a:solidFill>
                    </a:rPr>
                    <a:t>Clinical trial in Portugal.</a:t>
                  </a:r>
                </a:p>
                <a:p>
                  <a:pPr algn="ctr"/>
                  <a:r>
                    <a:rPr lang="en-GB" sz="1200" dirty="0" smtClean="0">
                      <a:solidFill>
                        <a:srgbClr val="000000"/>
                      </a:solidFill>
                    </a:rPr>
                    <a:t>(</a:t>
                  </a:r>
                  <a:r>
                    <a:rPr lang="en-GB" sz="1200" dirty="0" err="1" smtClean="0">
                      <a:solidFill>
                        <a:srgbClr val="000000"/>
                      </a:solidFill>
                    </a:rPr>
                    <a:t>ClearPEM</a:t>
                  </a:r>
                  <a:r>
                    <a:rPr lang="en-GB" sz="1200" dirty="0" smtClean="0">
                      <a:solidFill>
                        <a:srgbClr val="000000"/>
                      </a:solidFill>
                    </a:rPr>
                    <a:t>)</a:t>
                  </a:r>
                  <a:endParaRPr lang="en-GB" sz="1200" dirty="0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37" name="Picture 36" descr="Screen shot 2011-04-18 at 11.02.26.png"/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0000" y="5845724"/>
                  <a:ext cx="1371600" cy="724181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76200" cap="sq">
                  <a:noFill/>
                  <a:miter lim="800000"/>
                </a:ln>
                <a:effectLst>
                  <a:outerShdw blurRad="65000" dist="50800" dir="12900000" kx="195000" ky="145000" algn="tl" rotWithShape="0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woPt" dir="t">
                    <a:rot lat="0" lon="0" rev="7200000"/>
                  </a:lightRig>
                </a:scene3d>
                <a:sp3d contourW="12700">
                  <a:bevelT w="25400" h="19050"/>
                  <a:contourClr>
                    <a:srgbClr val="969696"/>
                  </a:contourClr>
                </a:sp3d>
              </p:spPr>
            </p:pic>
          </p:grpSp>
          <p:pic>
            <p:nvPicPr>
              <p:cNvPr id="51" name="Picture 50" descr="cms_event.jpeg"/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7550" y="4624682"/>
                <a:ext cx="1993900" cy="1596218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76200" cap="sq">
                <a:solidFill>
                  <a:srgbClr val="FFFFFF"/>
                </a:solidFill>
                <a:miter lim="800000"/>
              </a:ln>
              <a:effectLst>
                <a:outerShdw blurRad="65000" dist="50800" dir="12900000" kx="195000" ky="145000" algn="tl" rotWithShape="0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woPt" dir="t">
                  <a:rot lat="0" lon="0" rev="7200000"/>
                </a:lightRig>
              </a:scene3d>
              <a:sp3d contourW="12700">
                <a:bevelT w="25400" h="19050"/>
                <a:contourClr>
                  <a:srgbClr val="969696"/>
                </a:contourClr>
              </a:sp3d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7018674" y="5735719"/>
              <a:ext cx="72327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dirty="0" smtClean="0"/>
                <a:t>Normal</a:t>
              </a:r>
            </a:p>
            <a:p>
              <a:pPr algn="ctr"/>
              <a:r>
                <a:rPr lang="en-GB" sz="1300" dirty="0" smtClean="0"/>
                <a:t>brain</a:t>
              </a:r>
              <a:endParaRPr lang="en-GB" sz="13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864286" y="5733256"/>
              <a:ext cx="1244218" cy="494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dirty="0" smtClean="0"/>
                <a:t>Alzheimer’s disease</a:t>
              </a:r>
              <a:endParaRPr lang="en-GB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83080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>
            <a:off x="3635896" y="5517232"/>
            <a:ext cx="1080120" cy="50405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" name="Straight Connector 48"/>
          <p:cNvCxnSpPr>
            <a:cxnSpLocks noChangeShapeType="1"/>
          </p:cNvCxnSpPr>
          <p:nvPr/>
        </p:nvCxnSpPr>
        <p:spPr bwMode="auto">
          <a:xfrm flipH="1">
            <a:off x="3779913" y="3861048"/>
            <a:ext cx="1872207" cy="136815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4355976" y="2708920"/>
            <a:ext cx="1368152" cy="72008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611560" y="4869160"/>
            <a:ext cx="3075632" cy="707886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dirty="0" smtClean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Scientists at CERN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Academic Training Programme</a:t>
            </a:r>
            <a:endParaRPr lang="en-GB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5572100" y="2852936"/>
            <a:ext cx="3594100" cy="11906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dirty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Y</a:t>
            </a:r>
            <a:r>
              <a:rPr lang="en-GB" dirty="0" smtClean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oung Researchers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CERN School of High Energy Physics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CERN School of  Computing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CERN Accelerator School</a:t>
            </a:r>
            <a:endParaRPr lang="en-GB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4499992" y="5949280"/>
            <a:ext cx="4283968" cy="707886"/>
          </a:xfrm>
          <a:prstGeom prst="rect">
            <a:avLst/>
          </a:prstGeom>
          <a:solidFill>
            <a:srgbClr val="4E7B9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dirty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S</a:t>
            </a:r>
            <a:r>
              <a:rPr lang="en-GB" dirty="0" smtClean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chool Teachers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International and National Programmes </a:t>
            </a:r>
            <a:endParaRPr lang="en-GB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0" y="-8719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 smtClean="0">
                <a:latin typeface="Optima"/>
                <a:cs typeface="Optima"/>
              </a:rPr>
              <a:t>Education Activities</a:t>
            </a:r>
            <a:r>
              <a:rPr lang="en-GB" sz="3200" dirty="0" smtClean="0">
                <a:solidFill>
                  <a:schemeClr val="tx2"/>
                </a:solidFill>
                <a:latin typeface="Optima"/>
                <a:cs typeface="Optima"/>
              </a:rPr>
              <a:t> for every level</a:t>
            </a:r>
            <a:endParaRPr lang="en-GB" sz="3200" dirty="0">
              <a:solidFill>
                <a:schemeClr val="tx2"/>
              </a:solidFill>
              <a:latin typeface="Optima"/>
              <a:cs typeface="Optima"/>
            </a:endParaRP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611560" y="836712"/>
            <a:ext cx="3960440" cy="1692771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dirty="0" smtClean="0">
                <a:solidFill>
                  <a:schemeClr val="accent4"/>
                </a:solidFill>
                <a:latin typeface="Arial" charset="0"/>
                <a:ea typeface="ＭＳ Ｐゴシック" charset="-128"/>
              </a:rPr>
              <a:t>Students</a:t>
            </a:r>
            <a:endParaRPr lang="en-GB" sz="1600" dirty="0" smtClean="0">
              <a:solidFill>
                <a:schemeClr val="accent4"/>
              </a:solidFill>
              <a:latin typeface="Arial" charset="0"/>
              <a:ea typeface="ＭＳ Ｐゴシック" charset="-128"/>
            </a:endParaRP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Doctoral and technical students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Summer student programme</a:t>
            </a:r>
            <a:endParaRPr lang="en-GB" sz="16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Short-term internship programme (scientific, technical, and administrative)</a:t>
            </a:r>
          </a:p>
          <a:p>
            <a:pPr eaLnBrk="1" hangingPunct="1"/>
            <a:r>
              <a:rPr lang="en-GB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Programmes for pupils of all ages</a:t>
            </a:r>
            <a:endParaRPr lang="en-GB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18" descr="1203086_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20" y="692696"/>
            <a:ext cx="2555776" cy="1703851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1750" h="19050"/>
          </a:sp3d>
        </p:spPr>
      </p:pic>
      <p:pic>
        <p:nvPicPr>
          <p:cNvPr id="21" name="Picture 20" descr="1007145_01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850202"/>
            <a:ext cx="3563888" cy="1802934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"/>
            </a:camera>
            <a:lightRig rig="threePt" dir="t"/>
          </a:scene3d>
          <a:sp3d>
            <a:bevelT w="31750" h="19050"/>
          </a:sp3d>
        </p:spPr>
      </p:pic>
      <p:pic>
        <p:nvPicPr>
          <p:cNvPr id="38" name="Picture 37" descr="1207153_01-A4-at-144-dpi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293096"/>
            <a:ext cx="3203848" cy="1640608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1750" h="19050"/>
          </a:sp3d>
        </p:spPr>
      </p:pic>
      <p:pic>
        <p:nvPicPr>
          <p:cNvPr id="42" name="Picture 41" descr="0309005_0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924944"/>
            <a:ext cx="1989182" cy="1296143"/>
          </a:xfrm>
          <a:prstGeom prst="rect">
            <a:avLst/>
          </a:prstGeom>
          <a:ln w="76200" cap="sq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84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ers programme 20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42" y="548680"/>
            <a:ext cx="8540949" cy="5592258"/>
          </a:xfrm>
          <a:prstGeom prst="rect">
            <a:avLst/>
          </a:prstGeom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0" y="76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solidFill>
                  <a:srgbClr val="336699"/>
                </a:solidFill>
                <a:latin typeface="Optima"/>
                <a:cs typeface="Optima"/>
              </a:rPr>
              <a:t>CERN Teacher </a:t>
            </a:r>
            <a:r>
              <a:rPr lang="en-US" b="1" dirty="0" err="1" smtClean="0">
                <a:solidFill>
                  <a:srgbClr val="336699"/>
                </a:solidFill>
                <a:latin typeface="Optima"/>
                <a:cs typeface="Optima"/>
              </a:rPr>
              <a:t>Programme</a:t>
            </a:r>
            <a:endParaRPr lang="en-US" b="1" dirty="0">
              <a:solidFill>
                <a:srgbClr val="336699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0868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331640" y="1844824"/>
            <a:ext cx="6768752" cy="2308324"/>
          </a:xfrm>
          <a:prstGeom prst="rect">
            <a:avLst/>
          </a:prstGeom>
          <a:solidFill>
            <a:schemeClr val="tx1"/>
          </a:solidFill>
          <a:ln w="22225">
            <a:solidFill>
              <a:srgbClr val="FFCE4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 sz="4800" dirty="0" smtClean="0">
                <a:solidFill>
                  <a:srgbClr val="070D23"/>
                </a:solidFill>
                <a:latin typeface="Optima"/>
                <a:ea typeface="ＭＳ Ｐゴシック" charset="-128"/>
                <a:cs typeface="Optima"/>
              </a:rPr>
              <a:t>Thank you for your attention</a:t>
            </a:r>
          </a:p>
          <a:p>
            <a:pPr algn="ctr" eaLnBrk="1" hangingPunct="1">
              <a:defRPr/>
            </a:pPr>
            <a:r>
              <a:rPr lang="en-GB" sz="4800" i="1" dirty="0" smtClean="0">
                <a:solidFill>
                  <a:srgbClr val="070D23"/>
                </a:solidFill>
                <a:latin typeface="Optima"/>
                <a:ea typeface="ＭＳ Ｐゴシック" pitchFamily="-111" charset="-128"/>
                <a:cs typeface="Optima"/>
              </a:rPr>
              <a:t>Any questions ?</a:t>
            </a:r>
            <a:endParaRPr lang="en-GB" sz="4800" i="1" dirty="0">
              <a:solidFill>
                <a:srgbClr val="070D23"/>
              </a:solidFill>
              <a:latin typeface="Optima"/>
              <a:ea typeface="ＭＳ Ｐゴシック" pitchFamily="-111" charset="-128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8951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Safety-INFORMATION_FOR_VISITORS-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8" y="5937250"/>
            <a:ext cx="9144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7"/>
          <p:cNvSpPr>
            <a:spLocks noGrp="1"/>
          </p:cNvSpPr>
          <p:nvPr>
            <p:ph type="title"/>
          </p:nvPr>
        </p:nvSpPr>
        <p:spPr>
          <a:xfrm>
            <a:off x="457200" y="14288"/>
            <a:ext cx="8229600" cy="1143000"/>
          </a:xfrm>
        </p:spPr>
        <p:txBody>
          <a:bodyPr/>
          <a:lstStyle/>
          <a:p>
            <a:r>
              <a:rPr lang="en-GB" sz="2600" b="1" dirty="0" smtClean="0">
                <a:solidFill>
                  <a:srgbClr val="175F95"/>
                </a:solidFill>
                <a:latin typeface="Optima" pitchFamily="-105" charset="0"/>
                <a:ea typeface="Optima" pitchFamily="-105" charset="0"/>
                <a:cs typeface="Optima" pitchFamily="-105" charset="0"/>
              </a:rPr>
              <a:t>Safety Information for Visitors</a:t>
            </a:r>
          </a:p>
        </p:txBody>
      </p:sp>
      <p:sp>
        <p:nvSpPr>
          <p:cNvPr id="13316" name="Content Placeholder 8"/>
          <p:cNvSpPr>
            <a:spLocks noGrp="1"/>
          </p:cNvSpPr>
          <p:nvPr>
            <p:ph idx="1"/>
          </p:nvPr>
        </p:nvSpPr>
        <p:spPr>
          <a:xfrm>
            <a:off x="279400" y="1157288"/>
            <a:ext cx="8623300" cy="4595812"/>
          </a:xfrm>
        </p:spPr>
        <p:txBody>
          <a:bodyPr/>
          <a:lstStyle/>
          <a:p>
            <a:pPr marL="3175" indent="-3175" algn="ctr">
              <a:buFont typeface="Arial" pitchFamily="-105" charset="0"/>
              <a:buNone/>
            </a:pPr>
            <a:r>
              <a:rPr lang="en-GB" sz="2400" i="1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Safety is our highest priority</a:t>
            </a:r>
          </a:p>
          <a:p>
            <a:pPr marL="3175" indent="-3175" algn="ctr">
              <a:buFont typeface="Arial" pitchFamily="-105" charset="0"/>
              <a:buNone/>
            </a:pPr>
            <a:endParaRPr lang="en-GB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We are confident that you have read the Safety Information provided prior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to the visit and ask that you take the time to read the document placed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in front of you once more before embarking on the site visit.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By taking part in the site visit you are deemed to have understood and accepted the Safety Information provided to you.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Please always follow the instructions given by your guide </a:t>
            </a:r>
            <a:b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 smtClean="0">
                <a:latin typeface="Optima" pitchFamily="-105" charset="0"/>
                <a:ea typeface="Optima" pitchFamily="-105" charset="0"/>
                <a:cs typeface="Optima" pitchFamily="-105" charset="0"/>
              </a:rPr>
              <a:t>and do not hesitate to ask if you have any questions.</a:t>
            </a:r>
            <a:endParaRPr lang="en-GB" sz="2000" dirty="0" smtClean="0">
              <a:latin typeface="Optima" pitchFamily="-105" charset="0"/>
              <a:ea typeface="Optima" pitchFamily="-105" charset="0"/>
              <a:cs typeface="Optima" pitchFamily="-10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75031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 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smtClean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sp>
        <p:nvSpPr>
          <p:cNvPr id="36" name="Rectangle 4"/>
          <p:cNvSpPr txBox="1">
            <a:spLocks noChangeArrowheads="1"/>
          </p:cNvSpPr>
          <p:nvPr/>
        </p:nvSpPr>
        <p:spPr>
          <a:xfrm>
            <a:off x="35496" y="116632"/>
            <a:ext cx="9144000" cy="304800"/>
          </a:xfrm>
          <a:prstGeom prst="rect">
            <a:avLst/>
          </a:prstGeo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9pPr>
          </a:lstStyle>
          <a:p>
            <a:pPr eaLnBrk="1" hangingPunct="1">
              <a:defRPr/>
            </a:pPr>
            <a:r>
              <a:rPr lang="fr-FR" sz="320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LHC, the world’s most powerful accelerator</a:t>
            </a:r>
            <a:endParaRPr lang="fr-FR" sz="32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Optima"/>
              <a:ea typeface="ＭＳ Ｐゴシック" pitchFamily="-112" charset="-128"/>
              <a:cs typeface="Optima"/>
            </a:endParaRPr>
          </a:p>
        </p:txBody>
      </p:sp>
      <p:pic>
        <p:nvPicPr>
          <p:cNvPr id="42" name="Picture 41" descr="Pins-Opendays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5976664"/>
            <a:ext cx="1713196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4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2"/>
          <p:cNvSpPr>
            <a:spLocks noChangeArrowheads="1"/>
          </p:cNvSpPr>
          <p:nvPr/>
        </p:nvSpPr>
        <p:spPr bwMode="auto">
          <a:xfrm>
            <a:off x="381000" y="188640"/>
            <a:ext cx="6063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CERN searches for answers…</a:t>
            </a:r>
            <a:endParaRPr lang="en-GB" sz="3200">
              <a:solidFill>
                <a:srgbClr val="000000"/>
              </a:solidFill>
              <a:latin typeface="Optima"/>
              <a:cs typeface="Optima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763688" y="4797152"/>
            <a:ext cx="7531099" cy="1163218"/>
            <a:chOff x="1204861" y="4737038"/>
            <a:chExt cx="7532114" cy="1163626"/>
          </a:xfrm>
        </p:grpSpPr>
        <p:sp>
          <p:nvSpPr>
            <p:cNvPr id="18443" name="AutoShape 21"/>
            <p:cNvSpPr>
              <a:spLocks noChangeArrowheads="1"/>
            </p:cNvSpPr>
            <p:nvPr/>
          </p:nvSpPr>
          <p:spPr bwMode="auto">
            <a:xfrm flipH="1">
              <a:off x="1204861" y="4830313"/>
              <a:ext cx="488269" cy="1070351"/>
            </a:xfrm>
            <a:prstGeom prst="lightningBol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44" name="Rectangle 18"/>
            <p:cNvSpPr>
              <a:spLocks noChangeArrowheads="1"/>
            </p:cNvSpPr>
            <p:nvPr/>
          </p:nvSpPr>
          <p:spPr bwMode="auto">
            <a:xfrm>
              <a:off x="1878052" y="4737038"/>
              <a:ext cx="6858923" cy="831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mtClean="0">
                  <a:solidFill>
                    <a:srgbClr val="000000"/>
                  </a:solidFill>
                  <a:latin typeface="Optima"/>
                  <a:cs typeface="Optima"/>
                </a:rPr>
                <a:t>What causes the basic phenomena that we observe, like forces and mass?</a:t>
              </a:r>
              <a:endParaRPr lang="en-GB">
                <a:solidFill>
                  <a:srgbClr val="000000"/>
                </a:solidFill>
                <a:latin typeface="Optima"/>
                <a:cs typeface="Optima"/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04800" y="3068960"/>
            <a:ext cx="8686800" cy="1384300"/>
            <a:chOff x="1057387" y="3197668"/>
            <a:chExt cx="8281408" cy="1384300"/>
          </a:xfrm>
        </p:grpSpPr>
        <p:sp>
          <p:nvSpPr>
            <p:cNvPr id="18441" name="Rectangle 17"/>
            <p:cNvSpPr>
              <a:spLocks noChangeArrowheads="1"/>
            </p:cNvSpPr>
            <p:nvPr/>
          </p:nvSpPr>
          <p:spPr bwMode="auto">
            <a:xfrm>
              <a:off x="2556169" y="3604068"/>
              <a:ext cx="67826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mtClean="0">
                  <a:solidFill>
                    <a:srgbClr val="000000"/>
                  </a:solidFill>
                  <a:latin typeface="Optima"/>
                  <a:cs typeface="Optima"/>
                </a:rPr>
                <a:t>What makes up the matter we see around us?</a:t>
              </a:r>
              <a:endParaRPr lang="en-GB">
                <a:solidFill>
                  <a:srgbClr val="000000"/>
                </a:solidFill>
                <a:latin typeface="Optima"/>
                <a:cs typeface="Optima"/>
              </a:endParaRPr>
            </a:p>
          </p:txBody>
        </p:sp>
        <p:pic>
          <p:nvPicPr>
            <p:cNvPr id="18442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7387" y="3197668"/>
              <a:ext cx="1346200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2286000" y="1556792"/>
            <a:ext cx="6496007" cy="1417942"/>
            <a:chOff x="857152" y="1508481"/>
            <a:chExt cx="6496031" cy="1416966"/>
          </a:xfrm>
        </p:grpSpPr>
        <p:sp>
          <p:nvSpPr>
            <p:cNvPr id="18439" name="Rectangle 16"/>
            <p:cNvSpPr>
              <a:spLocks noChangeArrowheads="1"/>
            </p:cNvSpPr>
            <p:nvPr/>
          </p:nvSpPr>
          <p:spPr bwMode="auto">
            <a:xfrm>
              <a:off x="2805126" y="1957434"/>
              <a:ext cx="4548057" cy="83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mtClean="0">
                  <a:solidFill>
                    <a:schemeClr val="tx2"/>
                  </a:solidFill>
                  <a:latin typeface="Optima"/>
                  <a:cs typeface="Optima"/>
                </a:rPr>
                <a:t>What was it like during the birth </a:t>
              </a:r>
              <a:br>
                <a:rPr lang="en-GB" smtClean="0">
                  <a:solidFill>
                    <a:schemeClr val="tx2"/>
                  </a:solidFill>
                  <a:latin typeface="Optima"/>
                  <a:cs typeface="Optima"/>
                </a:rPr>
              </a:br>
              <a:r>
                <a:rPr lang="en-GB" smtClean="0">
                  <a:solidFill>
                    <a:schemeClr val="tx2"/>
                  </a:solidFill>
                  <a:latin typeface="Optima"/>
                  <a:cs typeface="Optima"/>
                </a:rPr>
                <a:t>of the Universe?</a:t>
              </a:r>
              <a:endParaRPr lang="en-GB">
                <a:solidFill>
                  <a:schemeClr val="tx2"/>
                </a:solidFill>
                <a:latin typeface="Optima"/>
                <a:cs typeface="Optima"/>
              </a:endParaRPr>
            </a:p>
          </p:txBody>
        </p:sp>
        <p:pic>
          <p:nvPicPr>
            <p:cNvPr id="18440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152" y="1508481"/>
              <a:ext cx="1885853" cy="1416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979712" y="685800"/>
            <a:ext cx="7164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mtClean="0">
                <a:ln w="1905"/>
                <a:solidFill>
                  <a:srgbClr val="336699"/>
                </a:solidFill>
                <a:latin typeface="Optima"/>
                <a:cs typeface="Optima"/>
              </a:rPr>
              <a:t>…to the </a:t>
            </a:r>
            <a:r>
              <a:rPr lang="en-GB" sz="4000" smtClean="0">
                <a:ln w="1905"/>
                <a:solidFill>
                  <a:srgbClr val="336699"/>
                </a:solidFill>
                <a:latin typeface="Optima"/>
                <a:cs typeface="Optima"/>
              </a:rPr>
              <a:t>fundamental questions</a:t>
            </a:r>
            <a:endParaRPr lang="en-GB" sz="4000">
              <a:ln w="1905"/>
              <a:solidFill>
                <a:srgbClr val="336699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95131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791200" y="764704"/>
            <a:ext cx="2455164" cy="5462587"/>
            <a:chOff x="5791200" y="764704"/>
            <a:chExt cx="2455164" cy="5462587"/>
          </a:xfrm>
        </p:grpSpPr>
        <p:pic>
          <p:nvPicPr>
            <p:cNvPr id="6" name="Picture 23" descr="Matter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764704"/>
              <a:ext cx="2455164" cy="546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Oval 1"/>
            <p:cNvSpPr/>
            <p:nvPr/>
          </p:nvSpPr>
          <p:spPr bwMode="auto">
            <a:xfrm>
              <a:off x="7236296" y="764704"/>
              <a:ext cx="1008112" cy="936104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6" charset="0"/>
                <a:ea typeface="ＭＳ Ｐゴシック" pitchFamily="16" charset="-128"/>
                <a:cs typeface="ＭＳ Ｐゴシック" pitchFamily="16" charset="-128"/>
              </a:endParaRPr>
            </a:p>
          </p:txBody>
        </p:sp>
      </p:grp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09600" y="1676401"/>
            <a:ext cx="4790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smtClean="0">
                <a:latin typeface="Optima"/>
                <a:ea typeface="Arial" charset="0"/>
                <a:cs typeface="Optima"/>
              </a:rPr>
              <a:t>1808 : Confirmation of the existence of atoms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695256" y="5179095"/>
            <a:ext cx="16002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smtClean="0">
                <a:solidFill>
                  <a:srgbClr val="336699"/>
                </a:solidFill>
              </a:rPr>
              <a:t>Matter</a:t>
            </a:r>
            <a:endParaRPr lang="en-GB" sz="1600">
              <a:solidFill>
                <a:srgbClr val="336699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6390456" y="4369470"/>
            <a:ext cx="16002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smtClean="0">
                <a:solidFill>
                  <a:srgbClr val="336699"/>
                </a:solidFill>
              </a:rPr>
              <a:t>Molecule</a:t>
            </a:r>
            <a:endParaRPr lang="en-GB" sz="1600">
              <a:solidFill>
                <a:srgbClr val="336699"/>
              </a:solidFill>
            </a:endParaRPr>
          </a:p>
        </p:txBody>
      </p:sp>
      <p:sp>
        <p:nvSpPr>
          <p:cNvPr id="9" name="TextBox 26"/>
          <p:cNvSpPr txBox="1">
            <a:spLocks noChangeArrowheads="1"/>
          </p:cNvSpPr>
          <p:nvPr/>
        </p:nvSpPr>
        <p:spPr bwMode="auto">
          <a:xfrm>
            <a:off x="7152456" y="3121695"/>
            <a:ext cx="914400" cy="33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600" smtClean="0">
                <a:solidFill>
                  <a:srgbClr val="336699"/>
                </a:solidFill>
              </a:rPr>
              <a:t>Atom</a:t>
            </a:r>
            <a:endParaRPr lang="en-GB" sz="160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6141219" y="1862807"/>
            <a:ext cx="960437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Neutrons</a:t>
            </a:r>
            <a:endParaRPr lang="en-GB" sz="120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7457256" y="1854870"/>
            <a:ext cx="1143000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1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Protons </a:t>
            </a:r>
            <a:endParaRPr lang="en-GB" sz="110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5399856" y="2359695"/>
            <a:ext cx="914400" cy="30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400" smtClean="0"/>
              <a:t>Nucleus</a:t>
            </a:r>
            <a:endParaRPr lang="en-GB" sz="140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085656" y="2588295"/>
            <a:ext cx="609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7381056" y="2388369"/>
            <a:ext cx="1295400" cy="30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400" smtClean="0">
                <a:solidFill>
                  <a:srgbClr val="336699"/>
                </a:solidFill>
              </a:rPr>
              <a:t>Electrons</a:t>
            </a:r>
            <a:endParaRPr lang="en-GB" sz="1400">
              <a:solidFill>
                <a:srgbClr val="336699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0800000" flipV="1">
            <a:off x="7076256" y="2588295"/>
            <a:ext cx="381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" y="47244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000000"/>
                </a:solidFill>
                <a:latin typeface="Optima"/>
                <a:cs typeface="Optima"/>
              </a:rPr>
              <a:t>All of these discoveries were </a:t>
            </a:r>
            <a:br>
              <a:rPr lang="en-GB" smtClean="0">
                <a:solidFill>
                  <a:srgbClr val="000000"/>
                </a:solidFill>
                <a:latin typeface="Optima"/>
                <a:cs typeface="Optima"/>
              </a:rPr>
            </a:br>
            <a:r>
              <a:rPr lang="en-GB" smtClean="0">
                <a:solidFill>
                  <a:srgbClr val="000000"/>
                </a:solidFill>
                <a:latin typeface="Optima"/>
                <a:cs typeface="Optima"/>
              </a:rPr>
              <a:t>made in Europe!</a:t>
            </a:r>
            <a:endParaRPr lang="en-GB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2209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latin typeface="Optima"/>
                <a:ea typeface="Arial" charset="0"/>
                <a:cs typeface="Optima"/>
              </a:rPr>
              <a:t>1897 : Discovery of the electron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26670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latin typeface="Optima"/>
                <a:ea typeface="Arial" charset="0"/>
                <a:cs typeface="Optima"/>
              </a:rPr>
              <a:t>1911 : Discovery that atoms are made up of positively-charged nucleus and orbiting electons</a:t>
            </a:r>
          </a:p>
          <a:p>
            <a:endParaRPr lang="en-GB" sz="1800"/>
          </a:p>
        </p:txBody>
      </p:sp>
      <p:sp>
        <p:nvSpPr>
          <p:cNvPr id="20" name="TextBox 19"/>
          <p:cNvSpPr txBox="1"/>
          <p:nvPr/>
        </p:nvSpPr>
        <p:spPr>
          <a:xfrm>
            <a:off x="609600" y="3429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latin typeface="Optima"/>
                <a:ea typeface="Arial" charset="0"/>
                <a:cs typeface="Optima"/>
              </a:rPr>
              <a:t>1919 : Discovery of the proton</a:t>
            </a:r>
          </a:p>
          <a:p>
            <a:endParaRPr lang="en-GB" sz="1800"/>
          </a:p>
        </p:txBody>
      </p:sp>
      <p:sp>
        <p:nvSpPr>
          <p:cNvPr id="21" name="TextBox 20"/>
          <p:cNvSpPr txBox="1"/>
          <p:nvPr/>
        </p:nvSpPr>
        <p:spPr>
          <a:xfrm>
            <a:off x="609600" y="3962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latin typeface="Optima"/>
                <a:ea typeface="Arial" charset="0"/>
                <a:cs typeface="Optima"/>
              </a:rPr>
              <a:t>1932 : Discovery of the neutron</a:t>
            </a:r>
          </a:p>
          <a:p>
            <a:endParaRPr lang="en-GB" sz="180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7317" y="548680"/>
            <a:ext cx="8991600" cy="848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smtClean="0">
                <a:solidFill>
                  <a:srgbClr val="336699"/>
                </a:solidFill>
                <a:latin typeface="Optima"/>
                <a:cs typeface="Optima"/>
              </a:rPr>
              <a:t>What we knew</a:t>
            </a:r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 about matter  </a:t>
            </a:r>
            <a:r>
              <a:rPr lang="en-GB" sz="4000" smtClean="0">
                <a:solidFill>
                  <a:srgbClr val="336699"/>
                </a:solidFill>
                <a:latin typeface="Optima"/>
                <a:cs typeface="Optima"/>
              </a:rPr>
              <a:t>before</a:t>
            </a:r>
          </a:p>
          <a:p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the second World War </a:t>
            </a:r>
            <a:b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</a:br>
            <a:endParaRPr lang="en-GB" sz="320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08548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126876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solidFill>
                  <a:srgbClr val="000000"/>
                </a:solidFill>
                <a:latin typeface="Optima"/>
                <a:cs typeface="Optima"/>
              </a:rPr>
              <a:t>Europe was devestated, as well as its means of research…</a:t>
            </a:r>
            <a:endParaRPr lang="en-GB" sz="180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1270000"/>
            <a:ext cx="3767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smtClean="0">
                <a:solidFill>
                  <a:srgbClr val="000000"/>
                </a:solidFill>
                <a:latin typeface="Optima"/>
                <a:cs typeface="Optima"/>
              </a:rPr>
              <a:t>Many of the brightest European minds fled to the United States…</a:t>
            </a:r>
          </a:p>
          <a:p>
            <a:endParaRPr lang="en-GB" sz="1800">
              <a:solidFill>
                <a:srgbClr val="000000"/>
              </a:solidFill>
              <a:latin typeface="Optima"/>
              <a:cs typeface="Opti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152" y="4904382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800" smtClean="0">
                <a:solidFill>
                  <a:srgbClr val="000000"/>
                </a:solidFill>
                <a:latin typeface="Optima"/>
                <a:cs typeface="Optima"/>
              </a:rPr>
              <a:t>The US and the USSR then took the lead in scientific research</a:t>
            </a:r>
            <a:endParaRPr lang="en-GB" sz="1800">
              <a:solidFill>
                <a:srgbClr val="000000"/>
              </a:solidFill>
              <a:latin typeface="Optima"/>
              <a:cs typeface="Optima"/>
            </a:endParaRPr>
          </a:p>
        </p:txBody>
      </p:sp>
      <p:pic>
        <p:nvPicPr>
          <p:cNvPr id="9" name="Picture 8" descr="orleans-seconde-guerr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576" y="2184400"/>
            <a:ext cx="3200400" cy="2246638"/>
          </a:xfrm>
          <a:prstGeom prst="rect">
            <a:avLst/>
          </a:prstGeom>
          <a:ln w="57150" cap="sq" cmpd="sng">
            <a:solidFill>
              <a:schemeClr val="bg1"/>
            </a:solidFill>
            <a:miter lim="800000"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"/>
            </a:camera>
            <a:lightRig rig="threePt" dir="t"/>
          </a:scene3d>
          <a:sp3d>
            <a:bevelT w="38100" h="38100"/>
          </a:sp3d>
        </p:spPr>
      </p:pic>
      <p:pic>
        <p:nvPicPr>
          <p:cNvPr id="10" name="Picture 2" descr="einstein_a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056" y="2076612"/>
            <a:ext cx="3282950" cy="2462213"/>
          </a:xfrm>
          <a:prstGeom prst="rect">
            <a:avLst/>
          </a:prstGeom>
          <a:noFill/>
          <a:ln w="57150" cap="sq" cmpd="sng">
            <a:solidFill>
              <a:schemeClr val="bg1"/>
            </a:solidFill>
            <a:miter lim="800000"/>
            <a:headEnd/>
            <a:tailEnd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99999"/>
            </a:camera>
            <a:lightRig rig="threePt" dir="t"/>
          </a:scene3d>
          <a:sp3d>
            <a:bevelT w="38100" h="38100"/>
          </a:sp3d>
        </p:spPr>
      </p:pic>
      <p:pic>
        <p:nvPicPr>
          <p:cNvPr id="11" name="Picture 5" descr="bigscience18_lg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117" y="4038600"/>
            <a:ext cx="2086283" cy="2451100"/>
          </a:xfrm>
          <a:prstGeom prst="rect">
            <a:avLst/>
          </a:prstGeom>
          <a:noFill/>
          <a:ln w="57150" cap="sq" cmpd="sng">
            <a:solidFill>
              <a:schemeClr val="bg1"/>
            </a:solidFill>
            <a:miter lim="800000"/>
            <a:headEnd/>
            <a:tailEnd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38100" h="38100"/>
          </a:sp3d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7317" y="330200"/>
            <a:ext cx="8991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CERN</a:t>
            </a:r>
            <a:r>
              <a:rPr lang="en-GB" sz="3200" smtClean="0">
                <a:latin typeface="Optima"/>
                <a:cs typeface="Optima"/>
              </a:rPr>
              <a:t> </a:t>
            </a:r>
            <a:r>
              <a:rPr lang="en-GB" sz="3600" smtClean="0">
                <a:solidFill>
                  <a:srgbClr val="336699"/>
                </a:solidFill>
                <a:latin typeface="Optima"/>
                <a:cs typeface="Optima"/>
              </a:rPr>
              <a:t>was founded </a:t>
            </a:r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in the aftermath</a:t>
            </a:r>
            <a:b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</a:br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of the second World War</a:t>
            </a:r>
            <a:b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</a:br>
            <a:endParaRPr lang="en-GB" sz="320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2867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201001-A4-at-144-dp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178251"/>
            <a:ext cx="3810000" cy="3813396"/>
          </a:xfrm>
          <a:prstGeom prst="rect">
            <a:avLst/>
          </a:prstGeom>
          <a:solidFill>
            <a:schemeClr val="bg1"/>
          </a:solidFill>
          <a:ln w="63500" cap="sq" cmpd="sng">
            <a:solidFill>
              <a:schemeClr val="bg1"/>
            </a:solidFill>
            <a:miter lim="800000"/>
          </a:ln>
          <a:scene3d>
            <a:camera prst="orthographicFront">
              <a:rot lat="0" lon="0" rev="180000"/>
            </a:camera>
            <a:lightRig rig="threePt" dir="t"/>
          </a:scene3d>
          <a:sp3d>
            <a:bevelT w="38100" h="38100"/>
          </a:sp3d>
        </p:spPr>
      </p:pic>
      <p:sp>
        <p:nvSpPr>
          <p:cNvPr id="8" name="TextBox 7"/>
          <p:cNvSpPr txBox="1"/>
          <p:nvPr/>
        </p:nvSpPr>
        <p:spPr>
          <a:xfrm>
            <a:off x="380999" y="5216851"/>
            <a:ext cx="4632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  <a:latin typeface="Optima"/>
                <a:cs typeface="Optima"/>
              </a:rPr>
              <a:t>CERN: Conseil Européen pour la </a:t>
            </a:r>
            <a:r>
              <a:rPr lang="en-GB" sz="1400" u="sng" smtClean="0">
                <a:solidFill>
                  <a:srgbClr val="000000"/>
                </a:solidFill>
                <a:latin typeface="Optima"/>
                <a:cs typeface="Optima"/>
              </a:rPr>
              <a:t>Recherche Nucléaire</a:t>
            </a:r>
            <a:endParaRPr lang="en-GB" sz="1400" smtClean="0">
              <a:solidFill>
                <a:srgbClr val="000000"/>
              </a:solidFill>
              <a:latin typeface="Optima"/>
              <a:cs typeface="Optima"/>
            </a:endParaRPr>
          </a:p>
          <a:p>
            <a:r>
              <a:rPr lang="en-GB" sz="1400" smtClean="0">
                <a:solidFill>
                  <a:srgbClr val="000000"/>
                </a:solidFill>
                <a:latin typeface="Optima"/>
                <a:cs typeface="Optima"/>
              </a:rPr>
              <a:t>(European Council for </a:t>
            </a:r>
            <a:r>
              <a:rPr lang="en-GB" sz="1400" u="sng" smtClean="0">
                <a:solidFill>
                  <a:srgbClr val="000000"/>
                </a:solidFill>
                <a:latin typeface="Optima"/>
                <a:cs typeface="Optima"/>
              </a:rPr>
              <a:t>Nuclear Research</a:t>
            </a:r>
            <a:r>
              <a:rPr lang="en-GB" sz="1400" smtClean="0">
                <a:solidFill>
                  <a:srgbClr val="000000"/>
                </a:solidFill>
                <a:latin typeface="Optima"/>
                <a:cs typeface="Optima"/>
              </a:rPr>
              <a:t>)</a:t>
            </a:r>
            <a:endParaRPr lang="en-GB" sz="1400">
              <a:solidFill>
                <a:srgbClr val="000000"/>
              </a:solidFill>
              <a:latin typeface="Optima"/>
              <a:cs typeface="Optima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697297" y="5722502"/>
            <a:ext cx="2316299" cy="1031549"/>
            <a:chOff x="2697298" y="5674051"/>
            <a:chExt cx="2316299" cy="1031549"/>
          </a:xfrm>
        </p:grpSpPr>
        <p:pic>
          <p:nvPicPr>
            <p:cNvPr id="9" name="Picture 8" descr="atome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2400" y="5674051"/>
              <a:ext cx="1051197" cy="103154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697298" y="5958992"/>
              <a:ext cx="13794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smtClean="0">
                  <a:solidFill>
                    <a:schemeClr val="tx2"/>
                  </a:solidFill>
                  <a:latin typeface="Optima"/>
                  <a:cs typeface="Optima"/>
                </a:rPr>
                <a:t>Nucleus: the heart of the atom</a:t>
              </a:r>
              <a:endParaRPr lang="en-GB" sz="1200">
                <a:solidFill>
                  <a:schemeClr val="tx2"/>
                </a:solidFill>
                <a:latin typeface="Optima"/>
                <a:cs typeface="Optima"/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4876800" y="4581128"/>
            <a:ext cx="4114800" cy="9906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j-ea"/>
                <a:cs typeface="Optima"/>
              </a:rPr>
              <a:t>CERN was</a:t>
            </a:r>
            <a:r>
              <a:rPr kumimoji="0" lang="en-GB" sz="1800" b="0" i="0" u="none" strike="noStrike" kern="0" cap="none" spc="0" normalizeH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+mj-ea"/>
                <a:cs typeface="Optima"/>
              </a:rPr>
              <a:t> founded by 12 European states on September 29, 1954</a:t>
            </a:r>
            <a:endParaRPr kumimoji="0" lang="en-GB" sz="1800" b="0" i="0" u="none" strike="noStrike" kern="0" cap="none" spc="0" normalizeH="0" baseline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tima"/>
              <a:ea typeface="+mj-ea"/>
              <a:cs typeface="Optima"/>
            </a:endParaRPr>
          </a:p>
        </p:txBody>
      </p:sp>
      <p:pic>
        <p:nvPicPr>
          <p:cNvPr id="29" name="Picture 28" descr="5405001-A4-at-144-dpi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1178251"/>
            <a:ext cx="4651488" cy="3276600"/>
          </a:xfrm>
          <a:prstGeom prst="rect">
            <a:avLst/>
          </a:prstGeom>
          <a:solidFill>
            <a:schemeClr val="bg1"/>
          </a:solidFill>
          <a:ln w="63500" cap="sq" cmpd="sng">
            <a:solidFill>
              <a:schemeClr val="bg1"/>
            </a:solidFill>
            <a:miter lim="800000"/>
          </a:ln>
          <a:scene3d>
            <a:camera prst="orthographicFront"/>
            <a:lightRig rig="threePt" dir="t"/>
          </a:scene3d>
          <a:sp3d>
            <a:bevelT w="38100" h="38100"/>
          </a:sp3d>
        </p:spPr>
      </p:pic>
      <p:grpSp>
        <p:nvGrpSpPr>
          <p:cNvPr id="22" name="Group 21"/>
          <p:cNvGrpSpPr/>
          <p:nvPr/>
        </p:nvGrpSpPr>
        <p:grpSpPr>
          <a:xfrm>
            <a:off x="2563646" y="5660505"/>
            <a:ext cx="1513053" cy="442802"/>
            <a:chOff x="3276000" y="5521651"/>
            <a:chExt cx="1143600" cy="622800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>
              <a:off x="3733800" y="5521651"/>
              <a:ext cx="685800" cy="622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3276000" y="5522400"/>
              <a:ext cx="838200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" name="Title 1"/>
          <p:cNvSpPr txBox="1">
            <a:spLocks/>
          </p:cNvSpPr>
          <p:nvPr/>
        </p:nvSpPr>
        <p:spPr>
          <a:xfrm>
            <a:off x="47317" y="330200"/>
            <a:ext cx="8991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CERN </a:t>
            </a:r>
            <a:r>
              <a:rPr lang="en-GB" sz="3600" smtClean="0">
                <a:latin typeface="Optima"/>
                <a:cs typeface="Optima"/>
              </a:rPr>
              <a:t>was founded </a:t>
            </a:r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in the aftermath</a:t>
            </a:r>
            <a:b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</a:br>
            <a: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  <a:t>of the second World War</a:t>
            </a:r>
            <a:br>
              <a:rPr lang="en-GB" sz="3200" smtClean="0">
                <a:solidFill>
                  <a:srgbClr val="000000"/>
                </a:solidFill>
                <a:latin typeface="Optima"/>
                <a:cs typeface="Optima"/>
              </a:rPr>
            </a:br>
            <a:endParaRPr lang="en-GB" sz="3200"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57788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50417"/>
            <a:ext cx="57943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 idx="4294967295"/>
          </p:nvPr>
        </p:nvSpPr>
        <p:spPr>
          <a:xfrm>
            <a:off x="-468560" y="482948"/>
            <a:ext cx="10009112" cy="785812"/>
          </a:xfrm>
          <a:prstGeom prst="rect">
            <a:avLst/>
          </a:prstGeom>
        </p:spPr>
        <p:txBody>
          <a:bodyPr anchor="t"/>
          <a:lstStyle/>
          <a:p>
            <a:pPr eaLnBrk="1" hangingPunct="1"/>
            <a:r>
              <a:rPr lang="en-GB" sz="2800" spc="-100" smtClean="0">
                <a:solidFill>
                  <a:srgbClr val="000000"/>
                </a:solidFill>
                <a:latin typeface="Optima"/>
                <a:cs typeface="Optima"/>
              </a:rPr>
              <a:t>The largest particle physics </a:t>
            </a:r>
            <a:r>
              <a:rPr lang="en-GB" sz="3200" spc="-100" smtClean="0">
                <a:solidFill>
                  <a:srgbClr val="336699"/>
                </a:solidFill>
                <a:latin typeface="Optima"/>
                <a:cs typeface="Optima"/>
              </a:rPr>
              <a:t>laboratory</a:t>
            </a:r>
            <a:r>
              <a:rPr lang="en-GB" sz="3200" b="1" spc="-100" smtClean="0">
                <a:solidFill>
                  <a:srgbClr val="336699"/>
                </a:solidFill>
                <a:latin typeface="Optima"/>
                <a:cs typeface="Optima"/>
              </a:rPr>
              <a:t> </a:t>
            </a:r>
            <a:r>
              <a:rPr lang="en-GB" sz="2600" spc="-100" smtClean="0">
                <a:solidFill>
                  <a:srgbClr val="000000"/>
                </a:solidFill>
                <a:latin typeface="Optima"/>
                <a:cs typeface="Optima"/>
              </a:rPr>
              <a:t>in the world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7504" y="4581128"/>
            <a:ext cx="4104456" cy="22322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80000" indent="-266700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en-GB" sz="2000" dirty="0" smtClean="0">
                <a:solidFill>
                  <a:schemeClr val="tx2"/>
                </a:solidFill>
                <a:latin typeface="Optima"/>
                <a:cs typeface="Optima"/>
              </a:rPr>
              <a:t>20 Member States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en-GB" sz="1400" dirty="0" smtClean="0">
                <a:latin typeface="Optima"/>
                <a:cs typeface="Optima"/>
              </a:rPr>
              <a:t>Austria, Belgium, Bulgaria, the Czech Republic, Denmark, Finland, France, Germany, Greece, Hungary, Italy, the </a:t>
            </a:r>
            <a:r>
              <a:rPr lang="en-GB" sz="1400" dirty="0">
                <a:latin typeface="Optima"/>
                <a:cs typeface="Optima"/>
              </a:rPr>
              <a:t>N</a:t>
            </a:r>
            <a:r>
              <a:rPr lang="en-GB" sz="1400" dirty="0" smtClean="0">
                <a:latin typeface="Optima"/>
                <a:cs typeface="Optima"/>
              </a:rPr>
              <a:t>etherlands, Norway, Poland, Portugal, Slovakia, Spain, Sweden, Switzerland, and the United Kingdom. </a:t>
            </a:r>
            <a:endParaRPr lang="en-GB" sz="1400" dirty="0">
              <a:latin typeface="Optima"/>
              <a:cs typeface="Optim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9512" y="1434406"/>
            <a:ext cx="229902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 smtClean="0">
                <a:solidFill>
                  <a:schemeClr val="tx2"/>
                </a:solidFill>
                <a:latin typeface="Optima"/>
                <a:cs typeface="Optima"/>
              </a:rPr>
              <a:t>Annual budget</a:t>
            </a:r>
            <a:br>
              <a:rPr lang="en-GB" dirty="0" smtClean="0">
                <a:solidFill>
                  <a:schemeClr val="tx2"/>
                </a:solidFill>
                <a:latin typeface="Optima"/>
                <a:cs typeface="Optima"/>
              </a:rPr>
            </a:br>
            <a:r>
              <a:rPr lang="en-GB" sz="1400" dirty="0" smtClean="0">
                <a:latin typeface="Optima"/>
                <a:cs typeface="Optima"/>
              </a:rPr>
              <a:t>in 2013</a:t>
            </a:r>
            <a:r>
              <a:rPr lang="en-GB" dirty="0" smtClean="0">
                <a:solidFill>
                  <a:schemeClr val="tx2"/>
                </a:solidFill>
                <a:latin typeface="Optima"/>
                <a:cs typeface="Optima"/>
              </a:rPr>
              <a:t/>
            </a:r>
            <a:br>
              <a:rPr lang="en-GB" dirty="0" smtClean="0">
                <a:solidFill>
                  <a:schemeClr val="tx2"/>
                </a:solidFill>
                <a:latin typeface="Optima"/>
                <a:cs typeface="Optima"/>
              </a:rPr>
            </a:br>
            <a:r>
              <a:rPr lang="en-GB" sz="1400" dirty="0" smtClean="0"/>
              <a:t>~</a:t>
            </a:r>
            <a:r>
              <a:rPr lang="en-GB" sz="1400" dirty="0" smtClean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400" dirty="0" smtClean="0">
                <a:latin typeface="Optima"/>
                <a:cs typeface="Optima"/>
              </a:rPr>
              <a:t>1200 MCHF (960MEUR)</a:t>
            </a:r>
          </a:p>
          <a:p>
            <a:pPr>
              <a:spcBef>
                <a:spcPts val="1200"/>
              </a:spcBef>
            </a:pPr>
            <a:endParaRPr lang="en-GB" sz="1400" i="1" dirty="0" smtClean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endParaRPr lang="en-GB" sz="1400" i="1" dirty="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211960" y="4437112"/>
            <a:ext cx="4750246" cy="253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400" smtClean="0">
                <a:solidFill>
                  <a:schemeClr val="tx2"/>
                </a:solidFill>
                <a:latin typeface="Optima"/>
                <a:cs typeface="Optima"/>
              </a:rPr>
              <a:t>1 Candidate for Accession: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200" smtClean="0">
                <a:latin typeface="Optima"/>
                <a:cs typeface="Optima"/>
              </a:rPr>
              <a:t>Romania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400" smtClean="0">
                <a:solidFill>
                  <a:schemeClr val="tx2"/>
                </a:solidFill>
                <a:latin typeface="Optima"/>
                <a:cs typeface="Optima"/>
              </a:rPr>
              <a:t>2 Associate Members in Pre-Stage to Membership: 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200" smtClean="0">
                <a:latin typeface="Optima"/>
                <a:cs typeface="Optima"/>
              </a:rPr>
              <a:t>Israel, Serbia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400" smtClean="0">
                <a:solidFill>
                  <a:schemeClr val="tx2"/>
                </a:solidFill>
                <a:latin typeface="Optima"/>
                <a:cs typeface="Optima"/>
              </a:rPr>
              <a:t>7 with Applicant Status for Membership or Associate Membership:</a:t>
            </a:r>
          </a:p>
          <a:p>
            <a:pPr marL="147638" indent="-147638" algn="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sz="1200" smtClean="0">
                <a:latin typeface="Optima"/>
                <a:cs typeface="Optima"/>
              </a:rPr>
              <a:t>Brazil, Cyprus (awaiting ratification), Pakistan, Russia, Slovenia, Turkey, Ukraine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400" smtClean="0">
                <a:solidFill>
                  <a:schemeClr val="tx2"/>
                </a:solidFill>
                <a:latin typeface="Optima"/>
                <a:cs typeface="Optima"/>
              </a:rPr>
              <a:t>7 Observers to the Council: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en-GB" sz="1200" smtClean="0">
                <a:latin typeface="Optima"/>
                <a:cs typeface="Optima"/>
              </a:rPr>
              <a:t>India, Japan, Russia, Turkey, USA, European Commission and UNESCO</a:t>
            </a:r>
          </a:p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endParaRPr lang="en-GB" sz="1300" smtClean="0">
              <a:latin typeface="Optima"/>
              <a:cs typeface="Optima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236296" y="1485072"/>
            <a:ext cx="1872208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en-GB" sz="2400" smtClean="0">
                <a:solidFill>
                  <a:schemeClr val="tx2"/>
                </a:solidFill>
                <a:latin typeface="Optima"/>
                <a:cs typeface="Optima"/>
              </a:rPr>
              <a:t>Personnel</a:t>
            </a:r>
            <a:endParaRPr lang="en-GB" smtClean="0">
              <a:solidFill>
                <a:schemeClr val="tx2"/>
              </a:solidFill>
              <a:latin typeface="Optima"/>
              <a:cs typeface="Optima"/>
            </a:endParaRPr>
          </a:p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en-GB" sz="1400" smtClean="0"/>
              <a:t>~</a:t>
            </a:r>
            <a:r>
              <a:rPr lang="en-GB" sz="1400" smtClean="0">
                <a:latin typeface="Optima"/>
                <a:cs typeface="Optima"/>
              </a:rPr>
              <a:t>2500	  Staff</a:t>
            </a:r>
            <a:br>
              <a:rPr lang="en-GB" sz="1400" smtClean="0">
                <a:latin typeface="Optima"/>
                <a:cs typeface="Optima"/>
              </a:rPr>
            </a:br>
            <a:r>
              <a:rPr lang="en-GB" sz="1400" smtClean="0"/>
              <a:t>~</a:t>
            </a:r>
            <a:r>
              <a:rPr lang="en-GB" sz="1400" smtClean="0">
                <a:latin typeface="Optima"/>
                <a:cs typeface="Optima"/>
              </a:rPr>
              <a:t>900	  Fellows and Associates </a:t>
            </a:r>
            <a:br>
              <a:rPr lang="en-GB" sz="1400" smtClean="0">
                <a:latin typeface="Optima"/>
                <a:cs typeface="Optima"/>
              </a:rPr>
            </a:br>
            <a:r>
              <a:rPr lang="en-GB" sz="1400" smtClean="0"/>
              <a:t>~</a:t>
            </a:r>
            <a:r>
              <a:rPr lang="en-GB" sz="1400" smtClean="0">
                <a:latin typeface="Optima"/>
                <a:cs typeface="Optima"/>
              </a:rPr>
              <a:t>350	  Students</a:t>
            </a:r>
            <a:br>
              <a:rPr lang="en-GB" sz="1400" smtClean="0">
                <a:latin typeface="Optima"/>
                <a:cs typeface="Optima"/>
              </a:rPr>
            </a:br>
            <a:r>
              <a:rPr lang="en-GB" sz="1400" smtClean="0"/>
              <a:t>~</a:t>
            </a:r>
            <a:r>
              <a:rPr lang="en-GB" sz="1400" smtClean="0">
                <a:latin typeface="Optima"/>
                <a:cs typeface="Optima"/>
              </a:rPr>
              <a:t>11000 Users</a:t>
            </a:r>
          </a:p>
          <a:p>
            <a:pPr algn="r">
              <a:spcBef>
                <a:spcPts val="1200"/>
              </a:spcBef>
              <a:tabLst>
                <a:tab pos="542925" algn="l"/>
              </a:tabLst>
            </a:pPr>
            <a:r>
              <a:rPr lang="en-GB" sz="1100" i="1" smtClean="0">
                <a:solidFill>
                  <a:schemeClr val="tx2"/>
                </a:solidFill>
                <a:latin typeface="Optima"/>
                <a:cs typeface="Optima"/>
              </a:rPr>
              <a:t>As of Dec 31 2012</a:t>
            </a:r>
            <a:endParaRPr lang="en-GB" sz="1100" i="1">
              <a:solidFill>
                <a:schemeClr val="tx2"/>
              </a:solidFill>
              <a:latin typeface="Optima"/>
              <a:cs typeface="Optima"/>
            </a:endParaRPr>
          </a:p>
        </p:txBody>
      </p:sp>
      <p:pic>
        <p:nvPicPr>
          <p:cNvPr id="11269" name="Picture 5" descr="http://oldstersview.files.wordpress.com/2006/08/cup-of-coffe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492896"/>
            <a:ext cx="8794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" name="Text Placeholder 2"/>
          <p:cNvSpPr txBox="1">
            <a:spLocks/>
          </p:cNvSpPr>
          <p:nvPr/>
        </p:nvSpPr>
        <p:spPr>
          <a:xfrm>
            <a:off x="179512" y="116632"/>
            <a:ext cx="7772400" cy="38099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smtClean="0">
                <a:ln>
                  <a:noFill/>
                </a:ln>
                <a:solidFill>
                  <a:srgbClr val="4E7B9C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Today…</a:t>
            </a:r>
            <a:endParaRPr kumimoji="0" lang="en-GB" sz="2400" b="0" i="0" u="none" strike="noStrike" kern="0" cap="none" spc="0" normalizeH="0" baseline="0">
              <a:ln>
                <a:noFill/>
              </a:ln>
              <a:solidFill>
                <a:srgbClr val="4E7B9C"/>
              </a:solidFill>
              <a:effectLst/>
              <a:uLnTx/>
              <a:uFillTx/>
              <a:latin typeface="Optima"/>
              <a:ea typeface="+mn-e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5986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ld_users_by_Inst_2013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6632"/>
            <a:ext cx="8477250" cy="585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1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Snapshot 2009-07-12 01-11-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63" y="17345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843808" y="5877272"/>
            <a:ext cx="3276089" cy="369279"/>
          </a:xfrm>
          <a:prstGeom prst="rect">
            <a:avLst/>
          </a:prstGeom>
          <a:solidFill>
            <a:srgbClr val="DADADA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r>
              <a:rPr lang="en-US" sz="1800" dirty="0">
                <a:solidFill>
                  <a:srgbClr val="2074AC"/>
                </a:solidFill>
                <a:latin typeface="Optima"/>
                <a:cs typeface="Optima"/>
              </a:rPr>
              <a:t>Where do they go after CERN </a:t>
            </a:r>
            <a:r>
              <a:rPr lang="en-US" sz="1800" dirty="0" smtClean="0">
                <a:solidFill>
                  <a:srgbClr val="2074AC"/>
                </a:solidFill>
                <a:latin typeface="Optima"/>
                <a:cs typeface="Optima"/>
              </a:rPr>
              <a:t>?</a:t>
            </a:r>
            <a:endParaRPr lang="en-US" sz="1800" dirty="0">
              <a:solidFill>
                <a:srgbClr val="2074AC"/>
              </a:solidFill>
              <a:latin typeface="Optima"/>
              <a:cs typeface="Optima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862337" y="1916832"/>
            <a:ext cx="2421278" cy="1015610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 eaLnBrk="1" hangingPunct="1"/>
            <a:r>
              <a:rPr lang="en-US" sz="2000" dirty="0" smtClean="0">
                <a:solidFill>
                  <a:srgbClr val="2074AC"/>
                </a:solidFill>
                <a:latin typeface="Optima"/>
                <a:cs typeface="Optima"/>
              </a:rPr>
              <a:t>Today :</a:t>
            </a:r>
          </a:p>
          <a:p>
            <a:pPr algn="ctr" eaLnBrk="1" hangingPunct="1"/>
            <a:r>
              <a:rPr lang="en-US" sz="2000" dirty="0" smtClean="0">
                <a:solidFill>
                  <a:srgbClr val="2074AC"/>
                </a:solidFill>
                <a:latin typeface="Optima"/>
                <a:cs typeface="Optima"/>
                <a:sym typeface="Symbol"/>
              </a:rPr>
              <a:t></a:t>
            </a:r>
            <a:r>
              <a:rPr lang="en-US" sz="2000" dirty="0" smtClean="0">
                <a:solidFill>
                  <a:srgbClr val="2074AC"/>
                </a:solidFill>
                <a:latin typeface="Optima"/>
                <a:cs typeface="Optima"/>
              </a:rPr>
              <a:t>2500 PhD students</a:t>
            </a:r>
          </a:p>
          <a:p>
            <a:pPr algn="ctr" eaLnBrk="1" hangingPunct="1"/>
            <a:r>
              <a:rPr lang="en-US" sz="2000" dirty="0" smtClean="0">
                <a:solidFill>
                  <a:srgbClr val="2074AC"/>
                </a:solidFill>
                <a:latin typeface="Optima"/>
                <a:cs typeface="Optima"/>
              </a:rPr>
              <a:t>in LHC experiments</a:t>
            </a:r>
            <a:endParaRPr lang="en-US" sz="2000" dirty="0">
              <a:solidFill>
                <a:srgbClr val="2074AC"/>
              </a:solidFill>
              <a:latin typeface="Optima"/>
              <a:cs typeface="Optima"/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683568" y="332656"/>
            <a:ext cx="7849332" cy="95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88" tIns="45694" rIns="91388" bIns="45694">
            <a:spAutoFit/>
          </a:bodyPr>
          <a:lstStyle/>
          <a:p>
            <a:pPr algn="ctr"/>
            <a:r>
              <a:rPr lang="en-GB" sz="3200" dirty="0">
                <a:solidFill>
                  <a:srgbClr val="000000"/>
                </a:solidFill>
                <a:latin typeface="Optima"/>
                <a:cs typeface="Optima"/>
              </a:rPr>
              <a:t>Age Distribution</a:t>
            </a:r>
            <a:r>
              <a:rPr lang="en-GB" sz="3200" dirty="0">
                <a:solidFill>
                  <a:srgbClr val="2074AC"/>
                </a:solidFill>
                <a:latin typeface="Optima"/>
                <a:cs typeface="Optima"/>
              </a:rPr>
              <a:t> </a:t>
            </a:r>
            <a:r>
              <a:rPr lang="en-GB" sz="3200" dirty="0">
                <a:solidFill>
                  <a:srgbClr val="000000"/>
                </a:solidFill>
                <a:latin typeface="Optima"/>
                <a:cs typeface="Optima"/>
              </a:rPr>
              <a:t>of </a:t>
            </a:r>
            <a:r>
              <a:rPr lang="en-GB" sz="3200" dirty="0" smtClean="0">
                <a:solidFill>
                  <a:srgbClr val="000000"/>
                </a:solidFill>
                <a:latin typeface="Optima"/>
                <a:cs typeface="Optima"/>
              </a:rPr>
              <a:t>Scientists</a:t>
            </a:r>
            <a:r>
              <a:rPr lang="en-GB" sz="3200" dirty="0" smtClean="0">
                <a:solidFill>
                  <a:srgbClr val="000000"/>
                </a:solidFill>
                <a:latin typeface="Optima"/>
                <a:ea typeface="+mj-ea"/>
                <a:cs typeface="Optima"/>
              </a:rPr>
              <a:t> </a:t>
            </a:r>
            <a:endParaRPr lang="en-GB" sz="3200" dirty="0">
              <a:solidFill>
                <a:srgbClr val="000000"/>
              </a:solidFill>
              <a:latin typeface="Optima"/>
              <a:ea typeface="+mj-ea"/>
              <a:cs typeface="Optima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Optima"/>
              <a:ea typeface="+mj-ea"/>
              <a:cs typeface="Opti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2378" y="201509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8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-128"/>
              </a:rPr>
              <a:t>26</a:t>
            </a:r>
            <a:endParaRPr lang="en-GB" sz="1800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8600" y="40592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GB" sz="1800" dirty="0" smtClean="0">
                <a:solidFill>
                  <a:srgbClr val="0070C0"/>
                </a:solidFill>
                <a:latin typeface="Arial" charset="0"/>
                <a:ea typeface="ＭＳ Ｐゴシック" charset="0"/>
                <a:cs typeface="ＭＳ Ｐゴシック" charset="-128"/>
              </a:rPr>
              <a:t>65</a:t>
            </a:r>
            <a:endParaRPr lang="en-GB" sz="1800" dirty="0">
              <a:solidFill>
                <a:srgbClr val="0070C0"/>
              </a:solidFill>
              <a:latin typeface="Arial" charset="0"/>
              <a:ea typeface="ＭＳ Ｐゴシック" charset="0"/>
              <a:cs typeface="ＭＳ Ｐゴシック" charset="-128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5508104" y="5261191"/>
            <a:ext cx="612112" cy="400057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 eaLnBrk="1" hangingPunct="1"/>
            <a:r>
              <a:rPr lang="fr-FR" sz="2000" dirty="0" smtClean="0">
                <a:solidFill>
                  <a:srgbClr val="2074AC"/>
                </a:solidFill>
                <a:latin typeface="Optima"/>
                <a:cs typeface="Optima"/>
              </a:rPr>
              <a:t>Age</a:t>
            </a:r>
          </a:p>
        </p:txBody>
      </p:sp>
      <p:pic>
        <p:nvPicPr>
          <p:cNvPr id="20" name="Picture 19" descr="pie_op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04" y="980728"/>
            <a:ext cx="2865808" cy="56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7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6476</TotalTime>
  <Words>969</Words>
  <Application>Microsoft Office PowerPoint</Application>
  <PresentationFormat>On-screen Show (4:3)</PresentationFormat>
  <Paragraphs>250</Paragraphs>
  <Slides>28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largest particle physics laboratory in the world</vt:lpstr>
      <vt:lpstr>PowerPoint Presentation</vt:lpstr>
      <vt:lpstr>PowerPoint Presentation</vt:lpstr>
      <vt:lpstr>PowerPoint Presentation</vt:lpstr>
      <vt:lpstr>PowerPoint Presentation</vt:lpstr>
      <vt:lpstr>The instruments used</vt:lpstr>
      <vt:lpstr>CERN accelerator complex</vt:lpstr>
      <vt:lpstr>The most complex detectors</vt:lpstr>
      <vt:lpstr>LHC experiments</vt:lpstr>
      <vt:lpstr>The most powerful particle accelerator</vt:lpstr>
      <vt:lpstr>The Worldwide LHC Computing Grid </vt:lpstr>
      <vt:lpstr>To answer some of the big questions </vt:lpstr>
      <vt:lpstr>PowerPoint Presentation</vt:lpstr>
      <vt:lpstr>And many other results…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Information for Visitors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</dc:title>
  <dc:creator>CERN User</dc:creator>
  <cp:lastModifiedBy>Magdalena Kowalska</cp:lastModifiedBy>
  <cp:revision>433</cp:revision>
  <cp:lastPrinted>2009-11-02T09:12:55Z</cp:lastPrinted>
  <dcterms:created xsi:type="dcterms:W3CDTF">2012-09-12T18:46:46Z</dcterms:created>
  <dcterms:modified xsi:type="dcterms:W3CDTF">2013-09-27T15:16:48Z</dcterms:modified>
</cp:coreProperties>
</file>