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handoutMasterIdLst>
    <p:handoutMasterId r:id="rId30"/>
  </p:handoutMasterIdLst>
  <p:sldIdLst>
    <p:sldId id="1007" r:id="rId2"/>
    <p:sldId id="1125" r:id="rId3"/>
    <p:sldId id="1078" r:id="rId4"/>
    <p:sldId id="1096" r:id="rId5"/>
    <p:sldId id="1101" r:id="rId6"/>
    <p:sldId id="1126" r:id="rId7"/>
    <p:sldId id="1097" r:id="rId8"/>
    <p:sldId id="1103" r:id="rId9"/>
    <p:sldId id="1129" r:id="rId10"/>
    <p:sldId id="1128" r:id="rId11"/>
    <p:sldId id="1099" r:id="rId12"/>
    <p:sldId id="1121" r:id="rId13"/>
    <p:sldId id="1133" r:id="rId14"/>
    <p:sldId id="1135" r:id="rId15"/>
    <p:sldId id="1134" r:id="rId16"/>
    <p:sldId id="1137" r:id="rId17"/>
    <p:sldId id="1140" r:id="rId18"/>
    <p:sldId id="1093" r:id="rId19"/>
    <p:sldId id="1124" r:id="rId20"/>
    <p:sldId id="1116" r:id="rId21"/>
    <p:sldId id="1100" r:id="rId22"/>
    <p:sldId id="1139" r:id="rId23"/>
    <p:sldId id="1132" r:id="rId24"/>
    <p:sldId id="1130" r:id="rId25"/>
    <p:sldId id="1138" r:id="rId26"/>
    <p:sldId id="1115" r:id="rId27"/>
    <p:sldId id="1092" r:id="rId28"/>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66"/>
    <a:srgbClr val="0033CC"/>
    <a:srgbClr val="003399"/>
    <a:srgbClr val="800000"/>
    <a:srgbClr val="FF9966"/>
    <a:srgbClr val="FFFF66"/>
    <a:srgbClr val="FF3300"/>
    <a:srgbClr val="FFFF0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19" autoAdjust="0"/>
    <p:restoredTop sz="98933" autoAdjust="0"/>
  </p:normalViewPr>
  <p:slideViewPr>
    <p:cSldViewPr>
      <p:cViewPr varScale="1">
        <p:scale>
          <a:sx n="70" d="100"/>
          <a:sy n="70" d="100"/>
        </p:scale>
        <p:origin x="-83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ChangeArrowheads="1"/>
          </p:cNvSpPr>
          <p:nvPr/>
        </p:nvSpPr>
        <p:spPr bwMode="auto">
          <a:xfrm>
            <a:off x="6697663" y="9131300"/>
            <a:ext cx="57308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28860" tIns="62735" rIns="128860" bIns="62735" anchor="ctr">
            <a:spAutoFit/>
          </a:bodyPr>
          <a:lstStyle/>
          <a:p>
            <a:pPr algn="r" defTabSz="1296988"/>
            <a:fld id="{0C248C74-A1BF-4A9C-97C3-5A5D6B022034}" type="slidenum">
              <a:rPr lang="en-US" sz="2000">
                <a:latin typeface="Arial" charset="0"/>
              </a:rPr>
              <a:pPr algn="r" defTabSz="1296988"/>
              <a:t>‹#›</a:t>
            </a:fld>
            <a:endParaRPr lang="en-US" sz="2000" dirty="0">
              <a:latin typeface="Arial" charset="0"/>
            </a:endParaRPr>
          </a:p>
        </p:txBody>
      </p:sp>
    </p:spTree>
    <p:extLst>
      <p:ext uri="{BB962C8B-B14F-4D97-AF65-F5344CB8AC3E}">
        <p14:creationId xmlns:p14="http://schemas.microsoft.com/office/powerpoint/2010/main" val="21259282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74725" y="4559300"/>
            <a:ext cx="5365750" cy="4322763"/>
          </a:xfrm>
          <a:prstGeom prst="rect">
            <a:avLst/>
          </a:prstGeom>
          <a:noFill/>
          <a:ln w="12700">
            <a:noFill/>
            <a:miter lim="800000"/>
            <a:headEnd/>
            <a:tailEnd/>
          </a:ln>
          <a:effectLst/>
        </p:spPr>
        <p:txBody>
          <a:bodyPr vert="horz" wrap="square" lIns="128860" tIns="62735" rIns="128860" bIns="62735"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6323" name="Rectangle 3"/>
          <p:cNvSpPr>
            <a:spLocks noGrp="1" noRot="1" noChangeAspect="1" noChangeArrowheads="1" noTextEdit="1"/>
          </p:cNvSpPr>
          <p:nvPr>
            <p:ph type="sldImg" idx="2"/>
          </p:nvPr>
        </p:nvSpPr>
        <p:spPr bwMode="auto">
          <a:xfrm>
            <a:off x="1263650" y="723900"/>
            <a:ext cx="4786313" cy="358933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56324" name="Rectangle 4"/>
          <p:cNvSpPr>
            <a:spLocks noChangeArrowheads="1"/>
          </p:cNvSpPr>
          <p:nvPr/>
        </p:nvSpPr>
        <p:spPr bwMode="auto">
          <a:xfrm>
            <a:off x="6697663" y="9131300"/>
            <a:ext cx="57308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28860" tIns="62735" rIns="128860" bIns="62735" anchor="ctr">
            <a:spAutoFit/>
          </a:bodyPr>
          <a:lstStyle/>
          <a:p>
            <a:pPr algn="r" defTabSz="1296988"/>
            <a:fld id="{E7B1BAEA-71C4-45DD-B483-2339FDD29BB8}" type="slidenum">
              <a:rPr lang="en-US" sz="2000">
                <a:latin typeface="Arial" charset="0"/>
              </a:rPr>
              <a:pPr algn="r" defTabSz="1296988"/>
              <a:t>‹#›</a:t>
            </a:fld>
            <a:endParaRPr lang="en-US" sz="2000" dirty="0">
              <a:latin typeface="Arial" charset="0"/>
            </a:endParaRPr>
          </a:p>
        </p:txBody>
      </p:sp>
    </p:spTree>
    <p:extLst>
      <p:ext uri="{BB962C8B-B14F-4D97-AF65-F5344CB8AC3E}">
        <p14:creationId xmlns:p14="http://schemas.microsoft.com/office/powerpoint/2010/main" val="3788698085"/>
      </p:ext>
    </p:extLst>
  </p:cSld>
  <p:clrMap bg1="lt1" tx1="dk1" bg2="lt2" tx2="dk2" accent1="accent1" accent2="accent2" accent3="accent3" accent4="accent4" accent5="accent5" accent6="accent6" hlink="hlink" folHlink="folHlink"/>
  <p:notesStyle>
    <a:lvl1pPr algn="l" defTabSz="1216025" rtl="0" eaLnBrk="0" fontAlgn="base" hangingPunct="0">
      <a:spcBef>
        <a:spcPct val="30000"/>
      </a:spcBef>
      <a:spcAft>
        <a:spcPct val="0"/>
      </a:spcAft>
      <a:defRPr sz="1600" kern="1200">
        <a:solidFill>
          <a:schemeClr val="tx1"/>
        </a:solidFill>
        <a:latin typeface="Arial" pitchFamily="34" charset="0"/>
        <a:ea typeface="+mn-ea"/>
        <a:cs typeface="+mn-cs"/>
      </a:defRPr>
    </a:lvl1pPr>
    <a:lvl2pPr marL="608013" algn="l" defTabSz="1216025" rtl="0" eaLnBrk="0" fontAlgn="base" hangingPunct="0">
      <a:spcBef>
        <a:spcPct val="30000"/>
      </a:spcBef>
      <a:spcAft>
        <a:spcPct val="0"/>
      </a:spcAft>
      <a:defRPr sz="1600" kern="1200">
        <a:solidFill>
          <a:schemeClr val="tx1"/>
        </a:solidFill>
        <a:latin typeface="Arial" pitchFamily="34" charset="0"/>
        <a:ea typeface="+mn-ea"/>
        <a:cs typeface="+mn-cs"/>
      </a:defRPr>
    </a:lvl2pPr>
    <a:lvl3pPr marL="1216025" algn="l" defTabSz="1216025" rtl="0" eaLnBrk="0" fontAlgn="base" hangingPunct="0">
      <a:spcBef>
        <a:spcPct val="30000"/>
      </a:spcBef>
      <a:spcAft>
        <a:spcPct val="0"/>
      </a:spcAft>
      <a:defRPr sz="1600" kern="1200">
        <a:solidFill>
          <a:schemeClr val="tx1"/>
        </a:solidFill>
        <a:latin typeface="Arial" pitchFamily="34" charset="0"/>
        <a:ea typeface="+mn-ea"/>
        <a:cs typeface="+mn-cs"/>
      </a:defRPr>
    </a:lvl3pPr>
    <a:lvl4pPr marL="1824038" algn="l" defTabSz="1216025" rtl="0" eaLnBrk="0" fontAlgn="base" hangingPunct="0">
      <a:spcBef>
        <a:spcPct val="30000"/>
      </a:spcBef>
      <a:spcAft>
        <a:spcPct val="0"/>
      </a:spcAft>
      <a:defRPr sz="1600" kern="1200">
        <a:solidFill>
          <a:schemeClr val="tx1"/>
        </a:solidFill>
        <a:latin typeface="Arial" pitchFamily="34" charset="0"/>
        <a:ea typeface="+mn-ea"/>
        <a:cs typeface="+mn-cs"/>
      </a:defRPr>
    </a:lvl4pPr>
    <a:lvl5pPr marL="2432050" algn="l" defTabSz="1216025" rtl="0" eaLnBrk="0" fontAlgn="base" hangingPunct="0">
      <a:spcBef>
        <a:spcPct val="30000"/>
      </a:spcBef>
      <a:spcAft>
        <a:spcPct val="0"/>
      </a:spcAft>
      <a:defRPr sz="16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15628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603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8475" y="38100"/>
            <a:ext cx="2105025" cy="6286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8100"/>
            <a:ext cx="6162675" cy="6286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82994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33400" y="38100"/>
            <a:ext cx="8420100" cy="6286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923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
            <a:ext cx="7505700" cy="736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3400" y="1193800"/>
            <a:ext cx="7759700" cy="5130800"/>
          </a:xfrm>
        </p:spPr>
        <p:txBody>
          <a:bodyPr/>
          <a:lstStyle/>
          <a:p>
            <a:pPr lvl="0"/>
            <a:endParaRPr lang="en-US" noProof="0" dirty="0" smtClean="0"/>
          </a:p>
        </p:txBody>
      </p:sp>
    </p:spTree>
    <p:extLst>
      <p:ext uri="{BB962C8B-B14F-4D97-AF65-F5344CB8AC3E}">
        <p14:creationId xmlns:p14="http://schemas.microsoft.com/office/powerpoint/2010/main" val="1641726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8661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0254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93800"/>
            <a:ext cx="3803650" cy="513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89450" y="1193800"/>
            <a:ext cx="3803650" cy="513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1100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0363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39504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959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9670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99623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6"/>
          <p:cNvSpPr>
            <a:spLocks noChangeShapeType="1"/>
          </p:cNvSpPr>
          <p:nvPr/>
        </p:nvSpPr>
        <p:spPr bwMode="auto">
          <a:xfrm flipH="1">
            <a:off x="0" y="6477000"/>
            <a:ext cx="9144000" cy="0"/>
          </a:xfrm>
          <a:prstGeom prst="line">
            <a:avLst/>
          </a:prstGeom>
          <a:noFill/>
          <a:ln w="76200">
            <a:solidFill>
              <a:srgbClr val="00279F"/>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1027" name="Rectangle 2"/>
          <p:cNvSpPr>
            <a:spLocks noGrp="1" noChangeArrowheads="1"/>
          </p:cNvSpPr>
          <p:nvPr>
            <p:ph type="title"/>
          </p:nvPr>
        </p:nvSpPr>
        <p:spPr bwMode="auto">
          <a:xfrm>
            <a:off x="1447800" y="38100"/>
            <a:ext cx="75057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533400" y="1193800"/>
            <a:ext cx="7759700"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level5</a:t>
            </a:r>
          </a:p>
        </p:txBody>
      </p:sp>
      <p:sp>
        <p:nvSpPr>
          <p:cNvPr id="1029" name="Text Box 10"/>
          <p:cNvSpPr txBox="1">
            <a:spLocks noChangeArrowheads="1"/>
          </p:cNvSpPr>
          <p:nvPr/>
        </p:nvSpPr>
        <p:spPr bwMode="auto">
          <a:xfrm>
            <a:off x="212725" y="6553200"/>
            <a:ext cx="28352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r>
              <a:rPr lang="en-US" sz="1000" dirty="0" smtClean="0"/>
              <a:t>10/16/2013</a:t>
            </a:r>
          </a:p>
        </p:txBody>
      </p:sp>
      <p:sp>
        <p:nvSpPr>
          <p:cNvPr id="1030" name="Text Box 12"/>
          <p:cNvSpPr txBox="1">
            <a:spLocks noChangeArrowheads="1"/>
          </p:cNvSpPr>
          <p:nvPr/>
        </p:nvSpPr>
        <p:spPr bwMode="auto">
          <a:xfrm>
            <a:off x="3065463" y="6553200"/>
            <a:ext cx="29543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en-US" sz="1000" dirty="0" smtClean="0"/>
              <a:t>QXF Requirements – G. Sabbi, E. Todesco</a:t>
            </a:r>
          </a:p>
        </p:txBody>
      </p:sp>
      <p:sp>
        <p:nvSpPr>
          <p:cNvPr id="1031" name="TextBox 7"/>
          <p:cNvSpPr txBox="1">
            <a:spLocks noChangeArrowheads="1"/>
          </p:cNvSpPr>
          <p:nvPr/>
        </p:nvSpPr>
        <p:spPr bwMode="auto">
          <a:xfrm>
            <a:off x="8656638" y="6543675"/>
            <a:ext cx="33496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fld id="{E90346AF-ACFB-4C64-9BFA-79D3B779B3BC}" type="slidenum">
              <a:rPr lang="en-US" sz="1000" smtClean="0"/>
              <a:pPr>
                <a:defRPr/>
              </a:pPr>
              <a:t>‹#›</a:t>
            </a:fld>
            <a:endParaRPr lang="en-US" sz="1000" dirty="0"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lnSpc>
          <a:spcPct val="85000"/>
        </a:lnSpc>
        <a:spcBef>
          <a:spcPct val="0"/>
        </a:spcBef>
        <a:spcAft>
          <a:spcPct val="0"/>
        </a:spcAft>
        <a:defRPr sz="3200" b="1">
          <a:solidFill>
            <a:srgbClr val="00279F"/>
          </a:solidFill>
          <a:latin typeface="+mj-lt"/>
          <a:ea typeface="+mj-ea"/>
          <a:cs typeface="+mj-cs"/>
        </a:defRPr>
      </a:lvl1pPr>
      <a:lvl2pPr algn="ctr" rtl="0" eaLnBrk="0" fontAlgn="base" hangingPunct="0">
        <a:lnSpc>
          <a:spcPct val="85000"/>
        </a:lnSpc>
        <a:spcBef>
          <a:spcPct val="0"/>
        </a:spcBef>
        <a:spcAft>
          <a:spcPct val="0"/>
        </a:spcAft>
        <a:defRPr sz="3200" b="1">
          <a:solidFill>
            <a:srgbClr val="00279F"/>
          </a:solidFill>
          <a:latin typeface="Arial" pitchFamily="34" charset="0"/>
        </a:defRPr>
      </a:lvl2pPr>
      <a:lvl3pPr algn="ctr" rtl="0" eaLnBrk="0" fontAlgn="base" hangingPunct="0">
        <a:lnSpc>
          <a:spcPct val="85000"/>
        </a:lnSpc>
        <a:spcBef>
          <a:spcPct val="0"/>
        </a:spcBef>
        <a:spcAft>
          <a:spcPct val="0"/>
        </a:spcAft>
        <a:defRPr sz="3200" b="1">
          <a:solidFill>
            <a:srgbClr val="00279F"/>
          </a:solidFill>
          <a:latin typeface="Arial" pitchFamily="34" charset="0"/>
        </a:defRPr>
      </a:lvl3pPr>
      <a:lvl4pPr algn="ctr" rtl="0" eaLnBrk="0" fontAlgn="base" hangingPunct="0">
        <a:lnSpc>
          <a:spcPct val="85000"/>
        </a:lnSpc>
        <a:spcBef>
          <a:spcPct val="0"/>
        </a:spcBef>
        <a:spcAft>
          <a:spcPct val="0"/>
        </a:spcAft>
        <a:defRPr sz="3200" b="1">
          <a:solidFill>
            <a:srgbClr val="00279F"/>
          </a:solidFill>
          <a:latin typeface="Arial" pitchFamily="34" charset="0"/>
        </a:defRPr>
      </a:lvl4pPr>
      <a:lvl5pPr algn="ctr" rtl="0" eaLnBrk="0" fontAlgn="base" hangingPunct="0">
        <a:lnSpc>
          <a:spcPct val="85000"/>
        </a:lnSpc>
        <a:spcBef>
          <a:spcPct val="0"/>
        </a:spcBef>
        <a:spcAft>
          <a:spcPct val="0"/>
        </a:spcAft>
        <a:defRPr sz="3200" b="1">
          <a:solidFill>
            <a:srgbClr val="00279F"/>
          </a:solidFill>
          <a:latin typeface="Arial" pitchFamily="34" charset="0"/>
        </a:defRPr>
      </a:lvl5pPr>
      <a:lvl6pPr marL="457200" algn="ctr" rtl="0" eaLnBrk="0" fontAlgn="base" hangingPunct="0">
        <a:lnSpc>
          <a:spcPct val="85000"/>
        </a:lnSpc>
        <a:spcBef>
          <a:spcPct val="0"/>
        </a:spcBef>
        <a:spcAft>
          <a:spcPct val="0"/>
        </a:spcAft>
        <a:defRPr sz="3200" b="1">
          <a:solidFill>
            <a:srgbClr val="00279F"/>
          </a:solidFill>
          <a:latin typeface="Arial" pitchFamily="34" charset="0"/>
        </a:defRPr>
      </a:lvl6pPr>
      <a:lvl7pPr marL="914400" algn="ctr" rtl="0" eaLnBrk="0" fontAlgn="base" hangingPunct="0">
        <a:lnSpc>
          <a:spcPct val="85000"/>
        </a:lnSpc>
        <a:spcBef>
          <a:spcPct val="0"/>
        </a:spcBef>
        <a:spcAft>
          <a:spcPct val="0"/>
        </a:spcAft>
        <a:defRPr sz="3200" b="1">
          <a:solidFill>
            <a:srgbClr val="00279F"/>
          </a:solidFill>
          <a:latin typeface="Arial" pitchFamily="34" charset="0"/>
        </a:defRPr>
      </a:lvl7pPr>
      <a:lvl8pPr marL="1371600" algn="ctr" rtl="0" eaLnBrk="0" fontAlgn="base" hangingPunct="0">
        <a:lnSpc>
          <a:spcPct val="85000"/>
        </a:lnSpc>
        <a:spcBef>
          <a:spcPct val="0"/>
        </a:spcBef>
        <a:spcAft>
          <a:spcPct val="0"/>
        </a:spcAft>
        <a:defRPr sz="3200" b="1">
          <a:solidFill>
            <a:srgbClr val="00279F"/>
          </a:solidFill>
          <a:latin typeface="Arial" pitchFamily="34" charset="0"/>
        </a:defRPr>
      </a:lvl8pPr>
      <a:lvl9pPr marL="1828800" algn="ctr" rtl="0" eaLnBrk="0" fontAlgn="base" hangingPunct="0">
        <a:lnSpc>
          <a:spcPct val="85000"/>
        </a:lnSpc>
        <a:spcBef>
          <a:spcPct val="0"/>
        </a:spcBef>
        <a:spcAft>
          <a:spcPct val="0"/>
        </a:spcAft>
        <a:defRPr sz="3200" b="1">
          <a:solidFill>
            <a:srgbClr val="00279F"/>
          </a:solidFill>
          <a:latin typeface="Arial" pitchFamily="34" charset="0"/>
        </a:defRPr>
      </a:lvl9pPr>
    </p:titleStyle>
    <p:bodyStyle>
      <a:lvl1pPr marL="342900" indent="-342900" algn="l" rtl="0" eaLnBrk="0" fontAlgn="base" hangingPunct="0">
        <a:spcBef>
          <a:spcPct val="20000"/>
        </a:spcBef>
        <a:spcAft>
          <a:spcPct val="0"/>
        </a:spcAft>
        <a:buSzPct val="100000"/>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SzPct val="100000"/>
        <a:buChar char="—"/>
        <a:defRPr sz="2400" b="1">
          <a:solidFill>
            <a:schemeClr val="tx1"/>
          </a:solidFill>
          <a:latin typeface="+mn-lt"/>
        </a:defRPr>
      </a:lvl2pPr>
      <a:lvl3pPr marL="1143000" indent="-228600" algn="l" rtl="0" eaLnBrk="0" fontAlgn="base" hangingPunct="0">
        <a:spcBef>
          <a:spcPct val="20000"/>
        </a:spcBef>
        <a:spcAft>
          <a:spcPct val="0"/>
        </a:spcAft>
        <a:buSzPct val="100000"/>
        <a:buChar char="•"/>
        <a:defRPr sz="2000" b="1">
          <a:solidFill>
            <a:schemeClr val="tx1"/>
          </a:solidFill>
          <a:latin typeface="+mn-lt"/>
        </a:defRPr>
      </a:lvl3pPr>
      <a:lvl4pPr marL="1600200" indent="-228600" algn="l" rtl="0" eaLnBrk="0" fontAlgn="base" hangingPunct="0">
        <a:spcBef>
          <a:spcPct val="20000"/>
        </a:spcBef>
        <a:spcAft>
          <a:spcPct val="0"/>
        </a:spcAft>
        <a:buSzPct val="100000"/>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SzPct val="100000"/>
        <a:buChar char="»"/>
        <a:defRPr sz="2000">
          <a:solidFill>
            <a:schemeClr val="tx1"/>
          </a:solidFill>
          <a:latin typeface="Times New Roman" pitchFamily="18" charset="0"/>
        </a:defRPr>
      </a:lvl5pPr>
      <a:lvl6pPr marL="2514600" indent="-228600" algn="l" rtl="0" eaLnBrk="0" fontAlgn="base" hangingPunct="0">
        <a:spcBef>
          <a:spcPct val="20000"/>
        </a:spcBef>
        <a:spcAft>
          <a:spcPct val="0"/>
        </a:spcAft>
        <a:buSzPct val="100000"/>
        <a:buChar char="»"/>
        <a:defRPr sz="2000">
          <a:solidFill>
            <a:schemeClr val="tx1"/>
          </a:solidFill>
          <a:latin typeface="Times New Roman" pitchFamily="18" charset="0"/>
        </a:defRPr>
      </a:lvl6pPr>
      <a:lvl7pPr marL="2971800" indent="-228600" algn="l" rtl="0" eaLnBrk="0" fontAlgn="base" hangingPunct="0">
        <a:spcBef>
          <a:spcPct val="20000"/>
        </a:spcBef>
        <a:spcAft>
          <a:spcPct val="0"/>
        </a:spcAft>
        <a:buSzPct val="100000"/>
        <a:buChar char="»"/>
        <a:defRPr sz="2000">
          <a:solidFill>
            <a:schemeClr val="tx1"/>
          </a:solidFill>
          <a:latin typeface="Times New Roman" pitchFamily="18" charset="0"/>
        </a:defRPr>
      </a:lvl7pPr>
      <a:lvl8pPr marL="3429000" indent="-228600" algn="l" rtl="0" eaLnBrk="0" fontAlgn="base" hangingPunct="0">
        <a:spcBef>
          <a:spcPct val="20000"/>
        </a:spcBef>
        <a:spcAft>
          <a:spcPct val="0"/>
        </a:spcAft>
        <a:buSzPct val="100000"/>
        <a:buChar char="»"/>
        <a:defRPr sz="2000">
          <a:solidFill>
            <a:schemeClr val="tx1"/>
          </a:solidFill>
          <a:latin typeface="Times New Roman" pitchFamily="18" charset="0"/>
        </a:defRPr>
      </a:lvl8pPr>
      <a:lvl9pPr marL="3886200" indent="-228600" algn="l" rtl="0" eaLnBrk="0" fontAlgn="base" hangingPunct="0">
        <a:spcBef>
          <a:spcPct val="20000"/>
        </a:spcBef>
        <a:spcAft>
          <a:spcPct val="0"/>
        </a:spcAft>
        <a:buSzPct val="100000"/>
        <a:buChar char="»"/>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2.wmf"/><Relationship Id="rId5" Type="http://schemas.openxmlformats.org/officeDocument/2006/relationships/image" Target="../media/image11.emf"/><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3.em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4.emf"/></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16.wmf"/><Relationship Id="rId4" Type="http://schemas.openxmlformats.org/officeDocument/2006/relationships/image" Target="../media/image15.wmf"/></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0.wmf"/><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21.emf"/></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23.emf"/><Relationship Id="rId4" Type="http://schemas.openxmlformats.org/officeDocument/2006/relationships/image" Target="../media/image22.em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png"/><Relationship Id="rId7"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32.wmf"/><Relationship Id="rId5" Type="http://schemas.openxmlformats.org/officeDocument/2006/relationships/image" Target="../media/image31.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34.wmf"/><Relationship Id="rId4" Type="http://schemas.openxmlformats.org/officeDocument/2006/relationships/image" Target="../media/image33.wmf"/></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wmf"/><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5.wmf"/><Relationship Id="rId5" Type="http://schemas.openxmlformats.org/officeDocument/2006/relationships/hyperlink" Target="https://plone.uslarp.org/MagnetRD/DesignStudies/QX-CD/ShortSample/LARP-MQXF-Wire-Specification_and_Short-Sample-Limit-130625.xlsm" TargetMode="Externa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9.emf"/><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3400" y="1600200"/>
            <a:ext cx="8077200" cy="2057400"/>
          </a:xfrm>
        </p:spPr>
        <p:txBody>
          <a:bodyPr/>
          <a:lstStyle/>
          <a:p>
            <a:pPr>
              <a:lnSpc>
                <a:spcPct val="115000"/>
              </a:lnSpc>
            </a:pPr>
            <a:r>
              <a:rPr lang="en-US" sz="1200" dirty="0" smtClean="0"/>
              <a:t> </a:t>
            </a:r>
            <a:r>
              <a:rPr lang="en-US" sz="3600" dirty="0" smtClean="0"/>
              <a:t/>
            </a:r>
            <a:br>
              <a:rPr lang="en-US" sz="3600" dirty="0" smtClean="0"/>
            </a:br>
            <a:r>
              <a:rPr lang="en-US" sz="4000" dirty="0" smtClean="0"/>
              <a:t>QXF requirements</a:t>
            </a:r>
            <a:br>
              <a:rPr lang="en-US" sz="4000" dirty="0" smtClean="0"/>
            </a:br>
            <a:r>
              <a:rPr lang="en-US" sz="2800" i="1" dirty="0" smtClean="0"/>
              <a:t>relevant to optimization and selection of conductor and cable parameters</a:t>
            </a:r>
            <a:endParaRPr lang="en-US" sz="2800" b="0" i="1" dirty="0" smtClean="0"/>
          </a:p>
        </p:txBody>
      </p:sp>
      <p:pic>
        <p:nvPicPr>
          <p:cNvPr id="20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7661" y="542925"/>
            <a:ext cx="688339"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3"/>
          <p:cNvSpPr>
            <a:spLocks noGrp="1" noChangeArrowheads="1"/>
          </p:cNvSpPr>
          <p:nvPr>
            <p:ph type="subTitle" idx="1"/>
          </p:nvPr>
        </p:nvSpPr>
        <p:spPr>
          <a:xfrm>
            <a:off x="762000" y="4114800"/>
            <a:ext cx="7815263" cy="1905000"/>
          </a:xfrm>
        </p:spPr>
        <p:txBody>
          <a:bodyPr/>
          <a:lstStyle/>
          <a:p>
            <a:pPr>
              <a:lnSpc>
                <a:spcPct val="80000"/>
              </a:lnSpc>
            </a:pPr>
            <a:r>
              <a:rPr lang="en-US" dirty="0" smtClean="0"/>
              <a:t>GianLuca Sabbi, Ezio Todesco</a:t>
            </a:r>
            <a:endParaRPr lang="en-US" sz="3600" dirty="0" smtClean="0"/>
          </a:p>
          <a:p>
            <a:pPr>
              <a:lnSpc>
                <a:spcPct val="80000"/>
              </a:lnSpc>
            </a:pPr>
            <a:endParaRPr lang="en-US" sz="2000" dirty="0" smtClean="0"/>
          </a:p>
          <a:p>
            <a:pPr>
              <a:lnSpc>
                <a:spcPct val="80000"/>
              </a:lnSpc>
            </a:pPr>
            <a:r>
              <a:rPr lang="en-US" sz="2000" b="0" i="1" dirty="0" smtClean="0"/>
              <a:t>Internal review of conductor for </a:t>
            </a:r>
            <a:r>
              <a:rPr lang="en-US" sz="2000" b="0" i="1" dirty="0"/>
              <a:t>HL-LHC IR </a:t>
            </a:r>
            <a:r>
              <a:rPr lang="en-US" sz="2000" b="0" i="1" dirty="0" smtClean="0"/>
              <a:t>Quadrupoles</a:t>
            </a:r>
          </a:p>
          <a:p>
            <a:pPr>
              <a:lnSpc>
                <a:spcPct val="80000"/>
              </a:lnSpc>
            </a:pPr>
            <a:endParaRPr lang="en-US" sz="2000" b="0" i="1" dirty="0"/>
          </a:p>
          <a:p>
            <a:pPr>
              <a:lnSpc>
                <a:spcPct val="80000"/>
              </a:lnSpc>
            </a:pPr>
            <a:r>
              <a:rPr lang="en-US" sz="2000" b="0" i="1" dirty="0" smtClean="0"/>
              <a:t>October 16, 2013</a:t>
            </a:r>
          </a:p>
          <a:p>
            <a:pPr>
              <a:lnSpc>
                <a:spcPct val="80000"/>
              </a:lnSpc>
            </a:pPr>
            <a:endParaRPr lang="en-US" sz="2000" b="0" i="1" dirty="0" smtClean="0"/>
          </a:p>
        </p:txBody>
      </p:sp>
      <p:pic>
        <p:nvPicPr>
          <p:cNvPr id="2053" name="Picture 10" descr="2011-10-04_logoHiLumi561px.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24536" y="524936"/>
            <a:ext cx="1719264"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1754114"/>
            <a:ext cx="7834118" cy="2146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4"/>
          <p:cNvSpPr>
            <a:spLocks noChangeArrowheads="1"/>
          </p:cNvSpPr>
          <p:nvPr/>
        </p:nvSpPr>
        <p:spPr bwMode="auto">
          <a:xfrm>
            <a:off x="333080" y="3752654"/>
            <a:ext cx="8582319" cy="269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Aft>
                <a:spcPts val="200"/>
              </a:spcAft>
              <a:buFont typeface="Arial" charset="0"/>
              <a:buChar char="•"/>
            </a:pPr>
            <a:r>
              <a:rPr lang="en-US" altLang="en-US" sz="1800" dirty="0" smtClean="0">
                <a:solidFill>
                  <a:srgbClr val="002060"/>
                </a:solidFill>
              </a:rPr>
              <a:t>Asymmetric shims in HQ01e: more uniformity, improved training without degradation</a:t>
            </a:r>
          </a:p>
          <a:p>
            <a:pPr marL="0" indent="0" eaLnBrk="1" hangingPunct="1">
              <a:spcAft>
                <a:spcPts val="200"/>
              </a:spcAft>
            </a:pPr>
            <a:endParaRPr lang="en-US" altLang="en-US" sz="1800" dirty="0" smtClean="0">
              <a:solidFill>
                <a:srgbClr val="002060"/>
              </a:solidFill>
            </a:endParaRPr>
          </a:p>
          <a:p>
            <a:pPr marL="0" indent="0" eaLnBrk="1" hangingPunct="1">
              <a:spcAft>
                <a:spcPts val="200"/>
              </a:spcAft>
            </a:pPr>
            <a:endParaRPr lang="en-US" altLang="en-US" sz="1800" dirty="0" smtClean="0">
              <a:solidFill>
                <a:srgbClr val="002060"/>
              </a:solidFill>
            </a:endParaRPr>
          </a:p>
          <a:p>
            <a:pPr eaLnBrk="1" hangingPunct="1">
              <a:spcAft>
                <a:spcPts val="200"/>
              </a:spcAft>
              <a:buFont typeface="Arial" charset="0"/>
              <a:buChar char="•"/>
            </a:pPr>
            <a:endParaRPr lang="en-US" altLang="en-US" sz="1800" dirty="0">
              <a:solidFill>
                <a:srgbClr val="002060"/>
              </a:solidFill>
            </a:endParaRPr>
          </a:p>
          <a:p>
            <a:pPr marL="0" indent="0" eaLnBrk="1" hangingPunct="1">
              <a:spcAft>
                <a:spcPts val="200"/>
              </a:spcAft>
            </a:pPr>
            <a:endParaRPr lang="en-US" altLang="en-US" sz="1800" dirty="0" smtClean="0">
              <a:solidFill>
                <a:srgbClr val="002060"/>
              </a:solidFill>
            </a:endParaRPr>
          </a:p>
          <a:p>
            <a:pPr eaLnBrk="1" hangingPunct="1">
              <a:spcAft>
                <a:spcPts val="200"/>
              </a:spcAft>
              <a:buFont typeface="Arial" charset="0"/>
              <a:buChar char="•"/>
            </a:pPr>
            <a:endParaRPr lang="en-US" altLang="en-US" sz="1800" dirty="0">
              <a:solidFill>
                <a:srgbClr val="002060"/>
              </a:solidFill>
            </a:endParaRPr>
          </a:p>
          <a:p>
            <a:pPr marL="0" indent="0" eaLnBrk="1" hangingPunct="1">
              <a:spcAft>
                <a:spcPts val="200"/>
              </a:spcAft>
            </a:pPr>
            <a:endParaRPr lang="en-US" altLang="en-US" sz="1800" dirty="0">
              <a:solidFill>
                <a:srgbClr val="002060"/>
              </a:solidFill>
            </a:endParaRPr>
          </a:p>
          <a:p>
            <a:pPr marL="0" indent="0" eaLnBrk="1" hangingPunct="1">
              <a:spcAft>
                <a:spcPts val="200"/>
              </a:spcAft>
            </a:pPr>
            <a:endParaRPr lang="en-US" altLang="en-US" sz="1200" dirty="0">
              <a:solidFill>
                <a:srgbClr val="002060"/>
              </a:solidFill>
            </a:endParaRPr>
          </a:p>
          <a:p>
            <a:pPr marL="285750" indent="-285750" eaLnBrk="1" hangingPunct="1">
              <a:spcAft>
                <a:spcPts val="200"/>
              </a:spcAft>
              <a:buFont typeface="Arial" panose="020B0604020202020204" pitchFamily="34" charset="0"/>
              <a:buChar char="•"/>
            </a:pPr>
            <a:r>
              <a:rPr lang="en-US" altLang="en-US" sz="1800" dirty="0">
                <a:solidFill>
                  <a:srgbClr val="002060"/>
                </a:solidFill>
              </a:rPr>
              <a:t>C</a:t>
            </a:r>
            <a:r>
              <a:rPr lang="en-US" altLang="en-US" sz="1800" dirty="0" smtClean="0">
                <a:solidFill>
                  <a:srgbClr val="002060"/>
                </a:solidFill>
              </a:rPr>
              <a:t>ontinue and refine these studies in HQ02/03</a:t>
            </a:r>
            <a:endParaRPr lang="en-US" altLang="en-US" sz="1800" dirty="0">
              <a:solidFill>
                <a:srgbClr val="002060"/>
              </a:solidFill>
            </a:endParaRP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362200" y="346075"/>
            <a:ext cx="4900701"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Preload windows in HQ01</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 name="Rectangle 4"/>
          <p:cNvSpPr>
            <a:spLocks noChangeArrowheads="1"/>
          </p:cNvSpPr>
          <p:nvPr/>
        </p:nvSpPr>
        <p:spPr bwMode="auto">
          <a:xfrm>
            <a:off x="329454" y="1137427"/>
            <a:ext cx="838229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Aft>
                <a:spcPts val="200"/>
              </a:spcAft>
              <a:buFont typeface="Arial" charset="0"/>
              <a:buChar char="•"/>
            </a:pPr>
            <a:r>
              <a:rPr lang="en-US" altLang="en-US" sz="1800" dirty="0" smtClean="0">
                <a:solidFill>
                  <a:srgbClr val="002060"/>
                </a:solidFill>
              </a:rPr>
              <a:t>HQ01d: pole </a:t>
            </a:r>
            <a:r>
              <a:rPr lang="en-US" altLang="en-US" sz="1800" dirty="0">
                <a:solidFill>
                  <a:srgbClr val="002060"/>
                </a:solidFill>
              </a:rPr>
              <a:t>quenches and strain gauge data indicate insufficient </a:t>
            </a:r>
            <a:r>
              <a:rPr lang="en-US" altLang="en-US" sz="1800" dirty="0" smtClean="0">
                <a:solidFill>
                  <a:srgbClr val="002060"/>
                </a:solidFill>
              </a:rPr>
              <a:t>pre-load, mid-plane </a:t>
            </a:r>
            <a:r>
              <a:rPr lang="en-US" altLang="en-US" sz="1800" dirty="0">
                <a:solidFill>
                  <a:srgbClr val="002060"/>
                </a:solidFill>
              </a:rPr>
              <a:t>quenches indicate excessive </a:t>
            </a:r>
            <a:r>
              <a:rPr lang="en-US" altLang="en-US" sz="1800" dirty="0" smtClean="0">
                <a:solidFill>
                  <a:srgbClr val="002060"/>
                </a:solidFill>
              </a:rPr>
              <a:t>pre-load</a:t>
            </a:r>
            <a:endParaRPr lang="en-US" altLang="en-US" sz="1800" dirty="0">
              <a:solidFill>
                <a:srgbClr val="002060"/>
              </a:solidFill>
            </a:endParaRPr>
          </a:p>
        </p:txBody>
      </p:sp>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6310" y="4145546"/>
            <a:ext cx="5840690" cy="193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25963" y="4145546"/>
            <a:ext cx="2493784" cy="193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643197" y="6094511"/>
            <a:ext cx="3196003" cy="307777"/>
          </a:xfrm>
          <a:prstGeom prst="rect">
            <a:avLst/>
          </a:prstGeom>
          <a:noFill/>
          <a:ln>
            <a:solidFill>
              <a:srgbClr val="0033CC"/>
            </a:solidFill>
          </a:ln>
        </p:spPr>
        <p:txBody>
          <a:bodyPr wrap="none" rtlCol="0">
            <a:spAutoFit/>
          </a:bodyPr>
          <a:lstStyle/>
          <a:p>
            <a:pPr algn="ctr"/>
            <a:r>
              <a:rPr lang="en-US" sz="1400" b="1" i="1" dirty="0" smtClean="0">
                <a:solidFill>
                  <a:srgbClr val="0033CC"/>
                </a:solidFill>
              </a:rPr>
              <a:t>M. </a:t>
            </a:r>
            <a:r>
              <a:rPr lang="en-US" sz="1400" b="1" i="1" dirty="0" err="1" smtClean="0">
                <a:solidFill>
                  <a:srgbClr val="0033CC"/>
                </a:solidFill>
              </a:rPr>
              <a:t>Martchevsky</a:t>
            </a:r>
            <a:r>
              <a:rPr lang="en-US" sz="1400" b="1" i="1" dirty="0" smtClean="0">
                <a:solidFill>
                  <a:srgbClr val="0033CC"/>
                </a:solidFill>
              </a:rPr>
              <a:t>, P. Ferracin, H. Felice </a:t>
            </a:r>
            <a:endParaRPr lang="en-US" sz="1400" b="1" i="1" dirty="0">
              <a:solidFill>
                <a:srgbClr val="0033CC"/>
              </a:solidFill>
            </a:endParaRPr>
          </a:p>
        </p:txBody>
      </p:sp>
    </p:spTree>
    <p:extLst>
      <p:ext uri="{BB962C8B-B14F-4D97-AF65-F5344CB8AC3E}">
        <p14:creationId xmlns:p14="http://schemas.microsoft.com/office/powerpoint/2010/main" val="30912600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1727437" y="346075"/>
            <a:ext cx="6121163"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Field quality and dynamic effects</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 name="Rectangle 4"/>
          <p:cNvSpPr>
            <a:spLocks noChangeArrowheads="1"/>
          </p:cNvSpPr>
          <p:nvPr/>
        </p:nvSpPr>
        <p:spPr bwMode="auto">
          <a:xfrm>
            <a:off x="381001" y="1066800"/>
            <a:ext cx="8366918"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spcAft>
                <a:spcPts val="0"/>
              </a:spcAft>
            </a:pPr>
            <a:r>
              <a:rPr lang="en-US" sz="2000" u="sng" dirty="0" smtClean="0"/>
              <a:t>At nominal gradient</a:t>
            </a:r>
            <a:r>
              <a:rPr lang="en-US" sz="2000" dirty="0" smtClean="0"/>
              <a:t>:</a:t>
            </a:r>
          </a:p>
          <a:p>
            <a:pPr eaLnBrk="1" hangingPunct="1">
              <a:spcAft>
                <a:spcPts val="0"/>
              </a:spcAft>
            </a:pPr>
            <a:endParaRPr lang="en-US" sz="800" dirty="0" smtClean="0"/>
          </a:p>
          <a:p>
            <a:pPr marL="342900" indent="-342900" eaLnBrk="1" hangingPunct="1">
              <a:spcAft>
                <a:spcPts val="0"/>
              </a:spcAft>
              <a:buFont typeface="Arial" panose="020B0604020202020204" pitchFamily="34" charset="0"/>
              <a:buChar char="•"/>
            </a:pPr>
            <a:r>
              <a:rPr lang="en-US" sz="2000" dirty="0" smtClean="0"/>
              <a:t>Most critical to machine performance. </a:t>
            </a:r>
            <a:r>
              <a:rPr lang="en-US" sz="2000" dirty="0"/>
              <a:t>M</a:t>
            </a:r>
            <a:r>
              <a:rPr lang="en-US" sz="2000" dirty="0" smtClean="0"/>
              <a:t>ain </a:t>
            </a:r>
            <a:r>
              <a:rPr lang="en-US" sz="2000" dirty="0"/>
              <a:t>challenge is the control of non allowed </a:t>
            </a:r>
            <a:r>
              <a:rPr lang="en-US" sz="2000" dirty="0" smtClean="0"/>
              <a:t>harmonics, requiring uniformity of coil geometry and properties</a:t>
            </a:r>
          </a:p>
          <a:p>
            <a:pPr marL="342900" indent="-342900" eaLnBrk="1" hangingPunct="1">
              <a:spcAft>
                <a:spcPts val="0"/>
              </a:spcAft>
              <a:buFont typeface="Arial" panose="020B0604020202020204" pitchFamily="34" charset="0"/>
              <a:buChar char="•"/>
            </a:pPr>
            <a:r>
              <a:rPr lang="en-US" sz="2000" dirty="0" smtClean="0">
                <a:solidFill>
                  <a:srgbClr val="0033CC"/>
                </a:solidFill>
              </a:rPr>
              <a:t>This requires uniform size/properties for strand and cable (and insulation)</a:t>
            </a:r>
          </a:p>
          <a:p>
            <a:pPr eaLnBrk="1" hangingPunct="1">
              <a:spcAft>
                <a:spcPts val="0"/>
              </a:spcAft>
            </a:pPr>
            <a:endParaRPr lang="en-US" sz="800" dirty="0" smtClean="0"/>
          </a:p>
          <a:p>
            <a:pPr eaLnBrk="1" hangingPunct="1">
              <a:spcAft>
                <a:spcPts val="0"/>
              </a:spcAft>
            </a:pPr>
            <a:r>
              <a:rPr lang="en-US" sz="2000" u="sng" dirty="0" smtClean="0"/>
              <a:t>During ramp</a:t>
            </a:r>
            <a:r>
              <a:rPr lang="en-US" sz="2000" dirty="0" smtClean="0"/>
              <a:t>:</a:t>
            </a:r>
          </a:p>
          <a:p>
            <a:pPr eaLnBrk="1" hangingPunct="1">
              <a:spcAft>
                <a:spcPts val="0"/>
              </a:spcAft>
            </a:pPr>
            <a:endParaRPr lang="en-US" sz="800" dirty="0" smtClean="0"/>
          </a:p>
          <a:p>
            <a:pPr marL="342900" indent="-342900" eaLnBrk="1" hangingPunct="1">
              <a:spcAft>
                <a:spcPts val="0"/>
              </a:spcAft>
              <a:buFont typeface="Arial" panose="020B0604020202020204" pitchFamily="34" charset="0"/>
              <a:buChar char="•"/>
            </a:pPr>
            <a:r>
              <a:rPr lang="en-US" sz="2000" dirty="0" smtClean="0"/>
              <a:t>HQ has demonstrated </a:t>
            </a:r>
            <a:r>
              <a:rPr lang="en-US" sz="2000" dirty="0" smtClean="0">
                <a:solidFill>
                  <a:srgbClr val="0033CC"/>
                </a:solidFill>
              </a:rPr>
              <a:t>good control of eddy currents effects using a core </a:t>
            </a:r>
            <a:r>
              <a:rPr lang="en-US" sz="2000" dirty="0" smtClean="0"/>
              <a:t>with partial (60%) coverage</a:t>
            </a:r>
          </a:p>
          <a:p>
            <a:pPr marL="342900" indent="-342900" eaLnBrk="1" hangingPunct="1">
              <a:spcAft>
                <a:spcPts val="0"/>
              </a:spcAft>
              <a:buFont typeface="Arial" panose="020B0604020202020204" pitchFamily="34" charset="0"/>
              <a:buChar char="•"/>
            </a:pPr>
            <a:r>
              <a:rPr lang="en-US" sz="2000" dirty="0" smtClean="0"/>
              <a:t>Flux-jump effects observed at 4.5 K, need to better understand and cure, but effect is much less pronounced at 1.9 K</a:t>
            </a:r>
          </a:p>
          <a:p>
            <a:pPr eaLnBrk="1" hangingPunct="1">
              <a:spcAft>
                <a:spcPts val="0"/>
              </a:spcAft>
            </a:pPr>
            <a:endParaRPr lang="en-US" sz="800" dirty="0" smtClean="0"/>
          </a:p>
          <a:p>
            <a:pPr eaLnBrk="1" hangingPunct="1">
              <a:spcAft>
                <a:spcPts val="0"/>
              </a:spcAft>
            </a:pPr>
            <a:r>
              <a:rPr lang="en-US" sz="2000" u="sng" dirty="0" smtClean="0"/>
              <a:t>At injection</a:t>
            </a:r>
            <a:r>
              <a:rPr lang="en-US" sz="2000" dirty="0" smtClean="0"/>
              <a:t>:</a:t>
            </a:r>
          </a:p>
          <a:p>
            <a:pPr eaLnBrk="1" hangingPunct="1">
              <a:spcAft>
                <a:spcPts val="0"/>
              </a:spcAft>
            </a:pPr>
            <a:endParaRPr lang="en-US" sz="800" dirty="0" smtClean="0"/>
          </a:p>
          <a:p>
            <a:pPr marL="342900" indent="-342900" eaLnBrk="1" hangingPunct="1">
              <a:spcAft>
                <a:spcPts val="0"/>
              </a:spcAft>
              <a:buFont typeface="Arial" panose="020B0604020202020204" pitchFamily="34" charset="0"/>
              <a:buChar char="•"/>
            </a:pPr>
            <a:r>
              <a:rPr lang="en-US" sz="2000" dirty="0"/>
              <a:t>E</a:t>
            </a:r>
            <a:r>
              <a:rPr lang="en-US" sz="2000" dirty="0" smtClean="0"/>
              <a:t>xpectations for QXF, based on models validated in HQ, are </a:t>
            </a:r>
            <a:r>
              <a:rPr lang="en-US" sz="2000" dirty="0"/>
              <a:t>consistent with </a:t>
            </a:r>
            <a:r>
              <a:rPr lang="en-US" sz="2000" dirty="0" smtClean="0"/>
              <a:t>our target </a:t>
            </a:r>
            <a:r>
              <a:rPr lang="en-US" sz="2000" dirty="0"/>
              <a:t>of 20 units at </a:t>
            </a:r>
            <a:r>
              <a:rPr lang="en-US" sz="2000" dirty="0" smtClean="0"/>
              <a:t>injection for 108/127 and higher stacks</a:t>
            </a:r>
            <a:endParaRPr lang="en-US" sz="2000" dirty="0" smtClean="0"/>
          </a:p>
          <a:p>
            <a:pPr marL="342900" indent="-342900" eaLnBrk="1" hangingPunct="1">
              <a:spcAft>
                <a:spcPts val="0"/>
              </a:spcAft>
              <a:buFont typeface="Arial" panose="020B0604020202020204" pitchFamily="34" charset="0"/>
              <a:buChar char="•"/>
            </a:pPr>
            <a:r>
              <a:rPr lang="en-US" sz="2000" dirty="0" smtClean="0"/>
              <a:t>Weak dependence on effective filament </a:t>
            </a:r>
            <a:r>
              <a:rPr lang="en-US" sz="2000" dirty="0" smtClean="0"/>
              <a:t>size</a:t>
            </a:r>
          </a:p>
          <a:p>
            <a:pPr marL="342900" indent="-342900" eaLnBrk="1" hangingPunct="1">
              <a:spcAft>
                <a:spcPts val="0"/>
              </a:spcAft>
              <a:buFont typeface="Arial" panose="020B0604020202020204" pitchFamily="34" charset="0"/>
              <a:buChar char="•"/>
            </a:pPr>
            <a:r>
              <a:rPr lang="en-US" sz="2000" dirty="0" smtClean="0"/>
              <a:t>Sm</a:t>
            </a:r>
            <a:r>
              <a:rPr lang="en-US" sz="2000" dirty="0" smtClean="0"/>
              <a:t>aller </a:t>
            </a:r>
            <a:r>
              <a:rPr lang="en-US" sz="2000" dirty="0" smtClean="0"/>
              <a:t>filaments </a:t>
            </a:r>
            <a:r>
              <a:rPr lang="en-US" sz="2000" dirty="0" smtClean="0"/>
              <a:t>also help</a:t>
            </a:r>
            <a:r>
              <a:rPr lang="en-US" sz="2000" dirty="0" smtClean="0"/>
              <a:t> </a:t>
            </a:r>
            <a:r>
              <a:rPr lang="en-US" sz="2000" dirty="0" smtClean="0"/>
              <a:t>to </a:t>
            </a:r>
            <a:r>
              <a:rPr lang="en-US" sz="2000" dirty="0" smtClean="0"/>
              <a:t>decrease</a:t>
            </a:r>
            <a:r>
              <a:rPr lang="en-US" sz="2000" dirty="0" smtClean="0"/>
              <a:t> </a:t>
            </a:r>
            <a:r>
              <a:rPr lang="en-US" sz="2000" dirty="0" smtClean="0"/>
              <a:t>variability in </a:t>
            </a:r>
            <a:r>
              <a:rPr lang="en-US" sz="2000" dirty="0" smtClean="0"/>
              <a:t>magnetization</a:t>
            </a:r>
            <a:endParaRPr lang="en-US" sz="2000" dirty="0" smtClean="0"/>
          </a:p>
          <a:p>
            <a:pPr marL="342900" indent="-342900" eaLnBrk="1" hangingPunct="1">
              <a:spcAft>
                <a:spcPts val="0"/>
              </a:spcAft>
              <a:buFont typeface="Arial" panose="020B0604020202020204" pitchFamily="34" charset="0"/>
              <a:buChar char="•"/>
            </a:pPr>
            <a:r>
              <a:rPr lang="en-US" sz="2000" dirty="0" smtClean="0"/>
              <a:t>Effective methods to control magnetization harmonics are available</a:t>
            </a:r>
          </a:p>
        </p:txBody>
      </p:sp>
    </p:spTree>
    <p:extLst>
      <p:ext uri="{BB962C8B-B14F-4D97-AF65-F5344CB8AC3E}">
        <p14:creationId xmlns:p14="http://schemas.microsoft.com/office/powerpoint/2010/main" val="36366038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663880" y="346075"/>
            <a:ext cx="3736920"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Field quality targets</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6656" y="1143000"/>
            <a:ext cx="5838875"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bwMode="auto">
          <a:xfrm>
            <a:off x="3629319" y="2200373"/>
            <a:ext cx="533400" cy="304800"/>
          </a:xfrm>
          <a:prstGeom prst="ellipse">
            <a:avLst/>
          </a:prstGeom>
          <a:noFill/>
          <a:ln w="15875" cap="flat" cmpd="sng" algn="ctr">
            <a:solidFill>
              <a:srgbClr val="00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5" name="Rectangle 4"/>
          <p:cNvSpPr/>
          <p:nvPr/>
        </p:nvSpPr>
        <p:spPr bwMode="auto">
          <a:xfrm>
            <a:off x="5398716" y="1704681"/>
            <a:ext cx="2306911" cy="381000"/>
          </a:xfrm>
          <a:prstGeom prst="rect">
            <a:avLst/>
          </a:prstGeom>
          <a:noFill/>
          <a:ln w="15875" cap="flat" cmpd="sng" algn="ctr">
            <a:solidFill>
              <a:srgbClr val="00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0" name="Rectangle 9"/>
          <p:cNvSpPr/>
          <p:nvPr/>
        </p:nvSpPr>
        <p:spPr bwMode="auto">
          <a:xfrm>
            <a:off x="5390339" y="4153292"/>
            <a:ext cx="2306911" cy="381000"/>
          </a:xfrm>
          <a:prstGeom prst="rect">
            <a:avLst/>
          </a:prstGeom>
          <a:noFill/>
          <a:ln w="15875" cap="flat" cmpd="sng" algn="ctr">
            <a:solidFill>
              <a:srgbClr val="00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5526673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1219200" y="346075"/>
            <a:ext cx="7696338"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Fabrication tolerances and random errors</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13" name="TextBox 11"/>
          <p:cNvSpPr txBox="1">
            <a:spLocks noChangeArrowheads="1"/>
          </p:cNvSpPr>
          <p:nvPr/>
        </p:nvSpPr>
        <p:spPr bwMode="auto">
          <a:xfrm>
            <a:off x="7465582" y="5552394"/>
            <a:ext cx="1240468"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18288" bIns="18288">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US" sz="1800" i="1" dirty="0" smtClean="0"/>
              <a:t>J. </a:t>
            </a:r>
            <a:r>
              <a:rPr lang="en-US" sz="1800" i="1" dirty="0" err="1" smtClean="0"/>
              <a:t>DiMarco</a:t>
            </a:r>
            <a:endParaRPr lang="en-US" sz="1800" i="1" dirty="0" smtClean="0"/>
          </a:p>
          <a:p>
            <a:r>
              <a:rPr lang="en-US" sz="1800" i="1" dirty="0" smtClean="0"/>
              <a:t>X</a:t>
            </a:r>
            <a:r>
              <a:rPr lang="en-US" sz="1800" i="1" dirty="0"/>
              <a:t>. Wang </a:t>
            </a:r>
          </a:p>
        </p:txBody>
      </p:sp>
      <p:pic>
        <p:nvPicPr>
          <p:cNvPr id="14" name="Content Placeholder 8"/>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1631950" y="2819400"/>
            <a:ext cx="5732463"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
          <p:cNvSpPr txBox="1">
            <a:spLocks noChangeArrowheads="1"/>
          </p:cNvSpPr>
          <p:nvPr/>
        </p:nvSpPr>
        <p:spPr bwMode="auto">
          <a:xfrm>
            <a:off x="381000" y="1285875"/>
            <a:ext cx="8418513" cy="137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Aft>
                <a:spcPts val="200"/>
              </a:spcAft>
              <a:buFont typeface="Arial" pitchFamily="34" charset="0"/>
              <a:buChar char="•"/>
            </a:pPr>
            <a:r>
              <a:rPr lang="en-US" sz="2000" dirty="0"/>
              <a:t>Simulation of random errors due to coil fabrication tolerances fits HQ01 measured harmonics (n=3 to 7) for a </a:t>
            </a:r>
            <a:r>
              <a:rPr lang="sv-SE" sz="2000" b="1" dirty="0"/>
              <a:t>block positioning error of 30 µm</a:t>
            </a:r>
          </a:p>
          <a:p>
            <a:pPr>
              <a:spcAft>
                <a:spcPts val="200"/>
              </a:spcAft>
              <a:buFont typeface="Arial" pitchFamily="34" charset="0"/>
              <a:buChar char="•"/>
            </a:pPr>
            <a:r>
              <a:rPr lang="sv-SE" sz="2000" dirty="0"/>
              <a:t>Flat dependance for n&gt;7 attributed to limited probe </a:t>
            </a:r>
            <a:r>
              <a:rPr lang="sv-SE" sz="2000" dirty="0" smtClean="0"/>
              <a:t>sensitivity</a:t>
            </a:r>
          </a:p>
          <a:p>
            <a:pPr>
              <a:spcAft>
                <a:spcPts val="200"/>
              </a:spcAft>
              <a:buFont typeface="Arial" pitchFamily="34" charset="0"/>
              <a:buChar char="•"/>
            </a:pPr>
            <a:r>
              <a:rPr lang="sv-SE" sz="2000" dirty="0" smtClean="0"/>
              <a:t>HQ02 analysis underway</a:t>
            </a:r>
            <a:endParaRPr lang="sv-SE" sz="2000" dirty="0"/>
          </a:p>
        </p:txBody>
      </p:sp>
    </p:spTree>
    <p:extLst>
      <p:ext uri="{BB962C8B-B14F-4D97-AF65-F5344CB8AC3E}">
        <p14:creationId xmlns:p14="http://schemas.microsoft.com/office/powerpoint/2010/main" val="6842339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133600" y="346075"/>
            <a:ext cx="5628464"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Non-allowed harmonics in HQ</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 name="TextBox 4"/>
          <p:cNvSpPr txBox="1"/>
          <p:nvPr/>
        </p:nvSpPr>
        <p:spPr>
          <a:xfrm>
            <a:off x="304800" y="1185208"/>
            <a:ext cx="8534400" cy="1938992"/>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Some of the </a:t>
            </a:r>
            <a:r>
              <a:rPr lang="en-US" sz="2000" dirty="0" err="1" smtClean="0"/>
              <a:t>sextupole</a:t>
            </a:r>
            <a:r>
              <a:rPr lang="en-US" sz="2000" dirty="0" smtClean="0"/>
              <a:t> and </a:t>
            </a:r>
            <a:r>
              <a:rPr lang="en-US" sz="2000" dirty="0" err="1" smtClean="0"/>
              <a:t>octupole</a:t>
            </a:r>
            <a:r>
              <a:rPr lang="en-US" sz="2000" dirty="0" smtClean="0"/>
              <a:t> components are at the upper limits or beyond the range of variability expected from random error analysis</a:t>
            </a:r>
          </a:p>
          <a:p>
            <a:pPr marL="342900" indent="-342900">
              <a:buFont typeface="Arial" panose="020B0604020202020204" pitchFamily="34" charset="0"/>
              <a:buChar char="•"/>
            </a:pPr>
            <a:r>
              <a:rPr lang="en-US" sz="2000" dirty="0" smtClean="0"/>
              <a:t>Both in HQ01 and HQ02, although largest errors are in different harmonics</a:t>
            </a:r>
          </a:p>
          <a:p>
            <a:pPr marL="342900" indent="-342900">
              <a:buFont typeface="Arial" panose="020B0604020202020204" pitchFamily="34" charset="0"/>
              <a:buChar char="•"/>
            </a:pPr>
            <a:r>
              <a:rPr lang="en-US" sz="2000" dirty="0" smtClean="0"/>
              <a:t>Longitudinal scan shows smooth dependence, possibly an end effect</a:t>
            </a:r>
          </a:p>
          <a:p>
            <a:pPr marL="342900" indent="-342900">
              <a:buFont typeface="Arial" panose="020B0604020202020204" pitchFamily="34" charset="0"/>
              <a:buChar char="•"/>
            </a:pPr>
            <a:r>
              <a:rPr lang="en-US" sz="2000" dirty="0" smtClean="0">
                <a:solidFill>
                  <a:srgbClr val="0033CC"/>
                </a:solidFill>
              </a:rPr>
              <a:t>HQ03 will provide a much more relevant benchmark, with uniform cable, parts and coil fabrication processes</a:t>
            </a:r>
            <a:endParaRPr lang="en-US" sz="2000" dirty="0">
              <a:solidFill>
                <a:srgbClr val="0033CC"/>
              </a:solidFill>
            </a:endParaRPr>
          </a:p>
        </p:txBody>
      </p:sp>
      <p:sp>
        <p:nvSpPr>
          <p:cNvPr id="2" name="TextBox 1"/>
          <p:cNvSpPr txBox="1"/>
          <p:nvPr/>
        </p:nvSpPr>
        <p:spPr>
          <a:xfrm>
            <a:off x="7767406" y="5791200"/>
            <a:ext cx="995594" cy="369332"/>
          </a:xfrm>
          <a:prstGeom prst="rect">
            <a:avLst/>
          </a:prstGeom>
          <a:noFill/>
        </p:spPr>
        <p:txBody>
          <a:bodyPr wrap="none" rtlCol="0">
            <a:spAutoFit/>
          </a:bodyPr>
          <a:lstStyle/>
          <a:p>
            <a:r>
              <a:rPr lang="en-US" sz="1800" i="1" dirty="0" smtClean="0"/>
              <a:t>X. Wang</a:t>
            </a:r>
            <a:endParaRPr lang="en-US" sz="1800" i="1" dirty="0"/>
          </a:p>
        </p:txBody>
      </p:sp>
      <p:pic>
        <p:nvPicPr>
          <p:cNvPr id="8" name="Picture 7"/>
          <p:cNvPicPr>
            <a:picLocks noGrp="1" noChangeAspect="1" noChangeArrowheads="1"/>
          </p:cNvPicPr>
          <p:nvPr/>
        </p:nvPicPr>
        <p:blipFill>
          <a:blip r:embed="rId4" cstate="print"/>
          <a:srcRect/>
          <a:stretch>
            <a:fillRect/>
          </a:stretch>
        </p:blipFill>
        <p:spPr bwMode="auto">
          <a:xfrm>
            <a:off x="439918" y="3352800"/>
            <a:ext cx="4038600" cy="2475802"/>
          </a:xfrm>
          <a:prstGeom prst="rect">
            <a:avLst/>
          </a:prstGeom>
          <a:noFill/>
          <a:ln w="9525">
            <a:noFill/>
            <a:miter lim="800000"/>
            <a:headEnd/>
            <a:tailEnd/>
          </a:ln>
          <a:effectLst/>
        </p:spPr>
      </p:pic>
      <p:pic>
        <p:nvPicPr>
          <p:cNvPr id="9" name="Picture 8"/>
          <p:cNvPicPr>
            <a:picLocks noGrp="1" noChangeAspect="1" noChangeArrowheads="1"/>
          </p:cNvPicPr>
          <p:nvPr/>
        </p:nvPicPr>
        <p:blipFill>
          <a:blip r:embed="rId5" cstate="print"/>
          <a:srcRect/>
          <a:stretch>
            <a:fillRect/>
          </a:stretch>
        </p:blipFill>
        <p:spPr bwMode="auto">
          <a:xfrm>
            <a:off x="4630918" y="3352800"/>
            <a:ext cx="4038600" cy="2475802"/>
          </a:xfrm>
          <a:prstGeom prst="rect">
            <a:avLst/>
          </a:prstGeom>
          <a:noFill/>
          <a:ln w="9525">
            <a:noFill/>
            <a:miter lim="800000"/>
            <a:headEnd/>
            <a:tailEnd/>
          </a:ln>
          <a:effectLst/>
        </p:spPr>
      </p:pic>
    </p:spTree>
    <p:extLst>
      <p:ext uri="{BB962C8B-B14F-4D97-AF65-F5344CB8AC3E}">
        <p14:creationId xmlns:p14="http://schemas.microsoft.com/office/powerpoint/2010/main" val="31048253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1752600" y="346075"/>
            <a:ext cx="6561412"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Persistent current harmonics in HQ</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pic>
        <p:nvPicPr>
          <p:cNvPr id="6" name="Picture 4"/>
          <p:cNvPicPr>
            <a:picLocks noGrp="1" noChangeAspect="1" noChangeArrowheads="1"/>
          </p:cNvPicPr>
          <p:nvPr>
            <p:ph sz="half" idx="4294967295"/>
          </p:nvPr>
        </p:nvPicPr>
        <p:blipFill>
          <a:blip r:embed="rId4" cstate="print"/>
          <a:srcRect/>
          <a:stretch>
            <a:fillRect/>
          </a:stretch>
        </p:blipFill>
        <p:spPr bwMode="auto">
          <a:xfrm>
            <a:off x="972745" y="4038600"/>
            <a:ext cx="3446856" cy="2286000"/>
          </a:xfrm>
          <a:prstGeom prst="rect">
            <a:avLst/>
          </a:prstGeom>
          <a:noFill/>
          <a:ln w="9525">
            <a:noFill/>
            <a:miter lim="800000"/>
            <a:headEnd/>
            <a:tailEnd/>
          </a:ln>
          <a:effectLst/>
        </p:spPr>
      </p:pic>
      <p:sp>
        <p:nvSpPr>
          <p:cNvPr id="3" name="TextBox 2"/>
          <p:cNvSpPr txBox="1"/>
          <p:nvPr/>
        </p:nvSpPr>
        <p:spPr>
          <a:xfrm>
            <a:off x="767711" y="1219200"/>
            <a:ext cx="7538089" cy="400110"/>
          </a:xfrm>
          <a:prstGeom prst="rect">
            <a:avLst/>
          </a:prstGeom>
          <a:noFill/>
        </p:spPr>
        <p:txBody>
          <a:bodyPr wrap="none" rtlCol="0">
            <a:spAutoFit/>
          </a:bodyPr>
          <a:lstStyle/>
          <a:p>
            <a:r>
              <a:rPr lang="en-US" sz="2000" dirty="0" smtClean="0"/>
              <a:t>Validation of analysis method using HQ01 (54/61+108/127) and HQ02</a:t>
            </a:r>
            <a:endParaRPr lang="en-US" sz="2000" dirty="0"/>
          </a:p>
        </p:txBody>
      </p:sp>
      <p:pic>
        <p:nvPicPr>
          <p:cNvPr id="12" name="Picture 5"/>
          <p:cNvPicPr>
            <a:picLocks noGrp="1" noChangeAspect="1" noChangeArrowheads="1"/>
          </p:cNvPicPr>
          <p:nvPr>
            <p:ph sz="half" idx="4294967295"/>
          </p:nvPr>
        </p:nvPicPr>
        <p:blipFill>
          <a:blip r:embed="rId5" cstate="print">
            <a:extLst>
              <a:ext uri="{28A0092B-C50C-407E-A947-70E740481C1C}">
                <a14:useLocalDpi xmlns:a14="http://schemas.microsoft.com/office/drawing/2010/main" val="0"/>
              </a:ext>
            </a:extLst>
          </a:blip>
          <a:srcRect/>
          <a:stretch>
            <a:fillRect/>
          </a:stretch>
        </p:blipFill>
        <p:spPr bwMode="auto">
          <a:xfrm>
            <a:off x="999330" y="1752601"/>
            <a:ext cx="3420269"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7"/>
          <p:cNvPicPr>
            <a:picLocks noGrp="1" noChangeAspect="1" noChangeArrowheads="1"/>
          </p:cNvPicPr>
          <p:nvPr>
            <p:ph idx="4294967295"/>
          </p:nvPr>
        </p:nvPicPr>
        <p:blipFill>
          <a:blip r:embed="rId6" cstate="print">
            <a:extLst>
              <a:ext uri="{28A0092B-C50C-407E-A947-70E740481C1C}">
                <a14:useLocalDpi xmlns:a14="http://schemas.microsoft.com/office/drawing/2010/main" val="0"/>
              </a:ext>
            </a:extLst>
          </a:blip>
          <a:srcRect/>
          <a:stretch>
            <a:fillRect/>
          </a:stretch>
        </p:blipFill>
        <p:spPr bwMode="auto">
          <a:xfrm>
            <a:off x="4572000" y="1752601"/>
            <a:ext cx="35814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Grp="1" noChangeAspect="1" noChangeArrowheads="1"/>
          </p:cNvPicPr>
          <p:nvPr>
            <p:ph sz="half" idx="4294967295"/>
          </p:nvPr>
        </p:nvPicPr>
        <p:blipFill>
          <a:blip r:embed="rId7" cstate="print"/>
          <a:srcRect/>
          <a:stretch>
            <a:fillRect/>
          </a:stretch>
        </p:blipFill>
        <p:spPr bwMode="auto">
          <a:xfrm>
            <a:off x="4572000" y="4038600"/>
            <a:ext cx="3581400" cy="2286000"/>
          </a:xfrm>
          <a:prstGeom prst="rect">
            <a:avLst/>
          </a:prstGeom>
          <a:noFill/>
          <a:ln w="9525">
            <a:noFill/>
            <a:miter lim="800000"/>
            <a:headEnd/>
            <a:tailEnd/>
          </a:ln>
          <a:effectLst/>
        </p:spPr>
      </p:pic>
      <p:sp>
        <p:nvSpPr>
          <p:cNvPr id="10" name="TextBox 9"/>
          <p:cNvSpPr txBox="1"/>
          <p:nvPr/>
        </p:nvSpPr>
        <p:spPr>
          <a:xfrm>
            <a:off x="8148406" y="6031468"/>
            <a:ext cx="995594" cy="369332"/>
          </a:xfrm>
          <a:prstGeom prst="rect">
            <a:avLst/>
          </a:prstGeom>
          <a:noFill/>
        </p:spPr>
        <p:txBody>
          <a:bodyPr wrap="none" rtlCol="0">
            <a:spAutoFit/>
          </a:bodyPr>
          <a:lstStyle/>
          <a:p>
            <a:r>
              <a:rPr lang="en-US" sz="1800" i="1" dirty="0" smtClean="0"/>
              <a:t>X. Wang</a:t>
            </a:r>
            <a:endParaRPr lang="en-US" sz="1800" i="1" dirty="0"/>
          </a:p>
        </p:txBody>
      </p:sp>
      <p:sp>
        <p:nvSpPr>
          <p:cNvPr id="2" name="TextBox 1"/>
          <p:cNvSpPr txBox="1"/>
          <p:nvPr/>
        </p:nvSpPr>
        <p:spPr>
          <a:xfrm>
            <a:off x="2438400" y="3124200"/>
            <a:ext cx="1821332" cy="276999"/>
          </a:xfrm>
          <a:prstGeom prst="rect">
            <a:avLst/>
          </a:prstGeom>
          <a:solidFill>
            <a:schemeClr val="bg1"/>
          </a:solidFill>
          <a:ln>
            <a:solidFill>
              <a:schemeClr val="tx1"/>
            </a:solidFill>
          </a:ln>
        </p:spPr>
        <p:txBody>
          <a:bodyPr wrap="none" rtlCol="0">
            <a:spAutoFit/>
          </a:bodyPr>
          <a:lstStyle/>
          <a:p>
            <a:r>
              <a:rPr lang="en-US" sz="1200" dirty="0" smtClean="0"/>
              <a:t>Magnetization data (OSU)</a:t>
            </a:r>
            <a:endParaRPr lang="en-US" sz="1200" dirty="0"/>
          </a:p>
        </p:txBody>
      </p:sp>
      <p:sp>
        <p:nvSpPr>
          <p:cNvPr id="15" name="TextBox 14"/>
          <p:cNvSpPr txBox="1"/>
          <p:nvPr/>
        </p:nvSpPr>
        <p:spPr>
          <a:xfrm>
            <a:off x="5638800" y="2618601"/>
            <a:ext cx="2156360" cy="276999"/>
          </a:xfrm>
          <a:prstGeom prst="rect">
            <a:avLst/>
          </a:prstGeom>
          <a:solidFill>
            <a:schemeClr val="bg1"/>
          </a:solidFill>
          <a:ln>
            <a:solidFill>
              <a:schemeClr val="tx1"/>
            </a:solidFill>
          </a:ln>
        </p:spPr>
        <p:txBody>
          <a:bodyPr wrap="none" rtlCol="0">
            <a:spAutoFit/>
          </a:bodyPr>
          <a:lstStyle/>
          <a:p>
            <a:r>
              <a:rPr lang="en-US" sz="1200" dirty="0" smtClean="0"/>
              <a:t>HQ01 magnetization harmonics</a:t>
            </a:r>
            <a:endParaRPr lang="en-US" sz="1200" dirty="0"/>
          </a:p>
        </p:txBody>
      </p:sp>
      <p:sp>
        <p:nvSpPr>
          <p:cNvPr id="16" name="TextBox 15"/>
          <p:cNvSpPr txBox="1"/>
          <p:nvPr/>
        </p:nvSpPr>
        <p:spPr>
          <a:xfrm>
            <a:off x="2102586" y="5334000"/>
            <a:ext cx="2156360" cy="276999"/>
          </a:xfrm>
          <a:prstGeom prst="rect">
            <a:avLst/>
          </a:prstGeom>
          <a:solidFill>
            <a:schemeClr val="bg1"/>
          </a:solidFill>
          <a:ln>
            <a:solidFill>
              <a:schemeClr val="tx1"/>
            </a:solidFill>
          </a:ln>
        </p:spPr>
        <p:txBody>
          <a:bodyPr wrap="none" rtlCol="0">
            <a:spAutoFit/>
          </a:bodyPr>
          <a:lstStyle/>
          <a:p>
            <a:r>
              <a:rPr lang="en-US" sz="1200" dirty="0" smtClean="0"/>
              <a:t>HQ02 magnetization harmonics</a:t>
            </a:r>
            <a:endParaRPr lang="en-US" sz="1200" dirty="0"/>
          </a:p>
        </p:txBody>
      </p:sp>
      <p:sp>
        <p:nvSpPr>
          <p:cNvPr id="17" name="TextBox 16"/>
          <p:cNvSpPr txBox="1"/>
          <p:nvPr/>
        </p:nvSpPr>
        <p:spPr>
          <a:xfrm>
            <a:off x="6749116" y="4752681"/>
            <a:ext cx="1233030" cy="461665"/>
          </a:xfrm>
          <a:prstGeom prst="rect">
            <a:avLst/>
          </a:prstGeom>
          <a:solidFill>
            <a:schemeClr val="bg1"/>
          </a:solidFill>
          <a:ln>
            <a:solidFill>
              <a:schemeClr val="tx1"/>
            </a:solidFill>
          </a:ln>
        </p:spPr>
        <p:txBody>
          <a:bodyPr wrap="none" rtlCol="0">
            <a:spAutoFit/>
          </a:bodyPr>
          <a:lstStyle/>
          <a:p>
            <a:r>
              <a:rPr lang="en-US" sz="1200" dirty="0" smtClean="0"/>
              <a:t>Skew </a:t>
            </a:r>
            <a:r>
              <a:rPr lang="en-US" sz="1200" dirty="0" err="1" smtClean="0"/>
              <a:t>sextupole</a:t>
            </a:r>
            <a:r>
              <a:rPr lang="en-US" sz="1200" dirty="0" smtClean="0"/>
              <a:t>, </a:t>
            </a:r>
          </a:p>
          <a:p>
            <a:r>
              <a:rPr lang="en-US" sz="1200" dirty="0" smtClean="0"/>
              <a:t>HQ01 </a:t>
            </a:r>
            <a:r>
              <a:rPr lang="en-US" sz="1200" dirty="0" err="1" smtClean="0"/>
              <a:t>vs</a:t>
            </a:r>
            <a:r>
              <a:rPr lang="en-US" sz="1200" dirty="0" smtClean="0"/>
              <a:t> HQ02</a:t>
            </a:r>
            <a:endParaRPr lang="en-US" sz="1200" dirty="0"/>
          </a:p>
        </p:txBody>
      </p:sp>
    </p:spTree>
    <p:extLst>
      <p:ext uri="{BB962C8B-B14F-4D97-AF65-F5344CB8AC3E}">
        <p14:creationId xmlns:p14="http://schemas.microsoft.com/office/powerpoint/2010/main" val="13881065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1219200" y="346075"/>
            <a:ext cx="7427033"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Sub-element size as a function of stack </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7050" y="1447800"/>
            <a:ext cx="8025849"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63645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1600200" y="346075"/>
            <a:ext cx="6789038"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Persistent current harmonics in QXF</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graphicFrame>
        <p:nvGraphicFramePr>
          <p:cNvPr id="7" name="Table 6"/>
          <p:cNvGraphicFramePr>
            <a:graphicFrameLocks noGrp="1"/>
          </p:cNvGraphicFramePr>
          <p:nvPr>
            <p:extLst>
              <p:ext uri="{D42A27DB-BD31-4B8C-83A1-F6EECF244321}">
                <p14:modId xmlns:p14="http://schemas.microsoft.com/office/powerpoint/2010/main" val="890843773"/>
              </p:ext>
            </p:extLst>
          </p:nvPr>
        </p:nvGraphicFramePr>
        <p:xfrm>
          <a:off x="3048000" y="1524000"/>
          <a:ext cx="5486400" cy="3329940"/>
        </p:xfrm>
        <a:graphic>
          <a:graphicData uri="http://schemas.openxmlformats.org/drawingml/2006/table">
            <a:tbl>
              <a:tblPr/>
              <a:tblGrid>
                <a:gridCol w="914400"/>
                <a:gridCol w="914400"/>
                <a:gridCol w="914400"/>
                <a:gridCol w="914400"/>
                <a:gridCol w="914400"/>
                <a:gridCol w="914400"/>
              </a:tblGrid>
              <a:tr h="190500">
                <a:tc>
                  <a:txBody>
                    <a:bodyPr/>
                    <a:lstStyle/>
                    <a:p>
                      <a:pPr algn="l" fontAlgn="b"/>
                      <a:endParaRPr lang="en-US" sz="1600" b="0" i="0" u="none" strike="noStrike" dirty="0">
                        <a:solidFill>
                          <a:srgbClr val="000000"/>
                        </a:solidFill>
                        <a:latin typeface="Times New Roman" pitchFamily="18" charset="0"/>
                        <a:cs typeface="Times New Roman" pitchFamily="18" charset="0"/>
                      </a:endParaRPr>
                    </a:p>
                  </a:txBody>
                  <a:tcPr marL="0" marR="0" marT="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2000" b="0" i="0" u="none" strike="noStrike" dirty="0" smtClean="0">
                          <a:solidFill>
                            <a:srgbClr val="000000"/>
                          </a:solidFill>
                          <a:latin typeface="Times New Roman" pitchFamily="18" charset="0"/>
                          <a:cs typeface="Times New Roman" pitchFamily="18" charset="0"/>
                        </a:rPr>
                        <a:t>TF</a:t>
                      </a:r>
                      <a:endParaRPr lang="en-US" sz="2000" b="0" i="0" u="none" strike="noStrike" dirty="0">
                        <a:solidFill>
                          <a:srgbClr val="000000"/>
                        </a:solidFill>
                        <a:latin typeface="Times New Roman" pitchFamily="18" charset="0"/>
                        <a:cs typeface="Times New Roman" pitchFamily="18" charset="0"/>
                      </a:endParaRPr>
                    </a:p>
                  </a:txBody>
                  <a:tcPr marL="0" marR="0" marT="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2000" b="0" i="1" u="none" strike="noStrike" baseline="0" dirty="0" smtClean="0">
                          <a:solidFill>
                            <a:srgbClr val="000000"/>
                          </a:solidFill>
                          <a:latin typeface="Times New Roman" pitchFamily="18" charset="0"/>
                          <a:cs typeface="Times New Roman" pitchFamily="18" charset="0"/>
                        </a:rPr>
                        <a:t>b</a:t>
                      </a:r>
                      <a:r>
                        <a:rPr lang="en-US" sz="2000" b="0" i="0" u="none" strike="noStrike" baseline="-25000" dirty="0" smtClean="0">
                          <a:solidFill>
                            <a:srgbClr val="000000"/>
                          </a:solidFill>
                          <a:latin typeface="Times New Roman" pitchFamily="18" charset="0"/>
                          <a:cs typeface="Times New Roman" pitchFamily="18" charset="0"/>
                        </a:rPr>
                        <a:t>6</a:t>
                      </a:r>
                      <a:endParaRPr lang="en-US" sz="2000" b="0" i="0" u="none" strike="noStrike" baseline="-25000" dirty="0">
                        <a:solidFill>
                          <a:srgbClr val="000000"/>
                        </a:solidFill>
                        <a:latin typeface="Times New Roman" pitchFamily="18" charset="0"/>
                        <a:cs typeface="Times New Roman" pitchFamily="18" charset="0"/>
                      </a:endParaRPr>
                    </a:p>
                  </a:txBody>
                  <a:tcPr marL="0" marR="0" marT="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2000" b="0" i="1" u="none" strike="noStrike" baseline="0" dirty="0" smtClean="0">
                          <a:solidFill>
                            <a:srgbClr val="000000"/>
                          </a:solidFill>
                          <a:latin typeface="Times New Roman" pitchFamily="18" charset="0"/>
                          <a:cs typeface="Times New Roman" pitchFamily="18" charset="0"/>
                        </a:rPr>
                        <a:t>b</a:t>
                      </a:r>
                      <a:r>
                        <a:rPr lang="en-US" sz="2000" b="0" i="0" u="none" strike="noStrike" baseline="-25000" dirty="0" smtClean="0">
                          <a:solidFill>
                            <a:srgbClr val="000000"/>
                          </a:solidFill>
                          <a:latin typeface="Times New Roman" pitchFamily="18" charset="0"/>
                          <a:cs typeface="Times New Roman" pitchFamily="18" charset="0"/>
                        </a:rPr>
                        <a:t>10</a:t>
                      </a:r>
                      <a:endParaRPr lang="en-US" sz="2000" b="0" i="0" u="none" strike="noStrike" baseline="-25000" dirty="0">
                        <a:solidFill>
                          <a:srgbClr val="000000"/>
                        </a:solidFill>
                        <a:latin typeface="Times New Roman" pitchFamily="18" charset="0"/>
                        <a:cs typeface="Times New Roman" pitchFamily="18" charset="0"/>
                      </a:endParaRPr>
                    </a:p>
                  </a:txBody>
                  <a:tcPr marL="0" marR="0" marT="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2000" b="0" i="1" u="none" strike="noStrike" dirty="0" smtClean="0">
                          <a:solidFill>
                            <a:srgbClr val="000000"/>
                          </a:solidFill>
                          <a:latin typeface="Times New Roman" pitchFamily="18" charset="0"/>
                          <a:cs typeface="Times New Roman" pitchFamily="18" charset="0"/>
                        </a:rPr>
                        <a:t>b</a:t>
                      </a:r>
                      <a:r>
                        <a:rPr lang="en-US" sz="2000" b="0" i="0" u="none" strike="noStrike" baseline="-25000" dirty="0" smtClean="0">
                          <a:solidFill>
                            <a:srgbClr val="000000"/>
                          </a:solidFill>
                          <a:latin typeface="Times New Roman" pitchFamily="18" charset="0"/>
                          <a:cs typeface="Times New Roman" pitchFamily="18" charset="0"/>
                        </a:rPr>
                        <a:t>14</a:t>
                      </a:r>
                      <a:endParaRPr lang="en-US" sz="2000" b="0" i="0" u="none" strike="noStrike" baseline="-25000" dirty="0">
                        <a:solidFill>
                          <a:srgbClr val="000000"/>
                        </a:solidFill>
                        <a:latin typeface="Times New Roman" pitchFamily="18" charset="0"/>
                        <a:cs typeface="Times New Roman" pitchFamily="18" charset="0"/>
                      </a:endParaRPr>
                    </a:p>
                  </a:txBody>
                  <a:tcPr marL="0" marR="0" marT="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2000" b="0" i="1" u="none" strike="noStrike" dirty="0" smtClean="0">
                          <a:solidFill>
                            <a:srgbClr val="000000"/>
                          </a:solidFill>
                          <a:latin typeface="Times New Roman" pitchFamily="18" charset="0"/>
                          <a:cs typeface="Times New Roman" pitchFamily="18" charset="0"/>
                        </a:rPr>
                        <a:t>b</a:t>
                      </a:r>
                      <a:r>
                        <a:rPr lang="en-US" sz="2000" b="0" i="0" u="none" strike="noStrike" baseline="-25000" dirty="0" smtClean="0">
                          <a:solidFill>
                            <a:srgbClr val="000000"/>
                          </a:solidFill>
                          <a:latin typeface="Times New Roman" pitchFamily="18" charset="0"/>
                          <a:cs typeface="Times New Roman" pitchFamily="18" charset="0"/>
                        </a:rPr>
                        <a:t>18</a:t>
                      </a:r>
                      <a:endParaRPr lang="en-US" sz="2000" b="0" i="0" u="none" strike="noStrike" baseline="-25000" dirty="0">
                        <a:solidFill>
                          <a:srgbClr val="000000"/>
                        </a:solidFill>
                        <a:latin typeface="Times New Roman" pitchFamily="18" charset="0"/>
                        <a:cs typeface="Times New Roman" pitchFamily="18" charset="0"/>
                      </a:endParaRPr>
                    </a:p>
                  </a:txBody>
                  <a:tcPr marL="0" marR="0" marT="0" marB="0" anchor="ctr">
                    <a:lnL>
                      <a:noFill/>
                    </a:lnL>
                    <a:lnR>
                      <a:noFill/>
                    </a:lnR>
                    <a:lnT w="12700" cap="flat" cmpd="sng" algn="ctr">
                      <a:solidFill>
                        <a:schemeClr val="tx1"/>
                      </a:solidFill>
                      <a:prstDash val="solid"/>
                      <a:round/>
                      <a:headEnd type="none" w="med" len="med"/>
                      <a:tailEnd type="none" w="med" len="med"/>
                    </a:lnT>
                    <a:lnB>
                      <a:noFill/>
                    </a:lnB>
                  </a:tcPr>
                </a:tc>
              </a:tr>
              <a:tr h="342900">
                <a:tc>
                  <a:txBody>
                    <a:bodyPr/>
                    <a:lstStyle/>
                    <a:p>
                      <a:pPr algn="l" fontAlgn="b"/>
                      <a:endParaRPr lang="en-US" sz="1600" b="0" i="0" u="none" strike="noStrike" dirty="0">
                        <a:solidFill>
                          <a:srgbClr val="000000"/>
                        </a:solidFill>
                        <a:latin typeface="Times New Roman" pitchFamily="18" charset="0"/>
                        <a:cs typeface="Times New Roman" pitchFamily="18" charset="0"/>
                      </a:endParaRPr>
                    </a:p>
                  </a:txBody>
                  <a:tcPr marL="0" marR="0" marT="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T/m/kA</a:t>
                      </a:r>
                    </a:p>
                  </a:txBody>
                  <a:tcPr marL="0" marR="0" marT="0" marB="0" anchor="ctr">
                    <a:lnL>
                      <a:noFill/>
                    </a:lnL>
                    <a:lnR>
                      <a:noFill/>
                    </a:lnR>
                    <a:lnT>
                      <a:noFill/>
                    </a:lnT>
                    <a:lnB w="12700" cap="flat" cmpd="sng" algn="ctr">
                      <a:solidFill>
                        <a:schemeClr val="tx1"/>
                      </a:solidFill>
                      <a:prstDash val="solid"/>
                      <a:round/>
                      <a:headEnd type="none" w="med" len="med"/>
                      <a:tailEnd type="none" w="med" len="med"/>
                    </a:lnB>
                  </a:tcPr>
                </a:tc>
                <a:tc gridSpan="4">
                  <a:txBody>
                    <a:bodyPr/>
                    <a:lstStyle/>
                    <a:p>
                      <a:pPr algn="ctr" fontAlgn="b"/>
                      <a:r>
                        <a:rPr lang="en-US" sz="1600" b="0" i="0" u="none" strike="noStrike" dirty="0" smtClean="0">
                          <a:solidFill>
                            <a:srgbClr val="000000"/>
                          </a:solidFill>
                          <a:latin typeface="Times New Roman" pitchFamily="18" charset="0"/>
                          <a:cs typeface="Times New Roman" pitchFamily="18" charset="0"/>
                        </a:rPr>
                        <a:t>Unit at</a:t>
                      </a:r>
                      <a:r>
                        <a:rPr lang="en-US" sz="1600" b="0" i="0" u="none" strike="noStrike" baseline="0" dirty="0" smtClean="0">
                          <a:solidFill>
                            <a:srgbClr val="000000"/>
                          </a:solidFill>
                          <a:latin typeface="Times New Roman" pitchFamily="18" charset="0"/>
                          <a:cs typeface="Times New Roman" pitchFamily="18" charset="0"/>
                        </a:rPr>
                        <a:t> </a:t>
                      </a:r>
                      <a:r>
                        <a:rPr lang="en-US" sz="1600" b="0" i="1" u="none" strike="noStrike" baseline="0" dirty="0" err="1" smtClean="0">
                          <a:solidFill>
                            <a:srgbClr val="000000"/>
                          </a:solidFill>
                          <a:latin typeface="Times New Roman" pitchFamily="18" charset="0"/>
                          <a:cs typeface="Times New Roman" pitchFamily="18" charset="0"/>
                        </a:rPr>
                        <a:t>R</a:t>
                      </a:r>
                      <a:r>
                        <a:rPr lang="en-US" sz="1600" b="0" i="0" u="none" strike="noStrike" baseline="-25000" dirty="0" err="1" smtClean="0">
                          <a:solidFill>
                            <a:srgbClr val="000000"/>
                          </a:solidFill>
                          <a:latin typeface="Times New Roman" pitchFamily="18" charset="0"/>
                          <a:cs typeface="Times New Roman" pitchFamily="18" charset="0"/>
                        </a:rPr>
                        <a:t>ref</a:t>
                      </a:r>
                      <a:r>
                        <a:rPr lang="en-US" sz="1600" b="0" i="0" u="none" strike="noStrike" baseline="0" dirty="0" smtClean="0">
                          <a:solidFill>
                            <a:srgbClr val="000000"/>
                          </a:solidFill>
                          <a:latin typeface="Times New Roman" pitchFamily="18" charset="0"/>
                          <a:cs typeface="Times New Roman" pitchFamily="18" charset="0"/>
                        </a:rPr>
                        <a:t> = 50 mm</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w="12700" cap="flat" cmpd="sng" algn="ctr">
                      <a:solidFill>
                        <a:schemeClr val="tx1"/>
                      </a:solidFill>
                      <a:prstDash val="solid"/>
                      <a:round/>
                      <a:headEnd type="none" w="med" len="med"/>
                      <a:tailEnd type="none" w="med" len="med"/>
                    </a:lnB>
                  </a:tcPr>
                </a:tc>
                <a:tc hMerge="1">
                  <a:txBody>
                    <a:bodyPr/>
                    <a:lstStyle/>
                    <a:p>
                      <a:pPr algn="l" fontAlgn="b"/>
                      <a:endParaRPr lang="en-US" sz="1600" b="0" i="0" u="none" strike="noStrike" dirty="0">
                        <a:solidFill>
                          <a:srgbClr val="000000"/>
                        </a:solidFill>
                        <a:latin typeface="Times New Roman" pitchFamily="18" charset="0"/>
                        <a:cs typeface="Times New Roman" pitchFamily="18" charset="0"/>
                      </a:endParaRPr>
                    </a:p>
                  </a:txBody>
                  <a:tcPr marL="0" marR="0" marT="0" marB="0" anchor="b">
                    <a:lnL>
                      <a:noFill/>
                    </a:lnL>
                    <a:lnR>
                      <a:noFill/>
                    </a:lnR>
                    <a:lnT>
                      <a:noFill/>
                    </a:lnT>
                    <a:lnB>
                      <a:noFill/>
                    </a:lnB>
                  </a:tcPr>
                </a:tc>
                <a:tc hMerge="1">
                  <a:txBody>
                    <a:bodyPr/>
                    <a:lstStyle/>
                    <a:p>
                      <a:pPr algn="l" fontAlgn="b"/>
                      <a:endParaRPr lang="en-US" sz="1600" b="0" i="0" u="none" strike="noStrike" dirty="0">
                        <a:solidFill>
                          <a:srgbClr val="000000"/>
                        </a:solidFill>
                        <a:latin typeface="Times New Roman" pitchFamily="18" charset="0"/>
                        <a:cs typeface="Times New Roman" pitchFamily="18" charset="0"/>
                      </a:endParaRPr>
                    </a:p>
                  </a:txBody>
                  <a:tcPr marL="0" marR="0" marT="0" marB="0" anchor="b">
                    <a:lnL>
                      <a:noFill/>
                    </a:lnL>
                    <a:lnR>
                      <a:noFill/>
                    </a:lnR>
                    <a:lnT>
                      <a:noFill/>
                    </a:lnT>
                    <a:lnB>
                      <a:noFill/>
                    </a:lnB>
                  </a:tcPr>
                </a:tc>
                <a:tc hMerge="1">
                  <a:txBody>
                    <a:bodyPr/>
                    <a:lstStyle/>
                    <a:p>
                      <a:pPr algn="l" fontAlgn="b"/>
                      <a:endParaRPr lang="en-US" sz="1600" b="0" i="0" u="none" strike="noStrike" dirty="0">
                        <a:solidFill>
                          <a:srgbClr val="000000"/>
                        </a:solidFill>
                        <a:latin typeface="Times New Roman" pitchFamily="18" charset="0"/>
                        <a:cs typeface="Times New Roman" pitchFamily="18" charset="0"/>
                      </a:endParaRPr>
                    </a:p>
                  </a:txBody>
                  <a:tcPr marL="0" marR="0" marT="0" marB="0" anchor="b">
                    <a:lnL>
                      <a:noFill/>
                    </a:lnL>
                    <a:lnR>
                      <a:noFill/>
                    </a:lnR>
                    <a:lnT>
                      <a:noFill/>
                    </a:lnT>
                    <a:lnB>
                      <a:noFill/>
                    </a:lnB>
                  </a:tcPr>
                </a:tc>
              </a:tr>
              <a:tr h="190500">
                <a:tc>
                  <a:txBody>
                    <a:bodyPr/>
                    <a:lstStyle/>
                    <a:p>
                      <a:pPr algn="l" fontAlgn="b"/>
                      <a:r>
                        <a:rPr lang="en-US" sz="1600" b="0" i="0" u="none" strike="noStrike" dirty="0">
                          <a:solidFill>
                            <a:srgbClr val="000000"/>
                          </a:solidFill>
                          <a:latin typeface="Times New Roman" pitchFamily="18" charset="0"/>
                          <a:cs typeface="Times New Roman" pitchFamily="18" charset="0"/>
                        </a:rPr>
                        <a:t>108/127</a:t>
                      </a:r>
                    </a:p>
                  </a:txBody>
                  <a:tcPr marL="0" marR="0" marT="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-0.0368</a:t>
                      </a:r>
                    </a:p>
                  </a:txBody>
                  <a:tcPr marL="0" marR="0" marT="0" marB="0" anchor="ctr">
                    <a:lnL>
                      <a:noFill/>
                    </a:lnL>
                    <a:lnR>
                      <a:noFill/>
                    </a:lnR>
                    <a:lnT w="12700" cap="flat" cmpd="sng" algn="ctr">
                      <a:solidFill>
                        <a:schemeClr val="tx1"/>
                      </a:solidFill>
                      <a:prstDash val="solid"/>
                      <a:round/>
                      <a:headEnd type="none" w="med" len="med"/>
                      <a:tailEnd type="none" w="med" len="med"/>
                    </a:lnT>
                    <a:lnB>
                      <a:noFill/>
                    </a:lnB>
                    <a:solidFill>
                      <a:schemeClr val="tx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-19.3</a:t>
                      </a:r>
                    </a:p>
                  </a:txBody>
                  <a:tcPr marL="0" marR="0" marT="0" marB="0" anchor="ctr">
                    <a:lnL>
                      <a:noFill/>
                    </a:lnL>
                    <a:lnR>
                      <a:noFill/>
                    </a:lnR>
                    <a:lnT w="12700" cap="flat" cmpd="sng" algn="ctr">
                      <a:solidFill>
                        <a:schemeClr val="tx1"/>
                      </a:solidFill>
                      <a:prstDash val="solid"/>
                      <a:round/>
                      <a:headEnd type="none" w="med" len="med"/>
                      <a:tailEnd type="none" w="med" len="med"/>
                    </a:lnT>
                    <a:lnB>
                      <a:noFill/>
                    </a:lnB>
                    <a:solidFill>
                      <a:schemeClr val="tx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4.9</a:t>
                      </a:r>
                    </a:p>
                  </a:txBody>
                  <a:tcPr marL="0" marR="0" marT="0" marB="0" anchor="ctr">
                    <a:lnL>
                      <a:noFill/>
                    </a:lnL>
                    <a:lnR>
                      <a:noFill/>
                    </a:lnR>
                    <a:lnT w="12700" cap="flat" cmpd="sng" algn="ctr">
                      <a:solidFill>
                        <a:schemeClr val="tx1"/>
                      </a:solidFill>
                      <a:prstDash val="solid"/>
                      <a:round/>
                      <a:headEnd type="none" w="med" len="med"/>
                      <a:tailEnd type="none" w="med" len="med"/>
                    </a:lnT>
                    <a:lnB>
                      <a:noFill/>
                    </a:lnB>
                    <a:solidFill>
                      <a:schemeClr val="tx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-0.8</a:t>
                      </a:r>
                    </a:p>
                  </a:txBody>
                  <a:tcPr marL="0" marR="0" marT="0" marB="0" anchor="ctr">
                    <a:lnL>
                      <a:noFill/>
                    </a:lnL>
                    <a:lnR>
                      <a:noFill/>
                    </a:lnR>
                    <a:lnT w="12700" cap="flat" cmpd="sng" algn="ctr">
                      <a:solidFill>
                        <a:schemeClr val="tx1"/>
                      </a:solidFill>
                      <a:prstDash val="solid"/>
                      <a:round/>
                      <a:headEnd type="none" w="med" len="med"/>
                      <a:tailEnd type="none" w="med" len="med"/>
                    </a:lnT>
                    <a:lnB>
                      <a:noFill/>
                    </a:lnB>
                    <a:solidFill>
                      <a:schemeClr val="tx2">
                        <a:lumMod val="20000"/>
                        <a:lumOff val="80000"/>
                      </a:schemeClr>
                    </a:solidFill>
                  </a:tcPr>
                </a:tc>
                <a:tc>
                  <a:txBody>
                    <a:bodyPr/>
                    <a:lstStyle/>
                    <a:p>
                      <a:pPr algn="ctr" fontAlgn="b"/>
                      <a:r>
                        <a:rPr lang="en-US" sz="1600" b="0" i="0" u="none" strike="noStrike">
                          <a:solidFill>
                            <a:srgbClr val="000000"/>
                          </a:solidFill>
                          <a:latin typeface="Times New Roman" pitchFamily="18" charset="0"/>
                          <a:cs typeface="Times New Roman" pitchFamily="18" charset="0"/>
                        </a:rPr>
                        <a:t>0.0</a:t>
                      </a:r>
                    </a:p>
                  </a:txBody>
                  <a:tcPr marL="0" marR="0" marT="0" marB="0" anchor="ctr">
                    <a:lnL>
                      <a:noFill/>
                    </a:lnL>
                    <a:lnR>
                      <a:noFill/>
                    </a:lnR>
                    <a:lnT w="12700" cap="flat" cmpd="sng" algn="ctr">
                      <a:solidFill>
                        <a:schemeClr val="tx1"/>
                      </a:solidFill>
                      <a:prstDash val="solid"/>
                      <a:round/>
                      <a:headEnd type="none" w="med" len="med"/>
                      <a:tailEnd type="none" w="med" len="med"/>
                    </a:lnT>
                    <a:lnB>
                      <a:noFill/>
                    </a:lnB>
                    <a:solidFill>
                      <a:schemeClr val="tx2">
                        <a:lumMod val="20000"/>
                        <a:lumOff val="80000"/>
                      </a:schemeClr>
                    </a:solidFill>
                  </a:tcPr>
                </a:tc>
              </a:tr>
              <a:tr h="190500">
                <a:tc>
                  <a:txBody>
                    <a:bodyPr/>
                    <a:lstStyle/>
                    <a:p>
                      <a:pPr algn="l" fontAlgn="b"/>
                      <a:r>
                        <a:rPr lang="en-US" sz="1600" b="0" i="0" u="none" strike="noStrike">
                          <a:solidFill>
                            <a:srgbClr val="000000"/>
                          </a:solidFill>
                          <a:latin typeface="Times New Roman" pitchFamily="18" charset="0"/>
                          <a:cs typeface="Times New Roman" pitchFamily="18" charset="0"/>
                        </a:rPr>
                        <a:t>144/169</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-0.0330</a:t>
                      </a:r>
                    </a:p>
                  </a:txBody>
                  <a:tcPr marL="0" marR="0" marT="0" marB="0" anchor="ctr">
                    <a:lnL>
                      <a:noFill/>
                    </a:lnL>
                    <a:lnR>
                      <a:noFill/>
                    </a:lnR>
                    <a:lnT>
                      <a:noFill/>
                    </a:lnT>
                    <a:lnB>
                      <a:noFill/>
                    </a:lnB>
                    <a:solidFill>
                      <a:schemeClr val="tx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-16.4</a:t>
                      </a:r>
                    </a:p>
                  </a:txBody>
                  <a:tcPr marL="0" marR="0" marT="0" marB="0" anchor="ctr">
                    <a:lnL>
                      <a:noFill/>
                    </a:lnL>
                    <a:lnR>
                      <a:noFill/>
                    </a:lnR>
                    <a:lnT>
                      <a:noFill/>
                    </a:lnT>
                    <a:lnB>
                      <a:noFill/>
                    </a:lnB>
                    <a:solidFill>
                      <a:schemeClr val="tx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4.2</a:t>
                      </a:r>
                    </a:p>
                  </a:txBody>
                  <a:tcPr marL="0" marR="0" marT="0" marB="0" anchor="ctr">
                    <a:lnL>
                      <a:noFill/>
                    </a:lnL>
                    <a:lnR>
                      <a:noFill/>
                    </a:lnR>
                    <a:lnT>
                      <a:noFill/>
                    </a:lnT>
                    <a:lnB>
                      <a:noFill/>
                    </a:lnB>
                    <a:solidFill>
                      <a:schemeClr val="tx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-0.7</a:t>
                      </a:r>
                    </a:p>
                  </a:txBody>
                  <a:tcPr marL="0" marR="0" marT="0" marB="0" anchor="ctr">
                    <a:lnL>
                      <a:noFill/>
                    </a:lnL>
                    <a:lnR>
                      <a:noFill/>
                    </a:lnR>
                    <a:lnT>
                      <a:noFill/>
                    </a:lnT>
                    <a:lnB>
                      <a:noFill/>
                    </a:lnB>
                    <a:solidFill>
                      <a:schemeClr val="tx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0.0</a:t>
                      </a:r>
                    </a:p>
                  </a:txBody>
                  <a:tcPr marL="0" marR="0" marT="0" marB="0" anchor="ctr">
                    <a:lnL>
                      <a:noFill/>
                    </a:lnL>
                    <a:lnR>
                      <a:noFill/>
                    </a:lnR>
                    <a:lnT>
                      <a:noFill/>
                    </a:lnT>
                    <a:lnB>
                      <a:noFill/>
                    </a:lnB>
                    <a:solidFill>
                      <a:schemeClr val="tx2">
                        <a:lumMod val="20000"/>
                        <a:lumOff val="80000"/>
                      </a:schemeClr>
                    </a:solidFill>
                  </a:tcPr>
                </a:tc>
              </a:tr>
              <a:tr h="190500">
                <a:tc>
                  <a:txBody>
                    <a:bodyPr/>
                    <a:lstStyle/>
                    <a:p>
                      <a:pPr algn="l" fontAlgn="b"/>
                      <a:endParaRPr lang="en-US" sz="1600" b="0" i="0" u="none" strike="noStrike" dirty="0">
                        <a:solidFill>
                          <a:srgbClr val="000000"/>
                        </a:solidFill>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90%</a:t>
                      </a:r>
                    </a:p>
                  </a:txBody>
                  <a:tcPr marL="0" marR="0" marT="0" marB="0" anchor="ctr">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85%</a:t>
                      </a:r>
                    </a:p>
                  </a:txBody>
                  <a:tcPr marL="0" marR="0" marT="0" marB="0" anchor="ctr">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86%</a:t>
                      </a:r>
                    </a:p>
                  </a:txBody>
                  <a:tcPr marL="0" marR="0" marT="0" marB="0" anchor="ctr">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86%</a:t>
                      </a:r>
                    </a:p>
                  </a:txBody>
                  <a:tcPr marL="0" marR="0" marT="0" marB="0" anchor="ctr">
                    <a:lnL>
                      <a:noFill/>
                    </a:lnL>
                    <a:lnR>
                      <a:noFill/>
                    </a:lnR>
                    <a:lnT>
                      <a:noFill/>
                    </a:lnT>
                    <a:lnB>
                      <a:noFill/>
                    </a:lnB>
                  </a:tcPr>
                </a:tc>
                <a:tc>
                  <a:txBody>
                    <a:bodyPr/>
                    <a:lstStyle/>
                    <a:p>
                      <a:pPr algn="ctr" fontAlgn="b"/>
                      <a:r>
                        <a:rPr lang="en-US" sz="1600" b="0" i="0" u="none" strike="noStrike" dirty="0" smtClean="0">
                          <a:solidFill>
                            <a:srgbClr val="000000"/>
                          </a:solidFill>
                          <a:latin typeface="Times New Roman" pitchFamily="18" charset="0"/>
                          <a:cs typeface="Times New Roman" pitchFamily="18" charset="0"/>
                        </a:rPr>
                        <a:t>187%</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tcPr>
                </a:tc>
              </a:tr>
              <a:tr h="152400">
                <a:tc>
                  <a:txBody>
                    <a:bodyPr/>
                    <a:lstStyle/>
                    <a:p>
                      <a:pPr algn="l" fontAlgn="b"/>
                      <a:endParaRPr lang="en-US" sz="1600" b="0" i="0" u="none" strike="noStrike" dirty="0">
                        <a:solidFill>
                          <a:srgbClr val="000000"/>
                        </a:solidFill>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ctr" fontAlgn="b"/>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tcPr>
                </a:tc>
                <a:tc>
                  <a:txBody>
                    <a:bodyPr/>
                    <a:lstStyle/>
                    <a:p>
                      <a:pPr algn="ctr" fontAlgn="b"/>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tcPr>
                </a:tc>
                <a:tc>
                  <a:txBody>
                    <a:bodyPr/>
                    <a:lstStyle/>
                    <a:p>
                      <a:pPr algn="ctr" fontAlgn="b"/>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tcPr>
                </a:tc>
                <a:tc>
                  <a:txBody>
                    <a:bodyPr/>
                    <a:lstStyle/>
                    <a:p>
                      <a:pPr algn="ctr" fontAlgn="b"/>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tcPr>
                </a:tc>
                <a:tc>
                  <a:txBody>
                    <a:bodyPr/>
                    <a:lstStyle/>
                    <a:p>
                      <a:pPr algn="ctr" fontAlgn="b"/>
                      <a:endParaRPr lang="en-US" sz="1600" b="0" i="0" u="none" strike="noStrike">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tcPr>
                </a:tc>
              </a:tr>
              <a:tr h="190500">
                <a:tc>
                  <a:txBody>
                    <a:bodyPr/>
                    <a:lstStyle/>
                    <a:p>
                      <a:pPr algn="l" fontAlgn="b"/>
                      <a:r>
                        <a:rPr lang="en-US" sz="1600" b="0" i="0" u="none" strike="noStrike" dirty="0">
                          <a:solidFill>
                            <a:srgbClr val="000000"/>
                          </a:solidFill>
                          <a:latin typeface="Times New Roman" pitchFamily="18" charset="0"/>
                          <a:cs typeface="Times New Roman" pitchFamily="18" charset="0"/>
                        </a:rPr>
                        <a:t>108/127</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-0.0683</a:t>
                      </a:r>
                    </a:p>
                  </a:txBody>
                  <a:tcPr marL="0" marR="0" marT="0" marB="0" anchor="ctr">
                    <a:lnL>
                      <a:noFill/>
                    </a:lnL>
                    <a:lnR>
                      <a:noFill/>
                    </a:lnR>
                    <a:lnT>
                      <a:noFill/>
                    </a:lnT>
                    <a:lnB>
                      <a:noFill/>
                    </a:lnB>
                    <a:solidFill>
                      <a:schemeClr val="accent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a:t>
                      </a:r>
                      <a:r>
                        <a:rPr lang="en-US" sz="1600" b="0" i="0" u="none" strike="noStrike" dirty="0" smtClean="0">
                          <a:solidFill>
                            <a:srgbClr val="000000"/>
                          </a:solidFill>
                          <a:latin typeface="Times New Roman" pitchFamily="18" charset="0"/>
                          <a:cs typeface="Times New Roman" pitchFamily="18" charset="0"/>
                        </a:rPr>
                        <a:t>32.3</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2">
                        <a:lumMod val="20000"/>
                        <a:lumOff val="80000"/>
                      </a:schemeClr>
                    </a:solidFill>
                  </a:tcPr>
                </a:tc>
                <a:tc>
                  <a:txBody>
                    <a:bodyPr/>
                    <a:lstStyle/>
                    <a:p>
                      <a:pPr algn="ctr" fontAlgn="b"/>
                      <a:r>
                        <a:rPr lang="en-US" sz="1600" b="0" i="0" u="none" strike="noStrike" dirty="0" smtClean="0">
                          <a:solidFill>
                            <a:srgbClr val="000000"/>
                          </a:solidFill>
                          <a:latin typeface="Times New Roman" pitchFamily="18" charset="0"/>
                          <a:cs typeface="Times New Roman" pitchFamily="18" charset="0"/>
                        </a:rPr>
                        <a:t>3.7</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a:t>
                      </a:r>
                      <a:r>
                        <a:rPr lang="en-US" sz="1600" b="0" i="0" u="none" strike="noStrike" dirty="0" smtClean="0">
                          <a:solidFill>
                            <a:srgbClr val="000000"/>
                          </a:solidFill>
                          <a:latin typeface="Times New Roman" pitchFamily="18" charset="0"/>
                          <a:cs typeface="Times New Roman" pitchFamily="18" charset="0"/>
                        </a:rPr>
                        <a:t>0.8</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a:t>
                      </a:r>
                      <a:r>
                        <a:rPr lang="en-US" sz="1600" b="0" i="0" u="none" strike="noStrike" dirty="0" smtClean="0">
                          <a:solidFill>
                            <a:srgbClr val="000000"/>
                          </a:solidFill>
                          <a:latin typeface="Times New Roman" pitchFamily="18" charset="0"/>
                          <a:cs typeface="Times New Roman" pitchFamily="18" charset="0"/>
                        </a:rPr>
                        <a:t>0.0</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2">
                        <a:lumMod val="20000"/>
                        <a:lumOff val="80000"/>
                      </a:schemeClr>
                    </a:solidFill>
                  </a:tcPr>
                </a:tc>
              </a:tr>
              <a:tr h="190500">
                <a:tc>
                  <a:txBody>
                    <a:bodyPr/>
                    <a:lstStyle/>
                    <a:p>
                      <a:pPr algn="l" fontAlgn="b"/>
                      <a:r>
                        <a:rPr lang="en-US" sz="1600" b="0" i="0" u="none" strike="noStrike">
                          <a:solidFill>
                            <a:srgbClr val="000000"/>
                          </a:solidFill>
                          <a:latin typeface="Times New Roman" pitchFamily="18" charset="0"/>
                          <a:cs typeface="Times New Roman" pitchFamily="18" charset="0"/>
                        </a:rPr>
                        <a:t>144/169</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Times New Roman" pitchFamily="18" charset="0"/>
                          <a:cs typeface="Times New Roman" pitchFamily="18" charset="0"/>
                        </a:rPr>
                        <a:t>-0.0592</a:t>
                      </a:r>
                    </a:p>
                  </a:txBody>
                  <a:tcPr marL="0" marR="0" marT="0" marB="0" anchor="ctr">
                    <a:lnL>
                      <a:noFill/>
                    </a:lnL>
                    <a:lnR>
                      <a:noFill/>
                    </a:lnR>
                    <a:lnT>
                      <a:noFill/>
                    </a:lnT>
                    <a:lnB>
                      <a:noFill/>
                    </a:lnB>
                    <a:solidFill>
                      <a:schemeClr val="accent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a:t>
                      </a:r>
                      <a:r>
                        <a:rPr lang="en-US" sz="1600" b="0" i="0" u="none" strike="noStrike" dirty="0" smtClean="0">
                          <a:solidFill>
                            <a:srgbClr val="000000"/>
                          </a:solidFill>
                          <a:latin typeface="Times New Roman" pitchFamily="18" charset="0"/>
                          <a:cs typeface="Times New Roman" pitchFamily="18" charset="0"/>
                        </a:rPr>
                        <a:t>27.7</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2">
                        <a:lumMod val="20000"/>
                        <a:lumOff val="80000"/>
                      </a:schemeClr>
                    </a:solidFill>
                  </a:tcPr>
                </a:tc>
                <a:tc>
                  <a:txBody>
                    <a:bodyPr/>
                    <a:lstStyle/>
                    <a:p>
                      <a:pPr algn="ctr" fontAlgn="b"/>
                      <a:r>
                        <a:rPr lang="en-US" sz="1600" b="0" i="0" u="none" strike="noStrike" dirty="0" smtClean="0">
                          <a:solidFill>
                            <a:srgbClr val="000000"/>
                          </a:solidFill>
                          <a:latin typeface="Times New Roman" pitchFamily="18" charset="0"/>
                          <a:cs typeface="Times New Roman" pitchFamily="18" charset="0"/>
                        </a:rPr>
                        <a:t>3.2</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a:t>
                      </a:r>
                      <a:r>
                        <a:rPr lang="en-US" sz="1600" b="0" i="0" u="none" strike="noStrike" dirty="0" smtClean="0">
                          <a:solidFill>
                            <a:srgbClr val="000000"/>
                          </a:solidFill>
                          <a:latin typeface="Times New Roman" pitchFamily="18" charset="0"/>
                          <a:cs typeface="Times New Roman" pitchFamily="18" charset="0"/>
                        </a:rPr>
                        <a:t>0.7</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2">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a:t>
                      </a:r>
                      <a:r>
                        <a:rPr lang="en-US" sz="1600" b="0" i="0" u="none" strike="noStrike" dirty="0" smtClean="0">
                          <a:solidFill>
                            <a:srgbClr val="000000"/>
                          </a:solidFill>
                          <a:latin typeface="Times New Roman" pitchFamily="18" charset="0"/>
                          <a:cs typeface="Times New Roman" pitchFamily="18" charset="0"/>
                        </a:rPr>
                        <a:t>0.0</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2">
                        <a:lumMod val="20000"/>
                        <a:lumOff val="80000"/>
                      </a:schemeClr>
                    </a:solidFill>
                  </a:tcPr>
                </a:tc>
              </a:tr>
              <a:tr h="190500">
                <a:tc>
                  <a:txBody>
                    <a:bodyPr/>
                    <a:lstStyle/>
                    <a:p>
                      <a:pPr algn="l" fontAlgn="b"/>
                      <a:endParaRPr lang="en-US" sz="1600" b="0" i="0" u="none" strike="noStrike">
                        <a:solidFill>
                          <a:srgbClr val="000000"/>
                        </a:solidFill>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Times New Roman" pitchFamily="18" charset="0"/>
                          <a:cs typeface="Times New Roman" pitchFamily="18" charset="0"/>
                        </a:rPr>
                        <a:t>87%</a:t>
                      </a:r>
                    </a:p>
                  </a:txBody>
                  <a:tcPr marL="0" marR="0" marT="0" marB="0" anchor="ctr">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86%</a:t>
                      </a:r>
                    </a:p>
                  </a:txBody>
                  <a:tcPr marL="0" marR="0" marT="0" marB="0" anchor="ctr">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87%</a:t>
                      </a:r>
                    </a:p>
                  </a:txBody>
                  <a:tcPr marL="0" marR="0" marT="0" marB="0" anchor="ctr">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87%</a:t>
                      </a:r>
                    </a:p>
                  </a:txBody>
                  <a:tcPr marL="0" marR="0" marT="0" marB="0" anchor="ctr">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85%</a:t>
                      </a:r>
                    </a:p>
                  </a:txBody>
                  <a:tcPr marL="0" marR="0" marT="0" marB="0" anchor="ctr">
                    <a:lnL>
                      <a:noFill/>
                    </a:lnL>
                    <a:lnR>
                      <a:noFill/>
                    </a:lnR>
                    <a:lnT>
                      <a:noFill/>
                    </a:lnT>
                    <a:lnB>
                      <a:noFill/>
                    </a:lnB>
                  </a:tcPr>
                </a:tc>
              </a:tr>
              <a:tr h="190500">
                <a:tc>
                  <a:txBody>
                    <a:bodyPr/>
                    <a:lstStyle/>
                    <a:p>
                      <a:pPr algn="l" fontAlgn="b"/>
                      <a:endParaRPr lang="en-US" sz="1600" b="0" i="0" u="none" strike="noStrike">
                        <a:solidFill>
                          <a:srgbClr val="000000"/>
                        </a:solidFill>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ctr" fontAlgn="b"/>
                      <a:endParaRPr lang="en-US" sz="1600" b="0" i="0" u="none" strike="noStrike">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tcPr>
                </a:tc>
                <a:tc>
                  <a:txBody>
                    <a:bodyPr/>
                    <a:lstStyle/>
                    <a:p>
                      <a:pPr algn="ctr" fontAlgn="b"/>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tcPr>
                </a:tc>
                <a:tc>
                  <a:txBody>
                    <a:bodyPr/>
                    <a:lstStyle/>
                    <a:p>
                      <a:pPr algn="ctr" fontAlgn="b"/>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tcPr>
                </a:tc>
                <a:tc>
                  <a:txBody>
                    <a:bodyPr/>
                    <a:lstStyle/>
                    <a:p>
                      <a:pPr algn="ctr" fontAlgn="b"/>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tcPr>
                </a:tc>
                <a:tc>
                  <a:txBody>
                    <a:bodyPr/>
                    <a:lstStyle/>
                    <a:p>
                      <a:pPr algn="ctr" fontAlgn="b"/>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tcPr>
                </a:tc>
              </a:tr>
              <a:tr h="190500">
                <a:tc>
                  <a:txBody>
                    <a:bodyPr/>
                    <a:lstStyle/>
                    <a:p>
                      <a:pPr algn="l" fontAlgn="b"/>
                      <a:r>
                        <a:rPr lang="en-US" sz="1600" b="0" i="0" u="none" strike="noStrike" dirty="0">
                          <a:solidFill>
                            <a:srgbClr val="000000"/>
                          </a:solidFill>
                          <a:latin typeface="Times New Roman" pitchFamily="18" charset="0"/>
                          <a:cs typeface="Times New Roman" pitchFamily="18" charset="0"/>
                        </a:rPr>
                        <a:t>108/127</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-0.0021</a:t>
                      </a:r>
                    </a:p>
                  </a:txBody>
                  <a:tcPr marL="0" marR="0" marT="0" marB="0" anchor="ctr">
                    <a:lnL>
                      <a:noFill/>
                    </a:lnL>
                    <a:lnR>
                      <a:noFill/>
                    </a:lnR>
                    <a:lnT>
                      <a:noFill/>
                    </a:lnT>
                    <a:lnB>
                      <a:noFill/>
                    </a:lnB>
                    <a:solidFill>
                      <a:schemeClr val="accent3">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a:t>
                      </a:r>
                      <a:r>
                        <a:rPr lang="en-US" sz="1600" b="0" i="0" u="none" strike="noStrike" dirty="0" smtClean="0">
                          <a:solidFill>
                            <a:srgbClr val="000000"/>
                          </a:solidFill>
                          <a:latin typeface="Times New Roman" pitchFamily="18" charset="0"/>
                          <a:cs typeface="Times New Roman" pitchFamily="18" charset="0"/>
                        </a:rPr>
                        <a:t>1.3</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3">
                        <a:lumMod val="20000"/>
                        <a:lumOff val="80000"/>
                      </a:schemeClr>
                    </a:solidFill>
                  </a:tcPr>
                </a:tc>
                <a:tc>
                  <a:txBody>
                    <a:bodyPr/>
                    <a:lstStyle/>
                    <a:p>
                      <a:pPr algn="ctr" fontAlgn="b"/>
                      <a:r>
                        <a:rPr lang="en-US" sz="1600" b="0" i="0" u="none" strike="noStrike" dirty="0" smtClean="0">
                          <a:solidFill>
                            <a:srgbClr val="000000"/>
                          </a:solidFill>
                          <a:latin typeface="Times New Roman" pitchFamily="18" charset="0"/>
                          <a:cs typeface="Times New Roman" pitchFamily="18" charset="0"/>
                        </a:rPr>
                        <a:t>0.0</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3">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a:t>
                      </a:r>
                      <a:r>
                        <a:rPr lang="en-US" sz="1600" b="0" i="0" u="none" strike="noStrike" dirty="0" smtClean="0">
                          <a:solidFill>
                            <a:srgbClr val="000000"/>
                          </a:solidFill>
                          <a:latin typeface="Times New Roman" pitchFamily="18" charset="0"/>
                          <a:cs typeface="Times New Roman" pitchFamily="18" charset="0"/>
                        </a:rPr>
                        <a:t>0.0</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3">
                        <a:lumMod val="20000"/>
                        <a:lumOff val="80000"/>
                      </a:schemeClr>
                    </a:solidFill>
                  </a:tcPr>
                </a:tc>
                <a:tc>
                  <a:txBody>
                    <a:bodyPr/>
                    <a:lstStyle/>
                    <a:p>
                      <a:pPr algn="ctr" fontAlgn="b"/>
                      <a:r>
                        <a:rPr lang="en-US" sz="1600" b="0" i="0" u="none" strike="noStrike" dirty="0" smtClean="0">
                          <a:solidFill>
                            <a:srgbClr val="000000"/>
                          </a:solidFill>
                          <a:latin typeface="Times New Roman" pitchFamily="18" charset="0"/>
                          <a:cs typeface="Times New Roman" pitchFamily="18" charset="0"/>
                        </a:rPr>
                        <a:t>0.0</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3">
                        <a:lumMod val="20000"/>
                        <a:lumOff val="80000"/>
                      </a:schemeClr>
                    </a:solidFill>
                  </a:tcPr>
                </a:tc>
              </a:tr>
              <a:tr h="190500">
                <a:tc>
                  <a:txBody>
                    <a:bodyPr/>
                    <a:lstStyle/>
                    <a:p>
                      <a:pPr algn="l" fontAlgn="b"/>
                      <a:r>
                        <a:rPr lang="en-US" sz="1600" b="0" i="0" u="none" strike="noStrike">
                          <a:solidFill>
                            <a:srgbClr val="000000"/>
                          </a:solidFill>
                          <a:latin typeface="Times New Roman" pitchFamily="18" charset="0"/>
                          <a:cs typeface="Times New Roman" pitchFamily="18" charset="0"/>
                        </a:rPr>
                        <a:t>144/169</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-0.0018</a:t>
                      </a:r>
                    </a:p>
                  </a:txBody>
                  <a:tcPr marL="0" marR="0" marT="0" marB="0" anchor="ctr">
                    <a:lnL>
                      <a:noFill/>
                    </a:lnL>
                    <a:lnR>
                      <a:noFill/>
                    </a:lnR>
                    <a:lnT>
                      <a:noFill/>
                    </a:lnT>
                    <a:lnB>
                      <a:noFill/>
                    </a:lnB>
                    <a:solidFill>
                      <a:schemeClr val="accent3">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a:t>
                      </a:r>
                      <a:r>
                        <a:rPr lang="en-US" sz="1600" b="0" i="0" u="none" strike="noStrike" dirty="0" smtClean="0">
                          <a:solidFill>
                            <a:srgbClr val="000000"/>
                          </a:solidFill>
                          <a:latin typeface="Times New Roman" pitchFamily="18" charset="0"/>
                          <a:cs typeface="Times New Roman" pitchFamily="18" charset="0"/>
                        </a:rPr>
                        <a:t>1.1</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3">
                        <a:lumMod val="20000"/>
                        <a:lumOff val="80000"/>
                      </a:schemeClr>
                    </a:solidFill>
                  </a:tcPr>
                </a:tc>
                <a:tc>
                  <a:txBody>
                    <a:bodyPr/>
                    <a:lstStyle/>
                    <a:p>
                      <a:pPr algn="ctr" fontAlgn="b"/>
                      <a:r>
                        <a:rPr lang="en-US" sz="1600" b="0" i="0" u="none" strike="noStrike" dirty="0" smtClean="0">
                          <a:solidFill>
                            <a:srgbClr val="000000"/>
                          </a:solidFill>
                          <a:latin typeface="Times New Roman" pitchFamily="18" charset="0"/>
                          <a:cs typeface="Times New Roman" pitchFamily="18" charset="0"/>
                        </a:rPr>
                        <a:t>0.0</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3">
                        <a:lumMod val="20000"/>
                        <a:lumOff val="80000"/>
                      </a:schemeClr>
                    </a:solidFill>
                  </a:tcPr>
                </a:tc>
                <a:tc>
                  <a:txBody>
                    <a:bodyPr/>
                    <a:lstStyle/>
                    <a:p>
                      <a:pPr algn="ctr" fontAlgn="b"/>
                      <a:r>
                        <a:rPr lang="en-US" sz="1600" b="0" i="0" u="none" strike="noStrike" dirty="0">
                          <a:solidFill>
                            <a:srgbClr val="000000"/>
                          </a:solidFill>
                          <a:latin typeface="Times New Roman" pitchFamily="18" charset="0"/>
                          <a:cs typeface="Times New Roman" pitchFamily="18" charset="0"/>
                        </a:rPr>
                        <a:t>-</a:t>
                      </a:r>
                      <a:r>
                        <a:rPr lang="en-US" sz="1600" b="0" i="0" u="none" strike="noStrike" dirty="0" smtClean="0">
                          <a:solidFill>
                            <a:srgbClr val="000000"/>
                          </a:solidFill>
                          <a:latin typeface="Times New Roman" pitchFamily="18" charset="0"/>
                          <a:cs typeface="Times New Roman" pitchFamily="18" charset="0"/>
                        </a:rPr>
                        <a:t>0.0</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3">
                        <a:lumMod val="20000"/>
                        <a:lumOff val="80000"/>
                      </a:schemeClr>
                    </a:solidFill>
                  </a:tcPr>
                </a:tc>
                <a:tc>
                  <a:txBody>
                    <a:bodyPr/>
                    <a:lstStyle/>
                    <a:p>
                      <a:pPr algn="ctr" fontAlgn="b"/>
                      <a:r>
                        <a:rPr lang="en-US" sz="1600" b="0" i="0" u="none" strike="noStrike" dirty="0" smtClean="0">
                          <a:solidFill>
                            <a:srgbClr val="000000"/>
                          </a:solidFill>
                          <a:latin typeface="Times New Roman" pitchFamily="18" charset="0"/>
                          <a:cs typeface="Times New Roman" pitchFamily="18" charset="0"/>
                        </a:rPr>
                        <a:t>0.0</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a:noFill/>
                    </a:lnL>
                    <a:lnR>
                      <a:noFill/>
                    </a:lnR>
                    <a:lnT>
                      <a:noFill/>
                    </a:lnT>
                    <a:lnB>
                      <a:noFill/>
                    </a:lnB>
                    <a:solidFill>
                      <a:schemeClr val="accent3">
                        <a:lumMod val="20000"/>
                        <a:lumOff val="80000"/>
                      </a:schemeClr>
                    </a:solidFill>
                  </a:tcPr>
                </a:tc>
              </a:tr>
              <a:tr h="190500">
                <a:tc>
                  <a:txBody>
                    <a:bodyPr/>
                    <a:lstStyle/>
                    <a:p>
                      <a:pPr algn="l" fontAlgn="b"/>
                      <a:endParaRPr lang="en-US" sz="1600" b="0" i="0" u="none" strike="noStrike" dirty="0">
                        <a:solidFill>
                          <a:srgbClr val="000000"/>
                        </a:solidFill>
                        <a:latin typeface="Times New Roman" pitchFamily="18" charset="0"/>
                        <a:cs typeface="Times New Roman" pitchFamily="18" charset="0"/>
                      </a:endParaRPr>
                    </a:p>
                  </a:txBody>
                  <a:tcPr marL="0" marR="0" marT="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87%</a:t>
                      </a:r>
                    </a:p>
                  </a:txBody>
                  <a:tcPr marL="0" marR="0" marT="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87%</a:t>
                      </a:r>
                    </a:p>
                  </a:txBody>
                  <a:tcPr marL="0" marR="0" marT="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86%</a:t>
                      </a:r>
                    </a:p>
                  </a:txBody>
                  <a:tcPr marL="0" marR="0" marT="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87%</a:t>
                      </a:r>
                    </a:p>
                  </a:txBody>
                  <a:tcPr marL="0" marR="0" marT="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87%</a:t>
                      </a:r>
                    </a:p>
                  </a:txBody>
                  <a:tcPr marL="0" marR="0" marT="0" marB="0" anchor="ctr">
                    <a:lnL>
                      <a:noFill/>
                    </a:lnL>
                    <a:lnR>
                      <a:noFill/>
                    </a:lnR>
                    <a:lnT>
                      <a:noFill/>
                    </a:lnT>
                    <a:lnB w="12700" cap="flat" cmpd="sng" algn="ctr">
                      <a:solidFill>
                        <a:schemeClr val="tx1"/>
                      </a:solidFill>
                      <a:prstDash val="solid"/>
                      <a:round/>
                      <a:headEnd type="none" w="med" len="med"/>
                      <a:tailEnd type="none" w="med" len="med"/>
                    </a:lnB>
                  </a:tcPr>
                </a:tc>
              </a:tr>
            </a:tbl>
          </a:graphicData>
        </a:graphic>
      </p:graphicFrame>
      <p:sp>
        <p:nvSpPr>
          <p:cNvPr id="8" name="TextBox 7"/>
          <p:cNvSpPr txBox="1"/>
          <p:nvPr/>
        </p:nvSpPr>
        <p:spPr>
          <a:xfrm>
            <a:off x="609600" y="2362200"/>
            <a:ext cx="1745991" cy="369332"/>
          </a:xfrm>
          <a:prstGeom prst="rect">
            <a:avLst/>
          </a:prstGeom>
          <a:noFill/>
        </p:spPr>
        <p:txBody>
          <a:bodyPr wrap="none" rtlCol="0">
            <a:spAutoFit/>
          </a:bodyPr>
          <a:lstStyle/>
          <a:p>
            <a:r>
              <a:rPr lang="en-US" sz="1800" dirty="0" smtClean="0">
                <a:latin typeface="Times New Roman" pitchFamily="18" charset="0"/>
                <a:cs typeface="Times New Roman" pitchFamily="18" charset="0"/>
              </a:rPr>
              <a:t>1 kA, ~ injection</a:t>
            </a:r>
            <a:endParaRPr lang="en-US" sz="1800" dirty="0">
              <a:latin typeface="Times New Roman" pitchFamily="18" charset="0"/>
              <a:cs typeface="Times New Roman" pitchFamily="18" charset="0"/>
            </a:endParaRPr>
          </a:p>
        </p:txBody>
      </p:sp>
      <p:sp>
        <p:nvSpPr>
          <p:cNvPr id="9" name="TextBox 8"/>
          <p:cNvSpPr txBox="1"/>
          <p:nvPr/>
        </p:nvSpPr>
        <p:spPr>
          <a:xfrm>
            <a:off x="533400" y="1600200"/>
            <a:ext cx="2415982" cy="400110"/>
          </a:xfrm>
          <a:prstGeom prst="rect">
            <a:avLst/>
          </a:prstGeom>
          <a:noFill/>
          <a:ln>
            <a:noFill/>
          </a:ln>
        </p:spPr>
        <p:txBody>
          <a:bodyPr wrap="none" rtlCol="0">
            <a:spAutoFit/>
          </a:bodyPr>
          <a:lstStyle/>
          <a:p>
            <a:r>
              <a:rPr lang="en-US" sz="2000" i="1" dirty="0" smtClean="0">
                <a:latin typeface="Times New Roman" pitchFamily="18" charset="0"/>
                <a:cs typeface="Times New Roman" pitchFamily="18" charset="0"/>
              </a:rPr>
              <a:t>Second up-ramp data</a:t>
            </a:r>
            <a:endParaRPr lang="en-US" sz="2000" i="1" dirty="0">
              <a:latin typeface="Times New Roman" pitchFamily="18" charset="0"/>
              <a:cs typeface="Times New Roman" pitchFamily="18" charset="0"/>
            </a:endParaRPr>
          </a:p>
        </p:txBody>
      </p:sp>
      <p:sp>
        <p:nvSpPr>
          <p:cNvPr id="10" name="TextBox 9"/>
          <p:cNvSpPr txBox="1"/>
          <p:nvPr/>
        </p:nvSpPr>
        <p:spPr>
          <a:xfrm>
            <a:off x="609600" y="3352800"/>
            <a:ext cx="2204450" cy="369332"/>
          </a:xfrm>
          <a:prstGeom prst="rect">
            <a:avLst/>
          </a:prstGeom>
          <a:noFill/>
        </p:spPr>
        <p:txBody>
          <a:bodyPr wrap="none" rtlCol="0">
            <a:spAutoFit/>
          </a:bodyPr>
          <a:lstStyle/>
          <a:p>
            <a:r>
              <a:rPr lang="en-US" sz="1800" dirty="0" smtClean="0">
                <a:latin typeface="Times New Roman" pitchFamily="18" charset="0"/>
                <a:cs typeface="Times New Roman" pitchFamily="18" charset="0"/>
              </a:rPr>
              <a:t>1.5 kA, negative peak</a:t>
            </a:r>
            <a:endParaRPr lang="en-US" sz="1800" dirty="0">
              <a:latin typeface="Times New Roman" pitchFamily="18" charset="0"/>
              <a:cs typeface="Times New Roman" pitchFamily="18" charset="0"/>
            </a:endParaRPr>
          </a:p>
        </p:txBody>
      </p:sp>
      <p:sp>
        <p:nvSpPr>
          <p:cNvPr id="11" name="TextBox 10"/>
          <p:cNvSpPr txBox="1"/>
          <p:nvPr/>
        </p:nvSpPr>
        <p:spPr>
          <a:xfrm>
            <a:off x="533400" y="4306576"/>
            <a:ext cx="2307042" cy="369332"/>
          </a:xfrm>
          <a:prstGeom prst="rect">
            <a:avLst/>
          </a:prstGeom>
          <a:noFill/>
        </p:spPr>
        <p:txBody>
          <a:bodyPr wrap="none" rtlCol="0">
            <a:spAutoFit/>
          </a:bodyPr>
          <a:lstStyle/>
          <a:p>
            <a:r>
              <a:rPr lang="en-US" sz="1800" dirty="0" smtClean="0">
                <a:latin typeface="Times New Roman" pitchFamily="18" charset="0"/>
                <a:cs typeface="Times New Roman" pitchFamily="18" charset="0"/>
              </a:rPr>
              <a:t>17.3 kA, nominal level</a:t>
            </a:r>
            <a:endParaRPr lang="en-US" sz="1800" dirty="0">
              <a:latin typeface="Times New Roman" pitchFamily="18" charset="0"/>
              <a:cs typeface="Times New Roman" pitchFamily="18" charset="0"/>
            </a:endParaRPr>
          </a:p>
        </p:txBody>
      </p:sp>
      <p:sp>
        <p:nvSpPr>
          <p:cNvPr id="12" name="TextBox 11"/>
          <p:cNvSpPr txBox="1"/>
          <p:nvPr/>
        </p:nvSpPr>
        <p:spPr>
          <a:xfrm>
            <a:off x="609600" y="5540514"/>
            <a:ext cx="8229600" cy="707886"/>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latin typeface="Times New Roman" pitchFamily="18" charset="0"/>
                <a:cs typeface="Times New Roman" pitchFamily="18" charset="0"/>
              </a:rPr>
              <a:t>Given the same </a:t>
            </a:r>
            <a:r>
              <a:rPr lang="en-US" sz="2000" i="1" dirty="0" smtClean="0">
                <a:latin typeface="Times New Roman" pitchFamily="18" charset="0"/>
                <a:cs typeface="Times New Roman" pitchFamily="18" charset="0"/>
              </a:rPr>
              <a:t>J</a:t>
            </a:r>
            <a:r>
              <a:rPr lang="en-US" sz="2000" baseline="-25000" dirty="0" smtClean="0">
                <a:latin typeface="Times New Roman" pitchFamily="18" charset="0"/>
                <a:cs typeface="Times New Roman" pitchFamily="18" charset="0"/>
              </a:rPr>
              <a:t>c</a:t>
            </a:r>
            <a:r>
              <a:rPr lang="en-US" sz="2000" dirty="0" smtClean="0">
                <a:latin typeface="Times New Roman" pitchFamily="18" charset="0"/>
                <a:cs typeface="Times New Roman" pitchFamily="18" charset="0"/>
              </a:rPr>
              <a:t>, harmonics due to magnetization reduce by ~ 14%, consistent with the sub-element size reduction</a:t>
            </a:r>
          </a:p>
        </p:txBody>
      </p:sp>
      <p:sp>
        <p:nvSpPr>
          <p:cNvPr id="3" name="TextBox 2"/>
          <p:cNvSpPr txBox="1"/>
          <p:nvPr/>
        </p:nvSpPr>
        <p:spPr>
          <a:xfrm>
            <a:off x="7543800" y="4953000"/>
            <a:ext cx="958596" cy="369332"/>
          </a:xfrm>
          <a:prstGeom prst="rect">
            <a:avLst/>
          </a:prstGeom>
          <a:noFill/>
          <a:ln>
            <a:solidFill>
              <a:srgbClr val="0033CC"/>
            </a:solidFill>
          </a:ln>
        </p:spPr>
        <p:txBody>
          <a:bodyPr wrap="none" rtlCol="0">
            <a:spAutoFit/>
          </a:bodyPr>
          <a:lstStyle/>
          <a:p>
            <a:r>
              <a:rPr lang="en-US" sz="1800" i="1" dirty="0" smtClean="0"/>
              <a:t>X. Wang</a:t>
            </a:r>
            <a:endParaRPr lang="en-US" sz="1800" i="1" dirty="0"/>
          </a:p>
        </p:txBody>
      </p:sp>
    </p:spTree>
    <p:extLst>
      <p:ext uri="{BB962C8B-B14F-4D97-AF65-F5344CB8AC3E}">
        <p14:creationId xmlns:p14="http://schemas.microsoft.com/office/powerpoint/2010/main" val="9834634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971800" y="346075"/>
            <a:ext cx="3531736"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Quench protection</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 name="Rectangle 4"/>
          <p:cNvSpPr>
            <a:spLocks noChangeArrowheads="1"/>
          </p:cNvSpPr>
          <p:nvPr/>
        </p:nvSpPr>
        <p:spPr bwMode="auto">
          <a:xfrm>
            <a:off x="457200" y="1143000"/>
            <a:ext cx="8290719" cy="533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spcAft>
                <a:spcPts val="400"/>
              </a:spcAft>
            </a:pPr>
            <a:r>
              <a:rPr lang="en-US" sz="2000" dirty="0" smtClean="0"/>
              <a:t>Protection of QXF is very challenging. We need to improve our understanding of the limits, and explore all possible routes to mitigate this problem</a:t>
            </a:r>
          </a:p>
          <a:p>
            <a:pPr eaLnBrk="1" hangingPunct="1">
              <a:spcAft>
                <a:spcPts val="400"/>
              </a:spcAft>
            </a:pPr>
            <a:endParaRPr lang="en-US" sz="600" dirty="0" smtClean="0"/>
          </a:p>
          <a:p>
            <a:pPr marL="342900" indent="-342900" eaLnBrk="1" hangingPunct="1">
              <a:spcAft>
                <a:spcPts val="400"/>
              </a:spcAft>
              <a:buFont typeface="Arial" panose="020B0604020202020204" pitchFamily="34" charset="0"/>
              <a:buChar char="•"/>
            </a:pPr>
            <a:r>
              <a:rPr lang="en-US" sz="2000" dirty="0" smtClean="0"/>
              <a:t>Chosen </a:t>
            </a:r>
            <a:r>
              <a:rPr lang="en-US" sz="2000" dirty="0" smtClean="0">
                <a:solidFill>
                  <a:srgbClr val="0033CC"/>
                </a:solidFill>
              </a:rPr>
              <a:t>wide cable to help protection </a:t>
            </a:r>
            <a:r>
              <a:rPr lang="en-US" sz="2000" dirty="0" smtClean="0"/>
              <a:t>(spread </a:t>
            </a:r>
            <a:r>
              <a:rPr lang="en-US" sz="2000" dirty="0"/>
              <a:t>the energy on more </a:t>
            </a:r>
            <a:r>
              <a:rPr lang="en-US" sz="2000" dirty="0" smtClean="0"/>
              <a:t>material)</a:t>
            </a:r>
          </a:p>
          <a:p>
            <a:pPr lvl="1" eaLnBrk="1" hangingPunct="1">
              <a:spcAft>
                <a:spcPts val="400"/>
              </a:spcAft>
            </a:pPr>
            <a:r>
              <a:rPr lang="en-US" sz="2000" dirty="0" smtClean="0"/>
              <a:t>- </a:t>
            </a:r>
            <a:r>
              <a:rPr lang="en-US" sz="2000" i="1" dirty="0" smtClean="0"/>
              <a:t>further increase not practical (cable design, overall size/fringe field)  </a:t>
            </a:r>
            <a:endParaRPr lang="en-US" sz="2000" i="1" dirty="0"/>
          </a:p>
          <a:p>
            <a:pPr marL="342900" indent="-342900" eaLnBrk="1" hangingPunct="1">
              <a:spcAft>
                <a:spcPts val="400"/>
              </a:spcAft>
              <a:buFont typeface="Arial" panose="020B0604020202020204" pitchFamily="34" charset="0"/>
              <a:buChar char="•"/>
            </a:pPr>
            <a:r>
              <a:rPr lang="en-US" sz="2000" dirty="0" smtClean="0"/>
              <a:t>Limited improvements from individual factor/component, so we will need to combine them in order to obtain a meaningful gain</a:t>
            </a:r>
          </a:p>
          <a:p>
            <a:pPr lvl="1" eaLnBrk="1" hangingPunct="1">
              <a:spcAft>
                <a:spcPts val="400"/>
              </a:spcAft>
            </a:pPr>
            <a:r>
              <a:rPr lang="en-US" sz="2000" dirty="0" smtClean="0"/>
              <a:t>- </a:t>
            </a:r>
            <a:r>
              <a:rPr lang="en-US" sz="2000" i="1" dirty="0" smtClean="0"/>
              <a:t>Heater design, enhanced quench-back, detection algorithms...</a:t>
            </a:r>
          </a:p>
          <a:p>
            <a:pPr marL="342900" indent="-342900" eaLnBrk="1" hangingPunct="1">
              <a:spcAft>
                <a:spcPts val="400"/>
              </a:spcAft>
              <a:buFont typeface="Arial" panose="020B0604020202020204" pitchFamily="34" charset="0"/>
              <a:buChar char="•"/>
            </a:pPr>
            <a:r>
              <a:rPr lang="en-US" sz="2000" dirty="0" smtClean="0"/>
              <a:t>If sufficient gains are not obtained, </a:t>
            </a:r>
            <a:r>
              <a:rPr lang="en-US" sz="2000" dirty="0"/>
              <a:t>we </a:t>
            </a:r>
            <a:r>
              <a:rPr lang="en-US" sz="2000" dirty="0" smtClean="0"/>
              <a:t>may </a:t>
            </a:r>
            <a:r>
              <a:rPr lang="en-US" sz="2000" dirty="0"/>
              <a:t>be forced to decrease the operating gradient, in this case </a:t>
            </a:r>
            <a:r>
              <a:rPr lang="en-US" sz="2000" dirty="0" smtClean="0"/>
              <a:t>protection margins </a:t>
            </a:r>
            <a:r>
              <a:rPr lang="en-US" sz="2000" dirty="0"/>
              <a:t>can quickly improve</a:t>
            </a:r>
          </a:p>
          <a:p>
            <a:pPr eaLnBrk="1" hangingPunct="1">
              <a:spcAft>
                <a:spcPts val="400"/>
              </a:spcAft>
            </a:pPr>
            <a:endParaRPr lang="en-US" sz="600" dirty="0" smtClean="0"/>
          </a:p>
          <a:p>
            <a:pPr eaLnBrk="1" hangingPunct="1">
              <a:spcAft>
                <a:spcPts val="400"/>
              </a:spcAft>
            </a:pPr>
            <a:r>
              <a:rPr lang="en-US" sz="2000" dirty="0" smtClean="0"/>
              <a:t>From the conductor standpoint, there are two main areas of interest:</a:t>
            </a:r>
          </a:p>
          <a:p>
            <a:pPr eaLnBrk="1" hangingPunct="1">
              <a:spcAft>
                <a:spcPts val="400"/>
              </a:spcAft>
            </a:pPr>
            <a:r>
              <a:rPr lang="en-US" sz="600" dirty="0" smtClean="0"/>
              <a:t> </a:t>
            </a:r>
          </a:p>
          <a:p>
            <a:pPr marL="457200" indent="-457200" eaLnBrk="1" hangingPunct="1">
              <a:spcAft>
                <a:spcPts val="400"/>
              </a:spcAft>
              <a:buFont typeface="+mj-lt"/>
              <a:buAutoNum type="arabicPeriod"/>
            </a:pPr>
            <a:r>
              <a:rPr lang="en-US" sz="2000" dirty="0" smtClean="0">
                <a:solidFill>
                  <a:srgbClr val="0033CC"/>
                </a:solidFill>
              </a:rPr>
              <a:t>Increase of Cu/non-Cu ratio</a:t>
            </a:r>
            <a:r>
              <a:rPr lang="en-US" sz="2000" dirty="0" smtClean="0"/>
              <a:t>. The “practical” range is limited and in this range we have a relatively small effect, but it can contribute to the solution </a:t>
            </a:r>
          </a:p>
          <a:p>
            <a:pPr marL="457200" indent="-457200" eaLnBrk="1" hangingPunct="1">
              <a:spcAft>
                <a:spcPts val="400"/>
              </a:spcAft>
              <a:buFont typeface="+mj-lt"/>
              <a:buAutoNum type="arabicPeriod"/>
            </a:pPr>
            <a:r>
              <a:rPr lang="en-US" sz="2000" dirty="0" smtClean="0">
                <a:solidFill>
                  <a:srgbClr val="0033CC"/>
                </a:solidFill>
              </a:rPr>
              <a:t>Suppress flux </a:t>
            </a:r>
            <a:r>
              <a:rPr lang="en-US" sz="2000" dirty="0">
                <a:solidFill>
                  <a:srgbClr val="0033CC"/>
                </a:solidFill>
              </a:rPr>
              <a:t>jumps </a:t>
            </a:r>
            <a:r>
              <a:rPr lang="en-US" sz="2000" dirty="0"/>
              <a:t>that can make </a:t>
            </a:r>
            <a:r>
              <a:rPr lang="en-US" sz="2000" dirty="0" smtClean="0"/>
              <a:t>quench detection </a:t>
            </a:r>
            <a:r>
              <a:rPr lang="en-US" sz="2000" dirty="0"/>
              <a:t>more challenging, </a:t>
            </a:r>
            <a:r>
              <a:rPr lang="en-US" sz="2000" dirty="0" smtClean="0"/>
              <a:t>possibly requiring higher </a:t>
            </a:r>
            <a:r>
              <a:rPr lang="en-US" sz="2000" dirty="0"/>
              <a:t>thresholds and/or longer validation </a:t>
            </a:r>
            <a:r>
              <a:rPr lang="en-US" sz="2000" dirty="0" smtClean="0"/>
              <a:t>times</a:t>
            </a:r>
            <a:endParaRPr lang="en-US" sz="2000" dirty="0"/>
          </a:p>
        </p:txBody>
      </p:sp>
    </p:spTree>
    <p:extLst>
      <p:ext uri="{BB962C8B-B14F-4D97-AF65-F5344CB8AC3E}">
        <p14:creationId xmlns:p14="http://schemas.microsoft.com/office/powerpoint/2010/main" val="29148338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ChangeArrowheads="1"/>
          </p:cNvSpPr>
          <p:nvPr/>
        </p:nvSpPr>
        <p:spPr bwMode="auto">
          <a:xfrm>
            <a:off x="500331" y="1295400"/>
            <a:ext cx="8290719" cy="3375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lvl="1" indent="-342900" eaLnBrk="1" hangingPunct="1">
              <a:spcAft>
                <a:spcPts val="400"/>
              </a:spcAft>
              <a:buFont typeface="Arial" panose="020B0604020202020204" pitchFamily="34" charset="0"/>
              <a:buChar char="•"/>
            </a:pPr>
            <a:r>
              <a:rPr lang="en-US" sz="2000" dirty="0" smtClean="0"/>
              <a:t>Increasing Cu/non-Cu from 1.2 to 1.5 requires </a:t>
            </a:r>
            <a:r>
              <a:rPr lang="en-US" sz="2000" dirty="0"/>
              <a:t>12% more Jc to maintain operating point at 80% of the load line (or we lose 3% on the load line)</a:t>
            </a:r>
          </a:p>
          <a:p>
            <a:pPr marL="342900" lvl="1" indent="-342900" eaLnBrk="1" hangingPunct="1">
              <a:spcAft>
                <a:spcPts val="400"/>
              </a:spcAft>
              <a:buFont typeface="Arial" panose="020B0604020202020204" pitchFamily="34" charset="0"/>
              <a:buChar char="•"/>
            </a:pPr>
            <a:r>
              <a:rPr lang="en-US" sz="2000" dirty="0" smtClean="0"/>
              <a:t>The hot spot temperature decreases by 30 </a:t>
            </a:r>
            <a:r>
              <a:rPr lang="en-US" sz="2000" dirty="0"/>
              <a:t>K </a:t>
            </a:r>
            <a:r>
              <a:rPr lang="en-US" sz="2000" dirty="0" smtClean="0"/>
              <a:t>and the reaction time increases by 3.5 </a:t>
            </a:r>
            <a:r>
              <a:rPr lang="en-US" sz="2000" dirty="0" err="1" smtClean="0"/>
              <a:t>ms</a:t>
            </a:r>
            <a:r>
              <a:rPr lang="en-US" sz="2000" dirty="0" smtClean="0"/>
              <a:t>  </a:t>
            </a:r>
          </a:p>
          <a:p>
            <a:pPr marL="342900" lvl="1" indent="-342900" eaLnBrk="1" hangingPunct="1">
              <a:spcAft>
                <a:spcPts val="400"/>
              </a:spcAft>
              <a:buFont typeface="Arial" panose="020B0604020202020204" pitchFamily="34" charset="0"/>
              <a:buChar char="•"/>
            </a:pPr>
            <a:endParaRPr lang="en-US" sz="2000" dirty="0"/>
          </a:p>
          <a:p>
            <a:pPr marL="342900" lvl="1" indent="-342900" eaLnBrk="1" hangingPunct="1">
              <a:spcAft>
                <a:spcPts val="400"/>
              </a:spcAft>
              <a:buFont typeface="Arial" panose="020B0604020202020204" pitchFamily="34" charset="0"/>
              <a:buChar char="•"/>
            </a:pPr>
            <a:endParaRPr lang="en-US" sz="2000" dirty="0" smtClean="0"/>
          </a:p>
          <a:p>
            <a:pPr marL="342900" lvl="1" indent="-342900" eaLnBrk="1" hangingPunct="1">
              <a:spcAft>
                <a:spcPts val="400"/>
              </a:spcAft>
              <a:buFont typeface="Arial" panose="020B0604020202020204" pitchFamily="34" charset="0"/>
              <a:buChar char="•"/>
            </a:pPr>
            <a:endParaRPr lang="en-US" sz="2000" dirty="0"/>
          </a:p>
          <a:p>
            <a:pPr marL="0" lvl="1" eaLnBrk="1" hangingPunct="1">
              <a:spcAft>
                <a:spcPts val="400"/>
              </a:spcAft>
            </a:pPr>
            <a:endParaRPr lang="en-US" sz="2000" dirty="0"/>
          </a:p>
          <a:p>
            <a:pPr marL="0" lvl="1" eaLnBrk="1" hangingPunct="1">
              <a:spcAft>
                <a:spcPts val="400"/>
              </a:spcAft>
            </a:pPr>
            <a:endParaRPr lang="en-US" sz="1000" dirty="0"/>
          </a:p>
          <a:p>
            <a:pPr marL="342900" lvl="1" indent="-342900" eaLnBrk="1" hangingPunct="1">
              <a:spcAft>
                <a:spcPts val="400"/>
              </a:spcAft>
              <a:buFont typeface="Arial" panose="020B0604020202020204" pitchFamily="34" charset="0"/>
              <a:buChar char="•"/>
            </a:pPr>
            <a:r>
              <a:rPr lang="en-US" sz="2000" dirty="0" smtClean="0"/>
              <a:t>For comparison, improvement is similar to lowering the gradient by 5 T/m</a:t>
            </a:r>
            <a:endParaRPr lang="en-US" sz="20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362200" y="346075"/>
            <a:ext cx="4875053"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Impact of Cu/non-Cu ratio</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0" y="2709795"/>
            <a:ext cx="4119074" cy="148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52773" y="4834355"/>
            <a:ext cx="4114800" cy="1389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4383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743200" y="346075"/>
            <a:ext cx="3533340"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Acknowledgement</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 name="Rectangle 4"/>
          <p:cNvSpPr>
            <a:spLocks noChangeArrowheads="1"/>
          </p:cNvSpPr>
          <p:nvPr/>
        </p:nvSpPr>
        <p:spPr bwMode="auto">
          <a:xfrm>
            <a:off x="310830" y="1981200"/>
            <a:ext cx="8620281" cy="426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eaLnBrk="1" hangingPunct="1">
              <a:spcAft>
                <a:spcPts val="600"/>
              </a:spcAft>
              <a:buFont typeface="Arial" panose="020B0604020202020204" pitchFamily="34" charset="0"/>
              <a:buChar char="•"/>
            </a:pPr>
            <a:r>
              <a:rPr lang="en-US" sz="1800" i="1" dirty="0" smtClean="0"/>
              <a:t>CERN: </a:t>
            </a:r>
          </a:p>
          <a:p>
            <a:pPr lvl="1" eaLnBrk="1" hangingPunct="1">
              <a:spcAft>
                <a:spcPts val="600"/>
              </a:spcAft>
            </a:pPr>
            <a:r>
              <a:rPr lang="en-US" sz="1800" i="1" dirty="0" smtClean="0">
                <a:solidFill>
                  <a:srgbClr val="003366"/>
                </a:solidFill>
              </a:rPr>
              <a:t>H. Bajas, M. </a:t>
            </a:r>
            <a:r>
              <a:rPr lang="en-US" sz="1800" i="1" dirty="0" err="1" smtClean="0">
                <a:solidFill>
                  <a:srgbClr val="003366"/>
                </a:solidFill>
              </a:rPr>
              <a:t>Bajko</a:t>
            </a:r>
            <a:r>
              <a:rPr lang="en-US" sz="1800" i="1" dirty="0" smtClean="0">
                <a:solidFill>
                  <a:srgbClr val="003366"/>
                </a:solidFill>
              </a:rPr>
              <a:t>, L. Bottura, R. </a:t>
            </a:r>
            <a:r>
              <a:rPr lang="en-US" sz="1800" i="1" dirty="0" err="1" smtClean="0">
                <a:solidFill>
                  <a:srgbClr val="003366"/>
                </a:solidFill>
              </a:rPr>
              <a:t>DeMaria</a:t>
            </a:r>
            <a:r>
              <a:rPr lang="en-US" sz="1800" i="1" dirty="0" smtClean="0">
                <a:solidFill>
                  <a:srgbClr val="003366"/>
                </a:solidFill>
              </a:rPr>
              <a:t>, S. Fartoukh, P. Ferracin, M. Juchno</a:t>
            </a:r>
          </a:p>
          <a:p>
            <a:pPr marL="342900" indent="-342900" eaLnBrk="1" hangingPunct="1">
              <a:spcAft>
                <a:spcPts val="600"/>
              </a:spcAft>
              <a:buFont typeface="Arial" panose="020B0604020202020204" pitchFamily="34" charset="0"/>
              <a:buChar char="•"/>
            </a:pPr>
            <a:r>
              <a:rPr lang="en-US" sz="1800" i="1" dirty="0" smtClean="0"/>
              <a:t>BNL</a:t>
            </a:r>
          </a:p>
          <a:p>
            <a:pPr lvl="1" eaLnBrk="1" hangingPunct="1">
              <a:spcAft>
                <a:spcPts val="600"/>
              </a:spcAft>
            </a:pPr>
            <a:r>
              <a:rPr lang="en-US" sz="1800" i="1" dirty="0" smtClean="0">
                <a:solidFill>
                  <a:srgbClr val="003366"/>
                </a:solidFill>
              </a:rPr>
              <a:t>M. </a:t>
            </a:r>
            <a:r>
              <a:rPr lang="en-US" sz="1800" i="1" dirty="0" err="1" smtClean="0">
                <a:solidFill>
                  <a:srgbClr val="003366"/>
                </a:solidFill>
              </a:rPr>
              <a:t>Anerella</a:t>
            </a:r>
            <a:r>
              <a:rPr lang="en-US" sz="1800" i="1" dirty="0" smtClean="0">
                <a:solidFill>
                  <a:srgbClr val="003366"/>
                </a:solidFill>
              </a:rPr>
              <a:t>, A. </a:t>
            </a:r>
            <a:r>
              <a:rPr lang="en-US" sz="1800" i="1" dirty="0" err="1" smtClean="0">
                <a:solidFill>
                  <a:srgbClr val="003366"/>
                </a:solidFill>
              </a:rPr>
              <a:t>Ghosh</a:t>
            </a:r>
            <a:r>
              <a:rPr lang="en-US" sz="1800" i="1" dirty="0" smtClean="0">
                <a:solidFill>
                  <a:srgbClr val="003366"/>
                </a:solidFill>
              </a:rPr>
              <a:t>, J. Schmalzle, P. Wanderer </a:t>
            </a:r>
          </a:p>
          <a:p>
            <a:pPr marL="342900" indent="-342900" eaLnBrk="1" hangingPunct="1">
              <a:spcAft>
                <a:spcPts val="600"/>
              </a:spcAft>
              <a:buFont typeface="Arial" panose="020B0604020202020204" pitchFamily="34" charset="0"/>
              <a:buChar char="•"/>
            </a:pPr>
            <a:r>
              <a:rPr lang="en-US" sz="1800" i="1" dirty="0" smtClean="0"/>
              <a:t>FNAL</a:t>
            </a:r>
          </a:p>
          <a:p>
            <a:pPr lvl="1" eaLnBrk="1" hangingPunct="1">
              <a:spcAft>
                <a:spcPts val="600"/>
              </a:spcAft>
            </a:pPr>
            <a:r>
              <a:rPr lang="en-US" sz="1800" i="1" dirty="0" smtClean="0">
                <a:solidFill>
                  <a:srgbClr val="003366"/>
                </a:solidFill>
              </a:rPr>
              <a:t>G. Ambrosio, R. Bossert, G. </a:t>
            </a:r>
            <a:r>
              <a:rPr lang="en-US" sz="1800" i="1" dirty="0" err="1" smtClean="0">
                <a:solidFill>
                  <a:srgbClr val="003366"/>
                </a:solidFill>
              </a:rPr>
              <a:t>Chlachidze</a:t>
            </a:r>
            <a:r>
              <a:rPr lang="en-US" sz="1800" i="1" dirty="0" smtClean="0">
                <a:solidFill>
                  <a:srgbClr val="003366"/>
                </a:solidFill>
              </a:rPr>
              <a:t>, J. </a:t>
            </a:r>
            <a:r>
              <a:rPr lang="en-US" sz="1800" i="1" dirty="0" err="1" smtClean="0">
                <a:solidFill>
                  <a:srgbClr val="003366"/>
                </a:solidFill>
              </a:rPr>
              <a:t>DiMarco</a:t>
            </a:r>
            <a:r>
              <a:rPr lang="en-US" sz="1800" i="1" dirty="0" smtClean="0">
                <a:solidFill>
                  <a:srgbClr val="003366"/>
                </a:solidFill>
              </a:rPr>
              <a:t>, M. </a:t>
            </a:r>
            <a:r>
              <a:rPr lang="en-US" sz="1800" i="1" dirty="0">
                <a:solidFill>
                  <a:srgbClr val="003366"/>
                </a:solidFill>
              </a:rPr>
              <a:t>Y</a:t>
            </a:r>
            <a:r>
              <a:rPr lang="en-US" sz="1800" i="1" dirty="0" smtClean="0">
                <a:solidFill>
                  <a:srgbClr val="003366"/>
                </a:solidFill>
              </a:rPr>
              <a:t>u</a:t>
            </a:r>
          </a:p>
          <a:p>
            <a:pPr marL="342900" indent="-342900" eaLnBrk="1" hangingPunct="1">
              <a:spcAft>
                <a:spcPts val="600"/>
              </a:spcAft>
              <a:buFont typeface="Arial" panose="020B0604020202020204" pitchFamily="34" charset="0"/>
              <a:buChar char="•"/>
            </a:pPr>
            <a:r>
              <a:rPr lang="en-US" sz="1800" i="1" dirty="0" smtClean="0"/>
              <a:t>INFN/LASA</a:t>
            </a:r>
          </a:p>
          <a:p>
            <a:pPr lvl="1" eaLnBrk="1" hangingPunct="1">
              <a:spcAft>
                <a:spcPts val="600"/>
              </a:spcAft>
            </a:pPr>
            <a:r>
              <a:rPr lang="it-IT" sz="1800" i="1" dirty="0" smtClean="0">
                <a:solidFill>
                  <a:srgbClr val="003366"/>
                </a:solidFill>
              </a:rPr>
              <a:t>G</a:t>
            </a:r>
            <a:r>
              <a:rPr lang="it-IT" sz="1800" i="1" dirty="0">
                <a:solidFill>
                  <a:srgbClr val="003366"/>
                </a:solidFill>
              </a:rPr>
              <a:t>. Manfreda, V. Marinozzi, M. </a:t>
            </a:r>
            <a:r>
              <a:rPr lang="it-IT" sz="1800" i="1" dirty="0" smtClean="0">
                <a:solidFill>
                  <a:srgbClr val="003366"/>
                </a:solidFill>
              </a:rPr>
              <a:t>Sorbi</a:t>
            </a:r>
            <a:endParaRPr lang="en-US" sz="1800" i="1" dirty="0" smtClean="0">
              <a:solidFill>
                <a:srgbClr val="003366"/>
              </a:solidFill>
            </a:endParaRPr>
          </a:p>
          <a:p>
            <a:pPr marL="342900" indent="-342900" eaLnBrk="1" hangingPunct="1">
              <a:spcAft>
                <a:spcPts val="600"/>
              </a:spcAft>
              <a:buFont typeface="Arial" panose="020B0604020202020204" pitchFamily="34" charset="0"/>
              <a:buChar char="•"/>
            </a:pPr>
            <a:r>
              <a:rPr lang="en-US" sz="1800" i="1" dirty="0" smtClean="0"/>
              <a:t>LBNL: </a:t>
            </a:r>
          </a:p>
          <a:p>
            <a:pPr lvl="1" eaLnBrk="1" hangingPunct="1">
              <a:spcAft>
                <a:spcPts val="600"/>
              </a:spcAft>
            </a:pPr>
            <a:r>
              <a:rPr lang="en-US" sz="1800" i="1" dirty="0" smtClean="0">
                <a:solidFill>
                  <a:srgbClr val="003366"/>
                </a:solidFill>
              </a:rPr>
              <a:t>F. </a:t>
            </a:r>
            <a:r>
              <a:rPr lang="en-US" sz="1800" i="1" dirty="0" err="1" smtClean="0">
                <a:solidFill>
                  <a:srgbClr val="003366"/>
                </a:solidFill>
              </a:rPr>
              <a:t>Borgnolutti</a:t>
            </a:r>
            <a:r>
              <a:rPr lang="en-US" sz="1800" i="1" dirty="0" smtClean="0">
                <a:solidFill>
                  <a:srgbClr val="003366"/>
                </a:solidFill>
              </a:rPr>
              <a:t>, D. Dietderich, A. Godeke, H. Felice, M. </a:t>
            </a:r>
            <a:r>
              <a:rPr lang="en-US" sz="1800" i="1" dirty="0" err="1" smtClean="0">
                <a:solidFill>
                  <a:srgbClr val="003366"/>
                </a:solidFill>
              </a:rPr>
              <a:t>Martchevsky</a:t>
            </a:r>
            <a:r>
              <a:rPr lang="en-US" sz="1800" i="1" dirty="0" smtClean="0">
                <a:solidFill>
                  <a:srgbClr val="003366"/>
                </a:solidFill>
              </a:rPr>
              <a:t>, X. Wang </a:t>
            </a:r>
          </a:p>
          <a:p>
            <a:pPr marL="342900" indent="-342900" eaLnBrk="1" hangingPunct="1">
              <a:spcAft>
                <a:spcPts val="600"/>
              </a:spcAft>
              <a:buFont typeface="Arial" panose="020B0604020202020204" pitchFamily="34" charset="0"/>
              <a:buChar char="•"/>
            </a:pPr>
            <a:r>
              <a:rPr lang="en-US" sz="1800" i="1" dirty="0" smtClean="0"/>
              <a:t>SLAC</a:t>
            </a:r>
          </a:p>
          <a:p>
            <a:pPr lvl="1" eaLnBrk="1" hangingPunct="1">
              <a:spcAft>
                <a:spcPts val="600"/>
              </a:spcAft>
            </a:pPr>
            <a:r>
              <a:rPr lang="en-US" sz="1800" i="1" dirty="0" smtClean="0">
                <a:solidFill>
                  <a:srgbClr val="003366"/>
                </a:solidFill>
              </a:rPr>
              <a:t>Y. </a:t>
            </a:r>
            <a:r>
              <a:rPr lang="en-US" sz="1800" i="1" dirty="0" err="1" smtClean="0">
                <a:solidFill>
                  <a:srgbClr val="003366"/>
                </a:solidFill>
              </a:rPr>
              <a:t>Cai</a:t>
            </a:r>
            <a:r>
              <a:rPr lang="en-US" sz="1800" i="1" dirty="0" smtClean="0">
                <a:solidFill>
                  <a:srgbClr val="003366"/>
                </a:solidFill>
              </a:rPr>
              <a:t>, Y. </a:t>
            </a:r>
            <a:r>
              <a:rPr lang="en-US" sz="1800" i="1" dirty="0" err="1" smtClean="0">
                <a:solidFill>
                  <a:srgbClr val="003366"/>
                </a:solidFill>
              </a:rPr>
              <a:t>Nosochkov</a:t>
            </a:r>
            <a:endParaRPr lang="en-US" sz="1800" i="1" dirty="0" smtClean="0">
              <a:solidFill>
                <a:srgbClr val="003366"/>
              </a:solidFill>
            </a:endParaRPr>
          </a:p>
        </p:txBody>
      </p:sp>
      <p:sp>
        <p:nvSpPr>
          <p:cNvPr id="2" name="TextBox 1"/>
          <p:cNvSpPr txBox="1"/>
          <p:nvPr/>
        </p:nvSpPr>
        <p:spPr>
          <a:xfrm>
            <a:off x="502318" y="1171875"/>
            <a:ext cx="8146782" cy="707886"/>
          </a:xfrm>
          <a:prstGeom prst="rect">
            <a:avLst/>
          </a:prstGeom>
          <a:noFill/>
        </p:spPr>
        <p:txBody>
          <a:bodyPr wrap="none" rtlCol="0">
            <a:spAutoFit/>
          </a:bodyPr>
          <a:lstStyle/>
          <a:p>
            <a:pPr algn="ctr"/>
            <a:r>
              <a:rPr lang="en-US" sz="2000" dirty="0" smtClean="0"/>
              <a:t>Information for this talk was derived by design, fabrication, test and analysis </a:t>
            </a:r>
          </a:p>
          <a:p>
            <a:pPr algn="ctr"/>
            <a:r>
              <a:rPr lang="en-US" sz="2000" dirty="0"/>
              <a:t>r</a:t>
            </a:r>
            <a:r>
              <a:rPr lang="en-US" sz="2000" dirty="0" smtClean="0"/>
              <a:t>esults from many colleagues</a:t>
            </a:r>
            <a:endParaRPr lang="en-US" sz="2000" dirty="0"/>
          </a:p>
        </p:txBody>
      </p:sp>
    </p:spTree>
    <p:extLst>
      <p:ext uri="{BB962C8B-B14F-4D97-AF65-F5344CB8AC3E}">
        <p14:creationId xmlns:p14="http://schemas.microsoft.com/office/powerpoint/2010/main" val="21275989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1158833" y="346075"/>
            <a:ext cx="7675499"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Hot spot temperature vs. Cu/non-Cu ratio</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3" name="TextBox 2"/>
          <p:cNvSpPr txBox="1"/>
          <p:nvPr/>
        </p:nvSpPr>
        <p:spPr>
          <a:xfrm>
            <a:off x="1981200" y="5791200"/>
            <a:ext cx="4955331" cy="369332"/>
          </a:xfrm>
          <a:prstGeom prst="rect">
            <a:avLst/>
          </a:prstGeom>
          <a:noFill/>
        </p:spPr>
        <p:txBody>
          <a:bodyPr wrap="none" rtlCol="0">
            <a:spAutoFit/>
          </a:bodyPr>
          <a:lstStyle/>
          <a:p>
            <a:r>
              <a:rPr lang="en-US" sz="1800" i="1" dirty="0" smtClean="0"/>
              <a:t>V. </a:t>
            </a:r>
            <a:r>
              <a:rPr lang="en-US" sz="1800" i="1" dirty="0" err="1" smtClean="0"/>
              <a:t>Marinozzi</a:t>
            </a:r>
            <a:r>
              <a:rPr lang="en-US" sz="1800" i="1" dirty="0" smtClean="0"/>
              <a:t>, QXF meeting presentation 5/22/2013 </a:t>
            </a:r>
            <a:endParaRPr lang="en-US" sz="1800" i="1" dirty="0"/>
          </a:p>
        </p:txBody>
      </p:sp>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4708" y="1195388"/>
            <a:ext cx="7194584"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27795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3056501" y="304800"/>
            <a:ext cx="3191899"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Stability margins</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 name="Rectangle 4"/>
          <p:cNvSpPr>
            <a:spLocks noChangeArrowheads="1"/>
          </p:cNvSpPr>
          <p:nvPr/>
        </p:nvSpPr>
        <p:spPr bwMode="auto">
          <a:xfrm>
            <a:off x="457198" y="1524000"/>
            <a:ext cx="8290719" cy="4657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eaLnBrk="1" hangingPunct="1">
              <a:spcAft>
                <a:spcPts val="400"/>
              </a:spcAft>
              <a:buFont typeface="Arial" panose="020B0604020202020204" pitchFamily="34" charset="0"/>
              <a:buChar char="•"/>
            </a:pPr>
            <a:r>
              <a:rPr lang="en-US" sz="2000" dirty="0" smtClean="0"/>
              <a:t>Sufficient stability is an </a:t>
            </a:r>
            <a:r>
              <a:rPr lang="en-US" sz="2000" dirty="0" smtClean="0">
                <a:solidFill>
                  <a:srgbClr val="0033CC"/>
                </a:solidFill>
              </a:rPr>
              <a:t>essential pre-condition </a:t>
            </a:r>
            <a:r>
              <a:rPr lang="en-US" sz="2000" dirty="0" smtClean="0"/>
              <a:t>for achieving operating conditions </a:t>
            </a:r>
          </a:p>
          <a:p>
            <a:pPr marL="800100" lvl="1" indent="-342900" eaLnBrk="1" hangingPunct="1">
              <a:spcAft>
                <a:spcPts val="400"/>
              </a:spcAft>
              <a:buFont typeface="Arial" panose="020B0604020202020204" pitchFamily="34" charset="0"/>
              <a:buChar char="•"/>
            </a:pPr>
            <a:r>
              <a:rPr lang="en-US" sz="2000" dirty="0"/>
              <a:t>D</a:t>
            </a:r>
            <a:r>
              <a:rPr lang="en-US" sz="2000" dirty="0" smtClean="0"/>
              <a:t>esign choices for strand and cable need to ensure stable operation and adequate margins </a:t>
            </a:r>
          </a:p>
          <a:p>
            <a:pPr marL="342900" indent="-342900" eaLnBrk="1" hangingPunct="1">
              <a:spcAft>
                <a:spcPts val="400"/>
              </a:spcAft>
              <a:buFont typeface="Arial" panose="020B0604020202020204" pitchFamily="34" charset="0"/>
              <a:buChar char="•"/>
            </a:pPr>
            <a:r>
              <a:rPr lang="en-US" sz="2000" dirty="0" smtClean="0"/>
              <a:t>As a general guideline in LARP </a:t>
            </a:r>
            <a:r>
              <a:rPr lang="en-US" sz="2000" dirty="0" smtClean="0">
                <a:solidFill>
                  <a:srgbClr val="0033CC"/>
                </a:solidFill>
              </a:rPr>
              <a:t>we have required a factor of 2 margin from operating current to stability current (I</a:t>
            </a:r>
            <a:r>
              <a:rPr lang="en-US" sz="2000" baseline="-25000" dirty="0" smtClean="0">
                <a:solidFill>
                  <a:srgbClr val="0033CC"/>
                </a:solidFill>
              </a:rPr>
              <a:t>s</a:t>
            </a:r>
            <a:r>
              <a:rPr lang="en-US" sz="2000" dirty="0" smtClean="0">
                <a:solidFill>
                  <a:srgbClr val="0033CC"/>
                </a:solidFill>
              </a:rPr>
              <a:t>) </a:t>
            </a:r>
          </a:p>
          <a:p>
            <a:pPr marL="800100" lvl="1" indent="-342900" eaLnBrk="1" hangingPunct="1">
              <a:spcAft>
                <a:spcPts val="400"/>
              </a:spcAft>
              <a:buFont typeface="Arial" panose="020B0604020202020204" pitchFamily="34" charset="0"/>
              <a:buChar char="•"/>
            </a:pPr>
            <a:r>
              <a:rPr lang="en-US" sz="2000" dirty="0"/>
              <a:t>W</a:t>
            </a:r>
            <a:r>
              <a:rPr lang="en-US" sz="2000" dirty="0" smtClean="0"/>
              <a:t>e have discussed </a:t>
            </a:r>
            <a:r>
              <a:rPr lang="en-US" sz="2000" dirty="0" smtClean="0">
                <a:solidFill>
                  <a:srgbClr val="0033CC"/>
                </a:solidFill>
              </a:rPr>
              <a:t>increasing it to a factor of 3 for QXF</a:t>
            </a:r>
            <a:r>
              <a:rPr lang="en-US" sz="2000" dirty="0" smtClean="0"/>
              <a:t>. </a:t>
            </a:r>
            <a:r>
              <a:rPr lang="en-US" sz="2000" i="1" u="sng" dirty="0" smtClean="0"/>
              <a:t>Is this required? What are the trade-offs with respect to other performance parameters, depending on strand/cable design?</a:t>
            </a:r>
          </a:p>
          <a:p>
            <a:pPr marL="342900" indent="-342900" eaLnBrk="1" hangingPunct="1">
              <a:spcAft>
                <a:spcPts val="400"/>
              </a:spcAft>
              <a:buFont typeface="Arial" panose="020B0604020202020204" pitchFamily="34" charset="0"/>
              <a:buChar char="•"/>
            </a:pPr>
            <a:r>
              <a:rPr lang="en-US" sz="2000" dirty="0" smtClean="0"/>
              <a:t>QXF strand </a:t>
            </a:r>
            <a:r>
              <a:rPr lang="en-US" sz="2000" dirty="0"/>
              <a:t>diameter </a:t>
            </a:r>
            <a:r>
              <a:rPr lang="en-US" sz="2000" dirty="0" smtClean="0"/>
              <a:t>was not increased proportionally to cable width in part due to stability considerations</a:t>
            </a:r>
          </a:p>
          <a:p>
            <a:pPr marL="800100" lvl="1" indent="-342900" eaLnBrk="1" hangingPunct="1">
              <a:spcAft>
                <a:spcPts val="400"/>
              </a:spcAft>
              <a:buFont typeface="Arial" panose="020B0604020202020204" pitchFamily="34" charset="0"/>
              <a:buChar char="•"/>
            </a:pPr>
            <a:r>
              <a:rPr lang="en-US" sz="2000" i="1" dirty="0" smtClean="0"/>
              <a:t>This could change based on assessment of stability margin for larger diameter strands of various designs, </a:t>
            </a:r>
            <a:r>
              <a:rPr lang="en-US" sz="2000" i="1" dirty="0"/>
              <a:t>but </a:t>
            </a:r>
            <a:r>
              <a:rPr lang="en-US" sz="2000" i="1" dirty="0" smtClean="0"/>
              <a:t>at this point we would also need to demonstrate strong benefits to justify its impact </a:t>
            </a:r>
            <a:r>
              <a:rPr lang="en-US" sz="2000" i="1" dirty="0"/>
              <a:t>on </a:t>
            </a:r>
            <a:r>
              <a:rPr lang="en-US" sz="2000" i="1" dirty="0" smtClean="0"/>
              <a:t>schedule</a:t>
            </a:r>
          </a:p>
        </p:txBody>
      </p:sp>
    </p:spTree>
    <p:extLst>
      <p:ext uri="{BB962C8B-B14F-4D97-AF65-F5344CB8AC3E}">
        <p14:creationId xmlns:p14="http://schemas.microsoft.com/office/powerpoint/2010/main" val="9620652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3126570" y="332228"/>
            <a:ext cx="3274230"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Flux-jump effects</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1911866"/>
            <a:ext cx="2813030" cy="2040732"/>
          </a:xfrm>
          <a:prstGeom prst="rect">
            <a:avLst/>
          </a:prstGeom>
        </p:spPr>
      </p:pic>
      <p:grpSp>
        <p:nvGrpSpPr>
          <p:cNvPr id="8" name="Group 7"/>
          <p:cNvGrpSpPr/>
          <p:nvPr/>
        </p:nvGrpSpPr>
        <p:grpSpPr>
          <a:xfrm>
            <a:off x="5943600" y="1718050"/>
            <a:ext cx="2933700" cy="2244350"/>
            <a:chOff x="4114800" y="1295400"/>
            <a:chExt cx="4800600" cy="3048000"/>
          </a:xfrm>
        </p:grpSpPr>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14800" y="1463040"/>
              <a:ext cx="4800600" cy="2880360"/>
            </a:xfrm>
            <a:prstGeom prst="rect">
              <a:avLst/>
            </a:prstGeom>
          </p:spPr>
        </p:pic>
        <p:sp>
          <p:nvSpPr>
            <p:cNvPr id="10" name="Rectangle 9"/>
            <p:cNvSpPr/>
            <p:nvPr/>
          </p:nvSpPr>
          <p:spPr>
            <a:xfrm>
              <a:off x="5715000" y="1295400"/>
              <a:ext cx="16764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 name="TextBox 1"/>
          <p:cNvSpPr txBox="1"/>
          <p:nvPr/>
        </p:nvSpPr>
        <p:spPr>
          <a:xfrm>
            <a:off x="492047" y="1197512"/>
            <a:ext cx="7854458" cy="646331"/>
          </a:xfrm>
          <a:prstGeom prst="rect">
            <a:avLst/>
          </a:prstGeom>
          <a:noFill/>
        </p:spPr>
        <p:txBody>
          <a:bodyPr wrap="none" rtlCol="0">
            <a:spAutoFit/>
          </a:bodyPr>
          <a:lstStyle/>
          <a:p>
            <a:pPr marL="342900" indent="-342900">
              <a:buFont typeface="Arial" panose="020B0604020202020204" pitchFamily="34" charset="0"/>
              <a:buChar char="•"/>
            </a:pPr>
            <a:r>
              <a:rPr lang="en-US" sz="1800" dirty="0" smtClean="0"/>
              <a:t>At 4.5K, HQ02a @FNAL has much smaller spikes than HQ01@LBNL, CERN</a:t>
            </a:r>
          </a:p>
          <a:p>
            <a:pPr marL="342900" indent="-342900">
              <a:buFont typeface="Arial" panose="020B0604020202020204" pitchFamily="34" charset="0"/>
              <a:buChar char="•"/>
            </a:pPr>
            <a:r>
              <a:rPr lang="en-US" sz="1800" dirty="0" smtClean="0"/>
              <a:t>Significant decrease from 4.5K to 1.9K (observed both at CERN and FNAL)</a:t>
            </a:r>
            <a:endParaRPr lang="en-US" sz="1800" dirty="0"/>
          </a:p>
        </p:txBody>
      </p:sp>
      <p:pic>
        <p:nvPicPr>
          <p:cNvPr id="12" name="Picture 1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71800" y="4135268"/>
            <a:ext cx="2920337" cy="2265532"/>
          </a:xfrm>
          <a:prstGeom prst="rect">
            <a:avLst/>
          </a:prstGeom>
          <a:noFill/>
        </p:spPr>
      </p:pic>
      <p:pic>
        <p:nvPicPr>
          <p:cNvPr id="13"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90850" y="1905000"/>
            <a:ext cx="2952750" cy="2230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1597042" y="3195935"/>
            <a:ext cx="1179367" cy="461665"/>
          </a:xfrm>
          <a:prstGeom prst="rect">
            <a:avLst/>
          </a:prstGeom>
          <a:solidFill>
            <a:schemeClr val="bg1"/>
          </a:solidFill>
          <a:ln>
            <a:solidFill>
              <a:schemeClr val="tx1"/>
            </a:solidFill>
          </a:ln>
        </p:spPr>
        <p:txBody>
          <a:bodyPr wrap="square" rtlCol="0">
            <a:spAutoFit/>
          </a:bodyPr>
          <a:lstStyle/>
          <a:p>
            <a:r>
              <a:rPr lang="en-US" sz="1200" dirty="0" smtClean="0"/>
              <a:t>HQ01@LBNL,</a:t>
            </a:r>
          </a:p>
          <a:p>
            <a:r>
              <a:rPr lang="en-US" sz="1200" dirty="0" smtClean="0"/>
              <a:t>X. Wang</a:t>
            </a:r>
            <a:endParaRPr lang="en-US" sz="1200" dirty="0"/>
          </a:p>
        </p:txBody>
      </p:sp>
      <p:sp>
        <p:nvSpPr>
          <p:cNvPr id="15" name="TextBox 14"/>
          <p:cNvSpPr txBox="1"/>
          <p:nvPr/>
        </p:nvSpPr>
        <p:spPr>
          <a:xfrm>
            <a:off x="4565326" y="3200400"/>
            <a:ext cx="1149674" cy="461665"/>
          </a:xfrm>
          <a:prstGeom prst="rect">
            <a:avLst/>
          </a:prstGeom>
          <a:solidFill>
            <a:schemeClr val="bg1"/>
          </a:solidFill>
          <a:ln>
            <a:solidFill>
              <a:schemeClr val="tx1"/>
            </a:solidFill>
          </a:ln>
        </p:spPr>
        <p:txBody>
          <a:bodyPr wrap="none" rtlCol="0">
            <a:spAutoFit/>
          </a:bodyPr>
          <a:lstStyle/>
          <a:p>
            <a:r>
              <a:rPr lang="en-US" sz="1200" dirty="0" smtClean="0"/>
              <a:t>HQ01@CERN,</a:t>
            </a:r>
          </a:p>
          <a:p>
            <a:r>
              <a:rPr lang="en-US" sz="1200" dirty="0" smtClean="0"/>
              <a:t>H. Bajas</a:t>
            </a:r>
            <a:endParaRPr lang="en-US" sz="1200" dirty="0"/>
          </a:p>
        </p:txBody>
      </p:sp>
      <p:sp>
        <p:nvSpPr>
          <p:cNvPr id="16" name="TextBox 15"/>
          <p:cNvSpPr txBox="1"/>
          <p:nvPr/>
        </p:nvSpPr>
        <p:spPr>
          <a:xfrm>
            <a:off x="7615089" y="2022049"/>
            <a:ext cx="1140056" cy="461665"/>
          </a:xfrm>
          <a:prstGeom prst="rect">
            <a:avLst/>
          </a:prstGeom>
          <a:solidFill>
            <a:schemeClr val="bg1"/>
          </a:solidFill>
          <a:ln>
            <a:solidFill>
              <a:schemeClr val="tx1"/>
            </a:solidFill>
          </a:ln>
        </p:spPr>
        <p:txBody>
          <a:bodyPr wrap="none" rtlCol="0">
            <a:spAutoFit/>
          </a:bodyPr>
          <a:lstStyle/>
          <a:p>
            <a:r>
              <a:rPr lang="en-US" sz="1200" dirty="0" smtClean="0"/>
              <a:t>HQ02@FNAL,</a:t>
            </a:r>
          </a:p>
          <a:p>
            <a:r>
              <a:rPr lang="en-US" sz="1200" dirty="0" smtClean="0"/>
              <a:t>J. </a:t>
            </a:r>
            <a:r>
              <a:rPr lang="en-US" sz="1200" dirty="0" err="1" smtClean="0"/>
              <a:t>DiMarco</a:t>
            </a:r>
            <a:endParaRPr lang="en-US" sz="1200" dirty="0"/>
          </a:p>
        </p:txBody>
      </p:sp>
      <p:sp>
        <p:nvSpPr>
          <p:cNvPr id="18" name="TextBox 17"/>
          <p:cNvSpPr txBox="1"/>
          <p:nvPr/>
        </p:nvSpPr>
        <p:spPr>
          <a:xfrm>
            <a:off x="313301" y="4267200"/>
            <a:ext cx="2543915" cy="1754326"/>
          </a:xfrm>
          <a:prstGeom prst="rect">
            <a:avLst/>
          </a:prstGeom>
          <a:noFill/>
        </p:spPr>
        <p:txBody>
          <a:bodyPr wrap="square" rtlCol="0">
            <a:spAutoFit/>
          </a:bodyPr>
          <a:lstStyle/>
          <a:p>
            <a:pPr marL="342900" indent="-342900">
              <a:buFont typeface="Arial" panose="020B0604020202020204" pitchFamily="34" charset="0"/>
              <a:buChar char="•"/>
            </a:pPr>
            <a:r>
              <a:rPr lang="en-US" sz="1800" dirty="0" smtClean="0"/>
              <a:t>Smaller amplitude and higher frequency at 1.9K</a:t>
            </a:r>
          </a:p>
          <a:p>
            <a:pPr marL="342900" indent="-342900">
              <a:buFont typeface="Arial" panose="020B0604020202020204" pitchFamily="34" charset="0"/>
              <a:buChar char="•"/>
            </a:pPr>
            <a:r>
              <a:rPr lang="en-US" sz="1800" dirty="0" smtClean="0"/>
              <a:t>FJ amplitude not much larger for 54/61 then 108/127</a:t>
            </a:r>
            <a:endParaRPr lang="en-US" sz="1800" dirty="0"/>
          </a:p>
        </p:txBody>
      </p:sp>
      <p:sp>
        <p:nvSpPr>
          <p:cNvPr id="19" name="TextBox 18"/>
          <p:cNvSpPr txBox="1"/>
          <p:nvPr/>
        </p:nvSpPr>
        <p:spPr>
          <a:xfrm>
            <a:off x="4565326" y="4338935"/>
            <a:ext cx="1149674" cy="461665"/>
          </a:xfrm>
          <a:prstGeom prst="rect">
            <a:avLst/>
          </a:prstGeom>
          <a:solidFill>
            <a:schemeClr val="bg1"/>
          </a:solidFill>
          <a:ln>
            <a:solidFill>
              <a:schemeClr val="tx1"/>
            </a:solidFill>
          </a:ln>
        </p:spPr>
        <p:txBody>
          <a:bodyPr wrap="none" rtlCol="0">
            <a:spAutoFit/>
          </a:bodyPr>
          <a:lstStyle/>
          <a:p>
            <a:r>
              <a:rPr lang="en-US" sz="1200" dirty="0" smtClean="0"/>
              <a:t>HQ01@CERN,</a:t>
            </a:r>
          </a:p>
          <a:p>
            <a:r>
              <a:rPr lang="en-US" sz="1200" dirty="0" smtClean="0"/>
              <a:t>H. Bajas</a:t>
            </a:r>
            <a:endParaRPr lang="en-US" sz="1200" dirty="0"/>
          </a:p>
        </p:txBody>
      </p:sp>
      <p:pic>
        <p:nvPicPr>
          <p:cNvPr id="20" name="Picture 2" descr="C:\HQ_test\flux_jump_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67400" y="4024189"/>
            <a:ext cx="3122837" cy="2318096"/>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7460926" y="4338935"/>
            <a:ext cx="1149674" cy="461665"/>
          </a:xfrm>
          <a:prstGeom prst="rect">
            <a:avLst/>
          </a:prstGeom>
          <a:solidFill>
            <a:schemeClr val="bg1"/>
          </a:solidFill>
          <a:ln>
            <a:solidFill>
              <a:schemeClr val="tx1"/>
            </a:solidFill>
          </a:ln>
        </p:spPr>
        <p:txBody>
          <a:bodyPr wrap="none" rtlCol="0">
            <a:spAutoFit/>
          </a:bodyPr>
          <a:lstStyle/>
          <a:p>
            <a:r>
              <a:rPr lang="en-US" sz="1200" dirty="0" smtClean="0"/>
              <a:t>HQ01@CERN,</a:t>
            </a:r>
          </a:p>
          <a:p>
            <a:r>
              <a:rPr lang="en-US" sz="1200" dirty="0" smtClean="0"/>
              <a:t>H. Bajas</a:t>
            </a:r>
            <a:endParaRPr lang="en-US" sz="1200" dirty="0"/>
          </a:p>
        </p:txBody>
      </p:sp>
    </p:spTree>
    <p:extLst>
      <p:ext uri="{BB962C8B-B14F-4D97-AF65-F5344CB8AC3E}">
        <p14:creationId xmlns:p14="http://schemas.microsoft.com/office/powerpoint/2010/main" val="7268027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209800" y="304800"/>
            <a:ext cx="5331909"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Cable design considerations</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 name="Rectangle 4"/>
          <p:cNvSpPr>
            <a:spLocks noChangeArrowheads="1"/>
          </p:cNvSpPr>
          <p:nvPr/>
        </p:nvSpPr>
        <p:spPr bwMode="auto">
          <a:xfrm>
            <a:off x="457198" y="1371600"/>
            <a:ext cx="8290719" cy="4657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eaLnBrk="1" hangingPunct="1">
              <a:spcAft>
                <a:spcPts val="400"/>
              </a:spcAft>
              <a:buFont typeface="Arial" panose="020B0604020202020204" pitchFamily="34" charset="0"/>
              <a:buChar char="•"/>
            </a:pPr>
            <a:r>
              <a:rPr lang="en-US" sz="2000" dirty="0" smtClean="0">
                <a:solidFill>
                  <a:srgbClr val="0033CC"/>
                </a:solidFill>
              </a:rPr>
              <a:t>Wide cable is required from magnetic, mechanical and quench protection considerations</a:t>
            </a:r>
          </a:p>
          <a:p>
            <a:pPr marL="342900" indent="-342900" eaLnBrk="1" hangingPunct="1">
              <a:spcAft>
                <a:spcPts val="400"/>
              </a:spcAft>
              <a:buFont typeface="Arial" panose="020B0604020202020204" pitchFamily="34" charset="0"/>
              <a:buChar char="•"/>
            </a:pPr>
            <a:r>
              <a:rPr lang="en-US" sz="2000" dirty="0" smtClean="0"/>
              <a:t>The </a:t>
            </a:r>
            <a:r>
              <a:rPr lang="en-US" sz="2000" dirty="0" smtClean="0">
                <a:solidFill>
                  <a:srgbClr val="0033CC"/>
                </a:solidFill>
              </a:rPr>
              <a:t>strand diameter was not increased proportionally</a:t>
            </a:r>
            <a:r>
              <a:rPr lang="en-US" sz="2000" dirty="0" smtClean="0"/>
              <a:t> mainly due to stability considerations, leading to higher aspect ratio</a:t>
            </a:r>
          </a:p>
          <a:p>
            <a:pPr marL="800100" lvl="1" indent="-342900" eaLnBrk="1" hangingPunct="1">
              <a:spcAft>
                <a:spcPts val="400"/>
              </a:spcAft>
              <a:buFont typeface="Arial" panose="020B0604020202020204" pitchFamily="34" charset="0"/>
              <a:buChar char="•"/>
            </a:pPr>
            <a:r>
              <a:rPr lang="en-US" sz="2000" i="1" dirty="0" smtClean="0"/>
              <a:t>For review: assess based on benefits to cable performance, </a:t>
            </a:r>
            <a:r>
              <a:rPr lang="en-US" sz="2000" i="1" dirty="0"/>
              <a:t>stability margin for larger diameter strands of various designs, </a:t>
            </a:r>
            <a:r>
              <a:rPr lang="en-US" sz="2000" i="1" dirty="0" smtClean="0"/>
              <a:t>keeping in mind impact </a:t>
            </a:r>
            <a:r>
              <a:rPr lang="en-US" sz="2000" i="1" dirty="0"/>
              <a:t>on </a:t>
            </a:r>
            <a:r>
              <a:rPr lang="en-US" sz="2000" i="1" dirty="0" smtClean="0"/>
              <a:t>schedule (see QXF plan presentation)</a:t>
            </a:r>
            <a:endParaRPr lang="en-US" sz="2000" dirty="0" smtClean="0"/>
          </a:p>
          <a:p>
            <a:pPr marL="342900" indent="-342900" eaLnBrk="1" hangingPunct="1">
              <a:spcAft>
                <a:spcPts val="400"/>
              </a:spcAft>
              <a:buFont typeface="Arial" panose="020B0604020202020204" pitchFamily="34" charset="0"/>
              <a:buChar char="•"/>
            </a:pPr>
            <a:r>
              <a:rPr lang="en-US" sz="2000" dirty="0" smtClean="0"/>
              <a:t>Low degradation/damage is required by magnetic, mechanical and stability considerations</a:t>
            </a:r>
          </a:p>
          <a:p>
            <a:pPr marL="342900" indent="-342900" eaLnBrk="1" hangingPunct="1">
              <a:spcAft>
                <a:spcPts val="400"/>
              </a:spcAft>
              <a:buFont typeface="Arial" panose="020B0604020202020204" pitchFamily="34" charset="0"/>
              <a:buChar char="•"/>
            </a:pPr>
            <a:r>
              <a:rPr lang="en-US" sz="2000" dirty="0" smtClean="0">
                <a:solidFill>
                  <a:srgbClr val="0033CC"/>
                </a:solidFill>
              </a:rPr>
              <a:t>Cable mechanical stability has been given a lower priority</a:t>
            </a:r>
            <a:r>
              <a:rPr lang="en-US" sz="2000" dirty="0" smtClean="0"/>
              <a:t>, as long as it can be mitigated by improved winding techniques and end part design </a:t>
            </a:r>
          </a:p>
          <a:p>
            <a:pPr marL="342900" indent="-342900" eaLnBrk="1" hangingPunct="1">
              <a:spcAft>
                <a:spcPts val="400"/>
              </a:spcAft>
              <a:buFont typeface="Arial" panose="020B0604020202020204" pitchFamily="34" charset="0"/>
              <a:buChar char="•"/>
            </a:pPr>
            <a:r>
              <a:rPr lang="en-US" sz="2000" dirty="0" smtClean="0"/>
              <a:t>HQ02 demonstrated the benefits of the core in suppressing eddy current harmonics and ramp rate dependence, but core size/location for QXF needs to be further optimized</a:t>
            </a:r>
          </a:p>
        </p:txBody>
      </p:sp>
    </p:spTree>
    <p:extLst>
      <p:ext uri="{BB962C8B-B14F-4D97-AF65-F5344CB8AC3E}">
        <p14:creationId xmlns:p14="http://schemas.microsoft.com/office/powerpoint/2010/main" val="2672538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1676400" y="346075"/>
            <a:ext cx="6667787"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Control of dynamic effects with core</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pic>
        <p:nvPicPr>
          <p:cNvPr id="7"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1" y="3860891"/>
            <a:ext cx="6553200" cy="2486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1219200"/>
            <a:ext cx="4026484" cy="2580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2030" y="1337035"/>
            <a:ext cx="3450370" cy="2310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138288" y="1511157"/>
            <a:ext cx="684803" cy="338554"/>
          </a:xfrm>
          <a:prstGeom prst="rect">
            <a:avLst/>
          </a:prstGeom>
          <a:solidFill>
            <a:schemeClr val="bg1"/>
          </a:solidFill>
          <a:ln>
            <a:solidFill>
              <a:schemeClr val="tx1"/>
            </a:solidFill>
          </a:ln>
        </p:spPr>
        <p:txBody>
          <a:bodyPr wrap="none" rtlCol="0">
            <a:spAutoFit/>
          </a:bodyPr>
          <a:lstStyle/>
          <a:p>
            <a:r>
              <a:rPr lang="en-US" sz="1600" dirty="0" smtClean="0"/>
              <a:t>HQ01</a:t>
            </a:r>
            <a:endParaRPr lang="en-US" sz="1600" dirty="0"/>
          </a:p>
        </p:txBody>
      </p:sp>
      <p:sp>
        <p:nvSpPr>
          <p:cNvPr id="11" name="TextBox 10"/>
          <p:cNvSpPr txBox="1"/>
          <p:nvPr/>
        </p:nvSpPr>
        <p:spPr>
          <a:xfrm>
            <a:off x="7200402" y="1511157"/>
            <a:ext cx="684803" cy="338554"/>
          </a:xfrm>
          <a:prstGeom prst="rect">
            <a:avLst/>
          </a:prstGeom>
          <a:solidFill>
            <a:schemeClr val="bg1"/>
          </a:solidFill>
          <a:ln>
            <a:solidFill>
              <a:schemeClr val="tx1"/>
            </a:solidFill>
          </a:ln>
        </p:spPr>
        <p:txBody>
          <a:bodyPr wrap="none" rtlCol="0">
            <a:spAutoFit/>
          </a:bodyPr>
          <a:lstStyle/>
          <a:p>
            <a:r>
              <a:rPr lang="en-US" sz="1600" dirty="0" smtClean="0"/>
              <a:t>HQ02</a:t>
            </a:r>
            <a:endParaRPr lang="en-US" sz="1600" dirty="0"/>
          </a:p>
        </p:txBody>
      </p:sp>
      <p:sp>
        <p:nvSpPr>
          <p:cNvPr id="2" name="TextBox 1"/>
          <p:cNvSpPr txBox="1"/>
          <p:nvPr/>
        </p:nvSpPr>
        <p:spPr>
          <a:xfrm>
            <a:off x="7185476" y="3951982"/>
            <a:ext cx="1601592" cy="1077218"/>
          </a:xfrm>
          <a:prstGeom prst="rect">
            <a:avLst/>
          </a:prstGeom>
          <a:noFill/>
          <a:ln>
            <a:solidFill>
              <a:schemeClr val="tx1"/>
            </a:solidFill>
          </a:ln>
        </p:spPr>
        <p:txBody>
          <a:bodyPr wrap="none" rtlCol="0">
            <a:spAutoFit/>
          </a:bodyPr>
          <a:lstStyle/>
          <a:p>
            <a:r>
              <a:rPr lang="en-US" sz="1600" i="1" dirty="0" smtClean="0"/>
              <a:t>M. </a:t>
            </a:r>
            <a:r>
              <a:rPr lang="en-US" sz="1600" i="1" dirty="0" err="1"/>
              <a:t>M</a:t>
            </a:r>
            <a:r>
              <a:rPr lang="en-US" sz="1600" i="1" dirty="0" err="1" smtClean="0"/>
              <a:t>artchevsky</a:t>
            </a:r>
            <a:r>
              <a:rPr lang="en-US" sz="1600" i="1" dirty="0" smtClean="0"/>
              <a:t>, </a:t>
            </a:r>
          </a:p>
          <a:p>
            <a:r>
              <a:rPr lang="en-US" sz="1600" i="1" dirty="0" smtClean="0"/>
              <a:t>G. </a:t>
            </a:r>
            <a:r>
              <a:rPr lang="en-US" sz="1600" i="1" dirty="0" err="1" smtClean="0"/>
              <a:t>Chlachidze</a:t>
            </a:r>
            <a:r>
              <a:rPr lang="en-US" sz="1600" i="1" dirty="0" smtClean="0"/>
              <a:t>, </a:t>
            </a:r>
          </a:p>
          <a:p>
            <a:r>
              <a:rPr lang="en-US" sz="1600" i="1" dirty="0" smtClean="0"/>
              <a:t>J. </a:t>
            </a:r>
            <a:r>
              <a:rPr lang="en-US" sz="1600" i="1" dirty="0" err="1" smtClean="0"/>
              <a:t>DiMarco</a:t>
            </a:r>
            <a:r>
              <a:rPr lang="en-US" sz="1600" i="1" dirty="0" smtClean="0"/>
              <a:t>, </a:t>
            </a:r>
          </a:p>
          <a:p>
            <a:r>
              <a:rPr lang="en-US" sz="1600" i="1" dirty="0" smtClean="0"/>
              <a:t>X. Wang</a:t>
            </a:r>
            <a:endParaRPr lang="en-US" sz="1600" i="1" dirty="0"/>
          </a:p>
        </p:txBody>
      </p:sp>
    </p:spTree>
    <p:extLst>
      <p:ext uri="{BB962C8B-B14F-4D97-AF65-F5344CB8AC3E}">
        <p14:creationId xmlns:p14="http://schemas.microsoft.com/office/powerpoint/2010/main" val="10422085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1614430" y="304800"/>
            <a:ext cx="6538970"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Core size and position optimization</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graphicFrame>
        <p:nvGraphicFramePr>
          <p:cNvPr id="6" name="Content Placeholder 5"/>
          <p:cNvGraphicFramePr>
            <a:graphicFrameLocks/>
          </p:cNvGraphicFramePr>
          <p:nvPr>
            <p:extLst>
              <p:ext uri="{D42A27DB-BD31-4B8C-83A1-F6EECF244321}">
                <p14:modId xmlns:p14="http://schemas.microsoft.com/office/powerpoint/2010/main" val="1336402079"/>
              </p:ext>
            </p:extLst>
          </p:nvPr>
        </p:nvGraphicFramePr>
        <p:xfrm>
          <a:off x="1450710" y="1143000"/>
          <a:ext cx="6629400" cy="2133600"/>
        </p:xfrm>
        <a:graphic>
          <a:graphicData uri="http://schemas.openxmlformats.org/drawingml/2006/table">
            <a:tbl>
              <a:tblPr firstRow="1" bandRow="1">
                <a:tableStyleId>{2D5ABB26-0587-4C30-8999-92F81FD0307C}</a:tableStyleId>
              </a:tblPr>
              <a:tblGrid>
                <a:gridCol w="3581400"/>
                <a:gridCol w="3048000"/>
              </a:tblGrid>
              <a:tr h="220588">
                <a:tc>
                  <a:txBody>
                    <a:bodyPr/>
                    <a:lstStyle/>
                    <a:p>
                      <a:pPr algn="l"/>
                      <a:r>
                        <a:rPr lang="en-US" sz="1400" dirty="0" smtClean="0">
                          <a:latin typeface="Times New Roman" pitchFamily="18" charset="0"/>
                          <a:cs typeface="Times New Roman" pitchFamily="18" charset="0"/>
                        </a:rPr>
                        <a:t>Issue</a:t>
                      </a:r>
                      <a:endParaRPr lang="en-US" sz="14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latin typeface="Times New Roman" pitchFamily="18" charset="0"/>
                          <a:cs typeface="Times New Roman" pitchFamily="18" charset="0"/>
                        </a:rPr>
                        <a:t>Implications on core design</a:t>
                      </a:r>
                      <a:endParaRPr lang="en-US" sz="1400" dirty="0">
                        <a:latin typeface="Times New Roman" pitchFamily="18" charset="0"/>
                        <a:cs typeface="Times New Roman" pitchFamily="18"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0588">
                <a:tc>
                  <a:txBody>
                    <a:bodyPr/>
                    <a:lstStyle/>
                    <a:p>
                      <a:r>
                        <a:rPr lang="en-US" sz="1400" dirty="0" smtClean="0">
                          <a:latin typeface="Times New Roman" pitchFamily="18" charset="0"/>
                          <a:cs typeface="Times New Roman" pitchFamily="18" charset="0"/>
                        </a:rPr>
                        <a:t>Cable</a:t>
                      </a:r>
                      <a:r>
                        <a:rPr lang="en-US" sz="1400" baseline="0" dirty="0" smtClean="0">
                          <a:latin typeface="Times New Roman" pitchFamily="18" charset="0"/>
                          <a:cs typeface="Times New Roman" pitchFamily="18" charset="0"/>
                        </a:rPr>
                        <a:t> mechanical stability</a:t>
                      </a:r>
                      <a:endParaRPr lang="en-US" sz="1400" dirty="0">
                        <a:latin typeface="Times New Roman" pitchFamily="18" charset="0"/>
                        <a:cs typeface="Times New Roman" pitchFamily="18" charset="0"/>
                      </a:endParaRPr>
                    </a:p>
                  </a:txBody>
                  <a:tcPr marT="18288" marB="18288">
                    <a:lnT w="12700" cap="flat" cmpd="sng" algn="ctr">
                      <a:solidFill>
                        <a:schemeClr val="tx1"/>
                      </a:solidFill>
                      <a:prstDash val="solid"/>
                      <a:round/>
                      <a:headEnd type="none" w="med" len="med"/>
                      <a:tailEnd type="none" w="med" len="med"/>
                    </a:lnT>
                  </a:tcPr>
                </a:tc>
                <a:tc>
                  <a:txBody>
                    <a:bodyPr/>
                    <a:lstStyle/>
                    <a:p>
                      <a:pPr algn="l"/>
                      <a:r>
                        <a:rPr lang="en-US" sz="1400" dirty="0" smtClean="0">
                          <a:latin typeface="Times New Roman" pitchFamily="18" charset="0"/>
                          <a:cs typeface="Times New Roman" pitchFamily="18" charset="0"/>
                        </a:rPr>
                        <a:t>No core or core biased to thick edge</a:t>
                      </a:r>
                      <a:endParaRPr lang="en-US" sz="1400" dirty="0">
                        <a:latin typeface="Times New Roman" pitchFamily="18" charset="0"/>
                        <a:cs typeface="Times New Roman" pitchFamily="18" charset="0"/>
                      </a:endParaRPr>
                    </a:p>
                  </a:txBody>
                  <a:tcPr anchor="ctr">
                    <a:lnT w="12700" cap="flat" cmpd="sng" algn="ctr">
                      <a:solidFill>
                        <a:schemeClr val="tx1"/>
                      </a:solidFill>
                      <a:prstDash val="solid"/>
                      <a:round/>
                      <a:headEnd type="none" w="med" len="med"/>
                      <a:tailEnd type="none" w="med" len="med"/>
                    </a:lnT>
                  </a:tcPr>
                </a:tc>
              </a:tr>
              <a:tr h="220588">
                <a:tc>
                  <a:txBody>
                    <a:bodyPr/>
                    <a:lstStyle/>
                    <a:p>
                      <a:r>
                        <a:rPr lang="en-US" sz="1400" dirty="0" smtClean="0">
                          <a:latin typeface="Times New Roman" pitchFamily="18" charset="0"/>
                          <a:cs typeface="Times New Roman" pitchFamily="18" charset="0"/>
                        </a:rPr>
                        <a:t>Dynamic</a:t>
                      </a:r>
                      <a:r>
                        <a:rPr lang="en-US" sz="1400" baseline="0" dirty="0" smtClean="0">
                          <a:latin typeface="Times New Roman" pitchFamily="18" charset="0"/>
                          <a:cs typeface="Times New Roman" pitchFamily="18" charset="0"/>
                        </a:rPr>
                        <a:t> field quality</a:t>
                      </a:r>
                      <a:endParaRPr lang="en-US" sz="14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latin typeface="Times New Roman" pitchFamily="18" charset="0"/>
                          <a:cs typeface="Times New Roman" pitchFamily="18" charset="0"/>
                        </a:rPr>
                        <a:t>Partial core</a:t>
                      </a:r>
                      <a:endParaRPr lang="en-US" sz="1400" dirty="0" smtClean="0">
                        <a:latin typeface="Times New Roman" pitchFamily="18" charset="0"/>
                        <a:cs typeface="Times New Roman" pitchFamily="18" charset="0"/>
                      </a:endParaRPr>
                    </a:p>
                  </a:txBody>
                  <a:tcPr anchor="ctr"/>
                </a:tc>
              </a:tr>
              <a:tr h="2205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Times New Roman" pitchFamily="18" charset="0"/>
                          <a:cs typeface="Times New Roman" pitchFamily="18" charset="0"/>
                        </a:rPr>
                        <a:t>Fast</a:t>
                      </a:r>
                      <a:r>
                        <a:rPr lang="en-US" sz="1400" baseline="0" dirty="0" smtClean="0">
                          <a:latin typeface="Times New Roman" pitchFamily="18" charset="0"/>
                          <a:cs typeface="Times New Roman" pitchFamily="18" charset="0"/>
                        </a:rPr>
                        <a:t> down-ramp</a:t>
                      </a:r>
                      <a:endParaRPr lang="en-US" sz="1400" dirty="0" smtClean="0">
                        <a:latin typeface="Times New Roman" pitchFamily="18" charset="0"/>
                        <a:cs typeface="Times New Roman" pitchFamily="18" charset="0"/>
                      </a:endParaRPr>
                    </a:p>
                  </a:txBody>
                  <a:tcPr/>
                </a:tc>
                <a:tc>
                  <a:txBody>
                    <a:bodyPr/>
                    <a:lstStyle/>
                    <a:p>
                      <a:pPr algn="l"/>
                      <a:r>
                        <a:rPr lang="en-US" sz="1400" dirty="0" smtClean="0">
                          <a:latin typeface="Times New Roman" pitchFamily="18" charset="0"/>
                          <a:cs typeface="Times New Roman" pitchFamily="18" charset="0"/>
                        </a:rPr>
                        <a:t>Wide</a:t>
                      </a:r>
                      <a:r>
                        <a:rPr lang="en-US" sz="1400" baseline="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core (high </a:t>
                      </a:r>
                      <a:r>
                        <a:rPr lang="en-US" sz="1400" i="1" dirty="0" err="1" smtClean="0">
                          <a:latin typeface="Times New Roman" pitchFamily="18" charset="0"/>
                          <a:cs typeface="Times New Roman" pitchFamily="18" charset="0"/>
                        </a:rPr>
                        <a:t>R</a:t>
                      </a:r>
                      <a:r>
                        <a:rPr lang="en-US" sz="1400" baseline="-25000" dirty="0" err="1" smtClean="0">
                          <a:latin typeface="Times New Roman" pitchFamily="18" charset="0"/>
                          <a:cs typeface="Times New Roman" pitchFamily="18" charset="0"/>
                        </a:rPr>
                        <a:t>c</a:t>
                      </a:r>
                      <a:r>
                        <a:rPr lang="en-US" sz="1400" dirty="0" smtClean="0">
                          <a:latin typeface="Times New Roman" pitchFamily="18" charset="0"/>
                          <a:cs typeface="Times New Roman" pitchFamily="18" charset="0"/>
                        </a:rPr>
                        <a:t>)</a:t>
                      </a:r>
                      <a:endParaRPr lang="en-US" sz="1400" dirty="0">
                        <a:latin typeface="Times New Roman" pitchFamily="18" charset="0"/>
                        <a:cs typeface="Times New Roman" pitchFamily="18" charset="0"/>
                      </a:endParaRPr>
                    </a:p>
                  </a:txBody>
                  <a:tcPr anchor="ctr"/>
                </a:tc>
              </a:tr>
              <a:tr h="220588">
                <a:tc>
                  <a:txBody>
                    <a:bodyPr/>
                    <a:lstStyle/>
                    <a:p>
                      <a:r>
                        <a:rPr lang="en-US" sz="1400" dirty="0" smtClean="0">
                          <a:latin typeface="Times New Roman" pitchFamily="18" charset="0"/>
                          <a:cs typeface="Times New Roman" pitchFamily="18" charset="0"/>
                        </a:rPr>
                        <a:t>Quench back (driven by losses)</a:t>
                      </a:r>
                      <a:endParaRPr lang="en-US" sz="1400" dirty="0">
                        <a:latin typeface="Times New Roman" pitchFamily="18" charset="0"/>
                        <a:cs typeface="Times New Roman" pitchFamily="18" charset="0"/>
                      </a:endParaRPr>
                    </a:p>
                  </a:txBody>
                  <a:tcPr/>
                </a:tc>
                <a:tc>
                  <a:txBody>
                    <a:bodyPr/>
                    <a:lstStyle/>
                    <a:p>
                      <a:pPr algn="l"/>
                      <a:r>
                        <a:rPr lang="en-US" sz="1400" dirty="0" smtClean="0">
                          <a:latin typeface="Times New Roman" pitchFamily="18" charset="0"/>
                          <a:cs typeface="Times New Roman" pitchFamily="18" charset="0"/>
                        </a:rPr>
                        <a:t>Narrow or no core (low </a:t>
                      </a:r>
                      <a:r>
                        <a:rPr lang="en-US" sz="1400" i="1" dirty="0" err="1" smtClean="0">
                          <a:latin typeface="Times New Roman" pitchFamily="18" charset="0"/>
                          <a:cs typeface="Times New Roman" pitchFamily="18" charset="0"/>
                        </a:rPr>
                        <a:t>R</a:t>
                      </a:r>
                      <a:r>
                        <a:rPr lang="en-US" sz="1400" baseline="-25000" dirty="0" err="1" smtClean="0">
                          <a:latin typeface="Times New Roman" pitchFamily="18" charset="0"/>
                          <a:cs typeface="Times New Roman" pitchFamily="18" charset="0"/>
                        </a:rPr>
                        <a:t>c</a:t>
                      </a:r>
                      <a:r>
                        <a:rPr lang="en-US" sz="1400" dirty="0" smtClean="0">
                          <a:latin typeface="Times New Roman" pitchFamily="18" charset="0"/>
                          <a:cs typeface="Times New Roman" pitchFamily="18" charset="0"/>
                        </a:rPr>
                        <a:t>)</a:t>
                      </a:r>
                      <a:endParaRPr lang="en-US" sz="1400" dirty="0">
                        <a:latin typeface="Times New Roman" pitchFamily="18" charset="0"/>
                        <a:cs typeface="Times New Roman" pitchFamily="18" charset="0"/>
                      </a:endParaRPr>
                    </a:p>
                  </a:txBody>
                  <a:tcPr anchor="ctr"/>
                </a:tc>
              </a:tr>
              <a:tr h="220588">
                <a:tc>
                  <a:txBody>
                    <a:bodyPr/>
                    <a:lstStyle/>
                    <a:p>
                      <a:r>
                        <a:rPr lang="en-US" sz="1400" dirty="0" smtClean="0">
                          <a:latin typeface="Times New Roman" pitchFamily="18" charset="0"/>
                          <a:cs typeface="Times New Roman" pitchFamily="18" charset="0"/>
                        </a:rPr>
                        <a:t>Stability</a:t>
                      </a:r>
                      <a:r>
                        <a:rPr lang="en-US" sz="1400" baseline="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current sharing among cable layers)</a:t>
                      </a:r>
                      <a:endParaRPr lang="en-US" sz="14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latin typeface="Times New Roman" pitchFamily="18" charset="0"/>
                          <a:cs typeface="Times New Roman" pitchFamily="18" charset="0"/>
                        </a:rPr>
                        <a:t>Narrow or no core</a:t>
                      </a:r>
                      <a:r>
                        <a:rPr lang="en-US" sz="1400" dirty="0" smtClean="0">
                          <a:latin typeface="Times New Roman" pitchFamily="18" charset="0"/>
                          <a:cs typeface="Times New Roman" pitchFamily="18" charset="0"/>
                        </a:rPr>
                        <a:t> (low </a:t>
                      </a:r>
                      <a:r>
                        <a:rPr lang="en-US" sz="1400" i="1" dirty="0" err="1" smtClean="0">
                          <a:latin typeface="Times New Roman" pitchFamily="18" charset="0"/>
                          <a:cs typeface="Times New Roman" pitchFamily="18" charset="0"/>
                        </a:rPr>
                        <a:t>R</a:t>
                      </a:r>
                      <a:r>
                        <a:rPr lang="en-US" sz="1400" baseline="-25000" dirty="0" err="1" smtClean="0">
                          <a:latin typeface="Times New Roman" pitchFamily="18" charset="0"/>
                          <a:cs typeface="Times New Roman" pitchFamily="18" charset="0"/>
                        </a:rPr>
                        <a:t>c</a:t>
                      </a:r>
                      <a:r>
                        <a:rPr lang="en-US" sz="1400" dirty="0" smtClean="0">
                          <a:latin typeface="Times New Roman" pitchFamily="18" charset="0"/>
                          <a:cs typeface="Times New Roman" pitchFamily="18" charset="0"/>
                        </a:rPr>
                        <a:t>)</a:t>
                      </a:r>
                    </a:p>
                  </a:txBody>
                  <a:tcPr anchor="ctr"/>
                </a:tc>
              </a:tr>
              <a:tr h="220588">
                <a:tc>
                  <a:txBody>
                    <a:bodyPr/>
                    <a:lstStyle/>
                    <a:p>
                      <a:r>
                        <a:rPr lang="en-US" sz="1400" dirty="0" smtClean="0">
                          <a:latin typeface="Times New Roman" pitchFamily="18" charset="0"/>
                          <a:cs typeface="Times New Roman" pitchFamily="18" charset="0"/>
                        </a:rPr>
                        <a:t>Quench propagation velocity</a:t>
                      </a:r>
                      <a:endParaRPr lang="en-US" sz="1400" dirty="0">
                        <a:latin typeface="Times New Roman" pitchFamily="18" charset="0"/>
                        <a:cs typeface="Times New Roman" pitchFamily="18" charset="0"/>
                      </a:endParaRPr>
                    </a:p>
                  </a:txBody>
                  <a:tcPr/>
                </a:tc>
                <a:tc>
                  <a:txBody>
                    <a:bodyPr/>
                    <a:lstStyle/>
                    <a:p>
                      <a:pPr algn="l"/>
                      <a:r>
                        <a:rPr lang="en-US" sz="1400" dirty="0" smtClean="0">
                          <a:latin typeface="Times New Roman" pitchFamily="18" charset="0"/>
                          <a:cs typeface="Times New Roman" pitchFamily="18" charset="0"/>
                        </a:rPr>
                        <a:t>TBD</a:t>
                      </a:r>
                      <a:endParaRPr lang="en-US" sz="1400" dirty="0">
                        <a:latin typeface="Times New Roman" pitchFamily="18" charset="0"/>
                        <a:cs typeface="Times New Roman" pitchFamily="18" charset="0"/>
                      </a:endParaRPr>
                    </a:p>
                  </a:txBody>
                  <a:tcPr anchor="ctr"/>
                </a:tc>
              </a:tr>
            </a:tbl>
          </a:graphicData>
        </a:graphic>
      </p:graphicFrame>
      <p:sp>
        <p:nvSpPr>
          <p:cNvPr id="7" name="Rectangle 6"/>
          <p:cNvSpPr/>
          <p:nvPr/>
        </p:nvSpPr>
        <p:spPr>
          <a:xfrm>
            <a:off x="1981200" y="3505200"/>
            <a:ext cx="1755609" cy="338554"/>
          </a:xfrm>
          <a:prstGeom prst="rect">
            <a:avLst/>
          </a:prstGeom>
        </p:spPr>
        <p:txBody>
          <a:bodyPr wrap="none">
            <a:spAutoFit/>
          </a:bodyPr>
          <a:lstStyle/>
          <a:p>
            <a:r>
              <a:rPr lang="en-US" sz="1600" dirty="0" smtClean="0">
                <a:latin typeface="Times New Roman" pitchFamily="18" charset="0"/>
                <a:cs typeface="Times New Roman" pitchFamily="18" charset="0"/>
              </a:rPr>
              <a:t>Core in </a:t>
            </a:r>
            <a:r>
              <a:rPr lang="en-US" sz="1600" i="1" dirty="0" smtClean="0">
                <a:latin typeface="Times New Roman" pitchFamily="18" charset="0"/>
                <a:cs typeface="Times New Roman" pitchFamily="18" charset="0"/>
              </a:rPr>
              <a:t>both </a:t>
            </a:r>
            <a:r>
              <a:rPr lang="en-US" sz="1600" dirty="0" smtClean="0">
                <a:latin typeface="Times New Roman" pitchFamily="18" charset="0"/>
                <a:cs typeface="Times New Roman" pitchFamily="18" charset="0"/>
              </a:rPr>
              <a:t>layers</a:t>
            </a:r>
            <a:endParaRPr lang="en-US" sz="1600" dirty="0"/>
          </a:p>
        </p:txBody>
      </p:sp>
      <p:sp>
        <p:nvSpPr>
          <p:cNvPr id="8" name="Rectangle 7"/>
          <p:cNvSpPr/>
          <p:nvPr/>
        </p:nvSpPr>
        <p:spPr>
          <a:xfrm>
            <a:off x="5918940" y="3514202"/>
            <a:ext cx="2161169" cy="338554"/>
          </a:xfrm>
          <a:prstGeom prst="rect">
            <a:avLst/>
          </a:prstGeom>
        </p:spPr>
        <p:txBody>
          <a:bodyPr wrap="none">
            <a:spAutoFit/>
          </a:bodyPr>
          <a:lstStyle/>
          <a:p>
            <a:r>
              <a:rPr lang="en-US" sz="1600" dirty="0" smtClean="0">
                <a:latin typeface="Times New Roman" pitchFamily="18" charset="0"/>
                <a:cs typeface="Times New Roman" pitchFamily="18" charset="0"/>
              </a:rPr>
              <a:t>Core in </a:t>
            </a:r>
            <a:r>
              <a:rPr lang="en-US" sz="1600" i="1" dirty="0" smtClean="0">
                <a:latin typeface="Times New Roman" pitchFamily="18" charset="0"/>
                <a:cs typeface="Times New Roman" pitchFamily="18" charset="0"/>
              </a:rPr>
              <a:t>inner </a:t>
            </a:r>
            <a:r>
              <a:rPr lang="en-US" sz="1600" dirty="0" smtClean="0">
                <a:latin typeface="Times New Roman" pitchFamily="18" charset="0"/>
                <a:cs typeface="Times New Roman" pitchFamily="18" charset="0"/>
              </a:rPr>
              <a:t>layer only</a:t>
            </a:r>
            <a:endParaRPr lang="en-US" sz="1600" dirty="0"/>
          </a:p>
        </p:txBody>
      </p:sp>
      <p:pic>
        <p:nvPicPr>
          <p:cNvPr id="9" name="Picture 2"/>
          <p:cNvPicPr>
            <a:picLocks noChangeAspect="1" noChangeArrowheads="1"/>
          </p:cNvPicPr>
          <p:nvPr/>
        </p:nvPicPr>
        <p:blipFill>
          <a:blip r:embed="rId4" cstate="print"/>
          <a:srcRect/>
          <a:stretch>
            <a:fillRect/>
          </a:stretch>
        </p:blipFill>
        <p:spPr bwMode="auto">
          <a:xfrm>
            <a:off x="5181600" y="3891403"/>
            <a:ext cx="3302296" cy="2209800"/>
          </a:xfrm>
          <a:prstGeom prst="rect">
            <a:avLst/>
          </a:prstGeom>
          <a:noFill/>
          <a:ln w="9525">
            <a:noFill/>
            <a:miter lim="800000"/>
            <a:headEnd/>
            <a:tailEnd/>
          </a:ln>
          <a:effectLst/>
        </p:spPr>
      </p:pic>
      <p:pic>
        <p:nvPicPr>
          <p:cNvPr id="10" name="Picture 3"/>
          <p:cNvPicPr>
            <a:picLocks noGrp="1" noChangeAspect="1" noChangeArrowheads="1"/>
          </p:cNvPicPr>
          <p:nvPr>
            <p:ph idx="4294967295"/>
          </p:nvPr>
        </p:nvPicPr>
        <p:blipFill>
          <a:blip r:embed="rId5" cstate="print"/>
          <a:srcRect/>
          <a:stretch>
            <a:fillRect/>
          </a:stretch>
        </p:blipFill>
        <p:spPr bwMode="auto">
          <a:xfrm>
            <a:off x="1295400" y="3873089"/>
            <a:ext cx="3323665" cy="2228114"/>
          </a:xfrm>
          <a:prstGeom prst="rect">
            <a:avLst/>
          </a:prstGeom>
          <a:noFill/>
          <a:ln w="9525">
            <a:noFill/>
            <a:miter lim="800000"/>
            <a:headEnd/>
            <a:tailEnd/>
          </a:ln>
          <a:effectLst/>
        </p:spPr>
      </p:pic>
      <p:sp>
        <p:nvSpPr>
          <p:cNvPr id="2" name="TextBox 1"/>
          <p:cNvSpPr txBox="1"/>
          <p:nvPr/>
        </p:nvSpPr>
        <p:spPr>
          <a:xfrm>
            <a:off x="7538806" y="6086573"/>
            <a:ext cx="995594" cy="369332"/>
          </a:xfrm>
          <a:prstGeom prst="rect">
            <a:avLst/>
          </a:prstGeom>
          <a:noFill/>
        </p:spPr>
        <p:txBody>
          <a:bodyPr wrap="none" rtlCol="0">
            <a:spAutoFit/>
          </a:bodyPr>
          <a:lstStyle/>
          <a:p>
            <a:r>
              <a:rPr lang="en-US" sz="1800" i="1" dirty="0" smtClean="0"/>
              <a:t>X. Wang</a:t>
            </a:r>
            <a:endParaRPr lang="en-US" sz="1800" i="1" dirty="0"/>
          </a:p>
        </p:txBody>
      </p:sp>
    </p:spTree>
    <p:extLst>
      <p:ext uri="{BB962C8B-B14F-4D97-AF65-F5344CB8AC3E}">
        <p14:creationId xmlns:p14="http://schemas.microsoft.com/office/powerpoint/2010/main" val="37879300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715060" y="346075"/>
            <a:ext cx="3533340"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Production issues</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 name="Rectangle 4"/>
          <p:cNvSpPr>
            <a:spLocks noChangeArrowheads="1"/>
          </p:cNvSpPr>
          <p:nvPr/>
        </p:nvSpPr>
        <p:spPr bwMode="auto">
          <a:xfrm>
            <a:off x="442356" y="1066800"/>
            <a:ext cx="8290719" cy="542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spcAft>
                <a:spcPts val="400"/>
              </a:spcAft>
            </a:pPr>
            <a:r>
              <a:rPr lang="en-US" sz="2000" u="sng" dirty="0" smtClean="0"/>
              <a:t>Piece length</a:t>
            </a:r>
            <a:r>
              <a:rPr lang="en-US" sz="2000" dirty="0" smtClean="0"/>
              <a:t>:</a:t>
            </a:r>
          </a:p>
          <a:p>
            <a:pPr marL="342900" indent="-342900" eaLnBrk="1" hangingPunct="1">
              <a:spcAft>
                <a:spcPts val="400"/>
              </a:spcAft>
              <a:buFont typeface="Arial" panose="020B0604020202020204" pitchFamily="34" charset="0"/>
              <a:buChar char="•"/>
            </a:pPr>
            <a:r>
              <a:rPr lang="en-US" sz="2000" dirty="0" smtClean="0"/>
              <a:t>At this stage, we don’t need to discuss the contractual issues related to negotiating </a:t>
            </a:r>
            <a:r>
              <a:rPr lang="en-US" sz="2000" dirty="0"/>
              <a:t>a minimum piece </a:t>
            </a:r>
            <a:r>
              <a:rPr lang="en-US" sz="2000" dirty="0" smtClean="0"/>
              <a:t>length</a:t>
            </a:r>
          </a:p>
          <a:p>
            <a:pPr marL="342900" indent="-342900" eaLnBrk="1" hangingPunct="1">
              <a:spcAft>
                <a:spcPts val="400"/>
              </a:spcAft>
              <a:buFont typeface="Arial" panose="020B0604020202020204" pitchFamily="34" charset="0"/>
              <a:buChar char="•"/>
            </a:pPr>
            <a:r>
              <a:rPr lang="en-US" sz="2000" dirty="0" smtClean="0"/>
              <a:t>Rather, focus on our analysis/understanding of the distributions that manufacturers will be able to achieve and how the design or future process optimization can influence them</a:t>
            </a:r>
            <a:endParaRPr lang="en-US" sz="2000" dirty="0"/>
          </a:p>
          <a:p>
            <a:pPr marL="342900" indent="-342900" eaLnBrk="1" hangingPunct="1">
              <a:spcAft>
                <a:spcPts val="400"/>
              </a:spcAft>
              <a:buFont typeface="Arial" panose="020B0604020202020204" pitchFamily="34" charset="0"/>
              <a:buChar char="•"/>
            </a:pPr>
            <a:r>
              <a:rPr lang="en-US" sz="2000" dirty="0" smtClean="0"/>
              <a:t>Establish a reasonable target for wire losses due to piece length. </a:t>
            </a:r>
            <a:r>
              <a:rPr lang="en-US" sz="2000" dirty="0"/>
              <a:t>Example: For </a:t>
            </a:r>
            <a:r>
              <a:rPr lang="en-US" sz="2000" dirty="0" smtClean="0"/>
              <a:t>&lt;10</a:t>
            </a:r>
            <a:r>
              <a:rPr lang="en-US" sz="2000" dirty="0"/>
              <a:t>% loss we need typical piece </a:t>
            </a:r>
            <a:r>
              <a:rPr lang="en-US" sz="2000" dirty="0" smtClean="0"/>
              <a:t>lengths </a:t>
            </a:r>
            <a:r>
              <a:rPr lang="en-US" sz="2000" dirty="0"/>
              <a:t>of </a:t>
            </a:r>
            <a:r>
              <a:rPr lang="en-US" sz="2000" dirty="0" smtClean="0"/>
              <a:t>~5 </a:t>
            </a:r>
            <a:r>
              <a:rPr lang="en-US" sz="2000" dirty="0"/>
              <a:t>times </a:t>
            </a:r>
            <a:r>
              <a:rPr lang="en-US" sz="2000" dirty="0" smtClean="0"/>
              <a:t>with respect to what is needed for one cable UL</a:t>
            </a:r>
          </a:p>
          <a:p>
            <a:pPr marL="800100" lvl="1" indent="-342900" eaLnBrk="1" hangingPunct="1">
              <a:spcAft>
                <a:spcPts val="400"/>
              </a:spcAft>
              <a:buFont typeface="Arial" panose="020B0604020202020204" pitchFamily="34" charset="0"/>
              <a:buChar char="•"/>
            </a:pPr>
            <a:r>
              <a:rPr lang="en-US" sz="2000" dirty="0"/>
              <a:t>Cable length for </a:t>
            </a:r>
            <a:r>
              <a:rPr lang="en-US" sz="2000" dirty="0" smtClean="0"/>
              <a:t>Q1/Q3: </a:t>
            </a:r>
            <a:r>
              <a:rPr lang="en-US" sz="2000" dirty="0"/>
              <a:t>430 </a:t>
            </a:r>
            <a:r>
              <a:rPr lang="en-US" sz="2000" dirty="0" smtClean="0"/>
              <a:t>m</a:t>
            </a:r>
            <a:r>
              <a:rPr lang="en-US" sz="2000" dirty="0"/>
              <a:t> </a:t>
            </a:r>
            <a:r>
              <a:rPr lang="en-US" sz="2000" dirty="0" smtClean="0"/>
              <a:t>+ 50 m to account for various factors</a:t>
            </a:r>
          </a:p>
          <a:p>
            <a:pPr marL="800100" lvl="1" indent="-342900" eaLnBrk="1" hangingPunct="1">
              <a:spcAft>
                <a:spcPts val="400"/>
              </a:spcAft>
              <a:buFont typeface="Arial" panose="020B0604020202020204" pitchFamily="34" charset="0"/>
              <a:buChar char="•"/>
            </a:pPr>
            <a:r>
              <a:rPr lang="en-US" sz="2000" dirty="0" smtClean="0"/>
              <a:t>Cable </a:t>
            </a:r>
            <a:r>
              <a:rPr lang="en-US" sz="2000" dirty="0"/>
              <a:t>length for </a:t>
            </a:r>
            <a:r>
              <a:rPr lang="en-US" sz="2000" dirty="0" smtClean="0"/>
              <a:t>Q2a/b 710 m</a:t>
            </a:r>
            <a:r>
              <a:rPr lang="en-US" sz="2000" dirty="0"/>
              <a:t> </a:t>
            </a:r>
            <a:r>
              <a:rPr lang="en-US" sz="2000" dirty="0" smtClean="0"/>
              <a:t>+ 60 m to account for various factors</a:t>
            </a:r>
            <a:endParaRPr lang="en-US" sz="2000" dirty="0"/>
          </a:p>
          <a:p>
            <a:pPr marL="342900" indent="-342900" eaLnBrk="1" hangingPunct="1">
              <a:spcAft>
                <a:spcPts val="400"/>
              </a:spcAft>
              <a:buFont typeface="Arial" panose="020B0604020202020204" pitchFamily="34" charset="0"/>
              <a:buChar char="•"/>
            </a:pPr>
            <a:r>
              <a:rPr lang="en-US" sz="2000" dirty="0" smtClean="0"/>
              <a:t>With the above assumptions, need “typical” pieces of 2-2.5 km </a:t>
            </a:r>
            <a:r>
              <a:rPr lang="en-US" sz="2000" dirty="0"/>
              <a:t>for Q1/Q3 and </a:t>
            </a:r>
            <a:r>
              <a:rPr lang="en-US" sz="2000" dirty="0" smtClean="0"/>
              <a:t>3.5-4 </a:t>
            </a:r>
            <a:r>
              <a:rPr lang="en-US" sz="2000" dirty="0"/>
              <a:t>km for </a:t>
            </a:r>
            <a:r>
              <a:rPr lang="en-US" sz="2000" dirty="0" smtClean="0"/>
              <a:t>Q2</a:t>
            </a:r>
          </a:p>
          <a:p>
            <a:pPr eaLnBrk="1" hangingPunct="1">
              <a:spcAft>
                <a:spcPts val="400"/>
              </a:spcAft>
            </a:pPr>
            <a:r>
              <a:rPr lang="en-US" sz="2000" u="sng" dirty="0"/>
              <a:t>U</a:t>
            </a:r>
            <a:r>
              <a:rPr lang="en-US" sz="2000" u="sng" dirty="0" smtClean="0"/>
              <a:t>niformity </a:t>
            </a:r>
            <a:r>
              <a:rPr lang="en-US" sz="2000" u="sng" dirty="0"/>
              <a:t>of </a:t>
            </a:r>
            <a:r>
              <a:rPr lang="en-US" sz="2000" u="sng" dirty="0" smtClean="0"/>
              <a:t>conductor properties</a:t>
            </a:r>
            <a:r>
              <a:rPr lang="en-US" sz="2000" dirty="0" smtClean="0"/>
              <a:t>: </a:t>
            </a:r>
          </a:p>
          <a:p>
            <a:pPr marL="342900" indent="-342900" eaLnBrk="1" hangingPunct="1">
              <a:spcAft>
                <a:spcPts val="400"/>
              </a:spcAft>
              <a:buFont typeface="Arial" panose="020B0604020202020204" pitchFamily="34" charset="0"/>
              <a:buChar char="•"/>
            </a:pPr>
            <a:r>
              <a:rPr lang="en-US" sz="2000" dirty="0" smtClean="0"/>
              <a:t>This will be key to field quality.</a:t>
            </a:r>
            <a:r>
              <a:rPr lang="en-US" sz="2000" dirty="0"/>
              <a:t> </a:t>
            </a:r>
            <a:r>
              <a:rPr lang="en-US" sz="2000" dirty="0" smtClean="0"/>
              <a:t>Past history has shown slow improvements and periodic deteriorations. Need consistent production and detailed QA. </a:t>
            </a:r>
            <a:endParaRPr lang="en-US" sz="2000" dirty="0"/>
          </a:p>
        </p:txBody>
      </p:sp>
    </p:spTree>
    <p:extLst>
      <p:ext uri="{BB962C8B-B14F-4D97-AF65-F5344CB8AC3E}">
        <p14:creationId xmlns:p14="http://schemas.microsoft.com/office/powerpoint/2010/main" val="794775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ChangeArrowheads="1"/>
          </p:cNvSpPr>
          <p:nvPr/>
        </p:nvSpPr>
        <p:spPr bwMode="auto">
          <a:xfrm>
            <a:off x="3505200" y="322277"/>
            <a:ext cx="1938351"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Summary</a:t>
            </a:r>
            <a:endParaRPr lang="en-GB" sz="3200" dirty="0">
              <a:solidFill>
                <a:srgbClr val="FF0000"/>
              </a:solidFill>
              <a:latin typeface="Bitstream Vera Serif"/>
            </a:endParaRPr>
          </a:p>
        </p:txBody>
      </p:sp>
      <p:sp>
        <p:nvSpPr>
          <p:cNvPr id="4100" name="Line 4"/>
          <p:cNvSpPr>
            <a:spLocks noChangeShapeType="1"/>
          </p:cNvSpPr>
          <p:nvPr/>
        </p:nvSpPr>
        <p:spPr bwMode="auto">
          <a:xfrm>
            <a:off x="1250950" y="990600"/>
            <a:ext cx="621665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dirty="0"/>
          </a:p>
        </p:txBody>
      </p:sp>
      <p:pic>
        <p:nvPicPr>
          <p:cNvPr id="4101" name="Picture 10" descr="2011-10-04_logoHiLumi561px.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0" y="304800"/>
            <a:ext cx="142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p:nvSpPr>
        <p:spPr bwMode="auto">
          <a:xfrm>
            <a:off x="424542" y="1219200"/>
            <a:ext cx="8290719" cy="5068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eaLnBrk="1" hangingPunct="1">
              <a:spcAft>
                <a:spcPts val="400"/>
              </a:spcAft>
              <a:buFont typeface="Arial" panose="020B0604020202020204" pitchFamily="34" charset="0"/>
              <a:buChar char="•"/>
            </a:pPr>
            <a:r>
              <a:rPr lang="en-US" sz="2000" dirty="0" smtClean="0"/>
              <a:t>Higher </a:t>
            </a:r>
            <a:r>
              <a:rPr lang="en-US" sz="2000" dirty="0" err="1" smtClean="0"/>
              <a:t>GxA</a:t>
            </a:r>
            <a:r>
              <a:rPr lang="en-US" sz="2000" dirty="0" smtClean="0"/>
              <a:t> is the main reason we seek to use Nb3Sn in HL-LHC IR </a:t>
            </a:r>
          </a:p>
          <a:p>
            <a:pPr marL="342900" indent="-342900" eaLnBrk="1" hangingPunct="1">
              <a:spcAft>
                <a:spcPts val="400"/>
              </a:spcAft>
              <a:buFont typeface="Arial" panose="020B0604020202020204" pitchFamily="34" charset="0"/>
              <a:buChar char="•"/>
            </a:pPr>
            <a:r>
              <a:rPr lang="en-US" sz="2000" dirty="0" smtClean="0"/>
              <a:t>QXF performance targets present considerable challenges from the magnetic, mechanical and quench protection standpoint</a:t>
            </a:r>
          </a:p>
          <a:p>
            <a:pPr marL="342900" indent="-342900" eaLnBrk="1" hangingPunct="1">
              <a:spcAft>
                <a:spcPts val="400"/>
              </a:spcAft>
              <a:buFont typeface="Arial" panose="020B0604020202020204" pitchFamily="34" charset="0"/>
              <a:buChar char="•"/>
            </a:pPr>
            <a:r>
              <a:rPr lang="en-US" sz="2000" dirty="0" smtClean="0"/>
              <a:t>Improvements in conductor and cable performance can help to mitigate some of these challenges </a:t>
            </a:r>
          </a:p>
          <a:p>
            <a:pPr marL="800100" lvl="1" indent="-342900" eaLnBrk="1" hangingPunct="1">
              <a:spcAft>
                <a:spcPts val="400"/>
              </a:spcAft>
              <a:buFont typeface="Arial" panose="020B0604020202020204" pitchFamily="34" charset="0"/>
              <a:buChar char="•"/>
            </a:pPr>
            <a:r>
              <a:rPr lang="en-US" sz="2000" i="1" dirty="0" smtClean="0"/>
              <a:t>Increase of critical current density at high field will benefit magnetic, mechanical and quench protection design </a:t>
            </a:r>
          </a:p>
          <a:p>
            <a:pPr marL="800100" lvl="1" indent="-342900" eaLnBrk="1" hangingPunct="1">
              <a:spcAft>
                <a:spcPts val="400"/>
              </a:spcAft>
              <a:buFont typeface="Arial" panose="020B0604020202020204" pitchFamily="34" charset="0"/>
              <a:buChar char="•"/>
            </a:pPr>
            <a:r>
              <a:rPr lang="en-US" sz="2000" i="1" dirty="0" smtClean="0"/>
              <a:t>Increase the Cu/</a:t>
            </a:r>
            <a:r>
              <a:rPr lang="en-US" sz="2000" i="1" dirty="0" err="1" smtClean="0"/>
              <a:t>Sc</a:t>
            </a:r>
            <a:r>
              <a:rPr lang="en-US" sz="2000" i="1" dirty="0" smtClean="0"/>
              <a:t> ratio would give some benefit on quench protection, but requires that sufficient margin on the load line is available</a:t>
            </a:r>
          </a:p>
          <a:p>
            <a:pPr marL="800100" lvl="1" indent="-342900" eaLnBrk="1" hangingPunct="1">
              <a:spcAft>
                <a:spcPts val="400"/>
              </a:spcAft>
              <a:buFont typeface="Arial" panose="020B0604020202020204" pitchFamily="34" charset="0"/>
              <a:buChar char="•"/>
            </a:pPr>
            <a:r>
              <a:rPr lang="en-US" sz="2000" i="1" dirty="0" smtClean="0"/>
              <a:t>Persistent current harmonics are acceptable and differences are small in the practical range of effective filament size being considered</a:t>
            </a:r>
          </a:p>
          <a:p>
            <a:pPr marL="342900" indent="-342900" eaLnBrk="1" hangingPunct="1">
              <a:spcAft>
                <a:spcPts val="400"/>
              </a:spcAft>
              <a:buFont typeface="Arial" panose="020B0604020202020204" pitchFamily="34" charset="0"/>
              <a:buChar char="•"/>
            </a:pPr>
            <a:r>
              <a:rPr lang="en-US" sz="2000" dirty="0" smtClean="0"/>
              <a:t>Impact of a modest variation of the effective filament diameter on magnetization and field quality, the size of FJ stability thresholds, stability and quench validation windows should be assessed as part of this review</a:t>
            </a:r>
          </a:p>
          <a:p>
            <a:pPr marL="342900" indent="-342900" eaLnBrk="1" hangingPunct="1">
              <a:spcAft>
                <a:spcPts val="400"/>
              </a:spcAft>
              <a:buFont typeface="Arial" panose="020B0604020202020204" pitchFamily="34" charset="0"/>
              <a:buChar char="•"/>
            </a:pPr>
            <a:r>
              <a:rPr lang="en-US" sz="2000" dirty="0" smtClean="0">
                <a:solidFill>
                  <a:srgbClr val="0033CC"/>
                </a:solidFill>
              </a:rPr>
              <a:t>Uniformity of strand/cable properties will be critical</a:t>
            </a:r>
          </a:p>
        </p:txBody>
      </p:sp>
    </p:spTree>
    <p:extLst>
      <p:ext uri="{BB962C8B-B14F-4D97-AF65-F5344CB8AC3E}">
        <p14:creationId xmlns:p14="http://schemas.microsoft.com/office/powerpoint/2010/main" val="4223150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3440221" y="346075"/>
            <a:ext cx="2324675"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Introduction</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 name="Rectangle 4"/>
          <p:cNvSpPr>
            <a:spLocks noChangeArrowheads="1"/>
          </p:cNvSpPr>
          <p:nvPr/>
        </p:nvSpPr>
        <p:spPr bwMode="auto">
          <a:xfrm>
            <a:off x="387806" y="1388507"/>
            <a:ext cx="8429501" cy="455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eaLnBrk="1" hangingPunct="1">
              <a:spcAft>
                <a:spcPts val="1200"/>
              </a:spcAft>
              <a:buFont typeface="Arial" panose="020B0604020202020204" pitchFamily="34" charset="0"/>
              <a:buChar char="•"/>
            </a:pPr>
            <a:r>
              <a:rPr lang="en-US" sz="2000" dirty="0">
                <a:solidFill>
                  <a:srgbClr val="0033CC"/>
                </a:solidFill>
              </a:rPr>
              <a:t>F</a:t>
            </a:r>
            <a:r>
              <a:rPr lang="en-US" sz="2000" dirty="0" smtClean="0">
                <a:solidFill>
                  <a:srgbClr val="0033CC"/>
                </a:solidFill>
              </a:rPr>
              <a:t>ormal requirements </a:t>
            </a:r>
            <a:r>
              <a:rPr lang="en-US" sz="2000" dirty="0" smtClean="0"/>
              <a:t>for the IR quadrupole performance and each of the sub-components </a:t>
            </a:r>
            <a:r>
              <a:rPr lang="en-US" sz="2000" dirty="0" smtClean="0">
                <a:solidFill>
                  <a:srgbClr val="0033CC"/>
                </a:solidFill>
              </a:rPr>
              <a:t>will be established through the HiLumi design study</a:t>
            </a:r>
            <a:r>
              <a:rPr lang="en-US" sz="2000" dirty="0" smtClean="0"/>
              <a:t>, with support from model magnet R&amp;D (esp. HQ/LHQ) and the first results from QXF models (depending on target dates for TDR vs. QXF test schedule)</a:t>
            </a:r>
          </a:p>
          <a:p>
            <a:pPr marL="342900" indent="-342900" eaLnBrk="1" hangingPunct="1">
              <a:spcAft>
                <a:spcPts val="1200"/>
              </a:spcAft>
              <a:buFont typeface="Arial" panose="020B0604020202020204" pitchFamily="34" charset="0"/>
              <a:buChar char="•"/>
            </a:pPr>
            <a:r>
              <a:rPr lang="en-US" sz="2000" dirty="0" smtClean="0"/>
              <a:t>At this stage, we have a good degree of understanding of </a:t>
            </a:r>
            <a:r>
              <a:rPr lang="en-US" sz="2000" dirty="0" smtClean="0">
                <a:solidFill>
                  <a:srgbClr val="0033CC"/>
                </a:solidFill>
              </a:rPr>
              <a:t>performance goals, key priorities, constraints and trade-offs</a:t>
            </a:r>
          </a:p>
          <a:p>
            <a:pPr marL="800100" lvl="1" indent="-342900" eaLnBrk="1" hangingPunct="1">
              <a:spcAft>
                <a:spcPts val="1200"/>
              </a:spcAft>
              <a:buFont typeface="Arial" panose="020B0604020202020204" pitchFamily="34" charset="0"/>
              <a:buChar char="•"/>
            </a:pPr>
            <a:r>
              <a:rPr lang="en-US" sz="2000" dirty="0"/>
              <a:t>Purpose of this </a:t>
            </a:r>
            <a:r>
              <a:rPr lang="en-US" sz="2000" dirty="0" smtClean="0"/>
              <a:t>presentation </a:t>
            </a:r>
            <a:r>
              <a:rPr lang="en-US" sz="2000" dirty="0"/>
              <a:t>is to </a:t>
            </a:r>
            <a:r>
              <a:rPr lang="en-US" sz="2000" u="sng" dirty="0">
                <a:solidFill>
                  <a:srgbClr val="0033CC"/>
                </a:solidFill>
              </a:rPr>
              <a:t>review the impact of these factors on the </a:t>
            </a:r>
            <a:r>
              <a:rPr lang="en-US" sz="2000" u="sng" dirty="0" smtClean="0">
                <a:solidFill>
                  <a:srgbClr val="0033CC"/>
                </a:solidFill>
              </a:rPr>
              <a:t>conductor/cable design choices, provide guidelines for optimization </a:t>
            </a:r>
            <a:r>
              <a:rPr lang="en-US" sz="2000" u="sng" dirty="0">
                <a:solidFill>
                  <a:srgbClr val="0033CC"/>
                </a:solidFill>
              </a:rPr>
              <a:t>and </a:t>
            </a:r>
            <a:r>
              <a:rPr lang="en-US" sz="2000" u="sng" dirty="0" smtClean="0">
                <a:solidFill>
                  <a:srgbClr val="0033CC"/>
                </a:solidFill>
              </a:rPr>
              <a:t>specifications, and formulate some questions for discussion</a:t>
            </a:r>
            <a:endParaRPr lang="en-US" sz="2000" u="sng" dirty="0">
              <a:solidFill>
                <a:srgbClr val="0033CC"/>
              </a:solidFill>
            </a:endParaRPr>
          </a:p>
          <a:p>
            <a:pPr marL="342900" indent="-342900" eaLnBrk="1" hangingPunct="1">
              <a:spcAft>
                <a:spcPts val="1200"/>
              </a:spcAft>
              <a:buFont typeface="Arial" panose="020B0604020202020204" pitchFamily="34" charset="0"/>
              <a:buChar char="•"/>
            </a:pPr>
            <a:r>
              <a:rPr lang="en-US" sz="2000" dirty="0" smtClean="0"/>
              <a:t>Feedback from this meeting and future ones covering individual areas of the QXF design (mechanics, quench protection etc.) will be used to determine if present QXF targets should be maintained, or if changes are necessary to reach an optimal and balanced performance</a:t>
            </a:r>
          </a:p>
        </p:txBody>
      </p:sp>
    </p:spTree>
    <p:extLst>
      <p:ext uri="{BB962C8B-B14F-4D97-AF65-F5344CB8AC3E}">
        <p14:creationId xmlns:p14="http://schemas.microsoft.com/office/powerpoint/2010/main" val="32463572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590800" y="346075"/>
            <a:ext cx="4305987"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Magnetic Performance</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 name="Rectangle 4"/>
          <p:cNvSpPr>
            <a:spLocks noChangeArrowheads="1"/>
          </p:cNvSpPr>
          <p:nvPr/>
        </p:nvSpPr>
        <p:spPr bwMode="auto">
          <a:xfrm>
            <a:off x="472281" y="1143000"/>
            <a:ext cx="8290719" cy="3118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eaLnBrk="1" hangingPunct="1">
              <a:spcAft>
                <a:spcPts val="400"/>
              </a:spcAft>
              <a:buFont typeface="Arial" panose="020B0604020202020204" pitchFamily="34" charset="0"/>
              <a:buChar char="•"/>
            </a:pPr>
            <a:r>
              <a:rPr lang="en-US" sz="2000" dirty="0" smtClean="0"/>
              <a:t>Target operating condition is </a:t>
            </a:r>
            <a:r>
              <a:rPr lang="en-US" sz="2000" dirty="0">
                <a:solidFill>
                  <a:srgbClr val="0033CC"/>
                </a:solidFill>
              </a:rPr>
              <a:t>1</a:t>
            </a:r>
            <a:r>
              <a:rPr lang="en-US" sz="2000" dirty="0" smtClean="0">
                <a:solidFill>
                  <a:srgbClr val="0033CC"/>
                </a:solidFill>
              </a:rPr>
              <a:t>40 T/m in 150 mm aperture (1.9 K)</a:t>
            </a:r>
          </a:p>
          <a:p>
            <a:pPr marL="800100" lvl="1" indent="-342900" eaLnBrk="1" hangingPunct="1">
              <a:spcAft>
                <a:spcPts val="400"/>
              </a:spcAft>
              <a:buFont typeface="Arial" panose="020B0604020202020204" pitchFamily="34" charset="0"/>
              <a:buChar char="•"/>
            </a:pPr>
            <a:r>
              <a:rPr lang="en-US" sz="2000" i="1" dirty="0"/>
              <a:t>C</a:t>
            </a:r>
            <a:r>
              <a:rPr lang="en-US" sz="2000" i="1" dirty="0" smtClean="0"/>
              <a:t>hosen maximum (practical) cable width to help reach high field</a:t>
            </a:r>
          </a:p>
          <a:p>
            <a:pPr marL="342900" indent="-342900" eaLnBrk="1" hangingPunct="1">
              <a:spcAft>
                <a:spcPts val="400"/>
              </a:spcAft>
              <a:buFont typeface="Arial" panose="020B0604020202020204" pitchFamily="34" charset="0"/>
              <a:buChar char="•"/>
            </a:pPr>
            <a:r>
              <a:rPr lang="en-US" sz="2000" dirty="0" smtClean="0"/>
              <a:t>Nevertheless, with current assumptions, </a:t>
            </a:r>
            <a:r>
              <a:rPr lang="en-US" sz="2000" dirty="0" smtClean="0">
                <a:solidFill>
                  <a:srgbClr val="0033CC"/>
                </a:solidFill>
              </a:rPr>
              <a:t>design cannot meet target operational point at 80% </a:t>
            </a:r>
            <a:r>
              <a:rPr lang="en-US" sz="2000" dirty="0" smtClean="0"/>
              <a:t>on the load line (we are at 82%)</a:t>
            </a:r>
          </a:p>
          <a:p>
            <a:pPr marL="800100" lvl="1" indent="-342900" eaLnBrk="1" hangingPunct="1">
              <a:spcAft>
                <a:spcPts val="400"/>
              </a:spcAft>
              <a:buFont typeface="Arial" panose="020B0604020202020204" pitchFamily="34" charset="0"/>
              <a:buChar char="•"/>
            </a:pPr>
            <a:r>
              <a:rPr lang="en-US" sz="2000" i="1" dirty="0" smtClean="0"/>
              <a:t>In addition, some of the assumptions made seem too optimistic</a:t>
            </a:r>
          </a:p>
          <a:p>
            <a:pPr marL="342900" indent="-342900" eaLnBrk="1" hangingPunct="1">
              <a:spcAft>
                <a:spcPts val="400"/>
              </a:spcAft>
              <a:buFont typeface="Arial" panose="020B0604020202020204" pitchFamily="34" charset="0"/>
              <a:buChar char="•"/>
            </a:pPr>
            <a:r>
              <a:rPr lang="en-US" sz="2000" u="sng" dirty="0" smtClean="0">
                <a:solidFill>
                  <a:srgbClr val="0033CC"/>
                </a:solidFill>
              </a:rPr>
              <a:t>Higher critical current density at high field would be very beneficial to</a:t>
            </a:r>
            <a:r>
              <a:rPr lang="en-US" sz="2000" dirty="0" smtClean="0">
                <a:solidFill>
                  <a:srgbClr val="0033CC"/>
                </a:solidFill>
              </a:rPr>
              <a:t>:</a:t>
            </a:r>
          </a:p>
          <a:p>
            <a:pPr marL="800100" lvl="1" indent="-342900" eaLnBrk="1" hangingPunct="1">
              <a:spcAft>
                <a:spcPts val="400"/>
              </a:spcAft>
              <a:buFont typeface="Arial" panose="020B0604020202020204" pitchFamily="34" charset="0"/>
              <a:buChar char="•"/>
            </a:pPr>
            <a:r>
              <a:rPr lang="en-US" sz="2000" dirty="0" smtClean="0">
                <a:solidFill>
                  <a:srgbClr val="0033CC"/>
                </a:solidFill>
              </a:rPr>
              <a:t>Restore 80% operating point </a:t>
            </a:r>
            <a:r>
              <a:rPr lang="en-US" sz="2000" dirty="0" smtClean="0"/>
              <a:t>on the load line; </a:t>
            </a:r>
            <a:r>
              <a:rPr lang="en-US" sz="2000" dirty="0" smtClean="0">
                <a:solidFill>
                  <a:srgbClr val="0033CC"/>
                </a:solidFill>
              </a:rPr>
              <a:t>account for degradation </a:t>
            </a:r>
            <a:r>
              <a:rPr lang="en-US" sz="2000" dirty="0" smtClean="0"/>
              <a:t>during coil fabrication, assembly, pre-load and excitation; allow an </a:t>
            </a:r>
            <a:r>
              <a:rPr lang="en-US" sz="2000" dirty="0" smtClean="0">
                <a:solidFill>
                  <a:srgbClr val="0033CC"/>
                </a:solidFill>
              </a:rPr>
              <a:t>increase of Cu/non-Cu fraction </a:t>
            </a:r>
            <a:r>
              <a:rPr lang="en-US" sz="2000" dirty="0" smtClean="0"/>
              <a:t>for quench protection</a:t>
            </a:r>
          </a:p>
        </p:txBody>
      </p:sp>
      <p:graphicFrame>
        <p:nvGraphicFramePr>
          <p:cNvPr id="6" name="Table 5"/>
          <p:cNvGraphicFramePr>
            <a:graphicFrameLocks noGrp="1"/>
          </p:cNvGraphicFramePr>
          <p:nvPr>
            <p:extLst>
              <p:ext uri="{D42A27DB-BD31-4B8C-83A1-F6EECF244321}">
                <p14:modId xmlns:p14="http://schemas.microsoft.com/office/powerpoint/2010/main" val="3054137244"/>
              </p:ext>
            </p:extLst>
          </p:nvPr>
        </p:nvGraphicFramePr>
        <p:xfrm>
          <a:off x="2286000" y="4472813"/>
          <a:ext cx="4038600" cy="1792224"/>
        </p:xfrm>
        <a:graphic>
          <a:graphicData uri="http://schemas.openxmlformats.org/drawingml/2006/table">
            <a:tbl>
              <a:tblPr firstRow="1" firstCol="1" bandRow="1">
                <a:tableStyleId>{5C22544A-7EE6-4342-B048-85BDC9FD1C3A}</a:tableStyleId>
              </a:tblPr>
              <a:tblGrid>
                <a:gridCol w="1535097"/>
                <a:gridCol w="673877"/>
                <a:gridCol w="901299"/>
                <a:gridCol w="928327"/>
              </a:tblGrid>
              <a:tr h="365970">
                <a:tc gridSpan="4">
                  <a:txBody>
                    <a:bodyPr/>
                    <a:lstStyle/>
                    <a:p>
                      <a:pPr marL="0" marR="0" indent="0" algn="ctr">
                        <a:lnSpc>
                          <a:spcPct val="105000"/>
                        </a:lnSpc>
                        <a:spcBef>
                          <a:spcPts val="0"/>
                        </a:spcBef>
                        <a:spcAft>
                          <a:spcPts val="0"/>
                        </a:spcAft>
                      </a:pPr>
                      <a:r>
                        <a:rPr lang="en-US" sz="1600" dirty="0" smtClean="0">
                          <a:effectLst/>
                        </a:rPr>
                        <a:t>Mains </a:t>
                      </a:r>
                      <a:r>
                        <a:rPr lang="en-US" sz="1600" dirty="0">
                          <a:effectLst/>
                        </a:rPr>
                        <a:t>parameters of the QXF_v1 magnet</a:t>
                      </a:r>
                      <a:endParaRPr lang="en-US" sz="1600" dirty="0">
                        <a:effectLst/>
                        <a:latin typeface="Times New Roman"/>
                        <a:ea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185886">
                <a:tc>
                  <a:txBody>
                    <a:bodyPr/>
                    <a:lstStyle/>
                    <a:p>
                      <a:pPr marL="0" marR="0" indent="0" algn="ctr">
                        <a:lnSpc>
                          <a:spcPct val="105000"/>
                        </a:lnSpc>
                        <a:spcBef>
                          <a:spcPts val="0"/>
                        </a:spcBef>
                        <a:spcAft>
                          <a:spcPts val="0"/>
                        </a:spcAft>
                      </a:pPr>
                      <a:r>
                        <a:rPr lang="en-US" sz="1600">
                          <a:effectLst/>
                        </a:rPr>
                        <a:t> </a:t>
                      </a:r>
                      <a:endParaRPr lang="en-US" sz="1600">
                        <a:effectLst/>
                        <a:latin typeface="Times New Roman"/>
                        <a:ea typeface="Times New Roman"/>
                      </a:endParaRPr>
                    </a:p>
                  </a:txBody>
                  <a:tcPr marL="68580" marR="68580" marT="0" marB="0"/>
                </a:tc>
                <a:tc>
                  <a:txBody>
                    <a:bodyPr/>
                    <a:lstStyle/>
                    <a:p>
                      <a:pPr marL="0" marR="0" indent="0" algn="ctr">
                        <a:lnSpc>
                          <a:spcPct val="105000"/>
                        </a:lnSpc>
                        <a:spcBef>
                          <a:spcPts val="0"/>
                        </a:spcBef>
                        <a:spcAft>
                          <a:spcPts val="0"/>
                        </a:spcAft>
                      </a:pPr>
                      <a:r>
                        <a:rPr lang="en-US" sz="1600">
                          <a:effectLst/>
                        </a:rPr>
                        <a:t>unit</a:t>
                      </a:r>
                      <a:endParaRPr lang="en-US" sz="1600">
                        <a:effectLst/>
                        <a:latin typeface="Times New Roman"/>
                        <a:ea typeface="Times New Roman"/>
                      </a:endParaRPr>
                    </a:p>
                  </a:txBody>
                  <a:tcPr marL="68580" marR="68580" marT="0" marB="0"/>
                </a:tc>
                <a:tc gridSpan="2">
                  <a:txBody>
                    <a:bodyPr/>
                    <a:lstStyle/>
                    <a:p>
                      <a:pPr marL="0" marR="0" indent="0" algn="ctr">
                        <a:lnSpc>
                          <a:spcPct val="105000"/>
                        </a:lnSpc>
                        <a:spcBef>
                          <a:spcPts val="0"/>
                        </a:spcBef>
                        <a:spcAft>
                          <a:spcPts val="0"/>
                        </a:spcAft>
                      </a:pPr>
                      <a:r>
                        <a:rPr lang="en-US" sz="1600" dirty="0">
                          <a:effectLst/>
                        </a:rPr>
                        <a:t>Real iron yoke</a:t>
                      </a:r>
                      <a:endParaRPr lang="en-US" sz="1600" dirty="0">
                        <a:effectLst/>
                        <a:latin typeface="Times New Roman"/>
                        <a:ea typeface="Times New Roman"/>
                      </a:endParaRPr>
                    </a:p>
                  </a:txBody>
                  <a:tcPr marL="68580" marR="68580" marT="0" marB="0"/>
                </a:tc>
                <a:tc hMerge="1">
                  <a:txBody>
                    <a:bodyPr/>
                    <a:lstStyle/>
                    <a:p>
                      <a:endParaRPr lang="en-US"/>
                    </a:p>
                  </a:txBody>
                  <a:tcPr/>
                </a:tc>
              </a:tr>
              <a:tr h="185886">
                <a:tc>
                  <a:txBody>
                    <a:bodyPr/>
                    <a:lstStyle/>
                    <a:p>
                      <a:pPr marL="0" marR="0" indent="0" algn="ctr">
                        <a:lnSpc>
                          <a:spcPct val="105000"/>
                        </a:lnSpc>
                        <a:spcBef>
                          <a:spcPts val="0"/>
                        </a:spcBef>
                        <a:spcAft>
                          <a:spcPts val="0"/>
                        </a:spcAft>
                      </a:pPr>
                      <a:r>
                        <a:rPr lang="en-US" sz="1600">
                          <a:effectLst/>
                        </a:rPr>
                        <a:t>% of Iss</a:t>
                      </a:r>
                      <a:endParaRPr lang="en-US" sz="1600">
                        <a:effectLst/>
                        <a:latin typeface="Times New Roman"/>
                        <a:ea typeface="Times New Roman"/>
                      </a:endParaRPr>
                    </a:p>
                  </a:txBody>
                  <a:tcPr marL="68580" marR="68580" marT="0" marB="0"/>
                </a:tc>
                <a:tc>
                  <a:txBody>
                    <a:bodyPr/>
                    <a:lstStyle/>
                    <a:p>
                      <a:pPr marL="0" marR="0" indent="0" algn="ctr">
                        <a:lnSpc>
                          <a:spcPct val="105000"/>
                        </a:lnSpc>
                        <a:spcBef>
                          <a:spcPts val="0"/>
                        </a:spcBef>
                        <a:spcAft>
                          <a:spcPts val="0"/>
                        </a:spcAft>
                      </a:pPr>
                      <a:r>
                        <a:rPr lang="en-US" sz="1600">
                          <a:effectLst/>
                        </a:rPr>
                        <a:t>%</a:t>
                      </a:r>
                      <a:endParaRPr lang="en-US" sz="1600">
                        <a:effectLst/>
                        <a:latin typeface="Times New Roman"/>
                        <a:ea typeface="Times New Roman"/>
                      </a:endParaRPr>
                    </a:p>
                  </a:txBody>
                  <a:tcPr marL="68580" marR="68580" marT="0" marB="0"/>
                </a:tc>
                <a:tc>
                  <a:txBody>
                    <a:bodyPr/>
                    <a:lstStyle/>
                    <a:p>
                      <a:pPr marL="0" marR="0" indent="0" algn="ctr">
                        <a:lnSpc>
                          <a:spcPct val="105000"/>
                        </a:lnSpc>
                        <a:spcBef>
                          <a:spcPts val="0"/>
                        </a:spcBef>
                        <a:spcAft>
                          <a:spcPts val="0"/>
                        </a:spcAft>
                      </a:pPr>
                      <a:r>
                        <a:rPr lang="en-US" sz="1600" dirty="0">
                          <a:effectLst/>
                        </a:rPr>
                        <a:t>100</a:t>
                      </a:r>
                      <a:endParaRPr lang="en-US" sz="1600" dirty="0">
                        <a:effectLst/>
                        <a:latin typeface="Times New Roman"/>
                        <a:ea typeface="Times New Roman"/>
                      </a:endParaRPr>
                    </a:p>
                  </a:txBody>
                  <a:tcPr marL="68580" marR="68580" marT="0" marB="0" anchor="ctr"/>
                </a:tc>
                <a:tc>
                  <a:txBody>
                    <a:bodyPr/>
                    <a:lstStyle/>
                    <a:p>
                      <a:pPr marL="0" marR="0" indent="0" algn="ctr">
                        <a:lnSpc>
                          <a:spcPct val="105000"/>
                        </a:lnSpc>
                        <a:spcBef>
                          <a:spcPts val="0"/>
                        </a:spcBef>
                        <a:spcAft>
                          <a:spcPts val="0"/>
                        </a:spcAft>
                      </a:pPr>
                      <a:r>
                        <a:rPr lang="en-US" sz="1600">
                          <a:effectLst/>
                        </a:rPr>
                        <a:t>82</a:t>
                      </a:r>
                      <a:endParaRPr lang="en-US" sz="1600">
                        <a:effectLst/>
                        <a:latin typeface="Times New Roman"/>
                        <a:ea typeface="Times New Roman"/>
                      </a:endParaRPr>
                    </a:p>
                  </a:txBody>
                  <a:tcPr marL="68580" marR="68580" marT="0" marB="0" anchor="ctr"/>
                </a:tc>
              </a:tr>
              <a:tr h="185886">
                <a:tc>
                  <a:txBody>
                    <a:bodyPr/>
                    <a:lstStyle/>
                    <a:p>
                      <a:pPr marL="0" marR="0" indent="0" algn="ctr">
                        <a:lnSpc>
                          <a:spcPct val="105000"/>
                        </a:lnSpc>
                        <a:spcBef>
                          <a:spcPts val="0"/>
                        </a:spcBef>
                        <a:spcAft>
                          <a:spcPts val="0"/>
                        </a:spcAft>
                      </a:pPr>
                      <a:r>
                        <a:rPr lang="en-US" sz="1600">
                          <a:effectLst/>
                        </a:rPr>
                        <a:t>Current</a:t>
                      </a:r>
                      <a:endParaRPr lang="en-US" sz="1600">
                        <a:effectLst/>
                        <a:latin typeface="Times New Roman"/>
                        <a:ea typeface="Times New Roman"/>
                      </a:endParaRPr>
                    </a:p>
                  </a:txBody>
                  <a:tcPr marL="68580" marR="68580" marT="0" marB="0"/>
                </a:tc>
                <a:tc>
                  <a:txBody>
                    <a:bodyPr/>
                    <a:lstStyle/>
                    <a:p>
                      <a:pPr marL="0" marR="0" indent="0" algn="ctr">
                        <a:lnSpc>
                          <a:spcPct val="105000"/>
                        </a:lnSpc>
                        <a:spcBef>
                          <a:spcPts val="0"/>
                        </a:spcBef>
                        <a:spcAft>
                          <a:spcPts val="0"/>
                        </a:spcAft>
                      </a:pPr>
                      <a:r>
                        <a:rPr lang="en-US" sz="1600">
                          <a:effectLst/>
                        </a:rPr>
                        <a:t>kA</a:t>
                      </a:r>
                      <a:endParaRPr lang="en-US" sz="1600">
                        <a:effectLst/>
                        <a:latin typeface="Times New Roman"/>
                        <a:ea typeface="Times New Roman"/>
                      </a:endParaRPr>
                    </a:p>
                  </a:txBody>
                  <a:tcPr marL="68580" marR="68580" marT="0" marB="0"/>
                </a:tc>
                <a:tc>
                  <a:txBody>
                    <a:bodyPr/>
                    <a:lstStyle/>
                    <a:p>
                      <a:pPr marL="0" marR="0" indent="0" algn="ctr">
                        <a:lnSpc>
                          <a:spcPct val="105000"/>
                        </a:lnSpc>
                        <a:spcBef>
                          <a:spcPts val="0"/>
                        </a:spcBef>
                        <a:spcAft>
                          <a:spcPts val="0"/>
                        </a:spcAft>
                      </a:pPr>
                      <a:r>
                        <a:rPr lang="en-US" sz="1600" dirty="0">
                          <a:effectLst/>
                        </a:rPr>
                        <a:t>21.25</a:t>
                      </a:r>
                      <a:endParaRPr lang="en-US" sz="1600" dirty="0">
                        <a:effectLst/>
                        <a:latin typeface="Times New Roman"/>
                        <a:ea typeface="Times New Roman"/>
                      </a:endParaRPr>
                    </a:p>
                  </a:txBody>
                  <a:tcPr marL="68580" marR="68580" marT="0" marB="0" anchor="ctr"/>
                </a:tc>
                <a:tc>
                  <a:txBody>
                    <a:bodyPr/>
                    <a:lstStyle/>
                    <a:p>
                      <a:pPr marL="0" marR="0" indent="0" algn="ctr">
                        <a:lnSpc>
                          <a:spcPct val="105000"/>
                        </a:lnSpc>
                        <a:spcBef>
                          <a:spcPts val="0"/>
                        </a:spcBef>
                        <a:spcAft>
                          <a:spcPts val="0"/>
                        </a:spcAft>
                      </a:pPr>
                      <a:r>
                        <a:rPr lang="en-US" sz="1600">
                          <a:effectLst/>
                        </a:rPr>
                        <a:t>17.46</a:t>
                      </a:r>
                      <a:endParaRPr lang="en-US" sz="1600">
                        <a:effectLst/>
                        <a:latin typeface="Times New Roman"/>
                        <a:ea typeface="Times New Roman"/>
                      </a:endParaRPr>
                    </a:p>
                  </a:txBody>
                  <a:tcPr marL="68580" marR="68580" marT="0" marB="0" anchor="ctr"/>
                </a:tc>
              </a:tr>
              <a:tr h="185886">
                <a:tc>
                  <a:txBody>
                    <a:bodyPr/>
                    <a:lstStyle/>
                    <a:p>
                      <a:pPr marL="0" marR="0" indent="0" algn="ctr">
                        <a:lnSpc>
                          <a:spcPct val="105000"/>
                        </a:lnSpc>
                        <a:spcBef>
                          <a:spcPts val="0"/>
                        </a:spcBef>
                        <a:spcAft>
                          <a:spcPts val="0"/>
                        </a:spcAft>
                      </a:pPr>
                      <a:r>
                        <a:rPr lang="en-US" sz="1600">
                          <a:effectLst/>
                        </a:rPr>
                        <a:t>Gradient</a:t>
                      </a:r>
                      <a:endParaRPr lang="en-US" sz="1600">
                        <a:effectLst/>
                        <a:latin typeface="Times New Roman"/>
                        <a:ea typeface="Times New Roman"/>
                      </a:endParaRPr>
                    </a:p>
                  </a:txBody>
                  <a:tcPr marL="68580" marR="68580" marT="0" marB="0"/>
                </a:tc>
                <a:tc>
                  <a:txBody>
                    <a:bodyPr/>
                    <a:lstStyle/>
                    <a:p>
                      <a:pPr marL="0" marR="0" indent="0" algn="ctr">
                        <a:lnSpc>
                          <a:spcPct val="105000"/>
                        </a:lnSpc>
                        <a:spcBef>
                          <a:spcPts val="0"/>
                        </a:spcBef>
                        <a:spcAft>
                          <a:spcPts val="0"/>
                        </a:spcAft>
                      </a:pPr>
                      <a:r>
                        <a:rPr lang="en-US" sz="1600" dirty="0">
                          <a:effectLst/>
                        </a:rPr>
                        <a:t>T/m</a:t>
                      </a:r>
                      <a:endParaRPr lang="en-US" sz="1600" dirty="0">
                        <a:effectLst/>
                        <a:latin typeface="Times New Roman"/>
                        <a:ea typeface="Times New Roman"/>
                      </a:endParaRPr>
                    </a:p>
                  </a:txBody>
                  <a:tcPr marL="68580" marR="68580" marT="0" marB="0"/>
                </a:tc>
                <a:tc>
                  <a:txBody>
                    <a:bodyPr/>
                    <a:lstStyle/>
                    <a:p>
                      <a:pPr marL="0" marR="0" indent="0" algn="ctr">
                        <a:lnSpc>
                          <a:spcPct val="105000"/>
                        </a:lnSpc>
                        <a:spcBef>
                          <a:spcPts val="0"/>
                        </a:spcBef>
                        <a:spcAft>
                          <a:spcPts val="0"/>
                        </a:spcAft>
                      </a:pPr>
                      <a:r>
                        <a:rPr lang="en-US" sz="1600" dirty="0">
                          <a:effectLst/>
                        </a:rPr>
                        <a:t>168</a:t>
                      </a:r>
                      <a:endParaRPr lang="en-US" sz="1600" dirty="0">
                        <a:effectLst/>
                        <a:latin typeface="Times New Roman"/>
                        <a:ea typeface="Times New Roman"/>
                      </a:endParaRPr>
                    </a:p>
                  </a:txBody>
                  <a:tcPr marL="68580" marR="68580" marT="0" marB="0" anchor="ctr"/>
                </a:tc>
                <a:tc>
                  <a:txBody>
                    <a:bodyPr/>
                    <a:lstStyle/>
                    <a:p>
                      <a:pPr marL="0" marR="0" indent="0" algn="ctr">
                        <a:lnSpc>
                          <a:spcPct val="105000"/>
                        </a:lnSpc>
                        <a:spcBef>
                          <a:spcPts val="0"/>
                        </a:spcBef>
                        <a:spcAft>
                          <a:spcPts val="0"/>
                        </a:spcAft>
                      </a:pPr>
                      <a:r>
                        <a:rPr lang="en-US" sz="1600">
                          <a:effectLst/>
                        </a:rPr>
                        <a:t>140</a:t>
                      </a:r>
                      <a:endParaRPr lang="en-US" sz="1600">
                        <a:effectLst/>
                        <a:latin typeface="Times New Roman"/>
                        <a:ea typeface="Times New Roman"/>
                      </a:endParaRPr>
                    </a:p>
                  </a:txBody>
                  <a:tcPr marL="68580" marR="68580" marT="0" marB="0" anchor="ctr"/>
                </a:tc>
              </a:tr>
              <a:tr h="185886">
                <a:tc>
                  <a:txBody>
                    <a:bodyPr/>
                    <a:lstStyle/>
                    <a:p>
                      <a:pPr marL="0" marR="0" indent="0" algn="ctr">
                        <a:lnSpc>
                          <a:spcPct val="105000"/>
                        </a:lnSpc>
                        <a:spcBef>
                          <a:spcPts val="0"/>
                        </a:spcBef>
                        <a:spcAft>
                          <a:spcPts val="0"/>
                        </a:spcAft>
                      </a:pPr>
                      <a:r>
                        <a:rPr lang="en-US" sz="1600">
                          <a:effectLst/>
                        </a:rPr>
                        <a:t>Peak field</a:t>
                      </a:r>
                      <a:endParaRPr lang="en-US" sz="1600">
                        <a:effectLst/>
                        <a:latin typeface="Times New Roman"/>
                        <a:ea typeface="Times New Roman"/>
                      </a:endParaRPr>
                    </a:p>
                  </a:txBody>
                  <a:tcPr marL="68580" marR="68580" marT="0" marB="0"/>
                </a:tc>
                <a:tc>
                  <a:txBody>
                    <a:bodyPr/>
                    <a:lstStyle/>
                    <a:p>
                      <a:pPr marL="0" marR="0" indent="0" algn="ctr">
                        <a:lnSpc>
                          <a:spcPct val="105000"/>
                        </a:lnSpc>
                        <a:spcBef>
                          <a:spcPts val="0"/>
                        </a:spcBef>
                        <a:spcAft>
                          <a:spcPts val="0"/>
                        </a:spcAft>
                      </a:pPr>
                      <a:r>
                        <a:rPr lang="en-US" sz="1600">
                          <a:effectLst/>
                        </a:rPr>
                        <a:t>T</a:t>
                      </a:r>
                      <a:endParaRPr lang="en-US" sz="1600">
                        <a:effectLst/>
                        <a:latin typeface="Times New Roman"/>
                        <a:ea typeface="Times New Roman"/>
                      </a:endParaRPr>
                    </a:p>
                  </a:txBody>
                  <a:tcPr marL="68580" marR="68580" marT="0" marB="0"/>
                </a:tc>
                <a:tc>
                  <a:txBody>
                    <a:bodyPr/>
                    <a:lstStyle/>
                    <a:p>
                      <a:pPr marL="0" marR="0" indent="0" algn="ctr">
                        <a:lnSpc>
                          <a:spcPct val="105000"/>
                        </a:lnSpc>
                        <a:spcBef>
                          <a:spcPts val="0"/>
                        </a:spcBef>
                        <a:spcAft>
                          <a:spcPts val="0"/>
                        </a:spcAft>
                      </a:pPr>
                      <a:r>
                        <a:rPr lang="en-US" sz="1600" dirty="0">
                          <a:effectLst/>
                        </a:rPr>
                        <a:t>14.51</a:t>
                      </a:r>
                      <a:endParaRPr lang="en-US" sz="1600" dirty="0">
                        <a:effectLst/>
                        <a:latin typeface="Times New Roman"/>
                        <a:ea typeface="Times New Roman"/>
                      </a:endParaRPr>
                    </a:p>
                  </a:txBody>
                  <a:tcPr marL="68580" marR="68580" marT="0" marB="0" anchor="ctr"/>
                </a:tc>
                <a:tc>
                  <a:txBody>
                    <a:bodyPr/>
                    <a:lstStyle/>
                    <a:p>
                      <a:pPr marL="0" marR="0" indent="0" algn="ctr">
                        <a:lnSpc>
                          <a:spcPct val="105000"/>
                        </a:lnSpc>
                        <a:spcBef>
                          <a:spcPts val="0"/>
                        </a:spcBef>
                        <a:spcAft>
                          <a:spcPts val="0"/>
                        </a:spcAft>
                      </a:pPr>
                      <a:r>
                        <a:rPr lang="en-US" sz="1600" dirty="0">
                          <a:effectLst/>
                        </a:rPr>
                        <a:t>12.06</a:t>
                      </a:r>
                      <a:endParaRPr lang="en-US" sz="1600" dirty="0">
                        <a:effectLst/>
                        <a:latin typeface="Times New Roman"/>
                        <a:ea typeface="Times New Roman"/>
                      </a:endParaRPr>
                    </a:p>
                  </a:txBody>
                  <a:tcPr marL="68580" marR="68580" marT="0" marB="0" anchor="ctr"/>
                </a:tc>
              </a:tr>
            </a:tbl>
          </a:graphicData>
        </a:graphic>
      </p:graphicFrame>
      <p:sp>
        <p:nvSpPr>
          <p:cNvPr id="2" name="TextBox 1"/>
          <p:cNvSpPr txBox="1"/>
          <p:nvPr/>
        </p:nvSpPr>
        <p:spPr>
          <a:xfrm>
            <a:off x="6540335" y="5619946"/>
            <a:ext cx="1976631" cy="646331"/>
          </a:xfrm>
          <a:prstGeom prst="rect">
            <a:avLst/>
          </a:prstGeom>
          <a:noFill/>
          <a:ln>
            <a:solidFill>
              <a:schemeClr val="tx1"/>
            </a:solidFill>
          </a:ln>
        </p:spPr>
        <p:txBody>
          <a:bodyPr wrap="none" rtlCol="0">
            <a:spAutoFit/>
          </a:bodyPr>
          <a:lstStyle/>
          <a:p>
            <a:r>
              <a:rPr lang="en-US" sz="1800" i="1" dirty="0" smtClean="0"/>
              <a:t>F. </a:t>
            </a:r>
            <a:r>
              <a:rPr lang="en-US" sz="1800" i="1" dirty="0" err="1" smtClean="0"/>
              <a:t>Borgnolutti</a:t>
            </a:r>
            <a:r>
              <a:rPr lang="en-US" sz="1800" i="1" dirty="0" smtClean="0"/>
              <a:t> et al,</a:t>
            </a:r>
          </a:p>
          <a:p>
            <a:r>
              <a:rPr lang="en-US" sz="1800" i="1" dirty="0" smtClean="0"/>
              <a:t>MT23</a:t>
            </a:r>
            <a:endParaRPr lang="en-US" sz="1800" i="1" dirty="0"/>
          </a:p>
        </p:txBody>
      </p:sp>
    </p:spTree>
    <p:extLst>
      <p:ext uri="{BB962C8B-B14F-4D97-AF65-F5344CB8AC3E}">
        <p14:creationId xmlns:p14="http://schemas.microsoft.com/office/powerpoint/2010/main" val="15676318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1447800" y="346075"/>
            <a:ext cx="6787436"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a:solidFill>
                  <a:srgbClr val="FF0000"/>
                </a:solidFill>
                <a:latin typeface="Bitstream Vera Serif"/>
              </a:rPr>
              <a:t>M</a:t>
            </a:r>
            <a:r>
              <a:rPr lang="en-GB" sz="3200" dirty="0" smtClean="0">
                <a:solidFill>
                  <a:srgbClr val="FF0000"/>
                </a:solidFill>
                <a:latin typeface="Bitstream Vera Serif"/>
              </a:rPr>
              <a:t>agnetic performance assumptions </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4" name="Rectangle 3"/>
          <p:cNvSpPr/>
          <p:nvPr/>
        </p:nvSpPr>
        <p:spPr>
          <a:xfrm>
            <a:off x="301625" y="1219200"/>
            <a:ext cx="8388350" cy="5211683"/>
          </a:xfrm>
          <a:prstGeom prst="rect">
            <a:avLst/>
          </a:prstGeom>
        </p:spPr>
        <p:txBody>
          <a:bodyPr wrap="square">
            <a:spAutoFit/>
          </a:bodyPr>
          <a:lstStyle/>
          <a:p>
            <a:pPr eaLnBrk="1" hangingPunct="1">
              <a:spcAft>
                <a:spcPts val="400"/>
              </a:spcAft>
            </a:pPr>
            <a:r>
              <a:rPr lang="en-US" sz="2000" dirty="0" smtClean="0"/>
              <a:t>Critical current density assumed for calculations:</a:t>
            </a:r>
          </a:p>
          <a:p>
            <a:pPr marL="800100" lvl="1" indent="-342900" eaLnBrk="1" hangingPunct="1">
              <a:spcAft>
                <a:spcPts val="400"/>
              </a:spcAft>
              <a:buFont typeface="Arial" panose="020B0604020202020204" pitchFamily="34" charset="0"/>
              <a:buChar char="•"/>
            </a:pPr>
            <a:r>
              <a:rPr lang="en-US" sz="2000" dirty="0" smtClean="0"/>
              <a:t>2450 </a:t>
            </a:r>
            <a:r>
              <a:rPr lang="en-US" sz="2000" dirty="0"/>
              <a:t>A/mm</a:t>
            </a:r>
            <a:r>
              <a:rPr lang="en-US" sz="2000" baseline="30000" dirty="0"/>
              <a:t>2</a:t>
            </a:r>
            <a:r>
              <a:rPr lang="en-US" sz="2000" dirty="0"/>
              <a:t> at 12 T, 1400 A/mm</a:t>
            </a:r>
            <a:r>
              <a:rPr lang="en-US" sz="2000" baseline="30000" dirty="0"/>
              <a:t>2</a:t>
            </a:r>
            <a:r>
              <a:rPr lang="en-US" sz="2000" dirty="0"/>
              <a:t> at 15 T (</a:t>
            </a:r>
            <a:r>
              <a:rPr lang="en-US" sz="2000" dirty="0" smtClean="0"/>
              <a:t>4.2 K) </a:t>
            </a:r>
          </a:p>
          <a:p>
            <a:pPr marL="800100" lvl="1" indent="-342900" eaLnBrk="1" hangingPunct="1">
              <a:spcAft>
                <a:spcPts val="400"/>
              </a:spcAft>
              <a:buFont typeface="Arial" panose="020B0604020202020204" pitchFamily="34" charset="0"/>
              <a:buChar char="•"/>
            </a:pPr>
            <a:r>
              <a:rPr lang="en-US" sz="2000" dirty="0" smtClean="0"/>
              <a:t>3100 </a:t>
            </a:r>
            <a:r>
              <a:rPr lang="en-US" sz="2000" dirty="0"/>
              <a:t>A/mm</a:t>
            </a:r>
            <a:r>
              <a:rPr lang="en-US" sz="2000" baseline="30000" dirty="0"/>
              <a:t>2</a:t>
            </a:r>
            <a:r>
              <a:rPr lang="en-US" sz="2000" dirty="0"/>
              <a:t> at 12 T, </a:t>
            </a:r>
            <a:r>
              <a:rPr lang="en-US" sz="2000" dirty="0" smtClean="0"/>
              <a:t>1900 </a:t>
            </a:r>
            <a:r>
              <a:rPr lang="en-US" sz="2000" dirty="0"/>
              <a:t>A/mm</a:t>
            </a:r>
            <a:r>
              <a:rPr lang="en-US" sz="2000" baseline="30000" dirty="0"/>
              <a:t>2</a:t>
            </a:r>
            <a:r>
              <a:rPr lang="en-US" sz="2000" dirty="0"/>
              <a:t> at 15 T </a:t>
            </a:r>
            <a:r>
              <a:rPr lang="en-US" sz="2000" dirty="0" smtClean="0"/>
              <a:t>(1.9 K)</a:t>
            </a:r>
          </a:p>
          <a:p>
            <a:pPr eaLnBrk="1" hangingPunct="1">
              <a:spcAft>
                <a:spcPts val="400"/>
              </a:spcAft>
            </a:pPr>
            <a:endParaRPr lang="en-US" sz="800" i="1" dirty="0" smtClean="0"/>
          </a:p>
          <a:p>
            <a:pPr eaLnBrk="1" hangingPunct="1">
              <a:spcAft>
                <a:spcPts val="400"/>
              </a:spcAft>
            </a:pPr>
            <a:r>
              <a:rPr lang="en-US" sz="2000" i="1" dirty="0" smtClean="0">
                <a:solidFill>
                  <a:srgbClr val="0033CC"/>
                </a:solidFill>
              </a:rPr>
              <a:t>Can this be increased? (do not focus on contractual issues relevant to the specification for procurement, but rather on technical expectations for different design choices)</a:t>
            </a:r>
          </a:p>
          <a:p>
            <a:pPr eaLnBrk="1" hangingPunct="1">
              <a:spcAft>
                <a:spcPts val="400"/>
              </a:spcAft>
            </a:pPr>
            <a:endParaRPr lang="en-US" sz="800" i="1" dirty="0" smtClean="0"/>
          </a:p>
          <a:p>
            <a:pPr eaLnBrk="1" hangingPunct="1">
              <a:spcAft>
                <a:spcPts val="400"/>
              </a:spcAft>
            </a:pPr>
            <a:endParaRPr lang="en-US" sz="2000" dirty="0" smtClean="0"/>
          </a:p>
          <a:p>
            <a:pPr eaLnBrk="1" hangingPunct="1">
              <a:spcAft>
                <a:spcPts val="400"/>
              </a:spcAft>
            </a:pPr>
            <a:endParaRPr lang="en-US" sz="2000" dirty="0"/>
          </a:p>
          <a:p>
            <a:pPr eaLnBrk="1" hangingPunct="1">
              <a:spcAft>
                <a:spcPts val="400"/>
              </a:spcAft>
            </a:pPr>
            <a:endParaRPr lang="en-US" sz="2000" dirty="0" smtClean="0"/>
          </a:p>
          <a:p>
            <a:pPr eaLnBrk="1" hangingPunct="1">
              <a:spcAft>
                <a:spcPts val="400"/>
              </a:spcAft>
            </a:pPr>
            <a:endParaRPr lang="en-US" sz="2000" dirty="0"/>
          </a:p>
          <a:p>
            <a:pPr marL="342900" indent="-342900" eaLnBrk="1" hangingPunct="1">
              <a:spcAft>
                <a:spcPts val="400"/>
              </a:spcAft>
              <a:buFont typeface="Arial" panose="020B0604020202020204" pitchFamily="34" charset="0"/>
              <a:buChar char="•"/>
            </a:pPr>
            <a:r>
              <a:rPr lang="en-US" sz="2000" dirty="0" smtClean="0"/>
              <a:t>1.2 Cu/non-Cu ratio. This parameter could be adjusted to redistribute margins (if available) on magnetic performance or quench protection</a:t>
            </a:r>
          </a:p>
          <a:p>
            <a:pPr marL="342900" indent="-342900" eaLnBrk="1" hangingPunct="1">
              <a:spcAft>
                <a:spcPts val="400"/>
              </a:spcAft>
              <a:buFont typeface="Arial" panose="020B0604020202020204" pitchFamily="34" charset="0"/>
              <a:buChar char="•"/>
            </a:pPr>
            <a:r>
              <a:rPr lang="en-US" sz="2000" dirty="0" smtClean="0"/>
              <a:t>5</a:t>
            </a:r>
            <a:r>
              <a:rPr lang="en-US" sz="2000" dirty="0"/>
              <a:t>% degradation (</a:t>
            </a:r>
            <a:r>
              <a:rPr lang="en-US" sz="2000" dirty="0" smtClean="0"/>
              <a:t>attributed </a:t>
            </a:r>
            <a:r>
              <a:rPr lang="en-US" sz="2000" dirty="0"/>
              <a:t>to cabling, no additional degradation during coil fabrication, pre-load and </a:t>
            </a:r>
            <a:r>
              <a:rPr lang="en-US" sz="2000" dirty="0" smtClean="0"/>
              <a:t>excitation) </a:t>
            </a:r>
            <a:endParaRPr lang="en-US" sz="2000" dirty="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32231" y="3495773"/>
            <a:ext cx="3951288" cy="1311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70842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1284156" y="349250"/>
            <a:ext cx="7859844"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Specs and Parameterizations (A. Godeke)</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9688" y="1867448"/>
            <a:ext cx="6116725" cy="1686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640913" y="1160190"/>
            <a:ext cx="7865957" cy="584775"/>
          </a:xfrm>
          <a:prstGeom prst="rect">
            <a:avLst/>
          </a:prstGeom>
        </p:spPr>
        <p:txBody>
          <a:bodyPr wrap="square">
            <a:spAutoFit/>
          </a:bodyPr>
          <a:lstStyle/>
          <a:p>
            <a:r>
              <a:rPr lang="en-US" sz="1600" dirty="0">
                <a:hlinkClick r:id="rId5"/>
              </a:rPr>
              <a:t>https://</a:t>
            </a:r>
            <a:r>
              <a:rPr lang="en-US" sz="1600" dirty="0" smtClean="0">
                <a:hlinkClick r:id="rId5"/>
              </a:rPr>
              <a:t>plone.uslarp.org/MagnetRD/DesignStudies/QX-CD/ShortSample/LARP-MQXF-Wire-Specification_and_Short-Sample-Limit-130625.xlsm</a:t>
            </a:r>
            <a:endParaRPr lang="en-US" sz="1600" dirty="0" smtClean="0"/>
          </a:p>
        </p:txBody>
      </p:sp>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48318" y="3681359"/>
            <a:ext cx="338772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3681359"/>
            <a:ext cx="3593503"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78765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520950" y="346075"/>
            <a:ext cx="4716356"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Mechanical Performance</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 name="Rectangle 4"/>
          <p:cNvSpPr>
            <a:spLocks noChangeArrowheads="1"/>
          </p:cNvSpPr>
          <p:nvPr/>
        </p:nvSpPr>
        <p:spPr bwMode="auto">
          <a:xfrm>
            <a:off x="228600" y="1133208"/>
            <a:ext cx="8763000" cy="5247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eaLnBrk="1" hangingPunct="1">
              <a:spcAft>
                <a:spcPts val="200"/>
              </a:spcAft>
              <a:buFont typeface="Arial" panose="020B0604020202020204" pitchFamily="34" charset="0"/>
              <a:buChar char="•"/>
            </a:pPr>
            <a:r>
              <a:rPr lang="en-US" sz="2000" dirty="0" smtClean="0">
                <a:solidFill>
                  <a:srgbClr val="0033CC"/>
                </a:solidFill>
              </a:rPr>
              <a:t>QXF mechanical design is very challenging</a:t>
            </a:r>
            <a:r>
              <a:rPr lang="en-US" sz="2000" dirty="0" smtClean="0"/>
              <a:t>: another step in aperture and field</a:t>
            </a:r>
          </a:p>
          <a:p>
            <a:pPr marL="800100" lvl="1" indent="-342900" eaLnBrk="1" hangingPunct="1">
              <a:spcAft>
                <a:spcPts val="200"/>
              </a:spcAft>
              <a:buFont typeface="Arial" panose="020B0604020202020204" pitchFamily="34" charset="0"/>
              <a:buChar char="•"/>
            </a:pPr>
            <a:r>
              <a:rPr lang="en-US" sz="2000" i="1" dirty="0"/>
              <a:t>C</a:t>
            </a:r>
            <a:r>
              <a:rPr lang="en-US" sz="2000" i="1" dirty="0" smtClean="0"/>
              <a:t>hosen maximum practical cable width to help decrease coil stresses </a:t>
            </a:r>
          </a:p>
          <a:p>
            <a:pPr marL="342900" indent="-342900" eaLnBrk="1" hangingPunct="1">
              <a:spcAft>
                <a:spcPts val="200"/>
              </a:spcAft>
              <a:buFont typeface="Arial" panose="020B0604020202020204" pitchFamily="34" charset="0"/>
              <a:buChar char="•"/>
            </a:pPr>
            <a:r>
              <a:rPr lang="en-US" sz="2000" dirty="0" smtClean="0"/>
              <a:t>Design target: pole compression up </a:t>
            </a:r>
            <a:r>
              <a:rPr lang="en-US" sz="2000" dirty="0"/>
              <a:t>to 155 T/m </a:t>
            </a:r>
            <a:r>
              <a:rPr lang="en-US" sz="2000" dirty="0" smtClean="0"/>
              <a:t>(</a:t>
            </a:r>
            <a:r>
              <a:rPr lang="en-US" sz="2000" dirty="0"/>
              <a:t>10% </a:t>
            </a:r>
            <a:r>
              <a:rPr lang="en-US" sz="2000" smtClean="0"/>
              <a:t>above nominal) </a:t>
            </a:r>
            <a:endParaRPr lang="en-US" sz="2000" dirty="0" smtClean="0"/>
          </a:p>
          <a:p>
            <a:pPr marL="800100" lvl="1" indent="-342900" eaLnBrk="1" hangingPunct="1">
              <a:spcAft>
                <a:spcPts val="200"/>
              </a:spcAft>
              <a:buFont typeface="Arial" panose="020B0604020202020204" pitchFamily="34" charset="0"/>
              <a:buChar char="•"/>
            </a:pPr>
            <a:r>
              <a:rPr lang="en-US" sz="2000" dirty="0" smtClean="0"/>
              <a:t>Coil (pole) stress is </a:t>
            </a:r>
            <a:r>
              <a:rPr lang="en-US" sz="2000" dirty="0" smtClean="0">
                <a:solidFill>
                  <a:srgbClr val="0033CC"/>
                </a:solidFill>
              </a:rPr>
              <a:t>100 MPa during loading (warm) and 180 MPa cold: </a:t>
            </a:r>
            <a:r>
              <a:rPr lang="en-US" sz="2000" dirty="0" smtClean="0"/>
              <a:t>this should be compared with respective limits for permanent degradation</a:t>
            </a:r>
          </a:p>
          <a:p>
            <a:pPr marL="800100" lvl="1" indent="-342900" eaLnBrk="1" hangingPunct="1">
              <a:spcAft>
                <a:spcPts val="200"/>
              </a:spcAft>
              <a:buFont typeface="Arial" panose="020B0604020202020204" pitchFamily="34" charset="0"/>
              <a:buChar char="•"/>
            </a:pPr>
            <a:r>
              <a:rPr lang="en-US" sz="2000" dirty="0">
                <a:solidFill>
                  <a:srgbClr val="0033CC"/>
                </a:solidFill>
              </a:rPr>
              <a:t>M</a:t>
            </a:r>
            <a:r>
              <a:rPr lang="en-US" sz="2000" dirty="0" smtClean="0">
                <a:solidFill>
                  <a:srgbClr val="0033CC"/>
                </a:solidFill>
              </a:rPr>
              <a:t>id-plane stress at excitation is ~150 MPa</a:t>
            </a:r>
            <a:r>
              <a:rPr lang="en-US" sz="2000" dirty="0" smtClean="0"/>
              <a:t>: this should be compared with limit for reversible degradation (taking into account the available margin)</a:t>
            </a:r>
          </a:p>
          <a:p>
            <a:pPr marL="342900" indent="-342900" eaLnBrk="1" hangingPunct="1">
              <a:spcAft>
                <a:spcPts val="200"/>
              </a:spcAft>
              <a:buFont typeface="Arial" panose="020B0604020202020204" pitchFamily="34" charset="0"/>
              <a:buChar char="•"/>
            </a:pPr>
            <a:r>
              <a:rPr lang="en-US" sz="2000" dirty="0" smtClean="0">
                <a:solidFill>
                  <a:srgbClr val="0033CC"/>
                </a:solidFill>
              </a:rPr>
              <a:t>Preload window is very narrow </a:t>
            </a:r>
            <a:r>
              <a:rPr lang="en-US" sz="2000" dirty="0" smtClean="0"/>
              <a:t>(or closed): </a:t>
            </a:r>
          </a:p>
          <a:p>
            <a:pPr marL="800100" lvl="1" indent="-342900" eaLnBrk="1" hangingPunct="1">
              <a:spcAft>
                <a:spcPts val="200"/>
              </a:spcAft>
              <a:buFont typeface="Arial" panose="020B0604020202020204" pitchFamily="34" charset="0"/>
              <a:buChar char="•"/>
            </a:pPr>
            <a:r>
              <a:rPr lang="en-US" sz="2000" i="1" dirty="0" smtClean="0"/>
              <a:t>Need sufficient pre-load to satisfy acceptance criteria (</a:t>
            </a:r>
            <a:r>
              <a:rPr lang="en-US" sz="2000" i="1" dirty="0"/>
              <a:t>p</a:t>
            </a:r>
            <a:r>
              <a:rPr lang="en-US" sz="2000" i="1" dirty="0" smtClean="0"/>
              <a:t>rovisionally, 4 quenches to nominal, 10 quenches to 10% above nominal  (155 T/m) </a:t>
            </a:r>
          </a:p>
          <a:p>
            <a:pPr marL="800100" lvl="1" indent="-342900" eaLnBrk="1" hangingPunct="1">
              <a:spcAft>
                <a:spcPts val="200"/>
              </a:spcAft>
              <a:buFont typeface="Arial" panose="020B0604020202020204" pitchFamily="34" charset="0"/>
              <a:buChar char="•"/>
            </a:pPr>
            <a:r>
              <a:rPr lang="en-US" sz="2000" i="1" dirty="0" smtClean="0"/>
              <a:t>But stress </a:t>
            </a:r>
            <a:r>
              <a:rPr lang="en-US" sz="2000" i="1" dirty="0"/>
              <a:t>levels </a:t>
            </a:r>
            <a:r>
              <a:rPr lang="en-US" sz="2000" i="1" dirty="0" smtClean="0"/>
              <a:t>are already in the range where we expect conductor degradation possibly preventing to reach 10% above nominal</a:t>
            </a:r>
          </a:p>
          <a:p>
            <a:pPr marL="342900" indent="-342900" eaLnBrk="1" hangingPunct="1">
              <a:spcAft>
                <a:spcPts val="200"/>
              </a:spcAft>
              <a:buFont typeface="Arial" panose="020B0604020202020204" pitchFamily="34" charset="0"/>
              <a:buChar char="•"/>
            </a:pPr>
            <a:r>
              <a:rPr lang="en-US" sz="2000" u="sng" dirty="0" smtClean="0">
                <a:solidFill>
                  <a:srgbClr val="0033CC"/>
                </a:solidFill>
              </a:rPr>
              <a:t>Higher critical current would increase pre-load margin, this can come in some combination of high J</a:t>
            </a:r>
            <a:r>
              <a:rPr lang="en-US" sz="2000" u="sng" baseline="-25000" dirty="0" smtClean="0">
                <a:solidFill>
                  <a:srgbClr val="0033CC"/>
                </a:solidFill>
              </a:rPr>
              <a:t>c</a:t>
            </a:r>
            <a:r>
              <a:rPr lang="en-US" sz="2000" u="sng" dirty="0" smtClean="0">
                <a:solidFill>
                  <a:srgbClr val="0033CC"/>
                </a:solidFill>
              </a:rPr>
              <a:t> and low degradation in particular under transverse stress</a:t>
            </a:r>
          </a:p>
          <a:p>
            <a:pPr marL="342900" indent="-342900" eaLnBrk="1" hangingPunct="1">
              <a:spcAft>
                <a:spcPts val="200"/>
              </a:spcAft>
              <a:buFont typeface="Arial" panose="020B0604020202020204" pitchFamily="34" charset="0"/>
              <a:buChar char="•"/>
            </a:pPr>
            <a:r>
              <a:rPr lang="en-US" sz="2000" dirty="0"/>
              <a:t>If sufficient </a:t>
            </a:r>
            <a:r>
              <a:rPr lang="en-US" sz="2000" dirty="0" smtClean="0"/>
              <a:t>margins cannot be obtained, </a:t>
            </a:r>
            <a:r>
              <a:rPr lang="en-US" sz="2000" dirty="0"/>
              <a:t>we may be forced to decrease the operating gradient, in this </a:t>
            </a:r>
            <a:r>
              <a:rPr lang="en-US" sz="2000" dirty="0" smtClean="0"/>
              <a:t>case coil stresses can </a:t>
            </a:r>
            <a:r>
              <a:rPr lang="en-US" sz="2000" dirty="0"/>
              <a:t>quickly </a:t>
            </a:r>
            <a:r>
              <a:rPr lang="en-US" sz="2000" dirty="0" smtClean="0"/>
              <a:t>improve</a:t>
            </a:r>
            <a:endParaRPr lang="en-US" sz="2000" dirty="0"/>
          </a:p>
        </p:txBody>
      </p:sp>
    </p:spTree>
    <p:extLst>
      <p:ext uri="{BB962C8B-B14F-4D97-AF65-F5344CB8AC3E}">
        <p14:creationId xmlns:p14="http://schemas.microsoft.com/office/powerpoint/2010/main" val="28559377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133600" y="346075"/>
            <a:ext cx="5763116"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Mechanical design parameters</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936357084"/>
              </p:ext>
            </p:extLst>
          </p:nvPr>
        </p:nvGraphicFramePr>
        <p:xfrm>
          <a:off x="730332" y="1143000"/>
          <a:ext cx="7924800" cy="4572028"/>
        </p:xfrm>
        <a:graphic>
          <a:graphicData uri="http://schemas.openxmlformats.org/drawingml/2006/table">
            <a:tbl>
              <a:tblPr firstRow="1" bandRow="1">
                <a:tableStyleId>{5C22544A-7EE6-4342-B048-85BDC9FD1C3A}</a:tableStyleId>
              </a:tblPr>
              <a:tblGrid>
                <a:gridCol w="1010850"/>
                <a:gridCol w="827059"/>
                <a:gridCol w="1366631"/>
                <a:gridCol w="1538181"/>
                <a:gridCol w="1538181"/>
                <a:gridCol w="1643898"/>
              </a:tblGrid>
              <a:tr h="369826">
                <a:tc>
                  <a:txBody>
                    <a:bodyPr/>
                    <a:lstStyle/>
                    <a:p>
                      <a:endParaRPr lang="en-GB" sz="2000" dirty="0"/>
                    </a:p>
                  </a:txBody>
                  <a:tcPr marL="91410" marR="91410" marT="45721" marB="45721"/>
                </a:tc>
                <a:tc>
                  <a:txBody>
                    <a:bodyPr/>
                    <a:lstStyle/>
                    <a:p>
                      <a:endParaRPr lang="en-GB" sz="2000" dirty="0"/>
                    </a:p>
                  </a:txBody>
                  <a:tcPr marL="91410" marR="91410" marT="45721" marB="45721"/>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2000" dirty="0" smtClean="0"/>
                        <a:t>Reference</a:t>
                      </a:r>
                      <a:endParaRPr lang="en-GB" sz="2000" dirty="0" smtClean="0"/>
                    </a:p>
                  </a:txBody>
                  <a:tcPr marL="91410" marR="91410" marT="45721" marB="45721"/>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800" dirty="0" smtClean="0"/>
                    </a:p>
                  </a:txBody>
                  <a:tcPr marL="91418" marR="91418" marT="45724" marB="45724"/>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2000" dirty="0" smtClean="0"/>
                        <a:t>Optimization</a:t>
                      </a:r>
                      <a:endParaRPr lang="en-GB" sz="2000" dirty="0" smtClean="0"/>
                    </a:p>
                  </a:txBody>
                  <a:tcPr marL="91410" marR="91410" marT="45721" marB="45721"/>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800" dirty="0" smtClean="0"/>
                    </a:p>
                  </a:txBody>
                  <a:tcPr marL="91428" marR="91428" marT="45717" marB="45717"/>
                </a:tc>
              </a:tr>
              <a:tr h="284482">
                <a:tc>
                  <a:txBody>
                    <a:bodyPr/>
                    <a:lstStyle/>
                    <a:p>
                      <a:r>
                        <a:rPr lang="pl-PL" sz="1400" dirty="0" smtClean="0"/>
                        <a:t>Keypole</a:t>
                      </a:r>
                      <a:endParaRPr lang="en-GB" sz="1400" dirty="0"/>
                    </a:p>
                  </a:txBody>
                  <a:tcPr marL="91410" marR="91410" marT="45721" marB="45721"/>
                </a:tc>
                <a:tc>
                  <a:txBody>
                    <a:bodyPr/>
                    <a:lstStyle/>
                    <a:p>
                      <a:r>
                        <a:rPr lang="pl-PL" sz="1400" dirty="0" smtClean="0"/>
                        <a:t>mat</a:t>
                      </a:r>
                      <a:endParaRPr lang="en-GB" sz="1400" dirty="0"/>
                    </a:p>
                  </a:txBody>
                  <a:tcPr marL="91410" marR="91410" marT="45721" marB="45721"/>
                </a:tc>
                <a:tc>
                  <a:txBody>
                    <a:bodyPr/>
                    <a:lstStyle/>
                    <a:p>
                      <a:r>
                        <a:rPr lang="pl-PL" sz="1400" dirty="0" smtClean="0"/>
                        <a:t>Ti</a:t>
                      </a:r>
                      <a:endParaRPr lang="en-GB" sz="1400" dirty="0"/>
                    </a:p>
                  </a:txBody>
                  <a:tcPr marL="91422" marR="91422" marT="45714" marB="45714"/>
                </a:tc>
                <a:tc>
                  <a:txBody>
                    <a:bodyPr/>
                    <a:lstStyle/>
                    <a:p>
                      <a:r>
                        <a:rPr lang="pl-PL" sz="1400" dirty="0" smtClean="0"/>
                        <a:t>Al</a:t>
                      </a:r>
                      <a:endParaRPr lang="en-GB" sz="1400" dirty="0"/>
                    </a:p>
                  </a:txBody>
                  <a:tcPr marL="91422" marR="91422" marT="45714" marB="45714"/>
                </a:tc>
                <a:tc>
                  <a:txBody>
                    <a:bodyPr/>
                    <a:lstStyle/>
                    <a:p>
                      <a:r>
                        <a:rPr lang="pl-PL" sz="1400" dirty="0" smtClean="0"/>
                        <a:t>Ti</a:t>
                      </a:r>
                      <a:endParaRPr lang="en-GB" sz="1400" dirty="0"/>
                    </a:p>
                  </a:txBody>
                  <a:tcPr marL="91410" marR="91410" marT="45721" marB="45721"/>
                </a:tc>
                <a:tc>
                  <a:txBody>
                    <a:bodyPr/>
                    <a:lstStyle/>
                    <a:p>
                      <a:r>
                        <a:rPr lang="pl-PL" sz="1400" dirty="0" smtClean="0"/>
                        <a:t>G10</a:t>
                      </a:r>
                      <a:endParaRPr lang="en-GB" sz="1400" dirty="0"/>
                    </a:p>
                  </a:txBody>
                  <a:tcPr marL="91410" marR="91410" marT="45721" marB="45721"/>
                </a:tc>
              </a:tr>
              <a:tr h="284482">
                <a:tc>
                  <a:txBody>
                    <a:bodyPr/>
                    <a:lstStyle/>
                    <a:p>
                      <a:r>
                        <a:rPr lang="pl-PL" sz="1400" b="1" dirty="0" smtClean="0"/>
                        <a:t>Coil</a:t>
                      </a:r>
                      <a:endParaRPr lang="en-GB" sz="1400" b="1" dirty="0"/>
                    </a:p>
                  </a:txBody>
                  <a:tcPr marL="91410" marR="91410" marT="45721" marB="45721"/>
                </a:tc>
                <a:tc>
                  <a:txBody>
                    <a:bodyPr/>
                    <a:lstStyle/>
                    <a:p>
                      <a:r>
                        <a:rPr lang="el-GR" sz="1400" dirty="0" smtClean="0"/>
                        <a:t>σ</a:t>
                      </a:r>
                      <a:r>
                        <a:rPr lang="pl-PL" sz="1400" baseline="-25000" dirty="0" smtClean="0"/>
                        <a:t>eqv</a:t>
                      </a:r>
                      <a:r>
                        <a:rPr lang="pl-PL" sz="1400" dirty="0" smtClean="0"/>
                        <a:t> (b)</a:t>
                      </a:r>
                      <a:endParaRPr lang="en-GB" sz="1400" dirty="0"/>
                    </a:p>
                  </a:txBody>
                  <a:tcPr marL="91410" marR="91410" marT="45721" marB="45721"/>
                </a:tc>
                <a:tc>
                  <a:txBody>
                    <a:bodyPr/>
                    <a:lstStyle/>
                    <a:p>
                      <a:r>
                        <a:rPr lang="pl-PL" sz="1400" dirty="0" smtClean="0"/>
                        <a:t>102</a:t>
                      </a:r>
                    </a:p>
                  </a:txBody>
                  <a:tcPr marL="91422" marR="91422" marT="45714" marB="45714"/>
                </a:tc>
                <a:tc>
                  <a:txBody>
                    <a:bodyPr/>
                    <a:lstStyle/>
                    <a:p>
                      <a:r>
                        <a:rPr lang="pl-PL" sz="1400" dirty="0" smtClean="0"/>
                        <a:t>111</a:t>
                      </a:r>
                    </a:p>
                  </a:txBody>
                  <a:tcPr marL="91422" marR="91422" marT="45714" marB="45714"/>
                </a:tc>
                <a:tc>
                  <a:txBody>
                    <a:bodyPr/>
                    <a:lstStyle/>
                    <a:p>
                      <a:r>
                        <a:rPr lang="pl-PL" sz="1400" dirty="0" smtClean="0"/>
                        <a:t>96</a:t>
                      </a:r>
                      <a:endParaRPr lang="en-GB" sz="1400" dirty="0"/>
                    </a:p>
                  </a:txBody>
                  <a:tcPr marL="91410" marR="91410" marT="45721" marB="45721"/>
                </a:tc>
                <a:tc>
                  <a:txBody>
                    <a:bodyPr/>
                    <a:lstStyle/>
                    <a:p>
                      <a:r>
                        <a:rPr lang="pl-PL" sz="1400" dirty="0" smtClean="0"/>
                        <a:t>102</a:t>
                      </a:r>
                      <a:endParaRPr lang="en-GB" sz="1400" dirty="0"/>
                    </a:p>
                  </a:txBody>
                  <a:tcPr marL="91410" marR="91410" marT="45721" marB="45721"/>
                </a:tc>
              </a:tr>
              <a:tr h="284482">
                <a:tc>
                  <a:txBody>
                    <a:bodyPr/>
                    <a:lstStyle/>
                    <a:p>
                      <a:endParaRPr lang="en-GB" sz="1400" b="1" dirty="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dirty="0" smtClean="0"/>
                        <a:t>σ</a:t>
                      </a:r>
                      <a:r>
                        <a:rPr lang="pl-PL" sz="1400" baseline="-25000" dirty="0" smtClean="0"/>
                        <a:t>eqv</a:t>
                      </a:r>
                      <a:r>
                        <a:rPr lang="pl-PL" sz="1400" dirty="0" smtClean="0"/>
                        <a:t> (k)</a:t>
                      </a:r>
                      <a:endParaRPr lang="en-GB" sz="1400" dirty="0" smtClean="0"/>
                    </a:p>
                  </a:txBody>
                  <a:tcPr marL="91410" marR="91410" marT="45721" marB="45721"/>
                </a:tc>
                <a:tc>
                  <a:txBody>
                    <a:bodyPr/>
                    <a:lstStyle/>
                    <a:p>
                      <a:r>
                        <a:rPr lang="pl-PL" sz="1400" dirty="0" smtClean="0"/>
                        <a:t>67</a:t>
                      </a:r>
                      <a:endParaRPr lang="en-GB" sz="1400" dirty="0"/>
                    </a:p>
                  </a:txBody>
                  <a:tcPr marL="91422" marR="91422" marT="45714" marB="45714"/>
                </a:tc>
                <a:tc>
                  <a:txBody>
                    <a:bodyPr/>
                    <a:lstStyle/>
                    <a:p>
                      <a:r>
                        <a:rPr lang="pl-PL" sz="1400" dirty="0" smtClean="0"/>
                        <a:t>71</a:t>
                      </a:r>
                      <a:endParaRPr lang="en-GB" sz="1400" dirty="0"/>
                    </a:p>
                  </a:txBody>
                  <a:tcPr marL="91422" marR="91422" marT="45714" marB="45714"/>
                </a:tc>
                <a:tc>
                  <a:txBody>
                    <a:bodyPr/>
                    <a:lstStyle/>
                    <a:p>
                      <a:r>
                        <a:rPr lang="pl-PL" sz="1400" dirty="0" smtClean="0"/>
                        <a:t>70</a:t>
                      </a:r>
                      <a:endParaRPr lang="en-GB" sz="1400" dirty="0"/>
                    </a:p>
                  </a:txBody>
                  <a:tcPr marL="91410" marR="91410" marT="45721" marB="45721"/>
                </a:tc>
                <a:tc>
                  <a:txBody>
                    <a:bodyPr/>
                    <a:lstStyle/>
                    <a:p>
                      <a:r>
                        <a:rPr lang="pl-PL" sz="1400" dirty="0" smtClean="0"/>
                        <a:t>75</a:t>
                      </a:r>
                      <a:endParaRPr lang="en-GB" sz="1400" dirty="0"/>
                    </a:p>
                  </a:txBody>
                  <a:tcPr marL="91410" marR="91410" marT="45721" marB="45721"/>
                </a:tc>
              </a:tr>
              <a:tr h="284482">
                <a:tc>
                  <a:txBody>
                    <a:bodyPr/>
                    <a:lstStyle/>
                    <a:p>
                      <a:endParaRPr lang="en-GB" sz="1400" b="1" dirty="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dirty="0" smtClean="0"/>
                        <a:t>σ</a:t>
                      </a:r>
                      <a:r>
                        <a:rPr lang="pl-PL" sz="1400" baseline="-25000" dirty="0" smtClean="0"/>
                        <a:t>eqv</a:t>
                      </a:r>
                      <a:r>
                        <a:rPr lang="pl-PL" sz="1400" dirty="0" smtClean="0"/>
                        <a:t> (v)</a:t>
                      </a:r>
                      <a:endParaRPr lang="en-GB" sz="1400" dirty="0" smtClean="0"/>
                    </a:p>
                  </a:txBody>
                  <a:tcPr marL="91410" marR="91410" marT="45721" marB="45721"/>
                </a:tc>
                <a:tc>
                  <a:txBody>
                    <a:bodyPr/>
                    <a:lstStyle/>
                    <a:p>
                      <a:r>
                        <a:rPr lang="pl-PL" sz="1400" dirty="0" smtClean="0"/>
                        <a:t>82</a:t>
                      </a:r>
                      <a:endParaRPr lang="en-GB" sz="1400" dirty="0"/>
                    </a:p>
                  </a:txBody>
                  <a:tcPr marL="91422" marR="91422" marT="45714" marB="45714"/>
                </a:tc>
                <a:tc>
                  <a:txBody>
                    <a:bodyPr/>
                    <a:lstStyle/>
                    <a:p>
                      <a:r>
                        <a:rPr lang="pl-PL" sz="1400" dirty="0" smtClean="0"/>
                        <a:t>88</a:t>
                      </a:r>
                      <a:endParaRPr lang="en-GB" sz="1400" dirty="0"/>
                    </a:p>
                  </a:txBody>
                  <a:tcPr marL="91422" marR="91422" marT="45714" marB="45714"/>
                </a:tc>
                <a:tc>
                  <a:txBody>
                    <a:bodyPr/>
                    <a:lstStyle/>
                    <a:p>
                      <a:r>
                        <a:rPr lang="pl-PL" sz="1400" dirty="0" smtClean="0"/>
                        <a:t>85</a:t>
                      </a:r>
                      <a:endParaRPr lang="en-GB" sz="1400" dirty="0"/>
                    </a:p>
                  </a:txBody>
                  <a:tcPr marL="91410" marR="91410" marT="45721" marB="45721"/>
                </a:tc>
                <a:tc>
                  <a:txBody>
                    <a:bodyPr/>
                    <a:lstStyle/>
                    <a:p>
                      <a:r>
                        <a:rPr lang="pl-PL" sz="1400" dirty="0" smtClean="0"/>
                        <a:t>90</a:t>
                      </a:r>
                      <a:endParaRPr lang="en-GB" sz="1400" dirty="0"/>
                    </a:p>
                  </a:txBody>
                  <a:tcPr marL="91410" marR="91410" marT="45721" marB="45721"/>
                </a:tc>
              </a:tr>
              <a:tr h="284482">
                <a:tc>
                  <a:txBody>
                    <a:bodyPr/>
                    <a:lstStyle/>
                    <a:p>
                      <a:endParaRPr lang="en-GB" sz="1400" b="1" dirty="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dirty="0" smtClean="0"/>
                        <a:t>σ</a:t>
                      </a:r>
                      <a:r>
                        <a:rPr lang="pl-PL" sz="1400" baseline="-25000" dirty="0" smtClean="0"/>
                        <a:t>eqv</a:t>
                      </a:r>
                      <a:r>
                        <a:rPr lang="pl-PL" sz="1400" dirty="0" smtClean="0"/>
                        <a:t> (c)</a:t>
                      </a:r>
                      <a:endParaRPr lang="en-GB" sz="1400" dirty="0" smtClean="0"/>
                    </a:p>
                  </a:txBody>
                  <a:tcPr marL="91410" marR="91410" marT="45721" marB="45721"/>
                </a:tc>
                <a:tc>
                  <a:txBody>
                    <a:bodyPr/>
                    <a:lstStyle/>
                    <a:p>
                      <a:r>
                        <a:rPr lang="pl-PL" sz="1400" dirty="0" smtClean="0"/>
                        <a:t>165</a:t>
                      </a:r>
                      <a:endParaRPr lang="en-GB" sz="1400" dirty="0"/>
                    </a:p>
                  </a:txBody>
                  <a:tcPr marL="91422" marR="91422" marT="45714" marB="45714"/>
                </a:tc>
                <a:tc>
                  <a:txBody>
                    <a:bodyPr/>
                    <a:lstStyle/>
                    <a:p>
                      <a:r>
                        <a:rPr lang="pl-PL" sz="1400" dirty="0" smtClean="0"/>
                        <a:t>179</a:t>
                      </a:r>
                      <a:endParaRPr lang="en-GB" sz="1400" dirty="0"/>
                    </a:p>
                  </a:txBody>
                  <a:tcPr marL="91422" marR="91422" marT="45714" marB="45714"/>
                </a:tc>
                <a:tc>
                  <a:txBody>
                    <a:bodyPr/>
                    <a:lstStyle/>
                    <a:p>
                      <a:r>
                        <a:rPr lang="pl-PL" sz="1400" dirty="0" smtClean="0"/>
                        <a:t>174</a:t>
                      </a:r>
                      <a:endParaRPr lang="en-GB" sz="1400" dirty="0"/>
                    </a:p>
                  </a:txBody>
                  <a:tcPr marL="91410" marR="91410" marT="45721" marB="45721"/>
                </a:tc>
                <a:tc>
                  <a:txBody>
                    <a:bodyPr/>
                    <a:lstStyle/>
                    <a:p>
                      <a:r>
                        <a:rPr lang="pl-PL" sz="1400" dirty="0" smtClean="0"/>
                        <a:t>185</a:t>
                      </a:r>
                      <a:endParaRPr lang="en-GB" sz="1400" dirty="0"/>
                    </a:p>
                  </a:txBody>
                  <a:tcPr marL="91410" marR="91410" marT="45721" marB="45721"/>
                </a:tc>
              </a:tr>
              <a:tr h="284482">
                <a:tc>
                  <a:txBody>
                    <a:bodyPr/>
                    <a:lstStyle/>
                    <a:p>
                      <a:endParaRPr lang="en-GB" sz="1400" b="1" dirty="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dirty="0" smtClean="0"/>
                        <a:t>σ</a:t>
                      </a:r>
                      <a:r>
                        <a:rPr lang="pl-PL" sz="1400" baseline="-25000" dirty="0" smtClean="0"/>
                        <a:t>eqv</a:t>
                      </a:r>
                      <a:r>
                        <a:rPr lang="pl-PL" sz="1400" dirty="0" smtClean="0"/>
                        <a:t> (g)</a:t>
                      </a:r>
                      <a:endParaRPr lang="en-GB" sz="1400" dirty="0" smtClean="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162</a:t>
                      </a:r>
                      <a:r>
                        <a:rPr lang="pl-PL" sz="1400" baseline="30000" dirty="0" smtClean="0"/>
                        <a:t>(1)</a:t>
                      </a:r>
                      <a:r>
                        <a:rPr lang="pl-PL" sz="1400" dirty="0" smtClean="0"/>
                        <a:t> </a:t>
                      </a:r>
                    </a:p>
                  </a:txBody>
                  <a:tcPr marL="91422" marR="91422" marT="45714" marB="4571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  171</a:t>
                      </a:r>
                      <a:r>
                        <a:rPr lang="pl-PL" sz="1400" baseline="30000" dirty="0" smtClean="0"/>
                        <a:t>(1)</a:t>
                      </a:r>
                      <a:r>
                        <a:rPr lang="pl-PL" sz="1400" dirty="0" smtClean="0"/>
                        <a:t> </a:t>
                      </a:r>
                    </a:p>
                  </a:txBody>
                  <a:tcPr marL="91422" marR="91422" marT="45714" marB="4571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150</a:t>
                      </a:r>
                      <a:r>
                        <a:rPr lang="pl-PL" sz="1400" baseline="30000" dirty="0" smtClean="0"/>
                        <a:t>(1)</a:t>
                      </a:r>
                      <a:r>
                        <a:rPr lang="pl-PL" sz="1400" dirty="0" smtClean="0"/>
                        <a:t>, 133</a:t>
                      </a:r>
                      <a:r>
                        <a:rPr lang="pl-PL" sz="1400" baseline="30000" dirty="0" smtClean="0"/>
                        <a:t>(2)</a:t>
                      </a:r>
                      <a:endParaRPr lang="en-GB" sz="1400" dirty="0" smtClean="0"/>
                    </a:p>
                  </a:txBody>
                  <a:tcPr marL="91410" marR="91410" marT="45721" marB="45721"/>
                </a:tc>
                <a:tc>
                  <a:txBody>
                    <a:bodyPr/>
                    <a:lstStyle/>
                    <a:p>
                      <a:r>
                        <a:rPr lang="pl-PL" sz="1400" dirty="0" smtClean="0"/>
                        <a:t>160</a:t>
                      </a:r>
                      <a:r>
                        <a:rPr lang="pl-PL" sz="1400" baseline="30000" dirty="0" smtClean="0"/>
                        <a:t>(1)</a:t>
                      </a:r>
                      <a:r>
                        <a:rPr lang="pl-PL" sz="1400" dirty="0" smtClean="0"/>
                        <a:t>, 144</a:t>
                      </a:r>
                      <a:r>
                        <a:rPr lang="pl-PL" sz="1400" baseline="30000" dirty="0" smtClean="0"/>
                        <a:t>(2)</a:t>
                      </a:r>
                      <a:endParaRPr lang="en-GB" sz="1400" baseline="30000" dirty="0"/>
                    </a:p>
                  </a:txBody>
                  <a:tcPr marL="91410" marR="91410" marT="45721" marB="45721"/>
                </a:tc>
              </a:tr>
              <a:tr h="284482">
                <a:tc>
                  <a:txBody>
                    <a:bodyPr/>
                    <a:lstStyle/>
                    <a:p>
                      <a:r>
                        <a:rPr lang="pl-PL" sz="1400" b="1" dirty="0" smtClean="0"/>
                        <a:t>Iron</a:t>
                      </a:r>
                      <a:endParaRPr lang="en-GB" sz="1400" b="1" dirty="0"/>
                    </a:p>
                  </a:txBody>
                  <a:tcPr marL="91410" marR="91410" marT="45721" marB="45721"/>
                </a:tc>
                <a:tc>
                  <a:txBody>
                    <a:bodyPr/>
                    <a:lstStyle/>
                    <a:p>
                      <a:r>
                        <a:rPr lang="el-GR" sz="1400" dirty="0" smtClean="0"/>
                        <a:t>σ</a:t>
                      </a:r>
                      <a:r>
                        <a:rPr lang="pl-PL" sz="1400" baseline="-25000" dirty="0" smtClean="0"/>
                        <a:t>eqv</a:t>
                      </a:r>
                      <a:r>
                        <a:rPr lang="pl-PL" sz="1400" dirty="0" smtClean="0"/>
                        <a:t> (b)</a:t>
                      </a:r>
                      <a:endParaRPr lang="en-GB" sz="1400" dirty="0"/>
                    </a:p>
                  </a:txBody>
                  <a:tcPr marL="91410" marR="91410" marT="45721" marB="45721"/>
                </a:tc>
                <a:tc>
                  <a:txBody>
                    <a:bodyPr/>
                    <a:lstStyle/>
                    <a:p>
                      <a:r>
                        <a:rPr lang="pl-PL" sz="1400" dirty="0" smtClean="0"/>
                        <a:t>181</a:t>
                      </a:r>
                      <a:endParaRPr lang="en-GB" sz="1400" dirty="0"/>
                    </a:p>
                  </a:txBody>
                  <a:tcPr marL="91422" marR="91422" marT="45714" marB="45714"/>
                </a:tc>
                <a:tc>
                  <a:txBody>
                    <a:bodyPr/>
                    <a:lstStyle/>
                    <a:p>
                      <a:r>
                        <a:rPr lang="pl-PL" sz="1400" dirty="0" smtClean="0"/>
                        <a:t>190</a:t>
                      </a:r>
                      <a:endParaRPr lang="en-GB" sz="1400" dirty="0"/>
                    </a:p>
                  </a:txBody>
                  <a:tcPr marL="91422" marR="91422" marT="45714" marB="45714"/>
                </a:tc>
                <a:tc>
                  <a:txBody>
                    <a:bodyPr/>
                    <a:lstStyle/>
                    <a:p>
                      <a:r>
                        <a:rPr lang="pl-PL" sz="1400" dirty="0" smtClean="0"/>
                        <a:t>180</a:t>
                      </a:r>
                      <a:endParaRPr lang="en-GB" sz="1400" dirty="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188</a:t>
                      </a:r>
                      <a:endParaRPr lang="en-GB" sz="1400" dirty="0" smtClean="0"/>
                    </a:p>
                  </a:txBody>
                  <a:tcPr marL="91410" marR="91410" marT="45721" marB="45721"/>
                </a:tc>
              </a:tr>
              <a:tr h="284482">
                <a:tc>
                  <a:txBody>
                    <a:bodyPr/>
                    <a:lstStyle/>
                    <a:p>
                      <a:endParaRPr lang="en-GB" sz="1400" b="1" dirty="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dirty="0" smtClean="0"/>
                        <a:t>σ</a:t>
                      </a:r>
                      <a:r>
                        <a:rPr lang="pl-PL" sz="1400" baseline="-25000" dirty="0" smtClean="0"/>
                        <a:t>eqv</a:t>
                      </a:r>
                      <a:r>
                        <a:rPr lang="pl-PL" sz="1400" dirty="0" smtClean="0"/>
                        <a:t> (k)</a:t>
                      </a:r>
                      <a:endParaRPr lang="en-GB" sz="1400" dirty="0" smtClean="0"/>
                    </a:p>
                  </a:txBody>
                  <a:tcPr marL="91410" marR="91410" marT="45721" marB="45721"/>
                </a:tc>
                <a:tc>
                  <a:txBody>
                    <a:bodyPr/>
                    <a:lstStyle/>
                    <a:p>
                      <a:r>
                        <a:rPr lang="pl-PL" sz="1400" dirty="0" smtClean="0"/>
                        <a:t>195</a:t>
                      </a:r>
                      <a:endParaRPr lang="en-GB" sz="1400" dirty="0"/>
                    </a:p>
                  </a:txBody>
                  <a:tcPr marL="91422" marR="91422" marT="45714" marB="45714"/>
                </a:tc>
                <a:tc>
                  <a:txBody>
                    <a:bodyPr/>
                    <a:lstStyle/>
                    <a:p>
                      <a:r>
                        <a:rPr lang="pl-PL" sz="1400" dirty="0" smtClean="0"/>
                        <a:t>194</a:t>
                      </a:r>
                      <a:endParaRPr lang="en-GB" sz="1400" dirty="0"/>
                    </a:p>
                  </a:txBody>
                  <a:tcPr marL="91422" marR="91422" marT="45714" marB="45714"/>
                </a:tc>
                <a:tc>
                  <a:txBody>
                    <a:bodyPr/>
                    <a:lstStyle/>
                    <a:p>
                      <a:r>
                        <a:rPr lang="pl-PL" sz="1400" dirty="0" smtClean="0"/>
                        <a:t>168</a:t>
                      </a:r>
                      <a:endParaRPr lang="en-GB" sz="1400" dirty="0"/>
                    </a:p>
                  </a:txBody>
                  <a:tcPr marL="91410" marR="91410" marT="45721" marB="45721"/>
                </a:tc>
                <a:tc>
                  <a:txBody>
                    <a:bodyPr/>
                    <a:lstStyle/>
                    <a:p>
                      <a:r>
                        <a:rPr lang="pl-PL" sz="1400" dirty="0" smtClean="0"/>
                        <a:t>171</a:t>
                      </a:r>
                      <a:endParaRPr lang="en-GB" sz="1400" dirty="0"/>
                    </a:p>
                  </a:txBody>
                  <a:tcPr marL="91410" marR="91410" marT="45721" marB="45721"/>
                </a:tc>
              </a:tr>
              <a:tr h="284482">
                <a:tc>
                  <a:txBody>
                    <a:bodyPr/>
                    <a:lstStyle/>
                    <a:p>
                      <a:endParaRPr lang="en-GB" sz="1400" b="1" dirty="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dirty="0" smtClean="0"/>
                        <a:t>σ</a:t>
                      </a:r>
                      <a:r>
                        <a:rPr lang="pl-PL" sz="1400" baseline="-25000" dirty="0" smtClean="0"/>
                        <a:t>eqv</a:t>
                      </a:r>
                      <a:r>
                        <a:rPr lang="pl-PL" sz="1400" dirty="0" smtClean="0"/>
                        <a:t> (v)</a:t>
                      </a:r>
                      <a:endParaRPr lang="en-GB" sz="1400" dirty="0" smtClean="0"/>
                    </a:p>
                  </a:txBody>
                  <a:tcPr marL="91410" marR="91410" marT="45721" marB="45721"/>
                </a:tc>
                <a:tc>
                  <a:txBody>
                    <a:bodyPr/>
                    <a:lstStyle/>
                    <a:p>
                      <a:r>
                        <a:rPr lang="pl-PL" sz="1400" dirty="0" smtClean="0"/>
                        <a:t>216</a:t>
                      </a:r>
                      <a:endParaRPr lang="en-GB" sz="1400" dirty="0"/>
                    </a:p>
                  </a:txBody>
                  <a:tcPr marL="91422" marR="91422" marT="45714" marB="45714"/>
                </a:tc>
                <a:tc>
                  <a:txBody>
                    <a:bodyPr/>
                    <a:lstStyle/>
                    <a:p>
                      <a:r>
                        <a:rPr lang="pl-PL" sz="1400" dirty="0" smtClean="0"/>
                        <a:t>214</a:t>
                      </a:r>
                      <a:endParaRPr lang="en-GB" sz="1400" dirty="0"/>
                    </a:p>
                  </a:txBody>
                  <a:tcPr marL="91422" marR="91422" marT="45714" marB="45714"/>
                </a:tc>
                <a:tc>
                  <a:txBody>
                    <a:bodyPr/>
                    <a:lstStyle/>
                    <a:p>
                      <a:r>
                        <a:rPr lang="pl-PL" sz="1400" dirty="0" smtClean="0"/>
                        <a:t>190</a:t>
                      </a:r>
                      <a:endParaRPr lang="en-GB" sz="1400" dirty="0"/>
                    </a:p>
                  </a:txBody>
                  <a:tcPr marL="91410" marR="91410" marT="45721" marB="45721"/>
                </a:tc>
                <a:tc>
                  <a:txBody>
                    <a:bodyPr/>
                    <a:lstStyle/>
                    <a:p>
                      <a:r>
                        <a:rPr lang="pl-PL" sz="1400" dirty="0" smtClean="0"/>
                        <a:t>184</a:t>
                      </a:r>
                      <a:endParaRPr lang="en-GB" sz="1400" dirty="0"/>
                    </a:p>
                  </a:txBody>
                  <a:tcPr marL="91410" marR="91410" marT="45721" marB="45721"/>
                </a:tc>
              </a:tr>
              <a:tr h="284482">
                <a:tc>
                  <a:txBody>
                    <a:bodyPr/>
                    <a:lstStyle/>
                    <a:p>
                      <a:endParaRPr lang="en-GB" sz="1400" b="1" dirty="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dirty="0" smtClean="0"/>
                        <a:t>σ</a:t>
                      </a:r>
                      <a:r>
                        <a:rPr lang="pl-PL" sz="1400" baseline="-25000" dirty="0" smtClean="0"/>
                        <a:t>I</a:t>
                      </a:r>
                      <a:r>
                        <a:rPr lang="pl-PL" sz="1400" dirty="0" smtClean="0"/>
                        <a:t> (c)</a:t>
                      </a:r>
                      <a:endParaRPr lang="en-GB" sz="1400" dirty="0" smtClean="0"/>
                    </a:p>
                  </a:txBody>
                  <a:tcPr marL="91410" marR="91410" marT="45721" marB="45721"/>
                </a:tc>
                <a:tc>
                  <a:txBody>
                    <a:bodyPr/>
                    <a:lstStyle/>
                    <a:p>
                      <a:r>
                        <a:rPr lang="pl-PL" sz="1400" dirty="0" smtClean="0"/>
                        <a:t>217</a:t>
                      </a:r>
                      <a:endParaRPr lang="en-GB" sz="1400" dirty="0"/>
                    </a:p>
                  </a:txBody>
                  <a:tcPr marL="91422" marR="91422" marT="45714" marB="45714"/>
                </a:tc>
                <a:tc>
                  <a:txBody>
                    <a:bodyPr/>
                    <a:lstStyle/>
                    <a:p>
                      <a:r>
                        <a:rPr lang="pl-PL" sz="1400" dirty="0" smtClean="0"/>
                        <a:t>211</a:t>
                      </a:r>
                      <a:endParaRPr lang="en-GB" sz="1400" dirty="0"/>
                    </a:p>
                  </a:txBody>
                  <a:tcPr marL="91422" marR="91422" marT="45714" marB="45714"/>
                </a:tc>
                <a:tc>
                  <a:txBody>
                    <a:bodyPr/>
                    <a:lstStyle/>
                    <a:p>
                      <a:r>
                        <a:rPr lang="pl-PL" sz="1400" dirty="0" smtClean="0"/>
                        <a:t>185</a:t>
                      </a:r>
                      <a:endParaRPr lang="en-GB" sz="1400" dirty="0"/>
                    </a:p>
                  </a:txBody>
                  <a:tcPr marL="91410" marR="91410" marT="45721" marB="45721"/>
                </a:tc>
                <a:tc>
                  <a:txBody>
                    <a:bodyPr/>
                    <a:lstStyle/>
                    <a:p>
                      <a:r>
                        <a:rPr lang="pl-PL" sz="1400" dirty="0" smtClean="0"/>
                        <a:t>180</a:t>
                      </a:r>
                      <a:endParaRPr lang="en-GB" sz="1400" dirty="0"/>
                    </a:p>
                  </a:txBody>
                  <a:tcPr marL="91410" marR="91410" marT="45721" marB="45721"/>
                </a:tc>
              </a:tr>
              <a:tr h="2844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dirty="0" smtClean="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dirty="0" smtClean="0"/>
                        <a:t>σ</a:t>
                      </a:r>
                      <a:r>
                        <a:rPr lang="pl-PL" sz="1400" baseline="-25000" dirty="0" smtClean="0"/>
                        <a:t>I</a:t>
                      </a:r>
                      <a:r>
                        <a:rPr lang="pl-PL" sz="1400" dirty="0" smtClean="0"/>
                        <a:t> (g)</a:t>
                      </a:r>
                      <a:endParaRPr lang="en-GB" sz="1400" dirty="0" smtClean="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230</a:t>
                      </a:r>
                      <a:r>
                        <a:rPr lang="pl-PL" sz="1400" baseline="30000" dirty="0" smtClean="0"/>
                        <a:t>(1)</a:t>
                      </a:r>
                      <a:r>
                        <a:rPr lang="pl-PL" sz="1400" dirty="0" smtClean="0"/>
                        <a:t> </a:t>
                      </a:r>
                    </a:p>
                  </a:txBody>
                  <a:tcPr marL="91422" marR="91422" marT="45714" marB="4571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227</a:t>
                      </a:r>
                      <a:r>
                        <a:rPr lang="pl-PL" sz="1400" baseline="30000" dirty="0" smtClean="0"/>
                        <a:t>(1)</a:t>
                      </a:r>
                      <a:r>
                        <a:rPr lang="pl-PL" sz="1400" dirty="0" smtClean="0"/>
                        <a:t> </a:t>
                      </a:r>
                    </a:p>
                  </a:txBody>
                  <a:tcPr marL="91422" marR="91422" marT="45714" marB="4571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baseline="0" dirty="0" smtClean="0"/>
                        <a:t>199</a:t>
                      </a:r>
                      <a:r>
                        <a:rPr lang="pl-PL" sz="1400" baseline="30000" dirty="0" smtClean="0"/>
                        <a:t>(1)</a:t>
                      </a:r>
                      <a:r>
                        <a:rPr lang="pl-PL" sz="1400" baseline="0" dirty="0" smtClean="0"/>
                        <a:t>, 197</a:t>
                      </a:r>
                      <a:r>
                        <a:rPr lang="pl-PL" sz="1400" baseline="30000" dirty="0" smtClean="0"/>
                        <a:t>(2)</a:t>
                      </a:r>
                      <a:endParaRPr lang="en-GB" sz="1400" dirty="0" smtClean="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196</a:t>
                      </a:r>
                      <a:r>
                        <a:rPr lang="pl-PL" sz="1400" baseline="30000" dirty="0" smtClean="0"/>
                        <a:t>(1)</a:t>
                      </a:r>
                      <a:r>
                        <a:rPr lang="pl-PL" sz="1400" dirty="0" smtClean="0"/>
                        <a:t> ,193</a:t>
                      </a:r>
                      <a:r>
                        <a:rPr lang="pl-PL" sz="1400" baseline="30000" dirty="0" smtClean="0"/>
                        <a:t>(2)</a:t>
                      </a:r>
                      <a:endParaRPr lang="en-GB" sz="1400" dirty="0" smtClean="0"/>
                    </a:p>
                  </a:txBody>
                  <a:tcPr marL="91410" marR="91410" marT="45721" marB="45721"/>
                </a:tc>
              </a:tr>
              <a:tr h="2844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p</a:t>
                      </a:r>
                      <a:r>
                        <a:rPr lang="pl-PL" sz="1400" baseline="-25000" dirty="0" smtClean="0"/>
                        <a:t>blad</a:t>
                      </a:r>
                      <a:r>
                        <a:rPr lang="pl-PL" sz="1400" dirty="0" smtClean="0"/>
                        <a:t> (gap)</a:t>
                      </a:r>
                      <a:r>
                        <a:rPr lang="pl-PL" sz="1400" baseline="30000" dirty="0" smtClean="0"/>
                        <a:t> </a:t>
                      </a:r>
                      <a:endParaRPr lang="en-GB" sz="1400" dirty="0" smtClean="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smtClean="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42 (755, 773)</a:t>
                      </a:r>
                      <a:r>
                        <a:rPr lang="pl-PL" sz="1400" baseline="30000" dirty="0" smtClean="0"/>
                        <a:t> </a:t>
                      </a:r>
                      <a:endParaRPr lang="pl-PL" sz="1400" dirty="0" smtClean="0"/>
                    </a:p>
                  </a:txBody>
                  <a:tcPr marL="91422" marR="91422" marT="45714" marB="4571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42</a:t>
                      </a:r>
                      <a:r>
                        <a:rPr lang="pl-PL" sz="1400" baseline="0" dirty="0" smtClean="0"/>
                        <a:t> (765,784um)</a:t>
                      </a:r>
                      <a:endParaRPr lang="en-GB" sz="1400" dirty="0" smtClean="0"/>
                    </a:p>
                  </a:txBody>
                  <a:tcPr marL="91422" marR="91422" marT="45714" marB="4571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40</a:t>
                      </a:r>
                      <a:r>
                        <a:rPr lang="pl-PL" sz="1400" baseline="0" dirty="0" smtClean="0"/>
                        <a:t> (683,705um)</a:t>
                      </a:r>
                      <a:endParaRPr lang="en-GB" sz="1400" dirty="0" smtClean="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baseline="0" dirty="0" smtClean="0"/>
                        <a:t>40 (685,706um)</a:t>
                      </a:r>
                      <a:endParaRPr lang="en-GB" sz="1400" dirty="0" smtClean="0"/>
                    </a:p>
                  </a:txBody>
                  <a:tcPr marL="91410" marR="91410" marT="45721" marB="45721"/>
                </a:tc>
              </a:tr>
              <a:tr h="4836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P</a:t>
                      </a:r>
                      <a:r>
                        <a:rPr lang="pl-PL" sz="1400" baseline="-25000" dirty="0" smtClean="0"/>
                        <a:t>cont</a:t>
                      </a:r>
                      <a:endParaRPr lang="en-GB" sz="1400" baseline="30000" dirty="0" smtClean="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smtClean="0"/>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-2,-10</a:t>
                      </a:r>
                      <a:r>
                        <a:rPr lang="pl-PL" sz="1400" baseline="30000" dirty="0" smtClean="0"/>
                        <a:t>(1)</a:t>
                      </a:r>
                      <a:r>
                        <a:rPr lang="pl-PL" sz="1400" dirty="0" smtClean="0"/>
                        <a:t> </a:t>
                      </a:r>
                    </a:p>
                  </a:txBody>
                  <a:tcPr marL="91422" marR="91422" marT="45714" marB="4571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-10, -17</a:t>
                      </a:r>
                      <a:r>
                        <a:rPr lang="pl-PL" sz="1400" baseline="30000" dirty="0" smtClean="0"/>
                        <a:t>(1)</a:t>
                      </a:r>
                      <a:r>
                        <a:rPr lang="pl-PL" sz="14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smtClean="0"/>
                    </a:p>
                  </a:txBody>
                  <a:tcPr marL="91422" marR="91422" marT="45714" marB="4571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-5, -6</a:t>
                      </a:r>
                      <a:r>
                        <a:rPr lang="pl-PL" sz="1400" baseline="30000" dirty="0" smtClean="0"/>
                        <a:t>(1)</a:t>
                      </a:r>
                      <a:r>
                        <a:rPr lang="pl-PL" sz="14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-27, -20</a:t>
                      </a:r>
                      <a:r>
                        <a:rPr lang="pl-PL" sz="1400" baseline="30000" dirty="0" smtClean="0"/>
                        <a:t>(2)</a:t>
                      </a:r>
                    </a:p>
                  </a:txBody>
                  <a:tcPr marL="91410" marR="91410"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-12, -12</a:t>
                      </a:r>
                      <a:r>
                        <a:rPr lang="pl-PL" sz="1400" baseline="30000" dirty="0" smtClean="0"/>
                        <a:t>(1)</a:t>
                      </a:r>
                      <a:r>
                        <a:rPr lang="pl-PL" sz="14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pl-PL" sz="1400" dirty="0" smtClean="0"/>
                        <a:t>-35, -27</a:t>
                      </a:r>
                      <a:r>
                        <a:rPr lang="pl-PL" sz="1400" baseline="30000" dirty="0" smtClean="0"/>
                        <a:t>(2)</a:t>
                      </a:r>
                      <a:endParaRPr lang="pl-PL" sz="1400" dirty="0" smtClean="0"/>
                    </a:p>
                  </a:txBody>
                  <a:tcPr marL="91410" marR="91410" marT="45721" marB="45721"/>
                </a:tc>
              </a:tr>
            </a:tbl>
          </a:graphicData>
        </a:graphic>
      </p:graphicFrame>
      <p:sp>
        <p:nvSpPr>
          <p:cNvPr id="3" name="TextBox 2"/>
          <p:cNvSpPr txBox="1"/>
          <p:nvPr/>
        </p:nvSpPr>
        <p:spPr>
          <a:xfrm>
            <a:off x="609600" y="5715000"/>
            <a:ext cx="2589170" cy="369332"/>
          </a:xfrm>
          <a:prstGeom prst="rect">
            <a:avLst/>
          </a:prstGeom>
          <a:noFill/>
        </p:spPr>
        <p:txBody>
          <a:bodyPr wrap="none" rtlCol="0">
            <a:spAutoFit/>
          </a:bodyPr>
          <a:lstStyle/>
          <a:p>
            <a:r>
              <a:rPr lang="en-US" sz="1800" dirty="0" smtClean="0"/>
              <a:t>(1)=(90% </a:t>
            </a:r>
            <a:r>
              <a:rPr lang="en-US" sz="1800" dirty="0" err="1" smtClean="0"/>
              <a:t>I</a:t>
            </a:r>
            <a:r>
              <a:rPr lang="en-US" sz="1800" baseline="-25000" dirty="0" err="1" smtClean="0"/>
              <a:t>ss</a:t>
            </a:r>
            <a:r>
              <a:rPr lang="en-US" sz="1800" dirty="0" smtClean="0"/>
              <a:t>, (2)=80% </a:t>
            </a:r>
            <a:r>
              <a:rPr lang="en-US" sz="1800" dirty="0" err="1" smtClean="0"/>
              <a:t>I</a:t>
            </a:r>
            <a:r>
              <a:rPr lang="en-US" sz="1800" baseline="-25000" dirty="0" err="1" smtClean="0"/>
              <a:t>ss</a:t>
            </a:r>
            <a:endParaRPr lang="en-US" sz="1800" baseline="-25000" dirty="0"/>
          </a:p>
        </p:txBody>
      </p:sp>
      <p:sp>
        <p:nvSpPr>
          <p:cNvPr id="4" name="TextBox 3"/>
          <p:cNvSpPr txBox="1"/>
          <p:nvPr/>
        </p:nvSpPr>
        <p:spPr>
          <a:xfrm>
            <a:off x="633350" y="6072250"/>
            <a:ext cx="6880217" cy="369332"/>
          </a:xfrm>
          <a:prstGeom prst="rect">
            <a:avLst/>
          </a:prstGeom>
          <a:noFill/>
        </p:spPr>
        <p:txBody>
          <a:bodyPr wrap="none" rtlCol="0">
            <a:spAutoFit/>
          </a:bodyPr>
          <a:lstStyle/>
          <a:p>
            <a:r>
              <a:rPr lang="en-US" sz="1800" dirty="0" smtClean="0"/>
              <a:t>Analysis steps: (b)ladder, (k)</a:t>
            </a:r>
            <a:r>
              <a:rPr lang="en-US" sz="1800" dirty="0" err="1" smtClean="0"/>
              <a:t>ey</a:t>
            </a:r>
            <a:r>
              <a:rPr lang="en-US" sz="1800" dirty="0" smtClean="0"/>
              <a:t>, (v)</a:t>
            </a:r>
            <a:r>
              <a:rPr lang="en-US" sz="1800" dirty="0" err="1" smtClean="0"/>
              <a:t>essel</a:t>
            </a:r>
            <a:r>
              <a:rPr lang="en-US" sz="1800" dirty="0" smtClean="0"/>
              <a:t> welding, (c)</a:t>
            </a:r>
            <a:r>
              <a:rPr lang="en-US" sz="1800" dirty="0" err="1" smtClean="0"/>
              <a:t>ooldown</a:t>
            </a:r>
            <a:r>
              <a:rPr lang="en-US" sz="1800" dirty="0" smtClean="0"/>
              <a:t>, (g)</a:t>
            </a:r>
            <a:r>
              <a:rPr lang="en-US" sz="1800" dirty="0" err="1" smtClean="0"/>
              <a:t>radient</a:t>
            </a:r>
            <a:endParaRPr lang="en-US" sz="1800" dirty="0"/>
          </a:p>
        </p:txBody>
      </p:sp>
      <p:sp>
        <p:nvSpPr>
          <p:cNvPr id="5" name="TextBox 4"/>
          <p:cNvSpPr txBox="1"/>
          <p:nvPr/>
        </p:nvSpPr>
        <p:spPr>
          <a:xfrm>
            <a:off x="6400800" y="5726668"/>
            <a:ext cx="2358338" cy="369332"/>
          </a:xfrm>
          <a:prstGeom prst="rect">
            <a:avLst/>
          </a:prstGeom>
          <a:noFill/>
        </p:spPr>
        <p:txBody>
          <a:bodyPr wrap="none" rtlCol="0">
            <a:spAutoFit/>
          </a:bodyPr>
          <a:lstStyle/>
          <a:p>
            <a:r>
              <a:rPr lang="en-US" sz="1800" dirty="0" smtClean="0"/>
              <a:t>Mariusz Juchno, CM20</a:t>
            </a:r>
            <a:endParaRPr lang="en-US" sz="1800" dirty="0"/>
          </a:p>
        </p:txBody>
      </p:sp>
    </p:spTree>
    <p:extLst>
      <p:ext uri="{BB962C8B-B14F-4D97-AF65-F5344CB8AC3E}">
        <p14:creationId xmlns:p14="http://schemas.microsoft.com/office/powerpoint/2010/main" val="35200007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3492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2286000" y="346075"/>
            <a:ext cx="5120889"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nSpc>
                <a:spcPct val="84000"/>
              </a:lnSpc>
              <a:buClr>
                <a:srgbClr val="000000"/>
              </a:buClr>
              <a:buSzPct val="100000"/>
              <a:buFont typeface="Arial" charset="0"/>
              <a:buNone/>
            </a:pPr>
            <a:r>
              <a:rPr lang="en-GB" sz="3200" dirty="0" smtClean="0">
                <a:solidFill>
                  <a:srgbClr val="FF0000"/>
                </a:solidFill>
                <a:latin typeface="Bitstream Vera Serif"/>
              </a:rPr>
              <a:t>Preload windows in TQS03</a:t>
            </a:r>
            <a:endParaRPr lang="en-GB" sz="3200" dirty="0">
              <a:solidFill>
                <a:srgbClr val="FF0000"/>
              </a:solidFill>
              <a:latin typeface="Bitstream Vera Serif"/>
            </a:endParaRPr>
          </a:p>
        </p:txBody>
      </p:sp>
      <p:sp>
        <p:nvSpPr>
          <p:cNvPr id="8196" name="Line 4"/>
          <p:cNvSpPr>
            <a:spLocks noChangeShapeType="1"/>
          </p:cNvSpPr>
          <p:nvPr/>
        </p:nvSpPr>
        <p:spPr bwMode="auto">
          <a:xfrm>
            <a:off x="1295400" y="990600"/>
            <a:ext cx="7391400"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pic>
        <p:nvPicPr>
          <p:cNvPr id="5" name="Picture 6" descr="coil_sy_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1182" y="2971800"/>
            <a:ext cx="2221684" cy="1670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coil_sy_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44690" y="4687570"/>
            <a:ext cx="2052815" cy="154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18"/>
          <p:cNvSpPr txBox="1">
            <a:spLocks noChangeArrowheads="1"/>
          </p:cNvSpPr>
          <p:nvPr/>
        </p:nvSpPr>
        <p:spPr bwMode="auto">
          <a:xfrm>
            <a:off x="596208" y="1800519"/>
            <a:ext cx="81227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800" dirty="0" smtClean="0"/>
              <a:t>TQS03a</a:t>
            </a:r>
            <a:r>
              <a:rPr lang="en-US" altLang="en-US" sz="1800" dirty="0"/>
              <a:t>: 120 MPa </a:t>
            </a:r>
            <a:r>
              <a:rPr lang="en-US" altLang="en-US" sz="1800" dirty="0" smtClean="0"/>
              <a:t>pole/</a:t>
            </a:r>
            <a:r>
              <a:rPr lang="en-US" altLang="en-US" sz="1800" dirty="0" err="1" smtClean="0"/>
              <a:t>ave</a:t>
            </a:r>
            <a:r>
              <a:rPr lang="en-US" altLang="en-US" sz="1800" dirty="0" smtClean="0"/>
              <a:t>, 156 MPa peak (pre-load), 153 MPa excitation: 93</a:t>
            </a:r>
            <a:r>
              <a:rPr lang="en-US" altLang="en-US" sz="1800" dirty="0"/>
              <a:t>% </a:t>
            </a:r>
            <a:r>
              <a:rPr lang="en-US" altLang="en-US" sz="1800" dirty="0" smtClean="0"/>
              <a:t>SSL</a:t>
            </a:r>
            <a:endParaRPr lang="en-US" altLang="en-US" sz="1800" dirty="0"/>
          </a:p>
          <a:p>
            <a:r>
              <a:rPr lang="en-US" altLang="en-US" sz="1800" dirty="0" smtClean="0"/>
              <a:t>TQS03b</a:t>
            </a:r>
            <a:r>
              <a:rPr lang="en-US" altLang="en-US" sz="1800" dirty="0"/>
              <a:t>: 160 MPa </a:t>
            </a:r>
            <a:r>
              <a:rPr lang="en-US" altLang="en-US" sz="1800" dirty="0" smtClean="0"/>
              <a:t>pole/</a:t>
            </a:r>
            <a:r>
              <a:rPr lang="en-US" altLang="en-US" sz="1800" dirty="0" err="1" smtClean="0"/>
              <a:t>ave</a:t>
            </a:r>
            <a:r>
              <a:rPr lang="en-US" altLang="en-US" sz="1800" dirty="0" smtClean="0"/>
              <a:t>, 208 MPa peak (pre-load), 204 MPa excitation: 91</a:t>
            </a:r>
            <a:r>
              <a:rPr lang="en-US" altLang="en-US" sz="1800" dirty="0"/>
              <a:t>% SSL</a:t>
            </a:r>
          </a:p>
          <a:p>
            <a:r>
              <a:rPr lang="en-US" altLang="en-US" sz="1800" dirty="0" smtClean="0"/>
              <a:t>TQS03c</a:t>
            </a:r>
            <a:r>
              <a:rPr lang="en-US" altLang="en-US" sz="1800" dirty="0"/>
              <a:t>: 200 MPa </a:t>
            </a:r>
            <a:r>
              <a:rPr lang="en-US" altLang="en-US" sz="1800" dirty="0" smtClean="0"/>
              <a:t>pole/</a:t>
            </a:r>
            <a:r>
              <a:rPr lang="en-US" altLang="en-US" sz="1800" dirty="0" err="1" smtClean="0"/>
              <a:t>ave</a:t>
            </a:r>
            <a:r>
              <a:rPr lang="en-US" altLang="en-US" sz="1800" dirty="0" smtClean="0"/>
              <a:t>, 260 MPa peak (pre-load), 255 MPa excitation: 88</a:t>
            </a:r>
            <a:r>
              <a:rPr lang="en-US" altLang="en-US" sz="1800" dirty="0"/>
              <a:t>% </a:t>
            </a:r>
            <a:r>
              <a:rPr lang="en-US" altLang="en-US" sz="1800" dirty="0" smtClean="0"/>
              <a:t>SSL</a:t>
            </a:r>
            <a:endParaRPr lang="en-US" altLang="en-US" sz="1800" dirty="0"/>
          </a:p>
        </p:txBody>
      </p:sp>
      <p:sp>
        <p:nvSpPr>
          <p:cNvPr id="19" name="Text Box 20"/>
          <p:cNvSpPr txBox="1">
            <a:spLocks noChangeArrowheads="1"/>
          </p:cNvSpPr>
          <p:nvPr/>
        </p:nvSpPr>
        <p:spPr bwMode="auto">
          <a:xfrm>
            <a:off x="7391400" y="4936272"/>
            <a:ext cx="10695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b="1" dirty="0"/>
              <a:t>260 MPa </a:t>
            </a:r>
            <a:endParaRPr lang="en-US" altLang="en-US" sz="1400" b="1" dirty="0" smtClean="0"/>
          </a:p>
          <a:p>
            <a:r>
              <a:rPr lang="en-US" altLang="en-US" sz="1400" b="1" dirty="0" smtClean="0"/>
              <a:t>@ 4.5K, 0A</a:t>
            </a:r>
            <a:endParaRPr lang="en-US" altLang="en-US" sz="1400" b="1" dirty="0"/>
          </a:p>
        </p:txBody>
      </p:sp>
      <p:sp>
        <p:nvSpPr>
          <p:cNvPr id="20" name="Line 21"/>
          <p:cNvSpPr>
            <a:spLocks noChangeShapeType="1"/>
          </p:cNvSpPr>
          <p:nvPr/>
        </p:nvSpPr>
        <p:spPr bwMode="auto">
          <a:xfrm flipH="1" flipV="1">
            <a:off x="6675242" y="3498948"/>
            <a:ext cx="944757" cy="1437324"/>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Text Box 23"/>
          <p:cNvSpPr txBox="1">
            <a:spLocks noChangeArrowheads="1"/>
          </p:cNvSpPr>
          <p:nvPr/>
        </p:nvSpPr>
        <p:spPr bwMode="auto">
          <a:xfrm>
            <a:off x="5144690" y="3253935"/>
            <a:ext cx="1011174"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t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dirty="0" smtClean="0"/>
              <a:t>TQS03c</a:t>
            </a:r>
          </a:p>
          <a:p>
            <a:r>
              <a:rPr lang="en-US" altLang="en-US" sz="1400" dirty="0" smtClean="0"/>
              <a:t>Analysis</a:t>
            </a:r>
          </a:p>
          <a:p>
            <a:r>
              <a:rPr lang="en-US" altLang="en-US" sz="1400" dirty="0" smtClean="0"/>
              <a:t>(H. Felice,</a:t>
            </a:r>
          </a:p>
          <a:p>
            <a:r>
              <a:rPr lang="en-US" altLang="en-US" sz="1400" dirty="0" smtClean="0"/>
              <a:t>P. Ferracin)</a:t>
            </a:r>
          </a:p>
        </p:txBody>
      </p:sp>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1088" y="2895600"/>
            <a:ext cx="4380011"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 Box 20"/>
          <p:cNvSpPr txBox="1">
            <a:spLocks noChangeArrowheads="1"/>
          </p:cNvSpPr>
          <p:nvPr/>
        </p:nvSpPr>
        <p:spPr bwMode="auto">
          <a:xfrm>
            <a:off x="7383322" y="5638800"/>
            <a:ext cx="11689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b="1" dirty="0" smtClean="0"/>
              <a:t>255 </a:t>
            </a:r>
            <a:r>
              <a:rPr lang="en-US" altLang="en-US" sz="1400" b="1" dirty="0"/>
              <a:t>MPa </a:t>
            </a:r>
            <a:endParaRPr lang="en-US" altLang="en-US" sz="1400" b="1" dirty="0" smtClean="0"/>
          </a:p>
          <a:p>
            <a:r>
              <a:rPr lang="en-US" altLang="en-US" sz="1400" b="1" dirty="0" smtClean="0"/>
              <a:t>@ 4.5K, SSL</a:t>
            </a:r>
            <a:endParaRPr lang="en-US" altLang="en-US" sz="1400" b="1" dirty="0"/>
          </a:p>
        </p:txBody>
      </p:sp>
      <p:sp>
        <p:nvSpPr>
          <p:cNvPr id="24" name="Line 21"/>
          <p:cNvSpPr>
            <a:spLocks noChangeShapeType="1"/>
          </p:cNvSpPr>
          <p:nvPr/>
        </p:nvSpPr>
        <p:spPr bwMode="auto">
          <a:xfrm flipH="1">
            <a:off x="5943599" y="5900410"/>
            <a:ext cx="1463289" cy="11939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 name="Rectangle 2"/>
          <p:cNvSpPr/>
          <p:nvPr/>
        </p:nvSpPr>
        <p:spPr bwMode="auto">
          <a:xfrm>
            <a:off x="5029200" y="2905027"/>
            <a:ext cx="3523032" cy="3417888"/>
          </a:xfrm>
          <a:prstGeom prst="rect">
            <a:avLst/>
          </a:prstGeom>
          <a:no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4" name="TextBox 3"/>
          <p:cNvSpPr txBox="1"/>
          <p:nvPr/>
        </p:nvSpPr>
        <p:spPr>
          <a:xfrm>
            <a:off x="2581373" y="5295477"/>
            <a:ext cx="1524000" cy="523220"/>
          </a:xfrm>
          <a:prstGeom prst="rect">
            <a:avLst/>
          </a:prstGeom>
          <a:solidFill>
            <a:schemeClr val="bg1"/>
          </a:solidFill>
          <a:ln w="12700">
            <a:solidFill>
              <a:schemeClr val="tx1"/>
            </a:solidFill>
          </a:ln>
        </p:spPr>
        <p:txBody>
          <a:bodyPr wrap="square" rtlCol="0">
            <a:spAutoFit/>
          </a:bodyPr>
          <a:lstStyle/>
          <a:p>
            <a:pPr algn="ctr"/>
            <a:r>
              <a:rPr lang="en-US" sz="1400" dirty="0" smtClean="0"/>
              <a:t>TQS03 training</a:t>
            </a:r>
          </a:p>
          <a:p>
            <a:pPr algn="ctr"/>
            <a:r>
              <a:rPr lang="en-US" sz="1400" dirty="0" smtClean="0"/>
              <a:t>(M. </a:t>
            </a:r>
            <a:r>
              <a:rPr lang="en-US" sz="1400" dirty="0" err="1" smtClean="0"/>
              <a:t>Bajko</a:t>
            </a:r>
            <a:r>
              <a:rPr lang="en-US" sz="1400" dirty="0" smtClean="0"/>
              <a:t> et al.)</a:t>
            </a:r>
            <a:endParaRPr lang="en-US" sz="1400" dirty="0"/>
          </a:p>
        </p:txBody>
      </p:sp>
      <p:sp>
        <p:nvSpPr>
          <p:cNvPr id="7" name="TextBox 6"/>
          <p:cNvSpPr txBox="1"/>
          <p:nvPr/>
        </p:nvSpPr>
        <p:spPr>
          <a:xfrm>
            <a:off x="600173" y="1314254"/>
            <a:ext cx="8141972" cy="369332"/>
          </a:xfrm>
          <a:prstGeom prst="rect">
            <a:avLst/>
          </a:prstGeom>
          <a:noFill/>
          <a:ln>
            <a:solidFill>
              <a:schemeClr val="tx1"/>
            </a:solidFill>
          </a:ln>
        </p:spPr>
        <p:txBody>
          <a:bodyPr wrap="none" rtlCol="0">
            <a:spAutoFit/>
          </a:bodyPr>
          <a:lstStyle/>
          <a:p>
            <a:pPr algn="ctr"/>
            <a:r>
              <a:rPr lang="en-US" sz="1800" dirty="0" smtClean="0">
                <a:solidFill>
                  <a:srgbClr val="0033CC"/>
                </a:solidFill>
              </a:rPr>
              <a:t>As pre-load is increased, training is decreased/eliminated, but max gradient decreases</a:t>
            </a:r>
            <a:endParaRPr lang="en-US" sz="1800" dirty="0">
              <a:solidFill>
                <a:srgbClr val="0033CC"/>
              </a:solidFill>
            </a:endParaRPr>
          </a:p>
        </p:txBody>
      </p:sp>
    </p:spTree>
    <p:extLst>
      <p:ext uri="{BB962C8B-B14F-4D97-AF65-F5344CB8AC3E}">
        <p14:creationId xmlns:p14="http://schemas.microsoft.com/office/powerpoint/2010/main" val="1594440334"/>
      </p:ext>
    </p:extLst>
  </p:cSld>
  <p:clrMapOvr>
    <a:masterClrMapping/>
  </p:clrMapOvr>
  <p:timing>
    <p:tnLst>
      <p:par>
        <p:cTn id="1" dur="indefinite" restart="never" nodeType="tmRoot"/>
      </p:par>
    </p:tnLst>
  </p:timing>
</p:sld>
</file>

<file path=ppt/theme/theme1.xml><?xml version="1.0" encoding="utf-8"?>
<a:theme xmlns:a="http://schemas.openxmlformats.org/drawingml/2006/main" name="LBNL">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LBN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LBNL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BNL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BNL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BNL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BN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BN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BN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Settings\Administrator\Application Data\Microsoft\Templates\LBNL.pot</Template>
  <TotalTime>20903</TotalTime>
  <Pages>1</Pages>
  <Words>2590</Words>
  <Application>Microsoft Office PowerPoint</Application>
  <PresentationFormat>On-screen Show (4:3)</PresentationFormat>
  <Paragraphs>385</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LBNL</vt:lpstr>
      <vt:lpstr>  QXF requirements relevant to optimization and selection of conductor and cable parameters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LBNL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Division Future Plans</dc:title>
  <dc:subject>Berkeley Lab Generic Presentation</dc:subject>
  <dc:creator>PCuser</dc:creator>
  <cp:keywords>Presentation Generic</cp:keywords>
  <cp:lastModifiedBy>S64GLS</cp:lastModifiedBy>
  <cp:revision>1746</cp:revision>
  <cp:lastPrinted>2013-04-08T05:27:45Z</cp:lastPrinted>
  <dcterms:created xsi:type="dcterms:W3CDTF">2004-10-30T19:36:16Z</dcterms:created>
  <dcterms:modified xsi:type="dcterms:W3CDTF">2013-10-16T14:04:02Z</dcterms:modified>
</cp:coreProperties>
</file>