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67" r:id="rId5"/>
    <p:sldId id="268" r:id="rId6"/>
    <p:sldId id="266" r:id="rId7"/>
    <p:sldId id="258" r:id="rId8"/>
    <p:sldId id="259" r:id="rId9"/>
    <p:sldId id="260" r:id="rId10"/>
    <p:sldId id="261" r:id="rId11"/>
    <p:sldId id="262" r:id="rId12"/>
    <p:sldId id="264" r:id="rId13"/>
    <p:sldId id="265" r:id="rId14"/>
    <p:sldId id="269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79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D8E85-CAA3-4CB3-924A-4AE18A7859A8}" type="datetimeFigureOut">
              <a:rPr lang="en-GB" smtClean="0"/>
              <a:t>17/10/2013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24434-24B1-48F8-A172-C57148468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363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10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Jc</a:t>
            </a:r>
            <a:r>
              <a:rPr lang="en-GB" dirty="0" smtClean="0"/>
              <a:t>(4.2K,12T)=1424/1472 A/mm2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305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17320/40=433</a:t>
            </a:r>
            <a:r>
              <a:rPr lang="en-GB" baseline="0" dirty="0" smtClean="0"/>
              <a:t> 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621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Short sample measurements refer to different billet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670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6 </a:t>
            </a:r>
            <a:r>
              <a:rPr lang="en-GB" dirty="0" err="1" smtClean="0"/>
              <a:t>bobine</a:t>
            </a:r>
            <a:r>
              <a:rPr lang="en-GB" dirty="0" smtClean="0"/>
              <a:t> </a:t>
            </a:r>
            <a:r>
              <a:rPr lang="en-GB" dirty="0" err="1" smtClean="0"/>
              <a:t>corte</a:t>
            </a:r>
            <a:r>
              <a:rPr lang="en-GB" baseline="0" dirty="0" smtClean="0"/>
              <a:t> = 40 km; 5 </a:t>
            </a:r>
            <a:r>
              <a:rPr lang="en-GB" baseline="0" dirty="0" err="1" smtClean="0"/>
              <a:t>bobine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corte</a:t>
            </a:r>
            <a:r>
              <a:rPr lang="en-GB" baseline="0" dirty="0" smtClean="0"/>
              <a:t> = 33 km; 6 </a:t>
            </a:r>
            <a:r>
              <a:rPr lang="en-GB" baseline="0" dirty="0" err="1" smtClean="0"/>
              <a:t>bobine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lunghe</a:t>
            </a:r>
            <a:r>
              <a:rPr lang="en-GB" baseline="0" dirty="0" smtClean="0"/>
              <a:t> = 180 km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629400"/>
            <a:ext cx="9144000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014677" y="6553200"/>
            <a:ext cx="1205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A.Ballarino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6562165"/>
            <a:ext cx="346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Internal</a:t>
            </a:r>
            <a:r>
              <a:rPr lang="en-GB" baseline="0" dirty="0" smtClean="0"/>
              <a:t> Review, CERN, 16/10/2013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76400"/>
            <a:ext cx="8005157" cy="1828799"/>
          </a:xfrm>
          <a:ln w="41275">
            <a:noFill/>
          </a:ln>
        </p:spPr>
        <p:txBody>
          <a:bodyPr>
            <a:normAutofit/>
          </a:bodyPr>
          <a:lstStyle/>
          <a:p>
            <a:r>
              <a:rPr lang="en-GB" sz="3400" b="1" dirty="0" smtClean="0"/>
              <a:t>CERN Nb</a:t>
            </a:r>
            <a:r>
              <a:rPr lang="en-GB" sz="3400" b="1" baseline="-25000" dirty="0" smtClean="0"/>
              <a:t>3</a:t>
            </a:r>
            <a:r>
              <a:rPr lang="en-GB" sz="3400" b="1" dirty="0" smtClean="0"/>
              <a:t>Sn Strand Specification,</a:t>
            </a:r>
            <a:br>
              <a:rPr lang="en-GB" sz="3400" b="1" dirty="0" smtClean="0"/>
            </a:br>
            <a:r>
              <a:rPr lang="en-GB" sz="3400" b="1" dirty="0" smtClean="0"/>
              <a:t>Near Term </a:t>
            </a:r>
            <a:r>
              <a:rPr lang="en-GB" sz="3400" b="1" dirty="0"/>
              <a:t>P</a:t>
            </a:r>
            <a:r>
              <a:rPr lang="en-GB" sz="3400" b="1" dirty="0" smtClean="0"/>
              <a:t>rocurement and </a:t>
            </a:r>
            <a:br>
              <a:rPr lang="en-GB" sz="3400" b="1" dirty="0" smtClean="0"/>
            </a:br>
            <a:r>
              <a:rPr lang="en-GB" sz="3400" b="1" dirty="0" smtClean="0"/>
              <a:t>Measurement Plan</a:t>
            </a:r>
            <a:endParaRPr lang="en-GB" sz="3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876800"/>
            <a:ext cx="8388108" cy="838200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GB" b="1" dirty="0" err="1" smtClean="0"/>
              <a:t>Ballarino</a:t>
            </a:r>
            <a:r>
              <a:rPr lang="en-GB" b="1" dirty="0" smtClean="0"/>
              <a:t>, L. </a:t>
            </a:r>
            <a:r>
              <a:rPr lang="en-GB" b="1" dirty="0" err="1" smtClean="0"/>
              <a:t>Oberli</a:t>
            </a:r>
            <a:r>
              <a:rPr lang="en-GB" b="1" dirty="0" smtClean="0"/>
              <a:t>, B. </a:t>
            </a:r>
            <a:r>
              <a:rPr lang="en-GB" b="1" dirty="0" err="1" smtClean="0"/>
              <a:t>Bordini</a:t>
            </a:r>
            <a:r>
              <a:rPr lang="en-GB" b="1" dirty="0" smtClean="0"/>
              <a:t> and L. </a:t>
            </a:r>
            <a:r>
              <a:rPr lang="en-GB" b="1" dirty="0" err="1" smtClean="0"/>
              <a:t>Bottura</a:t>
            </a:r>
            <a:r>
              <a:rPr lang="en-GB" b="1" dirty="0" smtClean="0"/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31274" y="0"/>
            <a:ext cx="7772400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b="1" dirty="0" smtClean="0">
                <a:solidFill>
                  <a:schemeClr val="accent1">
                    <a:lumMod val="75000"/>
                  </a:schemeClr>
                </a:solidFill>
              </a:rPr>
              <a:t>Hi-</a:t>
            </a:r>
            <a:r>
              <a:rPr lang="en-GB" sz="3800" b="1" dirty="0" err="1" smtClean="0">
                <a:solidFill>
                  <a:schemeClr val="accent1">
                    <a:lumMod val="75000"/>
                  </a:schemeClr>
                </a:solidFill>
              </a:rPr>
              <a:t>Lumi</a:t>
            </a:r>
            <a:r>
              <a:rPr lang="en-GB" sz="3800" b="1" dirty="0" smtClean="0">
                <a:solidFill>
                  <a:schemeClr val="accent1">
                    <a:lumMod val="75000"/>
                  </a:schemeClr>
                </a:solidFill>
              </a:rPr>
              <a:t> LHC/LARP Conductor and Cable Internal Review</a:t>
            </a:r>
            <a:endParaRPr lang="en-GB" sz="3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7701" y="1645920"/>
            <a:ext cx="8146026" cy="2697480"/>
          </a:xfrm>
          <a:prstGeom prst="rect">
            <a:avLst/>
          </a:prstGeom>
          <a:noFill/>
          <a:ln w="44450">
            <a:solidFill>
              <a:schemeClr val="accent1"/>
            </a:solidFill>
          </a:ln>
          <a:effectLst>
            <a:outerShdw blurRad="50800" dist="508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5" r="26226" b="695"/>
          <a:stretch/>
        </p:blipFill>
        <p:spPr>
          <a:xfrm>
            <a:off x="12290" y="5715000"/>
            <a:ext cx="2283902" cy="1014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77"/>
          <a:stretch/>
        </p:blipFill>
        <p:spPr>
          <a:xfrm>
            <a:off x="8158952" y="5715000"/>
            <a:ext cx="926359" cy="1014825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674579" y="3606018"/>
            <a:ext cx="6400800" cy="64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lphaUcPeriod"/>
            </a:pPr>
            <a:r>
              <a:rPr lang="en-GB" b="1" dirty="0" err="1" smtClean="0"/>
              <a:t>Ballarino</a:t>
            </a:r>
            <a:r>
              <a:rPr lang="en-GB" b="1" dirty="0" smtClean="0"/>
              <a:t>, TE-MSC-SCD</a:t>
            </a:r>
          </a:p>
        </p:txBody>
      </p:sp>
    </p:spTree>
    <p:extLst>
      <p:ext uri="{BB962C8B-B14F-4D97-AF65-F5344CB8AC3E}">
        <p14:creationId xmlns:p14="http://schemas.microsoft.com/office/powerpoint/2010/main" val="36576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0307" y="-82153"/>
            <a:ext cx="50491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Procurement – MQXF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127" y="569892"/>
            <a:ext cx="86597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P</a:t>
            </a:r>
            <a:r>
              <a:rPr lang="en-GB" sz="2800" dirty="0" smtClean="0"/>
              <a:t>rocurement plan presented/discussed during CERN-LARP video-conference meeting, Dec 2012  and LARP Meeting, Napa, April 2013</a:t>
            </a:r>
            <a:endParaRPr lang="en-GB" sz="2800" dirty="0"/>
          </a:p>
        </p:txBody>
      </p:sp>
      <p:sp>
        <p:nvSpPr>
          <p:cNvPr id="34" name="Right Arrow 33"/>
          <p:cNvSpPr/>
          <p:nvPr/>
        </p:nvSpPr>
        <p:spPr>
          <a:xfrm rot="5400000">
            <a:off x="2523240" y="3877560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Arrow 34"/>
          <p:cNvSpPr/>
          <p:nvPr/>
        </p:nvSpPr>
        <p:spPr>
          <a:xfrm rot="5400000">
            <a:off x="3621153" y="3420360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Arrow 35"/>
          <p:cNvSpPr/>
          <p:nvPr/>
        </p:nvSpPr>
        <p:spPr>
          <a:xfrm rot="5400000">
            <a:off x="4809240" y="2820286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286000" y="3364468"/>
            <a:ext cx="104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Procured</a:t>
            </a:r>
            <a:endParaRPr lang="en-GB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466929" y="2630268"/>
            <a:ext cx="1028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Ordered.</a:t>
            </a:r>
          </a:p>
          <a:p>
            <a:r>
              <a:rPr lang="en-GB" b="1" dirty="0" smtClean="0"/>
              <a:t>On-track</a:t>
            </a:r>
            <a:endParaRPr lang="en-GB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648200" y="2297668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Planned 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660478" y="5638800"/>
            <a:ext cx="2359322" cy="1166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581400" y="5269468"/>
            <a:ext cx="2202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Short Model Program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5562600" y="1600200"/>
            <a:ext cx="1709571" cy="4419600"/>
            <a:chOff x="5715000" y="1676400"/>
            <a:chExt cx="1709571" cy="4419600"/>
          </a:xfrm>
        </p:grpSpPr>
        <p:sp>
          <p:nvSpPr>
            <p:cNvPr id="43" name="Right Arrow 42"/>
            <p:cNvSpPr/>
            <p:nvPr/>
          </p:nvSpPr>
          <p:spPr>
            <a:xfrm rot="5400000">
              <a:off x="6180840" y="2201161"/>
              <a:ext cx="685800" cy="398279"/>
            </a:xfrm>
            <a:prstGeom prst="rightArrow">
              <a:avLst/>
            </a:prstGeom>
            <a:solidFill>
              <a:srgbClr val="FFFF00">
                <a:alpha val="8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3775" y="1676400"/>
              <a:ext cx="10166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Planned 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866537" y="6063734"/>
              <a:ext cx="1480971" cy="0"/>
            </a:xfrm>
            <a:prstGeom prst="line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715000" y="5726668"/>
              <a:ext cx="170957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Long Prototypes</a:t>
              </a:r>
              <a:endParaRPr lang="en-GB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176564" y="2590800"/>
            <a:ext cx="6357836" cy="2438400"/>
            <a:chOff x="2328964" y="2667000"/>
            <a:chExt cx="6357836" cy="2438400"/>
          </a:xfrm>
        </p:grpSpPr>
        <p:cxnSp>
          <p:nvCxnSpPr>
            <p:cNvPr id="50" name="Straight Connector 49"/>
            <p:cNvCxnSpPr/>
            <p:nvPr/>
          </p:nvCxnSpPr>
          <p:spPr>
            <a:xfrm flipV="1">
              <a:off x="2328964" y="5093316"/>
              <a:ext cx="6357836" cy="1208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2328964" y="2743200"/>
              <a:ext cx="0" cy="2362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3486507" y="2743200"/>
              <a:ext cx="0" cy="2362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4724400" y="2667000"/>
              <a:ext cx="0" cy="24384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5936198" y="2743200"/>
              <a:ext cx="0" cy="2362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7162800" y="2752726"/>
              <a:ext cx="0" cy="235267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1850192" y="504938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2012</a:t>
            </a:r>
            <a:endParaRPr lang="en-GB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007735" y="50171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2013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261230" y="50171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2014</a:t>
            </a:r>
            <a:endParaRPr lang="en-GB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5481662" y="50171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2015</a:t>
            </a:r>
            <a:endParaRPr lang="en-GB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702274" y="504047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2016</a:t>
            </a:r>
            <a:endParaRPr lang="en-GB" b="1" dirty="0"/>
          </a:p>
        </p:txBody>
      </p:sp>
      <p:sp>
        <p:nvSpPr>
          <p:cNvPr id="67" name="Rectangle 66"/>
          <p:cNvSpPr/>
          <p:nvPr/>
        </p:nvSpPr>
        <p:spPr>
          <a:xfrm>
            <a:off x="2667000" y="4495800"/>
            <a:ext cx="667106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2819400" y="4648200"/>
            <a:ext cx="667106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3733800" y="4059072"/>
            <a:ext cx="997931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3839176" y="4191000"/>
            <a:ext cx="1020699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4617237" y="3613666"/>
            <a:ext cx="1224137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4769638" y="3429000"/>
            <a:ext cx="1173962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0" y="4495800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Cabling trials: 5+5 km</a:t>
            </a:r>
            <a:endParaRPr lang="en-GB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533400" y="3962400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35+35 km</a:t>
            </a:r>
            <a:endParaRPr lang="en-GB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533400" y="3352800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20+20 km</a:t>
            </a:r>
            <a:endParaRPr lang="en-GB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533400" y="2723914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</a:t>
            </a:r>
            <a:r>
              <a:rPr lang="en-GB" b="1" dirty="0" smtClean="0"/>
              <a:t>P: 200+200 km</a:t>
            </a:r>
            <a:endParaRPr lang="en-GB" b="1" dirty="0"/>
          </a:p>
        </p:txBody>
      </p:sp>
      <p:sp>
        <p:nvSpPr>
          <p:cNvPr id="98" name="Rectangle 97"/>
          <p:cNvSpPr/>
          <p:nvPr/>
        </p:nvSpPr>
        <p:spPr>
          <a:xfrm>
            <a:off x="5481660" y="2927866"/>
            <a:ext cx="1873357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5562600" y="2743200"/>
            <a:ext cx="1981200" cy="210233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/>
          <p:cNvSpPr txBox="1"/>
          <p:nvPr/>
        </p:nvSpPr>
        <p:spPr>
          <a:xfrm>
            <a:off x="7772400" y="5029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2017</a:t>
            </a:r>
            <a:endParaRPr lang="en-GB" b="1" dirty="0"/>
          </a:p>
        </p:txBody>
      </p:sp>
      <p:cxnSp>
        <p:nvCxnSpPr>
          <p:cNvPr id="101" name="Straight Connector 100"/>
          <p:cNvCxnSpPr/>
          <p:nvPr/>
        </p:nvCxnSpPr>
        <p:spPr>
          <a:xfrm flipV="1">
            <a:off x="8077200" y="2647950"/>
            <a:ext cx="0" cy="23622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028645" y="4239804"/>
            <a:ext cx="1843243" cy="865596"/>
            <a:chOff x="7028645" y="4239804"/>
            <a:chExt cx="1843243" cy="865596"/>
          </a:xfrm>
        </p:grpSpPr>
        <p:sp>
          <p:nvSpPr>
            <p:cNvPr id="103" name="Oval 102"/>
            <p:cNvSpPr/>
            <p:nvPr/>
          </p:nvSpPr>
          <p:spPr>
            <a:xfrm>
              <a:off x="7028645" y="4865132"/>
              <a:ext cx="304800" cy="2402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Arrow Connector 103"/>
            <p:cNvCxnSpPr/>
            <p:nvPr/>
          </p:nvCxnSpPr>
          <p:spPr>
            <a:xfrm>
              <a:off x="7409645" y="5017116"/>
              <a:ext cx="1462243" cy="6042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7073750" y="4239804"/>
              <a:ext cx="11698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Conductor</a:t>
              </a:r>
            </a:p>
            <a:p>
              <a:r>
                <a:rPr lang="en-GB" dirty="0"/>
                <a:t>f</a:t>
              </a:r>
              <a:r>
                <a:rPr lang="en-GB" dirty="0" smtClean="0"/>
                <a:t>or series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698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/>
      <p:bldP spid="38" grpId="0"/>
      <p:bldP spid="39" grpId="0"/>
      <p:bldP spid="41" grpId="0"/>
      <p:bldP spid="98" grpId="0" animBg="1"/>
      <p:bldP spid="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84917"/>
            <a:ext cx="913241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200" u="sng" dirty="0" smtClean="0">
                <a:solidFill>
                  <a:schemeClr val="accent6">
                    <a:lumMod val="75000"/>
                  </a:schemeClr>
                </a:solidFill>
              </a:rPr>
              <a:t>2015-2016 Procurement</a:t>
            </a:r>
          </a:p>
          <a:p>
            <a:pPr defTabSz="530225">
              <a:tabLst>
                <a:tab pos="442913" algn="l"/>
              </a:tabLst>
            </a:pPr>
            <a:r>
              <a:rPr lang="en-GB" sz="3200" dirty="0"/>
              <a:t>	</a:t>
            </a:r>
            <a:r>
              <a:rPr lang="en-GB" sz="3200" dirty="0" smtClean="0"/>
              <a:t>Conductor for </a:t>
            </a:r>
            <a:r>
              <a:rPr lang="en-GB" sz="3200" b="1" dirty="0"/>
              <a:t>L</a:t>
            </a:r>
            <a:r>
              <a:rPr lang="en-GB" sz="3200" b="1" dirty="0" smtClean="0"/>
              <a:t>ong Prototypes </a:t>
            </a:r>
            <a:r>
              <a:rPr lang="en-GB" sz="3200" dirty="0" smtClean="0"/>
              <a:t>– </a:t>
            </a:r>
            <a:r>
              <a:rPr lang="en-GB" sz="3200" b="1" dirty="0" smtClean="0"/>
              <a:t>1.8 tons</a:t>
            </a:r>
          </a:p>
          <a:p>
            <a:pPr defTabSz="530225">
              <a:tabLst>
                <a:tab pos="442913" algn="l"/>
              </a:tabLst>
            </a:pPr>
            <a:endParaRPr lang="en-GB" sz="2000" b="1" dirty="0" smtClean="0"/>
          </a:p>
          <a:p>
            <a:r>
              <a:rPr lang="en-GB" sz="30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 km RRP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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3000" dirty="0" smtClean="0"/>
              <a:t>deliveries 2015 - mid 2016 </a:t>
            </a:r>
          </a:p>
          <a:p>
            <a:r>
              <a:rPr lang="en-GB" sz="32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 km PIT </a:t>
            </a:r>
            <a:r>
              <a:rPr lang="en-GB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sz="3000" dirty="0"/>
              <a:t> </a:t>
            </a:r>
            <a:r>
              <a:rPr lang="en-GB" sz="3000" dirty="0" smtClean="0"/>
              <a:t>deliveries 2015 – mid 2016</a:t>
            </a:r>
            <a:r>
              <a:rPr lang="en-GB" sz="3000" dirty="0"/>
              <a:t>	</a:t>
            </a:r>
            <a:endParaRPr lang="en-GB" sz="3000" dirty="0" smtClean="0"/>
          </a:p>
          <a:p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030" y="122067"/>
            <a:ext cx="710207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Short term procurement – MQXF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9681" y="4028182"/>
            <a:ext cx="7532319" cy="107721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Last order before</a:t>
            </a:r>
          </a:p>
          <a:p>
            <a:pPr algn="ctr"/>
            <a:r>
              <a:rPr lang="en-GB" sz="3200" dirty="0" smtClean="0"/>
              <a:t>procurement  of conductor for MQXF  series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030" y="5669280"/>
            <a:ext cx="77297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chemeClr val="accent6"/>
                </a:solidFill>
              </a:rPr>
              <a:t>SMP + LMP = 2.35 tons of high-grade conductor</a:t>
            </a:r>
            <a:endParaRPr lang="en-GB" sz="3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39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 rot="5400000">
            <a:off x="2529693" y="3942092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/>
          <p:cNvSpPr/>
          <p:nvPr/>
        </p:nvSpPr>
        <p:spPr>
          <a:xfrm rot="5400000">
            <a:off x="3627606" y="3484892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ight Arrow 3"/>
          <p:cNvSpPr/>
          <p:nvPr/>
        </p:nvSpPr>
        <p:spPr>
          <a:xfrm rot="5400000">
            <a:off x="4510893" y="2277360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92453" y="3429000"/>
            <a:ext cx="104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Procured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73382" y="2694800"/>
            <a:ext cx="1028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Ordered.</a:t>
            </a:r>
          </a:p>
          <a:p>
            <a:r>
              <a:rPr lang="en-GB" b="1" dirty="0" smtClean="0"/>
              <a:t>On-track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1754742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Planned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666931" y="6160532"/>
            <a:ext cx="2359322" cy="1166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65002" y="5802868"/>
            <a:ext cx="2202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Short Model Program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 rot="5400000">
            <a:off x="6034893" y="1236405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847828" y="621268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Planned 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720590" y="5791200"/>
            <a:ext cx="1480971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06289" y="5421868"/>
            <a:ext cx="17095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Long Prototypes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2183017" y="1219200"/>
            <a:ext cx="6357836" cy="3874532"/>
            <a:chOff x="2328964" y="1230868"/>
            <a:chExt cx="6357836" cy="3874532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2328964" y="5093316"/>
              <a:ext cx="6357836" cy="1208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2328965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3486507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724400" y="1230868"/>
              <a:ext cx="1560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36198" y="1230868"/>
              <a:ext cx="72387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7162800" y="1230868"/>
              <a:ext cx="18245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856645" y="511391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2012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14188" y="508164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2013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67683" y="508164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2014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488115" y="508164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2015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08727" y="51050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2016</a:t>
            </a:r>
            <a:endParaRPr lang="en-GB" b="1" dirty="0"/>
          </a:p>
        </p:txBody>
      </p:sp>
      <p:sp>
        <p:nvSpPr>
          <p:cNvPr id="27" name="Rectangle 26"/>
          <p:cNvSpPr/>
          <p:nvPr/>
        </p:nvSpPr>
        <p:spPr>
          <a:xfrm>
            <a:off x="2673453" y="4560332"/>
            <a:ext cx="667106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825853" y="4712732"/>
            <a:ext cx="667106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740253" y="4123604"/>
            <a:ext cx="997931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845629" y="4255532"/>
            <a:ext cx="1020699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623690" y="3182310"/>
            <a:ext cx="1224137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776091" y="2997644"/>
            <a:ext cx="1173962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6200" y="4560332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Cabling trials: 5+5 km</a:t>
            </a:r>
            <a:endParaRPr lang="en-GB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15350" y="4026932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35+35 km</a:t>
            </a:r>
            <a:endParaRPr lang="en-GB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3400" y="3059668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20+20 km</a:t>
            </a:r>
            <a:endParaRPr lang="en-GB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33400" y="1916668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</a:t>
            </a:r>
            <a:r>
              <a:rPr lang="en-GB" b="1" dirty="0" smtClean="0"/>
              <a:t>P: 200+200 km</a:t>
            </a:r>
            <a:endParaRPr lang="en-GB" b="1" dirty="0"/>
          </a:p>
        </p:txBody>
      </p:sp>
      <p:sp>
        <p:nvSpPr>
          <p:cNvPr id="37" name="Rectangle 36"/>
          <p:cNvSpPr/>
          <p:nvPr/>
        </p:nvSpPr>
        <p:spPr>
          <a:xfrm>
            <a:off x="5488114" y="2039310"/>
            <a:ext cx="1713448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569053" y="1854644"/>
            <a:ext cx="1812086" cy="210233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7778853" y="50937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2017</a:t>
            </a:r>
            <a:endParaRPr lang="en-GB" b="1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8083653" y="1219200"/>
            <a:ext cx="10785" cy="385548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7016853" y="4944543"/>
            <a:ext cx="1746147" cy="240268"/>
            <a:chOff x="7016853" y="4944543"/>
            <a:chExt cx="1746147" cy="240268"/>
          </a:xfrm>
        </p:grpSpPr>
        <p:sp>
          <p:nvSpPr>
            <p:cNvPr id="42" name="Oval 41"/>
            <p:cNvSpPr/>
            <p:nvPr/>
          </p:nvSpPr>
          <p:spPr>
            <a:xfrm>
              <a:off x="7016853" y="4944543"/>
              <a:ext cx="304800" cy="2402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Arrow Connector 42"/>
            <p:cNvCxnSpPr>
              <a:stCxn id="42" idx="6"/>
            </p:cNvCxnSpPr>
            <p:nvPr/>
          </p:nvCxnSpPr>
          <p:spPr>
            <a:xfrm>
              <a:off x="7321653" y="5064677"/>
              <a:ext cx="1441347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7019086" y="4313366"/>
            <a:ext cx="1169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Conductor</a:t>
            </a:r>
          </a:p>
          <a:p>
            <a:r>
              <a:rPr lang="en-GB" dirty="0"/>
              <a:t>f</a:t>
            </a:r>
            <a:r>
              <a:rPr lang="en-GB" dirty="0" smtClean="0"/>
              <a:t>or series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42261" y="11668"/>
            <a:ext cx="50491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Procurement – MQXF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564669" y="3810000"/>
            <a:ext cx="235931" cy="21156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4570766" y="3607244"/>
            <a:ext cx="229834" cy="19050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696988" y="3429000"/>
            <a:ext cx="143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Practice coils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SMP: 7+7 km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09600" y="2362200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Practice coils</a:t>
            </a:r>
          </a:p>
          <a:p>
            <a:r>
              <a:rPr lang="en-GB" b="1" dirty="0">
                <a:solidFill>
                  <a:srgbClr val="FF0000"/>
                </a:solidFill>
              </a:rPr>
              <a:t>L</a:t>
            </a:r>
            <a:r>
              <a:rPr lang="en-GB" b="1" dirty="0" smtClean="0">
                <a:solidFill>
                  <a:srgbClr val="FF0000"/>
                </a:solidFill>
              </a:rPr>
              <a:t>MP: 30+30 km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250570" y="2650866"/>
            <a:ext cx="1224137" cy="25569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402971" y="2466200"/>
            <a:ext cx="1173962" cy="2286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5242989" y="3438000"/>
            <a:ext cx="14811" cy="1350932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756965" y="4484132"/>
            <a:ext cx="0" cy="30480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570766" y="4761489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SMCs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6721633" y="2295000"/>
            <a:ext cx="0" cy="153653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791200" y="3733800"/>
            <a:ext cx="2225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LMCs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5+5 SMCs (May 2015)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1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/>
      <p:bldP spid="49" grpId="0"/>
      <p:bldP spid="52" grpId="0" animBg="1"/>
      <p:bldP spid="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0"/>
            <a:ext cx="740715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Procurement of MQXF wire (2012-2016)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2" b="5128"/>
          <a:stretch/>
        </p:blipFill>
        <p:spPr bwMode="auto">
          <a:xfrm>
            <a:off x="685800" y="1066800"/>
            <a:ext cx="7318717" cy="477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3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-1"/>
            <a:ext cx="55865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Tests on conductor and cables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90" y="685800"/>
            <a:ext cx="9137510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3100" dirty="0" smtClean="0"/>
              <a:t>Today still extensive tests are needed to qualify newly developed conductor and cables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31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100" dirty="0" smtClean="0"/>
              <a:t>More measurements are needed to increase statistics  - for the MQXF cable wire only 5+5 km of wire was procured till now. Delivery of conductor from  first “significant” (35 km + 35 km)  order of MQXF strand starts in November 2013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31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100" dirty="0" smtClean="0"/>
              <a:t>Some discrepancies were found between </a:t>
            </a:r>
            <a:r>
              <a:rPr lang="en-GB" sz="3100" dirty="0" err="1" smtClean="0"/>
              <a:t>Ic</a:t>
            </a:r>
            <a:r>
              <a:rPr lang="en-GB" sz="3100" dirty="0" smtClean="0"/>
              <a:t> values provided by wire manufacturers and values measured at CERN – being investigated </a:t>
            </a:r>
          </a:p>
          <a:p>
            <a:pPr lvl="1"/>
            <a:r>
              <a:rPr lang="en-GB" sz="2800" dirty="0" smtClean="0"/>
              <a:t>	</a:t>
            </a:r>
            <a:endParaRPr lang="en-GB" sz="2400" dirty="0"/>
          </a:p>
          <a:p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4994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-1"/>
            <a:ext cx="782182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Measurement of wires and cables at CERN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545268"/>
              </p:ext>
            </p:extLst>
          </p:nvPr>
        </p:nvGraphicFramePr>
        <p:xfrm>
          <a:off x="228600" y="914400"/>
          <a:ext cx="86868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3429000"/>
                <a:gridCol w="3276600"/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2"/>
                          </a:solidFill>
                        </a:rPr>
                        <a:t>Strands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2"/>
                          </a:solidFill>
                        </a:rPr>
                        <a:t>Cables</a:t>
                      </a:r>
                      <a:endParaRPr lang="en-GB" sz="2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Critical current*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1.9 K and 4.2 K, up to 15 T</a:t>
                      </a:r>
                    </a:p>
                    <a:p>
                      <a:pPr algn="ctr"/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Virgin and extracted strands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1.9 K and 4.2 K, up to </a:t>
                      </a:r>
                      <a:r>
                        <a:rPr lang="en-GB" sz="2000" b="1" baseline="0" dirty="0" err="1" smtClean="0">
                          <a:solidFill>
                            <a:schemeClr val="tx1"/>
                          </a:solidFill>
                        </a:rPr>
                        <a:t>Bext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= 10 T (</a:t>
                      </a:r>
                      <a:r>
                        <a:rPr lang="en-GB" sz="2000" b="1" baseline="0" dirty="0" err="1" smtClean="0">
                          <a:solidFill>
                            <a:schemeClr val="tx1"/>
                          </a:solidFill>
                        </a:rPr>
                        <a:t>Bpeak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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 12 T), 32 kA now and 70 kA next year.  </a:t>
                      </a:r>
                    </a:p>
                    <a:p>
                      <a:pPr algn="just"/>
                      <a:r>
                        <a:rPr lang="en-GB" sz="2000" b="1" baseline="0" dirty="0" err="1" smtClean="0">
                          <a:solidFill>
                            <a:schemeClr val="tx1"/>
                          </a:solidFill>
                        </a:rPr>
                        <a:t>Ic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, stability, MQE, quench propagation, joints,…</a:t>
                      </a:r>
                    </a:p>
                    <a:p>
                      <a:pPr algn="just"/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Effect of transverse pressure</a:t>
                      </a:r>
                      <a:endParaRPr lang="en-GB" sz="2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Magnetization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 K and higher, up </a:t>
                      </a:r>
                      <a:r>
                        <a:rPr lang="en-GB" sz="2000" b="1" baseline="0" smtClean="0">
                          <a:solidFill>
                            <a:schemeClr val="tx1"/>
                          </a:solidFill>
                        </a:rPr>
                        <a:t>to 11 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  <a:p>
                      <a:pPr algn="ctr"/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Virgin and extracted strands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Stability (laser)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1.9 K and 4.2 K, </a:t>
                      </a:r>
                    </a:p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Virgin and extracted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 strands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RRR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Virgin and extracted strands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628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Optical and SEM images, EDS, QC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Virgin and extracted strands</a:t>
                      </a:r>
                    </a:p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Spring-back test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Deformation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 of filaments </a:t>
                      </a:r>
                    </a:p>
                    <a:p>
                      <a:pPr algn="ctr"/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QC system of LHC cables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2880" y="6058146"/>
            <a:ext cx="8180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*0.1 </a:t>
            </a:r>
            <a:r>
              <a:rPr lang="en-GB" sz="2000" dirty="0" smtClean="0">
                <a:sym typeface="Symbol"/>
              </a:rPr>
              <a:t>V/cm electric field  </a:t>
            </a:r>
            <a:r>
              <a:rPr lang="en-GB" sz="2000" dirty="0" err="1" smtClean="0">
                <a:sym typeface="Symbol"/>
              </a:rPr>
              <a:t>Ic</a:t>
            </a:r>
            <a:r>
              <a:rPr lang="en-GB" sz="2000" dirty="0" smtClean="0">
                <a:sym typeface="Symbol"/>
              </a:rPr>
              <a:t> criterion. Range for </a:t>
            </a:r>
            <a:r>
              <a:rPr lang="en-GB" sz="2000" i="1" dirty="0" smtClean="0">
                <a:sym typeface="Symbol"/>
              </a:rPr>
              <a:t>n</a:t>
            </a:r>
            <a:r>
              <a:rPr lang="en-GB" sz="2000" dirty="0" smtClean="0">
                <a:sym typeface="Symbol"/>
              </a:rPr>
              <a:t>-value: 0.1 V/cm- 1 V/cm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057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3692" y="-76200"/>
            <a:ext cx="858170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Tests performed at the manufacturer premises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5686" y="457200"/>
            <a:ext cx="6215049" cy="6096710"/>
            <a:chOff x="855686" y="457200"/>
            <a:chExt cx="6215049" cy="609671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32" b="6848"/>
            <a:stretch/>
          </p:blipFill>
          <p:spPr bwMode="auto">
            <a:xfrm>
              <a:off x="2331244" y="457200"/>
              <a:ext cx="4739491" cy="60967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55686" y="2710934"/>
              <a:ext cx="1277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Dimensions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88031" y="3733800"/>
              <a:ext cx="5597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RRR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74922" y="4110724"/>
              <a:ext cx="12586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Sharp bend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10305" y="4648200"/>
              <a:ext cx="12634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Spring back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0305" y="5041537"/>
              <a:ext cx="816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Rolling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02801" y="5410869"/>
              <a:ext cx="13831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Eddy current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6175" y="5818273"/>
              <a:ext cx="15722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Critical current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13707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86585" y="-2"/>
            <a:ext cx="23326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Conclusions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90" y="533400"/>
            <a:ext cx="9137510" cy="8325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3100" dirty="0" smtClean="0"/>
              <a:t>Procurement  of conductor for SMCs program has been launched. A </a:t>
            </a:r>
            <a:r>
              <a:rPr lang="en-GB" sz="3100" b="1" dirty="0" smtClean="0"/>
              <a:t>procurement strategy </a:t>
            </a:r>
            <a:r>
              <a:rPr lang="en-GB" sz="3100" dirty="0" smtClean="0"/>
              <a:t>has been </a:t>
            </a:r>
            <a:r>
              <a:rPr lang="en-GB" sz="3100" b="1" dirty="0" smtClean="0"/>
              <a:t>established</a:t>
            </a:r>
            <a:r>
              <a:rPr lang="en-GB" sz="3100" dirty="0" smtClean="0"/>
              <a:t> in accordance with requirements for coils assembly</a:t>
            </a:r>
          </a:p>
          <a:p>
            <a:pPr>
              <a:tabLst>
                <a:tab pos="534988" algn="l"/>
              </a:tabLst>
            </a:pPr>
            <a:endParaRPr lang="en-GB" sz="2000" dirty="0"/>
          </a:p>
          <a:p>
            <a:pPr marL="457200" indent="-457200">
              <a:buFont typeface="Wingdings" pitchFamily="2" charset="2"/>
              <a:buChar char="Ø"/>
              <a:tabLst>
                <a:tab pos="534988" algn="l"/>
              </a:tabLst>
            </a:pPr>
            <a:r>
              <a:rPr lang="en-GB" sz="3100" dirty="0" smtClean="0"/>
              <a:t>CERN will proceed with a </a:t>
            </a:r>
            <a:r>
              <a:rPr lang="en-GB" sz="3100" b="1" dirty="0" smtClean="0"/>
              <a:t>double sourcing </a:t>
            </a:r>
            <a:r>
              <a:rPr lang="en-GB" sz="3100" dirty="0" smtClean="0"/>
              <a:t>(PIT and RRP)</a:t>
            </a:r>
            <a:endParaRPr lang="en-GB" sz="3100" b="1" dirty="0" smtClean="0"/>
          </a:p>
          <a:p>
            <a:endParaRPr lang="en-GB" sz="20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100" dirty="0" smtClean="0"/>
              <a:t>CERN procurement is based on </a:t>
            </a:r>
            <a:r>
              <a:rPr lang="en-GB" sz="3100" b="1" dirty="0" smtClean="0"/>
              <a:t>RRP</a:t>
            </a:r>
            <a:r>
              <a:rPr lang="en-GB" sz="3100" b="1" dirty="0" smtClean="0">
                <a:sym typeface="Symbol"/>
              </a:rPr>
              <a:t> </a:t>
            </a:r>
            <a:r>
              <a:rPr lang="en-GB" sz="3100" b="1" dirty="0" smtClean="0"/>
              <a:t>132/169 </a:t>
            </a:r>
            <a:r>
              <a:rPr lang="en-GB" sz="3100" dirty="0" smtClean="0"/>
              <a:t>and </a:t>
            </a:r>
            <a:r>
              <a:rPr lang="en-GB" sz="3100" b="1" dirty="0" smtClean="0"/>
              <a:t>PIT 192</a:t>
            </a:r>
            <a:r>
              <a:rPr lang="en-GB" sz="3100" dirty="0" smtClean="0"/>
              <a:t>. Experience at CERN on RRP</a:t>
            </a:r>
            <a:r>
              <a:rPr lang="en-GB" sz="3100" dirty="0" smtClean="0">
                <a:sym typeface="Symbol"/>
              </a:rPr>
              <a:t> </a:t>
            </a:r>
            <a:r>
              <a:rPr lang="en-GB" sz="3100" dirty="0" smtClean="0"/>
              <a:t>132/169 is with the FRESCA 2 and the 11 T Projects – see next presentation</a:t>
            </a:r>
            <a:endParaRPr lang="en-GB" sz="3100" dirty="0"/>
          </a:p>
          <a:p>
            <a:pPr marL="457200" indent="-457200">
              <a:buFont typeface="Wingdings" pitchFamily="2" charset="2"/>
              <a:buChar char="Ø"/>
            </a:pPr>
            <a:endParaRPr lang="en-GB" sz="3100" dirty="0" smtClean="0"/>
          </a:p>
          <a:p>
            <a:pPr marL="457200" indent="-457200">
              <a:buFont typeface="Wingdings" pitchFamily="2" charset="2"/>
              <a:buChar char="Ø"/>
            </a:pPr>
            <a:endParaRPr lang="en-GB" sz="3100" dirty="0"/>
          </a:p>
          <a:p>
            <a:pPr marL="457200" indent="-457200">
              <a:buFont typeface="Wingdings" pitchFamily="2" charset="2"/>
              <a:buChar char="Ø"/>
            </a:pPr>
            <a:endParaRPr lang="en-GB" sz="3100" dirty="0" smtClean="0"/>
          </a:p>
          <a:p>
            <a:pPr lvl="1"/>
            <a:r>
              <a:rPr lang="en-GB" sz="2800" dirty="0" smtClean="0"/>
              <a:t>	</a:t>
            </a:r>
            <a:endParaRPr lang="en-GB" sz="2400" dirty="0"/>
          </a:p>
          <a:p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2820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29397"/>
            <a:ext cx="61089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Conductor for MQXF </a:t>
            </a:r>
            <a:r>
              <a:rPr lang="en-GB" sz="3400" b="1" dirty="0" err="1" smtClean="0">
                <a:solidFill>
                  <a:schemeClr val="accent1"/>
                </a:solidFill>
              </a:rPr>
              <a:t>quadrupole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90" y="533400"/>
            <a:ext cx="913751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3000" b="1" dirty="0" smtClean="0"/>
              <a:t>Double sourcing</a:t>
            </a:r>
          </a:p>
          <a:p>
            <a:pPr lvl="1"/>
            <a:r>
              <a:rPr lang="en-GB" sz="2800" dirty="0" smtClean="0"/>
              <a:t>	Procurement of </a:t>
            </a:r>
            <a:r>
              <a:rPr lang="en-GB" sz="2800" b="1" dirty="0" smtClean="0"/>
              <a:t>PIT and RRP</a:t>
            </a:r>
            <a:r>
              <a:rPr lang="en-GB" sz="2800" b="1" dirty="0" smtClean="0">
                <a:sym typeface="Symbol"/>
              </a:rPr>
              <a:t>  </a:t>
            </a:r>
            <a:r>
              <a:rPr lang="en-GB" sz="2800" dirty="0" smtClean="0">
                <a:sym typeface="Symbol"/>
              </a:rPr>
              <a:t>Nb</a:t>
            </a:r>
            <a:r>
              <a:rPr lang="en-GB" sz="2800" baseline="-25000" dirty="0" smtClean="0">
                <a:sym typeface="Symbol"/>
              </a:rPr>
              <a:t>3</a:t>
            </a:r>
            <a:r>
              <a:rPr lang="en-GB" sz="2800" dirty="0" smtClean="0">
                <a:sym typeface="Symbol"/>
              </a:rPr>
              <a:t>Sn wire</a:t>
            </a:r>
          </a:p>
          <a:p>
            <a:r>
              <a:rPr lang="en-GB" sz="2800" dirty="0"/>
              <a:t>	</a:t>
            </a:r>
            <a:r>
              <a:rPr lang="en-GB" sz="2800" dirty="0" smtClean="0">
                <a:sym typeface="Symbol"/>
              </a:rPr>
              <a:t> </a:t>
            </a:r>
            <a:r>
              <a:rPr lang="en-GB" sz="2800" dirty="0" smtClean="0"/>
              <a:t>Qualification of PIT and RRP</a:t>
            </a:r>
            <a:r>
              <a:rPr lang="en-GB" sz="2800" dirty="0" smtClean="0">
                <a:sym typeface="Symbol"/>
              </a:rPr>
              <a:t></a:t>
            </a:r>
            <a:r>
              <a:rPr lang="en-GB" sz="2800" dirty="0" smtClean="0"/>
              <a:t> </a:t>
            </a:r>
            <a:r>
              <a:rPr lang="en-GB" sz="2800" dirty="0">
                <a:sym typeface="Symbol"/>
              </a:rPr>
              <a:t>Nb</a:t>
            </a:r>
            <a:r>
              <a:rPr lang="en-GB" sz="2800" baseline="-25000" dirty="0">
                <a:sym typeface="Symbol"/>
              </a:rPr>
              <a:t>3</a:t>
            </a:r>
            <a:r>
              <a:rPr lang="en-GB" sz="2800" dirty="0">
                <a:sym typeface="Symbol"/>
              </a:rPr>
              <a:t>Sn </a:t>
            </a:r>
            <a:r>
              <a:rPr lang="en-GB" sz="2800" dirty="0" smtClean="0"/>
              <a:t>wire</a:t>
            </a:r>
          </a:p>
          <a:p>
            <a:pPr marL="812800" indent="-812800">
              <a:tabLst>
                <a:tab pos="1262063" algn="l"/>
              </a:tabLst>
            </a:pPr>
            <a:r>
              <a:rPr lang="en-GB" sz="2800" dirty="0" smtClean="0"/>
              <a:t>	</a:t>
            </a:r>
            <a:r>
              <a:rPr lang="en-GB" sz="2800" dirty="0" smtClean="0">
                <a:sym typeface="Symbol"/>
              </a:rPr>
              <a:t> </a:t>
            </a:r>
            <a:r>
              <a:rPr lang="en-GB" sz="2800" dirty="0" smtClean="0"/>
              <a:t>Development and qualification of PIT and RRP</a:t>
            </a:r>
            <a:r>
              <a:rPr lang="en-GB" sz="2800" dirty="0" smtClean="0">
                <a:sym typeface="Symbol"/>
              </a:rPr>
              <a:t></a:t>
            </a:r>
            <a:r>
              <a:rPr lang="en-GB" sz="2800" dirty="0" smtClean="0"/>
              <a:t> 		cables</a:t>
            </a:r>
          </a:p>
          <a:p>
            <a:endParaRPr lang="en-GB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000" b="1" dirty="0" smtClean="0"/>
              <a:t>Identical Technical </a:t>
            </a:r>
            <a:r>
              <a:rPr lang="en-GB" sz="3000" b="1" dirty="0"/>
              <a:t>S</a:t>
            </a:r>
            <a:r>
              <a:rPr lang="en-GB" sz="3000" b="1" dirty="0" smtClean="0"/>
              <a:t>pecification </a:t>
            </a:r>
            <a:r>
              <a:rPr lang="en-GB" sz="3000" dirty="0" smtClean="0"/>
              <a:t>for parallel procurement of PIT and RRP</a:t>
            </a:r>
            <a:r>
              <a:rPr lang="en-GB" sz="3000" dirty="0" smtClean="0">
                <a:sym typeface="Symbol"/>
              </a:rPr>
              <a:t></a:t>
            </a:r>
            <a:r>
              <a:rPr lang="en-GB" sz="3000" dirty="0" smtClean="0"/>
              <a:t> Nb</a:t>
            </a:r>
            <a:r>
              <a:rPr lang="en-GB" sz="3000" baseline="-25000" dirty="0" smtClean="0"/>
              <a:t>3</a:t>
            </a:r>
            <a:r>
              <a:rPr lang="en-GB" sz="3000" dirty="0" smtClean="0"/>
              <a:t>Sn wire</a:t>
            </a:r>
          </a:p>
          <a:p>
            <a:endParaRPr lang="en-GB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000" dirty="0" smtClean="0"/>
              <a:t>Procurement of conductor for </a:t>
            </a:r>
            <a:r>
              <a:rPr lang="en-GB" sz="3000" b="1" dirty="0" smtClean="0"/>
              <a:t>MQXF</a:t>
            </a:r>
            <a:r>
              <a:rPr lang="en-GB" sz="3000" dirty="0" smtClean="0"/>
              <a:t> started in mid 2012. </a:t>
            </a:r>
            <a:r>
              <a:rPr lang="en-GB" sz="3000" dirty="0"/>
              <a:t>E</a:t>
            </a:r>
            <a:r>
              <a:rPr lang="en-GB" sz="3000" dirty="0" smtClean="0"/>
              <a:t>xperience at CERN with: </a:t>
            </a:r>
            <a:r>
              <a:rPr lang="en-GB" sz="3000" b="1" dirty="0" smtClean="0"/>
              <a:t>FRESCA 2 </a:t>
            </a:r>
            <a:r>
              <a:rPr lang="en-GB" sz="3000" dirty="0" smtClean="0"/>
              <a:t>(</a:t>
            </a:r>
            <a:r>
              <a:rPr lang="en-GB" sz="3000" dirty="0" smtClean="0">
                <a:sym typeface="Symbol"/>
              </a:rPr>
              <a:t> strand = 1 m, 40-strand cable) and </a:t>
            </a:r>
            <a:r>
              <a:rPr lang="en-GB" sz="3000" b="1" dirty="0" smtClean="0">
                <a:sym typeface="Symbol"/>
              </a:rPr>
              <a:t>11 T Dipole</a:t>
            </a:r>
            <a:r>
              <a:rPr lang="en-GB" sz="3000" dirty="0" smtClean="0">
                <a:sym typeface="Symbol"/>
              </a:rPr>
              <a:t> ( strand =0.7 mm, 40-strand cable) Nb</a:t>
            </a:r>
            <a:r>
              <a:rPr lang="en-GB" sz="3000" baseline="-25000" dirty="0" smtClean="0">
                <a:sym typeface="Symbol"/>
              </a:rPr>
              <a:t>3</a:t>
            </a:r>
            <a:r>
              <a:rPr lang="en-GB" sz="3000" dirty="0" smtClean="0">
                <a:sym typeface="Symbol"/>
              </a:rPr>
              <a:t>Sn conductor and cables</a:t>
            </a:r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636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-152400"/>
            <a:ext cx="811222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Specification – MQXF Strand (35 km+35 km)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955" y="685800"/>
            <a:ext cx="6344845" cy="447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61565" y="780534"/>
            <a:ext cx="618390" cy="369332"/>
            <a:chOff x="762000" y="1009134"/>
            <a:chExt cx="618390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1)</a:t>
              </a:r>
              <a:endParaRPr lang="en-GB" dirty="0"/>
            </a:p>
          </p:txBody>
        </p:sp>
        <p:cxnSp>
          <p:nvCxnSpPr>
            <p:cNvPr id="12" name="Straight Arrow Connector 11"/>
            <p:cNvCxnSpPr>
              <a:stCxn id="10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961565" y="1149866"/>
            <a:ext cx="618390" cy="369332"/>
            <a:chOff x="762000" y="1009134"/>
            <a:chExt cx="618390" cy="369332"/>
          </a:xfrm>
        </p:grpSpPr>
        <p:sp>
          <p:nvSpPr>
            <p:cNvPr id="15" name="TextBox 14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  <a:r>
                <a:rPr lang="en-GB" dirty="0" smtClean="0"/>
                <a:t>)</a:t>
              </a:r>
              <a:endParaRPr lang="en-GB" dirty="0"/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961565" y="1764268"/>
            <a:ext cx="618390" cy="369332"/>
            <a:chOff x="762000" y="1009134"/>
            <a:chExt cx="618390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3)</a:t>
              </a:r>
              <a:endParaRPr lang="en-GB" dirty="0"/>
            </a:p>
          </p:txBody>
        </p:sp>
        <p:cxnSp>
          <p:nvCxnSpPr>
            <p:cNvPr id="19" name="Straight Arrow Connector 18"/>
            <p:cNvCxnSpPr>
              <a:stCxn id="18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314824" y="5334000"/>
            <a:ext cx="636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1)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Selected by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magnet </a:t>
            </a:r>
            <a:r>
              <a:rPr lang="en-GB" smtClean="0">
                <a:solidFill>
                  <a:schemeClr val="bg1">
                    <a:lumMod val="50000"/>
                  </a:schemeClr>
                </a:solidFill>
              </a:rPr>
              <a:t>designers </a:t>
            </a:r>
            <a:r>
              <a:rPr lang="en-GB" smtClean="0">
                <a:solidFill>
                  <a:schemeClr val="bg1">
                    <a:lumMod val="50000"/>
                  </a:schemeClr>
                </a:solidFill>
              </a:rPr>
              <a:t>using past</a:t>
            </a:r>
            <a:r>
              <a:rPr lang="en-GB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conductor experience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4800" y="5682012"/>
            <a:ext cx="8882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</a:t>
            </a:r>
            <a:r>
              <a:rPr lang="en-GB" b="1" dirty="0" smtClean="0"/>
              <a:t>)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Based on characteristics of procured conductor and on conductor R&amp;D activity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 (at the time of the procurement experience was on 1 mm and 0.7 mm PIT and RRP strands)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1176" y="6303280"/>
            <a:ext cx="6307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3)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From magnet designers (protection) and conductor experience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2600" y="4964668"/>
            <a:ext cx="224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Minimum Unit Length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248400" y="496466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m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063921" y="331113"/>
            <a:ext cx="48917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Procurement of 35 km + 35 km of strand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325974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955" y="914400"/>
            <a:ext cx="6344845" cy="447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922988" y="3505200"/>
            <a:ext cx="618390" cy="369332"/>
            <a:chOff x="762000" y="1009134"/>
            <a:chExt cx="618390" cy="369332"/>
          </a:xfrm>
        </p:grpSpPr>
        <p:sp>
          <p:nvSpPr>
            <p:cNvPr id="15" name="TextBox 14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4)</a:t>
              </a:r>
              <a:endParaRPr lang="en-GB" dirty="0"/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952775" y="4305300"/>
            <a:ext cx="618390" cy="369332"/>
            <a:chOff x="762000" y="1009134"/>
            <a:chExt cx="618390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762000" y="1009134"/>
              <a:ext cx="372218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5)</a:t>
              </a:r>
              <a:endParaRPr lang="en-GB" dirty="0"/>
            </a:p>
          </p:txBody>
        </p:sp>
        <p:cxnSp>
          <p:nvCxnSpPr>
            <p:cNvPr id="19" name="Straight Arrow Connector 18"/>
            <p:cNvCxnSpPr>
              <a:stCxn id="18" idx="3"/>
            </p:cNvCxnSpPr>
            <p:nvPr/>
          </p:nvCxnSpPr>
          <p:spPr>
            <a:xfrm>
              <a:off x="1134218" y="1193800"/>
              <a:ext cx="246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62000" y="-76200"/>
            <a:ext cx="758162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Specification – MQXF </a:t>
            </a:r>
            <a:r>
              <a:rPr lang="en-GB" sz="3400" b="1" dirty="0" err="1" smtClean="0">
                <a:solidFill>
                  <a:schemeClr val="accent1"/>
                </a:solidFill>
              </a:rPr>
              <a:t>Quadrupole</a:t>
            </a:r>
            <a:r>
              <a:rPr lang="en-GB" sz="3400" b="1" dirty="0" smtClean="0">
                <a:solidFill>
                  <a:schemeClr val="accent1"/>
                </a:solidFill>
              </a:rPr>
              <a:t> Strand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72887" y="5548770"/>
            <a:ext cx="851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4</a:t>
            </a:r>
            <a:r>
              <a:rPr lang="en-GB" b="1" dirty="0" smtClean="0"/>
              <a:t>)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rom magnet requirements and conductor experience. Performance specified at 15 T 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76200" y="5906869"/>
            <a:ext cx="9465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5)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rom conductor stability requirements (RRR &gt; 100 on </a:t>
            </a:r>
            <a:r>
              <a:rPr lang="en-GB" u="sng" dirty="0" smtClean="0">
                <a:solidFill>
                  <a:schemeClr val="bg1">
                    <a:lumMod val="50000"/>
                  </a:schemeClr>
                </a:solidFill>
              </a:rPr>
              <a:t>extracted strands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 and past experience.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    First  CERN large procurement with RRR specified to be above 150 – previous orders: RRR &gt; 100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52600" y="5193268"/>
            <a:ext cx="224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Minimum Unit Length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48400" y="519326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400 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559713"/>
            <a:ext cx="48917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Procurement of 35 km + 35 km of strand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68811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88"/>
          <a:stretch/>
        </p:blipFill>
        <p:spPr bwMode="auto">
          <a:xfrm>
            <a:off x="320472" y="787659"/>
            <a:ext cx="6327072" cy="5460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0"/>
            <a:ext cx="772730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Specification – MQXF Strand Specification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04612" y="876181"/>
            <a:ext cx="261558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300" dirty="0" err="1" smtClean="0"/>
              <a:t>Iop_cable</a:t>
            </a:r>
            <a:r>
              <a:rPr lang="en-GB" sz="2300" dirty="0" smtClean="0"/>
              <a:t> = 17460 A</a:t>
            </a:r>
          </a:p>
          <a:p>
            <a:r>
              <a:rPr lang="en-GB" sz="2300" dirty="0" err="1" smtClean="0"/>
              <a:t>Bpeak</a:t>
            </a:r>
            <a:r>
              <a:rPr lang="en-GB" sz="2300" dirty="0" smtClean="0"/>
              <a:t> = 12  T</a:t>
            </a:r>
            <a:endParaRPr lang="en-GB" sz="23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1170768" y="1015521"/>
            <a:ext cx="7805369" cy="4544716"/>
            <a:chOff x="1170768" y="1015521"/>
            <a:chExt cx="7805369" cy="4544716"/>
          </a:xfrm>
        </p:grpSpPr>
        <p:sp>
          <p:nvSpPr>
            <p:cNvPr id="10" name="Oval 9"/>
            <p:cNvSpPr/>
            <p:nvPr/>
          </p:nvSpPr>
          <p:spPr>
            <a:xfrm>
              <a:off x="1170768" y="1196465"/>
              <a:ext cx="154668" cy="152400"/>
            </a:xfrm>
            <a:prstGeom prst="ellipse">
              <a:avLst/>
            </a:prstGeom>
            <a:solidFill>
              <a:srgbClr val="F879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72199" y="4913906"/>
              <a:ext cx="11721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Symbol"/>
                <a:buChar char="³"/>
              </a:pPr>
              <a:r>
                <a:rPr lang="en-GB" b="1" dirty="0" smtClean="0">
                  <a:solidFill>
                    <a:srgbClr val="F87932"/>
                  </a:solidFill>
                </a:rPr>
                <a:t>361 A</a:t>
              </a:r>
            </a:p>
            <a:p>
              <a:r>
                <a:rPr lang="en-GB" b="1" dirty="0" smtClean="0">
                  <a:solidFill>
                    <a:srgbClr val="F87932"/>
                  </a:solidFill>
                </a:rPr>
                <a:t>4.2 K, 15 T</a:t>
              </a:r>
              <a:endParaRPr lang="en-GB" b="1" dirty="0">
                <a:solidFill>
                  <a:srgbClr val="F87932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250442" y="5346735"/>
              <a:ext cx="154668" cy="152400"/>
            </a:xfrm>
            <a:prstGeom prst="ellipse">
              <a:avLst/>
            </a:prstGeom>
            <a:solidFill>
              <a:srgbClr val="F879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17716" y="1015521"/>
              <a:ext cx="11721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Symbol"/>
                <a:buChar char="³"/>
              </a:pPr>
              <a:r>
                <a:rPr lang="en-GB" b="1" dirty="0" smtClean="0">
                  <a:solidFill>
                    <a:srgbClr val="F87932"/>
                  </a:solidFill>
                </a:rPr>
                <a:t>632 A</a:t>
              </a:r>
            </a:p>
            <a:p>
              <a:r>
                <a:rPr lang="en-GB" b="1" dirty="0" smtClean="0">
                  <a:solidFill>
                    <a:srgbClr val="F87932"/>
                  </a:solidFill>
                </a:rPr>
                <a:t>4.2 K, 12 T</a:t>
              </a:r>
              <a:endParaRPr lang="en-GB" b="1" dirty="0">
                <a:solidFill>
                  <a:srgbClr val="F87932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776486" y="2992398"/>
              <a:ext cx="154668" cy="152400"/>
            </a:xfrm>
            <a:prstGeom prst="ellipse">
              <a:avLst/>
            </a:prstGeom>
            <a:solidFill>
              <a:srgbClr val="F879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31154" y="2883932"/>
              <a:ext cx="2044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Strand Specification</a:t>
              </a:r>
              <a:endParaRPr lang="en-GB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067088" y="2514600"/>
            <a:ext cx="190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Operation @ 1.9 K</a:t>
            </a:r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6781800" y="2600246"/>
            <a:ext cx="154668" cy="152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200687" y="3546847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488 A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217486" y="2821745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531 A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325436" y="4237279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436.5 A</a:t>
            </a: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1326570" y="4084879"/>
            <a:ext cx="154668" cy="152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405836" y="4990802"/>
            <a:ext cx="114095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P. </a:t>
            </a:r>
            <a:r>
              <a:rPr lang="en-GB" dirty="0" err="1" smtClean="0"/>
              <a:t>Ferracin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6172200"/>
            <a:ext cx="4205510" cy="40011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>
                <a:sym typeface="Symbol"/>
              </a:rPr>
              <a:t> 18 % Margin on the load line at 1.9 K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720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09600" y="102902"/>
            <a:ext cx="762740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Performance of 5 km +</a:t>
            </a:r>
            <a:r>
              <a:rPr lang="en-GB" sz="3400" b="1" smtClean="0">
                <a:solidFill>
                  <a:schemeClr val="accent1"/>
                </a:solidFill>
              </a:rPr>
              <a:t>5 km MQXF </a:t>
            </a:r>
            <a:r>
              <a:rPr lang="en-GB" sz="3400" b="1" dirty="0" smtClean="0">
                <a:solidFill>
                  <a:schemeClr val="accent1"/>
                </a:solidFill>
              </a:rPr>
              <a:t>strand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119928"/>
              </p:ext>
            </p:extLst>
          </p:nvPr>
        </p:nvGraphicFramePr>
        <p:xfrm>
          <a:off x="609600" y="1021080"/>
          <a:ext cx="7543800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400"/>
                <a:gridCol w="2311400"/>
                <a:gridCol w="2921000"/>
              </a:tblGrid>
              <a:tr h="35052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RRP</a:t>
                      </a:r>
                      <a:r>
                        <a:rPr lang="en-GB" sz="2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sym typeface="Symbol"/>
                        </a:rPr>
                        <a:t></a:t>
                      </a:r>
                      <a:r>
                        <a:rPr lang="en-GB" sz="2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132/169</a:t>
                      </a:r>
                      <a:endParaRPr lang="en-GB" sz="2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PIT 192</a:t>
                      </a:r>
                      <a:endParaRPr lang="en-GB" sz="2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21080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Wire diameter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0.003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</a:rPr>
                        <a:t> mm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0.003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 mm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 length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5 km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5 km</a:t>
                      </a:r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Unit lengths (m)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307-979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m</a:t>
                      </a:r>
                    </a:p>
                    <a:p>
                      <a:pPr algn="ctr"/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10 ULs, 4 billets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2500 m /1870 m /734 m</a:t>
                      </a:r>
                    </a:p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3 ULs,1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billet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Sub-element</a:t>
                      </a:r>
                      <a:r>
                        <a:rPr lang="en-GB" sz="2000" b="1" baseline="0" dirty="0" smtClean="0">
                          <a:solidFill>
                            <a:schemeClr val="tx1"/>
                          </a:solidFill>
                        </a:rPr>
                        <a:t> size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48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m</a:t>
                      </a:r>
                      <a:endParaRPr lang="en-GB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41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m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solidFill>
                            <a:schemeClr val="tx1"/>
                          </a:solidFill>
                        </a:rPr>
                        <a:t>Ic</a:t>
                      </a:r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GB" sz="2000" b="1" dirty="0" err="1" smtClean="0">
                          <a:solidFill>
                            <a:schemeClr val="tx1"/>
                          </a:solidFill>
                        </a:rPr>
                        <a:t>Jc</a:t>
                      </a:r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 (4.2 K, 12 T)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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722 A/2835 A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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r>
                        <a:rPr lang="en-GB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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*590 A/2412 A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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r>
                        <a:rPr lang="en-GB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>
                          <a:solidFill>
                            <a:schemeClr val="tx1"/>
                          </a:solidFill>
                        </a:rPr>
                        <a:t>Ic</a:t>
                      </a:r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GB" sz="2000" b="1" dirty="0" err="1" smtClean="0">
                          <a:solidFill>
                            <a:schemeClr val="tx1"/>
                          </a:solidFill>
                        </a:rPr>
                        <a:t>Jc</a:t>
                      </a:r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(4.2 K, 15 T)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 363 A/1425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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r>
                        <a:rPr lang="en-GB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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**330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A/1349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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r>
                        <a:rPr lang="en-GB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RRR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&gt; 180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&gt; 180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</a:rPr>
                        <a:t>Cu/non-Cu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1.2-1.35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1.33-1.34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43200" y="5935451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*   </a:t>
            </a:r>
            <a:r>
              <a:rPr lang="en-GB" b="1" dirty="0" err="1" smtClean="0"/>
              <a:t>Ic</a:t>
            </a:r>
            <a:r>
              <a:rPr lang="en-GB" b="1" dirty="0" smtClean="0"/>
              <a:t> measured on early production 637 A (2648 </a:t>
            </a:r>
            <a:r>
              <a:rPr lang="en-GB" b="1" dirty="0"/>
              <a:t>A</a:t>
            </a:r>
            <a:r>
              <a:rPr lang="en-GB" b="1" dirty="0">
                <a:sym typeface="Symbol"/>
              </a:rPr>
              <a:t></a:t>
            </a:r>
            <a:r>
              <a:rPr lang="en-GB" b="1" dirty="0" smtClean="0"/>
              <a:t>mm</a:t>
            </a:r>
            <a:r>
              <a:rPr lang="en-GB" b="1" baseline="30000" dirty="0" smtClean="0"/>
              <a:t>-2</a:t>
            </a:r>
            <a:r>
              <a:rPr lang="en-GB" b="1" dirty="0" smtClean="0"/>
              <a:t>) </a:t>
            </a:r>
          </a:p>
          <a:p>
            <a:r>
              <a:rPr lang="en-GB" b="1" dirty="0" smtClean="0"/>
              <a:t>** </a:t>
            </a:r>
            <a:r>
              <a:rPr lang="en-GB" b="1" dirty="0" err="1" smtClean="0"/>
              <a:t>Ic</a:t>
            </a:r>
            <a:r>
              <a:rPr lang="en-GB" b="1" dirty="0" smtClean="0"/>
              <a:t> measured on early production 366 A (1521 </a:t>
            </a:r>
            <a:r>
              <a:rPr lang="en-GB" b="1" dirty="0"/>
              <a:t>A</a:t>
            </a:r>
            <a:r>
              <a:rPr lang="en-GB" b="1" dirty="0">
                <a:sym typeface="Symbol"/>
              </a:rPr>
              <a:t></a:t>
            </a:r>
            <a:r>
              <a:rPr lang="en-GB" b="1" dirty="0"/>
              <a:t>mm</a:t>
            </a:r>
            <a:r>
              <a:rPr lang="en-GB" b="1" baseline="30000" dirty="0"/>
              <a:t>-2</a:t>
            </a:r>
            <a:r>
              <a:rPr lang="en-GB" b="1" dirty="0" smtClean="0"/>
              <a:t> ) 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92386" y="1474117"/>
            <a:ext cx="888563" cy="90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61833" y="1487131"/>
            <a:ext cx="926211" cy="926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32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29252"/>
            <a:ext cx="59077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Past procurement – MQXF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6200" y="762000"/>
            <a:ext cx="96012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3200" u="sng" dirty="0" smtClean="0">
                <a:solidFill>
                  <a:schemeClr val="accent6">
                    <a:lumMod val="75000"/>
                  </a:schemeClr>
                </a:solidFill>
              </a:rPr>
              <a:t>2012 Procurement </a:t>
            </a:r>
            <a:r>
              <a:rPr lang="en-GB" sz="3200" dirty="0" smtClean="0">
                <a:solidFill>
                  <a:schemeClr val="accent6">
                    <a:lumMod val="75000"/>
                  </a:schemeClr>
                </a:solidFill>
              </a:rPr>
              <a:t>(5 km+ 5 km)</a:t>
            </a:r>
          </a:p>
          <a:p>
            <a:pPr>
              <a:tabLst>
                <a:tab pos="442913" algn="l"/>
              </a:tabLst>
            </a:pPr>
            <a:r>
              <a:rPr lang="en-GB" sz="3200" dirty="0"/>
              <a:t>	</a:t>
            </a:r>
            <a:r>
              <a:rPr lang="en-GB" sz="3200" dirty="0" smtClean="0"/>
              <a:t>Conductor for </a:t>
            </a:r>
            <a:r>
              <a:rPr lang="en-GB" sz="3200" b="1" dirty="0" smtClean="0"/>
              <a:t>cabling optimization and winding </a:t>
            </a:r>
          </a:p>
          <a:p>
            <a:pPr>
              <a:tabLst>
                <a:tab pos="442913" algn="l"/>
              </a:tabLst>
            </a:pPr>
            <a:r>
              <a:rPr lang="en-GB" sz="3200" b="1" dirty="0"/>
              <a:t>	</a:t>
            </a:r>
            <a:r>
              <a:rPr lang="en-GB" sz="3200" b="1" dirty="0" smtClean="0"/>
              <a:t>trials -</a:t>
            </a:r>
            <a:r>
              <a:rPr lang="en-GB" sz="3200" b="1" dirty="0" smtClean="0">
                <a:solidFill>
                  <a:schemeClr val="accent6"/>
                </a:solidFill>
              </a:rPr>
              <a:t>45 kg</a:t>
            </a:r>
          </a:p>
          <a:p>
            <a:pPr>
              <a:tabLst>
                <a:tab pos="442913" algn="l"/>
              </a:tabLst>
            </a:pPr>
            <a:endParaRPr lang="en-GB" sz="2000" b="1" dirty="0" smtClean="0"/>
          </a:p>
          <a:p>
            <a:pPr defTabSz="536575"/>
            <a:r>
              <a:rPr lang="en-GB" sz="32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km RRP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</a:t>
            </a:r>
            <a:r>
              <a:rPr lang="en-GB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3000" dirty="0" smtClean="0"/>
              <a:t>Ti-Ternary </a:t>
            </a:r>
            <a:r>
              <a:rPr lang="en-GB" sz="3000" b="1" dirty="0" smtClean="0"/>
              <a:t>132/169</a:t>
            </a:r>
            <a:r>
              <a:rPr lang="en-GB" sz="3000" dirty="0" smtClean="0"/>
              <a:t>, delivered in Dec 2012</a:t>
            </a:r>
          </a:p>
          <a:p>
            <a:pPr defTabSz="536575"/>
            <a:r>
              <a:rPr lang="en-GB" sz="30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km PIT </a:t>
            </a:r>
            <a:r>
              <a:rPr lang="en-GB" sz="3000" dirty="0" smtClean="0"/>
              <a:t>Ta-</a:t>
            </a:r>
            <a:r>
              <a:rPr lang="en-GB" sz="3000" dirty="0"/>
              <a:t>T</a:t>
            </a:r>
            <a:r>
              <a:rPr lang="en-GB" sz="3000" dirty="0" smtClean="0"/>
              <a:t>ernary </a:t>
            </a:r>
            <a:r>
              <a:rPr lang="en-GB" sz="3000" b="1" dirty="0" smtClean="0"/>
              <a:t>192</a:t>
            </a:r>
            <a:r>
              <a:rPr lang="en-GB" sz="3000" dirty="0" smtClean="0"/>
              <a:t>, delivered in March 2013</a:t>
            </a:r>
          </a:p>
          <a:p>
            <a:endParaRPr lang="en-GB" sz="3000" dirty="0"/>
          </a:p>
          <a:p>
            <a:r>
              <a:rPr lang="en-GB" sz="3000" dirty="0" smtClean="0"/>
              <a:t>	Minimum UL=300 m</a:t>
            </a:r>
          </a:p>
          <a:p>
            <a:r>
              <a:rPr lang="en-GB" sz="3000" dirty="0"/>
              <a:t>	</a:t>
            </a:r>
            <a:r>
              <a:rPr lang="en-GB" sz="3000" dirty="0" err="1" smtClean="0"/>
              <a:t>Jc</a:t>
            </a:r>
            <a:r>
              <a:rPr lang="en-GB" sz="3000" dirty="0" smtClean="0"/>
              <a:t>(4.2 K, 12 T) &gt; 2450 A/mm</a:t>
            </a:r>
            <a:r>
              <a:rPr lang="en-GB" sz="3000" baseline="30000" dirty="0" smtClean="0"/>
              <a:t>2</a:t>
            </a:r>
          </a:p>
          <a:p>
            <a:r>
              <a:rPr lang="en-GB" sz="3000" baseline="30000" dirty="0"/>
              <a:t>	</a:t>
            </a:r>
            <a:r>
              <a:rPr lang="en-GB" sz="3000" dirty="0" smtClean="0"/>
              <a:t>n-value (4.2 K, 15 T) &gt; 30</a:t>
            </a:r>
            <a:endParaRPr lang="en-GB" sz="3000" baseline="30000" dirty="0" smtClean="0"/>
          </a:p>
          <a:p>
            <a:r>
              <a:rPr lang="en-GB" sz="3000" dirty="0" smtClean="0"/>
              <a:t>	RRR &gt; 150</a:t>
            </a:r>
          </a:p>
          <a:p>
            <a:r>
              <a:rPr lang="en-GB" sz="3000" dirty="0"/>
              <a:t>	</a:t>
            </a:r>
            <a:r>
              <a:rPr lang="en-GB" sz="3000" dirty="0" smtClean="0"/>
              <a:t>Cu-non Cu = 1.2 min, 1.3 max</a:t>
            </a:r>
          </a:p>
          <a:p>
            <a:endParaRPr lang="en-GB" sz="3200" dirty="0"/>
          </a:p>
          <a:p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1829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50" y="218718"/>
            <a:ext cx="9132418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200" u="sng" dirty="0" smtClean="0">
                <a:solidFill>
                  <a:schemeClr val="accent6">
                    <a:lumMod val="75000"/>
                  </a:schemeClr>
                </a:solidFill>
              </a:rPr>
              <a:t>2013 Procurement </a:t>
            </a:r>
            <a:r>
              <a:rPr lang="en-GB" sz="3200" dirty="0" smtClean="0">
                <a:solidFill>
                  <a:schemeClr val="accent6">
                    <a:lumMod val="75000"/>
                  </a:schemeClr>
                </a:solidFill>
              </a:rPr>
              <a:t>(35 km + 35 km)</a:t>
            </a:r>
          </a:p>
          <a:p>
            <a:pPr defTabSz="530225">
              <a:tabLst>
                <a:tab pos="442913" algn="l"/>
              </a:tabLst>
            </a:pPr>
            <a:r>
              <a:rPr lang="en-GB" sz="3200" dirty="0"/>
              <a:t>	</a:t>
            </a:r>
            <a:r>
              <a:rPr lang="en-GB" sz="3000" dirty="0" smtClean="0"/>
              <a:t>Conductor for </a:t>
            </a:r>
            <a:r>
              <a:rPr lang="en-GB" sz="3000" b="1" dirty="0" smtClean="0"/>
              <a:t>short model program </a:t>
            </a:r>
            <a:r>
              <a:rPr lang="en-GB" sz="3000" dirty="0" smtClean="0"/>
              <a:t>– </a:t>
            </a:r>
            <a:r>
              <a:rPr lang="en-GB" sz="3000" b="1" dirty="0" smtClean="0">
                <a:solidFill>
                  <a:schemeClr val="accent6">
                    <a:lumMod val="75000"/>
                  </a:schemeClr>
                </a:solidFill>
              </a:rPr>
              <a:t>318 kg</a:t>
            </a:r>
          </a:p>
          <a:p>
            <a:pPr defTabSz="530225">
              <a:tabLst>
                <a:tab pos="442913" algn="l"/>
              </a:tabLst>
            </a:pPr>
            <a:endParaRPr lang="en-GB" sz="2000" b="1" dirty="0" smtClean="0"/>
          </a:p>
          <a:p>
            <a:r>
              <a:rPr lang="en-GB" sz="30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35 km RRP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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3000" b="1" dirty="0" smtClean="0"/>
              <a:t>132/169</a:t>
            </a:r>
          </a:p>
          <a:p>
            <a:r>
              <a:rPr lang="en-GB" sz="3000" dirty="0"/>
              <a:t>	</a:t>
            </a:r>
            <a:r>
              <a:rPr lang="en-GB" sz="3000" b="1" dirty="0" smtClean="0"/>
              <a:t>8 km </a:t>
            </a:r>
            <a:r>
              <a:rPr lang="en-GB" sz="3000" dirty="0" smtClean="0"/>
              <a:t>to be delivered in </a:t>
            </a:r>
            <a:r>
              <a:rPr lang="en-GB" sz="3000" b="1" dirty="0"/>
              <a:t>N</a:t>
            </a:r>
            <a:r>
              <a:rPr lang="en-GB" sz="3000" b="1" dirty="0" smtClean="0"/>
              <a:t>ov. 2013 </a:t>
            </a:r>
            <a:r>
              <a:rPr lang="en-GB" sz="3000" dirty="0" smtClean="0"/>
              <a:t>- </a:t>
            </a:r>
            <a:r>
              <a:rPr lang="en-GB" sz="3000" u="sng" dirty="0" smtClean="0"/>
              <a:t>on track </a:t>
            </a:r>
            <a:r>
              <a:rPr lang="en-GB" sz="3000" dirty="0" smtClean="0"/>
              <a:t>for 	on time delivery</a:t>
            </a:r>
          </a:p>
          <a:p>
            <a:r>
              <a:rPr lang="en-GB" sz="3000" dirty="0" smtClean="0"/>
              <a:t>	</a:t>
            </a:r>
            <a:r>
              <a:rPr lang="en-GB" sz="3000" b="1" dirty="0"/>
              <a:t>2</a:t>
            </a:r>
            <a:r>
              <a:rPr lang="en-GB" sz="3000" b="1" dirty="0" smtClean="0"/>
              <a:t>7 km </a:t>
            </a:r>
            <a:r>
              <a:rPr lang="en-GB" sz="3000" dirty="0" smtClean="0"/>
              <a:t>to be delivered in </a:t>
            </a:r>
            <a:r>
              <a:rPr lang="en-GB" sz="3000" b="1" dirty="0" smtClean="0"/>
              <a:t>April 2014</a:t>
            </a:r>
          </a:p>
          <a:p>
            <a:endParaRPr lang="en-GB" sz="2000" dirty="0" smtClean="0"/>
          </a:p>
          <a:p>
            <a:r>
              <a:rPr lang="en-GB" sz="30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35 km PIT </a:t>
            </a:r>
            <a:r>
              <a:rPr lang="en-GB" sz="3000" b="1" dirty="0" smtClean="0"/>
              <a:t>192</a:t>
            </a:r>
          </a:p>
          <a:p>
            <a:r>
              <a:rPr lang="en-GB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3000" b="1" dirty="0" smtClean="0"/>
              <a:t>4 km </a:t>
            </a:r>
            <a:r>
              <a:rPr lang="en-GB" sz="3000" dirty="0" smtClean="0"/>
              <a:t>to be delivered in </a:t>
            </a:r>
            <a:r>
              <a:rPr lang="en-GB" sz="3000" b="1" dirty="0" smtClean="0"/>
              <a:t>Nov. 2013 </a:t>
            </a:r>
            <a:r>
              <a:rPr lang="en-GB" sz="3000" dirty="0" smtClean="0"/>
              <a:t>– </a:t>
            </a:r>
            <a:r>
              <a:rPr lang="en-GB" sz="3000" u="sng" dirty="0" smtClean="0"/>
              <a:t>on track </a:t>
            </a:r>
            <a:r>
              <a:rPr lang="en-GB" sz="3000" dirty="0" smtClean="0"/>
              <a:t>for </a:t>
            </a:r>
          </a:p>
          <a:p>
            <a:r>
              <a:rPr lang="en-GB" sz="3000" dirty="0"/>
              <a:t>	</a:t>
            </a:r>
            <a:r>
              <a:rPr lang="en-GB" sz="3000" dirty="0" smtClean="0"/>
              <a:t>on time delivery</a:t>
            </a:r>
          </a:p>
          <a:p>
            <a:r>
              <a:rPr lang="en-GB" sz="3000" dirty="0"/>
              <a:t>	</a:t>
            </a:r>
            <a:r>
              <a:rPr lang="en-GB" sz="3000" b="1" dirty="0" smtClean="0"/>
              <a:t>31 km </a:t>
            </a:r>
            <a:r>
              <a:rPr lang="en-GB" sz="3000" dirty="0" smtClean="0"/>
              <a:t>to be delivered in </a:t>
            </a:r>
            <a:r>
              <a:rPr lang="en-GB" sz="3000" b="1" dirty="0" err="1" smtClean="0"/>
              <a:t>Febr</a:t>
            </a:r>
            <a:r>
              <a:rPr lang="en-GB" sz="3000" b="1" dirty="0" smtClean="0"/>
              <a:t>. 2014</a:t>
            </a:r>
          </a:p>
          <a:p>
            <a:r>
              <a:rPr lang="en-GB" sz="3000" dirty="0"/>
              <a:t>	</a:t>
            </a:r>
            <a:endParaRPr lang="en-GB" sz="3000" dirty="0" smtClean="0"/>
          </a:p>
          <a:p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0"/>
            <a:ext cx="679538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On-going procurement – MQXF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950" y="6172200"/>
            <a:ext cx="15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5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53" y="152400"/>
            <a:ext cx="913241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3200" u="sng" dirty="0" smtClean="0">
                <a:solidFill>
                  <a:schemeClr val="accent6">
                    <a:lumMod val="75000"/>
                  </a:schemeClr>
                </a:solidFill>
              </a:rPr>
              <a:t>2014 Procurement </a:t>
            </a:r>
            <a:r>
              <a:rPr lang="en-GB" sz="3200" dirty="0" smtClean="0">
                <a:solidFill>
                  <a:schemeClr val="accent6">
                    <a:lumMod val="75000"/>
                  </a:schemeClr>
                </a:solidFill>
              </a:rPr>
              <a:t>(20 km + 20 km)</a:t>
            </a:r>
          </a:p>
          <a:p>
            <a:pPr defTabSz="530225">
              <a:tabLst>
                <a:tab pos="442913" algn="l"/>
              </a:tabLst>
            </a:pPr>
            <a:r>
              <a:rPr lang="en-GB" sz="3200" dirty="0"/>
              <a:t>	</a:t>
            </a:r>
            <a:r>
              <a:rPr lang="en-GB" sz="3200" dirty="0" smtClean="0"/>
              <a:t>Conductor for </a:t>
            </a:r>
            <a:r>
              <a:rPr lang="en-GB" sz="3200" b="1" dirty="0"/>
              <a:t>S</a:t>
            </a:r>
            <a:r>
              <a:rPr lang="en-GB" sz="3200" b="1" dirty="0" smtClean="0"/>
              <a:t>hort </a:t>
            </a:r>
            <a:r>
              <a:rPr lang="en-GB" sz="3200" b="1" dirty="0"/>
              <a:t>M</a:t>
            </a:r>
            <a:r>
              <a:rPr lang="en-GB" sz="3200" b="1" dirty="0" smtClean="0"/>
              <a:t>odel </a:t>
            </a:r>
            <a:r>
              <a:rPr lang="en-GB" sz="3200" b="1" dirty="0"/>
              <a:t>P</a:t>
            </a:r>
            <a:r>
              <a:rPr lang="en-GB" sz="3200" b="1" dirty="0" smtClean="0"/>
              <a:t>rogram </a:t>
            </a:r>
            <a:r>
              <a:rPr lang="en-GB" sz="3200" dirty="0" smtClean="0"/>
              <a:t>– </a:t>
            </a: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  <a:t>182 kg</a:t>
            </a:r>
          </a:p>
          <a:p>
            <a:pPr defTabSz="530225">
              <a:tabLst>
                <a:tab pos="442913" algn="l"/>
              </a:tabLst>
            </a:pPr>
            <a:endParaRPr lang="en-GB" sz="2000" b="1" dirty="0" smtClean="0"/>
          </a:p>
          <a:p>
            <a:r>
              <a:rPr lang="en-GB" sz="30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 km RRP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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3000" dirty="0" smtClean="0"/>
              <a:t>by first trimester 2015 </a:t>
            </a:r>
          </a:p>
          <a:p>
            <a:r>
              <a:rPr lang="en-GB" sz="3200" dirty="0"/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 km PIT </a:t>
            </a:r>
            <a:r>
              <a:rPr lang="en-GB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en-GB" sz="3000" dirty="0" smtClean="0"/>
              <a:t>by first trimester 2015</a:t>
            </a:r>
            <a:r>
              <a:rPr lang="en-GB" sz="3000" dirty="0"/>
              <a:t>	</a:t>
            </a:r>
            <a:endParaRPr lang="en-GB" sz="3000" dirty="0" smtClean="0"/>
          </a:p>
          <a:p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3626" y="-34707"/>
            <a:ext cx="710207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Short term procurement – MQXF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1376" y="3124200"/>
            <a:ext cx="7704994" cy="156966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200" dirty="0"/>
              <a:t>P</a:t>
            </a:r>
            <a:r>
              <a:rPr lang="en-GB" sz="3200" dirty="0" smtClean="0"/>
              <a:t>rocurement of conductor needed</a:t>
            </a:r>
          </a:p>
          <a:p>
            <a:pPr algn="ctr"/>
            <a:r>
              <a:rPr lang="en-GB" sz="3200" dirty="0" smtClean="0"/>
              <a:t>for the </a:t>
            </a:r>
            <a:r>
              <a:rPr lang="en-GB" sz="3200" b="1" dirty="0" smtClean="0"/>
              <a:t>short model coil program (6 + 6 coils)</a:t>
            </a:r>
          </a:p>
          <a:p>
            <a:pPr algn="ctr"/>
            <a:r>
              <a:rPr lang="en-GB" sz="3200" b="1" dirty="0" smtClean="0"/>
              <a:t> </a:t>
            </a:r>
            <a:r>
              <a:rPr lang="en-GB" sz="3200" dirty="0" smtClean="0"/>
              <a:t>(SMP </a:t>
            </a:r>
            <a:r>
              <a:rPr lang="en-GB" sz="3200" b="1" dirty="0" smtClean="0"/>
              <a:t>550 kg</a:t>
            </a:r>
            <a:r>
              <a:rPr lang="en-GB" sz="3200" dirty="0" smtClean="0"/>
              <a:t>) 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47053" y="4876800"/>
            <a:ext cx="8596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/>
              <a:t>In addition</a:t>
            </a:r>
            <a:r>
              <a:rPr lang="en-GB" sz="3000" dirty="0" smtClean="0"/>
              <a:t>: procurement of low-grade (lower cost) PIT and RRP</a:t>
            </a:r>
            <a:r>
              <a:rPr lang="en-GB" sz="3000" dirty="0" smtClean="0">
                <a:sym typeface="Symbol"/>
              </a:rPr>
              <a:t></a:t>
            </a:r>
            <a:r>
              <a:rPr lang="en-GB" sz="3000" dirty="0" smtClean="0"/>
              <a:t> </a:t>
            </a:r>
            <a:r>
              <a:rPr lang="en-GB" sz="3000" smtClean="0"/>
              <a:t>conductor for </a:t>
            </a:r>
            <a:r>
              <a:rPr lang="en-GB" sz="3000" dirty="0" smtClean="0"/>
              <a:t>winding/trials and practice coils– for deliveries as from </a:t>
            </a:r>
            <a:r>
              <a:rPr lang="en-GB" sz="3000" b="1" dirty="0" smtClean="0"/>
              <a:t>Jan 2014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19409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981</Words>
  <Application>Microsoft Office PowerPoint</Application>
  <PresentationFormat>On-screen Show (4:3)</PresentationFormat>
  <Paragraphs>249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CERN Nb3Sn Strand Specification, Near Term Procurement and  Measurement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Strand Specification and near term procurement</dc:title>
  <dc:creator>Administrator</dc:creator>
  <cp:lastModifiedBy>Administrator</cp:lastModifiedBy>
  <cp:revision>419</cp:revision>
  <dcterms:created xsi:type="dcterms:W3CDTF">2006-08-16T00:00:00Z</dcterms:created>
  <dcterms:modified xsi:type="dcterms:W3CDTF">2013-10-17T05:49:22Z</dcterms:modified>
</cp:coreProperties>
</file>