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2" r:id="rId4"/>
    <p:sldId id="259" r:id="rId5"/>
    <p:sldId id="263" r:id="rId6"/>
    <p:sldId id="277" r:id="rId7"/>
    <p:sldId id="261" r:id="rId8"/>
    <p:sldId id="264" r:id="rId9"/>
    <p:sldId id="265" r:id="rId10"/>
    <p:sldId id="272" r:id="rId11"/>
    <p:sldId id="266" r:id="rId12"/>
    <p:sldId id="267" r:id="rId13"/>
    <p:sldId id="276" r:id="rId14"/>
    <p:sldId id="275" r:id="rId15"/>
    <p:sldId id="271" r:id="rId16"/>
    <p:sldId id="273" r:id="rId17"/>
    <p:sldId id="268" r:id="rId18"/>
    <p:sldId id="269" r:id="rId19"/>
    <p:sldId id="279" r:id="rId20"/>
    <p:sldId id="270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48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14108</c:v>
          </c:tx>
          <c:spPr>
            <a:solidFill>
              <a:schemeClr val="accent1"/>
            </a:solidFill>
          </c:spPr>
          <c:invertIfNegative val="0"/>
          <c:val>
            <c:numRef>
              <c:f>Sheet1!$A$22:$A$26</c:f>
              <c:numCache>
                <c:formatCode>General</c:formatCode>
                <c:ptCount val="5"/>
                <c:pt idx="0">
                  <c:v>3312</c:v>
                </c:pt>
                <c:pt idx="1">
                  <c:v>891</c:v>
                </c:pt>
                <c:pt idx="2">
                  <c:v>781</c:v>
                </c:pt>
                <c:pt idx="3">
                  <c:v>577</c:v>
                </c:pt>
              </c:numCache>
            </c:numRef>
          </c:val>
        </c:ser>
        <c:ser>
          <c:idx val="1"/>
          <c:order val="1"/>
          <c:tx>
            <c:v>14163</c:v>
          </c:tx>
          <c:invertIfNegative val="0"/>
          <c:val>
            <c:numRef>
              <c:f>Sheet1!$B$22:$B$26</c:f>
              <c:numCache>
                <c:formatCode>General</c:formatCode>
                <c:ptCount val="5"/>
                <c:pt idx="0">
                  <c:v>4246</c:v>
                </c:pt>
                <c:pt idx="1">
                  <c:v>670</c:v>
                </c:pt>
                <c:pt idx="2">
                  <c:v>207</c:v>
                </c:pt>
                <c:pt idx="3">
                  <c:v>188</c:v>
                </c:pt>
              </c:numCache>
            </c:numRef>
          </c:val>
        </c:ser>
        <c:ser>
          <c:idx val="2"/>
          <c:order val="2"/>
          <c:tx>
            <c:v>14310</c:v>
          </c:tx>
          <c:invertIfNegative val="0"/>
          <c:val>
            <c:numRef>
              <c:f>Sheet1!$C$22:$C$26</c:f>
              <c:numCache>
                <c:formatCode>General</c:formatCode>
                <c:ptCount val="5"/>
                <c:pt idx="0">
                  <c:v>1200</c:v>
                </c:pt>
                <c:pt idx="1">
                  <c:v>654</c:v>
                </c:pt>
                <c:pt idx="2">
                  <c:v>577</c:v>
                </c:pt>
                <c:pt idx="3">
                  <c:v>472</c:v>
                </c:pt>
              </c:numCache>
            </c:numRef>
          </c:val>
        </c:ser>
        <c:ser>
          <c:idx val="3"/>
          <c:order val="3"/>
          <c:tx>
            <c:v>14842</c:v>
          </c:tx>
          <c:spPr>
            <a:solidFill>
              <a:schemeClr val="accent4"/>
            </a:solidFill>
          </c:spPr>
          <c:invertIfNegative val="0"/>
          <c:val>
            <c:numRef>
              <c:f>Sheet1!$D$22:$D$26</c:f>
              <c:numCache>
                <c:formatCode>General</c:formatCode>
                <c:ptCount val="5"/>
                <c:pt idx="0">
                  <c:v>1568</c:v>
                </c:pt>
                <c:pt idx="1">
                  <c:v>1199</c:v>
                </c:pt>
                <c:pt idx="2">
                  <c:v>924</c:v>
                </c:pt>
              </c:numCache>
            </c:numRef>
          </c:val>
        </c:ser>
        <c:ser>
          <c:idx val="4"/>
          <c:order val="4"/>
          <c:tx>
            <c:v>14311</c:v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val>
            <c:numRef>
              <c:f>Sheet1!$E$22:$E$26</c:f>
              <c:numCache>
                <c:formatCode>General</c:formatCode>
                <c:ptCount val="5"/>
                <c:pt idx="0">
                  <c:v>1154</c:v>
                </c:pt>
                <c:pt idx="1">
                  <c:v>846</c:v>
                </c:pt>
                <c:pt idx="2">
                  <c:v>712</c:v>
                </c:pt>
                <c:pt idx="3">
                  <c:v>581</c:v>
                </c:pt>
                <c:pt idx="4">
                  <c:v>502</c:v>
                </c:pt>
              </c:numCache>
            </c:numRef>
          </c:val>
        </c:ser>
        <c:ser>
          <c:idx val="5"/>
          <c:order val="5"/>
          <c:tx>
            <c:v>14312</c:v>
          </c:tx>
          <c:invertIfNegative val="0"/>
          <c:val>
            <c:numRef>
              <c:f>Sheet1!$F$22:$F$26</c:f>
              <c:numCache>
                <c:formatCode>General</c:formatCode>
                <c:ptCount val="5"/>
                <c:pt idx="0">
                  <c:v>2475</c:v>
                </c:pt>
                <c:pt idx="1">
                  <c:v>1179</c:v>
                </c:pt>
                <c:pt idx="2">
                  <c:v>533</c:v>
                </c:pt>
              </c:numCache>
            </c:numRef>
          </c:val>
        </c:ser>
        <c:ser>
          <c:idx val="6"/>
          <c:order val="6"/>
          <c:tx>
            <c:v>14393</c:v>
          </c:tx>
          <c:spPr>
            <a:ln>
              <a:solidFill>
                <a:srgbClr val="FFFF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  <a:ln>
                <a:solidFill>
                  <a:srgbClr val="FFFF00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>
                <a:solidFill>
                  <a:srgbClr val="FFFF00"/>
                </a:solidFill>
              </a:ln>
            </c:spPr>
          </c:dPt>
          <c:val>
            <c:numRef>
              <c:f>Sheet1!$G$22:$G$26</c:f>
              <c:numCache>
                <c:formatCode>General</c:formatCode>
                <c:ptCount val="5"/>
                <c:pt idx="0">
                  <c:v>768</c:v>
                </c:pt>
                <c:pt idx="1">
                  <c:v>493</c:v>
                </c:pt>
              </c:numCache>
            </c:numRef>
          </c:val>
        </c:ser>
        <c:ser>
          <c:idx val="7"/>
          <c:order val="7"/>
          <c:tx>
            <c:v>14839</c:v>
          </c:tx>
          <c:spPr>
            <a:solidFill>
              <a:srgbClr val="FF0000"/>
            </a:solidFill>
          </c:spPr>
          <c:invertIfNegative val="0"/>
          <c:val>
            <c:numRef>
              <c:f>Sheet1!$H$22:$H$26</c:f>
              <c:numCache>
                <c:formatCode>General</c:formatCode>
                <c:ptCount val="5"/>
                <c:pt idx="0">
                  <c:v>2360</c:v>
                </c:pt>
                <c:pt idx="1">
                  <c:v>1219</c:v>
                </c:pt>
              </c:numCache>
            </c:numRef>
          </c:val>
        </c:ser>
        <c:ser>
          <c:idx val="8"/>
          <c:order val="8"/>
          <c:tx>
            <c:v>14840</c:v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val>
            <c:numRef>
              <c:f>Sheet1!$I$22:$I$26</c:f>
              <c:numCache>
                <c:formatCode>General</c:formatCode>
                <c:ptCount val="5"/>
                <c:pt idx="0">
                  <c:v>2560</c:v>
                </c:pt>
                <c:pt idx="1">
                  <c:v>1830</c:v>
                </c:pt>
                <c:pt idx="2">
                  <c:v>415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452416"/>
        <c:axId val="35454336"/>
      </c:barChart>
      <c:catAx>
        <c:axId val="354524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/>
                  <a:t>No. of Pieces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5454336"/>
        <c:crosses val="autoZero"/>
        <c:auto val="1"/>
        <c:lblAlgn val="ctr"/>
        <c:lblOffset val="100"/>
        <c:noMultiLvlLbl val="0"/>
      </c:catAx>
      <c:valAx>
        <c:axId val="354543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 b="1"/>
                </a:pPr>
                <a:r>
                  <a:rPr lang="fr-FR" sz="2000" b="1" dirty="0" err="1"/>
                  <a:t>Piece</a:t>
                </a:r>
                <a:r>
                  <a:rPr lang="fr-FR" sz="2000" b="1" dirty="0"/>
                  <a:t> </a:t>
                </a:r>
                <a:r>
                  <a:rPr lang="fr-FR" sz="2000" b="1" dirty="0" err="1" smtClean="0"/>
                  <a:t>Length</a:t>
                </a:r>
                <a:r>
                  <a:rPr lang="fr-FR" sz="2000" b="1" dirty="0" smtClean="0"/>
                  <a:t> (m)</a:t>
                </a:r>
                <a:endParaRPr lang="fr-FR" sz="2000" b="1" dirty="0"/>
              </a:p>
            </c:rich>
          </c:tx>
          <c:layout>
            <c:manualLayout>
              <c:xMode val="edge"/>
              <c:yMode val="edge"/>
              <c:x val="1.8583042973286876E-2"/>
              <c:y val="0.2375592744500252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5452416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62905810185461"/>
          <c:y val="5.9447049021314695E-2"/>
          <c:w val="0.67812899831398199"/>
          <c:h val="0.75857904096301643"/>
        </c:manualLayout>
      </c:layout>
      <c:scatterChart>
        <c:scatterStyle val="lineMarker"/>
        <c:varyColors val="0"/>
        <c:ser>
          <c:idx val="0"/>
          <c:order val="0"/>
          <c:tx>
            <c:v>Jc(15 T)</c:v>
          </c:tx>
          <c:spPr>
            <a:ln w="28575">
              <a:noFill/>
            </a:ln>
          </c:spPr>
          <c:marker>
            <c:symbol val="diamond"/>
            <c:size val="10"/>
            <c:spPr>
              <a:ln>
                <a:solidFill>
                  <a:schemeClr val="accent1"/>
                </a:solidFill>
              </a:ln>
            </c:spPr>
          </c:marker>
          <c:xVal>
            <c:numRef>
              <c:f>Sheet1!$A$1:$A$3</c:f>
              <c:numCache>
                <c:formatCode>General</c:formatCode>
                <c:ptCount val="3"/>
                <c:pt idx="0">
                  <c:v>0.7</c:v>
                </c:pt>
                <c:pt idx="1">
                  <c:v>0.85</c:v>
                </c:pt>
                <c:pt idx="2">
                  <c:v>1</c:v>
                </c:pt>
              </c:numCache>
            </c:numRef>
          </c:xVal>
          <c:yVal>
            <c:numRef>
              <c:f>Sheet1!$B$1:$B$3</c:f>
              <c:numCache>
                <c:formatCode>General</c:formatCode>
                <c:ptCount val="3"/>
                <c:pt idx="0">
                  <c:v>1260</c:v>
                </c:pt>
                <c:pt idx="1">
                  <c:v>1490</c:v>
                </c:pt>
                <c:pt idx="2">
                  <c:v>1613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188096"/>
        <c:axId val="35190656"/>
      </c:scatterChart>
      <c:scatterChart>
        <c:scatterStyle val="lineMarker"/>
        <c:varyColors val="0"/>
        <c:ser>
          <c:idx val="3"/>
          <c:order val="1"/>
          <c:tx>
            <c:v>RRR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Sheet1!$A$1:$A$3</c:f>
              <c:numCache>
                <c:formatCode>General</c:formatCode>
                <c:ptCount val="3"/>
                <c:pt idx="0">
                  <c:v>0.7</c:v>
                </c:pt>
                <c:pt idx="1">
                  <c:v>0.85</c:v>
                </c:pt>
                <c:pt idx="2">
                  <c:v>1</c:v>
                </c:pt>
              </c:numCache>
            </c:numRef>
          </c:xVal>
          <c:yVal>
            <c:numRef>
              <c:f>Sheet1!$E$1:$E$3</c:f>
              <c:numCache>
                <c:formatCode>General</c:formatCode>
                <c:ptCount val="3"/>
                <c:pt idx="0">
                  <c:v>134</c:v>
                </c:pt>
                <c:pt idx="1">
                  <c:v>180</c:v>
                </c:pt>
                <c:pt idx="2">
                  <c:v>280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673600"/>
        <c:axId val="35672064"/>
      </c:scatterChart>
      <c:valAx>
        <c:axId val="35188096"/>
        <c:scaling>
          <c:orientation val="minMax"/>
          <c:max val="1.1000000000000001"/>
          <c:min val="0.60000000000000009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fr-FR" sz="1800" dirty="0"/>
                  <a:t>Strand </a:t>
                </a:r>
                <a:r>
                  <a:rPr lang="fr-FR" sz="1800" dirty="0" err="1" smtClean="0"/>
                  <a:t>Diameter</a:t>
                </a:r>
                <a:r>
                  <a:rPr lang="fr-FR" sz="1800" dirty="0" smtClean="0"/>
                  <a:t> (mm)</a:t>
                </a:r>
                <a:endParaRPr lang="fr-FR" sz="1800" dirty="0"/>
              </a:p>
            </c:rich>
          </c:tx>
          <c:layout>
            <c:manualLayout>
              <c:xMode val="edge"/>
              <c:yMode val="edge"/>
              <c:x val="0.34940780112162051"/>
              <c:y val="0.89081056314820806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5190656"/>
        <c:crosses val="autoZero"/>
        <c:crossBetween val="midCat"/>
      </c:valAx>
      <c:valAx>
        <c:axId val="35190656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800"/>
                </a:pPr>
                <a:r>
                  <a:rPr lang="fr-FR" sz="1800" dirty="0" err="1" smtClean="0"/>
                  <a:t>Critical</a:t>
                </a:r>
                <a:r>
                  <a:rPr lang="fr-FR" sz="1800" dirty="0" smtClean="0"/>
                  <a:t> </a:t>
                </a:r>
                <a:r>
                  <a:rPr lang="fr-FR" sz="1800" dirty="0" err="1"/>
                  <a:t>current</a:t>
                </a:r>
                <a:r>
                  <a:rPr lang="fr-FR" sz="1800" dirty="0"/>
                  <a:t> </a:t>
                </a:r>
                <a:r>
                  <a:rPr lang="fr-FR" sz="1800" dirty="0" err="1"/>
                  <a:t>density</a:t>
                </a:r>
                <a:r>
                  <a:rPr lang="fr-FR" sz="1800" dirty="0"/>
                  <a:t> </a:t>
                </a:r>
                <a:r>
                  <a:rPr lang="fr-FR" sz="1800" dirty="0" smtClean="0"/>
                  <a:t>(A/mm</a:t>
                </a:r>
                <a:r>
                  <a:rPr lang="fr-FR" sz="1800" baseline="30000" dirty="0" smtClean="0"/>
                  <a:t>2</a:t>
                </a:r>
                <a:r>
                  <a:rPr lang="fr-FR" sz="1800" dirty="0" smtClean="0"/>
                  <a:t>)</a:t>
                </a:r>
                <a:endParaRPr lang="fr-FR" sz="1800" dirty="0"/>
              </a:p>
            </c:rich>
          </c:tx>
          <c:layout>
            <c:manualLayout>
              <c:xMode val="edge"/>
              <c:yMode val="edge"/>
              <c:x val="1.4057474081957216E-2"/>
              <c:y val="0.1026684952247121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5188096"/>
        <c:crosses val="autoZero"/>
        <c:crossBetween val="midCat"/>
      </c:valAx>
      <c:valAx>
        <c:axId val="35672064"/>
        <c:scaling>
          <c:orientation val="minMax"/>
          <c:max val="350"/>
        </c:scaling>
        <c:delete val="0"/>
        <c:axPos val="r"/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5673600"/>
        <c:crosses val="max"/>
        <c:crossBetween val="midCat"/>
      </c:valAx>
      <c:valAx>
        <c:axId val="356736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5672064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 sz="18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800"/>
            </a:pPr>
            <a:endParaRPr lang="en-US"/>
          </a:p>
        </c:txPr>
      </c:legendEntry>
      <c:layout>
        <c:manualLayout>
          <c:xMode val="edge"/>
          <c:yMode val="edge"/>
          <c:x val="0.19879004292769253"/>
          <c:y val="0.63768183245454768"/>
          <c:w val="0.15328447637362458"/>
          <c:h val="0.1444693632327704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782855390673126"/>
          <c:y val="4.9784764423860255E-2"/>
          <c:w val="0.72966559149985766"/>
          <c:h val="0.78411815000397678"/>
        </c:manualLayout>
      </c:layout>
      <c:scatterChart>
        <c:scatterStyle val="lineMarker"/>
        <c:varyColors val="0"/>
        <c:ser>
          <c:idx val="1"/>
          <c:order val="0"/>
          <c:tx>
            <c:v>Jc(12 T)  OST</c:v>
          </c:tx>
          <c:spPr>
            <a:ln w="28575">
              <a:noFill/>
            </a:ln>
          </c:spPr>
          <c:marker>
            <c:symbol val="square"/>
            <c:size val="8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Sheet1!$A$1:$A$3</c:f>
              <c:numCache>
                <c:formatCode>General</c:formatCode>
                <c:ptCount val="3"/>
                <c:pt idx="0">
                  <c:v>0.7</c:v>
                </c:pt>
                <c:pt idx="1">
                  <c:v>0.85</c:v>
                </c:pt>
                <c:pt idx="2">
                  <c:v>1</c:v>
                </c:pt>
              </c:numCache>
            </c:numRef>
          </c:xVal>
          <c:yVal>
            <c:numRef>
              <c:f>Sheet1!$C$1:$C$3</c:f>
              <c:numCache>
                <c:formatCode>General</c:formatCode>
                <c:ptCount val="3"/>
                <c:pt idx="0">
                  <c:v>2567</c:v>
                </c:pt>
                <c:pt idx="1">
                  <c:v>2900</c:v>
                </c:pt>
                <c:pt idx="2">
                  <c:v>3036</c:v>
                </c:pt>
              </c:numCache>
            </c:numRef>
          </c:yVal>
          <c:smooth val="0"/>
        </c:ser>
        <c:ser>
          <c:idx val="2"/>
          <c:order val="1"/>
          <c:tx>
            <c:v>Jc(12 T) CERN</c:v>
          </c:tx>
          <c:spPr>
            <a:ln w="28575">
              <a:noFill/>
            </a:ln>
          </c:spPr>
          <c:marker>
            <c:symbol val="triangle"/>
            <c:size val="1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Sheet1!$A$1:$A$3</c:f>
              <c:numCache>
                <c:formatCode>General</c:formatCode>
                <c:ptCount val="3"/>
                <c:pt idx="0">
                  <c:v>0.7</c:v>
                </c:pt>
                <c:pt idx="1">
                  <c:v>0.85</c:v>
                </c:pt>
                <c:pt idx="2">
                  <c:v>1</c:v>
                </c:pt>
              </c:numCache>
            </c:numRef>
          </c:xVal>
          <c:yVal>
            <c:numRef>
              <c:f>Sheet1!$D$1:$D$3</c:f>
              <c:numCache>
                <c:formatCode>General</c:formatCode>
                <c:ptCount val="3"/>
                <c:pt idx="0">
                  <c:v>2434</c:v>
                </c:pt>
                <c:pt idx="1">
                  <c:v>2770</c:v>
                </c:pt>
                <c:pt idx="2">
                  <c:v>2783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992448"/>
        <c:axId val="34984704"/>
      </c:scatterChart>
      <c:valAx>
        <c:axId val="31992448"/>
        <c:scaling>
          <c:orientation val="minMax"/>
          <c:max val="1.1000000000000001"/>
          <c:min val="0.60000000000000009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fr-FR" sz="1800" dirty="0"/>
                  <a:t>Strand </a:t>
                </a:r>
                <a:r>
                  <a:rPr lang="fr-FR" sz="1800" dirty="0" err="1" smtClean="0"/>
                  <a:t>diameter</a:t>
                </a:r>
                <a:r>
                  <a:rPr lang="fr-FR" sz="1800" dirty="0" smtClean="0"/>
                  <a:t> (mm)</a:t>
                </a:r>
                <a:endParaRPr lang="fr-FR" sz="1800" dirty="0"/>
              </a:p>
            </c:rich>
          </c:tx>
          <c:layout>
            <c:manualLayout>
              <c:xMode val="edge"/>
              <c:yMode val="edge"/>
              <c:x val="0.39229326755842264"/>
              <c:y val="0.90915394098464963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4984704"/>
        <c:crosses val="autoZero"/>
        <c:crossBetween val="midCat"/>
        <c:majorUnit val="0.1"/>
      </c:valAx>
      <c:valAx>
        <c:axId val="34984704"/>
        <c:scaling>
          <c:orientation val="minMax"/>
          <c:min val="1000"/>
        </c:scaling>
        <c:delete val="0"/>
        <c:axPos val="l"/>
        <c:majorGridlines>
          <c:spPr>
            <a:ln>
              <a:solidFill>
                <a:schemeClr val="tx1"/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800" b="1"/>
                </a:pPr>
                <a:r>
                  <a:rPr lang="fr-FR" sz="1800" b="1" dirty="0" err="1"/>
                  <a:t>Critical</a:t>
                </a:r>
                <a:r>
                  <a:rPr lang="fr-FR" sz="1800" b="1" dirty="0"/>
                  <a:t> </a:t>
                </a:r>
                <a:r>
                  <a:rPr lang="fr-FR" sz="1800" b="1" dirty="0" err="1"/>
                  <a:t>current</a:t>
                </a:r>
                <a:r>
                  <a:rPr lang="fr-FR" sz="1800" b="1" dirty="0"/>
                  <a:t> </a:t>
                </a:r>
                <a:r>
                  <a:rPr lang="fr-FR" sz="1800" b="1" dirty="0" err="1" smtClean="0"/>
                  <a:t>density</a:t>
                </a:r>
                <a:r>
                  <a:rPr lang="fr-FR" sz="1800" b="1" baseline="0" dirty="0" smtClean="0"/>
                  <a:t>  (</a:t>
                </a:r>
                <a:r>
                  <a:rPr lang="fr-FR" sz="1800" b="1" dirty="0" smtClean="0"/>
                  <a:t>A/mm</a:t>
                </a:r>
                <a:r>
                  <a:rPr lang="fr-FR" sz="1800" b="1" baseline="30000" dirty="0" smtClean="0"/>
                  <a:t>2</a:t>
                </a:r>
                <a:r>
                  <a:rPr lang="fr-FR" sz="1800" b="1" dirty="0" smtClean="0"/>
                  <a:t>)</a:t>
                </a:r>
                <a:endParaRPr lang="fr-FR" sz="1800" b="1" dirty="0"/>
              </a:p>
            </c:rich>
          </c:tx>
          <c:layout>
            <c:manualLayout>
              <c:xMode val="edge"/>
              <c:yMode val="edge"/>
              <c:x val="3.3672959554754446E-2"/>
              <c:y val="0.1640225085500676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1992448"/>
        <c:crosses val="autoZero"/>
        <c:crossBetween val="midCat"/>
      </c:valAx>
      <c:spPr>
        <a:noFill/>
        <a:ln cmpd="sng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4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en-US"/>
          </a:p>
        </c:txPr>
      </c:legendEntry>
      <c:layout>
        <c:manualLayout>
          <c:xMode val="edge"/>
          <c:yMode val="edge"/>
          <c:x val="0.66082471618758487"/>
          <c:y val="0.66598445080728541"/>
          <c:w val="0.25362756777174073"/>
          <c:h val="0.15062634216177526"/>
        </c:manualLayout>
      </c:layout>
      <c:overlay val="0"/>
      <c:spPr>
        <a:ln w="25400">
          <a:solidFill>
            <a:schemeClr val="accent1"/>
          </a:solidFill>
        </a:ln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10402</c:v>
          </c:tx>
          <c:invertIfNegative val="0"/>
          <c:val>
            <c:numRef>
              <c:f>Sheet1!$A$1:$A$4</c:f>
              <c:numCache>
                <c:formatCode>General</c:formatCode>
                <c:ptCount val="4"/>
                <c:pt idx="0">
                  <c:v>2954</c:v>
                </c:pt>
                <c:pt idx="1">
                  <c:v>1880</c:v>
                </c:pt>
              </c:numCache>
            </c:numRef>
          </c:val>
        </c:ser>
        <c:ser>
          <c:idx val="1"/>
          <c:order val="1"/>
          <c:tx>
            <c:v>10503</c:v>
          </c:tx>
          <c:invertIfNegative val="0"/>
          <c:val>
            <c:numRef>
              <c:f>Sheet1!$B$1:$B$4</c:f>
              <c:numCache>
                <c:formatCode>General</c:formatCode>
                <c:ptCount val="4"/>
                <c:pt idx="0">
                  <c:v>3162</c:v>
                </c:pt>
              </c:numCache>
            </c:numRef>
          </c:val>
        </c:ser>
        <c:ser>
          <c:idx val="2"/>
          <c:order val="2"/>
          <c:tx>
            <c:v>11201</c:v>
          </c:tx>
          <c:invertIfNegative val="0"/>
          <c:val>
            <c:numRef>
              <c:f>Sheet1!$C$1:$C$4</c:f>
              <c:numCache>
                <c:formatCode>General</c:formatCode>
                <c:ptCount val="4"/>
                <c:pt idx="0">
                  <c:v>2786</c:v>
                </c:pt>
                <c:pt idx="1">
                  <c:v>2594</c:v>
                </c:pt>
              </c:numCache>
            </c:numRef>
          </c:val>
        </c:ser>
        <c:ser>
          <c:idx val="3"/>
          <c:order val="3"/>
          <c:tx>
            <c:v>11302</c:v>
          </c:tx>
          <c:invertIfNegative val="0"/>
          <c:val>
            <c:numRef>
              <c:f>Sheet1!$D$1:$D$4</c:f>
              <c:numCache>
                <c:formatCode>General</c:formatCode>
                <c:ptCount val="4"/>
                <c:pt idx="0">
                  <c:v>4903</c:v>
                </c:pt>
              </c:numCache>
            </c:numRef>
          </c:val>
        </c:ser>
        <c:ser>
          <c:idx val="4"/>
          <c:order val="4"/>
          <c:tx>
            <c:v>11403</c:v>
          </c:tx>
          <c:invertIfNegative val="0"/>
          <c:val>
            <c:numRef>
              <c:f>Sheet1!$E$1:$E$4</c:f>
              <c:numCache>
                <c:formatCode>General</c:formatCode>
                <c:ptCount val="4"/>
                <c:pt idx="0">
                  <c:v>4028</c:v>
                </c:pt>
                <c:pt idx="1">
                  <c:v>1575</c:v>
                </c:pt>
              </c:numCache>
            </c:numRef>
          </c:val>
        </c:ser>
        <c:ser>
          <c:idx val="5"/>
          <c:order val="5"/>
          <c:tx>
            <c:v>23728</c:v>
          </c:tx>
          <c:invertIfNegative val="0"/>
          <c:val>
            <c:numRef>
              <c:f>Sheet1!$F$1:$F$4</c:f>
              <c:numCache>
                <c:formatCode>General</c:formatCode>
                <c:ptCount val="4"/>
                <c:pt idx="0">
                  <c:v>3085</c:v>
                </c:pt>
                <c:pt idx="1">
                  <c:v>2360</c:v>
                </c:pt>
              </c:numCache>
            </c:numRef>
          </c:val>
        </c:ser>
        <c:ser>
          <c:idx val="6"/>
          <c:order val="6"/>
          <c:tx>
            <c:v>23258</c:v>
          </c:tx>
          <c:invertIfNegative val="0"/>
          <c:val>
            <c:numRef>
              <c:f>Sheet1!$G$1:$G$4</c:f>
              <c:numCache>
                <c:formatCode>General</c:formatCode>
                <c:ptCount val="4"/>
                <c:pt idx="0">
                  <c:v>1672</c:v>
                </c:pt>
                <c:pt idx="1">
                  <c:v>1133</c:v>
                </c:pt>
                <c:pt idx="2">
                  <c:v>547</c:v>
                </c:pt>
                <c:pt idx="3">
                  <c:v>518</c:v>
                </c:pt>
              </c:numCache>
            </c:numRef>
          </c:val>
        </c:ser>
        <c:ser>
          <c:idx val="7"/>
          <c:order val="7"/>
          <c:tx>
            <c:v>23448</c:v>
          </c:tx>
          <c:invertIfNegative val="0"/>
          <c:val>
            <c:numRef>
              <c:f>Sheet1!$H$1:$H$4</c:f>
              <c:numCache>
                <c:formatCode>General</c:formatCode>
                <c:ptCount val="4"/>
                <c:pt idx="0">
                  <c:v>881</c:v>
                </c:pt>
                <c:pt idx="1">
                  <c:v>564</c:v>
                </c:pt>
                <c:pt idx="2">
                  <c:v>404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187264"/>
        <c:axId val="68189184"/>
      </c:barChart>
      <c:catAx>
        <c:axId val="681872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/>
                  <a:t>No. of Pieces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8189184"/>
        <c:crosses val="autoZero"/>
        <c:auto val="1"/>
        <c:lblAlgn val="ctr"/>
        <c:lblOffset val="100"/>
        <c:noMultiLvlLbl val="0"/>
      </c:catAx>
      <c:valAx>
        <c:axId val="681891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fr-FR" sz="2000" dirty="0" err="1"/>
                  <a:t>Piece</a:t>
                </a:r>
                <a:r>
                  <a:rPr lang="fr-FR" sz="2000" dirty="0"/>
                  <a:t> </a:t>
                </a:r>
                <a:r>
                  <a:rPr lang="fr-FR" sz="2000" dirty="0" err="1" smtClean="0"/>
                  <a:t>Length</a:t>
                </a:r>
                <a:r>
                  <a:rPr lang="fr-FR" sz="2000" baseline="0" dirty="0" smtClean="0"/>
                  <a:t> (</a:t>
                </a:r>
                <a:r>
                  <a:rPr lang="fr-FR" sz="2000" dirty="0" smtClean="0"/>
                  <a:t>m)</a:t>
                </a:r>
                <a:endParaRPr lang="fr-FR" sz="2000" dirty="0"/>
              </a:p>
            </c:rich>
          </c:tx>
          <c:layout>
            <c:manualLayout>
              <c:xMode val="edge"/>
              <c:yMode val="edge"/>
              <c:x val="7.512408182036621E-3"/>
              <c:y val="0.2404196143931277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68187264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054077337436556"/>
          <c:y val="5.5602849662137695E-2"/>
          <c:w val="0.72905095445375856"/>
          <c:h val="0.78417546793003634"/>
        </c:manualLayout>
      </c:layout>
      <c:scatterChart>
        <c:scatterStyle val="lineMarker"/>
        <c:varyColors val="0"/>
        <c:ser>
          <c:idx val="0"/>
          <c:order val="0"/>
          <c:tx>
            <c:v>RRP 132/169</c:v>
          </c:tx>
          <c:spPr>
            <a:ln w="28575">
              <a:noFill/>
            </a:ln>
          </c:spPr>
          <c:marker>
            <c:symbol val="diamond"/>
            <c:size val="10"/>
            <c:spPr>
              <a:ln>
                <a:solidFill>
                  <a:schemeClr val="accent1"/>
                </a:solidFill>
              </a:ln>
            </c:spPr>
          </c:marker>
          <c:xVal>
            <c:numRef>
              <c:f>Sheet1!$A$10:$A$13</c:f>
              <c:numCache>
                <c:formatCode>General</c:formatCode>
                <c:ptCount val="4"/>
                <c:pt idx="0">
                  <c:v>0.85</c:v>
                </c:pt>
                <c:pt idx="1">
                  <c:v>0.85</c:v>
                </c:pt>
                <c:pt idx="2">
                  <c:v>1</c:v>
                </c:pt>
                <c:pt idx="3">
                  <c:v>1</c:v>
                </c:pt>
              </c:numCache>
            </c:numRef>
          </c:xVal>
          <c:yVal>
            <c:numRef>
              <c:f>Sheet1!$B$10:$B$13</c:f>
              <c:numCache>
                <c:formatCode>General</c:formatCode>
                <c:ptCount val="4"/>
                <c:pt idx="0">
                  <c:v>1490</c:v>
                </c:pt>
                <c:pt idx="1">
                  <c:v>2900</c:v>
                </c:pt>
                <c:pt idx="2">
                  <c:v>1613</c:v>
                </c:pt>
                <c:pt idx="3">
                  <c:v>3036</c:v>
                </c:pt>
              </c:numCache>
            </c:numRef>
          </c:yVal>
          <c:smooth val="0"/>
        </c:ser>
        <c:ser>
          <c:idx val="1"/>
          <c:order val="1"/>
          <c:tx>
            <c:v>PIT 192</c:v>
          </c:tx>
          <c:spPr>
            <a:ln w="28575">
              <a:noFill/>
            </a:ln>
          </c:spPr>
          <c:marker>
            <c:symbol val="square"/>
            <c:size val="8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Sheet1!$A$10:$A$13</c:f>
              <c:numCache>
                <c:formatCode>General</c:formatCode>
                <c:ptCount val="4"/>
                <c:pt idx="0">
                  <c:v>0.85</c:v>
                </c:pt>
                <c:pt idx="1">
                  <c:v>0.85</c:v>
                </c:pt>
                <c:pt idx="2">
                  <c:v>1</c:v>
                </c:pt>
                <c:pt idx="3">
                  <c:v>1</c:v>
                </c:pt>
              </c:numCache>
            </c:numRef>
          </c:xVal>
          <c:yVal>
            <c:numRef>
              <c:f>Sheet1!$C$10:$C$13</c:f>
              <c:numCache>
                <c:formatCode>General</c:formatCode>
                <c:ptCount val="4"/>
                <c:pt idx="0">
                  <c:v>1350</c:v>
                </c:pt>
                <c:pt idx="1">
                  <c:v>2414</c:v>
                </c:pt>
                <c:pt idx="2">
                  <c:v>1423</c:v>
                </c:pt>
                <c:pt idx="3">
                  <c:v>2523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550656"/>
        <c:axId val="92565504"/>
      </c:scatterChart>
      <c:valAx>
        <c:axId val="925506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fr-FR" sz="1800" dirty="0"/>
                  <a:t>Strand </a:t>
                </a:r>
                <a:r>
                  <a:rPr lang="fr-FR" sz="1800" dirty="0" err="1"/>
                  <a:t>diameter</a:t>
                </a:r>
                <a:r>
                  <a:rPr lang="fr-FR" sz="1800" dirty="0"/>
                  <a:t> </a:t>
                </a:r>
                <a:r>
                  <a:rPr lang="fr-FR" sz="1800" baseline="0" dirty="0"/>
                  <a:t> </a:t>
                </a:r>
                <a:r>
                  <a:rPr lang="fr-FR" sz="1800" baseline="0" dirty="0" smtClean="0"/>
                  <a:t>(mm</a:t>
                </a:r>
                <a:r>
                  <a:rPr lang="fr-FR" sz="1800" baseline="0" dirty="0"/>
                  <a:t>)</a:t>
                </a:r>
                <a:endParaRPr lang="fr-FR" sz="1800" dirty="0"/>
              </a:p>
            </c:rich>
          </c:tx>
          <c:layout>
            <c:manualLayout>
              <c:xMode val="edge"/>
              <c:yMode val="edge"/>
              <c:x val="0.38499577034720245"/>
              <c:y val="0.9380550911077603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2565504"/>
        <c:crosses val="autoZero"/>
        <c:crossBetween val="midCat"/>
      </c:valAx>
      <c:valAx>
        <c:axId val="92565504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fr-FR" sz="1800" dirty="0" err="1"/>
                  <a:t>Critical</a:t>
                </a:r>
                <a:r>
                  <a:rPr lang="fr-FR" sz="1800" dirty="0"/>
                  <a:t> </a:t>
                </a:r>
                <a:r>
                  <a:rPr lang="fr-FR" sz="1800" dirty="0" err="1"/>
                  <a:t>current</a:t>
                </a:r>
                <a:r>
                  <a:rPr lang="fr-FR" sz="1800" dirty="0"/>
                  <a:t> </a:t>
                </a:r>
                <a:r>
                  <a:rPr lang="fr-FR" sz="1800" dirty="0" err="1" smtClean="0"/>
                  <a:t>density</a:t>
                </a:r>
                <a:r>
                  <a:rPr lang="fr-FR" sz="1800" dirty="0" smtClean="0"/>
                  <a:t>  (A/mm</a:t>
                </a:r>
                <a:r>
                  <a:rPr lang="fr-FR" sz="1800" baseline="30000" dirty="0" smtClean="0"/>
                  <a:t>2</a:t>
                </a:r>
                <a:r>
                  <a:rPr lang="fr-FR" sz="1800" dirty="0" smtClean="0"/>
                  <a:t>)</a:t>
                </a:r>
                <a:endParaRPr lang="fr-FR" sz="1800" dirty="0"/>
              </a:p>
            </c:rich>
          </c:tx>
          <c:layout>
            <c:manualLayout>
              <c:xMode val="edge"/>
              <c:yMode val="edge"/>
              <c:x val="2.5367447347702583E-2"/>
              <c:y val="0.23413881723250624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2550656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0.62237381635529554"/>
          <c:y val="0.66258104591676625"/>
          <c:w val="0.27168475562176347"/>
          <c:h val="0.15456596884167703"/>
        </c:manualLayout>
      </c:layout>
      <c:overlay val="0"/>
      <c:spPr>
        <a:ln w="25400">
          <a:solidFill>
            <a:schemeClr val="accent1"/>
          </a:solidFill>
        </a:ln>
      </c:sp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232244038164759"/>
          <c:y val="6.1746533396821027E-2"/>
          <c:w val="0.70520603674540694"/>
          <c:h val="0.79558253135024792"/>
        </c:manualLayout>
      </c:layout>
      <c:scatterChart>
        <c:scatterStyle val="lineMarker"/>
        <c:varyColors val="0"/>
        <c:ser>
          <c:idx val="1"/>
          <c:order val="0"/>
          <c:tx>
            <c:v>PIT</c:v>
          </c:tx>
          <c:spPr>
            <a:ln w="28575">
              <a:noFill/>
            </a:ln>
          </c:spPr>
          <c:marker>
            <c:symbol val="star"/>
            <c:size val="9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Sheet1!$B$8:$B$9</c:f>
              <c:numCache>
                <c:formatCode>General</c:formatCode>
                <c:ptCount val="2"/>
                <c:pt idx="0">
                  <c:v>41</c:v>
                </c:pt>
                <c:pt idx="1">
                  <c:v>48</c:v>
                </c:pt>
              </c:numCache>
            </c:numRef>
          </c:xVal>
          <c:yVal>
            <c:numRef>
              <c:f>Sheet1!$C$8:$C$9</c:f>
              <c:numCache>
                <c:formatCode>General</c:formatCode>
                <c:ptCount val="2"/>
                <c:pt idx="0">
                  <c:v>2414</c:v>
                </c:pt>
                <c:pt idx="1">
                  <c:v>2523</c:v>
                </c:pt>
              </c:numCache>
            </c:numRef>
          </c:yVal>
          <c:smooth val="0"/>
        </c:ser>
        <c:ser>
          <c:idx val="3"/>
          <c:order val="1"/>
          <c:spPr>
            <a:ln w="28575">
              <a:noFill/>
            </a:ln>
          </c:spPr>
          <c:marker>
            <c:symbol val="star"/>
            <c:size val="9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Sheet1!$K$8:$K$9</c:f>
              <c:numCache>
                <c:formatCode>General</c:formatCode>
                <c:ptCount val="2"/>
                <c:pt idx="0">
                  <c:v>41</c:v>
                </c:pt>
                <c:pt idx="1">
                  <c:v>48</c:v>
                </c:pt>
              </c:numCache>
            </c:numRef>
          </c:xVal>
          <c:yVal>
            <c:numRef>
              <c:f>Sheet1!$L$8:$L$9</c:f>
              <c:numCache>
                <c:formatCode>General</c:formatCode>
                <c:ptCount val="2"/>
                <c:pt idx="0">
                  <c:v>1350</c:v>
                </c:pt>
                <c:pt idx="1">
                  <c:v>1423</c:v>
                </c:pt>
              </c:numCache>
            </c:numRef>
          </c:yVal>
          <c:smooth val="0"/>
        </c:ser>
        <c:ser>
          <c:idx val="0"/>
          <c:order val="2"/>
          <c:spPr>
            <a:ln w="28575">
              <a:noFill/>
            </a:ln>
          </c:spPr>
          <c:marker>
            <c:symbol val="diamond"/>
            <c:size val="9"/>
          </c:marker>
          <c:xVal>
            <c:numRef>
              <c:f>Sheet1!$B$2:$B$4</c:f>
              <c:numCache>
                <c:formatCode>General</c:formatCode>
                <c:ptCount val="3"/>
                <c:pt idx="0">
                  <c:v>41</c:v>
                </c:pt>
                <c:pt idx="1">
                  <c:v>48</c:v>
                </c:pt>
                <c:pt idx="2">
                  <c:v>58</c:v>
                </c:pt>
              </c:numCache>
            </c:numRef>
          </c:xVal>
          <c:yVal>
            <c:numRef>
              <c:f>Sheet1!$C$2:$C$4</c:f>
              <c:numCache>
                <c:formatCode>General</c:formatCode>
                <c:ptCount val="3"/>
                <c:pt idx="0">
                  <c:v>2567</c:v>
                </c:pt>
                <c:pt idx="1">
                  <c:v>2900</c:v>
                </c:pt>
                <c:pt idx="2">
                  <c:v>3030</c:v>
                </c:pt>
              </c:numCache>
            </c:numRef>
          </c:yVal>
          <c:smooth val="0"/>
        </c:ser>
        <c:ser>
          <c:idx val="2"/>
          <c:order val="3"/>
          <c:tx>
            <c:v>RRP</c:v>
          </c:tx>
          <c:spPr>
            <a:ln w="28575">
              <a:noFill/>
            </a:ln>
          </c:spPr>
          <c:marker>
            <c:symbol val="diamond"/>
            <c:size val="9"/>
            <c:spPr>
              <a:solidFill>
                <a:schemeClr val="accent1"/>
              </a:solidFill>
            </c:spPr>
          </c:marker>
          <c:xVal>
            <c:numRef>
              <c:f>Sheet1!$K$2:$K$4</c:f>
              <c:numCache>
                <c:formatCode>General</c:formatCode>
                <c:ptCount val="3"/>
                <c:pt idx="0">
                  <c:v>41</c:v>
                </c:pt>
                <c:pt idx="1">
                  <c:v>48</c:v>
                </c:pt>
                <c:pt idx="2">
                  <c:v>58</c:v>
                </c:pt>
              </c:numCache>
            </c:numRef>
          </c:xVal>
          <c:yVal>
            <c:numRef>
              <c:f>Sheet1!$L$2:$L$4</c:f>
              <c:numCache>
                <c:formatCode>General</c:formatCode>
                <c:ptCount val="3"/>
                <c:pt idx="0">
                  <c:v>1260</c:v>
                </c:pt>
                <c:pt idx="1">
                  <c:v>1490</c:v>
                </c:pt>
                <c:pt idx="2">
                  <c:v>1613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935680"/>
        <c:axId val="92942336"/>
      </c:scatterChart>
      <c:valAx>
        <c:axId val="92935680"/>
        <c:scaling>
          <c:orientation val="minMax"/>
          <c:min val="30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GB" sz="1800" dirty="0"/>
                  <a:t>Sub-element</a:t>
                </a:r>
                <a:r>
                  <a:rPr lang="en-GB" sz="1800" baseline="0" dirty="0"/>
                  <a:t> geometrical size (</a:t>
                </a:r>
                <a:r>
                  <a:rPr lang="en-GB" sz="1800" baseline="0" dirty="0">
                    <a:sym typeface="Symbol"/>
                  </a:rPr>
                  <a:t>m)</a:t>
                </a:r>
                <a:endParaRPr lang="en-GB" sz="1800" dirty="0"/>
              </a:p>
            </c:rich>
          </c:tx>
          <c:layout>
            <c:manualLayout>
              <c:xMode val="edge"/>
              <c:yMode val="edge"/>
              <c:x val="0.32395255314115778"/>
              <c:y val="0.9329324348928685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2942336"/>
        <c:crosses val="autoZero"/>
        <c:crossBetween val="midCat"/>
      </c:valAx>
      <c:valAx>
        <c:axId val="92942336"/>
        <c:scaling>
          <c:orientation val="minMax"/>
          <c:min val="0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GB" sz="1800"/>
                  <a:t>Critical</a:t>
                </a:r>
                <a:r>
                  <a:rPr lang="en-GB" sz="1800" baseline="0"/>
                  <a:t> current density (A/mm</a:t>
                </a:r>
                <a:r>
                  <a:rPr lang="en-GB" sz="1800" baseline="30000"/>
                  <a:t>2</a:t>
                </a:r>
                <a:r>
                  <a:rPr lang="en-GB" sz="1800" baseline="0"/>
                  <a:t>)</a:t>
                </a:r>
                <a:endParaRPr lang="en-GB" sz="1800"/>
              </a:p>
            </c:rich>
          </c:tx>
          <c:layout>
            <c:manualLayout>
              <c:xMode val="edge"/>
              <c:yMode val="edge"/>
              <c:x val="3.2115620740540481E-2"/>
              <c:y val="0.1374201702681268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2935680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l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19647114926084883"/>
          <c:y val="7.7973979550065617E-2"/>
          <c:w val="0.17591234572073342"/>
          <c:h val="0.2008904841371057"/>
        </c:manualLayout>
      </c:layout>
      <c:overlay val="0"/>
      <c:spPr>
        <a:ln>
          <a:solidFill>
            <a:schemeClr val="accent1">
              <a:shade val="95000"/>
              <a:satMod val="105000"/>
            </a:schemeClr>
          </a:solidFill>
        </a:ln>
      </c:spPr>
      <c:txPr>
        <a:bodyPr/>
        <a:lstStyle/>
        <a:p>
          <a:pPr>
            <a:defRPr sz="20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0.14766</cdr:x>
      <cdr:y>0.8717</cdr:y>
    </cdr:from>
    <cdr:to>
      <cdr:x>0.88264</cdr:x>
      <cdr:y>1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914412" y="3703393"/>
          <a:ext cx="4551502" cy="54507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GB"/>
        </a:p>
      </cdr:txBody>
    </cdr:sp>
  </cdr:relSizeAnchor>
  <cdr:relSizeAnchor xmlns:cdr="http://schemas.openxmlformats.org/drawingml/2006/chartDrawing">
    <cdr:from>
      <cdr:x>0.15996</cdr:x>
      <cdr:y>0.89679</cdr:y>
    </cdr:from>
    <cdr:to>
      <cdr:x>0.8873</cdr:x>
      <cdr:y>0.98372</cdr:y>
    </cdr:to>
    <cdr:sp macro="" textlink="">
      <cdr:nvSpPr>
        <cdr:cNvPr id="4" name="TextBox 11"/>
        <cdr:cNvSpPr txBox="1"/>
      </cdr:nvSpPr>
      <cdr:spPr>
        <a:xfrm xmlns:a="http://schemas.openxmlformats.org/drawingml/2006/main">
          <a:off x="990612" y="3809991"/>
          <a:ext cx="4504182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dirty="0" smtClean="0"/>
            <a:t>94 % of </a:t>
          </a:r>
          <a:r>
            <a:rPr lang="en-GB" dirty="0" err="1" smtClean="0"/>
            <a:t>Ltot</a:t>
          </a:r>
          <a:r>
            <a:rPr lang="en-GB" dirty="0" smtClean="0"/>
            <a:t> = 35 km delivered in ULs &gt; 800 m </a:t>
          </a:r>
          <a:endParaRPr lang="en-GB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DA25-D19C-44AE-983A-BFD135110D31}" type="datetimeFigureOut">
              <a:rPr lang="en-GB" smtClean="0"/>
              <a:t>16/10/2013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433D8-047B-46D3-9A14-EB470BAAE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749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629400"/>
            <a:ext cx="9144000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8014677" y="6553200"/>
            <a:ext cx="1205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A.Ballarino</a:t>
            </a:r>
            <a:endParaRPr lang="en-GB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562165"/>
            <a:ext cx="3468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Internal</a:t>
            </a:r>
            <a:r>
              <a:rPr lang="en-GB" baseline="0" dirty="0" smtClean="0"/>
              <a:t> Review, CERN, 16/10/2013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1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6974" y="2057400"/>
            <a:ext cx="7772400" cy="1470025"/>
          </a:xfrm>
          <a:ln w="41275">
            <a:noFill/>
          </a:ln>
        </p:spPr>
        <p:txBody>
          <a:bodyPr>
            <a:noAutofit/>
          </a:bodyPr>
          <a:lstStyle/>
          <a:p>
            <a:r>
              <a:rPr lang="en-GB" sz="3200" b="1" dirty="0" smtClean="0"/>
              <a:t>Past and Present </a:t>
            </a:r>
            <a:br>
              <a:rPr lang="en-GB" sz="3200" b="1" dirty="0" smtClean="0"/>
            </a:br>
            <a:r>
              <a:rPr lang="en-GB" sz="3200" b="1" dirty="0" smtClean="0"/>
              <a:t>Manufacture and Performance of</a:t>
            </a:r>
            <a:br>
              <a:rPr lang="en-GB" sz="3200" b="1" dirty="0" smtClean="0"/>
            </a:br>
            <a:r>
              <a:rPr lang="en-GB" sz="3200" b="1" dirty="0" smtClean="0"/>
              <a:t>PIT and RRP</a:t>
            </a:r>
            <a:r>
              <a:rPr lang="en-GB" sz="3200" b="1" dirty="0" smtClean="0">
                <a:sym typeface="Symbol"/>
              </a:rPr>
              <a:t></a:t>
            </a:r>
            <a:r>
              <a:rPr lang="en-GB" sz="3200" b="1" dirty="0" smtClean="0"/>
              <a:t>132/169</a:t>
            </a:r>
            <a:endParaRPr lang="en-GB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174" y="5029200"/>
            <a:ext cx="8610600" cy="685800"/>
          </a:xfrm>
        </p:spPr>
        <p:txBody>
          <a:bodyPr>
            <a:noAutofit/>
          </a:bodyPr>
          <a:lstStyle/>
          <a:p>
            <a:r>
              <a:rPr lang="en-GB" sz="2600" b="1" dirty="0" smtClean="0"/>
              <a:t>A. </a:t>
            </a:r>
            <a:r>
              <a:rPr lang="en-GB" sz="2600" b="1" dirty="0" err="1" smtClean="0"/>
              <a:t>Ballarino</a:t>
            </a:r>
            <a:r>
              <a:rPr lang="en-GB" sz="2600" b="1" dirty="0" smtClean="0"/>
              <a:t>, L. </a:t>
            </a:r>
            <a:r>
              <a:rPr lang="en-GB" sz="2600" b="1" dirty="0" err="1" smtClean="0"/>
              <a:t>Oberli</a:t>
            </a:r>
            <a:r>
              <a:rPr lang="en-GB" sz="2600" b="1" dirty="0" smtClean="0"/>
              <a:t>, B. </a:t>
            </a:r>
            <a:r>
              <a:rPr lang="en-GB" sz="2600" b="1" dirty="0" err="1" smtClean="0"/>
              <a:t>Bordini</a:t>
            </a:r>
            <a:r>
              <a:rPr lang="en-GB" sz="2600" b="1" dirty="0" smtClean="0"/>
              <a:t>, D. Richter and L. </a:t>
            </a:r>
            <a:r>
              <a:rPr lang="en-GB" sz="2600" b="1" dirty="0" err="1" smtClean="0"/>
              <a:t>Bottura</a:t>
            </a:r>
            <a:r>
              <a:rPr lang="en-GB" sz="2600" b="1" dirty="0" smtClean="0"/>
              <a:t>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31274" y="0"/>
            <a:ext cx="7772400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Hi-</a:t>
            </a:r>
            <a:r>
              <a:rPr lang="en-GB" sz="3600" b="1" dirty="0" err="1" smtClean="0">
                <a:solidFill>
                  <a:schemeClr val="accent1">
                    <a:lumMod val="75000"/>
                  </a:schemeClr>
                </a:solidFill>
              </a:rPr>
              <a:t>Lumi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 LHC/LARP Conductor and Cable Internal Review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6974" y="2003424"/>
            <a:ext cx="8298426" cy="2339975"/>
          </a:xfrm>
          <a:prstGeom prst="rect">
            <a:avLst/>
          </a:prstGeom>
          <a:noFill/>
          <a:ln w="44450">
            <a:solidFill>
              <a:schemeClr val="accent1"/>
            </a:solidFill>
          </a:ln>
          <a:effectLst>
            <a:outerShdw blurRad="50800" dist="50800" dir="5400000" algn="ctr" rotWithShape="0">
              <a:srgbClr val="000000">
                <a:alpha val="1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5" r="26226" b="695"/>
          <a:stretch/>
        </p:blipFill>
        <p:spPr>
          <a:xfrm>
            <a:off x="12290" y="5715000"/>
            <a:ext cx="2283902" cy="10148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77"/>
          <a:stretch/>
        </p:blipFill>
        <p:spPr>
          <a:xfrm>
            <a:off x="8158952" y="5715000"/>
            <a:ext cx="926359" cy="1014825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1565787" y="37338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A. </a:t>
            </a:r>
            <a:r>
              <a:rPr lang="en-GB" b="1" dirty="0" err="1" smtClean="0"/>
              <a:t>Ballarino</a:t>
            </a:r>
            <a:r>
              <a:rPr lang="en-GB" b="1" dirty="0" smtClean="0"/>
              <a:t>, CERN</a:t>
            </a:r>
          </a:p>
        </p:txBody>
      </p:sp>
    </p:spTree>
    <p:extLst>
      <p:ext uri="{BB962C8B-B14F-4D97-AF65-F5344CB8AC3E}">
        <p14:creationId xmlns:p14="http://schemas.microsoft.com/office/powerpoint/2010/main" val="365761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22626" y="-479425"/>
            <a:ext cx="8515569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Fresca 2 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RRP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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 strand (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 = 1 mm)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9543" y="609600"/>
            <a:ext cx="2021044" cy="461665"/>
          </a:xfrm>
          <a:prstGeom prst="rect">
            <a:avLst/>
          </a:prstGeom>
          <a:ln w="2222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RRP 132/169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881611" y="1295400"/>
            <a:ext cx="6912768" cy="4464496"/>
            <a:chOff x="1024026" y="1295400"/>
            <a:chExt cx="6912768" cy="4464496"/>
          </a:xfrm>
        </p:grpSpPr>
        <p:graphicFrame>
          <p:nvGraphicFramePr>
            <p:cNvPr id="6" name="Char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13246013"/>
                </p:ext>
              </p:extLst>
            </p:nvPr>
          </p:nvGraphicFramePr>
          <p:xfrm>
            <a:off x="1024026" y="1295400"/>
            <a:ext cx="6912768" cy="44644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8" name="Straight Connector 7"/>
            <p:cNvCxnSpPr/>
            <p:nvPr/>
          </p:nvCxnSpPr>
          <p:spPr>
            <a:xfrm>
              <a:off x="1872000" y="4407932"/>
              <a:ext cx="5328000" cy="0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313631" y="4114800"/>
              <a:ext cx="772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800 m</a:t>
              </a:r>
              <a:endParaRPr lang="en-GB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1828800" y="5105400"/>
            <a:ext cx="5334000" cy="5450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11"/>
          <p:cNvSpPr txBox="1"/>
          <p:nvPr/>
        </p:nvSpPr>
        <p:spPr>
          <a:xfrm>
            <a:off x="2290587" y="5181600"/>
            <a:ext cx="4409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80 % of </a:t>
            </a:r>
            <a:r>
              <a:rPr lang="en-GB" sz="1800" dirty="0" err="1" smtClean="0"/>
              <a:t>Ltot</a:t>
            </a:r>
            <a:r>
              <a:rPr lang="en-GB" sz="1800" dirty="0" smtClean="0"/>
              <a:t> = 35 km delivered in </a:t>
            </a:r>
            <a:r>
              <a:rPr lang="en-GB" sz="1800" dirty="0" err="1" smtClean="0"/>
              <a:t>Uls</a:t>
            </a:r>
            <a:r>
              <a:rPr lang="en-GB" sz="1800" dirty="0" smtClean="0"/>
              <a:t> &gt; 800 m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27828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201563"/>
              </p:ext>
            </p:extLst>
          </p:nvPr>
        </p:nvGraphicFramePr>
        <p:xfrm>
          <a:off x="1111424" y="1905000"/>
          <a:ext cx="6768752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445096"/>
                <a:gridCol w="1440160"/>
                <a:gridCol w="1440160"/>
                <a:gridCol w="12241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Billet ID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0.85 mm</a:t>
                      </a:r>
                    </a:p>
                    <a:p>
                      <a:pPr algn="ctr"/>
                      <a:r>
                        <a:rPr lang="en-GB" dirty="0" smtClean="0"/>
                        <a:t>132/169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(4.2 K,15T)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</a:t>
                      </a:r>
                    </a:p>
                    <a:p>
                      <a:pPr algn="ctr"/>
                      <a:r>
                        <a:rPr lang="en-GB" dirty="0" smtClean="0"/>
                        <a:t>OST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(4.2 K,12T)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baseline="0" dirty="0" smtClean="0"/>
                        <a:t> </a:t>
                      </a:r>
                    </a:p>
                    <a:p>
                      <a:pPr algn="ctr"/>
                      <a:r>
                        <a:rPr lang="en-GB" baseline="0" dirty="0" smtClean="0"/>
                        <a:t>OST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(4.2 K,12T)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</a:t>
                      </a:r>
                    </a:p>
                    <a:p>
                      <a:pPr algn="ctr"/>
                      <a:r>
                        <a:rPr lang="en-GB" dirty="0" smtClean="0"/>
                        <a:t>CERN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RRR</a:t>
                      </a:r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CERN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14842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1512/1498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2888/2900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2830/2752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160/212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14393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1440/1451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2881/2877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2808/2744</a:t>
                      </a:r>
                    </a:p>
                    <a:p>
                      <a:pPr algn="ctr"/>
                      <a:r>
                        <a:rPr lang="en-GB" dirty="0" smtClean="0"/>
                        <a:t>2776/2666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232/186</a:t>
                      </a:r>
                    </a:p>
                    <a:p>
                      <a:pPr algn="ctr"/>
                      <a:r>
                        <a:rPr lang="en-GB" dirty="0" smtClean="0"/>
                        <a:t>201/196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14310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1510/1598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2966/3023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2757/2820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210/215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14839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1463/1425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2842/2835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189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Average value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b="1" dirty="0" smtClean="0"/>
                        <a:t>1490 A/mm</a:t>
                      </a:r>
                      <a:r>
                        <a:rPr lang="en-GB" b="1" baseline="30000" dirty="0" smtClean="0"/>
                        <a:t>2</a:t>
                      </a:r>
                      <a:endParaRPr lang="fr-FR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b="1" dirty="0" smtClean="0"/>
                        <a:t>2900 A/mm</a:t>
                      </a:r>
                      <a:r>
                        <a:rPr lang="en-GB" b="1" baseline="30000" dirty="0" smtClean="0"/>
                        <a:t>2</a:t>
                      </a:r>
                      <a:endParaRPr lang="fr-FR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b="1" dirty="0" smtClean="0"/>
                        <a:t>2770 A/mm</a:t>
                      </a:r>
                      <a:r>
                        <a:rPr lang="en-GB" b="1" baseline="30000" dirty="0" smtClean="0"/>
                        <a:t>2</a:t>
                      </a:r>
                      <a:endParaRPr lang="fr-FR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b="1" dirty="0" smtClean="0"/>
                        <a:t>180</a:t>
                      </a:r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257801" y="5954553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            </a:t>
            </a:r>
            <a:r>
              <a:rPr lang="en-GB" sz="2000" dirty="0" smtClean="0"/>
              <a:t>50 hours at 640 </a:t>
            </a:r>
            <a:r>
              <a:rPr lang="en-GB" sz="2000" dirty="0" smtClean="0">
                <a:sym typeface="Symbol"/>
              </a:rPr>
              <a:t></a:t>
            </a:r>
            <a:r>
              <a:rPr lang="en-GB" sz="2000" dirty="0" smtClean="0"/>
              <a:t>C</a:t>
            </a:r>
            <a:endParaRPr lang="fr-FR" sz="2000" dirty="0"/>
          </a:p>
        </p:txBody>
      </p:sp>
      <p:sp>
        <p:nvSpPr>
          <p:cNvPr id="4" name="Rectangle 3"/>
          <p:cNvSpPr/>
          <p:nvPr/>
        </p:nvSpPr>
        <p:spPr>
          <a:xfrm>
            <a:off x="713251" y="858192"/>
            <a:ext cx="2144249" cy="461665"/>
          </a:xfrm>
          <a:prstGeom prst="rect">
            <a:avLst/>
          </a:prstGeom>
          <a:ln w="2222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RRP 132/169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76200" y="-381000"/>
            <a:ext cx="9448800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Hi-</a:t>
            </a:r>
            <a:r>
              <a:rPr lang="en-GB" sz="3600" b="1" dirty="0" err="1" smtClean="0">
                <a:solidFill>
                  <a:schemeClr val="accent1">
                    <a:lumMod val="75000"/>
                  </a:schemeClr>
                </a:solidFill>
              </a:rPr>
              <a:t>Lumi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3600" b="1" dirty="0" err="1" smtClean="0">
                <a:solidFill>
                  <a:schemeClr val="accent1">
                    <a:lumMod val="75000"/>
                  </a:schemeClr>
                </a:solidFill>
              </a:rPr>
              <a:t>quadrupole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 RRP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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 strand (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=0.85 mm)</a:t>
            </a:r>
            <a:endParaRPr lang="en-GB" sz="36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5968408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Cu/non Cu ratio: 1.21  -1.35</a:t>
            </a:r>
            <a:endParaRPr lang="fr-FR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886200" y="1119802"/>
            <a:ext cx="1948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Specified values 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705601" y="1400145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ym typeface="Symbol"/>
              </a:rPr>
              <a:t>&gt;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 smtClean="0"/>
              <a:t>150 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667000" y="1442545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ym typeface="Symbol"/>
              </a:rPr>
              <a:t>&gt;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 smtClean="0"/>
              <a:t>1340 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105400" y="609600"/>
            <a:ext cx="1075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Verificare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953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088940"/>
            <a:ext cx="2165661" cy="461665"/>
          </a:xfrm>
          <a:prstGeom prst="rect">
            <a:avLst/>
          </a:prstGeom>
          <a:ln w="2222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RRP 132/169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5535" y="-381000"/>
            <a:ext cx="9124665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11 T Dipole RRP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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strand (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=0.7 mm)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45074"/>
              </p:ext>
            </p:extLst>
          </p:nvPr>
        </p:nvGraphicFramePr>
        <p:xfrm>
          <a:off x="405260" y="1905000"/>
          <a:ext cx="8352928" cy="2941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800200"/>
                <a:gridCol w="1872208"/>
                <a:gridCol w="1800200"/>
                <a:gridCol w="13681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Billet ID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0.7 mm</a:t>
                      </a:r>
                    </a:p>
                    <a:p>
                      <a:pPr algn="ctr"/>
                      <a:r>
                        <a:rPr lang="en-GB" dirty="0" smtClean="0"/>
                        <a:t>132/169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(15T)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OST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(12T)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baseline="0" dirty="0" smtClean="0"/>
                        <a:t> OST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(12T)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CERN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RRR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14799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1335/1182/1253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2669/2456/2530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2490/2380/2490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175/159 204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14833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1226/1244/1218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2540/2575/2485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2295/2449/2457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97/90/101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14841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1314/1300/1267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2647/2612/2588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2402/2470/24322472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134/139 121/117</a:t>
                      </a:r>
                      <a:endParaRPr lang="fr-FR" dirty="0"/>
                    </a:p>
                  </a:txBody>
                  <a:tcPr/>
                </a:tc>
              </a:tr>
              <a:tr h="645368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Average</a:t>
                      </a:r>
                    </a:p>
                    <a:p>
                      <a:pPr algn="ctr"/>
                      <a:r>
                        <a:rPr lang="en-GB" b="1" dirty="0" smtClean="0"/>
                        <a:t>value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b="1" dirty="0" smtClean="0"/>
                        <a:t>1260 A/mm</a:t>
                      </a:r>
                      <a:r>
                        <a:rPr lang="en-GB" b="1" baseline="30000" dirty="0" smtClean="0"/>
                        <a:t>2</a:t>
                      </a:r>
                      <a:endParaRPr lang="fr-FR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b="1" dirty="0" smtClean="0"/>
                        <a:t>2567 A/mm</a:t>
                      </a:r>
                      <a:r>
                        <a:rPr lang="en-GB" b="1" baseline="30000" dirty="0" smtClean="0"/>
                        <a:t>2</a:t>
                      </a:r>
                      <a:endParaRPr lang="fr-FR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b="1" dirty="0" smtClean="0"/>
                        <a:t>2434 A/mm</a:t>
                      </a:r>
                      <a:r>
                        <a:rPr lang="en-GB" b="1" baseline="30000" dirty="0" smtClean="0"/>
                        <a:t>2</a:t>
                      </a:r>
                      <a:endParaRPr lang="fr-FR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b="1" dirty="0" smtClean="0"/>
                        <a:t>134</a:t>
                      </a:r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53405" y="5879068"/>
            <a:ext cx="30592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Cu/non Cu </a:t>
            </a:r>
            <a:r>
              <a:rPr lang="en-GB" sz="2000" dirty="0" smtClean="0"/>
              <a:t>ratio: 1.17 - 1.33</a:t>
            </a:r>
            <a:endParaRPr lang="fr-FR" sz="2000" dirty="0"/>
          </a:p>
        </p:txBody>
      </p:sp>
      <p:sp>
        <p:nvSpPr>
          <p:cNvPr id="8" name="Rectangle 7"/>
          <p:cNvSpPr/>
          <p:nvPr/>
        </p:nvSpPr>
        <p:spPr>
          <a:xfrm>
            <a:off x="6629400" y="5867400"/>
            <a:ext cx="21287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50 hours at 640 </a:t>
            </a:r>
            <a:r>
              <a:rPr lang="en-GB" sz="2000" dirty="0" smtClean="0">
                <a:sym typeface="Symbol"/>
              </a:rPr>
              <a:t></a:t>
            </a:r>
            <a:r>
              <a:rPr lang="en-GB" sz="2000" dirty="0" smtClean="0"/>
              <a:t>C</a:t>
            </a:r>
            <a:endParaRPr lang="fr-FR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146798" y="975343"/>
            <a:ext cx="1948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Specified values 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654902" y="1468838"/>
            <a:ext cx="16930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ym typeface="Symbol"/>
              </a:rPr>
              <a:t>&gt;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 smtClean="0"/>
              <a:t>2450 A/mm</a:t>
            </a:r>
            <a:r>
              <a:rPr lang="en-GB" sz="2000" baseline="30000" dirty="0" smtClean="0"/>
              <a:t>2</a:t>
            </a:r>
            <a:endParaRPr lang="en-GB" sz="2000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7707649" y="1468838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ym typeface="Symbol"/>
              </a:rPr>
              <a:t>&gt;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 smtClean="0"/>
              <a:t>100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6549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28600" y="-490907"/>
            <a:ext cx="8515569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RRP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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 132/169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43000" y="838200"/>
            <a:ext cx="6693932" cy="5146496"/>
            <a:chOff x="1143000" y="838200"/>
            <a:chExt cx="6693932" cy="5146496"/>
          </a:xfrm>
        </p:grpSpPr>
        <p:graphicFrame>
          <p:nvGraphicFramePr>
            <p:cNvPr id="4" name="Char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36638990"/>
                </p:ext>
              </p:extLst>
            </p:nvPr>
          </p:nvGraphicFramePr>
          <p:xfrm>
            <a:off x="1143000" y="838200"/>
            <a:ext cx="6690320" cy="51464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 rot="16200000">
              <a:off x="7365168" y="3294301"/>
              <a:ext cx="574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RRR</a:t>
              </a:r>
              <a:endParaRPr lang="en-GB" b="1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514600" y="121920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4.2 K, 15 T</a:t>
            </a:r>
            <a:endParaRPr lang="en-GB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362200" y="6107668"/>
            <a:ext cx="51054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124200" y="6248400"/>
            <a:ext cx="3556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Sub-element geometrical size (</a:t>
            </a:r>
            <a:r>
              <a:rPr lang="en-GB" b="1" dirty="0" smtClean="0">
                <a:sym typeface="Symbol"/>
              </a:rPr>
              <a:t>m</a:t>
            </a:r>
            <a:r>
              <a:rPr lang="en-GB" dirty="0" smtClean="0">
                <a:sym typeface="Symbol"/>
              </a:rPr>
              <a:t>)</a:t>
            </a:r>
            <a:r>
              <a:rPr lang="en-GB" dirty="0" smtClean="0"/>
              <a:t> 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200400" y="5943600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572000" y="5955268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943600" y="5989547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81896" y="5638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48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53496" y="5638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5</a:t>
            </a:r>
            <a:r>
              <a:rPr lang="en-GB" b="1" dirty="0" smtClean="0"/>
              <a:t>8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971800" y="56504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41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6518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4069288"/>
              </p:ext>
            </p:extLst>
          </p:nvPr>
        </p:nvGraphicFramePr>
        <p:xfrm>
          <a:off x="1219596" y="621268"/>
          <a:ext cx="63246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399831" y="-479425"/>
            <a:ext cx="8515569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RRP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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 132/169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95094" y="1016605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4.2 K, 12 T</a:t>
            </a:r>
            <a:endParaRPr lang="en-GB" b="1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362200" y="6107668"/>
            <a:ext cx="51054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24200" y="6248400"/>
            <a:ext cx="3558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Sub-element geometrical size (</a:t>
            </a:r>
            <a:r>
              <a:rPr lang="en-GB" b="1" dirty="0" smtClean="0">
                <a:sym typeface="Symbol"/>
              </a:rPr>
              <a:t>m)</a:t>
            </a:r>
            <a:r>
              <a:rPr lang="en-GB" b="1" dirty="0" smtClean="0"/>
              <a:t> </a:t>
            </a:r>
            <a:endParaRPr lang="en-GB" b="1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3429000" y="5943600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800600" y="5955268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172200" y="5989547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610496" y="5638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48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982096" y="5638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5</a:t>
            </a:r>
            <a:r>
              <a:rPr lang="en-GB" b="1" dirty="0" smtClean="0"/>
              <a:t>8</a:t>
            </a:r>
            <a:endParaRPr lang="en-GB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200400" y="56504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41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46231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006680"/>
              </p:ext>
            </p:extLst>
          </p:nvPr>
        </p:nvGraphicFramePr>
        <p:xfrm>
          <a:off x="892002" y="1198880"/>
          <a:ext cx="6704334" cy="451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740718"/>
                <a:gridCol w="1800200"/>
                <a:gridCol w="19442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Billet ID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1.0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(15T)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</a:t>
                      </a:r>
                    </a:p>
                    <a:p>
                      <a:pPr algn="ctr"/>
                      <a:r>
                        <a:rPr lang="en-GB" dirty="0" err="1" smtClean="0"/>
                        <a:t>Bruker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(12T)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</a:t>
                      </a:r>
                    </a:p>
                    <a:p>
                      <a:pPr algn="ctr"/>
                      <a:r>
                        <a:rPr lang="en-GB" dirty="0" smtClean="0"/>
                        <a:t>CERN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RRR</a:t>
                      </a:r>
                    </a:p>
                    <a:p>
                      <a:pPr algn="ctr"/>
                      <a:r>
                        <a:rPr lang="en-GB" dirty="0" smtClean="0"/>
                        <a:t>CERN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10503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1399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2508/2528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153/155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11201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1410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2451/2453/2616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160/172/175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10402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1353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2462/2477/2634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103/96/105/135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11302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1337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2519/2415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165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11403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/>
                        <a:t>1463/1507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2512/2507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baseline="0" dirty="0" smtClean="0"/>
                        <a:t>154/173/179/201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23448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baseline="0" dirty="0" smtClean="0"/>
                        <a:t>1403/1433</a:t>
                      </a:r>
                      <a:endParaRPr lang="fr-FR" sz="18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 smtClean="0"/>
                        <a:t>2442/2412</a:t>
                      </a:r>
                      <a:endParaRPr lang="fr-FR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225/226/241/201</a:t>
                      </a:r>
                      <a:endParaRPr lang="fr-FR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23258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baseline="0" dirty="0" smtClean="0"/>
                        <a:t>1406/1382</a:t>
                      </a:r>
                      <a:endParaRPr lang="fr-FR" sz="18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 smtClean="0"/>
                        <a:t>2480/2447/24792391/2372/2446</a:t>
                      </a:r>
                      <a:endParaRPr lang="fr-FR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159/161/201/209</a:t>
                      </a:r>
                      <a:endParaRPr lang="fr-FR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23728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baseline="0" dirty="0" smtClean="0"/>
                        <a:t>1518/1523</a:t>
                      </a:r>
                      <a:endParaRPr lang="fr-FR" sz="18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baseline="0" dirty="0" smtClean="0"/>
                        <a:t>2548/2621</a:t>
                      </a:r>
                      <a:endParaRPr lang="fr-FR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180/184/154/147</a:t>
                      </a:r>
                      <a:endParaRPr lang="fr-FR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Average</a:t>
                      </a:r>
                      <a:r>
                        <a:rPr lang="en-GB" b="1" baseline="0" dirty="0" smtClean="0"/>
                        <a:t> values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baseline="0" dirty="0" smtClean="0"/>
                        <a:t>1423 A/mm</a:t>
                      </a:r>
                      <a:r>
                        <a:rPr lang="en-GB" sz="1800" b="1" baseline="30000" dirty="0" smtClean="0"/>
                        <a:t>2</a:t>
                      </a:r>
                      <a:endParaRPr lang="fr-FR" sz="18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 smtClean="0"/>
                        <a:t>2478 A/mm</a:t>
                      </a:r>
                      <a:r>
                        <a:rPr lang="en-GB" b="1" baseline="30000" dirty="0" smtClean="0"/>
                        <a:t>2</a:t>
                      </a:r>
                      <a:endParaRPr lang="fr-FR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176</a:t>
                      </a:r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4400" y="586740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Cu/non Cu ratio: 1.23 - 1.32</a:t>
            </a:r>
            <a:endParaRPr lang="fr-FR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47431" y="-533400"/>
            <a:ext cx="8515569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Fresca 2 PIT strand (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 = 1 mm)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1" y="627275"/>
            <a:ext cx="1371600" cy="461665"/>
          </a:xfrm>
          <a:prstGeom prst="rect">
            <a:avLst/>
          </a:prstGeom>
          <a:ln w="2222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PIT 192</a:t>
            </a:r>
          </a:p>
        </p:txBody>
      </p:sp>
    </p:spTree>
    <p:extLst>
      <p:ext uri="{BB962C8B-B14F-4D97-AF65-F5344CB8AC3E}">
        <p14:creationId xmlns:p14="http://schemas.microsoft.com/office/powerpoint/2010/main" val="255076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47431" y="-403225"/>
            <a:ext cx="8515569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Fresca 2 PIT strand (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 = 1 mm)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371600" y="1314128"/>
            <a:ext cx="6192688" cy="4248472"/>
            <a:chOff x="1676400" y="1600200"/>
            <a:chExt cx="6192688" cy="4248472"/>
          </a:xfrm>
        </p:grpSpPr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43670524"/>
                </p:ext>
              </p:extLst>
            </p:nvPr>
          </p:nvGraphicFramePr>
          <p:xfrm>
            <a:off x="1676400" y="1600200"/>
            <a:ext cx="6192688" cy="424847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4" name="Straight Connector 3"/>
            <p:cNvCxnSpPr/>
            <p:nvPr/>
          </p:nvCxnSpPr>
          <p:spPr>
            <a:xfrm>
              <a:off x="2554800" y="4698921"/>
              <a:ext cx="4561135" cy="0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6265566" y="4405789"/>
              <a:ext cx="772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800 m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43268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43553" y="829693"/>
            <a:ext cx="1385248" cy="461665"/>
          </a:xfrm>
          <a:prstGeom prst="rect">
            <a:avLst/>
          </a:prstGeom>
          <a:noFill/>
          <a:ln w="2222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PIT 192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76200" y="-381000"/>
            <a:ext cx="9448800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Hi-</a:t>
            </a:r>
            <a:r>
              <a:rPr lang="en-GB" sz="3600" b="1" dirty="0" err="1" smtClean="0">
                <a:solidFill>
                  <a:schemeClr val="accent1">
                    <a:lumMod val="75000"/>
                  </a:schemeClr>
                </a:solidFill>
              </a:rPr>
              <a:t>Lumi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3600" b="1" dirty="0" err="1" smtClean="0">
                <a:solidFill>
                  <a:schemeClr val="accent1">
                    <a:lumMod val="75000"/>
                  </a:schemeClr>
                </a:solidFill>
              </a:rPr>
              <a:t>quadrupole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 PIT strand (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=0.85 mm)</a:t>
            </a:r>
            <a:endParaRPr lang="en-GB" sz="36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693263"/>
              </p:ext>
            </p:extLst>
          </p:nvPr>
        </p:nvGraphicFramePr>
        <p:xfrm>
          <a:off x="1810604" y="1905000"/>
          <a:ext cx="5328592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445096"/>
                <a:gridCol w="1440160"/>
                <a:gridCol w="12241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Billet ID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0.85 mm</a:t>
                      </a:r>
                    </a:p>
                    <a:p>
                      <a:pPr algn="ctr"/>
                      <a:r>
                        <a:rPr lang="en-GB" dirty="0" smtClean="0"/>
                        <a:t>192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(4.2 K,15T)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</a:t>
                      </a:r>
                    </a:p>
                    <a:p>
                      <a:pPr algn="ctr"/>
                      <a:r>
                        <a:rPr lang="en-GB" dirty="0" err="1" smtClean="0"/>
                        <a:t>Bruker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(4.2 K,12T)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baseline="0" dirty="0" smtClean="0"/>
                        <a:t> </a:t>
                      </a:r>
                    </a:p>
                    <a:p>
                      <a:pPr algn="ctr"/>
                      <a:r>
                        <a:rPr lang="en-GB" baseline="0" dirty="0" err="1" smtClean="0"/>
                        <a:t>Bruker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RRR</a:t>
                      </a:r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err="1" smtClean="0"/>
                        <a:t>Bruker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29992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1349/1343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2395/2412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183/193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26279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1521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2648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230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Average value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b="1" dirty="0" smtClean="0"/>
                        <a:t>1404 A/mm</a:t>
                      </a:r>
                      <a:r>
                        <a:rPr lang="en-GB" b="1" baseline="30000" dirty="0" smtClean="0"/>
                        <a:t>2</a:t>
                      </a:r>
                      <a:endParaRPr lang="fr-FR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2485</a:t>
                      </a:r>
                      <a:r>
                        <a:rPr lang="en-GB" b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b="1" dirty="0" smtClean="0"/>
                        <a:t>A/mm</a:t>
                      </a:r>
                      <a:r>
                        <a:rPr lang="en-GB" b="1" baseline="30000" dirty="0" smtClean="0"/>
                        <a:t>2</a:t>
                      </a:r>
                      <a:endParaRPr lang="fr-FR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b="1" dirty="0" smtClean="0"/>
                        <a:t>205</a:t>
                      </a:r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9600" y="5181600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Cu/non</a:t>
            </a:r>
            <a:r>
              <a:rPr lang="en-GB" dirty="0" smtClean="0"/>
              <a:t> Cu ratio: 1.33 - 1.34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1974111" y="875859"/>
            <a:ext cx="20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 Production of 5 km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398659" y="4343400"/>
            <a:ext cx="24990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/>
              <a:t>Standard </a:t>
            </a:r>
            <a:r>
              <a:rPr lang="en-GB" sz="2200" dirty="0" err="1" smtClean="0"/>
              <a:t>Sn</a:t>
            </a:r>
            <a:r>
              <a:rPr lang="en-GB" sz="2200" dirty="0" smtClean="0"/>
              <a:t> content</a:t>
            </a:r>
            <a:endParaRPr lang="en-GB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0" y="1504890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ym typeface="Symbol"/>
              </a:rPr>
              <a:t>&gt;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 smtClean="0"/>
              <a:t>150 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228109" y="1504890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ym typeface="Symbol"/>
              </a:rPr>
              <a:t>&gt;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 smtClean="0"/>
              <a:t>1340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9787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28431" y="-479426"/>
            <a:ext cx="8515569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RRP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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 132/169 and PIT 192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295400" y="743744"/>
            <a:ext cx="6686128" cy="4971256"/>
            <a:chOff x="1219200" y="685800"/>
            <a:chExt cx="6686128" cy="4971256"/>
          </a:xfrm>
        </p:grpSpPr>
        <p:grpSp>
          <p:nvGrpSpPr>
            <p:cNvPr id="6" name="Group 5"/>
            <p:cNvGrpSpPr/>
            <p:nvPr/>
          </p:nvGrpSpPr>
          <p:grpSpPr>
            <a:xfrm>
              <a:off x="1219200" y="685800"/>
              <a:ext cx="6686128" cy="4971256"/>
              <a:chOff x="1289275" y="790972"/>
              <a:chExt cx="6686128" cy="4971256"/>
            </a:xfrm>
          </p:grpSpPr>
          <p:graphicFrame>
            <p:nvGraphicFramePr>
              <p:cNvPr id="3" name="Chart 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73269679"/>
                  </p:ext>
                </p:extLst>
              </p:nvPr>
            </p:nvGraphicFramePr>
            <p:xfrm>
              <a:off x="1289275" y="790972"/>
              <a:ext cx="6686128" cy="497125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4" name="Rectangle 3"/>
              <p:cNvSpPr/>
              <p:nvPr/>
            </p:nvSpPr>
            <p:spPr>
              <a:xfrm>
                <a:off x="2590800" y="3019028"/>
                <a:ext cx="4876800" cy="732076"/>
              </a:xfrm>
              <a:prstGeom prst="rect">
                <a:avLst/>
              </a:prstGeom>
              <a:solidFill>
                <a:schemeClr val="bg1">
                  <a:lumMod val="7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584675" y="1418828"/>
                <a:ext cx="4876800" cy="1066800"/>
              </a:xfrm>
              <a:prstGeom prst="rect">
                <a:avLst/>
              </a:prstGeom>
              <a:solidFill>
                <a:schemeClr val="bg1">
                  <a:lumMod val="7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6796781" y="1905000"/>
              <a:ext cx="5854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12 T</a:t>
              </a:r>
              <a:endParaRPr lang="en-GB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58000" y="3276600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15 T</a:t>
              </a:r>
              <a:endParaRPr lang="en-GB" b="1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901725" y="5943600"/>
            <a:ext cx="4114800" cy="430887"/>
          </a:xfrm>
          <a:prstGeom prst="rect">
            <a:avLst/>
          </a:prstGeom>
          <a:noFill/>
          <a:ln w="22225">
            <a:solidFill>
              <a:schemeClr val="tx1">
                <a:tint val="75000"/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2200" b="1" dirty="0" smtClean="0">
                <a:solidFill>
                  <a:schemeClr val="accent1">
                    <a:lumMod val="75000"/>
                  </a:schemeClr>
                </a:solidFill>
              </a:rPr>
              <a:t>Comparable performance </a:t>
            </a:r>
            <a:r>
              <a:rPr lang="fr-FR" sz="2200" b="1" dirty="0" err="1" smtClean="0">
                <a:solidFill>
                  <a:schemeClr val="accent1">
                    <a:lumMod val="75000"/>
                  </a:schemeClr>
                </a:solidFill>
              </a:rPr>
              <a:t>at</a:t>
            </a:r>
            <a:r>
              <a:rPr lang="fr-FR" sz="2200" b="1" dirty="0" smtClean="0">
                <a:solidFill>
                  <a:schemeClr val="accent1">
                    <a:lumMod val="75000"/>
                  </a:schemeClr>
                </a:solidFill>
              </a:rPr>
              <a:t> 15 T</a:t>
            </a:r>
            <a:endParaRPr lang="fr-FR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94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6111737"/>
              </p:ext>
            </p:extLst>
          </p:nvPr>
        </p:nvGraphicFramePr>
        <p:xfrm>
          <a:off x="1219200" y="990599"/>
          <a:ext cx="6657975" cy="4910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628431" y="-327025"/>
            <a:ext cx="8515569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RRP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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 132/169 and PIT 192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14600" y="1676400"/>
            <a:ext cx="4685111" cy="1066800"/>
          </a:xfrm>
          <a:prstGeom prst="rect">
            <a:avLst/>
          </a:pr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250653" y="2332276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12 T</a:t>
            </a:r>
            <a:endParaRPr lang="en-GB" b="1" dirty="0"/>
          </a:p>
        </p:txBody>
      </p:sp>
      <p:sp>
        <p:nvSpPr>
          <p:cNvPr id="11" name="Rectangle 10"/>
          <p:cNvSpPr/>
          <p:nvPr/>
        </p:nvSpPr>
        <p:spPr>
          <a:xfrm>
            <a:off x="2477689" y="3124200"/>
            <a:ext cx="4685111" cy="1066800"/>
          </a:xfrm>
          <a:prstGeom prst="rect">
            <a:avLst/>
          </a:pr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213742" y="3780076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15 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4384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95485"/>
            <a:ext cx="87630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GB" sz="2800" b="1" dirty="0" smtClean="0"/>
              <a:t>Double sourcing</a:t>
            </a:r>
          </a:p>
          <a:p>
            <a:pPr lvl="1"/>
            <a:r>
              <a:rPr lang="en-GB" sz="2800" dirty="0" smtClean="0"/>
              <a:t>	Procurement of </a:t>
            </a:r>
            <a:r>
              <a:rPr lang="en-GB" sz="2800" b="1" dirty="0" smtClean="0"/>
              <a:t>PIT and RRP</a:t>
            </a:r>
            <a:r>
              <a:rPr lang="en-GB" sz="2800" b="1" dirty="0" smtClean="0">
                <a:sym typeface="Symbol"/>
              </a:rPr>
              <a:t>  </a:t>
            </a:r>
            <a:r>
              <a:rPr lang="en-GB" sz="2800" dirty="0" smtClean="0">
                <a:sym typeface="Symbol"/>
              </a:rPr>
              <a:t>Nb</a:t>
            </a:r>
            <a:r>
              <a:rPr lang="en-GB" sz="2800" baseline="-25000" dirty="0" smtClean="0">
                <a:sym typeface="Symbol"/>
              </a:rPr>
              <a:t>3</a:t>
            </a:r>
            <a:r>
              <a:rPr lang="en-GB" sz="2800" dirty="0" smtClean="0">
                <a:sym typeface="Symbol"/>
              </a:rPr>
              <a:t>Sn wire</a:t>
            </a:r>
          </a:p>
          <a:p>
            <a:r>
              <a:rPr lang="en-GB" sz="2800" dirty="0"/>
              <a:t>	</a:t>
            </a:r>
            <a:r>
              <a:rPr lang="en-GB" sz="2800" dirty="0" smtClean="0">
                <a:sym typeface="Symbol"/>
              </a:rPr>
              <a:t> </a:t>
            </a:r>
            <a:r>
              <a:rPr lang="en-GB" sz="2800" dirty="0" smtClean="0"/>
              <a:t>Qualification of PIT and RRP</a:t>
            </a:r>
            <a:r>
              <a:rPr lang="en-GB" sz="2800" dirty="0" smtClean="0">
                <a:sym typeface="Symbol"/>
              </a:rPr>
              <a:t></a:t>
            </a:r>
            <a:r>
              <a:rPr lang="en-GB" sz="2800" dirty="0" smtClean="0"/>
              <a:t> </a:t>
            </a:r>
            <a:r>
              <a:rPr lang="en-GB" sz="2800" dirty="0">
                <a:sym typeface="Symbol"/>
              </a:rPr>
              <a:t>Nb</a:t>
            </a:r>
            <a:r>
              <a:rPr lang="en-GB" sz="2800" baseline="-25000" dirty="0">
                <a:sym typeface="Symbol"/>
              </a:rPr>
              <a:t>3</a:t>
            </a:r>
            <a:r>
              <a:rPr lang="en-GB" sz="2800" dirty="0">
                <a:sym typeface="Symbol"/>
              </a:rPr>
              <a:t>Sn </a:t>
            </a:r>
            <a:r>
              <a:rPr lang="en-GB" sz="2800" dirty="0" smtClean="0"/>
              <a:t>wire</a:t>
            </a:r>
          </a:p>
          <a:p>
            <a:pPr marL="812800" indent="-812800">
              <a:tabLst>
                <a:tab pos="1262063" algn="l"/>
              </a:tabLst>
            </a:pPr>
            <a:r>
              <a:rPr lang="en-GB" sz="2800" dirty="0" smtClean="0"/>
              <a:t>	</a:t>
            </a:r>
            <a:r>
              <a:rPr lang="en-GB" sz="2800" dirty="0" smtClean="0">
                <a:sym typeface="Symbol"/>
              </a:rPr>
              <a:t> </a:t>
            </a:r>
            <a:r>
              <a:rPr lang="en-GB" sz="2800" dirty="0" smtClean="0"/>
              <a:t>Development and qualification of PIT and RRP</a:t>
            </a:r>
            <a:r>
              <a:rPr lang="en-GB" sz="2800" dirty="0" smtClean="0">
                <a:sym typeface="Symbol"/>
              </a:rPr>
              <a:t></a:t>
            </a:r>
            <a:r>
              <a:rPr lang="en-GB" sz="2800" dirty="0" smtClean="0"/>
              <a:t> 		cables</a:t>
            </a:r>
          </a:p>
          <a:p>
            <a:endParaRPr lang="en-GB" sz="10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GB" sz="2800" b="1" dirty="0" smtClean="0"/>
              <a:t>FRESCA 2. </a:t>
            </a:r>
            <a:r>
              <a:rPr lang="en-GB" sz="2800" dirty="0" smtClean="0"/>
              <a:t>Diameter of strand </a:t>
            </a:r>
            <a:r>
              <a:rPr lang="en-GB" sz="2800" dirty="0" smtClean="0">
                <a:sym typeface="Symbol"/>
              </a:rPr>
              <a:t>=1 mm. Procurement started in Marc 2010 it will be completed in Dec 2013 </a:t>
            </a:r>
          </a:p>
          <a:p>
            <a:pPr marL="442913" indent="-442913"/>
            <a:r>
              <a:rPr lang="en-GB" sz="2800" dirty="0">
                <a:sym typeface="Symbol"/>
              </a:rPr>
              <a:t>	</a:t>
            </a:r>
            <a:r>
              <a:rPr lang="en-GB" sz="2800" dirty="0" smtClean="0">
                <a:sym typeface="Symbol"/>
              </a:rPr>
              <a:t>( 170 km tot)</a:t>
            </a:r>
            <a:r>
              <a:rPr lang="en-GB" sz="2800" dirty="0" smtClean="0"/>
              <a:t> </a:t>
            </a:r>
          </a:p>
          <a:p>
            <a:endParaRPr lang="en-GB" sz="10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GB" sz="2800" b="1" dirty="0" smtClean="0"/>
              <a:t>11 T Dipole. </a:t>
            </a:r>
            <a:r>
              <a:rPr lang="en-GB" sz="2800" dirty="0"/>
              <a:t>Diameter of strand </a:t>
            </a:r>
            <a:r>
              <a:rPr lang="en-GB" sz="2800" dirty="0" smtClean="0">
                <a:sym typeface="Symbol"/>
              </a:rPr>
              <a:t>=0.7 mm. Procurement started in May 2010 </a:t>
            </a:r>
            <a:endParaRPr lang="en-GB" sz="2800" b="1" dirty="0" smtClean="0"/>
          </a:p>
          <a:p>
            <a:endParaRPr lang="en-GB" sz="10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GB" sz="2800" b="1" dirty="0" smtClean="0"/>
              <a:t>MQXF </a:t>
            </a:r>
            <a:r>
              <a:rPr lang="en-GB" sz="2800" b="1" dirty="0" err="1" smtClean="0"/>
              <a:t>Quadrupole</a:t>
            </a:r>
            <a:r>
              <a:rPr lang="en-GB" sz="2800" b="1" dirty="0" smtClean="0"/>
              <a:t>.  </a:t>
            </a:r>
            <a:r>
              <a:rPr lang="en-GB" sz="2800" dirty="0"/>
              <a:t>Diameter of strand </a:t>
            </a:r>
            <a:r>
              <a:rPr lang="en-GB" sz="2800" dirty="0">
                <a:sym typeface="Symbol"/>
              </a:rPr>
              <a:t>=</a:t>
            </a:r>
            <a:r>
              <a:rPr lang="en-GB" sz="2800" dirty="0" smtClean="0">
                <a:sym typeface="Symbol"/>
              </a:rPr>
              <a:t>0.85 mm</a:t>
            </a:r>
          </a:p>
          <a:p>
            <a:pPr marL="539750" indent="-539750"/>
            <a:r>
              <a:rPr lang="en-GB" sz="2800" dirty="0" smtClean="0"/>
              <a:t> 	</a:t>
            </a:r>
            <a:r>
              <a:rPr lang="en-GB" sz="2800" dirty="0" smtClean="0">
                <a:sym typeface="Symbol"/>
              </a:rPr>
              <a:t>Procurement started in August 2012</a:t>
            </a:r>
            <a:endParaRPr lang="en-GB" sz="2800" b="1" dirty="0" smtClean="0"/>
          </a:p>
          <a:p>
            <a:r>
              <a:rPr lang="en-GB" sz="3200" dirty="0"/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-20068"/>
            <a:ext cx="768729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Conductor specification and procurement</a:t>
            </a:r>
            <a:endParaRPr lang="en-GB" sz="3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74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2400" y="-417082"/>
            <a:ext cx="8515569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Conclusions (1/2)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14400"/>
            <a:ext cx="913751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GB" sz="2600" dirty="0" smtClean="0"/>
              <a:t>Main experience at CERN with </a:t>
            </a:r>
            <a:r>
              <a:rPr lang="en-GB" sz="2600" b="1" dirty="0" smtClean="0"/>
              <a:t>RRP</a:t>
            </a:r>
            <a:r>
              <a:rPr lang="en-GB" sz="2600" b="1" dirty="0" smtClean="0">
                <a:sym typeface="Symbol"/>
              </a:rPr>
              <a:t></a:t>
            </a:r>
            <a:r>
              <a:rPr lang="en-GB" sz="2600" b="1" dirty="0" smtClean="0"/>
              <a:t> 132/169 </a:t>
            </a:r>
            <a:r>
              <a:rPr lang="en-GB" sz="2600" dirty="0" smtClean="0"/>
              <a:t>(</a:t>
            </a:r>
            <a:r>
              <a:rPr lang="en-GB" sz="2600" dirty="0" smtClean="0">
                <a:sym typeface="Symbol"/>
              </a:rPr>
              <a:t> 1.3 tons tot)</a:t>
            </a:r>
            <a:r>
              <a:rPr lang="en-GB" sz="2600" dirty="0" smtClean="0"/>
              <a:t> is today based on procurement of conductor for </a:t>
            </a:r>
            <a:r>
              <a:rPr lang="en-GB" sz="2600" b="1" dirty="0" smtClean="0"/>
              <a:t>FRESCA 2    </a:t>
            </a:r>
            <a:endParaRPr lang="en-GB" sz="2600" b="1" dirty="0"/>
          </a:p>
          <a:p>
            <a:r>
              <a:rPr lang="en-GB" sz="2600" dirty="0" smtClean="0"/>
              <a:t>	</a:t>
            </a:r>
            <a:endParaRPr lang="en-GB" sz="26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GB" sz="2600" dirty="0" smtClean="0"/>
              <a:t>A large procurement (150 km) of </a:t>
            </a:r>
            <a:r>
              <a:rPr lang="en-GB" sz="2600" b="1" dirty="0" smtClean="0"/>
              <a:t>RRP</a:t>
            </a:r>
            <a:r>
              <a:rPr lang="en-GB" sz="2600" b="1" dirty="0" smtClean="0">
                <a:sym typeface="Symbol"/>
              </a:rPr>
              <a:t></a:t>
            </a:r>
            <a:r>
              <a:rPr lang="en-GB" sz="2600" b="1" dirty="0" smtClean="0"/>
              <a:t> 132/169 </a:t>
            </a:r>
            <a:r>
              <a:rPr lang="en-GB" sz="2600" dirty="0" smtClean="0"/>
              <a:t>for the </a:t>
            </a:r>
            <a:r>
              <a:rPr lang="en-GB" sz="2600" b="1" dirty="0" smtClean="0"/>
              <a:t>11 T Dipole </a:t>
            </a:r>
            <a:r>
              <a:rPr lang="en-GB" sz="2600" dirty="0" smtClean="0"/>
              <a:t>has been launched – production on track, deliveries expected from Feb. 2014 until Aug. 2014</a:t>
            </a:r>
          </a:p>
          <a:p>
            <a:endParaRPr lang="en-GB" sz="26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GB" sz="2600" dirty="0" smtClean="0"/>
              <a:t>Experience with the 5 km production of </a:t>
            </a:r>
            <a:r>
              <a:rPr lang="en-GB" sz="2600" b="1" dirty="0"/>
              <a:t>RRP</a:t>
            </a:r>
            <a:r>
              <a:rPr lang="en-GB" sz="2600" b="1" dirty="0">
                <a:sym typeface="Symbol"/>
              </a:rPr>
              <a:t></a:t>
            </a:r>
            <a:r>
              <a:rPr lang="en-GB" sz="2600" b="1" dirty="0"/>
              <a:t> </a:t>
            </a:r>
            <a:r>
              <a:rPr lang="en-GB" sz="2600" b="1" dirty="0" smtClean="0"/>
              <a:t>132/169 </a:t>
            </a:r>
            <a:r>
              <a:rPr lang="en-GB" sz="2600" dirty="0" smtClean="0"/>
              <a:t>for</a:t>
            </a:r>
            <a:r>
              <a:rPr lang="en-GB" sz="2600" b="1" dirty="0" smtClean="0"/>
              <a:t> </a:t>
            </a:r>
            <a:r>
              <a:rPr lang="en-GB" sz="2600" dirty="0" smtClean="0"/>
              <a:t>the </a:t>
            </a:r>
            <a:r>
              <a:rPr lang="en-GB" sz="2600" b="1" dirty="0" smtClean="0"/>
              <a:t>Hi-</a:t>
            </a:r>
            <a:r>
              <a:rPr lang="en-GB" sz="2600" b="1" dirty="0" err="1" smtClean="0"/>
              <a:t>lumi</a:t>
            </a:r>
            <a:r>
              <a:rPr lang="en-GB" sz="2600" b="1" dirty="0" smtClean="0"/>
              <a:t> </a:t>
            </a:r>
            <a:r>
              <a:rPr lang="en-GB" sz="2600" b="1" dirty="0" err="1" smtClean="0"/>
              <a:t>Quadrupoles</a:t>
            </a:r>
            <a:r>
              <a:rPr lang="en-GB" sz="2600" b="1" dirty="0" smtClean="0"/>
              <a:t> </a:t>
            </a:r>
            <a:r>
              <a:rPr lang="en-GB" sz="2600" dirty="0" smtClean="0"/>
              <a:t>indicates that this conductor meets specification in terms of both </a:t>
            </a:r>
            <a:r>
              <a:rPr lang="en-GB" sz="2600" dirty="0" err="1" smtClean="0"/>
              <a:t>Jc</a:t>
            </a:r>
            <a:r>
              <a:rPr lang="en-GB" sz="2600" dirty="0" smtClean="0"/>
              <a:t> and RRR. The RRR measured    on the 0.85 mm diameter wire with standard, i.e. not reduced, </a:t>
            </a:r>
            <a:r>
              <a:rPr lang="en-GB" sz="2600" dirty="0" err="1" smtClean="0"/>
              <a:t>Sn</a:t>
            </a:r>
            <a:r>
              <a:rPr lang="en-GB" sz="2600" dirty="0" smtClean="0"/>
              <a:t> content is above 180</a:t>
            </a:r>
            <a:r>
              <a:rPr lang="en-GB" sz="3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61047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2400" y="-417082"/>
            <a:ext cx="8515569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Conclusions (2/2)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85800"/>
            <a:ext cx="89916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600" b="1" dirty="0"/>
          </a:p>
          <a:p>
            <a:pPr marL="457200" indent="-457200">
              <a:buFont typeface="Wingdings" pitchFamily="2" charset="2"/>
              <a:buChar char="Ø"/>
            </a:pPr>
            <a:r>
              <a:rPr lang="en-GB" sz="2600" dirty="0" smtClean="0"/>
              <a:t>The - today limited - experience at CERN with RRP</a:t>
            </a:r>
            <a:r>
              <a:rPr lang="en-GB" sz="2600" dirty="0" smtClean="0">
                <a:sym typeface="Symbol"/>
              </a:rPr>
              <a:t></a:t>
            </a:r>
            <a:r>
              <a:rPr lang="en-GB" sz="2600" dirty="0" smtClean="0"/>
              <a:t> 192/217 indicates that </a:t>
            </a:r>
            <a:r>
              <a:rPr lang="en-GB" sz="2600" dirty="0"/>
              <a:t>RRP</a:t>
            </a:r>
            <a:r>
              <a:rPr lang="en-GB" sz="2600" dirty="0">
                <a:sym typeface="Symbol"/>
              </a:rPr>
              <a:t></a:t>
            </a:r>
            <a:r>
              <a:rPr lang="en-GB" sz="2600" dirty="0"/>
              <a:t> 192/217 </a:t>
            </a:r>
            <a:r>
              <a:rPr lang="en-GB" sz="2600" dirty="0" smtClean="0"/>
              <a:t>is still an R&amp;D conducto</a:t>
            </a:r>
            <a:r>
              <a:rPr lang="en-GB" sz="2600" b="1" dirty="0" smtClean="0"/>
              <a:t>r</a:t>
            </a:r>
          </a:p>
          <a:p>
            <a:pPr marL="457200" indent="-457200">
              <a:buFont typeface="Wingdings" pitchFamily="2" charset="2"/>
              <a:buChar char="Ø"/>
            </a:pPr>
            <a:endParaRPr lang="en-GB" sz="2600" b="1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GB" sz="2600" dirty="0" smtClean="0"/>
              <a:t>In parallel with qualification and procurement of PIT 192, development of Nb</a:t>
            </a:r>
            <a:r>
              <a:rPr lang="en-GB" sz="2600" baseline="-25000" dirty="0" smtClean="0"/>
              <a:t>3</a:t>
            </a:r>
            <a:r>
              <a:rPr lang="en-GB" sz="2600" dirty="0" smtClean="0"/>
              <a:t>Sn </a:t>
            </a:r>
            <a:r>
              <a:rPr lang="en-GB" sz="2600" dirty="0" smtClean="0"/>
              <a:t>wires of 0.7 mm diameter </a:t>
            </a:r>
            <a:r>
              <a:rPr lang="en-GB" sz="2600" dirty="0" smtClean="0"/>
              <a:t>with smaller (30 </a:t>
            </a:r>
            <a:r>
              <a:rPr lang="en-GB" sz="2600" dirty="0" smtClean="0">
                <a:sym typeface="Symbol"/>
              </a:rPr>
              <a:t>m)</a:t>
            </a:r>
            <a:r>
              <a:rPr lang="en-GB" sz="2600" dirty="0" smtClean="0"/>
              <a:t> filaments size and high </a:t>
            </a:r>
            <a:r>
              <a:rPr lang="en-GB" sz="2600" dirty="0" err="1" smtClean="0"/>
              <a:t>Jc</a:t>
            </a:r>
            <a:r>
              <a:rPr lang="en-GB" sz="2600" dirty="0" smtClean="0"/>
              <a:t> and RRR is being performed in the framework of a CERN/</a:t>
            </a:r>
            <a:r>
              <a:rPr lang="en-GB" sz="2600" dirty="0" err="1" smtClean="0"/>
              <a:t>Bruker</a:t>
            </a:r>
            <a:r>
              <a:rPr lang="en-GB" sz="2600" dirty="0" smtClean="0"/>
              <a:t> EAS</a:t>
            </a:r>
            <a:r>
              <a:rPr lang="en-GB" sz="3200" dirty="0"/>
              <a:t> </a:t>
            </a:r>
            <a:r>
              <a:rPr lang="en-GB" sz="2600" dirty="0" smtClean="0"/>
              <a:t>R&amp;D Contract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331640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263174"/>
              </p:ext>
            </p:extLst>
          </p:nvPr>
        </p:nvGraphicFramePr>
        <p:xfrm>
          <a:off x="228600" y="990600"/>
          <a:ext cx="8610601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5715"/>
                <a:gridCol w="1213691"/>
                <a:gridCol w="1330729"/>
                <a:gridCol w="1252451"/>
                <a:gridCol w="1409007"/>
                <a:gridCol w="704504"/>
                <a:gridCol w="704504"/>
              </a:tblGrid>
              <a:tr h="142240"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rgbClr val="00B050"/>
                          </a:solidFill>
                        </a:rPr>
                        <a:t>Sub-element</a:t>
                      </a:r>
                      <a:r>
                        <a:rPr lang="en-GB" sz="2200" baseline="0" dirty="0" smtClean="0">
                          <a:solidFill>
                            <a:srgbClr val="00B050"/>
                          </a:solidFill>
                        </a:rPr>
                        <a:t> size (</a:t>
                      </a:r>
                      <a:r>
                        <a:rPr lang="en-GB" sz="2200" baseline="0" dirty="0" smtClean="0">
                          <a:solidFill>
                            <a:srgbClr val="00B050"/>
                          </a:solidFill>
                          <a:sym typeface="Symbol"/>
                        </a:rPr>
                        <a:t>m)</a:t>
                      </a:r>
                      <a:endParaRPr lang="en-GB" sz="22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2240"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Wire  </a:t>
                      </a:r>
                      <a:r>
                        <a:rPr lang="en-GB" sz="22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</a:t>
                      </a:r>
                      <a:endParaRPr lang="en-GB" sz="2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2200" b="1" baseline="0" dirty="0" smtClean="0">
                          <a:solidFill>
                            <a:schemeClr val="tx1"/>
                          </a:solidFill>
                        </a:rPr>
                        <a:t> (mm)</a:t>
                      </a:r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RRP</a:t>
                      </a:r>
                      <a:r>
                        <a:rPr lang="en-GB" sz="22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</a:t>
                      </a:r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108/127</a:t>
                      </a:r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RRP</a:t>
                      </a:r>
                      <a:r>
                        <a:rPr lang="en-GB" sz="2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sym typeface="Symbol"/>
                        </a:rPr>
                        <a:t></a:t>
                      </a:r>
                      <a:endParaRPr lang="en-GB" sz="2200" b="1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GB" sz="2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132/169</a:t>
                      </a:r>
                      <a:endParaRPr lang="en-GB" sz="2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RRP</a:t>
                      </a:r>
                      <a:r>
                        <a:rPr lang="en-GB" sz="22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</a:t>
                      </a:r>
                      <a:endParaRPr lang="en-GB" sz="2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192/217</a:t>
                      </a:r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PIT</a:t>
                      </a:r>
                    </a:p>
                    <a:p>
                      <a:pPr algn="ctr"/>
                      <a:r>
                        <a:rPr lang="en-GB" sz="2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114</a:t>
                      </a:r>
                      <a:endParaRPr lang="en-GB" sz="2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PIT</a:t>
                      </a:r>
                    </a:p>
                    <a:p>
                      <a:pPr algn="ctr"/>
                      <a:r>
                        <a:rPr lang="en-GB" sz="2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192</a:t>
                      </a:r>
                      <a:endParaRPr lang="en-GB" sz="2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accent6"/>
                          </a:solidFill>
                        </a:rPr>
                        <a:t>FRESCA 2*</a:t>
                      </a:r>
                      <a:endParaRPr lang="en-GB" sz="24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58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48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accent6"/>
                          </a:solidFill>
                        </a:rPr>
                        <a:t>Hi-</a:t>
                      </a:r>
                      <a:r>
                        <a:rPr lang="en-GB" sz="2400" b="1" dirty="0" err="1" smtClean="0">
                          <a:solidFill>
                            <a:schemeClr val="accent6"/>
                          </a:solidFill>
                        </a:rPr>
                        <a:t>Lumi</a:t>
                      </a:r>
                      <a:r>
                        <a:rPr lang="en-GB" sz="2400" b="1" baseline="0" dirty="0" smtClean="0">
                          <a:solidFill>
                            <a:schemeClr val="accent6"/>
                          </a:solidFill>
                        </a:rPr>
                        <a:t> Quad</a:t>
                      </a:r>
                      <a:endParaRPr lang="en-GB" sz="24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0.85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48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41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accent6"/>
                          </a:solidFill>
                        </a:rPr>
                        <a:t>11 T</a:t>
                      </a:r>
                      <a:endParaRPr lang="en-GB" sz="24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0.7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46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41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32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44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ight Arrow 4"/>
          <p:cNvSpPr/>
          <p:nvPr/>
        </p:nvSpPr>
        <p:spPr>
          <a:xfrm>
            <a:off x="3505200" y="3783687"/>
            <a:ext cx="5333999" cy="381000"/>
          </a:xfrm>
          <a:prstGeom prst="rightArrow">
            <a:avLst/>
          </a:prstGeom>
          <a:solidFill>
            <a:srgbClr val="92D05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914082" y="3505200"/>
            <a:ext cx="30990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>
                <a:solidFill>
                  <a:srgbClr val="00B050"/>
                </a:solidFill>
              </a:rPr>
              <a:t>Smaller sub-element size</a:t>
            </a:r>
            <a:endParaRPr lang="en-GB" sz="2200" b="1" dirty="0">
              <a:solidFill>
                <a:srgbClr val="00B05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55855" y="-381000"/>
            <a:ext cx="7772400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Conductor procured for CERN 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rojects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6096000"/>
            <a:ext cx="89479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/>
              <a:t>*Fresca 2 conductor: procurement by CERN and CEA – FP7 European Project </a:t>
            </a:r>
            <a:endParaRPr lang="en-GB" sz="2200" dirty="0"/>
          </a:p>
        </p:txBody>
      </p:sp>
      <p:pic>
        <p:nvPicPr>
          <p:cNvPr id="9" name="Picture 17" descr="e_100x.jpg"/>
          <p:cNvPicPr>
            <a:picLocks noChangeAspect="1"/>
          </p:cNvPicPr>
          <p:nvPr/>
        </p:nvPicPr>
        <p:blipFill>
          <a:blip r:embed="rId2"/>
          <a:srcRect l="11104" t="1491" r="19988" b="5963"/>
          <a:stretch>
            <a:fillRect/>
          </a:stretch>
        </p:blipFill>
        <p:spPr>
          <a:xfrm>
            <a:off x="4421603" y="4693850"/>
            <a:ext cx="1268423" cy="1268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18" descr="HO10S14163A01U.jpg"/>
          <p:cNvPicPr>
            <a:picLocks noChangeAspect="1"/>
          </p:cNvPicPr>
          <p:nvPr/>
        </p:nvPicPr>
        <p:blipFill>
          <a:blip r:embed="rId3"/>
          <a:srcRect b="28615"/>
          <a:stretch>
            <a:fillRect/>
          </a:stretch>
        </p:blipFill>
        <p:spPr>
          <a:xfrm>
            <a:off x="3025138" y="4689571"/>
            <a:ext cx="1248387" cy="1268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9" descr="h_100x.jpg"/>
          <p:cNvPicPr>
            <a:picLocks noChangeAspect="1"/>
          </p:cNvPicPr>
          <p:nvPr/>
        </p:nvPicPr>
        <p:blipFill>
          <a:blip r:embed="rId4"/>
          <a:srcRect l="12766" t="746" r="18316" b="5965"/>
          <a:stretch>
            <a:fillRect/>
          </a:stretch>
        </p:blipFill>
        <p:spPr>
          <a:xfrm>
            <a:off x="156987" y="4668366"/>
            <a:ext cx="1260573" cy="127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0"/>
          <p:cNvPicPr>
            <a:picLocks noChangeAspect="1"/>
          </p:cNvPicPr>
          <p:nvPr/>
        </p:nvPicPr>
        <p:blipFill>
          <a:blip r:embed="rId5"/>
          <a:srcRect l="1846" t="374" r="1107" b="1307"/>
          <a:stretch>
            <a:fillRect/>
          </a:stretch>
        </p:blipFill>
        <p:spPr>
          <a:xfrm>
            <a:off x="7689007" y="4713116"/>
            <a:ext cx="1267420" cy="1268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1" descr="C:\Documents and Settings\bbordini\Local Settings\Temporary Internet Files\Content.Word\001.jpg"/>
          <p:cNvPicPr>
            <a:picLocks noChangeAspect="1"/>
          </p:cNvPicPr>
          <p:nvPr/>
        </p:nvPicPr>
        <p:blipFill>
          <a:blip r:embed="rId6"/>
          <a:srcRect l="13051" r="13051"/>
          <a:stretch>
            <a:fillRect/>
          </a:stretch>
        </p:blipFill>
        <p:spPr>
          <a:xfrm>
            <a:off x="1606237" y="4681954"/>
            <a:ext cx="1246936" cy="1268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22"/>
          <p:cNvPicPr>
            <a:picLocks noChangeAspect="1"/>
          </p:cNvPicPr>
          <p:nvPr/>
        </p:nvPicPr>
        <p:blipFill>
          <a:blip r:embed="rId7"/>
          <a:srcRect l="1847" r="1847"/>
          <a:stretch>
            <a:fillRect/>
          </a:stretch>
        </p:blipFill>
        <p:spPr>
          <a:xfrm>
            <a:off x="6196827" y="4715386"/>
            <a:ext cx="1298140" cy="125207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24"/>
          <p:cNvSpPr txBox="1">
            <a:spLocks noChangeAspect="1"/>
          </p:cNvSpPr>
          <p:nvPr/>
        </p:nvSpPr>
        <p:spPr>
          <a:xfrm>
            <a:off x="2042588" y="4038600"/>
            <a:ext cx="982549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u="none" strike="noStrike" kern="1200" cap="none" spc="0" baseline="0" dirty="0">
                <a:solidFill>
                  <a:srgbClr val="C00000"/>
                </a:solidFill>
                <a:uFillTx/>
                <a:latin typeface="Tahoma" pitchFamily="34"/>
                <a:cs typeface="Tahoma" pitchFamily="34"/>
              </a:rPr>
              <a:t>RRP</a:t>
            </a:r>
          </a:p>
        </p:txBody>
      </p:sp>
      <p:sp>
        <p:nvSpPr>
          <p:cNvPr id="16" name="TextBox 25"/>
          <p:cNvSpPr txBox="1">
            <a:spLocks noChangeAspect="1"/>
          </p:cNvSpPr>
          <p:nvPr/>
        </p:nvSpPr>
        <p:spPr>
          <a:xfrm>
            <a:off x="341384" y="4343400"/>
            <a:ext cx="891777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000099"/>
                </a:solidFill>
                <a:uFillTx/>
                <a:latin typeface="Tahoma" pitchFamily="34"/>
                <a:cs typeface="Tahoma" pitchFamily="34"/>
              </a:rPr>
              <a:t>54/61</a:t>
            </a:r>
          </a:p>
        </p:txBody>
      </p:sp>
      <p:sp>
        <p:nvSpPr>
          <p:cNvPr id="17" name="TextBox 26"/>
          <p:cNvSpPr txBox="1">
            <a:spLocks noChangeAspect="1"/>
          </p:cNvSpPr>
          <p:nvPr/>
        </p:nvSpPr>
        <p:spPr>
          <a:xfrm>
            <a:off x="1619527" y="4345254"/>
            <a:ext cx="1234437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000099"/>
                </a:solidFill>
                <a:uFillTx/>
                <a:latin typeface="Tahoma" pitchFamily="34"/>
                <a:cs typeface="Tahoma" pitchFamily="34"/>
              </a:rPr>
              <a:t>108/127</a:t>
            </a:r>
          </a:p>
        </p:txBody>
      </p:sp>
      <p:sp>
        <p:nvSpPr>
          <p:cNvPr id="18" name="TextBox 27"/>
          <p:cNvSpPr txBox="1">
            <a:spLocks noChangeAspect="1"/>
          </p:cNvSpPr>
          <p:nvPr/>
        </p:nvSpPr>
        <p:spPr>
          <a:xfrm>
            <a:off x="3200400" y="4374104"/>
            <a:ext cx="1198338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000099"/>
                </a:solidFill>
                <a:uFillTx/>
                <a:latin typeface="Tahoma" pitchFamily="34"/>
                <a:cs typeface="Tahoma" pitchFamily="34"/>
              </a:rPr>
              <a:t>132/169</a:t>
            </a:r>
          </a:p>
        </p:txBody>
      </p:sp>
      <p:sp>
        <p:nvSpPr>
          <p:cNvPr id="19" name="TextBox 28"/>
          <p:cNvSpPr txBox="1">
            <a:spLocks noChangeAspect="1"/>
          </p:cNvSpPr>
          <p:nvPr/>
        </p:nvSpPr>
        <p:spPr>
          <a:xfrm>
            <a:off x="4625341" y="4374105"/>
            <a:ext cx="1165859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000099"/>
                </a:solidFill>
                <a:uFillTx/>
                <a:latin typeface="Tahoma" pitchFamily="34"/>
                <a:cs typeface="Tahoma" pitchFamily="34"/>
              </a:rPr>
              <a:t>198/217</a:t>
            </a:r>
          </a:p>
        </p:txBody>
      </p:sp>
      <p:sp>
        <p:nvSpPr>
          <p:cNvPr id="20" name="TextBox 29"/>
          <p:cNvSpPr txBox="1">
            <a:spLocks noChangeAspect="1"/>
          </p:cNvSpPr>
          <p:nvPr/>
        </p:nvSpPr>
        <p:spPr>
          <a:xfrm>
            <a:off x="7353306" y="4114800"/>
            <a:ext cx="777241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u="none" strike="noStrike" kern="1200" cap="none" spc="0" baseline="0" dirty="0">
                <a:solidFill>
                  <a:srgbClr val="C00000"/>
                </a:solidFill>
                <a:uFillTx/>
                <a:latin typeface="Tahoma" pitchFamily="34"/>
                <a:cs typeface="Tahoma" pitchFamily="34"/>
              </a:rPr>
              <a:t>PIT</a:t>
            </a:r>
          </a:p>
        </p:txBody>
      </p:sp>
      <p:sp>
        <p:nvSpPr>
          <p:cNvPr id="21" name="TextBox 30"/>
          <p:cNvSpPr txBox="1">
            <a:spLocks noChangeAspect="1"/>
          </p:cNvSpPr>
          <p:nvPr/>
        </p:nvSpPr>
        <p:spPr>
          <a:xfrm>
            <a:off x="6606541" y="4404581"/>
            <a:ext cx="888426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000099"/>
                </a:solidFill>
                <a:uFillTx/>
                <a:latin typeface="Tahoma" pitchFamily="34"/>
                <a:cs typeface="Tahoma" pitchFamily="34"/>
              </a:rPr>
              <a:t>114</a:t>
            </a:r>
          </a:p>
        </p:txBody>
      </p:sp>
      <p:sp>
        <p:nvSpPr>
          <p:cNvPr id="22" name="TextBox 31"/>
          <p:cNvSpPr txBox="1">
            <a:spLocks noChangeAspect="1"/>
          </p:cNvSpPr>
          <p:nvPr/>
        </p:nvSpPr>
        <p:spPr>
          <a:xfrm>
            <a:off x="8130548" y="4404581"/>
            <a:ext cx="708651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000099"/>
                </a:solidFill>
                <a:uFillTx/>
                <a:latin typeface="Tahoma" pitchFamily="34"/>
                <a:cs typeface="Tahoma" pitchFamily="34"/>
              </a:rPr>
              <a:t>192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200400" y="1447800"/>
            <a:ext cx="5638800" cy="3258928"/>
            <a:chOff x="3200400" y="1412543"/>
            <a:chExt cx="5638800" cy="3258928"/>
          </a:xfrm>
        </p:grpSpPr>
        <p:sp>
          <p:nvSpPr>
            <p:cNvPr id="2" name="Rectangle 1"/>
            <p:cNvSpPr/>
            <p:nvPr/>
          </p:nvSpPr>
          <p:spPr>
            <a:xfrm>
              <a:off x="4800600" y="1447800"/>
              <a:ext cx="1219200" cy="2133600"/>
            </a:xfrm>
            <a:prstGeom prst="rect">
              <a:avLst/>
            </a:prstGeom>
            <a:solidFill>
              <a:srgbClr val="FFFF0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467602" y="1412543"/>
              <a:ext cx="1371598" cy="2133600"/>
            </a:xfrm>
            <a:prstGeom prst="rect">
              <a:avLst/>
            </a:prstGeom>
            <a:solidFill>
              <a:srgbClr val="FFFF0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200400" y="4311134"/>
              <a:ext cx="1073125" cy="357232"/>
            </a:xfrm>
            <a:prstGeom prst="rect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211612" y="4394086"/>
              <a:ext cx="1073125" cy="277385"/>
            </a:xfrm>
            <a:prstGeom prst="rect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66074" y="4343400"/>
              <a:ext cx="1073125" cy="306546"/>
            </a:xfrm>
            <a:prstGeom prst="rect">
              <a:avLst/>
            </a:prstGeom>
            <a:solidFill>
              <a:srgbClr val="FFFF00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6713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050523"/>
              </p:ext>
            </p:extLst>
          </p:nvPr>
        </p:nvGraphicFramePr>
        <p:xfrm>
          <a:off x="133965" y="914400"/>
          <a:ext cx="8781435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3435"/>
                <a:gridCol w="1143000"/>
                <a:gridCol w="1828800"/>
                <a:gridCol w="1752600"/>
                <a:gridCol w="2133600"/>
              </a:tblGrid>
              <a:tr h="381000"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accent6"/>
                          </a:solidFill>
                        </a:rPr>
                        <a:t>Quantity Procured</a:t>
                      </a:r>
                      <a:r>
                        <a:rPr lang="en-GB" sz="2200" baseline="0" dirty="0" smtClean="0">
                          <a:solidFill>
                            <a:schemeClr val="accent6"/>
                          </a:solidFill>
                        </a:rPr>
                        <a:t> (km)</a:t>
                      </a:r>
                      <a:endParaRPr lang="en-GB" sz="220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2240"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b="1" dirty="0" smtClean="0">
                          <a:solidFill>
                            <a:schemeClr val="tx1"/>
                          </a:solidFill>
                        </a:rPr>
                        <a:t>Wire  </a:t>
                      </a:r>
                      <a:r>
                        <a:rPr lang="en-GB" sz="21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</a:t>
                      </a:r>
                      <a:endParaRPr lang="en-GB" sz="21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2100" b="1" baseline="0" dirty="0" smtClean="0">
                          <a:solidFill>
                            <a:schemeClr val="tx1"/>
                          </a:solidFill>
                        </a:rPr>
                        <a:t> (mm)</a:t>
                      </a:r>
                      <a:endParaRPr lang="en-GB" sz="2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b="1" dirty="0" smtClean="0">
                          <a:solidFill>
                            <a:schemeClr val="tx1"/>
                          </a:solidFill>
                        </a:rPr>
                        <a:t>RRP</a:t>
                      </a:r>
                      <a:r>
                        <a:rPr lang="en-GB" sz="21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</a:t>
                      </a:r>
                      <a:endParaRPr lang="en-GB" sz="21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2100" b="1" dirty="0" smtClean="0">
                          <a:solidFill>
                            <a:schemeClr val="tx1"/>
                          </a:solidFill>
                        </a:rPr>
                        <a:t>132/169</a:t>
                      </a:r>
                      <a:endParaRPr lang="en-GB" sz="2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b="1" dirty="0" smtClean="0">
                          <a:solidFill>
                            <a:schemeClr val="tx1"/>
                          </a:solidFill>
                        </a:rPr>
                        <a:t>PIT</a:t>
                      </a:r>
                    </a:p>
                    <a:p>
                      <a:pPr algn="ctr"/>
                      <a:r>
                        <a:rPr lang="en-GB" sz="2100" b="1" dirty="0" smtClean="0">
                          <a:solidFill>
                            <a:schemeClr val="tx1"/>
                          </a:solidFill>
                        </a:rPr>
                        <a:t>114</a:t>
                      </a:r>
                      <a:endParaRPr lang="en-GB" sz="2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b="1" dirty="0" smtClean="0">
                          <a:solidFill>
                            <a:schemeClr val="tx1"/>
                          </a:solidFill>
                        </a:rPr>
                        <a:t>PIT</a:t>
                      </a:r>
                    </a:p>
                    <a:p>
                      <a:pPr algn="ctr"/>
                      <a:r>
                        <a:rPr lang="en-GB" sz="2100" b="1" dirty="0" smtClean="0">
                          <a:solidFill>
                            <a:schemeClr val="tx1"/>
                          </a:solidFill>
                        </a:rPr>
                        <a:t>192</a:t>
                      </a:r>
                      <a:endParaRPr lang="en-GB" sz="2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accent6"/>
                          </a:solidFill>
                        </a:rPr>
                        <a:t>FRESCA 2</a:t>
                      </a:r>
                      <a:endParaRPr lang="en-GB" sz="24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dirty="0" smtClean="0">
                          <a:solidFill>
                            <a:schemeClr val="tx1"/>
                          </a:solidFill>
                        </a:rPr>
                        <a:t>10+15+18+45</a:t>
                      </a:r>
                      <a:endParaRPr lang="en-GB" sz="2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dirty="0" smtClean="0">
                          <a:solidFill>
                            <a:schemeClr val="tx1"/>
                          </a:solidFill>
                        </a:rPr>
                        <a:t>1+9+15+15+45 </a:t>
                      </a:r>
                      <a:endParaRPr lang="en-GB" sz="2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accent6"/>
                          </a:solidFill>
                        </a:rPr>
                        <a:t>Hi-</a:t>
                      </a:r>
                      <a:r>
                        <a:rPr lang="en-GB" sz="2400" b="1" dirty="0" err="1" smtClean="0">
                          <a:solidFill>
                            <a:schemeClr val="accent6"/>
                          </a:solidFill>
                        </a:rPr>
                        <a:t>Lumi</a:t>
                      </a:r>
                      <a:r>
                        <a:rPr lang="en-GB" sz="2400" b="1" baseline="0" dirty="0" smtClean="0">
                          <a:solidFill>
                            <a:schemeClr val="accent6"/>
                          </a:solidFill>
                        </a:rPr>
                        <a:t> Quad</a:t>
                      </a:r>
                      <a:endParaRPr lang="en-GB" sz="24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0.85</a:t>
                      </a:r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dirty="0" smtClean="0">
                          <a:solidFill>
                            <a:schemeClr val="tx1"/>
                          </a:solidFill>
                        </a:rPr>
                        <a:t>5 + 35</a:t>
                      </a:r>
                      <a:endParaRPr lang="en-GB" sz="2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dirty="0" smtClean="0">
                          <a:solidFill>
                            <a:schemeClr val="tx1"/>
                          </a:solidFill>
                        </a:rPr>
                        <a:t>5 + 35</a:t>
                      </a:r>
                      <a:endParaRPr lang="en-GB" sz="2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accent6"/>
                          </a:solidFill>
                        </a:rPr>
                        <a:t>11 T</a:t>
                      </a:r>
                      <a:endParaRPr lang="en-GB" sz="24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0.7</a:t>
                      </a:r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dirty="0" smtClean="0">
                          <a:solidFill>
                            <a:schemeClr val="tx1"/>
                          </a:solidFill>
                        </a:rPr>
                        <a:t>30 + 150</a:t>
                      </a:r>
                      <a:endParaRPr lang="en-GB" sz="2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dirty="0" smtClean="0">
                          <a:solidFill>
                            <a:schemeClr val="tx1"/>
                          </a:solidFill>
                        </a:rPr>
                        <a:t>3 + 22.4*+ 50</a:t>
                      </a:r>
                      <a:endParaRPr lang="en-GB" sz="2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600000" y="3124200"/>
            <a:ext cx="324000" cy="304800"/>
          </a:xfrm>
          <a:prstGeom prst="rect">
            <a:avLst/>
          </a:prstGeom>
          <a:solidFill>
            <a:schemeClr val="accent3">
              <a:lumMod val="40000"/>
              <a:lumOff val="6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636000" y="2667000"/>
            <a:ext cx="304800" cy="304800"/>
          </a:xfrm>
          <a:prstGeom prst="rect">
            <a:avLst/>
          </a:prstGeom>
          <a:solidFill>
            <a:schemeClr val="accent3">
              <a:lumMod val="40000"/>
              <a:lumOff val="6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391399" y="2667000"/>
            <a:ext cx="316755" cy="304800"/>
          </a:xfrm>
          <a:prstGeom prst="rect">
            <a:avLst/>
          </a:prstGeom>
          <a:solidFill>
            <a:schemeClr val="accent3">
              <a:lumMod val="40000"/>
              <a:lumOff val="6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076000" y="3124200"/>
            <a:ext cx="1080000" cy="304800"/>
          </a:xfrm>
          <a:prstGeom prst="rect">
            <a:avLst/>
          </a:prstGeom>
          <a:solidFill>
            <a:schemeClr val="accent3">
              <a:lumMod val="40000"/>
              <a:lumOff val="6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905785" y="2160000"/>
            <a:ext cx="1351308" cy="304800"/>
          </a:xfrm>
          <a:prstGeom prst="rect">
            <a:avLst/>
          </a:prstGeom>
          <a:solidFill>
            <a:schemeClr val="accent3">
              <a:lumMod val="40000"/>
              <a:lumOff val="6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04800" y="4680466"/>
            <a:ext cx="457200" cy="304800"/>
          </a:xfrm>
          <a:prstGeom prst="rect">
            <a:avLst/>
          </a:prstGeom>
          <a:solidFill>
            <a:schemeClr val="accent3">
              <a:lumMod val="40000"/>
              <a:lumOff val="6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914400" y="4648200"/>
            <a:ext cx="1179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Delivered</a:t>
            </a:r>
            <a:endParaRPr lang="en-GB" sz="2000" dirty="0"/>
          </a:p>
        </p:txBody>
      </p:sp>
      <p:sp>
        <p:nvSpPr>
          <p:cNvPr id="11" name="Rectangle 10"/>
          <p:cNvSpPr/>
          <p:nvPr/>
        </p:nvSpPr>
        <p:spPr>
          <a:xfrm>
            <a:off x="4114800" y="3088943"/>
            <a:ext cx="457200" cy="340057"/>
          </a:xfrm>
          <a:prstGeom prst="rect">
            <a:avLst/>
          </a:prstGeom>
          <a:solidFill>
            <a:srgbClr val="FF0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04800" y="5125998"/>
            <a:ext cx="457200" cy="340057"/>
          </a:xfrm>
          <a:prstGeom prst="rect">
            <a:avLst/>
          </a:prstGeom>
          <a:solidFill>
            <a:srgbClr val="FF0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914400" y="5096723"/>
            <a:ext cx="8307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In production at OST - on track (38 km </a:t>
            </a:r>
            <a:r>
              <a:rPr lang="en-GB" sz="2000" dirty="0" err="1" smtClean="0"/>
              <a:t>Febr</a:t>
            </a:r>
            <a:r>
              <a:rPr lang="en-GB" sz="2000" dirty="0" smtClean="0"/>
              <a:t>. 2014, total quantity by Aug. 2014)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336000" y="3125337"/>
            <a:ext cx="304800" cy="303663"/>
          </a:xfrm>
          <a:prstGeom prst="rect">
            <a:avLst/>
          </a:prstGeom>
          <a:solidFill>
            <a:srgbClr val="FFC0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382000" y="2160000"/>
            <a:ext cx="381000" cy="304800"/>
          </a:xfrm>
          <a:prstGeom prst="rect">
            <a:avLst/>
          </a:prstGeom>
          <a:solidFill>
            <a:srgbClr val="FFC0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7884000" y="2667000"/>
            <a:ext cx="381398" cy="304800"/>
          </a:xfrm>
          <a:prstGeom prst="rect">
            <a:avLst/>
          </a:prstGeom>
          <a:solidFill>
            <a:schemeClr val="tx2">
              <a:lumMod val="40000"/>
              <a:lumOff val="60000"/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04800" y="5585178"/>
            <a:ext cx="457200" cy="304800"/>
          </a:xfrm>
          <a:prstGeom prst="rect">
            <a:avLst/>
          </a:prstGeom>
          <a:solidFill>
            <a:srgbClr val="FFC0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914400" y="5542255"/>
            <a:ext cx="7364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In production at </a:t>
            </a:r>
            <a:r>
              <a:rPr lang="en-GB" sz="2000" dirty="0" err="1" smtClean="0"/>
              <a:t>Bruker</a:t>
            </a:r>
            <a:r>
              <a:rPr lang="en-GB" sz="2000" dirty="0" smtClean="0"/>
              <a:t> – on track. Conductor to be delivered in 2013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287360" y="2160000"/>
            <a:ext cx="1654880" cy="306000"/>
          </a:xfrm>
          <a:prstGeom prst="rect">
            <a:avLst/>
          </a:prstGeom>
          <a:solidFill>
            <a:schemeClr val="accent3">
              <a:lumMod val="40000"/>
              <a:lumOff val="6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140000" y="2664000"/>
            <a:ext cx="381398" cy="304800"/>
          </a:xfrm>
          <a:prstGeom prst="rect">
            <a:avLst/>
          </a:prstGeom>
          <a:solidFill>
            <a:schemeClr val="tx2">
              <a:lumMod val="40000"/>
              <a:lumOff val="60000"/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79779" y="6017062"/>
            <a:ext cx="482220" cy="304800"/>
          </a:xfrm>
          <a:prstGeom prst="rect">
            <a:avLst/>
          </a:prstGeom>
          <a:solidFill>
            <a:schemeClr val="tx2">
              <a:lumMod val="40000"/>
              <a:lumOff val="60000"/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909656" y="5987787"/>
            <a:ext cx="7168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In production - on track (delivery completed in first trimester 2014)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533400" y="-457200"/>
            <a:ext cx="8280995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Conductor procured: RRP 132/169 and PIT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200" y="3726359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/>
            <a:r>
              <a:rPr lang="en-GB" sz="2200" b="1" dirty="0" smtClean="0"/>
              <a:t>  * Additional length of 12.2 km </a:t>
            </a:r>
            <a:r>
              <a:rPr lang="en-GB" sz="2200" dirty="0" smtClean="0"/>
              <a:t>of </a:t>
            </a:r>
            <a:r>
              <a:rPr lang="en-GB" sz="2200" b="1" dirty="0" smtClean="0"/>
              <a:t>PIT 192</a:t>
            </a:r>
            <a:r>
              <a:rPr lang="en-GB" sz="2200" dirty="0" smtClean="0"/>
              <a:t>,</a:t>
            </a:r>
            <a:r>
              <a:rPr lang="en-GB" sz="2200" b="1" dirty="0" smtClean="0"/>
              <a:t> 0.778 mm diameter</a:t>
            </a:r>
            <a:r>
              <a:rPr lang="en-GB" sz="2200" dirty="0" smtClean="0"/>
              <a:t>,</a:t>
            </a:r>
            <a:r>
              <a:rPr lang="en-GB" sz="2200" b="1" dirty="0" smtClean="0"/>
              <a:t> </a:t>
            </a:r>
            <a:r>
              <a:rPr lang="en-GB" sz="2200" dirty="0" smtClean="0"/>
              <a:t>procured by CERN for LARP – shipped by CERN to LBNL in June 2013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9925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19" grpId="0"/>
      <p:bldP spid="20" grpId="0" animBg="1"/>
      <p:bldP spid="21" grpId="0" animBg="1"/>
      <p:bldP spid="23" grpId="0" animBg="1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628650" y="914400"/>
            <a:ext cx="7600950" cy="5362575"/>
            <a:chOff x="555005" y="914400"/>
            <a:chExt cx="7600950" cy="5362575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005" y="914400"/>
              <a:ext cx="7600950" cy="5362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1831355" y="1219200"/>
              <a:ext cx="3164649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C000"/>
                  </a:solidFill>
                </a:rPr>
                <a:t>Fresca 2 </a:t>
              </a:r>
            </a:p>
            <a:p>
              <a:r>
                <a:rPr lang="en-GB" sz="2000" b="1" dirty="0" smtClean="0">
                  <a:solidFill>
                    <a:srgbClr val="FFC000"/>
                  </a:solidFill>
                </a:rPr>
                <a:t>11 T</a:t>
              </a:r>
            </a:p>
            <a:p>
              <a:r>
                <a:rPr lang="en-GB" sz="2000" b="1" dirty="0" smtClean="0">
                  <a:solidFill>
                    <a:srgbClr val="FFC000"/>
                  </a:solidFill>
                </a:rPr>
                <a:t>Hi-</a:t>
              </a:r>
              <a:r>
                <a:rPr lang="en-GB" sz="2000" b="1" dirty="0" err="1" smtClean="0">
                  <a:solidFill>
                    <a:srgbClr val="FFC000"/>
                  </a:solidFill>
                </a:rPr>
                <a:t>Lumi</a:t>
              </a:r>
              <a:r>
                <a:rPr lang="en-GB" sz="2000" b="1" dirty="0" smtClean="0">
                  <a:solidFill>
                    <a:srgbClr val="FFC000"/>
                  </a:solidFill>
                </a:rPr>
                <a:t> </a:t>
              </a:r>
              <a:r>
                <a:rPr lang="en-GB" sz="2000" b="1" dirty="0" err="1" smtClean="0">
                  <a:solidFill>
                    <a:srgbClr val="FFC000"/>
                  </a:solidFill>
                </a:rPr>
                <a:t>Quadrupole</a:t>
              </a:r>
              <a:endParaRPr lang="en-GB" sz="2000" b="1" dirty="0" smtClean="0">
                <a:solidFill>
                  <a:srgbClr val="FFC000"/>
                </a:solidFill>
              </a:endParaRPr>
            </a:p>
            <a:p>
              <a:endParaRPr lang="en-GB" sz="800" b="1" dirty="0" smtClean="0"/>
            </a:p>
            <a:p>
              <a:r>
                <a:rPr lang="en-GB" sz="2000" b="1" dirty="0" smtClean="0">
                  <a:solidFill>
                    <a:schemeClr val="bg1">
                      <a:lumMod val="50000"/>
                    </a:schemeClr>
                  </a:solidFill>
                </a:rPr>
                <a:t>PIT (43 %) and RRP</a:t>
              </a:r>
              <a:r>
                <a:rPr lang="en-GB" sz="2000" b="1" dirty="0" smtClean="0">
                  <a:solidFill>
                    <a:schemeClr val="bg1">
                      <a:lumMod val="50000"/>
                    </a:schemeClr>
                  </a:solidFill>
                  <a:sym typeface="Symbol"/>
                </a:rPr>
                <a:t> (57 %)</a:t>
              </a:r>
              <a:r>
                <a:rPr lang="en-GB" sz="2000" b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</a:p>
            <a:p>
              <a:r>
                <a:rPr lang="en-GB" sz="2000" b="1" dirty="0" smtClean="0">
                  <a:solidFill>
                    <a:schemeClr val="bg1">
                      <a:lumMod val="50000"/>
                    </a:schemeClr>
                  </a:solidFill>
                </a:rPr>
                <a:t>1.29 </a:t>
              </a:r>
              <a:r>
                <a:rPr lang="en-GB" sz="2000" b="1" dirty="0">
                  <a:solidFill>
                    <a:schemeClr val="bg1">
                      <a:lumMod val="50000"/>
                    </a:schemeClr>
                  </a:solidFill>
                </a:rPr>
                <a:t>tons RRP</a:t>
              </a:r>
              <a:r>
                <a:rPr lang="en-GB" sz="2000" b="1" dirty="0">
                  <a:solidFill>
                    <a:schemeClr val="bg1">
                      <a:lumMod val="50000"/>
                    </a:schemeClr>
                  </a:solidFill>
                  <a:sym typeface="Symbol"/>
                </a:rPr>
                <a:t></a:t>
              </a:r>
              <a:r>
                <a:rPr lang="en-GB" sz="2000" b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GB" sz="2000" b="1" dirty="0" smtClean="0">
                  <a:solidFill>
                    <a:schemeClr val="bg1">
                      <a:lumMod val="50000"/>
                    </a:schemeClr>
                  </a:solidFill>
                </a:rPr>
                <a:t>132/169</a:t>
              </a:r>
              <a:endParaRPr lang="en-GB" sz="20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4" name="Title 1"/>
          <p:cNvSpPr txBox="1">
            <a:spLocks/>
          </p:cNvSpPr>
          <p:nvPr/>
        </p:nvSpPr>
        <p:spPr>
          <a:xfrm>
            <a:off x="707405" y="-381000"/>
            <a:ext cx="8280995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Quantity of Nb</a:t>
            </a:r>
            <a:r>
              <a:rPr lang="en-GB" sz="3600" b="1" baseline="-250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Sn conductor procured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4572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6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81000" y="-180109"/>
            <a:ext cx="8280995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Quantity of Nb</a:t>
            </a:r>
            <a:r>
              <a:rPr lang="en-GB" sz="3600" b="1" baseline="-250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Sn conductor procured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71600" y="1523999"/>
            <a:ext cx="6699941" cy="4406481"/>
            <a:chOff x="1447799" y="1295400"/>
            <a:chExt cx="6699941" cy="440648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4" t="981" r="5794" b="7228"/>
            <a:stretch/>
          </p:blipFill>
          <p:spPr bwMode="auto">
            <a:xfrm>
              <a:off x="1447799" y="1295400"/>
              <a:ext cx="6699941" cy="44064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781799" y="5200196"/>
              <a:ext cx="111966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b="1" dirty="0" smtClean="0"/>
                <a:t>2.5 tons</a:t>
              </a:r>
              <a:endParaRPr lang="en-GB" sz="2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3494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832905"/>
              </p:ext>
            </p:extLst>
          </p:nvPr>
        </p:nvGraphicFramePr>
        <p:xfrm>
          <a:off x="133965" y="1600200"/>
          <a:ext cx="8781435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3435"/>
                <a:gridCol w="1219200"/>
                <a:gridCol w="1752600"/>
                <a:gridCol w="1752600"/>
                <a:gridCol w="2133600"/>
              </a:tblGrid>
              <a:tr h="457200">
                <a:tc gridSpan="2"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20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solidFill>
                            <a:schemeClr val="accent6"/>
                          </a:solidFill>
                        </a:rPr>
                        <a:t>Quantity Procured</a:t>
                      </a:r>
                      <a:r>
                        <a:rPr lang="en-GB" sz="2200" baseline="0" dirty="0" smtClean="0">
                          <a:solidFill>
                            <a:schemeClr val="accent6"/>
                          </a:solidFill>
                        </a:rPr>
                        <a:t> (km)</a:t>
                      </a:r>
                      <a:endParaRPr lang="en-GB" sz="2200" dirty="0" smtClean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2240"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Wire  </a:t>
                      </a:r>
                      <a:r>
                        <a:rPr lang="en-GB" sz="22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</a:t>
                      </a:r>
                      <a:endParaRPr lang="en-GB" sz="2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2200" b="1" baseline="0" dirty="0" smtClean="0">
                          <a:solidFill>
                            <a:schemeClr val="tx1"/>
                          </a:solidFill>
                        </a:rPr>
                        <a:t> (mm)</a:t>
                      </a:r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RRP</a:t>
                      </a:r>
                      <a:r>
                        <a:rPr lang="en-GB" sz="22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</a:t>
                      </a:r>
                      <a:endParaRPr lang="en-GB" sz="2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132/169</a:t>
                      </a:r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PIT</a:t>
                      </a:r>
                    </a:p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114</a:t>
                      </a:r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PIT</a:t>
                      </a:r>
                    </a:p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192</a:t>
                      </a:r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accent6"/>
                          </a:solidFill>
                        </a:rPr>
                        <a:t>FRESCA 2</a:t>
                      </a:r>
                      <a:endParaRPr lang="en-GB" sz="24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10+15+18+45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1+9+15+15+45 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accent6"/>
                          </a:solidFill>
                        </a:rPr>
                        <a:t>Hi-</a:t>
                      </a:r>
                      <a:r>
                        <a:rPr lang="en-GB" sz="2400" b="1" dirty="0" err="1" smtClean="0">
                          <a:solidFill>
                            <a:schemeClr val="accent6"/>
                          </a:solidFill>
                        </a:rPr>
                        <a:t>Lumi</a:t>
                      </a:r>
                      <a:r>
                        <a:rPr lang="en-GB" sz="2400" b="1" baseline="0" dirty="0" smtClean="0">
                          <a:solidFill>
                            <a:schemeClr val="accent6"/>
                          </a:solidFill>
                        </a:rPr>
                        <a:t> Quad</a:t>
                      </a:r>
                      <a:endParaRPr lang="en-GB" sz="24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0.85</a:t>
                      </a:r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5 + 35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5 + 35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accent6"/>
                          </a:solidFill>
                        </a:rPr>
                        <a:t>11 T</a:t>
                      </a:r>
                      <a:endParaRPr lang="en-GB" sz="24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0.7</a:t>
                      </a:r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30 + 150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3 + 22.4*+ 50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accent1"/>
                          </a:solidFill>
                        </a:rPr>
                        <a:t>Total length</a:t>
                      </a:r>
                      <a:endParaRPr lang="en-GB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accent1"/>
                          </a:solidFill>
                        </a:rPr>
                        <a:t>308</a:t>
                      </a:r>
                      <a:endParaRPr lang="en-GB" sz="22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accent1"/>
                          </a:solidFill>
                        </a:rPr>
                        <a:t>75.4</a:t>
                      </a:r>
                      <a:endParaRPr lang="en-GB" sz="22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accent1"/>
                          </a:solidFill>
                        </a:rPr>
                        <a:t>125</a:t>
                      </a:r>
                      <a:endParaRPr lang="en-GB" sz="22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533400" y="-327025"/>
            <a:ext cx="8280995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RRP 132/169, PIT 114 and PIT 192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98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3400" y="-304800"/>
            <a:ext cx="8280995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Specification – Procured conductor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868640"/>
              </p:ext>
            </p:extLst>
          </p:nvPr>
        </p:nvGraphicFramePr>
        <p:xfrm>
          <a:off x="143965" y="1447800"/>
          <a:ext cx="8847635" cy="409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035"/>
                <a:gridCol w="914400"/>
                <a:gridCol w="1752600"/>
                <a:gridCol w="1524000"/>
                <a:gridCol w="2514600"/>
              </a:tblGrid>
              <a:tr h="457200">
                <a:tc>
                  <a:txBody>
                    <a:bodyPr/>
                    <a:lstStyle/>
                    <a:p>
                      <a:pPr algn="l"/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accent1"/>
                          </a:solidFill>
                        </a:rPr>
                        <a:t>FRESCA 2</a:t>
                      </a:r>
                      <a:endParaRPr lang="en-GB" sz="22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accent1"/>
                          </a:solidFill>
                        </a:rPr>
                        <a:t>11 T Dipole</a:t>
                      </a:r>
                      <a:endParaRPr lang="en-GB" sz="22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accent1"/>
                          </a:solidFill>
                        </a:rPr>
                        <a:t>Hi-</a:t>
                      </a:r>
                      <a:r>
                        <a:rPr lang="en-GB" sz="2200" dirty="0" err="1" smtClean="0">
                          <a:solidFill>
                            <a:schemeClr val="accent1"/>
                          </a:solidFill>
                        </a:rPr>
                        <a:t>Lumi</a:t>
                      </a:r>
                      <a:r>
                        <a:rPr lang="en-GB" sz="2200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GB" sz="2200" dirty="0" err="1" smtClean="0">
                          <a:solidFill>
                            <a:schemeClr val="accent1"/>
                          </a:solidFill>
                        </a:rPr>
                        <a:t>Quadrupole</a:t>
                      </a:r>
                      <a:endParaRPr lang="en-GB" sz="22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>
                          <a:solidFill>
                            <a:schemeClr val="accent1"/>
                          </a:solidFill>
                        </a:rPr>
                        <a:t>Wire </a:t>
                      </a:r>
                      <a:r>
                        <a:rPr lang="en-GB" b="1" dirty="0" smtClean="0">
                          <a:solidFill>
                            <a:schemeClr val="accent1"/>
                          </a:solidFill>
                          <a:sym typeface="Symbol"/>
                        </a:rPr>
                        <a:t></a:t>
                      </a:r>
                      <a:endParaRPr lang="en-GB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sym typeface="Symbol"/>
                        </a:rPr>
                        <a:t>  0.003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0.7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sym typeface="Symbol"/>
                        </a:rPr>
                        <a:t> 0.003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0.85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sym typeface="Symbol"/>
                        </a:rPr>
                        <a:t> 0.003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>
                          <a:solidFill>
                            <a:schemeClr val="accent1"/>
                          </a:solidFill>
                        </a:rPr>
                        <a:t>Sub-element</a:t>
                      </a:r>
                      <a:r>
                        <a:rPr lang="en-GB" b="1" baseline="0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GB" b="1" baseline="0" dirty="0" smtClean="0">
                          <a:solidFill>
                            <a:schemeClr val="accent1"/>
                          </a:solidFill>
                          <a:sym typeface="Symbol"/>
                        </a:rPr>
                        <a:t></a:t>
                      </a:r>
                      <a:endParaRPr lang="en-GB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sym typeface="Symbol"/>
                        </a:rPr>
                        <a:t>m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&lt; 50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&lt; 45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&lt; 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>
                          <a:solidFill>
                            <a:schemeClr val="accent1"/>
                          </a:solidFill>
                        </a:rPr>
                        <a:t>Cu/non-Cu</a:t>
                      </a:r>
                      <a:endParaRPr lang="en-GB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1.25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sym typeface="Symbol"/>
                        </a:rPr>
                        <a:t> 0.1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1.15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sym typeface="Symbol"/>
                        </a:rPr>
                        <a:t> 0.1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1.1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sym typeface="Symbol"/>
                        </a:rPr>
                        <a:t> 0.1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>
                          <a:solidFill>
                            <a:schemeClr val="accent1"/>
                          </a:solidFill>
                        </a:rPr>
                        <a:t>Twist pitch</a:t>
                      </a:r>
                      <a:endParaRPr lang="en-GB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24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sym typeface="Symbol"/>
                        </a:rPr>
                        <a:t> 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14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sym typeface="Symbol"/>
                        </a:rPr>
                        <a:t> 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19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sym typeface="Symbol"/>
                        </a:rPr>
                        <a:t> 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 err="1" smtClean="0">
                          <a:solidFill>
                            <a:schemeClr val="accent1"/>
                          </a:solidFill>
                        </a:rPr>
                        <a:t>Ic</a:t>
                      </a:r>
                      <a:r>
                        <a:rPr lang="en-GB" b="1" dirty="0" smtClean="0">
                          <a:solidFill>
                            <a:schemeClr val="accent1"/>
                          </a:solidFill>
                        </a:rPr>
                        <a:t>(4.2 K)</a:t>
                      </a:r>
                      <a:endParaRPr lang="en-GB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&gt; 873 @12 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&gt; 438 @ 12 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&gt; 361 A @ 15 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 err="1" smtClean="0">
                          <a:solidFill>
                            <a:schemeClr val="accent1"/>
                          </a:solidFill>
                        </a:rPr>
                        <a:t>Jc</a:t>
                      </a:r>
                      <a:r>
                        <a:rPr lang="en-GB" b="1" dirty="0" smtClean="0">
                          <a:solidFill>
                            <a:schemeClr val="accent1"/>
                          </a:solidFill>
                        </a:rPr>
                        <a:t>(4.2 K)</a:t>
                      </a:r>
                      <a:endParaRPr lang="en-GB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A/mm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GB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&gt; 2500 @ 12 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&gt; 2450 @ 12 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&gt; 1340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@ 15 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>
                          <a:solidFill>
                            <a:schemeClr val="accent1"/>
                          </a:solidFill>
                        </a:rPr>
                        <a:t>n-</a:t>
                      </a:r>
                      <a:r>
                        <a:rPr lang="en-GB" b="1" dirty="0" err="1" smtClean="0">
                          <a:solidFill>
                            <a:schemeClr val="accent1"/>
                          </a:solidFill>
                        </a:rPr>
                        <a:t>nalue</a:t>
                      </a:r>
                      <a:r>
                        <a:rPr lang="en-GB" b="1" baseline="0" dirty="0" smtClean="0">
                          <a:solidFill>
                            <a:schemeClr val="accent1"/>
                          </a:solidFill>
                        </a:rPr>
                        <a:t> (4.2 K, 15 T)</a:t>
                      </a:r>
                      <a:endParaRPr lang="en-GB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&gt; 15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&gt; 15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&gt; 15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>
                          <a:solidFill>
                            <a:schemeClr val="accent1"/>
                          </a:solidFill>
                        </a:rPr>
                        <a:t>RRR</a:t>
                      </a:r>
                      <a:endParaRPr lang="en-GB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&gt; 150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&gt; 100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&gt;150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>
                          <a:solidFill>
                            <a:schemeClr val="accent1"/>
                          </a:solidFill>
                        </a:rPr>
                        <a:t>Unit length</a:t>
                      </a:r>
                      <a:endParaRPr lang="en-GB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&gt; 800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&gt; 700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&gt; 400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95037" y="574301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150 km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239000" y="5715000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35 km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740727" y="5758934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45 km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53328" y="5758934"/>
            <a:ext cx="3166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Quantity of conductor procured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235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182813"/>
              </p:ext>
            </p:extLst>
          </p:nvPr>
        </p:nvGraphicFramePr>
        <p:xfrm>
          <a:off x="228600" y="1295400"/>
          <a:ext cx="8686800" cy="4821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805136"/>
                <a:gridCol w="1800200"/>
                <a:gridCol w="2414464"/>
                <a:gridCol w="1447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Billet ID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1.0 mm</a:t>
                      </a:r>
                    </a:p>
                    <a:p>
                      <a:pPr algn="ctr"/>
                      <a:r>
                        <a:rPr lang="en-GB" dirty="0" smtClean="0"/>
                        <a:t>132/169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(4.2 K,15T)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OST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(4.2 K,12T)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baseline="0" dirty="0" smtClean="0"/>
                        <a:t> OST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Jc</a:t>
                      </a:r>
                      <a:r>
                        <a:rPr lang="en-GB" dirty="0" smtClean="0"/>
                        <a:t> (4.2 K,12T) A/mm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CERN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RRR</a:t>
                      </a:r>
                    </a:p>
                    <a:p>
                      <a:pPr algn="ctr"/>
                      <a:r>
                        <a:rPr lang="en-GB" dirty="0" smtClean="0"/>
                        <a:t>CERN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14310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1569/1627/1627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3020/3047/3026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2751/2810/2780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296/311/317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14311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1698/1624</a:t>
                      </a:r>
                      <a:r>
                        <a:rPr lang="en-GB" baseline="0" dirty="0" smtClean="0"/>
                        <a:t>/1627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3119/3098/3071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2843/2781/2897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311/318/304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14312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1562/1557/1595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2967/2983/3040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2738/2739/2799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329/335</a:t>
                      </a:r>
                      <a:endParaRPr lang="fr-FR" dirty="0"/>
                    </a:p>
                  </a:txBody>
                  <a:tcPr/>
                </a:tc>
              </a:tr>
              <a:tr h="421352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14108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1612/1599/1644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3102/3028/3090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2749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297</a:t>
                      </a:r>
                      <a:endParaRPr lang="fr-FR" b="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14393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1609/1641</a:t>
                      </a:r>
                      <a:r>
                        <a:rPr lang="en-GB" b="0" baseline="0" dirty="0" smtClean="0"/>
                        <a:t>/1655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3006/3057/3102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2808/2940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281/267</a:t>
                      </a:r>
                      <a:endParaRPr lang="fr-FR" b="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14839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1540/1579/1599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2947/2943/3016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2746/2794/2793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201/241/218</a:t>
                      </a:r>
                      <a:endParaRPr lang="fr-FR" b="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14840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1646/1641/1604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3040/3051/3013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2743/2833/2800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222/250/288</a:t>
                      </a:r>
                      <a:endParaRPr lang="fr-FR" b="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14842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1617/1644/1594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3025/3058/3026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2656/2785/2664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222/263/230</a:t>
                      </a:r>
                      <a:endParaRPr lang="fr-FR" b="0" dirty="0"/>
                    </a:p>
                  </a:txBody>
                  <a:tcPr/>
                </a:tc>
              </a:tr>
              <a:tr h="645368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Average value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b="1" dirty="0" smtClean="0"/>
                        <a:t>1613 A/mm</a:t>
                      </a:r>
                      <a:r>
                        <a:rPr lang="en-GB" b="1" baseline="30000" dirty="0" smtClean="0"/>
                        <a:t>2</a:t>
                      </a:r>
                      <a:endParaRPr lang="fr-FR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sz="1800" b="1" dirty="0" smtClean="0"/>
                        <a:t>3036 A/mm</a:t>
                      </a:r>
                      <a:r>
                        <a:rPr lang="en-GB" sz="1800" b="1" baseline="30000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b="1" dirty="0" smtClean="0"/>
                        <a:t>2783 A/mm</a:t>
                      </a:r>
                      <a:r>
                        <a:rPr lang="en-GB" b="1" baseline="30000" dirty="0" smtClean="0"/>
                        <a:t>2</a:t>
                      </a:r>
                      <a:endParaRPr lang="fr-FR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 smtClean="0"/>
                    </a:p>
                    <a:p>
                      <a:pPr algn="ctr"/>
                      <a:r>
                        <a:rPr lang="en-GB" sz="1800" b="1" dirty="0" smtClean="0"/>
                        <a:t>280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399831" y="-479425"/>
            <a:ext cx="8515569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Fresca 2 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RRP</a:t>
            </a: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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 strand (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 = 1 mm)</a:t>
            </a:r>
            <a:endParaRPr lang="en-GB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9543" y="695235"/>
            <a:ext cx="1940257" cy="461665"/>
          </a:xfrm>
          <a:prstGeom prst="rect">
            <a:avLst/>
          </a:prstGeom>
          <a:ln w="2222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RRP 132/169</a:t>
            </a:r>
          </a:p>
        </p:txBody>
      </p:sp>
      <p:sp>
        <p:nvSpPr>
          <p:cNvPr id="5" name="Rectangle 4"/>
          <p:cNvSpPr/>
          <p:nvPr/>
        </p:nvSpPr>
        <p:spPr>
          <a:xfrm>
            <a:off x="222626" y="6172200"/>
            <a:ext cx="2924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Cu/non Cu </a:t>
            </a:r>
            <a:r>
              <a:rPr lang="en-GB" dirty="0" smtClean="0"/>
              <a:t>values: 1.23 -1.32</a:t>
            </a:r>
            <a:endParaRPr lang="fr-FR" b="1" dirty="0"/>
          </a:p>
        </p:txBody>
      </p:sp>
      <p:sp>
        <p:nvSpPr>
          <p:cNvPr id="6" name="Rectangle 5"/>
          <p:cNvSpPr/>
          <p:nvPr/>
        </p:nvSpPr>
        <p:spPr>
          <a:xfrm>
            <a:off x="7086600" y="6233194"/>
            <a:ext cx="1938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50 hours at 650 </a:t>
            </a:r>
            <a:r>
              <a:rPr lang="en-GB" dirty="0" smtClean="0">
                <a:sym typeface="Symbol"/>
              </a:rPr>
              <a:t></a:t>
            </a:r>
            <a:r>
              <a:rPr lang="en-GB" dirty="0" smtClean="0"/>
              <a:t>C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6379515" y="545068"/>
            <a:ext cx="1948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Specified values 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672430" y="926068"/>
            <a:ext cx="1717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ym typeface="Symbol"/>
              </a:rPr>
              <a:t>&gt;</a:t>
            </a:r>
            <a:r>
              <a:rPr lang="en-GB" sz="2000" b="1" dirty="0" smtClean="0">
                <a:sym typeface="Symbol"/>
              </a:rPr>
              <a:t> </a:t>
            </a:r>
            <a:r>
              <a:rPr lang="en-GB" sz="2000" b="1" dirty="0" smtClean="0"/>
              <a:t>2500 A/mm</a:t>
            </a:r>
            <a:r>
              <a:rPr lang="en-GB" sz="2000" b="1" baseline="30000" dirty="0" smtClean="0"/>
              <a:t>2</a:t>
            </a:r>
            <a:endParaRPr lang="en-GB" sz="2000" b="1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7821384" y="926068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ym typeface="Symbol"/>
              </a:rPr>
              <a:t>&gt;</a:t>
            </a:r>
            <a:r>
              <a:rPr lang="en-GB" sz="2000" b="1" dirty="0" smtClean="0">
                <a:sym typeface="Symbol"/>
              </a:rPr>
              <a:t> </a:t>
            </a:r>
            <a:r>
              <a:rPr lang="en-GB" sz="2000" b="1" dirty="0" smtClean="0"/>
              <a:t>150 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2502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1181</TotalTime>
  <Words>1185</Words>
  <Application>Microsoft Office PowerPoint</Application>
  <PresentationFormat>On-screen Show (4:3)</PresentationFormat>
  <Paragraphs>464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Past and Present  Manufacture and Performance of PIT and RRP132/169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Strand Specification and near term procurement</dc:title>
  <dc:creator>Administrator</dc:creator>
  <cp:lastModifiedBy>Administrator</cp:lastModifiedBy>
  <cp:revision>356</cp:revision>
  <dcterms:created xsi:type="dcterms:W3CDTF">2006-08-16T00:00:00Z</dcterms:created>
  <dcterms:modified xsi:type="dcterms:W3CDTF">2013-10-16T12:16:46Z</dcterms:modified>
</cp:coreProperties>
</file>