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0"/>
  </p:notesMasterIdLst>
  <p:sldIdLst>
    <p:sldId id="256" r:id="rId2"/>
    <p:sldId id="286" r:id="rId3"/>
    <p:sldId id="281" r:id="rId4"/>
    <p:sldId id="268" r:id="rId5"/>
    <p:sldId id="257" r:id="rId6"/>
    <p:sldId id="266" r:id="rId7"/>
    <p:sldId id="267" r:id="rId8"/>
    <p:sldId id="259" r:id="rId9"/>
    <p:sldId id="261" r:id="rId10"/>
    <p:sldId id="260" r:id="rId11"/>
    <p:sldId id="262" r:id="rId12"/>
    <p:sldId id="289" r:id="rId13"/>
    <p:sldId id="264" r:id="rId14"/>
    <p:sldId id="287" r:id="rId15"/>
    <p:sldId id="263" r:id="rId16"/>
    <p:sldId id="265" r:id="rId17"/>
    <p:sldId id="269" r:id="rId18"/>
    <p:sldId id="270" r:id="rId19"/>
    <p:sldId id="271" r:id="rId20"/>
    <p:sldId id="272" r:id="rId21"/>
    <p:sldId id="280" r:id="rId22"/>
    <p:sldId id="288" r:id="rId23"/>
    <p:sldId id="278" r:id="rId24"/>
    <p:sldId id="282" r:id="rId25"/>
    <p:sldId id="275" r:id="rId26"/>
    <p:sldId id="274" r:id="rId27"/>
    <p:sldId id="284" r:id="rId28"/>
    <p:sldId id="285"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5" d="100"/>
          <a:sy n="55" d="100"/>
        </p:scale>
        <p:origin x="-1722" y="-30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B02985-BDCD-45FD-A327-217E2A3FA15D}" type="datetimeFigureOut">
              <a:rPr lang="en-GB" smtClean="0"/>
              <a:t>17/10/2013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F513E9-D257-4813-8ACF-8AF5652954C9}" type="slidenum">
              <a:rPr lang="en-GB" smtClean="0"/>
              <a:t>‹#›</a:t>
            </a:fld>
            <a:endParaRPr lang="en-GB"/>
          </a:p>
        </p:txBody>
      </p:sp>
    </p:spTree>
    <p:extLst>
      <p:ext uri="{BB962C8B-B14F-4D97-AF65-F5344CB8AC3E}">
        <p14:creationId xmlns:p14="http://schemas.microsoft.com/office/powerpoint/2010/main" val="1731874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9F513E9-D257-4813-8ACF-8AF5652954C9}" type="slidenum">
              <a:rPr lang="en-GB" smtClean="0"/>
              <a:t>13</a:t>
            </a:fld>
            <a:endParaRPr lang="en-GB"/>
          </a:p>
        </p:txBody>
      </p:sp>
    </p:spTree>
    <p:extLst>
      <p:ext uri="{BB962C8B-B14F-4D97-AF65-F5344CB8AC3E}">
        <p14:creationId xmlns:p14="http://schemas.microsoft.com/office/powerpoint/2010/main" val="21210647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87F043-E3F6-4E5B-941A-7C2397C610A7}" type="datetime1">
              <a:rPr lang="en-US" smtClean="0"/>
              <a:t>10/17/2013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A7CA1B-634D-4B1F-A82B-1CD51E46A336}" type="datetime1">
              <a:rPr lang="en-US" smtClean="0"/>
              <a:t>10/17/2013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A99E22-FF69-4E8A-B1BD-359CD42A5BD1}" type="datetime1">
              <a:rPr lang="en-US" smtClean="0"/>
              <a:t>10/17/2013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67649" y="5943600"/>
            <a:ext cx="2133600" cy="365125"/>
          </a:xfrm>
        </p:spPr>
        <p:txBody>
          <a:bodyPr/>
          <a:lstStyle/>
          <a:p>
            <a:fld id="{CCF69F0C-7720-4823-B072-87C162FE4522}" type="datetime1">
              <a:rPr lang="en-US" smtClean="0"/>
              <a:t>10/17/2013</a:t>
            </a:fld>
            <a:endParaRPr lang="en-US"/>
          </a:p>
        </p:txBody>
      </p:sp>
      <p:sp>
        <p:nvSpPr>
          <p:cNvPr id="5" name="Footer Placeholder 4"/>
          <p:cNvSpPr>
            <a:spLocks noGrp="1"/>
          </p:cNvSpPr>
          <p:nvPr>
            <p:ph type="ftr" sz="quarter" idx="11"/>
          </p:nvPr>
        </p:nvSpPr>
        <p:spPr>
          <a:xfrm>
            <a:off x="3464416" y="5715000"/>
            <a:ext cx="2895600" cy="365125"/>
          </a:xfrm>
        </p:spPr>
        <p:txBody>
          <a:bodyPr/>
          <a:lstStyle/>
          <a:p>
            <a:endParaRPr lang="en-US" dirty="0"/>
          </a:p>
        </p:txBody>
      </p:sp>
      <p:cxnSp>
        <p:nvCxnSpPr>
          <p:cNvPr id="7" name="Straight Connector 6"/>
          <p:cNvCxnSpPr/>
          <p:nvPr userDrawn="1"/>
        </p:nvCxnSpPr>
        <p:spPr>
          <a:xfrm>
            <a:off x="0" y="6629400"/>
            <a:ext cx="9144000"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userDrawn="1"/>
        </p:nvSpPr>
        <p:spPr>
          <a:xfrm>
            <a:off x="7938477" y="6562165"/>
            <a:ext cx="1205523" cy="369332"/>
          </a:xfrm>
          <a:prstGeom prst="rect">
            <a:avLst/>
          </a:prstGeom>
          <a:noFill/>
        </p:spPr>
        <p:txBody>
          <a:bodyPr wrap="none" rtlCol="0">
            <a:spAutoFit/>
          </a:bodyPr>
          <a:lstStyle/>
          <a:p>
            <a:r>
              <a:rPr lang="en-GB" dirty="0" err="1" smtClean="0"/>
              <a:t>A.Ballarino</a:t>
            </a:r>
            <a:endParaRPr lang="en-GB" dirty="0"/>
          </a:p>
        </p:txBody>
      </p:sp>
      <p:sp>
        <p:nvSpPr>
          <p:cNvPr id="9" name="TextBox 8"/>
          <p:cNvSpPr txBox="1"/>
          <p:nvPr userDrawn="1"/>
        </p:nvSpPr>
        <p:spPr>
          <a:xfrm>
            <a:off x="0" y="6562165"/>
            <a:ext cx="3468898" cy="369332"/>
          </a:xfrm>
          <a:prstGeom prst="rect">
            <a:avLst/>
          </a:prstGeom>
          <a:noFill/>
        </p:spPr>
        <p:txBody>
          <a:bodyPr wrap="none" rtlCol="0">
            <a:spAutoFit/>
          </a:bodyPr>
          <a:lstStyle/>
          <a:p>
            <a:r>
              <a:rPr lang="en-GB" dirty="0" smtClean="0"/>
              <a:t>Internal</a:t>
            </a:r>
            <a:r>
              <a:rPr lang="en-GB" baseline="0" dirty="0" smtClean="0"/>
              <a:t> Review, CERN, 17/10/2013</a:t>
            </a:r>
            <a:endParaRPr lang="en-GB" dirty="0"/>
          </a:p>
        </p:txBody>
      </p:sp>
      <p:sp>
        <p:nvSpPr>
          <p:cNvPr id="10" name="Slide Number Placeholder 5"/>
          <p:cNvSpPr>
            <a:spLocks noGrp="1"/>
          </p:cNvSpPr>
          <p:nvPr>
            <p:ph type="sldNum" sz="quarter" idx="12"/>
          </p:nvPr>
        </p:nvSpPr>
        <p:spPr>
          <a:xfrm>
            <a:off x="4038600" y="6562165"/>
            <a:ext cx="2133600" cy="365125"/>
          </a:xfrm>
        </p:spPr>
        <p:txBody>
          <a:bodyPr/>
          <a:lstStyle/>
          <a:p>
            <a:fld id="{B6F15528-21DE-4FAA-801E-634DDDAF4B2B}"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D83B8F-242D-4996-B265-490482FED4A1}" type="datetime1">
              <a:rPr lang="en-US" smtClean="0"/>
              <a:t>10/17/2013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6FE1A7A-5C92-4C34-B0D7-81725F37EF9E}" type="datetime1">
              <a:rPr lang="en-US" smtClean="0"/>
              <a:t>10/17/2013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64B5253-64D6-44FC-8E79-B740BB93DDB1}" type="datetime1">
              <a:rPr lang="en-US" smtClean="0"/>
              <a:t>10/17/2013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73EB40-C421-4041-A66C-B1B9D1269463}" type="datetime1">
              <a:rPr lang="en-US" smtClean="0"/>
              <a:t>10/17/2013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BC0650-878C-4B9D-8D17-F5A9B6CFDFF9}" type="datetime1">
              <a:rPr lang="en-US" smtClean="0"/>
              <a:t>10/17/2013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FE1D5F-5EFE-482F-8151-EC9CF57D2DB7}" type="datetime1">
              <a:rPr lang="en-US" smtClean="0"/>
              <a:t>10/17/2013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B38457-9594-40C9-9DE7-75C14BF26AC5}" type="datetime1">
              <a:rPr lang="en-US" smtClean="0"/>
              <a:t>10/17/2013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85000"/>
            <a:alpha val="16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17F9AE-7BB3-469F-B223-D6AE2C7D6718}" type="datetime1">
              <a:rPr lang="en-US" smtClean="0"/>
              <a:t>10/17/2013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9.emf"/><Relationship Id="rId5" Type="http://schemas.openxmlformats.org/officeDocument/2006/relationships/image" Target="../media/image4.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4055" y="1991132"/>
            <a:ext cx="8313174" cy="2123668"/>
          </a:xfrm>
          <a:ln w="41275">
            <a:noFill/>
          </a:ln>
        </p:spPr>
        <p:txBody>
          <a:bodyPr>
            <a:normAutofit/>
          </a:bodyPr>
          <a:lstStyle/>
          <a:p>
            <a:r>
              <a:rPr lang="en-GB" sz="4000" b="1" dirty="0"/>
              <a:t>CERN Cabling </a:t>
            </a:r>
            <a:r>
              <a:rPr lang="en-GB" sz="4000" b="1" dirty="0" smtClean="0"/>
              <a:t>Experience</a:t>
            </a:r>
            <a:br>
              <a:rPr lang="en-GB" sz="4000" b="1" dirty="0" smtClean="0"/>
            </a:br>
            <a:r>
              <a:rPr lang="en-GB" sz="4000" b="1" dirty="0" smtClean="0"/>
              <a:t> </a:t>
            </a:r>
            <a:r>
              <a:rPr lang="en-GB" sz="4000" b="1" dirty="0"/>
              <a:t>FRESCA 2, 11 T </a:t>
            </a:r>
            <a:r>
              <a:rPr lang="en-GB" sz="4000" b="1" dirty="0" smtClean="0"/>
              <a:t>Dipole </a:t>
            </a:r>
            <a:r>
              <a:rPr lang="en-GB" sz="4000" b="1" dirty="0"/>
              <a:t>and </a:t>
            </a:r>
            <a:r>
              <a:rPr lang="en-GB" sz="4000" b="1" dirty="0" smtClean="0"/>
              <a:t>MQXF</a:t>
            </a:r>
            <a:br>
              <a:rPr lang="en-GB" sz="4000" b="1" dirty="0" smtClean="0"/>
            </a:br>
            <a:r>
              <a:rPr lang="en-GB" sz="3800" b="1" dirty="0" smtClean="0">
                <a:solidFill>
                  <a:schemeClr val="bg1">
                    <a:lumMod val="50000"/>
                  </a:schemeClr>
                </a:solidFill>
              </a:rPr>
              <a:t>A. </a:t>
            </a:r>
            <a:r>
              <a:rPr lang="en-GB" sz="3800" b="1" dirty="0" err="1" smtClean="0">
                <a:solidFill>
                  <a:schemeClr val="bg1">
                    <a:lumMod val="50000"/>
                  </a:schemeClr>
                </a:solidFill>
              </a:rPr>
              <a:t>Ballarino</a:t>
            </a:r>
            <a:endParaRPr lang="en-GB" sz="3800" b="1" dirty="0">
              <a:solidFill>
                <a:schemeClr val="bg1">
                  <a:lumMod val="50000"/>
                </a:schemeClr>
              </a:solidFill>
            </a:endParaRPr>
          </a:p>
        </p:txBody>
      </p:sp>
      <p:sp>
        <p:nvSpPr>
          <p:cNvPr id="3" name="Subtitle 2"/>
          <p:cNvSpPr>
            <a:spLocks noGrp="1"/>
          </p:cNvSpPr>
          <p:nvPr>
            <p:ph type="subTitle" idx="1"/>
          </p:nvPr>
        </p:nvSpPr>
        <p:spPr>
          <a:xfrm>
            <a:off x="1295400" y="4343400"/>
            <a:ext cx="6400800" cy="1371600"/>
          </a:xfrm>
        </p:spPr>
        <p:txBody>
          <a:bodyPr/>
          <a:lstStyle/>
          <a:p>
            <a:r>
              <a:rPr lang="en-GB" b="1" dirty="0" smtClean="0"/>
              <a:t>A. </a:t>
            </a:r>
            <a:r>
              <a:rPr lang="en-GB" b="1" dirty="0" err="1" smtClean="0"/>
              <a:t>Ballarino</a:t>
            </a:r>
            <a:r>
              <a:rPr lang="en-GB" b="1" dirty="0" smtClean="0"/>
              <a:t>, L. </a:t>
            </a:r>
            <a:r>
              <a:rPr lang="en-GB" b="1" dirty="0" err="1" smtClean="0"/>
              <a:t>Oberli</a:t>
            </a:r>
            <a:r>
              <a:rPr lang="en-GB" b="1" dirty="0" smtClean="0"/>
              <a:t> and B. </a:t>
            </a:r>
            <a:r>
              <a:rPr lang="en-GB" b="1" dirty="0" err="1" smtClean="0"/>
              <a:t>Bordini</a:t>
            </a:r>
            <a:endParaRPr lang="en-GB" b="1" dirty="0" smtClean="0"/>
          </a:p>
          <a:p>
            <a:r>
              <a:rPr lang="en-GB" b="1" dirty="0" smtClean="0"/>
              <a:t>17/10/2013</a:t>
            </a:r>
            <a:endParaRPr lang="en-GB" b="1" dirty="0"/>
          </a:p>
        </p:txBody>
      </p:sp>
      <p:sp>
        <p:nvSpPr>
          <p:cNvPr id="4" name="Title 1"/>
          <p:cNvSpPr txBox="1">
            <a:spLocks/>
          </p:cNvSpPr>
          <p:nvPr/>
        </p:nvSpPr>
        <p:spPr>
          <a:xfrm>
            <a:off x="731274" y="0"/>
            <a:ext cx="7772400" cy="1470025"/>
          </a:xfrm>
          <a:prstGeom prst="rect">
            <a:avLst/>
          </a:prstGeom>
          <a:ln>
            <a:noFill/>
          </a:ln>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b="1" dirty="0" smtClean="0">
                <a:solidFill>
                  <a:schemeClr val="accent1">
                    <a:lumMod val="75000"/>
                  </a:schemeClr>
                </a:solidFill>
              </a:rPr>
              <a:t>Hi-</a:t>
            </a:r>
            <a:r>
              <a:rPr lang="en-GB" sz="3600" b="1" dirty="0" err="1" smtClean="0">
                <a:solidFill>
                  <a:schemeClr val="accent1">
                    <a:lumMod val="75000"/>
                  </a:schemeClr>
                </a:solidFill>
              </a:rPr>
              <a:t>Lumi</a:t>
            </a:r>
            <a:r>
              <a:rPr lang="en-GB" sz="3600" b="1" dirty="0" smtClean="0">
                <a:solidFill>
                  <a:schemeClr val="accent1">
                    <a:lumMod val="75000"/>
                  </a:schemeClr>
                </a:solidFill>
              </a:rPr>
              <a:t> LHC/LARP Conductor and Cable Internal Review</a:t>
            </a:r>
            <a:endParaRPr lang="en-GB" sz="3600" b="1" dirty="0">
              <a:solidFill>
                <a:schemeClr val="accent1">
                  <a:lumMod val="75000"/>
                </a:schemeClr>
              </a:solidFill>
            </a:endParaRPr>
          </a:p>
        </p:txBody>
      </p:sp>
      <p:sp>
        <p:nvSpPr>
          <p:cNvPr id="5" name="Rectangle 4"/>
          <p:cNvSpPr/>
          <p:nvPr/>
        </p:nvSpPr>
        <p:spPr>
          <a:xfrm>
            <a:off x="383305" y="1973926"/>
            <a:ext cx="8468337" cy="2293274"/>
          </a:xfrm>
          <a:prstGeom prst="rect">
            <a:avLst/>
          </a:prstGeom>
          <a:noFill/>
          <a:ln w="44450">
            <a:solidFill>
              <a:schemeClr val="accent1"/>
            </a:solidFill>
          </a:ln>
          <a:effectLst>
            <a:outerShdw blurRad="50800" dist="50800" dir="5400000" algn="ctr" rotWithShape="0">
              <a:srgbClr val="000000">
                <a:alpha val="1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695" r="26226" b="695"/>
          <a:stretch/>
        </p:blipFill>
        <p:spPr>
          <a:xfrm>
            <a:off x="12290" y="5715000"/>
            <a:ext cx="2283902" cy="1014825"/>
          </a:xfrm>
          <a:prstGeom prst="rect">
            <a:avLst/>
          </a:prstGeom>
        </p:spPr>
      </p:pic>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70077"/>
          <a:stretch/>
        </p:blipFill>
        <p:spPr>
          <a:xfrm>
            <a:off x="8158952" y="5715000"/>
            <a:ext cx="926359" cy="1014825"/>
          </a:xfrm>
          <a:prstGeom prst="rect">
            <a:avLst/>
          </a:prstGeom>
        </p:spPr>
      </p:pic>
    </p:spTree>
    <p:extLst>
      <p:ext uri="{BB962C8B-B14F-4D97-AF65-F5344CB8AC3E}">
        <p14:creationId xmlns:p14="http://schemas.microsoft.com/office/powerpoint/2010/main" val="36576190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393"/>
          <a:stretch/>
        </p:blipFill>
        <p:spPr bwMode="auto">
          <a:xfrm>
            <a:off x="228600" y="1371599"/>
            <a:ext cx="8686800" cy="4232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105764" y="5490209"/>
            <a:ext cx="9038236" cy="769441"/>
          </a:xfrm>
          <a:prstGeom prst="rect">
            <a:avLst/>
          </a:prstGeom>
          <a:noFill/>
        </p:spPr>
        <p:txBody>
          <a:bodyPr wrap="square" rtlCol="0">
            <a:spAutoFit/>
          </a:bodyPr>
          <a:lstStyle/>
          <a:p>
            <a:pPr algn="ctr"/>
            <a:r>
              <a:rPr lang="en-GB" sz="2200" dirty="0" smtClean="0"/>
              <a:t>RRP 208/127 Cables with same geometry and same heat treatment </a:t>
            </a:r>
          </a:p>
          <a:p>
            <a:pPr algn="ctr"/>
            <a:r>
              <a:rPr lang="en-GB" sz="2200" dirty="0" smtClean="0"/>
              <a:t>48h/210</a:t>
            </a:r>
            <a:r>
              <a:rPr lang="en-GB" sz="2200" dirty="0" smtClean="0">
                <a:sym typeface="Symbol"/>
              </a:rPr>
              <a:t></a:t>
            </a:r>
            <a:r>
              <a:rPr lang="en-GB" sz="2200" dirty="0" smtClean="0"/>
              <a:t>C </a:t>
            </a:r>
            <a:r>
              <a:rPr lang="en-GB" sz="2200" dirty="0"/>
              <a:t>+ </a:t>
            </a:r>
            <a:r>
              <a:rPr lang="en-GB" sz="2200" dirty="0" smtClean="0"/>
              <a:t>48h/400</a:t>
            </a:r>
            <a:r>
              <a:rPr lang="en-GB" sz="2200" dirty="0" smtClean="0">
                <a:sym typeface="Symbol"/>
              </a:rPr>
              <a:t></a:t>
            </a:r>
            <a:r>
              <a:rPr lang="en-GB" sz="2200" dirty="0" smtClean="0"/>
              <a:t>C </a:t>
            </a:r>
            <a:r>
              <a:rPr lang="en-GB" sz="2200" dirty="0"/>
              <a:t>+ </a:t>
            </a:r>
            <a:r>
              <a:rPr lang="en-GB" sz="2200" dirty="0" smtClean="0"/>
              <a:t>50h/640</a:t>
            </a:r>
            <a:r>
              <a:rPr lang="en-GB" sz="2200" dirty="0" smtClean="0">
                <a:sym typeface="Symbol"/>
              </a:rPr>
              <a:t></a:t>
            </a:r>
            <a:r>
              <a:rPr lang="en-GB" sz="2200" dirty="0" smtClean="0"/>
              <a:t>C</a:t>
            </a:r>
            <a:endParaRPr lang="fr-FR" sz="2200" dirty="0"/>
          </a:p>
        </p:txBody>
      </p:sp>
      <p:sp>
        <p:nvSpPr>
          <p:cNvPr id="10" name="TextBox 9"/>
          <p:cNvSpPr txBox="1"/>
          <p:nvPr/>
        </p:nvSpPr>
        <p:spPr>
          <a:xfrm>
            <a:off x="1524000" y="-5953"/>
            <a:ext cx="6400342" cy="615553"/>
          </a:xfrm>
          <a:prstGeom prst="rect">
            <a:avLst/>
          </a:prstGeom>
          <a:noFill/>
        </p:spPr>
        <p:txBody>
          <a:bodyPr wrap="none" rtlCol="0">
            <a:spAutoFit/>
          </a:bodyPr>
          <a:lstStyle/>
          <a:p>
            <a:r>
              <a:rPr lang="en-GB" sz="3400" b="1" dirty="0" smtClean="0">
                <a:solidFill>
                  <a:schemeClr val="accent1"/>
                </a:solidFill>
              </a:rPr>
              <a:t>Cable development for 11 T dipole</a:t>
            </a:r>
            <a:endParaRPr lang="en-GB" sz="3400" b="1" dirty="0">
              <a:solidFill>
                <a:schemeClr val="accent1"/>
              </a:solidFill>
            </a:endParaRPr>
          </a:p>
        </p:txBody>
      </p:sp>
      <p:sp>
        <p:nvSpPr>
          <p:cNvPr id="2" name="TextBox 1"/>
          <p:cNvSpPr txBox="1"/>
          <p:nvPr/>
        </p:nvSpPr>
        <p:spPr>
          <a:xfrm>
            <a:off x="491967" y="685800"/>
            <a:ext cx="8118633" cy="430887"/>
          </a:xfrm>
          <a:prstGeom prst="rect">
            <a:avLst/>
          </a:prstGeom>
          <a:noFill/>
        </p:spPr>
        <p:txBody>
          <a:bodyPr wrap="none" rtlCol="0">
            <a:spAutoFit/>
          </a:bodyPr>
          <a:lstStyle/>
          <a:p>
            <a:r>
              <a:rPr lang="en-GB" sz="2200" b="1" dirty="0" smtClean="0">
                <a:solidFill>
                  <a:schemeClr val="accent6"/>
                </a:solidFill>
              </a:rPr>
              <a:t>Degradation of RRR in 11 T cables made from RRP</a:t>
            </a:r>
            <a:r>
              <a:rPr lang="en-GB" sz="2200" b="1" dirty="0" smtClean="0">
                <a:solidFill>
                  <a:schemeClr val="accent6"/>
                </a:solidFill>
                <a:sym typeface="Symbol"/>
              </a:rPr>
              <a:t></a:t>
            </a:r>
            <a:r>
              <a:rPr lang="en-GB" sz="2200" b="1" dirty="0" smtClean="0">
                <a:solidFill>
                  <a:schemeClr val="accent6"/>
                </a:solidFill>
              </a:rPr>
              <a:t> 198/127 strands</a:t>
            </a:r>
            <a:endParaRPr lang="en-GB" sz="2200" b="1" dirty="0">
              <a:solidFill>
                <a:schemeClr val="accent6"/>
              </a:solidFill>
            </a:endParaRPr>
          </a:p>
        </p:txBody>
      </p:sp>
      <p:sp>
        <p:nvSpPr>
          <p:cNvPr id="5" name="Slide Number Placeholder 4"/>
          <p:cNvSpPr>
            <a:spLocks noGrp="1"/>
          </p:cNvSpPr>
          <p:nvPr>
            <p:ph type="sldNum" sz="quarter" idx="12"/>
          </p:nvPr>
        </p:nvSpPr>
        <p:spPr>
          <a:xfrm>
            <a:off x="2895600" y="6562165"/>
            <a:ext cx="2133600" cy="365125"/>
          </a:xfrm>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19409069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0"/>
            <a:ext cx="7731668" cy="615553"/>
          </a:xfrm>
          <a:prstGeom prst="rect">
            <a:avLst/>
          </a:prstGeom>
          <a:noFill/>
        </p:spPr>
        <p:txBody>
          <a:bodyPr wrap="none" rtlCol="0">
            <a:spAutoFit/>
          </a:bodyPr>
          <a:lstStyle/>
          <a:p>
            <a:r>
              <a:rPr lang="en-GB" sz="3400" b="1" dirty="0" smtClean="0">
                <a:solidFill>
                  <a:schemeClr val="accent1"/>
                </a:solidFill>
              </a:rPr>
              <a:t>Cable development for MQXF </a:t>
            </a:r>
            <a:r>
              <a:rPr lang="en-GB" sz="3400" b="1" dirty="0" err="1" smtClean="0">
                <a:solidFill>
                  <a:schemeClr val="accent1"/>
                </a:solidFill>
              </a:rPr>
              <a:t>quadrupole</a:t>
            </a:r>
            <a:endParaRPr lang="en-GB" sz="3400" b="1" dirty="0">
              <a:solidFill>
                <a:schemeClr val="accent1"/>
              </a:solidFill>
            </a:endParaRPr>
          </a:p>
        </p:txBody>
      </p:sp>
      <p:pic>
        <p:nvPicPr>
          <p:cNvPr id="3" name="Picture 2" descr="\\cern.ch\dfs\Workspaces\d\div_lhc\MMS_SECA\CABLAGE\Câblage Nb3Sn\40 brins\40 x 0.85 mm\Run 90A\métallo\109 150 echantillon A\vue 1\vue complete 1  polissage 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8228" y="4572000"/>
            <a:ext cx="8172400" cy="81670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168395" y="2362200"/>
            <a:ext cx="1398140" cy="369332"/>
          </a:xfrm>
          <a:prstGeom prst="rect">
            <a:avLst/>
          </a:prstGeom>
          <a:noFill/>
        </p:spPr>
        <p:txBody>
          <a:bodyPr wrap="none" rtlCol="0">
            <a:spAutoFit/>
          </a:bodyPr>
          <a:lstStyle/>
          <a:p>
            <a:r>
              <a:rPr lang="en-GB" dirty="0" smtClean="0"/>
              <a:t>RRP 132/169</a:t>
            </a:r>
            <a:endParaRPr lang="en-GB" dirty="0"/>
          </a:p>
        </p:txBody>
      </p:sp>
      <p:sp>
        <p:nvSpPr>
          <p:cNvPr id="5" name="TextBox 4"/>
          <p:cNvSpPr txBox="1"/>
          <p:nvPr/>
        </p:nvSpPr>
        <p:spPr>
          <a:xfrm>
            <a:off x="5313067" y="2362200"/>
            <a:ext cx="877163" cy="369332"/>
          </a:xfrm>
          <a:prstGeom prst="rect">
            <a:avLst/>
          </a:prstGeom>
          <a:noFill/>
        </p:spPr>
        <p:txBody>
          <a:bodyPr wrap="none" rtlCol="0">
            <a:spAutoFit/>
          </a:bodyPr>
          <a:lstStyle/>
          <a:p>
            <a:r>
              <a:rPr lang="en-GB" dirty="0" smtClean="0"/>
              <a:t>PIT 192</a:t>
            </a:r>
            <a:endParaRPr lang="en-GB" dirty="0"/>
          </a:p>
        </p:txBody>
      </p:sp>
      <p:pic>
        <p:nvPicPr>
          <p:cNvPr id="6" name="Picture 20"/>
          <p:cNvPicPr>
            <a:picLocks noChangeAspect="1"/>
          </p:cNvPicPr>
          <p:nvPr/>
        </p:nvPicPr>
        <p:blipFill>
          <a:blip r:embed="rId3"/>
          <a:srcRect l="1846" t="374" r="1107" b="1307"/>
          <a:stretch>
            <a:fillRect/>
          </a:stretch>
        </p:blipFill>
        <p:spPr>
          <a:xfrm>
            <a:off x="5063995" y="2747771"/>
            <a:ext cx="1348319" cy="1350001"/>
          </a:xfrm>
          <a:prstGeom prst="rect">
            <a:avLst/>
          </a:prstGeom>
          <a:noFill/>
          <a:ln>
            <a:noFill/>
          </a:ln>
        </p:spPr>
      </p:pic>
      <p:pic>
        <p:nvPicPr>
          <p:cNvPr id="7" name="Picture 18" descr="HO10S14163A01U.jpg"/>
          <p:cNvPicPr>
            <a:picLocks noChangeAspect="1"/>
          </p:cNvPicPr>
          <p:nvPr/>
        </p:nvPicPr>
        <p:blipFill>
          <a:blip r:embed="rId4"/>
          <a:srcRect b="28615"/>
          <a:stretch>
            <a:fillRect/>
          </a:stretch>
        </p:blipFill>
        <p:spPr>
          <a:xfrm>
            <a:off x="2238461" y="2747771"/>
            <a:ext cx="1328074" cy="1350001"/>
          </a:xfrm>
          <a:prstGeom prst="rect">
            <a:avLst/>
          </a:prstGeom>
          <a:noFill/>
          <a:ln>
            <a:noFill/>
          </a:ln>
        </p:spPr>
      </p:pic>
      <p:graphicFrame>
        <p:nvGraphicFramePr>
          <p:cNvPr id="8" name="Table 7"/>
          <p:cNvGraphicFramePr>
            <a:graphicFrameLocks noGrp="1"/>
          </p:cNvGraphicFramePr>
          <p:nvPr>
            <p:extLst>
              <p:ext uri="{D42A27DB-BD31-4B8C-83A1-F6EECF244321}">
                <p14:modId xmlns:p14="http://schemas.microsoft.com/office/powerpoint/2010/main" val="2810335595"/>
              </p:ext>
            </p:extLst>
          </p:nvPr>
        </p:nvGraphicFramePr>
        <p:xfrm>
          <a:off x="1026068" y="914400"/>
          <a:ext cx="7391400" cy="1280160"/>
        </p:xfrm>
        <a:graphic>
          <a:graphicData uri="http://schemas.openxmlformats.org/drawingml/2006/table">
            <a:tbl>
              <a:tblPr firstRow="1" bandRow="1">
                <a:tableStyleId>{5C22544A-7EE6-4342-B048-85BDC9FD1C3A}</a:tableStyleId>
              </a:tblPr>
              <a:tblGrid>
                <a:gridCol w="3429000"/>
                <a:gridCol w="991058"/>
                <a:gridCol w="2971342"/>
              </a:tblGrid>
              <a:tr h="416443">
                <a:tc>
                  <a:txBody>
                    <a:bodyPr/>
                    <a:lstStyle/>
                    <a:p>
                      <a:pPr algn="l"/>
                      <a:r>
                        <a:rPr lang="en-GB" sz="2200" b="1" dirty="0" err="1" smtClean="0">
                          <a:solidFill>
                            <a:schemeClr val="tx1"/>
                          </a:solidFill>
                        </a:rPr>
                        <a:t>Iop</a:t>
                      </a:r>
                      <a:r>
                        <a:rPr lang="en-GB" sz="2200" b="1" dirty="0" smtClean="0">
                          <a:solidFill>
                            <a:schemeClr val="tx1"/>
                          </a:solidFill>
                        </a:rPr>
                        <a:t>(1.9</a:t>
                      </a:r>
                      <a:r>
                        <a:rPr lang="en-GB" sz="2200" b="1" baseline="0" dirty="0" smtClean="0">
                          <a:solidFill>
                            <a:schemeClr val="tx1"/>
                          </a:solidFill>
                        </a:rPr>
                        <a:t> K, </a:t>
                      </a:r>
                      <a:r>
                        <a:rPr lang="en-GB" sz="2200" b="1" baseline="0" dirty="0" err="1" smtClean="0">
                          <a:solidFill>
                            <a:schemeClr val="tx1"/>
                          </a:solidFill>
                        </a:rPr>
                        <a:t>Bp</a:t>
                      </a:r>
                      <a:r>
                        <a:rPr lang="en-GB" sz="2200" b="1" baseline="0" dirty="0" smtClean="0">
                          <a:solidFill>
                            <a:schemeClr val="tx1"/>
                          </a:solidFill>
                        </a:rPr>
                        <a:t>=11.2 T)</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A</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17460</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6443">
                <a:tc>
                  <a:txBody>
                    <a:bodyPr/>
                    <a:lstStyle/>
                    <a:p>
                      <a:pPr algn="l"/>
                      <a:r>
                        <a:rPr lang="en-GB" sz="2200" b="1" dirty="0" smtClean="0">
                          <a:solidFill>
                            <a:schemeClr val="tx1"/>
                          </a:solidFill>
                        </a:rPr>
                        <a:t>n-value(4.2</a:t>
                      </a:r>
                      <a:r>
                        <a:rPr lang="en-GB" sz="2200" b="1" baseline="0" dirty="0" smtClean="0">
                          <a:solidFill>
                            <a:schemeClr val="tx1"/>
                          </a:solidFill>
                        </a:rPr>
                        <a:t> K, 15 T)</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&gt; 20</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6443">
                <a:tc>
                  <a:txBody>
                    <a:bodyPr/>
                    <a:lstStyle/>
                    <a:p>
                      <a:pPr algn="l"/>
                      <a:r>
                        <a:rPr lang="en-GB" sz="2200" b="1" dirty="0" smtClean="0">
                          <a:solidFill>
                            <a:schemeClr val="tx1"/>
                          </a:solidFill>
                        </a:rPr>
                        <a:t>RRR</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&gt; 100</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0" name="TextBox 9"/>
          <p:cNvSpPr txBox="1"/>
          <p:nvPr/>
        </p:nvSpPr>
        <p:spPr>
          <a:xfrm>
            <a:off x="950581" y="5943600"/>
            <a:ext cx="7355219" cy="430887"/>
          </a:xfrm>
          <a:prstGeom prst="rect">
            <a:avLst/>
          </a:prstGeom>
          <a:noFill/>
          <a:ln w="25400">
            <a:solidFill>
              <a:schemeClr val="accent1"/>
            </a:solidFill>
          </a:ln>
        </p:spPr>
        <p:txBody>
          <a:bodyPr wrap="none" rtlCol="0">
            <a:spAutoFit/>
          </a:bodyPr>
          <a:lstStyle/>
          <a:p>
            <a:r>
              <a:rPr lang="en-GB" sz="2200" dirty="0" smtClean="0"/>
              <a:t>Stainless steel (316 L) core </a:t>
            </a:r>
            <a:r>
              <a:rPr lang="en-GB" sz="2200" smtClean="0"/>
              <a:t>- 14 </a:t>
            </a:r>
            <a:r>
              <a:rPr lang="en-GB" sz="2200" dirty="0" smtClean="0"/>
              <a:t>mm width and 25 </a:t>
            </a:r>
            <a:r>
              <a:rPr lang="en-GB" sz="2200" dirty="0" smtClean="0">
                <a:sym typeface="Symbol"/>
              </a:rPr>
              <a:t>m thickness</a:t>
            </a:r>
            <a:endParaRPr lang="en-GB" sz="2200" dirty="0"/>
          </a:p>
        </p:txBody>
      </p:sp>
      <p:sp>
        <p:nvSpPr>
          <p:cNvPr id="12" name="Slide Number Placeholder 11"/>
          <p:cNvSpPr>
            <a:spLocks noGrp="1"/>
          </p:cNvSpPr>
          <p:nvPr>
            <p:ph type="sldNum" sz="quarter" idx="12"/>
          </p:nvPr>
        </p:nvSpPr>
        <p:spPr>
          <a:xfrm>
            <a:off x="2743200" y="6562165"/>
            <a:ext cx="2133600" cy="365125"/>
          </a:xfrm>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20080944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dirty="0"/>
          </a:p>
        </p:txBody>
      </p:sp>
      <p:sp>
        <p:nvSpPr>
          <p:cNvPr id="5" name="TextBox 4"/>
          <p:cNvSpPr txBox="1"/>
          <p:nvPr/>
        </p:nvSpPr>
        <p:spPr>
          <a:xfrm>
            <a:off x="853651" y="609600"/>
            <a:ext cx="7363072" cy="6063198"/>
          </a:xfrm>
          <a:prstGeom prst="rect">
            <a:avLst/>
          </a:prstGeom>
          <a:noFill/>
        </p:spPr>
        <p:txBody>
          <a:bodyPr wrap="square" rtlCol="0">
            <a:spAutoFit/>
          </a:bodyPr>
          <a:lstStyle/>
          <a:p>
            <a:pPr algn="ctr"/>
            <a:endParaRPr lang="en-GB" dirty="0"/>
          </a:p>
          <a:p>
            <a:pPr marL="285750" indent="-285750">
              <a:buFont typeface="Arial" pitchFamily="34" charset="0"/>
              <a:buChar char="•"/>
            </a:pPr>
            <a:r>
              <a:rPr lang="en-GB" sz="2400" dirty="0" smtClean="0"/>
              <a:t>Width : 17.8 mm</a:t>
            </a:r>
          </a:p>
          <a:p>
            <a:pPr marL="285750" indent="-285750">
              <a:buFont typeface="Arial" pitchFamily="34" charset="0"/>
              <a:buChar char="•"/>
            </a:pPr>
            <a:r>
              <a:rPr lang="en-GB" sz="2400" dirty="0" smtClean="0"/>
              <a:t>Width compaction </a:t>
            </a:r>
            <a:r>
              <a:rPr lang="en-GB" sz="2400" dirty="0" err="1" smtClean="0"/>
              <a:t>C</a:t>
            </a:r>
            <a:r>
              <a:rPr lang="en-GB" sz="2400" baseline="-25000" dirty="0" err="1" smtClean="0"/>
              <a:t>w</a:t>
            </a:r>
            <a:r>
              <a:rPr lang="en-GB" sz="2400" dirty="0" smtClean="0"/>
              <a:t> = </a:t>
            </a:r>
            <a:r>
              <a:rPr lang="en-GB" sz="2400" dirty="0" smtClean="0">
                <a:solidFill>
                  <a:schemeClr val="accent1"/>
                </a:solidFill>
              </a:rPr>
              <a:t>- 3.5</a:t>
            </a:r>
          </a:p>
          <a:p>
            <a:pPr marL="285750" indent="-285750">
              <a:buFont typeface="Arial" pitchFamily="34" charset="0"/>
              <a:buChar char="•"/>
            </a:pPr>
            <a:r>
              <a:rPr lang="en-GB" sz="2400" dirty="0" smtClean="0"/>
              <a:t>Mid-thickness : 1.50 and 1.53 mm</a:t>
            </a:r>
          </a:p>
          <a:p>
            <a:pPr marL="285750" indent="-285750">
              <a:buFont typeface="Arial" pitchFamily="34" charset="0"/>
              <a:buChar char="•"/>
            </a:pPr>
            <a:r>
              <a:rPr lang="en-GB" sz="2400" dirty="0" smtClean="0"/>
              <a:t>Keystone angle : 0.65 degree</a:t>
            </a:r>
          </a:p>
          <a:p>
            <a:pPr marL="285750" indent="-285750">
              <a:buFont typeface="Arial" pitchFamily="34" charset="0"/>
              <a:buChar char="•"/>
            </a:pPr>
            <a:r>
              <a:rPr lang="en-GB" sz="2400" dirty="0" smtClean="0"/>
              <a:t>Pitch length : 113 mm (17.5</a:t>
            </a:r>
            <a:r>
              <a:rPr lang="en-GB" sz="2400" baseline="30000" dirty="0" smtClean="0"/>
              <a:t>o</a:t>
            </a:r>
            <a:r>
              <a:rPr lang="en-GB" sz="2400" dirty="0" smtClean="0"/>
              <a:t>) and 125 mm (16</a:t>
            </a:r>
            <a:r>
              <a:rPr lang="en-GB" sz="2400" baseline="30000" dirty="0" smtClean="0"/>
              <a:t>o</a:t>
            </a:r>
            <a:r>
              <a:rPr lang="en-GB" sz="2400" dirty="0" smtClean="0"/>
              <a:t>)</a:t>
            </a:r>
          </a:p>
          <a:p>
            <a:pPr marL="285750" indent="-285750">
              <a:buFont typeface="Arial" pitchFamily="34" charset="0"/>
              <a:buChar char="•"/>
            </a:pPr>
            <a:endParaRPr lang="en-GB" sz="1400" dirty="0" smtClean="0"/>
          </a:p>
          <a:p>
            <a:pPr marL="285750" indent="-285750">
              <a:buFont typeface="Arial" pitchFamily="34" charset="0"/>
              <a:buChar char="•"/>
            </a:pPr>
            <a:endParaRPr lang="en-GB" sz="1400" dirty="0"/>
          </a:p>
          <a:p>
            <a:pPr marL="285750" indent="-285750">
              <a:buFont typeface="Arial" pitchFamily="34" charset="0"/>
              <a:buChar char="•"/>
            </a:pPr>
            <a:endParaRPr lang="en-GB" sz="1400" dirty="0" smtClean="0"/>
          </a:p>
          <a:p>
            <a:endParaRPr lang="en-GB" sz="1400" dirty="0" smtClean="0"/>
          </a:p>
          <a:p>
            <a:endParaRPr lang="en-GB" sz="1400" dirty="0" smtClean="0"/>
          </a:p>
          <a:p>
            <a:endParaRPr lang="en-GB" sz="1400" dirty="0"/>
          </a:p>
          <a:p>
            <a:endParaRPr lang="en-GB" sz="1400" dirty="0" smtClean="0"/>
          </a:p>
          <a:p>
            <a:endParaRPr lang="en-GB" sz="1400" dirty="0" smtClean="0"/>
          </a:p>
          <a:p>
            <a:endParaRPr lang="en-GB" sz="1400" dirty="0"/>
          </a:p>
          <a:p>
            <a:r>
              <a:rPr lang="en-GB" sz="2400" dirty="0" err="1" smtClean="0"/>
              <a:t>Cw</a:t>
            </a:r>
            <a:r>
              <a:rPr lang="en-GB" sz="2400" dirty="0" smtClean="0"/>
              <a:t> larger than its value for the FRESCA2 cable (</a:t>
            </a:r>
            <a:r>
              <a:rPr lang="en-GB" sz="2400" dirty="0" smtClean="0">
                <a:solidFill>
                  <a:schemeClr val="accent1"/>
                </a:solidFill>
              </a:rPr>
              <a:t>- 4.6</a:t>
            </a:r>
            <a:r>
              <a:rPr lang="en-GB" sz="2400" dirty="0" smtClean="0"/>
              <a:t>) but smaller than its value for the cable for  the dipole DS 11 T  (</a:t>
            </a:r>
            <a:r>
              <a:rPr lang="en-GB" sz="2400" dirty="0" smtClean="0">
                <a:solidFill>
                  <a:schemeClr val="accent1"/>
                </a:solidFill>
              </a:rPr>
              <a:t>- 2.6</a:t>
            </a:r>
            <a:r>
              <a:rPr lang="en-GB" sz="2400" dirty="0" smtClean="0"/>
              <a:t>).</a:t>
            </a:r>
          </a:p>
          <a:p>
            <a:endParaRPr lang="en-GB" sz="2400" dirty="0" smtClean="0"/>
          </a:p>
          <a:p>
            <a:endParaRPr lang="en-GB" sz="1400" dirty="0" smtClean="0"/>
          </a:p>
          <a:p>
            <a:endParaRPr lang="en-GB" sz="1400" dirty="0" smtClean="0"/>
          </a:p>
        </p:txBody>
      </p:sp>
      <p:pic>
        <p:nvPicPr>
          <p:cNvPr id="6" name="Picture 5" descr="Screen shot 2013-03-11 at 3.51.28 PM.png"/>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172963" y="3154689"/>
            <a:ext cx="2553905" cy="1054476"/>
          </a:xfrm>
          <a:prstGeom prst="rect">
            <a:avLst/>
          </a:prstGeom>
        </p:spPr>
      </p:pic>
      <p:sp>
        <p:nvSpPr>
          <p:cNvPr id="7" name="TextBox 6"/>
          <p:cNvSpPr txBox="1"/>
          <p:nvPr/>
        </p:nvSpPr>
        <p:spPr>
          <a:xfrm>
            <a:off x="685800" y="0"/>
            <a:ext cx="7731668" cy="615553"/>
          </a:xfrm>
          <a:prstGeom prst="rect">
            <a:avLst/>
          </a:prstGeom>
          <a:noFill/>
        </p:spPr>
        <p:txBody>
          <a:bodyPr wrap="none" rtlCol="0">
            <a:spAutoFit/>
          </a:bodyPr>
          <a:lstStyle/>
          <a:p>
            <a:r>
              <a:rPr lang="en-GB" sz="3400" b="1" dirty="0" smtClean="0">
                <a:solidFill>
                  <a:schemeClr val="accent1"/>
                </a:solidFill>
              </a:rPr>
              <a:t>Cable development for MQXF </a:t>
            </a:r>
            <a:r>
              <a:rPr lang="en-GB" sz="3400" b="1" dirty="0" err="1" smtClean="0">
                <a:solidFill>
                  <a:schemeClr val="accent1"/>
                </a:solidFill>
              </a:rPr>
              <a:t>quadrupole</a:t>
            </a:r>
            <a:endParaRPr lang="en-GB" sz="3400" b="1" dirty="0">
              <a:solidFill>
                <a:schemeClr val="accent1"/>
              </a:solidFill>
            </a:endParaRPr>
          </a:p>
        </p:txBody>
      </p:sp>
    </p:spTree>
    <p:extLst>
      <p:ext uri="{BB962C8B-B14F-4D97-AF65-F5344CB8AC3E}">
        <p14:creationId xmlns:p14="http://schemas.microsoft.com/office/powerpoint/2010/main" val="4761794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0"/>
            <a:ext cx="7731668" cy="615553"/>
          </a:xfrm>
          <a:prstGeom prst="rect">
            <a:avLst/>
          </a:prstGeom>
          <a:noFill/>
        </p:spPr>
        <p:txBody>
          <a:bodyPr wrap="none" rtlCol="0">
            <a:spAutoFit/>
          </a:bodyPr>
          <a:lstStyle/>
          <a:p>
            <a:r>
              <a:rPr lang="en-GB" sz="3400" b="1" dirty="0" smtClean="0">
                <a:solidFill>
                  <a:schemeClr val="accent1"/>
                </a:solidFill>
              </a:rPr>
              <a:t>Cable development for MQXF </a:t>
            </a:r>
            <a:r>
              <a:rPr lang="en-GB" sz="3400" b="1" dirty="0" err="1" smtClean="0">
                <a:solidFill>
                  <a:schemeClr val="accent1"/>
                </a:solidFill>
              </a:rPr>
              <a:t>quadrupole</a:t>
            </a:r>
            <a:endParaRPr lang="en-GB" sz="3400" b="1" dirty="0">
              <a:solidFill>
                <a:schemeClr val="accent1"/>
              </a:solidFill>
            </a:endParaRPr>
          </a:p>
        </p:txBody>
      </p:sp>
      <p:sp>
        <p:nvSpPr>
          <p:cNvPr id="3" name="TextBox 2"/>
          <p:cNvSpPr txBox="1"/>
          <p:nvPr/>
        </p:nvSpPr>
        <p:spPr>
          <a:xfrm>
            <a:off x="6490" y="980212"/>
            <a:ext cx="9137510" cy="6278642"/>
          </a:xfrm>
          <a:prstGeom prst="rect">
            <a:avLst/>
          </a:prstGeom>
          <a:noFill/>
        </p:spPr>
        <p:txBody>
          <a:bodyPr wrap="square" rtlCol="0">
            <a:spAutoFit/>
          </a:bodyPr>
          <a:lstStyle/>
          <a:p>
            <a:pPr marL="457200" indent="-457200">
              <a:buFont typeface="Wingdings" pitchFamily="2" charset="2"/>
              <a:buChar char="Ø"/>
            </a:pPr>
            <a:r>
              <a:rPr lang="en-GB" sz="3100" dirty="0" smtClean="0"/>
              <a:t>Production of</a:t>
            </a:r>
            <a:r>
              <a:rPr lang="en-GB" sz="3100" dirty="0" smtClean="0">
                <a:solidFill>
                  <a:schemeClr val="accent6"/>
                </a:solidFill>
              </a:rPr>
              <a:t> </a:t>
            </a:r>
            <a:r>
              <a:rPr lang="en-GB" sz="3100" b="1" dirty="0" smtClean="0"/>
              <a:t>PIT</a:t>
            </a:r>
            <a:r>
              <a:rPr lang="en-GB" sz="3100" dirty="0" smtClean="0">
                <a:solidFill>
                  <a:schemeClr val="accent6"/>
                </a:solidFill>
              </a:rPr>
              <a:t> </a:t>
            </a:r>
            <a:r>
              <a:rPr lang="en-GB" sz="3100" dirty="0" smtClean="0"/>
              <a:t>and </a:t>
            </a:r>
            <a:r>
              <a:rPr lang="en-GB" sz="3100" b="1" dirty="0" smtClean="0"/>
              <a:t>RRP</a:t>
            </a:r>
            <a:r>
              <a:rPr lang="en-GB" sz="3100" dirty="0" smtClean="0"/>
              <a:t> cables with identical geometries: width </a:t>
            </a:r>
            <a:r>
              <a:rPr lang="en-GB" sz="3100" dirty="0" smtClean="0">
                <a:sym typeface="Symbol"/>
              </a:rPr>
              <a:t> </a:t>
            </a:r>
            <a:r>
              <a:rPr lang="en-GB" sz="3100" b="1" dirty="0" smtClean="0"/>
              <a:t>17.8 mm </a:t>
            </a:r>
            <a:r>
              <a:rPr lang="en-GB" sz="3100" dirty="0" smtClean="0"/>
              <a:t>and </a:t>
            </a:r>
            <a:r>
              <a:rPr lang="en-GB" sz="3100" dirty="0" smtClean="0">
                <a:sym typeface="Symbol"/>
              </a:rPr>
              <a:t> </a:t>
            </a:r>
            <a:r>
              <a:rPr lang="en-GB" sz="3100" b="1" dirty="0" smtClean="0"/>
              <a:t>18.1 mm </a:t>
            </a:r>
            <a:r>
              <a:rPr lang="en-GB" sz="3100" dirty="0" smtClean="0"/>
              <a:t>and mid-thickness of </a:t>
            </a:r>
            <a:r>
              <a:rPr lang="en-GB" sz="3100" dirty="0" smtClean="0">
                <a:sym typeface="Symbol"/>
              </a:rPr>
              <a:t> </a:t>
            </a:r>
            <a:r>
              <a:rPr lang="en-GB" sz="3100" b="1" dirty="0" smtClean="0">
                <a:sym typeface="Symbol"/>
              </a:rPr>
              <a:t>1.5 mm</a:t>
            </a:r>
          </a:p>
          <a:p>
            <a:pPr marL="457200" indent="-457200">
              <a:buFont typeface="Wingdings" pitchFamily="2" charset="2"/>
              <a:buChar char="Ø"/>
            </a:pPr>
            <a:endParaRPr lang="en-GB" sz="3100" dirty="0">
              <a:sym typeface="Symbol"/>
            </a:endParaRPr>
          </a:p>
          <a:p>
            <a:pPr marL="457200" indent="-457200">
              <a:buFont typeface="Wingdings" pitchFamily="2" charset="2"/>
              <a:buChar char="Ø"/>
            </a:pPr>
            <a:r>
              <a:rPr lang="en-GB" sz="3100" dirty="0" smtClean="0">
                <a:sym typeface="Symbol"/>
              </a:rPr>
              <a:t>Variation of </a:t>
            </a:r>
            <a:r>
              <a:rPr lang="en-GB" sz="3100" b="1" dirty="0" smtClean="0">
                <a:sym typeface="Symbol"/>
              </a:rPr>
              <a:t>keystone angle </a:t>
            </a:r>
            <a:r>
              <a:rPr lang="en-GB" sz="3100" dirty="0" smtClean="0">
                <a:sym typeface="Symbol"/>
              </a:rPr>
              <a:t>and </a:t>
            </a:r>
            <a:r>
              <a:rPr lang="en-GB" sz="3100" b="1" dirty="0" smtClean="0">
                <a:sym typeface="Symbol"/>
              </a:rPr>
              <a:t>twist pitch</a:t>
            </a:r>
          </a:p>
          <a:p>
            <a:pPr marL="457200" indent="-457200">
              <a:buFont typeface="Wingdings" pitchFamily="2" charset="2"/>
              <a:buChar char="Ø"/>
            </a:pPr>
            <a:endParaRPr lang="en-GB" sz="3100" dirty="0">
              <a:sym typeface="Symbol"/>
            </a:endParaRPr>
          </a:p>
          <a:p>
            <a:pPr marL="457200" indent="-457200">
              <a:buFont typeface="Wingdings" pitchFamily="2" charset="2"/>
              <a:buChar char="Ø"/>
            </a:pPr>
            <a:r>
              <a:rPr lang="en-GB" sz="3100" dirty="0" smtClean="0">
                <a:sym typeface="Symbol"/>
              </a:rPr>
              <a:t>Verification of </a:t>
            </a:r>
            <a:r>
              <a:rPr lang="en-GB" sz="3100" b="1" dirty="0" smtClean="0">
                <a:sym typeface="Symbol"/>
              </a:rPr>
              <a:t>critical current degradation </a:t>
            </a:r>
            <a:r>
              <a:rPr lang="en-GB" sz="3100" dirty="0" smtClean="0">
                <a:sym typeface="Symbol"/>
              </a:rPr>
              <a:t>- critical current measurements, optical and SEM analysis – and of </a:t>
            </a:r>
            <a:r>
              <a:rPr lang="en-GB" sz="3100" b="1" dirty="0" smtClean="0">
                <a:sym typeface="Symbol"/>
              </a:rPr>
              <a:t>winding behaviour </a:t>
            </a:r>
            <a:r>
              <a:rPr lang="en-GB" sz="3100" dirty="0" smtClean="0">
                <a:sym typeface="Symbol"/>
              </a:rPr>
              <a:t>– cable mechanical stability </a:t>
            </a:r>
            <a:endParaRPr lang="en-GB" sz="3100" dirty="0" smtClean="0"/>
          </a:p>
          <a:p>
            <a:pPr lvl="1"/>
            <a:r>
              <a:rPr lang="en-GB" sz="2800" dirty="0" smtClean="0"/>
              <a:t>	</a:t>
            </a:r>
            <a:endParaRPr lang="en-GB" sz="2400" dirty="0"/>
          </a:p>
          <a:p>
            <a:r>
              <a:rPr lang="en-GB" sz="3200" dirty="0"/>
              <a:t>	</a:t>
            </a:r>
            <a:endParaRPr lang="en-GB" sz="3200" dirty="0" smtClean="0"/>
          </a:p>
          <a:p>
            <a:r>
              <a:rPr lang="en-GB" sz="3200" dirty="0"/>
              <a:t>	</a:t>
            </a:r>
          </a:p>
        </p:txBody>
      </p:sp>
      <p:sp>
        <p:nvSpPr>
          <p:cNvPr id="6" name="Slide Number Placeholder 5"/>
          <p:cNvSpPr>
            <a:spLocks noGrp="1"/>
          </p:cNvSpPr>
          <p:nvPr>
            <p:ph type="sldNum" sz="quarter" idx="12"/>
          </p:nvPr>
        </p:nvSpPr>
        <p:spPr>
          <a:xfrm>
            <a:off x="2895600" y="6562165"/>
            <a:ext cx="2133600" cy="365125"/>
          </a:xfrm>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39669134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dirty="0"/>
          </a:p>
        </p:txBody>
      </p:sp>
      <p:sp>
        <p:nvSpPr>
          <p:cNvPr id="5" name="Title 1"/>
          <p:cNvSpPr txBox="1">
            <a:spLocks/>
          </p:cNvSpPr>
          <p:nvPr/>
        </p:nvSpPr>
        <p:spPr>
          <a:xfrm>
            <a:off x="311150" y="-76200"/>
            <a:ext cx="8458200" cy="914400"/>
          </a:xfrm>
          <a:prstGeom prst="rect">
            <a:avLst/>
          </a:prstGeom>
        </p:spPr>
        <p:txBody>
          <a:bodyPr vert="horz" lIns="91440" tIns="45720" rIns="91440" bIns="45720" rtlCol="0" anchor="ctr">
            <a:normAutofit fontScale="7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dirty="0" smtClean="0"/>
              <a:t>Mechanical stability</a:t>
            </a:r>
            <a:br>
              <a:rPr lang="en-US" dirty="0" smtClean="0"/>
            </a:br>
            <a:r>
              <a:rPr lang="en-US" dirty="0" smtClean="0"/>
              <a:t>Summary</a:t>
            </a:r>
            <a:endParaRPr lang="en-GB"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311150" y="990600"/>
            <a:ext cx="8445500" cy="4906963"/>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663806" y="6107668"/>
            <a:ext cx="3752887" cy="369332"/>
          </a:xfrm>
          <a:prstGeom prst="rect">
            <a:avLst/>
          </a:prstGeom>
          <a:noFill/>
        </p:spPr>
        <p:txBody>
          <a:bodyPr wrap="none" rtlCol="0">
            <a:spAutoFit/>
          </a:bodyPr>
          <a:lstStyle/>
          <a:p>
            <a:r>
              <a:rPr lang="en-GB" dirty="0" smtClean="0"/>
              <a:t>P. </a:t>
            </a:r>
            <a:r>
              <a:rPr lang="en-GB" dirty="0" err="1" smtClean="0"/>
              <a:t>Ferracin</a:t>
            </a:r>
            <a:r>
              <a:rPr lang="en-GB" dirty="0" smtClean="0"/>
              <a:t> and S. </a:t>
            </a:r>
            <a:r>
              <a:rPr lang="en-GB" dirty="0" err="1" smtClean="0"/>
              <a:t>Izquierdo</a:t>
            </a:r>
            <a:r>
              <a:rPr lang="en-GB" dirty="0" smtClean="0"/>
              <a:t> Bermudez </a:t>
            </a:r>
            <a:endParaRPr lang="en-GB" dirty="0"/>
          </a:p>
        </p:txBody>
      </p:sp>
    </p:spTree>
    <p:extLst>
      <p:ext uri="{BB962C8B-B14F-4D97-AF65-F5344CB8AC3E}">
        <p14:creationId xmlns:p14="http://schemas.microsoft.com/office/powerpoint/2010/main" val="7530924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76200"/>
            <a:ext cx="7731668" cy="1138773"/>
          </a:xfrm>
          <a:prstGeom prst="rect">
            <a:avLst/>
          </a:prstGeom>
          <a:noFill/>
        </p:spPr>
        <p:txBody>
          <a:bodyPr wrap="none" rtlCol="0">
            <a:spAutoFit/>
          </a:bodyPr>
          <a:lstStyle/>
          <a:p>
            <a:r>
              <a:rPr lang="en-GB" sz="3400" b="1" dirty="0" smtClean="0">
                <a:solidFill>
                  <a:schemeClr val="accent1"/>
                </a:solidFill>
              </a:rPr>
              <a:t>Cable development for MQXF </a:t>
            </a:r>
            <a:r>
              <a:rPr lang="en-GB" sz="3400" b="1" dirty="0" err="1" smtClean="0">
                <a:solidFill>
                  <a:schemeClr val="accent1"/>
                </a:solidFill>
              </a:rPr>
              <a:t>quadrupole</a:t>
            </a:r>
            <a:endParaRPr lang="en-GB" sz="3400" b="1" dirty="0" smtClean="0">
              <a:solidFill>
                <a:schemeClr val="accent1"/>
              </a:solidFill>
            </a:endParaRPr>
          </a:p>
          <a:p>
            <a:pPr algn="ctr"/>
            <a:r>
              <a:rPr lang="en-GB" sz="3400" b="1" dirty="0" smtClean="0">
                <a:solidFill>
                  <a:schemeClr val="accent6">
                    <a:lumMod val="75000"/>
                  </a:schemeClr>
                </a:solidFill>
              </a:rPr>
              <a:t>RRP</a:t>
            </a:r>
            <a:r>
              <a:rPr lang="en-GB" sz="3400" b="1" dirty="0" smtClean="0">
                <a:solidFill>
                  <a:schemeClr val="accent6">
                    <a:lumMod val="75000"/>
                  </a:schemeClr>
                </a:solidFill>
                <a:sym typeface="Symbol"/>
              </a:rPr>
              <a:t></a:t>
            </a:r>
            <a:r>
              <a:rPr lang="en-GB" sz="3400" b="1" dirty="0" smtClean="0">
                <a:solidFill>
                  <a:schemeClr val="accent6">
                    <a:lumMod val="75000"/>
                  </a:schemeClr>
                </a:solidFill>
              </a:rPr>
              <a:t> 132/169</a:t>
            </a:r>
            <a:endParaRPr lang="en-GB" sz="3400" b="1" dirty="0">
              <a:solidFill>
                <a:schemeClr val="accent6">
                  <a:lumMod val="75000"/>
                </a:schemeClr>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049575279"/>
              </p:ext>
            </p:extLst>
          </p:nvPr>
        </p:nvGraphicFramePr>
        <p:xfrm>
          <a:off x="609600" y="1527200"/>
          <a:ext cx="7668852" cy="3654400"/>
        </p:xfrm>
        <a:graphic>
          <a:graphicData uri="http://schemas.openxmlformats.org/drawingml/2006/table">
            <a:tbl>
              <a:tblPr firstRow="1" bandRow="1">
                <a:tableStyleId>{5C22544A-7EE6-4342-B048-85BDC9FD1C3A}</a:tableStyleId>
              </a:tblPr>
              <a:tblGrid>
                <a:gridCol w="1009059"/>
                <a:gridCol w="1697595"/>
                <a:gridCol w="1396855"/>
                <a:gridCol w="1210871"/>
                <a:gridCol w="1009059"/>
                <a:gridCol w="1345413"/>
              </a:tblGrid>
              <a:tr h="687680">
                <a:tc>
                  <a:txBody>
                    <a:bodyPr/>
                    <a:lstStyle/>
                    <a:p>
                      <a:pPr algn="ctr"/>
                      <a:r>
                        <a:rPr lang="en-GB" dirty="0" smtClean="0"/>
                        <a:t>Sample</a:t>
                      </a:r>
                      <a:endParaRPr lang="fr-FR" dirty="0"/>
                    </a:p>
                  </a:txBody>
                  <a:tcPr/>
                </a:tc>
                <a:tc>
                  <a:txBody>
                    <a:bodyPr/>
                    <a:lstStyle/>
                    <a:p>
                      <a:pPr algn="ctr"/>
                      <a:r>
                        <a:rPr lang="en-GB" dirty="0" smtClean="0"/>
                        <a:t>Cable ID</a:t>
                      </a:r>
                      <a:endParaRPr lang="fr-FR" dirty="0"/>
                    </a:p>
                  </a:txBody>
                  <a:tcPr/>
                </a:tc>
                <a:tc>
                  <a:txBody>
                    <a:bodyPr/>
                    <a:lstStyle/>
                    <a:p>
                      <a:pPr algn="ctr"/>
                      <a:r>
                        <a:rPr lang="en-GB" dirty="0" smtClean="0"/>
                        <a:t>Cable width</a:t>
                      </a:r>
                      <a:endParaRPr lang="fr-FR" dirty="0"/>
                    </a:p>
                  </a:txBody>
                  <a:tcPr/>
                </a:tc>
                <a:tc>
                  <a:txBody>
                    <a:bodyPr/>
                    <a:lstStyle/>
                    <a:p>
                      <a:pPr algn="ctr"/>
                      <a:r>
                        <a:rPr lang="en-GB" dirty="0" smtClean="0"/>
                        <a:t>Mid-thickness</a:t>
                      </a:r>
                      <a:endParaRPr lang="fr-FR" dirty="0"/>
                    </a:p>
                  </a:txBody>
                  <a:tcPr/>
                </a:tc>
                <a:tc>
                  <a:txBody>
                    <a:bodyPr/>
                    <a:lstStyle/>
                    <a:p>
                      <a:pPr algn="ctr"/>
                      <a:r>
                        <a:rPr lang="en-GB" dirty="0" smtClean="0"/>
                        <a:t>Pitch length</a:t>
                      </a:r>
                      <a:endParaRPr lang="fr-FR" dirty="0"/>
                    </a:p>
                  </a:txBody>
                  <a:tcPr/>
                </a:tc>
                <a:tc>
                  <a:txBody>
                    <a:bodyPr/>
                    <a:lstStyle/>
                    <a:p>
                      <a:pPr algn="ctr"/>
                      <a:r>
                        <a:rPr lang="en-GB" dirty="0" smtClean="0"/>
                        <a:t>Keystone angle</a:t>
                      </a:r>
                      <a:endParaRPr lang="fr-FR" dirty="0"/>
                    </a:p>
                  </a:txBody>
                  <a:tcPr/>
                </a:tc>
              </a:tr>
              <a:tr h="370840">
                <a:tc>
                  <a:txBody>
                    <a:bodyPr/>
                    <a:lstStyle/>
                    <a:p>
                      <a:pPr algn="ctr"/>
                      <a:r>
                        <a:rPr lang="en-GB" dirty="0" smtClean="0"/>
                        <a:t>1</a:t>
                      </a:r>
                      <a:endParaRPr lang="fr-FR" dirty="0"/>
                    </a:p>
                  </a:txBody>
                  <a:tcPr/>
                </a:tc>
                <a:tc>
                  <a:txBody>
                    <a:bodyPr/>
                    <a:lstStyle/>
                    <a:p>
                      <a:pPr algn="ctr"/>
                      <a:r>
                        <a:rPr lang="en-GB" dirty="0" smtClean="0"/>
                        <a:t>H16OC0123BA</a:t>
                      </a:r>
                      <a:endParaRPr lang="fr-FR" dirty="0"/>
                    </a:p>
                  </a:txBody>
                  <a:tcPr/>
                </a:tc>
                <a:tc>
                  <a:txBody>
                    <a:bodyPr/>
                    <a:lstStyle/>
                    <a:p>
                      <a:pPr algn="ctr"/>
                      <a:r>
                        <a:rPr lang="en-GB" dirty="0" smtClean="0"/>
                        <a:t>17.8 mm</a:t>
                      </a:r>
                      <a:endParaRPr lang="fr-FR" dirty="0"/>
                    </a:p>
                  </a:txBody>
                  <a:tcPr/>
                </a:tc>
                <a:tc>
                  <a:txBody>
                    <a:bodyPr/>
                    <a:lstStyle/>
                    <a:p>
                      <a:r>
                        <a:rPr lang="en-GB" dirty="0" smtClean="0"/>
                        <a:t>1.551 mm</a:t>
                      </a:r>
                      <a:endParaRPr lang="fr-FR" dirty="0"/>
                    </a:p>
                  </a:txBody>
                  <a:tcPr/>
                </a:tc>
                <a:tc>
                  <a:txBody>
                    <a:bodyPr/>
                    <a:lstStyle/>
                    <a:p>
                      <a:r>
                        <a:rPr lang="en-GB" dirty="0" smtClean="0"/>
                        <a:t>109 mm</a:t>
                      </a:r>
                      <a:endParaRPr lang="fr-FR" dirty="0"/>
                    </a:p>
                  </a:txBody>
                  <a:tcPr/>
                </a:tc>
                <a:tc>
                  <a:txBody>
                    <a:bodyPr/>
                    <a:lstStyle/>
                    <a:p>
                      <a:r>
                        <a:rPr lang="en-GB" dirty="0" smtClean="0"/>
                        <a:t>0.66 degree</a:t>
                      </a:r>
                      <a:endParaRPr lang="fr-FR" dirty="0"/>
                    </a:p>
                  </a:txBody>
                  <a:tcPr/>
                </a:tc>
              </a:tr>
              <a:tr h="370840">
                <a:tc>
                  <a:txBody>
                    <a:bodyPr/>
                    <a:lstStyle/>
                    <a:p>
                      <a:pPr algn="ctr"/>
                      <a:r>
                        <a:rPr lang="en-GB" dirty="0" smtClean="0"/>
                        <a:t>2</a:t>
                      </a:r>
                      <a:endParaRPr lang="fr-FR" dirty="0"/>
                    </a:p>
                  </a:txBody>
                  <a:tcPr/>
                </a:tc>
                <a:tc>
                  <a:txBody>
                    <a:bodyPr/>
                    <a:lstStyle/>
                    <a:p>
                      <a:pPr algn="ctr"/>
                      <a:r>
                        <a:rPr lang="fr-FR" dirty="0" smtClean="0"/>
                        <a:t>H16OC0123BB</a:t>
                      </a:r>
                      <a:endParaRPr lang="fr-FR" dirty="0"/>
                    </a:p>
                  </a:txBody>
                  <a:tcPr/>
                </a:tc>
                <a:tc>
                  <a:txBody>
                    <a:bodyPr/>
                    <a:lstStyle/>
                    <a:p>
                      <a:pPr algn="ctr"/>
                      <a:r>
                        <a:rPr lang="en-GB" dirty="0" smtClean="0"/>
                        <a:t>17.8 mm</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1.534 mm</a:t>
                      </a:r>
                      <a:endParaRPr lang="fr-FR" dirty="0" smtClean="0"/>
                    </a:p>
                  </a:txBody>
                  <a:tcPr/>
                </a:tc>
                <a:tc>
                  <a:txBody>
                    <a:bodyPr/>
                    <a:lstStyle/>
                    <a:p>
                      <a:r>
                        <a:rPr lang="en-GB" dirty="0" smtClean="0"/>
                        <a:t>109 mm</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0.67 degree</a:t>
                      </a:r>
                      <a:endParaRPr lang="fr-FR" dirty="0" smtClean="0"/>
                    </a:p>
                  </a:txBody>
                  <a:tcPr/>
                </a:tc>
              </a:tr>
              <a:tr h="370840">
                <a:tc>
                  <a:txBody>
                    <a:bodyPr/>
                    <a:lstStyle/>
                    <a:p>
                      <a:pPr algn="ctr"/>
                      <a:r>
                        <a:rPr lang="en-GB" dirty="0" smtClean="0"/>
                        <a:t>3</a:t>
                      </a:r>
                      <a:endParaRPr lang="fr-FR" dirty="0"/>
                    </a:p>
                  </a:txBody>
                  <a:tcPr/>
                </a:tc>
                <a:tc>
                  <a:txBody>
                    <a:bodyPr/>
                    <a:lstStyle/>
                    <a:p>
                      <a:pPr algn="ctr"/>
                      <a:r>
                        <a:rPr lang="fr-FR" dirty="0" smtClean="0"/>
                        <a:t>H16OC0123BC</a:t>
                      </a:r>
                      <a:endParaRPr lang="fr-FR" dirty="0"/>
                    </a:p>
                  </a:txBody>
                  <a:tcPr/>
                </a:tc>
                <a:tc>
                  <a:txBody>
                    <a:bodyPr/>
                    <a:lstStyle/>
                    <a:p>
                      <a:pPr algn="ctr"/>
                      <a:r>
                        <a:rPr lang="en-GB" dirty="0" smtClean="0"/>
                        <a:t>17.8 mm</a:t>
                      </a:r>
                      <a:endParaRPr lang="fr-FR" dirty="0"/>
                    </a:p>
                  </a:txBody>
                  <a:tcPr/>
                </a:tc>
                <a:tc>
                  <a:txBody>
                    <a:bodyPr/>
                    <a:lstStyle/>
                    <a:p>
                      <a:r>
                        <a:rPr lang="en-GB" dirty="0" smtClean="0"/>
                        <a:t>1.509 mm</a:t>
                      </a:r>
                      <a:endParaRPr lang="fr-FR" dirty="0"/>
                    </a:p>
                  </a:txBody>
                  <a:tcPr/>
                </a:tc>
                <a:tc>
                  <a:txBody>
                    <a:bodyPr/>
                    <a:lstStyle/>
                    <a:p>
                      <a:r>
                        <a:rPr lang="en-GB" dirty="0" smtClean="0"/>
                        <a:t>109 mm</a:t>
                      </a:r>
                      <a:endParaRPr lang="fr-FR" dirty="0"/>
                    </a:p>
                  </a:txBody>
                  <a:tcPr/>
                </a:tc>
                <a:tc>
                  <a:txBody>
                    <a:bodyPr/>
                    <a:lstStyle/>
                    <a:p>
                      <a:r>
                        <a:rPr lang="en-GB" dirty="0" smtClean="0"/>
                        <a:t>0.65 degree</a:t>
                      </a:r>
                      <a:endParaRPr lang="fr-FR" dirty="0"/>
                    </a:p>
                  </a:txBody>
                  <a:tcPr/>
                </a:tc>
              </a:tr>
              <a:tr h="370840">
                <a:tc>
                  <a:txBody>
                    <a:bodyPr/>
                    <a:lstStyle/>
                    <a:p>
                      <a:pPr algn="ctr"/>
                      <a:r>
                        <a:rPr lang="en-GB" dirty="0" smtClean="0"/>
                        <a:t>4</a:t>
                      </a:r>
                      <a:endParaRPr lang="fr-FR" dirty="0"/>
                    </a:p>
                  </a:txBody>
                  <a:tcPr/>
                </a:tc>
                <a:tc>
                  <a:txBody>
                    <a:bodyPr/>
                    <a:lstStyle/>
                    <a:p>
                      <a:pPr algn="ctr"/>
                      <a:r>
                        <a:rPr lang="en-GB" dirty="0" smtClean="0">
                          <a:solidFill>
                            <a:schemeClr val="tx1"/>
                          </a:solidFill>
                        </a:rPr>
                        <a:t>H16OC0139A*</a:t>
                      </a:r>
                      <a:endParaRPr lang="fr-FR" dirty="0">
                        <a:solidFill>
                          <a:schemeClr val="tx1"/>
                        </a:solidFill>
                      </a:endParaRPr>
                    </a:p>
                  </a:txBody>
                  <a:tcPr/>
                </a:tc>
                <a:tc>
                  <a:txBody>
                    <a:bodyPr/>
                    <a:lstStyle/>
                    <a:p>
                      <a:pPr algn="ctr"/>
                      <a:r>
                        <a:rPr lang="en-GB" dirty="0" smtClean="0"/>
                        <a:t>17.8 mm</a:t>
                      </a:r>
                      <a:endParaRPr lang="fr-FR" dirty="0"/>
                    </a:p>
                  </a:txBody>
                  <a:tcPr/>
                </a:tc>
                <a:tc>
                  <a:txBody>
                    <a:bodyPr/>
                    <a:lstStyle/>
                    <a:p>
                      <a:r>
                        <a:rPr lang="en-GB" dirty="0" smtClean="0"/>
                        <a:t>1.530 mm</a:t>
                      </a:r>
                      <a:endParaRPr lang="fr-FR" dirty="0"/>
                    </a:p>
                  </a:txBody>
                  <a:tcPr/>
                </a:tc>
                <a:tc>
                  <a:txBody>
                    <a:bodyPr/>
                    <a:lstStyle/>
                    <a:p>
                      <a:r>
                        <a:rPr lang="en-GB" dirty="0" smtClean="0"/>
                        <a:t>113 mm</a:t>
                      </a:r>
                      <a:endParaRPr lang="fr-FR" dirty="0"/>
                    </a:p>
                  </a:txBody>
                  <a:tcPr/>
                </a:tc>
                <a:tc>
                  <a:txBody>
                    <a:bodyPr/>
                    <a:lstStyle/>
                    <a:p>
                      <a:r>
                        <a:rPr lang="en-GB" dirty="0" smtClean="0">
                          <a:solidFill>
                            <a:schemeClr val="tx1"/>
                          </a:solidFill>
                        </a:rPr>
                        <a:t>0.50 degree</a:t>
                      </a:r>
                      <a:endParaRPr lang="fr-FR" dirty="0">
                        <a:solidFill>
                          <a:schemeClr val="tx1"/>
                        </a:solidFill>
                      </a:endParaRPr>
                    </a:p>
                  </a:txBody>
                  <a:tcPr/>
                </a:tc>
              </a:tr>
              <a:tr h="370840">
                <a:tc>
                  <a:txBody>
                    <a:bodyPr/>
                    <a:lstStyle/>
                    <a:p>
                      <a:pPr algn="ctr"/>
                      <a:r>
                        <a:rPr lang="en-GB" dirty="0" smtClean="0"/>
                        <a:t>5</a:t>
                      </a:r>
                      <a:endParaRPr lang="fr-FR" dirty="0"/>
                    </a:p>
                  </a:txBody>
                  <a:tcPr/>
                </a:tc>
                <a:tc>
                  <a:txBody>
                    <a:bodyPr/>
                    <a:lstStyle/>
                    <a:p>
                      <a:pPr algn="ctr"/>
                      <a:r>
                        <a:rPr lang="en-GB" dirty="0" smtClean="0">
                          <a:solidFill>
                            <a:schemeClr val="tx1"/>
                          </a:solidFill>
                        </a:rPr>
                        <a:t>H16OC0139A*</a:t>
                      </a:r>
                      <a:endParaRPr lang="fr-FR" dirty="0">
                        <a:solidFill>
                          <a:schemeClr val="tx1"/>
                        </a:solidFill>
                      </a:endParaRPr>
                    </a:p>
                  </a:txBody>
                  <a:tcPr/>
                </a:tc>
                <a:tc>
                  <a:txBody>
                    <a:bodyPr/>
                    <a:lstStyle/>
                    <a:p>
                      <a:pPr algn="ctr"/>
                      <a:r>
                        <a:rPr lang="en-GB" dirty="0" smtClean="0"/>
                        <a:t>17.8 mm</a:t>
                      </a:r>
                      <a:endParaRPr lang="fr-FR" dirty="0"/>
                    </a:p>
                  </a:txBody>
                  <a:tcPr/>
                </a:tc>
                <a:tc>
                  <a:txBody>
                    <a:bodyPr/>
                    <a:lstStyle/>
                    <a:p>
                      <a:r>
                        <a:rPr lang="en-GB" dirty="0" smtClean="0"/>
                        <a:t>1.518</a:t>
                      </a:r>
                      <a:r>
                        <a:rPr lang="en-GB" baseline="0" dirty="0" smtClean="0"/>
                        <a:t> mm</a:t>
                      </a:r>
                      <a:endParaRPr lang="fr-FR" dirty="0"/>
                    </a:p>
                  </a:txBody>
                  <a:tcPr/>
                </a:tc>
                <a:tc>
                  <a:txBody>
                    <a:bodyPr/>
                    <a:lstStyle/>
                    <a:p>
                      <a:r>
                        <a:rPr lang="en-GB" dirty="0" smtClean="0"/>
                        <a:t>113 mm</a:t>
                      </a:r>
                      <a:endParaRPr lang="fr-FR" dirty="0"/>
                    </a:p>
                  </a:txBody>
                  <a:tcPr/>
                </a:tc>
                <a:tc>
                  <a:txBody>
                    <a:bodyPr/>
                    <a:lstStyle/>
                    <a:p>
                      <a:r>
                        <a:rPr lang="en-GB" dirty="0" smtClean="0">
                          <a:solidFill>
                            <a:schemeClr val="tx1"/>
                          </a:solidFill>
                        </a:rPr>
                        <a:t>0.54 degree</a:t>
                      </a:r>
                      <a:endParaRPr lang="fr-FR" dirty="0">
                        <a:solidFill>
                          <a:schemeClr val="tx1"/>
                        </a:solidFill>
                      </a:endParaRPr>
                    </a:p>
                  </a:txBody>
                  <a:tcPr/>
                </a:tc>
              </a:tr>
              <a:tr h="370840">
                <a:tc>
                  <a:txBody>
                    <a:bodyPr/>
                    <a:lstStyle/>
                    <a:p>
                      <a:pPr algn="ctr"/>
                      <a:r>
                        <a:rPr lang="en-GB" dirty="0" smtClean="0"/>
                        <a:t>6</a:t>
                      </a:r>
                      <a:endParaRPr lang="fr-FR" dirty="0"/>
                    </a:p>
                  </a:txBody>
                  <a:tcPr/>
                </a:tc>
                <a:tc>
                  <a:txBody>
                    <a:bodyPr/>
                    <a:lstStyle/>
                    <a:p>
                      <a:pPr algn="ctr"/>
                      <a:r>
                        <a:rPr lang="en-GB" dirty="0" smtClean="0"/>
                        <a:t>H16OC0132CA</a:t>
                      </a:r>
                      <a:endParaRPr lang="fr-FR" dirty="0"/>
                    </a:p>
                  </a:txBody>
                  <a:tcPr/>
                </a:tc>
                <a:tc>
                  <a:txBody>
                    <a:bodyPr/>
                    <a:lstStyle/>
                    <a:p>
                      <a:pPr algn="ctr"/>
                      <a:r>
                        <a:rPr lang="en-GB" dirty="0" smtClean="0"/>
                        <a:t>18.1 mm</a:t>
                      </a:r>
                      <a:endParaRPr lang="fr-FR" dirty="0"/>
                    </a:p>
                  </a:txBody>
                  <a:tcPr/>
                </a:tc>
                <a:tc>
                  <a:txBody>
                    <a:bodyPr/>
                    <a:lstStyle/>
                    <a:p>
                      <a:r>
                        <a:rPr lang="en-GB" dirty="0" smtClean="0"/>
                        <a:t>1.512 mm</a:t>
                      </a:r>
                      <a:endParaRPr lang="fr-FR" dirty="0"/>
                    </a:p>
                  </a:txBody>
                  <a:tcPr/>
                </a:tc>
                <a:tc>
                  <a:txBody>
                    <a:bodyPr/>
                    <a:lstStyle/>
                    <a:p>
                      <a:r>
                        <a:rPr lang="en-GB" dirty="0" smtClean="0"/>
                        <a:t>109 mm</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0.62 degree</a:t>
                      </a:r>
                      <a:endParaRPr lang="fr-FR" dirty="0" smtClean="0"/>
                    </a:p>
                  </a:txBody>
                  <a:tcPr/>
                </a:tc>
              </a:tr>
              <a:tr h="370840">
                <a:tc>
                  <a:txBody>
                    <a:bodyPr/>
                    <a:lstStyle/>
                    <a:p>
                      <a:pPr algn="ctr"/>
                      <a:r>
                        <a:rPr lang="en-GB" dirty="0" smtClean="0"/>
                        <a:t>7</a:t>
                      </a:r>
                      <a:endParaRPr lang="fr-FR" dirty="0"/>
                    </a:p>
                  </a:txBody>
                  <a:tcPr/>
                </a:tc>
                <a:tc>
                  <a:txBody>
                    <a:bodyPr/>
                    <a:lstStyle/>
                    <a:p>
                      <a:pPr algn="ctr"/>
                      <a:r>
                        <a:rPr lang="en-GB" dirty="0" smtClean="0"/>
                        <a:t>H16OC0132C</a:t>
                      </a:r>
                      <a:endParaRPr lang="fr-FR" dirty="0"/>
                    </a:p>
                  </a:txBody>
                  <a:tcPr/>
                </a:tc>
                <a:tc>
                  <a:txBody>
                    <a:bodyPr/>
                    <a:lstStyle/>
                    <a:p>
                      <a:pPr algn="ctr"/>
                      <a:r>
                        <a:rPr lang="en-GB" dirty="0" smtClean="0"/>
                        <a:t>18.12 mm</a:t>
                      </a:r>
                      <a:endParaRPr lang="fr-FR" dirty="0"/>
                    </a:p>
                  </a:txBody>
                  <a:tcPr/>
                </a:tc>
                <a:tc>
                  <a:txBody>
                    <a:bodyPr/>
                    <a:lstStyle/>
                    <a:p>
                      <a:r>
                        <a:rPr lang="en-GB" dirty="0" smtClean="0"/>
                        <a:t>1.512 mm</a:t>
                      </a:r>
                      <a:endParaRPr lang="fr-FR" dirty="0"/>
                    </a:p>
                  </a:txBody>
                  <a:tcPr/>
                </a:tc>
                <a:tc>
                  <a:txBody>
                    <a:bodyPr/>
                    <a:lstStyle/>
                    <a:p>
                      <a:r>
                        <a:rPr lang="en-GB" dirty="0" smtClean="0"/>
                        <a:t>  95 mm</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0.60 degree</a:t>
                      </a:r>
                      <a:endParaRPr lang="fr-FR" dirty="0" smtClean="0"/>
                    </a:p>
                  </a:txBody>
                  <a:tcPr/>
                </a:tc>
              </a:tr>
              <a:tr h="370840">
                <a:tc>
                  <a:txBody>
                    <a:bodyPr/>
                    <a:lstStyle/>
                    <a:p>
                      <a:pPr algn="ctr"/>
                      <a:r>
                        <a:rPr lang="en-GB" dirty="0" smtClean="0"/>
                        <a:t>8</a:t>
                      </a:r>
                      <a:endParaRPr lang="fr-FR" dirty="0"/>
                    </a:p>
                  </a:txBody>
                  <a:tcPr/>
                </a:tc>
                <a:tc>
                  <a:txBody>
                    <a:bodyPr/>
                    <a:lstStyle/>
                    <a:p>
                      <a:pPr algn="ctr"/>
                      <a:r>
                        <a:rPr lang="en-GB" dirty="0" smtClean="0"/>
                        <a:t>H16OC0132C</a:t>
                      </a:r>
                      <a:endParaRPr lang="fr-FR" dirty="0"/>
                    </a:p>
                  </a:txBody>
                  <a:tcPr/>
                </a:tc>
                <a:tc>
                  <a:txBody>
                    <a:bodyPr/>
                    <a:lstStyle/>
                    <a:p>
                      <a:pPr algn="ctr"/>
                      <a:r>
                        <a:rPr lang="en-GB" dirty="0" smtClean="0"/>
                        <a:t>18.08 mm</a:t>
                      </a:r>
                      <a:endParaRPr lang="fr-FR" dirty="0"/>
                    </a:p>
                  </a:txBody>
                  <a:tcPr/>
                </a:tc>
                <a:tc>
                  <a:txBody>
                    <a:bodyPr/>
                    <a:lstStyle/>
                    <a:p>
                      <a:r>
                        <a:rPr lang="en-GB" dirty="0" smtClean="0"/>
                        <a:t>1.517 mm</a:t>
                      </a:r>
                      <a:endParaRPr lang="fr-FR" dirty="0"/>
                    </a:p>
                  </a:txBody>
                  <a:tcPr/>
                </a:tc>
                <a:tc>
                  <a:txBody>
                    <a:bodyPr/>
                    <a:lstStyle/>
                    <a:p>
                      <a:r>
                        <a:rPr lang="en-GB" dirty="0" smtClean="0"/>
                        <a:t>120 mm</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0.56 degree</a:t>
                      </a:r>
                      <a:endParaRPr lang="fr-FR" dirty="0" smtClean="0"/>
                    </a:p>
                  </a:txBody>
                  <a:tcPr/>
                </a:tc>
              </a:tr>
            </a:tbl>
          </a:graphicData>
        </a:graphic>
      </p:graphicFrame>
      <p:sp>
        <p:nvSpPr>
          <p:cNvPr id="5" name="TextBox 4"/>
          <p:cNvSpPr txBox="1"/>
          <p:nvPr/>
        </p:nvSpPr>
        <p:spPr>
          <a:xfrm>
            <a:off x="67758" y="5369004"/>
            <a:ext cx="9152442" cy="1107996"/>
          </a:xfrm>
          <a:prstGeom prst="rect">
            <a:avLst/>
          </a:prstGeom>
          <a:noFill/>
        </p:spPr>
        <p:txBody>
          <a:bodyPr wrap="none" rtlCol="0">
            <a:spAutoFit/>
          </a:bodyPr>
          <a:lstStyle/>
          <a:p>
            <a:r>
              <a:rPr lang="en-GB" sz="2200" dirty="0" smtClean="0"/>
              <a:t>During winding tests, all cables  were </a:t>
            </a:r>
            <a:r>
              <a:rPr lang="en-GB" sz="2200" b="1" dirty="0" smtClean="0"/>
              <a:t>NOT sufficiently mechanically stable</a:t>
            </a:r>
          </a:p>
          <a:p>
            <a:r>
              <a:rPr lang="en-GB" sz="2200" dirty="0" smtClean="0"/>
              <a:t>(* better behaviour because of smaller keystone angle – increased compaction</a:t>
            </a:r>
          </a:p>
          <a:p>
            <a:r>
              <a:rPr lang="en-GB" sz="2200" dirty="0" smtClean="0"/>
              <a:t> of the thick edge)</a:t>
            </a:r>
            <a:endParaRPr lang="en-GB" sz="2200" dirty="0"/>
          </a:p>
        </p:txBody>
      </p:sp>
      <p:sp>
        <p:nvSpPr>
          <p:cNvPr id="7" name="Slide Number Placeholder 6"/>
          <p:cNvSpPr>
            <a:spLocks noGrp="1"/>
          </p:cNvSpPr>
          <p:nvPr>
            <p:ph type="sldNum" sz="quarter" idx="12"/>
          </p:nvPr>
        </p:nvSpPr>
        <p:spPr>
          <a:xfrm>
            <a:off x="2971800" y="6562165"/>
            <a:ext cx="2133600" cy="365125"/>
          </a:xfrm>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3107289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76200"/>
            <a:ext cx="7731668" cy="1138773"/>
          </a:xfrm>
          <a:prstGeom prst="rect">
            <a:avLst/>
          </a:prstGeom>
          <a:noFill/>
        </p:spPr>
        <p:txBody>
          <a:bodyPr wrap="none" rtlCol="0">
            <a:spAutoFit/>
          </a:bodyPr>
          <a:lstStyle/>
          <a:p>
            <a:r>
              <a:rPr lang="en-GB" sz="3400" b="1" dirty="0" smtClean="0">
                <a:solidFill>
                  <a:schemeClr val="accent1"/>
                </a:solidFill>
              </a:rPr>
              <a:t>Cable development for MQXF </a:t>
            </a:r>
            <a:r>
              <a:rPr lang="en-GB" sz="3400" b="1" dirty="0" err="1" smtClean="0">
                <a:solidFill>
                  <a:schemeClr val="accent1"/>
                </a:solidFill>
              </a:rPr>
              <a:t>quadrupole</a:t>
            </a:r>
            <a:endParaRPr lang="en-GB" sz="3400" b="1" dirty="0" smtClean="0">
              <a:solidFill>
                <a:schemeClr val="accent1"/>
              </a:solidFill>
            </a:endParaRPr>
          </a:p>
          <a:p>
            <a:pPr algn="ctr"/>
            <a:r>
              <a:rPr lang="en-GB" sz="3400" b="1" dirty="0" smtClean="0">
                <a:solidFill>
                  <a:schemeClr val="accent6">
                    <a:lumMod val="75000"/>
                  </a:schemeClr>
                </a:solidFill>
              </a:rPr>
              <a:t>RRP</a:t>
            </a:r>
            <a:r>
              <a:rPr lang="en-GB" sz="3400" b="1" dirty="0" smtClean="0">
                <a:solidFill>
                  <a:schemeClr val="accent6">
                    <a:lumMod val="75000"/>
                  </a:schemeClr>
                </a:solidFill>
                <a:sym typeface="Symbol"/>
              </a:rPr>
              <a:t></a:t>
            </a:r>
            <a:r>
              <a:rPr lang="en-GB" sz="3400" b="1" dirty="0" smtClean="0">
                <a:solidFill>
                  <a:schemeClr val="accent6">
                    <a:lumMod val="75000"/>
                  </a:schemeClr>
                </a:solidFill>
              </a:rPr>
              <a:t> 132/169</a:t>
            </a:r>
            <a:endParaRPr lang="en-GB" sz="3400" b="1" dirty="0">
              <a:solidFill>
                <a:schemeClr val="accent6">
                  <a:lumMod val="75000"/>
                </a:schemeClr>
              </a:solidFill>
            </a:endParaRPr>
          </a:p>
        </p:txBody>
      </p:sp>
      <p:sp>
        <p:nvSpPr>
          <p:cNvPr id="3" name="TextBox 2"/>
          <p:cNvSpPr txBox="1"/>
          <p:nvPr/>
        </p:nvSpPr>
        <p:spPr>
          <a:xfrm>
            <a:off x="70633" y="1063268"/>
            <a:ext cx="8964488" cy="4042132"/>
          </a:xfrm>
          <a:prstGeom prst="rect">
            <a:avLst/>
          </a:prstGeom>
          <a:noFill/>
        </p:spPr>
        <p:txBody>
          <a:bodyPr wrap="square" rtlCol="0">
            <a:spAutoFit/>
          </a:bodyPr>
          <a:lstStyle/>
          <a:p>
            <a:r>
              <a:rPr lang="en-GB" sz="2400" b="1" dirty="0" smtClean="0">
                <a:solidFill>
                  <a:schemeClr val="accent1"/>
                </a:solidFill>
              </a:rPr>
              <a:t>17.8 mm </a:t>
            </a:r>
            <a:r>
              <a:rPr lang="en-GB" sz="2400" dirty="0" smtClean="0">
                <a:solidFill>
                  <a:schemeClr val="accent1"/>
                </a:solidFill>
              </a:rPr>
              <a:t>wide cable with a keystone angle of 0.65</a:t>
            </a:r>
            <a:r>
              <a:rPr lang="en-GB" sz="2400" baseline="30000" dirty="0" smtClean="0">
                <a:solidFill>
                  <a:schemeClr val="accent1"/>
                </a:solidFill>
              </a:rPr>
              <a:t>o</a:t>
            </a:r>
          </a:p>
          <a:p>
            <a:endParaRPr lang="en-GB" sz="1000" dirty="0" smtClean="0"/>
          </a:p>
          <a:p>
            <a:r>
              <a:rPr lang="en-GB" dirty="0" smtClean="0"/>
              <a:t>  Pitch </a:t>
            </a:r>
            <a:r>
              <a:rPr lang="en-GB" dirty="0"/>
              <a:t>length </a:t>
            </a:r>
            <a:r>
              <a:rPr lang="en-GB" dirty="0" smtClean="0"/>
              <a:t>113 </a:t>
            </a:r>
            <a:r>
              <a:rPr lang="en-GB" dirty="0"/>
              <a:t>mm, </a:t>
            </a:r>
            <a:r>
              <a:rPr lang="en-GB" dirty="0" smtClean="0"/>
              <a:t>mid-thick. 1.50 </a:t>
            </a:r>
            <a:r>
              <a:rPr lang="en-GB" dirty="0"/>
              <a:t>mm: </a:t>
            </a:r>
            <a:r>
              <a:rPr lang="en-GB" dirty="0" smtClean="0"/>
              <a:t> degradation </a:t>
            </a:r>
            <a:r>
              <a:rPr lang="en-GB" dirty="0" smtClean="0">
                <a:solidFill>
                  <a:srgbClr val="FF0000"/>
                </a:solidFill>
              </a:rPr>
              <a:t>1.8 </a:t>
            </a:r>
            <a:r>
              <a:rPr lang="en-GB" dirty="0">
                <a:solidFill>
                  <a:srgbClr val="FF0000"/>
                </a:solidFill>
              </a:rPr>
              <a:t>%</a:t>
            </a:r>
            <a:r>
              <a:rPr lang="en-GB" dirty="0"/>
              <a:t>   ( </a:t>
            </a:r>
            <a:r>
              <a:rPr lang="en-GB" dirty="0" smtClean="0"/>
              <a:t>- 1.6% </a:t>
            </a:r>
            <a:r>
              <a:rPr lang="en-GB" dirty="0"/>
              <a:t>to </a:t>
            </a:r>
            <a:r>
              <a:rPr lang="en-GB" dirty="0" smtClean="0"/>
              <a:t>4.5% </a:t>
            </a:r>
            <a:r>
              <a:rPr lang="en-GB" dirty="0"/>
              <a:t>) </a:t>
            </a:r>
            <a:r>
              <a:rPr lang="en-GB" dirty="0" smtClean="0">
                <a:solidFill>
                  <a:srgbClr val="FF0000"/>
                </a:solidFill>
              </a:rPr>
              <a:t>oil  </a:t>
            </a:r>
            <a:r>
              <a:rPr lang="en-GB" dirty="0" smtClean="0">
                <a:solidFill>
                  <a:srgbClr val="7030A0"/>
                </a:solidFill>
              </a:rPr>
              <a:t>RRR=137</a:t>
            </a:r>
            <a:endParaRPr lang="en-GB" dirty="0">
              <a:solidFill>
                <a:srgbClr val="7030A0"/>
              </a:solidFill>
            </a:endParaRPr>
          </a:p>
          <a:p>
            <a:endParaRPr lang="en-GB" sz="1000" dirty="0" smtClean="0"/>
          </a:p>
          <a:p>
            <a:r>
              <a:rPr lang="en-GB" dirty="0" smtClean="0"/>
              <a:t>  Pitch length 109 mm, mid- thick. 1.534 mm: degradation </a:t>
            </a:r>
            <a:r>
              <a:rPr lang="en-GB" dirty="0" smtClean="0">
                <a:solidFill>
                  <a:srgbClr val="FF0000"/>
                </a:solidFill>
              </a:rPr>
              <a:t>0.75 %</a:t>
            </a:r>
            <a:r>
              <a:rPr lang="en-GB" dirty="0" smtClean="0"/>
              <a:t>   ( 0% to 3.3% ) </a:t>
            </a:r>
            <a:r>
              <a:rPr lang="en-GB" dirty="0" smtClean="0">
                <a:solidFill>
                  <a:srgbClr val="FF0000"/>
                </a:solidFill>
              </a:rPr>
              <a:t>oil    </a:t>
            </a:r>
            <a:r>
              <a:rPr lang="en-GB" dirty="0" smtClean="0">
                <a:solidFill>
                  <a:srgbClr val="7030A0"/>
                </a:solidFill>
              </a:rPr>
              <a:t>RRR=112</a:t>
            </a:r>
          </a:p>
          <a:p>
            <a:endParaRPr lang="en-GB" sz="1000" dirty="0"/>
          </a:p>
          <a:p>
            <a:r>
              <a:rPr lang="en-GB" dirty="0" smtClean="0"/>
              <a:t>  Pitch length 109 mm, mid-thick. 1.50 mm:   degradation </a:t>
            </a:r>
            <a:r>
              <a:rPr lang="en-GB" dirty="0" smtClean="0">
                <a:solidFill>
                  <a:srgbClr val="FF0000"/>
                </a:solidFill>
              </a:rPr>
              <a:t>4.1 %</a:t>
            </a:r>
            <a:r>
              <a:rPr lang="en-GB" dirty="0" smtClean="0"/>
              <a:t>  ( 2.1% to 6.5% ) </a:t>
            </a:r>
            <a:r>
              <a:rPr lang="en-GB" dirty="0" smtClean="0">
                <a:solidFill>
                  <a:srgbClr val="FF0000"/>
                </a:solidFill>
              </a:rPr>
              <a:t>oil     </a:t>
            </a:r>
            <a:r>
              <a:rPr lang="en-GB" dirty="0" smtClean="0">
                <a:solidFill>
                  <a:srgbClr val="7030A0"/>
                </a:solidFill>
              </a:rPr>
              <a:t>RRR=122</a:t>
            </a:r>
          </a:p>
          <a:p>
            <a:endParaRPr lang="en-GB" sz="1000" dirty="0">
              <a:solidFill>
                <a:srgbClr val="FF0000"/>
              </a:solidFill>
            </a:endParaRPr>
          </a:p>
          <a:p>
            <a:r>
              <a:rPr lang="en-GB" dirty="0" smtClean="0"/>
              <a:t>  Pitch </a:t>
            </a:r>
            <a:r>
              <a:rPr lang="en-GB" dirty="0"/>
              <a:t>length </a:t>
            </a:r>
            <a:r>
              <a:rPr lang="en-GB" dirty="0" smtClean="0"/>
              <a:t>125 </a:t>
            </a:r>
            <a:r>
              <a:rPr lang="en-GB" dirty="0"/>
              <a:t>mm, </a:t>
            </a:r>
            <a:r>
              <a:rPr lang="en-GB" dirty="0" smtClean="0"/>
              <a:t>mid-thick 1.50 </a:t>
            </a:r>
            <a:r>
              <a:rPr lang="en-GB" dirty="0"/>
              <a:t>mm: </a:t>
            </a:r>
            <a:r>
              <a:rPr lang="en-GB" dirty="0" smtClean="0"/>
              <a:t> degradation </a:t>
            </a:r>
            <a:r>
              <a:rPr lang="en-GB" dirty="0" smtClean="0">
                <a:solidFill>
                  <a:srgbClr val="FF0000"/>
                </a:solidFill>
              </a:rPr>
              <a:t>2.6 </a:t>
            </a:r>
            <a:r>
              <a:rPr lang="en-GB" dirty="0">
                <a:solidFill>
                  <a:srgbClr val="FF0000"/>
                </a:solidFill>
              </a:rPr>
              <a:t>%</a:t>
            </a:r>
            <a:r>
              <a:rPr lang="en-GB" dirty="0"/>
              <a:t>   ( </a:t>
            </a:r>
            <a:r>
              <a:rPr lang="en-GB" dirty="0" smtClean="0"/>
              <a:t>1.5% </a:t>
            </a:r>
            <a:r>
              <a:rPr lang="en-GB" dirty="0"/>
              <a:t>to </a:t>
            </a:r>
            <a:r>
              <a:rPr lang="en-GB" dirty="0" smtClean="0"/>
              <a:t>4% </a:t>
            </a:r>
            <a:r>
              <a:rPr lang="en-GB" dirty="0"/>
              <a:t>) </a:t>
            </a:r>
            <a:r>
              <a:rPr lang="en-GB" dirty="0" smtClean="0"/>
              <a:t>no oil    </a:t>
            </a:r>
            <a:r>
              <a:rPr lang="en-GB" dirty="0" smtClean="0">
                <a:solidFill>
                  <a:srgbClr val="7030A0"/>
                </a:solidFill>
              </a:rPr>
              <a:t>RRR=126</a:t>
            </a:r>
            <a:endParaRPr lang="en-GB" dirty="0">
              <a:solidFill>
                <a:srgbClr val="7030A0"/>
              </a:solidFill>
            </a:endParaRPr>
          </a:p>
          <a:p>
            <a:endParaRPr lang="en-GB" sz="1000" dirty="0" smtClean="0">
              <a:solidFill>
                <a:srgbClr val="FF0000"/>
              </a:solidFill>
            </a:endParaRPr>
          </a:p>
          <a:p>
            <a:r>
              <a:rPr lang="en-GB" sz="2400" b="1" dirty="0">
                <a:solidFill>
                  <a:schemeClr val="accent1"/>
                </a:solidFill>
              </a:rPr>
              <a:t>17.8 mm </a:t>
            </a:r>
            <a:r>
              <a:rPr lang="en-GB" sz="2400" dirty="0">
                <a:solidFill>
                  <a:schemeClr val="accent1"/>
                </a:solidFill>
              </a:rPr>
              <a:t>wide cable with a keystone angle of </a:t>
            </a:r>
            <a:r>
              <a:rPr lang="en-GB" sz="2400" dirty="0" smtClean="0">
                <a:solidFill>
                  <a:schemeClr val="accent1"/>
                </a:solidFill>
              </a:rPr>
              <a:t>0.58</a:t>
            </a:r>
            <a:r>
              <a:rPr lang="en-GB" sz="2400" baseline="30000" dirty="0" smtClean="0">
                <a:solidFill>
                  <a:schemeClr val="accent1"/>
                </a:solidFill>
              </a:rPr>
              <a:t>o</a:t>
            </a:r>
            <a:endParaRPr lang="en-GB" sz="2400" baseline="30000" dirty="0">
              <a:solidFill>
                <a:schemeClr val="accent1"/>
              </a:solidFill>
            </a:endParaRPr>
          </a:p>
          <a:p>
            <a:endParaRPr lang="en-GB" sz="1000" dirty="0"/>
          </a:p>
          <a:p>
            <a:r>
              <a:rPr lang="en-GB" dirty="0" smtClean="0"/>
              <a:t> Pitch length 125 mm, thickness 1.479 mm: degradation </a:t>
            </a:r>
            <a:r>
              <a:rPr lang="en-GB" dirty="0" smtClean="0">
                <a:solidFill>
                  <a:srgbClr val="FF0000"/>
                </a:solidFill>
              </a:rPr>
              <a:t>0.9 %</a:t>
            </a:r>
            <a:r>
              <a:rPr lang="en-GB" dirty="0" smtClean="0"/>
              <a:t>  ( -0.3% to 2.8% ) no oil  </a:t>
            </a:r>
            <a:r>
              <a:rPr lang="en-GB" dirty="0" smtClean="0">
                <a:solidFill>
                  <a:srgbClr val="7030A0"/>
                </a:solidFill>
              </a:rPr>
              <a:t>RRR=97</a:t>
            </a:r>
          </a:p>
          <a:p>
            <a:endParaRPr lang="en-GB" sz="1000" dirty="0" smtClean="0"/>
          </a:p>
          <a:p>
            <a:r>
              <a:rPr lang="en-GB" sz="2400" b="1" dirty="0" smtClean="0">
                <a:solidFill>
                  <a:schemeClr val="accent1"/>
                </a:solidFill>
              </a:rPr>
              <a:t>18.1 mm </a:t>
            </a:r>
            <a:r>
              <a:rPr lang="en-GB" sz="2400" dirty="0" smtClean="0">
                <a:solidFill>
                  <a:schemeClr val="accent1"/>
                </a:solidFill>
              </a:rPr>
              <a:t>wide cable with a keystone angle of 0.62</a:t>
            </a:r>
            <a:r>
              <a:rPr lang="en-GB" sz="2400" baseline="30000" dirty="0" smtClean="0">
                <a:solidFill>
                  <a:schemeClr val="accent1"/>
                </a:solidFill>
              </a:rPr>
              <a:t>o</a:t>
            </a:r>
          </a:p>
          <a:p>
            <a:endParaRPr lang="en-GB" sz="1000" baseline="30000" dirty="0"/>
          </a:p>
          <a:p>
            <a:r>
              <a:rPr lang="en-GB" dirty="0" smtClean="0"/>
              <a:t> Pitch length 109 mm, thickness 1.512 mm: degradation </a:t>
            </a:r>
            <a:r>
              <a:rPr lang="en-GB" dirty="0" smtClean="0">
                <a:solidFill>
                  <a:srgbClr val="FF0000"/>
                </a:solidFill>
              </a:rPr>
              <a:t>1.1%</a:t>
            </a:r>
            <a:r>
              <a:rPr lang="en-GB" dirty="0" smtClean="0"/>
              <a:t>   ( - 1.7% to 3.6% ) </a:t>
            </a:r>
            <a:r>
              <a:rPr lang="en-GB" dirty="0" smtClean="0">
                <a:solidFill>
                  <a:srgbClr val="FF0000"/>
                </a:solidFill>
              </a:rPr>
              <a:t>oil    </a:t>
            </a:r>
            <a:r>
              <a:rPr lang="en-GB" dirty="0" smtClean="0">
                <a:solidFill>
                  <a:srgbClr val="7030A0"/>
                </a:solidFill>
              </a:rPr>
              <a:t>RRR=115</a:t>
            </a:r>
          </a:p>
        </p:txBody>
      </p:sp>
      <p:sp>
        <p:nvSpPr>
          <p:cNvPr id="4" name="TextBox 3"/>
          <p:cNvSpPr txBox="1"/>
          <p:nvPr/>
        </p:nvSpPr>
        <p:spPr>
          <a:xfrm>
            <a:off x="381000" y="5181600"/>
            <a:ext cx="8346532" cy="1107996"/>
          </a:xfrm>
          <a:prstGeom prst="rect">
            <a:avLst/>
          </a:prstGeom>
          <a:noFill/>
          <a:ln w="25400">
            <a:solidFill>
              <a:schemeClr val="accent1"/>
            </a:solidFill>
          </a:ln>
        </p:spPr>
        <p:txBody>
          <a:bodyPr wrap="square" rtlCol="0">
            <a:spAutoFit/>
          </a:bodyPr>
          <a:lstStyle/>
          <a:p>
            <a:pPr marL="342900" indent="-342900">
              <a:buFont typeface="Wingdings" pitchFamily="2" charset="2"/>
              <a:buChar char="Ø"/>
            </a:pPr>
            <a:r>
              <a:rPr lang="en-GB" sz="2200" b="1" dirty="0" smtClean="0">
                <a:solidFill>
                  <a:schemeClr val="accent1"/>
                </a:solidFill>
              </a:rPr>
              <a:t>Low-critical current degradation </a:t>
            </a:r>
          </a:p>
          <a:p>
            <a:pPr marL="342900" indent="-342900">
              <a:buFont typeface="Wingdings" pitchFamily="2" charset="2"/>
              <a:buChar char="Ø"/>
            </a:pPr>
            <a:r>
              <a:rPr lang="en-GB" sz="2200" b="1" dirty="0" smtClean="0">
                <a:solidFill>
                  <a:schemeClr val="accent1"/>
                </a:solidFill>
              </a:rPr>
              <a:t>The larger width does not impact on the degradation</a:t>
            </a:r>
          </a:p>
          <a:p>
            <a:pPr marL="342900" indent="-342900">
              <a:buFont typeface="Wingdings" pitchFamily="2" charset="2"/>
              <a:buChar char="Ø"/>
            </a:pPr>
            <a:r>
              <a:rPr lang="en-GB" sz="2200" b="1" dirty="0" smtClean="0">
                <a:solidFill>
                  <a:schemeClr val="accent1"/>
                </a:solidFill>
              </a:rPr>
              <a:t>RRR of extracted strands above 100  –  RRR of virgin strands &gt; 180 </a:t>
            </a:r>
          </a:p>
        </p:txBody>
      </p:sp>
      <p:sp>
        <p:nvSpPr>
          <p:cNvPr id="7" name="Slide Number Placeholder 6"/>
          <p:cNvSpPr>
            <a:spLocks noGrp="1"/>
          </p:cNvSpPr>
          <p:nvPr>
            <p:ph type="sldNum" sz="quarter" idx="12"/>
          </p:nvPr>
        </p:nvSpPr>
        <p:spPr>
          <a:xfrm>
            <a:off x="2895600" y="6562165"/>
            <a:ext cx="2133600" cy="365125"/>
          </a:xfrm>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15073493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470273" y="1447800"/>
            <a:ext cx="4368925" cy="1323439"/>
          </a:xfrm>
          <a:prstGeom prst="rect">
            <a:avLst/>
          </a:prstGeom>
          <a:noFill/>
        </p:spPr>
        <p:txBody>
          <a:bodyPr wrap="square" rtlCol="0">
            <a:spAutoFit/>
          </a:bodyPr>
          <a:lstStyle/>
          <a:p>
            <a:r>
              <a:rPr lang="en-GB" sz="2000" dirty="0" smtClean="0"/>
              <a:t>Cable run 82 fabricated </a:t>
            </a:r>
            <a:r>
              <a:rPr lang="en-GB" sz="2000" dirty="0" smtClean="0">
                <a:solidFill>
                  <a:schemeClr val="accent1"/>
                </a:solidFill>
              </a:rPr>
              <a:t>without</a:t>
            </a:r>
            <a:r>
              <a:rPr lang="en-GB" sz="2000" dirty="0" smtClean="0"/>
              <a:t> a core : </a:t>
            </a:r>
          </a:p>
          <a:p>
            <a:r>
              <a:rPr lang="en-GB" sz="2000" dirty="0"/>
              <a:t>Keystone angle </a:t>
            </a:r>
            <a:r>
              <a:rPr lang="en-GB" sz="2000" dirty="0" smtClean="0"/>
              <a:t>0.64</a:t>
            </a:r>
            <a:r>
              <a:rPr lang="en-GB" sz="2000" baseline="30000" dirty="0" smtClean="0"/>
              <a:t>o</a:t>
            </a:r>
            <a:endParaRPr lang="en-GB" sz="2000" baseline="30000" dirty="0"/>
          </a:p>
          <a:p>
            <a:r>
              <a:rPr lang="en-GB" sz="2000" dirty="0" smtClean="0"/>
              <a:t>Pitch Length of 113 mm, </a:t>
            </a:r>
          </a:p>
          <a:p>
            <a:r>
              <a:rPr lang="en-GB" sz="2000" dirty="0"/>
              <a:t>M</a:t>
            </a:r>
            <a:r>
              <a:rPr lang="en-GB" sz="2000" dirty="0" smtClean="0"/>
              <a:t>id-thickness of 1.50 mm</a:t>
            </a:r>
            <a:endParaRPr lang="fr-FR" sz="200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444" y="3852593"/>
            <a:ext cx="3520753" cy="2710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4546474" y="4638637"/>
            <a:ext cx="4216525" cy="1323439"/>
          </a:xfrm>
          <a:prstGeom prst="rect">
            <a:avLst/>
          </a:prstGeom>
          <a:noFill/>
        </p:spPr>
        <p:txBody>
          <a:bodyPr wrap="square" rtlCol="0">
            <a:spAutoFit/>
          </a:bodyPr>
          <a:lstStyle/>
          <a:p>
            <a:r>
              <a:rPr lang="en-GB" sz="2000" dirty="0" smtClean="0"/>
              <a:t>Cable run 90 fabricated </a:t>
            </a:r>
            <a:r>
              <a:rPr lang="en-GB" sz="2000" dirty="0" smtClean="0">
                <a:solidFill>
                  <a:schemeClr val="accent1"/>
                </a:solidFill>
              </a:rPr>
              <a:t>with</a:t>
            </a:r>
            <a:r>
              <a:rPr lang="en-GB" sz="2000" dirty="0" smtClean="0"/>
              <a:t> a core: </a:t>
            </a:r>
          </a:p>
          <a:p>
            <a:r>
              <a:rPr lang="en-GB" sz="2000" b="1" dirty="0" smtClean="0"/>
              <a:t>Keystone angle 0.65</a:t>
            </a:r>
            <a:r>
              <a:rPr lang="en-GB" sz="2000" b="1" baseline="30000" dirty="0" smtClean="0"/>
              <a:t>o</a:t>
            </a:r>
            <a:endParaRPr lang="en-GB" sz="2000" b="1" baseline="30000" dirty="0"/>
          </a:p>
          <a:p>
            <a:r>
              <a:rPr lang="en-GB" sz="2000" dirty="0" smtClean="0"/>
              <a:t>Pitch Length of 109 mm, </a:t>
            </a:r>
          </a:p>
          <a:p>
            <a:r>
              <a:rPr lang="en-GB" sz="2000" b="1" dirty="0"/>
              <a:t>M</a:t>
            </a:r>
            <a:r>
              <a:rPr lang="en-GB" sz="2000" b="1" dirty="0" smtClean="0"/>
              <a:t>id-thickness of 1.50 mm</a:t>
            </a:r>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443" y="1079464"/>
            <a:ext cx="3514989" cy="2709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4528244" y="3235042"/>
            <a:ext cx="4486912" cy="1107996"/>
          </a:xfrm>
          <a:prstGeom prst="rect">
            <a:avLst/>
          </a:prstGeom>
          <a:noFill/>
          <a:ln w="25400">
            <a:solidFill>
              <a:schemeClr val="accent1"/>
            </a:solidFill>
          </a:ln>
        </p:spPr>
        <p:txBody>
          <a:bodyPr wrap="square" rtlCol="0">
            <a:spAutoFit/>
          </a:bodyPr>
          <a:lstStyle/>
          <a:p>
            <a:r>
              <a:rPr lang="en-GB" sz="2200" b="1" dirty="0" smtClean="0"/>
              <a:t>Width = 17.8 mm</a:t>
            </a:r>
          </a:p>
          <a:p>
            <a:r>
              <a:rPr lang="en-GB" sz="2200" dirty="0" smtClean="0"/>
              <a:t>Use of oil as lubricant</a:t>
            </a:r>
          </a:p>
          <a:p>
            <a:r>
              <a:rPr lang="en-GB" sz="2200" b="1" dirty="0"/>
              <a:t>48h/210C + 48h/400C + </a:t>
            </a:r>
            <a:r>
              <a:rPr lang="en-GB" sz="2200" b="1" dirty="0" smtClean="0"/>
              <a:t>50h/640C</a:t>
            </a:r>
            <a:endParaRPr lang="en-GB" sz="2200" b="1" dirty="0"/>
          </a:p>
        </p:txBody>
      </p:sp>
      <p:sp>
        <p:nvSpPr>
          <p:cNvPr id="12" name="TextBox 11"/>
          <p:cNvSpPr txBox="1"/>
          <p:nvPr/>
        </p:nvSpPr>
        <p:spPr>
          <a:xfrm>
            <a:off x="838200" y="-76200"/>
            <a:ext cx="7731668" cy="1138773"/>
          </a:xfrm>
          <a:prstGeom prst="rect">
            <a:avLst/>
          </a:prstGeom>
          <a:noFill/>
        </p:spPr>
        <p:txBody>
          <a:bodyPr wrap="none" rtlCol="0">
            <a:spAutoFit/>
          </a:bodyPr>
          <a:lstStyle/>
          <a:p>
            <a:r>
              <a:rPr lang="en-GB" sz="3400" b="1" dirty="0" smtClean="0">
                <a:solidFill>
                  <a:schemeClr val="accent1"/>
                </a:solidFill>
              </a:rPr>
              <a:t>Cable development for MQXF </a:t>
            </a:r>
            <a:r>
              <a:rPr lang="en-GB" sz="3400" b="1" dirty="0" err="1" smtClean="0">
                <a:solidFill>
                  <a:schemeClr val="accent1"/>
                </a:solidFill>
              </a:rPr>
              <a:t>quadrupole</a:t>
            </a:r>
            <a:endParaRPr lang="en-GB" sz="3400" b="1" dirty="0" smtClean="0">
              <a:solidFill>
                <a:schemeClr val="accent1"/>
              </a:solidFill>
            </a:endParaRPr>
          </a:p>
          <a:p>
            <a:pPr algn="ctr"/>
            <a:r>
              <a:rPr lang="en-GB" sz="3400" b="1" dirty="0" smtClean="0">
                <a:solidFill>
                  <a:schemeClr val="accent6">
                    <a:lumMod val="75000"/>
                  </a:schemeClr>
                </a:solidFill>
              </a:rPr>
              <a:t>RRP</a:t>
            </a:r>
            <a:r>
              <a:rPr lang="en-GB" sz="3400" b="1" dirty="0" smtClean="0">
                <a:solidFill>
                  <a:schemeClr val="accent6">
                    <a:lumMod val="75000"/>
                  </a:schemeClr>
                </a:solidFill>
                <a:sym typeface="Symbol"/>
              </a:rPr>
              <a:t></a:t>
            </a:r>
            <a:r>
              <a:rPr lang="en-GB" sz="3400" b="1" dirty="0" smtClean="0">
                <a:solidFill>
                  <a:schemeClr val="accent6">
                    <a:lumMod val="75000"/>
                  </a:schemeClr>
                </a:solidFill>
              </a:rPr>
              <a:t> 132/169</a:t>
            </a:r>
            <a:endParaRPr lang="en-GB" sz="3400" b="1" dirty="0">
              <a:solidFill>
                <a:schemeClr val="accent6">
                  <a:lumMod val="75000"/>
                </a:schemeClr>
              </a:solidFill>
            </a:endParaRPr>
          </a:p>
        </p:txBody>
      </p:sp>
      <p:sp>
        <p:nvSpPr>
          <p:cNvPr id="4" name="Slide Number Placeholder 3"/>
          <p:cNvSpPr>
            <a:spLocks noGrp="1"/>
          </p:cNvSpPr>
          <p:nvPr>
            <p:ph type="sldNum" sz="quarter" idx="12"/>
          </p:nvPr>
        </p:nvSpPr>
        <p:spPr>
          <a:xfrm>
            <a:off x="2667000" y="6562165"/>
            <a:ext cx="2133600" cy="365125"/>
          </a:xfrm>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32694710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0" y="-76200"/>
            <a:ext cx="7731668" cy="1138773"/>
          </a:xfrm>
          <a:prstGeom prst="rect">
            <a:avLst/>
          </a:prstGeom>
          <a:noFill/>
        </p:spPr>
        <p:txBody>
          <a:bodyPr wrap="none" rtlCol="0">
            <a:spAutoFit/>
          </a:bodyPr>
          <a:lstStyle/>
          <a:p>
            <a:r>
              <a:rPr lang="en-GB" sz="3400" b="1" dirty="0" smtClean="0">
                <a:solidFill>
                  <a:schemeClr val="accent1"/>
                </a:solidFill>
              </a:rPr>
              <a:t>Cable development for MQXF </a:t>
            </a:r>
            <a:r>
              <a:rPr lang="en-GB" sz="3400" b="1" dirty="0" err="1" smtClean="0">
                <a:solidFill>
                  <a:schemeClr val="accent1"/>
                </a:solidFill>
              </a:rPr>
              <a:t>quadrupole</a:t>
            </a:r>
            <a:endParaRPr lang="en-GB" sz="3400" b="1" dirty="0" smtClean="0">
              <a:solidFill>
                <a:schemeClr val="accent1"/>
              </a:solidFill>
            </a:endParaRPr>
          </a:p>
          <a:p>
            <a:pPr algn="ctr"/>
            <a:r>
              <a:rPr lang="en-GB" sz="3400" b="1" dirty="0" smtClean="0">
                <a:solidFill>
                  <a:schemeClr val="accent6">
                    <a:lumMod val="75000"/>
                  </a:schemeClr>
                </a:solidFill>
              </a:rPr>
              <a:t>PIT 192</a:t>
            </a:r>
            <a:endParaRPr lang="en-GB" sz="3400" b="1" dirty="0">
              <a:solidFill>
                <a:schemeClr val="accent6">
                  <a:lumMod val="75000"/>
                </a:schemeClr>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3742062104"/>
              </p:ext>
            </p:extLst>
          </p:nvPr>
        </p:nvGraphicFramePr>
        <p:xfrm>
          <a:off x="414264" y="1422400"/>
          <a:ext cx="8424936" cy="3606800"/>
        </p:xfrm>
        <a:graphic>
          <a:graphicData uri="http://schemas.openxmlformats.org/drawingml/2006/table">
            <a:tbl>
              <a:tblPr firstRow="1" bandRow="1">
                <a:tableStyleId>{5C22544A-7EE6-4342-B048-85BDC9FD1C3A}</a:tableStyleId>
              </a:tblPr>
              <a:tblGrid>
                <a:gridCol w="936104"/>
                <a:gridCol w="1584176"/>
                <a:gridCol w="1008112"/>
                <a:gridCol w="1296144"/>
                <a:gridCol w="1080120"/>
                <a:gridCol w="1368152"/>
                <a:gridCol w="1152128"/>
              </a:tblGrid>
              <a:tr h="640080">
                <a:tc>
                  <a:txBody>
                    <a:bodyPr/>
                    <a:lstStyle/>
                    <a:p>
                      <a:pPr algn="ctr"/>
                      <a:r>
                        <a:rPr lang="en-GB" dirty="0" smtClean="0"/>
                        <a:t>Sample</a:t>
                      </a:r>
                      <a:endParaRPr lang="fr-FR" dirty="0"/>
                    </a:p>
                  </a:txBody>
                  <a:tcPr/>
                </a:tc>
                <a:tc>
                  <a:txBody>
                    <a:bodyPr/>
                    <a:lstStyle/>
                    <a:p>
                      <a:pPr algn="ctr"/>
                      <a:r>
                        <a:rPr lang="en-GB" dirty="0" smtClean="0"/>
                        <a:t>Cable ID</a:t>
                      </a:r>
                      <a:endParaRPr lang="fr-FR" dirty="0"/>
                    </a:p>
                  </a:txBody>
                  <a:tcPr/>
                </a:tc>
                <a:tc>
                  <a:txBody>
                    <a:bodyPr/>
                    <a:lstStyle/>
                    <a:p>
                      <a:pPr algn="ctr"/>
                      <a:r>
                        <a:rPr lang="en-GB" dirty="0" smtClean="0"/>
                        <a:t>Cable width</a:t>
                      </a:r>
                      <a:endParaRPr lang="fr-FR" dirty="0"/>
                    </a:p>
                  </a:txBody>
                  <a:tcPr/>
                </a:tc>
                <a:tc>
                  <a:txBody>
                    <a:bodyPr/>
                    <a:lstStyle/>
                    <a:p>
                      <a:pPr algn="ctr"/>
                      <a:r>
                        <a:rPr lang="en-GB" dirty="0" smtClean="0"/>
                        <a:t>Mid-thickness</a:t>
                      </a:r>
                      <a:endParaRPr lang="fr-FR" dirty="0"/>
                    </a:p>
                  </a:txBody>
                  <a:tcPr/>
                </a:tc>
                <a:tc>
                  <a:txBody>
                    <a:bodyPr/>
                    <a:lstStyle/>
                    <a:p>
                      <a:pPr algn="ctr"/>
                      <a:r>
                        <a:rPr lang="en-GB" dirty="0" smtClean="0"/>
                        <a:t>Pitch length</a:t>
                      </a:r>
                      <a:endParaRPr lang="fr-FR" dirty="0"/>
                    </a:p>
                  </a:txBody>
                  <a:tcPr/>
                </a:tc>
                <a:tc>
                  <a:txBody>
                    <a:bodyPr/>
                    <a:lstStyle/>
                    <a:p>
                      <a:pPr algn="ctr"/>
                      <a:r>
                        <a:rPr lang="en-GB" dirty="0" smtClean="0"/>
                        <a:t>Keystone angle</a:t>
                      </a:r>
                      <a:endParaRPr lang="fr-FR" dirty="0"/>
                    </a:p>
                  </a:txBody>
                  <a:tcPr/>
                </a:tc>
                <a:tc>
                  <a:txBody>
                    <a:bodyPr/>
                    <a:lstStyle/>
                    <a:p>
                      <a:pPr algn="ctr"/>
                      <a:r>
                        <a:rPr lang="en-GB" dirty="0" smtClean="0"/>
                        <a:t>Winding test</a:t>
                      </a:r>
                      <a:endParaRPr lang="fr-FR" dirty="0"/>
                    </a:p>
                  </a:txBody>
                  <a:tcPr/>
                </a:tc>
              </a:tr>
              <a:tr h="370840">
                <a:tc>
                  <a:txBody>
                    <a:bodyPr/>
                    <a:lstStyle/>
                    <a:p>
                      <a:pPr algn="ctr"/>
                      <a:r>
                        <a:rPr lang="en-GB" dirty="0" smtClean="0"/>
                        <a:t>1</a:t>
                      </a:r>
                      <a:endParaRPr lang="fr-FR" dirty="0"/>
                    </a:p>
                  </a:txBody>
                  <a:tcPr/>
                </a:tc>
                <a:tc>
                  <a:txBody>
                    <a:bodyPr/>
                    <a:lstStyle/>
                    <a:p>
                      <a:pPr algn="ctr"/>
                      <a:r>
                        <a:rPr lang="en-GB" dirty="0" smtClean="0">
                          <a:solidFill>
                            <a:srgbClr val="FF0000"/>
                          </a:solidFill>
                        </a:rPr>
                        <a:t>H16EC0131AA</a:t>
                      </a:r>
                      <a:endParaRPr lang="fr-FR" dirty="0">
                        <a:solidFill>
                          <a:srgbClr val="FF0000"/>
                        </a:solidFill>
                      </a:endParaRPr>
                    </a:p>
                  </a:txBody>
                  <a:tcPr/>
                </a:tc>
                <a:tc>
                  <a:txBody>
                    <a:bodyPr/>
                    <a:lstStyle/>
                    <a:p>
                      <a:pPr algn="ctr"/>
                      <a:r>
                        <a:rPr lang="en-GB" dirty="0" smtClean="0"/>
                        <a:t>17.8 mm</a:t>
                      </a:r>
                      <a:endParaRPr lang="fr-FR" dirty="0"/>
                    </a:p>
                  </a:txBody>
                  <a:tcPr/>
                </a:tc>
                <a:tc>
                  <a:txBody>
                    <a:bodyPr/>
                    <a:lstStyle/>
                    <a:p>
                      <a:r>
                        <a:rPr lang="en-GB" dirty="0" smtClean="0"/>
                        <a:t>1.5418 mm</a:t>
                      </a:r>
                      <a:endParaRPr lang="fr-FR" dirty="0"/>
                    </a:p>
                  </a:txBody>
                  <a:tcPr/>
                </a:tc>
                <a:tc>
                  <a:txBody>
                    <a:bodyPr/>
                    <a:lstStyle/>
                    <a:p>
                      <a:r>
                        <a:rPr lang="en-GB" dirty="0" smtClean="0"/>
                        <a:t>109 mm</a:t>
                      </a:r>
                      <a:endParaRPr lang="fr-FR" dirty="0"/>
                    </a:p>
                  </a:txBody>
                  <a:tcPr/>
                </a:tc>
                <a:tc>
                  <a:txBody>
                    <a:bodyPr/>
                    <a:lstStyle/>
                    <a:p>
                      <a:r>
                        <a:rPr lang="en-GB" dirty="0" smtClean="0">
                          <a:solidFill>
                            <a:srgbClr val="FF0000"/>
                          </a:solidFill>
                        </a:rPr>
                        <a:t>0.65 degree</a:t>
                      </a:r>
                      <a:endParaRPr lang="fr-FR" dirty="0">
                        <a:solidFill>
                          <a:srgbClr val="FF0000"/>
                        </a:solidFill>
                      </a:endParaRPr>
                    </a:p>
                  </a:txBody>
                  <a:tcPr/>
                </a:tc>
                <a:tc>
                  <a:txBody>
                    <a:bodyPr/>
                    <a:lstStyle/>
                    <a:p>
                      <a:pPr algn="ctr"/>
                      <a:r>
                        <a:rPr lang="en-GB" dirty="0" smtClean="0"/>
                        <a:t>OK</a:t>
                      </a:r>
                      <a:endParaRPr lang="fr-FR" dirty="0"/>
                    </a:p>
                  </a:txBody>
                  <a:tcPr/>
                </a:tc>
              </a:tr>
              <a:tr h="370840">
                <a:tc>
                  <a:txBody>
                    <a:bodyPr/>
                    <a:lstStyle/>
                    <a:p>
                      <a:pPr algn="ctr"/>
                      <a:r>
                        <a:rPr lang="en-GB" dirty="0" smtClean="0"/>
                        <a:t>2</a:t>
                      </a:r>
                      <a:endParaRPr lang="fr-FR"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H16EC0131AB</a:t>
                      </a:r>
                      <a:endParaRPr lang="fr-FR" dirty="0" smtClean="0"/>
                    </a:p>
                  </a:txBody>
                  <a:tcPr/>
                </a:tc>
                <a:tc>
                  <a:txBody>
                    <a:bodyPr/>
                    <a:lstStyle/>
                    <a:p>
                      <a:pPr algn="ctr"/>
                      <a:r>
                        <a:rPr lang="en-GB" dirty="0" smtClean="0"/>
                        <a:t>17.8</a:t>
                      </a:r>
                      <a:r>
                        <a:rPr lang="en-GB" baseline="0" dirty="0" smtClean="0"/>
                        <a:t> mm</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1.523  mm</a:t>
                      </a:r>
                      <a:endParaRPr lang="fr-FR" dirty="0" smtClean="0"/>
                    </a:p>
                  </a:txBody>
                  <a:tcPr/>
                </a:tc>
                <a:tc>
                  <a:txBody>
                    <a:bodyPr/>
                    <a:lstStyle/>
                    <a:p>
                      <a:r>
                        <a:rPr lang="en-GB" dirty="0" smtClean="0"/>
                        <a:t>117 mm</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0.64 degree</a:t>
                      </a:r>
                      <a:endParaRPr lang="fr-FR"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Not OK</a:t>
                      </a:r>
                      <a:endParaRPr lang="fr-FR" dirty="0" smtClean="0"/>
                    </a:p>
                  </a:txBody>
                  <a:tcPr/>
                </a:tc>
              </a:tr>
              <a:tr h="370840">
                <a:tc>
                  <a:txBody>
                    <a:bodyPr/>
                    <a:lstStyle/>
                    <a:p>
                      <a:pPr algn="ctr"/>
                      <a:r>
                        <a:rPr lang="en-GB" dirty="0" smtClean="0"/>
                        <a:t>3</a:t>
                      </a:r>
                      <a:endParaRPr lang="fr-FR"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H16EC0131AC</a:t>
                      </a:r>
                      <a:endParaRPr lang="fr-FR" dirty="0" smtClean="0"/>
                    </a:p>
                  </a:txBody>
                  <a:tcPr/>
                </a:tc>
                <a:tc>
                  <a:txBody>
                    <a:bodyPr/>
                    <a:lstStyle/>
                    <a:p>
                      <a:pPr algn="ctr"/>
                      <a:r>
                        <a:rPr lang="en-GB" dirty="0" smtClean="0"/>
                        <a:t>17.8</a:t>
                      </a:r>
                      <a:r>
                        <a:rPr lang="en-GB" baseline="0" dirty="0" smtClean="0"/>
                        <a:t> mm</a:t>
                      </a:r>
                      <a:endParaRPr lang="fr-FR" dirty="0"/>
                    </a:p>
                  </a:txBody>
                  <a:tcPr/>
                </a:tc>
                <a:tc>
                  <a:txBody>
                    <a:bodyPr/>
                    <a:lstStyle/>
                    <a:p>
                      <a:r>
                        <a:rPr lang="en-GB" dirty="0" smtClean="0"/>
                        <a:t>1.507 mm</a:t>
                      </a:r>
                      <a:endParaRPr lang="fr-FR" dirty="0"/>
                    </a:p>
                  </a:txBody>
                  <a:tcPr/>
                </a:tc>
                <a:tc>
                  <a:txBody>
                    <a:bodyPr/>
                    <a:lstStyle/>
                    <a:p>
                      <a:r>
                        <a:rPr lang="en-GB" dirty="0" smtClean="0"/>
                        <a:t>117 mm</a:t>
                      </a:r>
                      <a:endParaRPr lang="fr-FR" dirty="0"/>
                    </a:p>
                  </a:txBody>
                  <a:tcPr/>
                </a:tc>
                <a:tc>
                  <a:txBody>
                    <a:bodyPr/>
                    <a:lstStyle/>
                    <a:p>
                      <a:r>
                        <a:rPr lang="en-GB" dirty="0" smtClean="0"/>
                        <a:t>0.63 degree</a:t>
                      </a:r>
                      <a:endParaRPr lang="fr-FR" dirty="0"/>
                    </a:p>
                  </a:txBody>
                  <a:tcPr/>
                </a:tc>
                <a:tc>
                  <a:txBody>
                    <a:bodyPr/>
                    <a:lstStyle/>
                    <a:p>
                      <a:pPr algn="ctr"/>
                      <a:r>
                        <a:rPr lang="en-GB" dirty="0" smtClean="0"/>
                        <a:t>Not OK</a:t>
                      </a:r>
                      <a:endParaRPr lang="fr-FR" dirty="0"/>
                    </a:p>
                  </a:txBody>
                  <a:tcPr/>
                </a:tc>
              </a:tr>
              <a:tr h="370840">
                <a:tc>
                  <a:txBody>
                    <a:bodyPr/>
                    <a:lstStyle/>
                    <a:p>
                      <a:pPr algn="ctr"/>
                      <a:r>
                        <a:rPr lang="en-GB" dirty="0" smtClean="0"/>
                        <a:t>4</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 H16EC0138A</a:t>
                      </a:r>
                      <a:endParaRPr lang="fr-FR" dirty="0" smtClean="0"/>
                    </a:p>
                  </a:txBody>
                  <a:tcPr/>
                </a:tc>
                <a:tc>
                  <a:txBody>
                    <a:bodyPr/>
                    <a:lstStyle/>
                    <a:p>
                      <a:pPr algn="ctr"/>
                      <a:r>
                        <a:rPr lang="en-GB" dirty="0" smtClean="0"/>
                        <a:t>17.8</a:t>
                      </a:r>
                      <a:r>
                        <a:rPr lang="en-GB" baseline="0" dirty="0" smtClean="0"/>
                        <a:t> mm</a:t>
                      </a:r>
                      <a:endParaRPr lang="fr-FR" dirty="0"/>
                    </a:p>
                  </a:txBody>
                  <a:tcPr/>
                </a:tc>
                <a:tc>
                  <a:txBody>
                    <a:bodyPr/>
                    <a:lstStyle/>
                    <a:p>
                      <a:r>
                        <a:rPr lang="en-GB" dirty="0" smtClean="0"/>
                        <a:t>1.531 mm</a:t>
                      </a:r>
                      <a:endParaRPr lang="fr-FR" dirty="0"/>
                    </a:p>
                  </a:txBody>
                  <a:tcPr/>
                </a:tc>
                <a:tc>
                  <a:txBody>
                    <a:bodyPr/>
                    <a:lstStyle/>
                    <a:p>
                      <a:r>
                        <a:rPr lang="en-GB" dirty="0" smtClean="0"/>
                        <a:t>109 mm</a:t>
                      </a:r>
                      <a:endParaRPr lang="fr-FR" dirty="0"/>
                    </a:p>
                  </a:txBody>
                  <a:tcPr/>
                </a:tc>
                <a:tc>
                  <a:txBody>
                    <a:bodyPr/>
                    <a:lstStyle/>
                    <a:p>
                      <a:r>
                        <a:rPr lang="en-GB" b="1" dirty="0" smtClean="0"/>
                        <a:t>0.52</a:t>
                      </a:r>
                      <a:r>
                        <a:rPr lang="en-GB" b="1" baseline="0" dirty="0" smtClean="0"/>
                        <a:t> degree</a:t>
                      </a:r>
                      <a:endParaRPr lang="fr-FR" b="1" dirty="0"/>
                    </a:p>
                  </a:txBody>
                  <a:tcPr/>
                </a:tc>
                <a:tc>
                  <a:txBody>
                    <a:bodyPr/>
                    <a:lstStyle/>
                    <a:p>
                      <a:pPr algn="ctr"/>
                      <a:r>
                        <a:rPr lang="en-GB" dirty="0" smtClean="0"/>
                        <a:t>Not OK</a:t>
                      </a:r>
                      <a:endParaRPr lang="fr-FR" dirty="0"/>
                    </a:p>
                  </a:txBody>
                  <a:tcPr/>
                </a:tc>
              </a:tr>
              <a:tr h="370840">
                <a:tc>
                  <a:txBody>
                    <a:bodyPr/>
                    <a:lstStyle/>
                    <a:p>
                      <a:pPr algn="ctr"/>
                      <a:r>
                        <a:rPr lang="en-GB" dirty="0" smtClean="0"/>
                        <a:t>5</a:t>
                      </a:r>
                      <a:endParaRPr lang="fr-FR"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H16EC0143AA</a:t>
                      </a:r>
                      <a:endParaRPr lang="fr-FR" dirty="0" smtClean="0"/>
                    </a:p>
                  </a:txBody>
                  <a:tcPr/>
                </a:tc>
                <a:tc>
                  <a:txBody>
                    <a:bodyPr/>
                    <a:lstStyle/>
                    <a:p>
                      <a:pPr algn="ctr"/>
                      <a:r>
                        <a:rPr lang="en-GB" dirty="0" smtClean="0"/>
                        <a:t>17.8 mm</a:t>
                      </a:r>
                      <a:endParaRPr lang="fr-FR" dirty="0"/>
                    </a:p>
                  </a:txBody>
                  <a:tcPr/>
                </a:tc>
                <a:tc>
                  <a:txBody>
                    <a:bodyPr/>
                    <a:lstStyle/>
                    <a:p>
                      <a:r>
                        <a:rPr lang="en-GB" dirty="0" smtClean="0"/>
                        <a:t>1.520 mm</a:t>
                      </a:r>
                      <a:endParaRPr lang="fr-FR" dirty="0"/>
                    </a:p>
                  </a:txBody>
                  <a:tcPr/>
                </a:tc>
                <a:tc>
                  <a:txBody>
                    <a:bodyPr/>
                    <a:lstStyle/>
                    <a:p>
                      <a:r>
                        <a:rPr lang="en-GB" dirty="0" smtClean="0"/>
                        <a:t>117 mm</a:t>
                      </a:r>
                      <a:endParaRPr lang="fr-FR" dirty="0"/>
                    </a:p>
                  </a:txBody>
                  <a:tcPr/>
                </a:tc>
                <a:tc>
                  <a:txBody>
                    <a:bodyPr/>
                    <a:lstStyle/>
                    <a:p>
                      <a:r>
                        <a:rPr lang="en-GB" b="1" dirty="0" smtClean="0"/>
                        <a:t>0.52 degree</a:t>
                      </a:r>
                      <a:endParaRPr lang="fr-FR" b="1" dirty="0"/>
                    </a:p>
                  </a:txBody>
                  <a:tcPr/>
                </a:tc>
                <a:tc>
                  <a:txBody>
                    <a:bodyPr/>
                    <a:lstStyle/>
                    <a:p>
                      <a:pPr algn="ctr"/>
                      <a:r>
                        <a:rPr lang="en-GB" dirty="0" smtClean="0"/>
                        <a:t>Not OK</a:t>
                      </a:r>
                      <a:endParaRPr lang="fr-FR" dirty="0"/>
                    </a:p>
                  </a:txBody>
                  <a:tcPr/>
                </a:tc>
              </a:tr>
              <a:tr h="370840">
                <a:tc>
                  <a:txBody>
                    <a:bodyPr/>
                    <a:lstStyle/>
                    <a:p>
                      <a:pPr algn="ctr"/>
                      <a:r>
                        <a:rPr lang="en-GB" dirty="0" smtClean="0"/>
                        <a:t>6</a:t>
                      </a:r>
                      <a:endParaRPr lang="fr-FR"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HE16E0132AA</a:t>
                      </a:r>
                      <a:endParaRPr lang="fr-FR" dirty="0" smtClean="0"/>
                    </a:p>
                  </a:txBody>
                  <a:tcPr/>
                </a:tc>
                <a:tc>
                  <a:txBody>
                    <a:bodyPr/>
                    <a:lstStyle/>
                    <a:p>
                      <a:pPr algn="ctr"/>
                      <a:r>
                        <a:rPr lang="en-GB" dirty="0" smtClean="0"/>
                        <a:t>18.1 mm</a:t>
                      </a:r>
                      <a:endParaRPr lang="fr-FR" dirty="0"/>
                    </a:p>
                  </a:txBody>
                  <a:tcPr/>
                </a:tc>
                <a:tc>
                  <a:txBody>
                    <a:bodyPr/>
                    <a:lstStyle/>
                    <a:p>
                      <a:r>
                        <a:rPr lang="en-GB" dirty="0" smtClean="0"/>
                        <a:t>1.525 mm</a:t>
                      </a:r>
                      <a:endParaRPr lang="fr-FR" dirty="0"/>
                    </a:p>
                  </a:txBody>
                  <a:tcPr/>
                </a:tc>
                <a:tc>
                  <a:txBody>
                    <a:bodyPr/>
                    <a:lstStyle/>
                    <a:p>
                      <a:r>
                        <a:rPr lang="en-GB" dirty="0" smtClean="0"/>
                        <a:t>109 mm</a:t>
                      </a:r>
                      <a:endParaRPr lang="fr-FR" dirty="0"/>
                    </a:p>
                  </a:txBody>
                  <a:tcPr/>
                </a:tc>
                <a:tc>
                  <a:txBody>
                    <a:bodyPr/>
                    <a:lstStyle/>
                    <a:p>
                      <a:r>
                        <a:rPr lang="en-GB" dirty="0" smtClean="0"/>
                        <a:t>0.57 degree</a:t>
                      </a:r>
                      <a:endParaRPr lang="fr-FR" dirty="0"/>
                    </a:p>
                  </a:txBody>
                  <a:tcPr/>
                </a:tc>
                <a:tc>
                  <a:txBody>
                    <a:bodyPr/>
                    <a:lstStyle/>
                    <a:p>
                      <a:pPr algn="ctr"/>
                      <a:r>
                        <a:rPr lang="en-GB" dirty="0" smtClean="0"/>
                        <a:t>Not OK</a:t>
                      </a:r>
                      <a:endParaRPr lang="fr-FR" dirty="0"/>
                    </a:p>
                  </a:txBody>
                  <a:tcPr/>
                </a:tc>
              </a:tr>
              <a:tr h="370840">
                <a:tc>
                  <a:txBody>
                    <a:bodyPr/>
                    <a:lstStyle/>
                    <a:p>
                      <a:pPr algn="ctr"/>
                      <a:r>
                        <a:rPr lang="en-GB" dirty="0" smtClean="0"/>
                        <a:t>7</a:t>
                      </a:r>
                      <a:endParaRPr lang="fr-FR"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solidFill>
                            <a:srgbClr val="FF0000"/>
                          </a:solidFill>
                        </a:rPr>
                        <a:t>HE16E0132AB</a:t>
                      </a:r>
                      <a:endParaRPr lang="fr-FR" dirty="0" smtClean="0">
                        <a:solidFill>
                          <a:srgbClr val="FF0000"/>
                        </a:solidFill>
                      </a:endParaRPr>
                    </a:p>
                  </a:txBody>
                  <a:tcPr/>
                </a:tc>
                <a:tc>
                  <a:txBody>
                    <a:bodyPr/>
                    <a:lstStyle/>
                    <a:p>
                      <a:pPr algn="ctr"/>
                      <a:r>
                        <a:rPr lang="en-GB" dirty="0" smtClean="0"/>
                        <a:t>18.1 mm</a:t>
                      </a:r>
                      <a:endParaRPr lang="fr-FR" dirty="0"/>
                    </a:p>
                  </a:txBody>
                  <a:tcPr/>
                </a:tc>
                <a:tc>
                  <a:txBody>
                    <a:bodyPr/>
                    <a:lstStyle/>
                    <a:p>
                      <a:r>
                        <a:rPr lang="en-GB" dirty="0" smtClean="0"/>
                        <a:t>1.540 mm</a:t>
                      </a:r>
                      <a:endParaRPr lang="fr-FR" dirty="0"/>
                    </a:p>
                  </a:txBody>
                  <a:tcPr/>
                </a:tc>
                <a:tc>
                  <a:txBody>
                    <a:bodyPr/>
                    <a:lstStyle/>
                    <a:p>
                      <a:r>
                        <a:rPr lang="en-GB" dirty="0" smtClean="0"/>
                        <a:t>  95 mm</a:t>
                      </a:r>
                      <a:endParaRPr lang="fr-FR" dirty="0"/>
                    </a:p>
                  </a:txBody>
                  <a:tcPr/>
                </a:tc>
                <a:tc>
                  <a:txBody>
                    <a:bodyPr/>
                    <a:lstStyle/>
                    <a:p>
                      <a:r>
                        <a:rPr lang="en-GB" dirty="0" smtClean="0">
                          <a:solidFill>
                            <a:srgbClr val="FF0000"/>
                          </a:solidFill>
                        </a:rPr>
                        <a:t>0.55 degree</a:t>
                      </a:r>
                      <a:endParaRPr lang="fr-FR" dirty="0">
                        <a:solidFill>
                          <a:srgbClr val="FF0000"/>
                        </a:solidFill>
                      </a:endParaRPr>
                    </a:p>
                  </a:txBody>
                  <a:tcPr/>
                </a:tc>
                <a:tc>
                  <a:txBody>
                    <a:bodyPr/>
                    <a:lstStyle/>
                    <a:p>
                      <a:pPr algn="ctr"/>
                      <a:r>
                        <a:rPr lang="en-GB" dirty="0" smtClean="0"/>
                        <a:t>OK</a:t>
                      </a:r>
                      <a:endParaRPr lang="fr-FR" dirty="0"/>
                    </a:p>
                  </a:txBody>
                  <a:tcPr/>
                </a:tc>
              </a:tr>
              <a:tr h="370840">
                <a:tc>
                  <a:txBody>
                    <a:bodyPr/>
                    <a:lstStyle/>
                    <a:p>
                      <a:pPr algn="ctr"/>
                      <a:r>
                        <a:rPr lang="en-GB" dirty="0" smtClean="0"/>
                        <a:t>8</a:t>
                      </a:r>
                      <a:endParaRPr lang="fr-FR"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solidFill>
                            <a:srgbClr val="FF0000"/>
                          </a:solidFill>
                        </a:rPr>
                        <a:t>HE16E0132AD</a:t>
                      </a:r>
                      <a:endParaRPr lang="fr-FR" dirty="0" smtClean="0">
                        <a:solidFill>
                          <a:srgbClr val="FF0000"/>
                        </a:solidFill>
                      </a:endParaRPr>
                    </a:p>
                  </a:txBody>
                  <a:tcPr/>
                </a:tc>
                <a:tc>
                  <a:txBody>
                    <a:bodyPr/>
                    <a:lstStyle/>
                    <a:p>
                      <a:pPr algn="ctr"/>
                      <a:r>
                        <a:rPr lang="en-GB" dirty="0" smtClean="0"/>
                        <a:t>18.1 mm</a:t>
                      </a:r>
                      <a:endParaRPr lang="fr-FR" dirty="0"/>
                    </a:p>
                  </a:txBody>
                  <a:tcPr/>
                </a:tc>
                <a:tc>
                  <a:txBody>
                    <a:bodyPr/>
                    <a:lstStyle/>
                    <a:p>
                      <a:r>
                        <a:rPr lang="en-GB" dirty="0" smtClean="0"/>
                        <a:t>1.520 mm</a:t>
                      </a:r>
                      <a:endParaRPr lang="fr-FR" dirty="0"/>
                    </a:p>
                  </a:txBody>
                  <a:tcPr/>
                </a:tc>
                <a:tc>
                  <a:txBody>
                    <a:bodyPr/>
                    <a:lstStyle/>
                    <a:p>
                      <a:r>
                        <a:rPr lang="en-GB" dirty="0" smtClean="0"/>
                        <a:t>117 mm</a:t>
                      </a:r>
                      <a:endParaRPr lang="fr-FR" dirty="0"/>
                    </a:p>
                  </a:txBody>
                  <a:tcPr/>
                </a:tc>
                <a:tc>
                  <a:txBody>
                    <a:bodyPr/>
                    <a:lstStyle/>
                    <a:p>
                      <a:r>
                        <a:rPr lang="en-GB" dirty="0" smtClean="0">
                          <a:solidFill>
                            <a:srgbClr val="FF0000"/>
                          </a:solidFill>
                        </a:rPr>
                        <a:t>0.57 degree</a:t>
                      </a:r>
                      <a:endParaRPr lang="fr-FR" dirty="0">
                        <a:solidFill>
                          <a:srgbClr val="FF0000"/>
                        </a:solidFill>
                      </a:endParaRPr>
                    </a:p>
                  </a:txBody>
                  <a:tcPr/>
                </a:tc>
                <a:tc>
                  <a:txBody>
                    <a:bodyPr/>
                    <a:lstStyle/>
                    <a:p>
                      <a:pPr algn="ctr"/>
                      <a:r>
                        <a:rPr lang="en-GB" dirty="0" smtClean="0"/>
                        <a:t>OK</a:t>
                      </a:r>
                      <a:endParaRPr lang="fr-FR" dirty="0"/>
                    </a:p>
                  </a:txBody>
                  <a:tcPr/>
                </a:tc>
              </a:tr>
            </a:tbl>
          </a:graphicData>
        </a:graphic>
      </p:graphicFrame>
      <p:sp>
        <p:nvSpPr>
          <p:cNvPr id="6" name="TextBox 5"/>
          <p:cNvSpPr txBox="1"/>
          <p:nvPr/>
        </p:nvSpPr>
        <p:spPr>
          <a:xfrm>
            <a:off x="270789" y="5369003"/>
            <a:ext cx="8628901" cy="1107996"/>
          </a:xfrm>
          <a:prstGeom prst="rect">
            <a:avLst/>
          </a:prstGeom>
          <a:noFill/>
          <a:ln w="25400">
            <a:solidFill>
              <a:schemeClr val="accent1"/>
            </a:solidFill>
          </a:ln>
        </p:spPr>
        <p:txBody>
          <a:bodyPr wrap="none" rtlCol="0">
            <a:spAutoFit/>
          </a:bodyPr>
          <a:lstStyle/>
          <a:p>
            <a:r>
              <a:rPr lang="en-GB" sz="2200" dirty="0" smtClean="0">
                <a:solidFill>
                  <a:schemeClr val="accent1"/>
                </a:solidFill>
              </a:rPr>
              <a:t>During winding tests, </a:t>
            </a:r>
            <a:r>
              <a:rPr lang="en-GB" sz="2200" b="1" dirty="0" smtClean="0">
                <a:solidFill>
                  <a:schemeClr val="accent1"/>
                </a:solidFill>
              </a:rPr>
              <a:t>three cable geometries </a:t>
            </a:r>
            <a:r>
              <a:rPr lang="en-GB" sz="2200" dirty="0" smtClean="0">
                <a:solidFill>
                  <a:schemeClr val="accent1"/>
                </a:solidFill>
              </a:rPr>
              <a:t>– in red in the table -  were </a:t>
            </a:r>
          </a:p>
          <a:p>
            <a:r>
              <a:rPr lang="en-GB" sz="2200" b="1" dirty="0" smtClean="0">
                <a:solidFill>
                  <a:schemeClr val="accent1"/>
                </a:solidFill>
              </a:rPr>
              <a:t>mechanically stable </a:t>
            </a:r>
            <a:r>
              <a:rPr lang="en-GB" sz="2200" dirty="0" smtClean="0">
                <a:solidFill>
                  <a:schemeClr val="accent1"/>
                </a:solidFill>
              </a:rPr>
              <a:t>–  winding of bare cable with no use of winding tools </a:t>
            </a:r>
          </a:p>
          <a:p>
            <a:r>
              <a:rPr lang="en-GB" sz="2200" dirty="0">
                <a:solidFill>
                  <a:schemeClr val="accent1"/>
                </a:solidFill>
              </a:rPr>
              <a:t>a</a:t>
            </a:r>
            <a:r>
              <a:rPr lang="en-GB" sz="2200" dirty="0" smtClean="0">
                <a:solidFill>
                  <a:schemeClr val="accent1"/>
                </a:solidFill>
              </a:rPr>
              <a:t>nd/or binder</a:t>
            </a:r>
          </a:p>
        </p:txBody>
      </p:sp>
      <p:sp>
        <p:nvSpPr>
          <p:cNvPr id="7" name="Slide Number Placeholder 6"/>
          <p:cNvSpPr>
            <a:spLocks noGrp="1"/>
          </p:cNvSpPr>
          <p:nvPr>
            <p:ph type="sldNum" sz="quarter" idx="12"/>
          </p:nvPr>
        </p:nvSpPr>
        <p:spPr>
          <a:xfrm>
            <a:off x="2971800" y="6562165"/>
            <a:ext cx="2133600" cy="365125"/>
          </a:xfrm>
        </p:spPr>
        <p:txBody>
          <a:bodyPr/>
          <a:lstStyle/>
          <a:p>
            <a:fld id="{B6F15528-21DE-4FAA-801E-634DDDAF4B2B}" type="slidenum">
              <a:rPr lang="en-US" smtClean="0"/>
              <a:pPr/>
              <a:t>18</a:t>
            </a:fld>
            <a:endParaRPr lang="en-US" dirty="0"/>
          </a:p>
        </p:txBody>
      </p:sp>
    </p:spTree>
    <p:extLst>
      <p:ext uri="{BB962C8B-B14F-4D97-AF65-F5344CB8AC3E}">
        <p14:creationId xmlns:p14="http://schemas.microsoft.com/office/powerpoint/2010/main" val="30997983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0" y="-76200"/>
            <a:ext cx="7731668" cy="1138773"/>
          </a:xfrm>
          <a:prstGeom prst="rect">
            <a:avLst/>
          </a:prstGeom>
          <a:noFill/>
        </p:spPr>
        <p:txBody>
          <a:bodyPr wrap="none" rtlCol="0">
            <a:spAutoFit/>
          </a:bodyPr>
          <a:lstStyle/>
          <a:p>
            <a:r>
              <a:rPr lang="en-GB" sz="3400" b="1" dirty="0" smtClean="0">
                <a:solidFill>
                  <a:schemeClr val="accent1"/>
                </a:solidFill>
              </a:rPr>
              <a:t>Cable development for MQXF </a:t>
            </a:r>
            <a:r>
              <a:rPr lang="en-GB" sz="3400" b="1" dirty="0" err="1" smtClean="0">
                <a:solidFill>
                  <a:schemeClr val="accent1"/>
                </a:solidFill>
              </a:rPr>
              <a:t>quadrupole</a:t>
            </a:r>
            <a:endParaRPr lang="en-GB" sz="3400" b="1" dirty="0" smtClean="0">
              <a:solidFill>
                <a:schemeClr val="accent1"/>
              </a:solidFill>
            </a:endParaRPr>
          </a:p>
          <a:p>
            <a:pPr algn="ctr"/>
            <a:r>
              <a:rPr lang="en-GB" sz="3400" b="1" dirty="0" smtClean="0">
                <a:solidFill>
                  <a:schemeClr val="accent6">
                    <a:lumMod val="75000"/>
                  </a:schemeClr>
                </a:solidFill>
              </a:rPr>
              <a:t>PIT 192</a:t>
            </a:r>
            <a:endParaRPr lang="en-GB" sz="3400" b="1" dirty="0">
              <a:solidFill>
                <a:schemeClr val="accent6">
                  <a:lumMod val="75000"/>
                </a:schemeClr>
              </a:solidFill>
            </a:endParaRPr>
          </a:p>
        </p:txBody>
      </p:sp>
      <p:sp>
        <p:nvSpPr>
          <p:cNvPr id="5" name="TextBox 4"/>
          <p:cNvSpPr txBox="1"/>
          <p:nvPr/>
        </p:nvSpPr>
        <p:spPr>
          <a:xfrm>
            <a:off x="323528" y="914400"/>
            <a:ext cx="8352928" cy="4698722"/>
          </a:xfrm>
          <a:prstGeom prst="rect">
            <a:avLst/>
          </a:prstGeom>
          <a:noFill/>
        </p:spPr>
        <p:txBody>
          <a:bodyPr wrap="square" rtlCol="0">
            <a:spAutoFit/>
          </a:bodyPr>
          <a:lstStyle/>
          <a:p>
            <a:r>
              <a:rPr lang="en-GB" sz="2400" b="1" dirty="0" smtClean="0">
                <a:solidFill>
                  <a:schemeClr val="accent1"/>
                </a:solidFill>
              </a:rPr>
              <a:t>17.8 mm </a:t>
            </a:r>
            <a:r>
              <a:rPr lang="en-GB" sz="2400" dirty="0" smtClean="0">
                <a:solidFill>
                  <a:schemeClr val="accent1"/>
                </a:solidFill>
              </a:rPr>
              <a:t>wide cable with a keystone angle of 0.65</a:t>
            </a:r>
            <a:r>
              <a:rPr lang="en-GB" sz="2400" baseline="30000" dirty="0" smtClean="0">
                <a:solidFill>
                  <a:schemeClr val="accent1"/>
                </a:solidFill>
              </a:rPr>
              <a:t>o</a:t>
            </a:r>
          </a:p>
          <a:p>
            <a:endParaRPr lang="en-GB" sz="1000" dirty="0"/>
          </a:p>
          <a:p>
            <a:r>
              <a:rPr lang="en-GB" dirty="0" smtClean="0"/>
              <a:t>Pitch length 109 mm, thickness 1.507 mm: degradation </a:t>
            </a:r>
            <a:r>
              <a:rPr lang="en-GB" dirty="0" smtClean="0">
                <a:solidFill>
                  <a:srgbClr val="FF0000"/>
                </a:solidFill>
              </a:rPr>
              <a:t>6.9 %</a:t>
            </a:r>
            <a:r>
              <a:rPr lang="en-GB" dirty="0" smtClean="0"/>
              <a:t>   ( 5.1% to 7.8% ) </a:t>
            </a:r>
            <a:r>
              <a:rPr lang="en-GB" dirty="0" smtClean="0">
                <a:solidFill>
                  <a:srgbClr val="FF0000"/>
                </a:solidFill>
              </a:rPr>
              <a:t>oil</a:t>
            </a:r>
          </a:p>
          <a:p>
            <a:endParaRPr lang="en-GB" sz="1000" dirty="0"/>
          </a:p>
          <a:p>
            <a:r>
              <a:rPr lang="en-GB" dirty="0" smtClean="0"/>
              <a:t>Pitch length 109 mm, thickness 1.507 mm: degradation </a:t>
            </a:r>
            <a:r>
              <a:rPr lang="en-GB" dirty="0" smtClean="0">
                <a:solidFill>
                  <a:srgbClr val="FF0000"/>
                </a:solidFill>
              </a:rPr>
              <a:t>7.5 %</a:t>
            </a:r>
            <a:r>
              <a:rPr lang="en-GB" dirty="0" smtClean="0"/>
              <a:t>  ( 6% to 8.8% )  no oil</a:t>
            </a:r>
          </a:p>
          <a:p>
            <a:endParaRPr lang="en-GB" sz="1000" dirty="0"/>
          </a:p>
          <a:p>
            <a:r>
              <a:rPr lang="en-GB" dirty="0" smtClean="0"/>
              <a:t>Pitch length 109 mm, thickness 1.543 mm: degradation </a:t>
            </a:r>
            <a:r>
              <a:rPr lang="en-GB" dirty="0" smtClean="0">
                <a:solidFill>
                  <a:srgbClr val="FF0000"/>
                </a:solidFill>
              </a:rPr>
              <a:t>8.9 %</a:t>
            </a:r>
            <a:r>
              <a:rPr lang="en-GB" dirty="0" smtClean="0"/>
              <a:t>   ( 7.8% to 10% ) no oil</a:t>
            </a:r>
          </a:p>
          <a:p>
            <a:endParaRPr lang="en-GB" sz="1000" dirty="0"/>
          </a:p>
          <a:p>
            <a:r>
              <a:rPr lang="en-GB" dirty="0" smtClean="0"/>
              <a:t>Pitch length 117 mm, thickness 1.523 mm: degradation </a:t>
            </a:r>
            <a:r>
              <a:rPr lang="en-GB" dirty="0" smtClean="0">
                <a:solidFill>
                  <a:srgbClr val="FF0000"/>
                </a:solidFill>
              </a:rPr>
              <a:t>6.8 %   </a:t>
            </a:r>
            <a:r>
              <a:rPr lang="en-GB" dirty="0" smtClean="0"/>
              <a:t>( 5.4% to 8.6 % ) no oil</a:t>
            </a:r>
          </a:p>
          <a:p>
            <a:endParaRPr lang="en-GB" sz="1000" dirty="0" smtClean="0"/>
          </a:p>
          <a:p>
            <a:r>
              <a:rPr lang="en-GB" sz="2400" b="1" dirty="0" smtClean="0">
                <a:solidFill>
                  <a:schemeClr val="accent1"/>
                </a:solidFill>
              </a:rPr>
              <a:t>18.1 mm </a:t>
            </a:r>
            <a:r>
              <a:rPr lang="en-GB" sz="2400" dirty="0" smtClean="0">
                <a:solidFill>
                  <a:schemeClr val="accent1"/>
                </a:solidFill>
              </a:rPr>
              <a:t>wide cable with a keystone angle of 0.57</a:t>
            </a:r>
            <a:r>
              <a:rPr lang="en-GB" sz="2400" baseline="30000" dirty="0" smtClean="0">
                <a:solidFill>
                  <a:schemeClr val="accent1"/>
                </a:solidFill>
              </a:rPr>
              <a:t>o</a:t>
            </a:r>
          </a:p>
          <a:p>
            <a:endParaRPr lang="en-GB" sz="1000" baseline="30000" dirty="0"/>
          </a:p>
          <a:p>
            <a:r>
              <a:rPr lang="en-GB" dirty="0" smtClean="0"/>
              <a:t>Pitch length 109 mm, thickness 1.52 mm: degradation </a:t>
            </a:r>
            <a:r>
              <a:rPr lang="en-GB" dirty="0" smtClean="0">
                <a:solidFill>
                  <a:srgbClr val="FF0000"/>
                </a:solidFill>
              </a:rPr>
              <a:t>7.8 %</a:t>
            </a:r>
            <a:r>
              <a:rPr lang="en-GB" dirty="0" smtClean="0"/>
              <a:t>   ( 6% to 8.6% ) </a:t>
            </a:r>
            <a:r>
              <a:rPr lang="en-GB" dirty="0" smtClean="0">
                <a:solidFill>
                  <a:srgbClr val="FF0000"/>
                </a:solidFill>
              </a:rPr>
              <a:t>oil</a:t>
            </a:r>
          </a:p>
          <a:p>
            <a:endParaRPr lang="en-GB" sz="1000" dirty="0" smtClean="0">
              <a:solidFill>
                <a:srgbClr val="FF0000"/>
              </a:solidFill>
            </a:endParaRPr>
          </a:p>
          <a:p>
            <a:r>
              <a:rPr lang="en-GB" sz="2400" b="1" dirty="0" smtClean="0">
                <a:solidFill>
                  <a:schemeClr val="accent1"/>
                </a:solidFill>
              </a:rPr>
              <a:t>17.8 </a:t>
            </a:r>
            <a:r>
              <a:rPr lang="en-GB" sz="2400" b="1" dirty="0">
                <a:solidFill>
                  <a:schemeClr val="accent1"/>
                </a:solidFill>
              </a:rPr>
              <a:t>mm </a:t>
            </a:r>
            <a:r>
              <a:rPr lang="en-GB" sz="2400" dirty="0">
                <a:solidFill>
                  <a:schemeClr val="accent1"/>
                </a:solidFill>
              </a:rPr>
              <a:t>wide cable with a keystone angle of </a:t>
            </a:r>
            <a:r>
              <a:rPr lang="en-GB" sz="2400" dirty="0" smtClean="0">
                <a:solidFill>
                  <a:schemeClr val="accent1"/>
                </a:solidFill>
              </a:rPr>
              <a:t>0.52</a:t>
            </a:r>
            <a:r>
              <a:rPr lang="en-GB" sz="2400" baseline="30000" dirty="0" smtClean="0">
                <a:solidFill>
                  <a:schemeClr val="accent1"/>
                </a:solidFill>
              </a:rPr>
              <a:t>o</a:t>
            </a:r>
          </a:p>
          <a:p>
            <a:endParaRPr lang="en-GB" sz="1000" baseline="30000" dirty="0">
              <a:solidFill>
                <a:schemeClr val="accent1"/>
              </a:solidFill>
            </a:endParaRPr>
          </a:p>
          <a:p>
            <a:r>
              <a:rPr lang="en-GB" dirty="0" smtClean="0"/>
              <a:t>Pitch </a:t>
            </a:r>
            <a:r>
              <a:rPr lang="en-GB" dirty="0"/>
              <a:t>length </a:t>
            </a:r>
            <a:r>
              <a:rPr lang="en-GB" dirty="0" smtClean="0"/>
              <a:t>117 </a:t>
            </a:r>
            <a:r>
              <a:rPr lang="en-GB" dirty="0"/>
              <a:t>mm, thickness </a:t>
            </a:r>
            <a:r>
              <a:rPr lang="en-GB" dirty="0" smtClean="0"/>
              <a:t>1.520 </a:t>
            </a:r>
            <a:r>
              <a:rPr lang="en-GB" dirty="0"/>
              <a:t>mm: degradation </a:t>
            </a:r>
            <a:r>
              <a:rPr lang="en-GB" dirty="0" smtClean="0"/>
              <a:t> </a:t>
            </a:r>
            <a:r>
              <a:rPr lang="en-GB" dirty="0" smtClean="0">
                <a:solidFill>
                  <a:srgbClr val="FF0000"/>
                </a:solidFill>
              </a:rPr>
              <a:t>4.9</a:t>
            </a:r>
            <a:r>
              <a:rPr lang="en-GB" dirty="0" smtClean="0"/>
              <a:t> </a:t>
            </a:r>
            <a:r>
              <a:rPr lang="en-GB" dirty="0" smtClean="0">
                <a:solidFill>
                  <a:srgbClr val="FF0000"/>
                </a:solidFill>
              </a:rPr>
              <a:t>%</a:t>
            </a:r>
            <a:r>
              <a:rPr lang="en-GB" dirty="0" smtClean="0"/>
              <a:t>   ( 2.6% to 7.1% </a:t>
            </a:r>
            <a:r>
              <a:rPr lang="en-GB" dirty="0"/>
              <a:t>) </a:t>
            </a:r>
            <a:r>
              <a:rPr lang="en-GB" dirty="0" smtClean="0">
                <a:solidFill>
                  <a:srgbClr val="FF0000"/>
                </a:solidFill>
              </a:rPr>
              <a:t>oil</a:t>
            </a:r>
          </a:p>
          <a:p>
            <a:endParaRPr lang="en-GB" sz="1000" dirty="0">
              <a:solidFill>
                <a:srgbClr val="FF0000"/>
              </a:solidFill>
            </a:endParaRPr>
          </a:p>
          <a:p>
            <a:r>
              <a:rPr lang="en-GB" dirty="0" smtClean="0"/>
              <a:t>Pitch </a:t>
            </a:r>
            <a:r>
              <a:rPr lang="en-GB" dirty="0"/>
              <a:t>length </a:t>
            </a:r>
            <a:r>
              <a:rPr lang="en-GB" dirty="0" smtClean="0"/>
              <a:t>125 </a:t>
            </a:r>
            <a:r>
              <a:rPr lang="en-GB" dirty="0"/>
              <a:t>mm, thickness </a:t>
            </a:r>
            <a:r>
              <a:rPr lang="en-GB" dirty="0" smtClean="0"/>
              <a:t>1.520 </a:t>
            </a:r>
            <a:r>
              <a:rPr lang="en-GB" dirty="0"/>
              <a:t>mm: degradation </a:t>
            </a:r>
            <a:r>
              <a:rPr lang="en-GB" dirty="0" smtClean="0"/>
              <a:t> </a:t>
            </a:r>
            <a:r>
              <a:rPr lang="en-GB" dirty="0" smtClean="0">
                <a:solidFill>
                  <a:srgbClr val="FF0000"/>
                </a:solidFill>
              </a:rPr>
              <a:t>5.8 %</a:t>
            </a:r>
            <a:r>
              <a:rPr lang="en-GB" dirty="0" smtClean="0"/>
              <a:t>   ( 4.6% to 7.1% </a:t>
            </a:r>
            <a:r>
              <a:rPr lang="en-GB" dirty="0"/>
              <a:t>) </a:t>
            </a:r>
            <a:r>
              <a:rPr lang="en-GB" dirty="0">
                <a:solidFill>
                  <a:srgbClr val="FF0000"/>
                </a:solidFill>
              </a:rPr>
              <a:t>oil</a:t>
            </a:r>
          </a:p>
          <a:p>
            <a:r>
              <a:rPr lang="en-GB" dirty="0" smtClean="0">
                <a:solidFill>
                  <a:srgbClr val="FF0000"/>
                </a:solidFill>
              </a:rPr>
              <a:t>  </a:t>
            </a:r>
            <a:endParaRPr lang="en-GB" dirty="0">
              <a:solidFill>
                <a:srgbClr val="FF0000"/>
              </a:solidFill>
            </a:endParaRPr>
          </a:p>
        </p:txBody>
      </p:sp>
      <p:sp>
        <p:nvSpPr>
          <p:cNvPr id="7" name="TextBox 6"/>
          <p:cNvSpPr txBox="1"/>
          <p:nvPr/>
        </p:nvSpPr>
        <p:spPr>
          <a:xfrm>
            <a:off x="381000" y="5410200"/>
            <a:ext cx="8346532" cy="1107996"/>
          </a:xfrm>
          <a:prstGeom prst="rect">
            <a:avLst/>
          </a:prstGeom>
          <a:noFill/>
          <a:ln w="25400">
            <a:solidFill>
              <a:schemeClr val="accent1"/>
            </a:solidFill>
          </a:ln>
        </p:spPr>
        <p:txBody>
          <a:bodyPr wrap="square" rtlCol="0">
            <a:spAutoFit/>
          </a:bodyPr>
          <a:lstStyle/>
          <a:p>
            <a:pPr marL="342900" indent="-342900">
              <a:buFont typeface="Wingdings" pitchFamily="2" charset="2"/>
              <a:buChar char="Ø"/>
            </a:pPr>
            <a:r>
              <a:rPr lang="en-GB" sz="2200" b="1" dirty="0" smtClean="0">
                <a:solidFill>
                  <a:schemeClr val="accent1"/>
                </a:solidFill>
              </a:rPr>
              <a:t>Critical current degradation </a:t>
            </a:r>
            <a:r>
              <a:rPr lang="en-GB" sz="2200" b="1" dirty="0" smtClean="0">
                <a:solidFill>
                  <a:schemeClr val="accent1"/>
                </a:solidFill>
                <a:sym typeface="Symbol"/>
              </a:rPr>
              <a:t></a:t>
            </a:r>
            <a:r>
              <a:rPr lang="en-GB" sz="2200" b="1" dirty="0" smtClean="0">
                <a:solidFill>
                  <a:schemeClr val="accent1"/>
                </a:solidFill>
              </a:rPr>
              <a:t> </a:t>
            </a:r>
            <a:r>
              <a:rPr lang="en-GB" sz="2200" b="1" dirty="0" smtClean="0">
                <a:solidFill>
                  <a:schemeClr val="accent1"/>
                </a:solidFill>
              </a:rPr>
              <a:t>4.9</a:t>
            </a:r>
            <a:r>
              <a:rPr lang="en-GB" sz="2200" b="1" dirty="0" smtClean="0">
                <a:solidFill>
                  <a:schemeClr val="accent1"/>
                </a:solidFill>
              </a:rPr>
              <a:t> </a:t>
            </a:r>
            <a:r>
              <a:rPr lang="en-GB" sz="2200" b="1" dirty="0" smtClean="0">
                <a:solidFill>
                  <a:schemeClr val="accent1"/>
                </a:solidFill>
              </a:rPr>
              <a:t>% </a:t>
            </a:r>
            <a:r>
              <a:rPr lang="en-GB" sz="2200" b="1" dirty="0" smtClean="0">
                <a:solidFill>
                  <a:schemeClr val="accent1"/>
                </a:solidFill>
              </a:rPr>
              <a:t>-8.9 </a:t>
            </a:r>
            <a:r>
              <a:rPr lang="en-GB" sz="2200" b="1" dirty="0" smtClean="0">
                <a:solidFill>
                  <a:schemeClr val="accent1"/>
                </a:solidFill>
              </a:rPr>
              <a:t>% for 17.8 mm wide cable </a:t>
            </a:r>
          </a:p>
          <a:p>
            <a:pPr marL="342900" indent="-342900">
              <a:buFont typeface="Wingdings" pitchFamily="2" charset="2"/>
              <a:buChar char="Ø"/>
            </a:pPr>
            <a:r>
              <a:rPr lang="en-GB" sz="2200" b="1" dirty="0" smtClean="0">
                <a:solidFill>
                  <a:schemeClr val="accent1"/>
                </a:solidFill>
              </a:rPr>
              <a:t>The larger width does not impact significantly on the degradation</a:t>
            </a:r>
          </a:p>
          <a:p>
            <a:pPr marL="342900" indent="-342900">
              <a:buFont typeface="Wingdings" pitchFamily="2" charset="2"/>
              <a:buChar char="Ø"/>
            </a:pPr>
            <a:r>
              <a:rPr lang="en-GB" sz="2200" b="1" dirty="0" smtClean="0">
                <a:solidFill>
                  <a:schemeClr val="accent1"/>
                </a:solidFill>
              </a:rPr>
              <a:t>RRR of extracted strands above </a:t>
            </a:r>
            <a:r>
              <a:rPr lang="en-GB" sz="2200" b="1" dirty="0" smtClean="0">
                <a:solidFill>
                  <a:schemeClr val="accent1"/>
                </a:solidFill>
              </a:rPr>
              <a:t>100</a:t>
            </a:r>
            <a:endParaRPr lang="en-GB" sz="2200" b="1" dirty="0" smtClean="0">
              <a:solidFill>
                <a:schemeClr val="accent1"/>
              </a:solidFill>
            </a:endParaRPr>
          </a:p>
        </p:txBody>
      </p:sp>
      <p:sp>
        <p:nvSpPr>
          <p:cNvPr id="6" name="Slide Number Placeholder 5"/>
          <p:cNvSpPr>
            <a:spLocks noGrp="1"/>
          </p:cNvSpPr>
          <p:nvPr>
            <p:ph type="sldNum" sz="quarter" idx="12"/>
          </p:nvPr>
        </p:nvSpPr>
        <p:spPr>
          <a:xfrm>
            <a:off x="2819400" y="6562165"/>
            <a:ext cx="2133600" cy="365125"/>
          </a:xfrm>
        </p:spPr>
        <p:txBody>
          <a:bodyPr/>
          <a:lstStyle/>
          <a:p>
            <a:fld id="{B6F15528-21DE-4FAA-801E-634DDDAF4B2B}" type="slidenum">
              <a:rPr lang="en-US" smtClean="0"/>
              <a:pPr/>
              <a:t>19</a:t>
            </a:fld>
            <a:endParaRPr lang="en-US" dirty="0"/>
          </a:p>
        </p:txBody>
      </p:sp>
      <p:sp>
        <p:nvSpPr>
          <p:cNvPr id="2" name="Right Arrow 1"/>
          <p:cNvSpPr/>
          <p:nvPr/>
        </p:nvSpPr>
        <p:spPr>
          <a:xfrm flipH="1">
            <a:off x="8458200" y="2324100"/>
            <a:ext cx="609600" cy="342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ight Arrow 8"/>
          <p:cNvSpPr/>
          <p:nvPr/>
        </p:nvSpPr>
        <p:spPr>
          <a:xfrm flipH="1">
            <a:off x="8422732" y="3588589"/>
            <a:ext cx="609600" cy="342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7924800" y="3263761"/>
            <a:ext cx="1289135" cy="369332"/>
          </a:xfrm>
          <a:prstGeom prst="rect">
            <a:avLst/>
          </a:prstGeom>
          <a:noFill/>
        </p:spPr>
        <p:txBody>
          <a:bodyPr wrap="none" rtlCol="0">
            <a:spAutoFit/>
          </a:bodyPr>
          <a:lstStyle/>
          <a:p>
            <a:r>
              <a:rPr lang="en-GB" dirty="0" smtClean="0"/>
              <a:t>PL=117 mm</a:t>
            </a:r>
            <a:endParaRPr lang="en-GB" dirty="0"/>
          </a:p>
        </p:txBody>
      </p:sp>
    </p:spTree>
    <p:extLst>
      <p:ext uri="{BB962C8B-B14F-4D97-AF65-F5344CB8AC3E}">
        <p14:creationId xmlns:p14="http://schemas.microsoft.com/office/powerpoint/2010/main" val="1918492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46368" y="39469"/>
            <a:ext cx="1614545" cy="646331"/>
          </a:xfrm>
          <a:prstGeom prst="rect">
            <a:avLst/>
          </a:prstGeom>
          <a:noFill/>
        </p:spPr>
        <p:txBody>
          <a:bodyPr wrap="none" rtlCol="0">
            <a:spAutoFit/>
          </a:bodyPr>
          <a:lstStyle/>
          <a:p>
            <a:r>
              <a:rPr lang="en-GB" sz="3600" b="1" dirty="0" smtClean="0">
                <a:solidFill>
                  <a:schemeClr val="accent1"/>
                </a:solidFill>
              </a:rPr>
              <a:t>Outline</a:t>
            </a:r>
            <a:endParaRPr lang="en-GB" sz="3600" b="1" dirty="0">
              <a:solidFill>
                <a:schemeClr val="accent1"/>
              </a:solidFill>
            </a:endParaRPr>
          </a:p>
        </p:txBody>
      </p:sp>
      <p:sp>
        <p:nvSpPr>
          <p:cNvPr id="5" name="TextBox 4"/>
          <p:cNvSpPr txBox="1">
            <a:spLocks noChangeAspect="1"/>
          </p:cNvSpPr>
          <p:nvPr/>
        </p:nvSpPr>
        <p:spPr>
          <a:xfrm>
            <a:off x="131264" y="685800"/>
            <a:ext cx="8763000" cy="8879354"/>
          </a:xfrm>
          <a:prstGeom prst="rect">
            <a:avLst/>
          </a:prstGeom>
          <a:noFill/>
        </p:spPr>
        <p:txBody>
          <a:bodyPr wrap="square" rtlCol="0">
            <a:spAutoFit/>
          </a:bodyPr>
          <a:lstStyle/>
          <a:p>
            <a:pPr marL="3048000" indent="-3048000" defTabSz="304800"/>
            <a:endParaRPr lang="en-GB" sz="2800" dirty="0">
              <a:sym typeface="Symbol"/>
            </a:endParaRPr>
          </a:p>
          <a:p>
            <a:pPr marL="457200" indent="-457200" defTabSz="304800">
              <a:buFont typeface="Wingdings" pitchFamily="2" charset="2"/>
              <a:buChar char="Ø"/>
            </a:pPr>
            <a:r>
              <a:rPr lang="en-GB" sz="2800" dirty="0" smtClean="0">
                <a:sym typeface="Symbol"/>
              </a:rPr>
              <a:t>Fresca 2 and 11 T cables	: short overview of geometry and performance</a:t>
            </a:r>
          </a:p>
          <a:p>
            <a:pPr marL="538163" indent="-538163" defTabSz="304800"/>
            <a:r>
              <a:rPr lang="en-GB" sz="2800" dirty="0">
                <a:sym typeface="Symbol"/>
              </a:rPr>
              <a:t>	</a:t>
            </a:r>
            <a:endParaRPr lang="en-GB" sz="2800" dirty="0" smtClean="0">
              <a:sym typeface="Symbol"/>
            </a:endParaRPr>
          </a:p>
          <a:p>
            <a:pPr marL="457200" indent="-457200" defTabSz="304800">
              <a:buFont typeface="Wingdings" pitchFamily="2" charset="2"/>
              <a:buChar char="Ø"/>
            </a:pPr>
            <a:r>
              <a:rPr lang="en-GB" sz="2800" dirty="0" smtClean="0">
                <a:sym typeface="Symbol"/>
              </a:rPr>
              <a:t>Status of development of MQXF cable</a:t>
            </a:r>
          </a:p>
          <a:p>
            <a:pPr defTabSz="304800"/>
            <a:r>
              <a:rPr lang="en-GB" sz="2800" dirty="0">
                <a:sym typeface="Symbol"/>
              </a:rPr>
              <a:t>	</a:t>
            </a:r>
            <a:r>
              <a:rPr lang="en-GB" sz="2800" dirty="0" smtClean="0">
                <a:sym typeface="Symbol"/>
              </a:rPr>
              <a:t>			Development of RRP cable</a:t>
            </a:r>
          </a:p>
          <a:p>
            <a:pPr defTabSz="304800"/>
            <a:r>
              <a:rPr lang="en-GB" sz="2800" dirty="0">
                <a:sym typeface="Symbol"/>
              </a:rPr>
              <a:t>	</a:t>
            </a:r>
            <a:r>
              <a:rPr lang="en-GB" sz="2800" dirty="0" smtClean="0">
                <a:sym typeface="Symbol"/>
              </a:rPr>
              <a:t>			Development of PIT cables</a:t>
            </a:r>
          </a:p>
          <a:p>
            <a:pPr defTabSz="304800"/>
            <a:r>
              <a:rPr lang="en-GB" sz="2800" dirty="0">
                <a:sym typeface="Symbol"/>
              </a:rPr>
              <a:t>	</a:t>
            </a:r>
            <a:r>
              <a:rPr lang="en-GB" sz="2800" dirty="0" smtClean="0">
                <a:sym typeface="Symbol"/>
              </a:rPr>
              <a:t>			“First generation</a:t>
            </a:r>
            <a:r>
              <a:rPr lang="en-GB" sz="2800" dirty="0">
                <a:sym typeface="Symbol"/>
              </a:rPr>
              <a:t>”</a:t>
            </a:r>
            <a:r>
              <a:rPr lang="en-GB" sz="2800" dirty="0" smtClean="0">
                <a:sym typeface="Symbol"/>
              </a:rPr>
              <a:t> cable</a:t>
            </a:r>
          </a:p>
          <a:p>
            <a:pPr defTabSz="304800"/>
            <a:endParaRPr lang="en-GB" sz="2800" dirty="0">
              <a:sym typeface="Symbol"/>
            </a:endParaRPr>
          </a:p>
          <a:p>
            <a:pPr marL="457200" indent="-457200" defTabSz="304800">
              <a:buFont typeface="Wingdings" pitchFamily="2" charset="2"/>
              <a:buChar char="Ø"/>
            </a:pPr>
            <a:r>
              <a:rPr lang="en-GB" sz="2800" dirty="0" smtClean="0">
                <a:sym typeface="Symbol"/>
              </a:rPr>
              <a:t>Short term planned activity and conclusions</a:t>
            </a:r>
          </a:p>
          <a:p>
            <a:pPr defTabSz="304800"/>
            <a:r>
              <a:rPr lang="en-GB" sz="2800" dirty="0">
                <a:sym typeface="Symbol"/>
              </a:rPr>
              <a:t>	</a:t>
            </a:r>
            <a:r>
              <a:rPr lang="en-GB" sz="2800" dirty="0" smtClean="0">
                <a:sym typeface="Symbol"/>
              </a:rPr>
              <a:t>				</a:t>
            </a:r>
          </a:p>
          <a:p>
            <a:pPr defTabSz="304800"/>
            <a:endParaRPr lang="en-GB" sz="2800" dirty="0" smtClean="0">
              <a:sym typeface="Symbol"/>
            </a:endParaRPr>
          </a:p>
          <a:p>
            <a:pPr defTabSz="304800"/>
            <a:r>
              <a:rPr lang="en-GB" sz="2800" dirty="0">
                <a:sym typeface="Symbol"/>
              </a:rPr>
              <a:t>	</a:t>
            </a:r>
            <a:r>
              <a:rPr lang="en-GB" sz="2800" dirty="0" smtClean="0">
                <a:sym typeface="Symbol"/>
              </a:rPr>
              <a:t>				</a:t>
            </a:r>
          </a:p>
          <a:p>
            <a:pPr defTabSz="304800"/>
            <a:endParaRPr lang="en-GB" sz="2800" dirty="0" smtClean="0">
              <a:sym typeface="Symbol"/>
            </a:endParaRPr>
          </a:p>
          <a:p>
            <a:pPr marL="3048000" indent="-3048000" defTabSz="304800"/>
            <a:r>
              <a:rPr lang="en-GB" sz="2800" dirty="0">
                <a:sym typeface="Symbol"/>
              </a:rPr>
              <a:t>	</a:t>
            </a:r>
            <a:endParaRPr lang="en-GB" sz="2800" dirty="0" smtClean="0">
              <a:sym typeface="Symbol"/>
            </a:endParaRPr>
          </a:p>
          <a:p>
            <a:pPr marL="1255713" indent="-1255713" defTabSz="304800"/>
            <a:r>
              <a:rPr lang="en-GB" sz="2800" dirty="0">
                <a:sym typeface="Symbol"/>
              </a:rPr>
              <a:t>	</a:t>
            </a:r>
            <a:endParaRPr lang="en-GB" sz="3100" dirty="0">
              <a:sym typeface="Symbol"/>
            </a:endParaRPr>
          </a:p>
          <a:p>
            <a:pPr marL="538163" indent="-538163"/>
            <a:r>
              <a:rPr lang="en-GB" sz="3100" dirty="0" smtClean="0">
                <a:sym typeface="Symbol"/>
              </a:rPr>
              <a:t> </a:t>
            </a:r>
            <a:endParaRPr lang="en-GB" sz="3100" dirty="0">
              <a:sym typeface="Symbol"/>
            </a:endParaRPr>
          </a:p>
          <a:p>
            <a:pPr lvl="1"/>
            <a:r>
              <a:rPr lang="en-GB" sz="2800" dirty="0" smtClean="0"/>
              <a:t>	</a:t>
            </a:r>
            <a:endParaRPr lang="en-GB" sz="2400" dirty="0"/>
          </a:p>
          <a:p>
            <a:r>
              <a:rPr lang="en-GB" sz="3200" dirty="0"/>
              <a:t>	</a:t>
            </a:r>
            <a:endParaRPr lang="en-GB" sz="3200" dirty="0" smtClean="0"/>
          </a:p>
          <a:p>
            <a:r>
              <a:rPr lang="en-GB" sz="3200" dirty="0"/>
              <a:t>	</a:t>
            </a:r>
          </a:p>
        </p:txBody>
      </p:sp>
      <p:sp>
        <p:nvSpPr>
          <p:cNvPr id="6" name="TextBox 5"/>
          <p:cNvSpPr txBox="1"/>
          <p:nvPr/>
        </p:nvSpPr>
        <p:spPr>
          <a:xfrm>
            <a:off x="609600" y="5556339"/>
            <a:ext cx="7899727" cy="523220"/>
          </a:xfrm>
          <a:prstGeom prst="rect">
            <a:avLst/>
          </a:prstGeom>
          <a:noFill/>
          <a:ln w="22225">
            <a:solidFill>
              <a:schemeClr val="accent1"/>
            </a:solidFill>
          </a:ln>
        </p:spPr>
        <p:txBody>
          <a:bodyPr wrap="none" rtlCol="0">
            <a:spAutoFit/>
          </a:bodyPr>
          <a:lstStyle/>
          <a:p>
            <a:r>
              <a:rPr lang="en-GB" sz="2800" dirty="0" smtClean="0"/>
              <a:t>Cable developed at CERN by L. </a:t>
            </a:r>
            <a:r>
              <a:rPr lang="en-GB" sz="2800" dirty="0" err="1" smtClean="0"/>
              <a:t>Oberli</a:t>
            </a:r>
            <a:r>
              <a:rPr lang="en-GB" sz="2800" dirty="0" smtClean="0"/>
              <a:t> and A. </a:t>
            </a:r>
            <a:r>
              <a:rPr lang="en-GB" sz="2800" dirty="0" err="1" smtClean="0"/>
              <a:t>Bonasia</a:t>
            </a:r>
            <a:r>
              <a:rPr lang="en-GB" sz="2800" dirty="0" smtClean="0"/>
              <a:t> </a:t>
            </a:r>
            <a:endParaRPr lang="en-GB" sz="2800" dirty="0"/>
          </a:p>
        </p:txBody>
      </p:sp>
      <p:sp>
        <p:nvSpPr>
          <p:cNvPr id="9" name="Slide Number Placeholder 8"/>
          <p:cNvSpPr>
            <a:spLocks noGrp="1"/>
          </p:cNvSpPr>
          <p:nvPr>
            <p:ph type="sldNum" sz="quarter" idx="12"/>
          </p:nvPr>
        </p:nvSpPr>
        <p:spPr>
          <a:xfrm>
            <a:off x="2971800" y="6562165"/>
            <a:ext cx="2133600" cy="365125"/>
          </a:xfrm>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2957107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0" y="-76200"/>
            <a:ext cx="7731668" cy="615553"/>
          </a:xfrm>
          <a:prstGeom prst="rect">
            <a:avLst/>
          </a:prstGeom>
          <a:noFill/>
        </p:spPr>
        <p:txBody>
          <a:bodyPr wrap="none" rtlCol="0">
            <a:spAutoFit/>
          </a:bodyPr>
          <a:lstStyle/>
          <a:p>
            <a:r>
              <a:rPr lang="en-GB" sz="3400" b="1" dirty="0" smtClean="0">
                <a:solidFill>
                  <a:schemeClr val="accent1"/>
                </a:solidFill>
              </a:rPr>
              <a:t>Cable development for MQXF </a:t>
            </a:r>
            <a:r>
              <a:rPr lang="en-GB" sz="3400" b="1" dirty="0" err="1" smtClean="0">
                <a:solidFill>
                  <a:schemeClr val="accent1"/>
                </a:solidFill>
              </a:rPr>
              <a:t>quadrupole</a:t>
            </a:r>
            <a:endParaRPr lang="en-GB" sz="3400" b="1" dirty="0" smtClean="0">
              <a:solidFill>
                <a:schemeClr val="accent1"/>
              </a:solidFill>
            </a:endParaRPr>
          </a:p>
        </p:txBody>
      </p:sp>
      <p:pic>
        <p:nvPicPr>
          <p:cNvPr id="5" name="Picture 2" descr="\\CERN\dfs\Projects\OBL\Documents\Cablage\Run 89\MQXF run 89A PI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2323" y="5555201"/>
            <a:ext cx="7780702" cy="79208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ern.ch\dfs\Users\o\obl\Desktop\MQXF run  89A PIT x100 pc.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2362200"/>
            <a:ext cx="3913430" cy="290496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17653" y="1657290"/>
            <a:ext cx="2746028" cy="400110"/>
          </a:xfrm>
          <a:prstGeom prst="rect">
            <a:avLst/>
          </a:prstGeom>
          <a:noFill/>
        </p:spPr>
        <p:txBody>
          <a:bodyPr wrap="square" rtlCol="0">
            <a:spAutoFit/>
          </a:bodyPr>
          <a:lstStyle/>
          <a:p>
            <a:pPr algn="ctr">
              <a:defRPr/>
            </a:pPr>
            <a:r>
              <a:rPr lang="en-GB" sz="2000" b="1" dirty="0" smtClean="0"/>
              <a:t>H16EC0131AE</a:t>
            </a:r>
            <a:endParaRPr lang="fr-FR" sz="2000" b="1" dirty="0"/>
          </a:p>
        </p:txBody>
      </p:sp>
      <p:sp>
        <p:nvSpPr>
          <p:cNvPr id="8" name="TextBox 7"/>
          <p:cNvSpPr txBox="1"/>
          <p:nvPr/>
        </p:nvSpPr>
        <p:spPr>
          <a:xfrm>
            <a:off x="4592674" y="1563469"/>
            <a:ext cx="4267200" cy="646331"/>
          </a:xfrm>
          <a:prstGeom prst="rect">
            <a:avLst/>
          </a:prstGeom>
          <a:noFill/>
        </p:spPr>
        <p:txBody>
          <a:bodyPr wrap="square" rtlCol="0">
            <a:spAutoFit/>
          </a:bodyPr>
          <a:lstStyle/>
          <a:p>
            <a:r>
              <a:rPr lang="en-GB" dirty="0" smtClean="0"/>
              <a:t>Limited shearing seen through the sub-elements of the PIT cable.</a:t>
            </a:r>
            <a:endParaRPr lang="fr-FR" dirty="0"/>
          </a:p>
        </p:txBody>
      </p:sp>
      <p:sp>
        <p:nvSpPr>
          <p:cNvPr id="9" name="TextBox 8"/>
          <p:cNvSpPr txBox="1"/>
          <p:nvPr/>
        </p:nvSpPr>
        <p:spPr>
          <a:xfrm>
            <a:off x="177684" y="609600"/>
            <a:ext cx="8568952" cy="830997"/>
          </a:xfrm>
          <a:prstGeom prst="rect">
            <a:avLst/>
          </a:prstGeom>
          <a:noFill/>
        </p:spPr>
        <p:txBody>
          <a:bodyPr wrap="square" rtlCol="0">
            <a:spAutoFit/>
          </a:bodyPr>
          <a:lstStyle/>
          <a:p>
            <a:pPr algn="ctr"/>
            <a:r>
              <a:rPr lang="en-GB" sz="2800" b="1" dirty="0" smtClean="0"/>
              <a:t>Cross-section of the PIT 192 </a:t>
            </a:r>
            <a:r>
              <a:rPr lang="en-GB" sz="2800" b="1" dirty="0" smtClean="0">
                <a:solidFill>
                  <a:srgbClr val="FF0000"/>
                </a:solidFill>
              </a:rPr>
              <a:t>cored</a:t>
            </a:r>
            <a:r>
              <a:rPr lang="en-GB" sz="2800" b="1" dirty="0" smtClean="0"/>
              <a:t> cables </a:t>
            </a:r>
          </a:p>
          <a:p>
            <a:pPr algn="ctr"/>
            <a:r>
              <a:rPr lang="en-GB" sz="2000" b="1" dirty="0" smtClean="0"/>
              <a:t>(</a:t>
            </a:r>
            <a:r>
              <a:rPr lang="en-GB" sz="2000" b="1" dirty="0" smtClean="0">
                <a:solidFill>
                  <a:schemeClr val="tx2">
                    <a:lumMod val="60000"/>
                    <a:lumOff val="40000"/>
                  </a:schemeClr>
                </a:solidFill>
              </a:rPr>
              <a:t>17.8 mm</a:t>
            </a:r>
            <a:r>
              <a:rPr lang="en-GB" sz="2000" b="1" dirty="0" smtClean="0"/>
              <a:t>, </a:t>
            </a:r>
            <a:r>
              <a:rPr lang="en-GB" sz="2000" b="1" dirty="0" smtClean="0"/>
              <a:t>PL </a:t>
            </a:r>
            <a:r>
              <a:rPr lang="en-GB" sz="2000" b="1" dirty="0" smtClean="0"/>
              <a:t>= 109 mm, 1.50 mm, 0.65 degree)</a:t>
            </a:r>
            <a:endParaRPr lang="fr-FR" sz="2000" b="1" dirty="0"/>
          </a:p>
        </p:txBody>
      </p:sp>
      <p:pic>
        <p:nvPicPr>
          <p:cNvPr id="10" name="Picture 2" descr="\\cern.ch\dfs\Workspaces\d\div_lhc\MMS_SECA\CABLAGE\Câblage Nb3Sn\40 brins\40 x 0.85 mm\Run 89A\Metallographie 89A\109 150\vue echantillon 2  x100 pc polissage 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10923" y="2362200"/>
            <a:ext cx="3913429" cy="2904969"/>
          </a:xfrm>
          <a:prstGeom prst="rect">
            <a:avLst/>
          </a:prstGeom>
          <a:noFill/>
          <a:extLst>
            <a:ext uri="{909E8E84-426E-40DD-AFC4-6F175D3DCCD1}">
              <a14:hiddenFill xmlns:a14="http://schemas.microsoft.com/office/drawing/2010/main">
                <a:solidFill>
                  <a:srgbClr val="FFFFFF"/>
                </a:solidFill>
              </a14:hiddenFill>
            </a:ext>
          </a:extLst>
        </p:spPr>
      </p:pic>
      <p:sp>
        <p:nvSpPr>
          <p:cNvPr id="11" name="Slide Number Placeholder 10"/>
          <p:cNvSpPr>
            <a:spLocks noGrp="1"/>
          </p:cNvSpPr>
          <p:nvPr>
            <p:ph type="sldNum" sz="quarter" idx="12"/>
          </p:nvPr>
        </p:nvSpPr>
        <p:spPr>
          <a:xfrm>
            <a:off x="2743200" y="6562165"/>
            <a:ext cx="2133600" cy="365125"/>
          </a:xfrm>
        </p:spPr>
        <p:txBody>
          <a:bodyPr/>
          <a:lstStyle/>
          <a:p>
            <a:fld id="{B6F15528-21DE-4FAA-801E-634DDDAF4B2B}" type="slidenum">
              <a:rPr lang="en-US" smtClean="0"/>
              <a:pPr/>
              <a:t>20</a:t>
            </a:fld>
            <a:endParaRPr lang="en-US" dirty="0"/>
          </a:p>
        </p:txBody>
      </p:sp>
    </p:spTree>
    <p:extLst>
      <p:ext uri="{BB962C8B-B14F-4D97-AF65-F5344CB8AC3E}">
        <p14:creationId xmlns:p14="http://schemas.microsoft.com/office/powerpoint/2010/main" val="1827740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0" y="-76200"/>
            <a:ext cx="7731668" cy="615553"/>
          </a:xfrm>
          <a:prstGeom prst="rect">
            <a:avLst/>
          </a:prstGeom>
          <a:noFill/>
        </p:spPr>
        <p:txBody>
          <a:bodyPr wrap="none" rtlCol="0">
            <a:spAutoFit/>
          </a:bodyPr>
          <a:lstStyle/>
          <a:p>
            <a:r>
              <a:rPr lang="en-GB" sz="3400" b="1" dirty="0" smtClean="0">
                <a:solidFill>
                  <a:schemeClr val="accent1"/>
                </a:solidFill>
              </a:rPr>
              <a:t>Cable development for MQXF </a:t>
            </a:r>
            <a:r>
              <a:rPr lang="en-GB" sz="3400" b="1" dirty="0" err="1" smtClean="0">
                <a:solidFill>
                  <a:schemeClr val="accent1"/>
                </a:solidFill>
              </a:rPr>
              <a:t>quadrupole</a:t>
            </a:r>
            <a:endParaRPr lang="en-GB" sz="3400" b="1" dirty="0" smtClean="0">
              <a:solidFill>
                <a:schemeClr val="accent1"/>
              </a:solidFill>
            </a:endParaRPr>
          </a:p>
        </p:txBody>
      </p:sp>
      <p:sp>
        <p:nvSpPr>
          <p:cNvPr id="5" name="TextBox 4"/>
          <p:cNvSpPr txBox="1"/>
          <p:nvPr/>
        </p:nvSpPr>
        <p:spPr>
          <a:xfrm>
            <a:off x="567055" y="809512"/>
            <a:ext cx="4157345" cy="369332"/>
          </a:xfrm>
          <a:prstGeom prst="rect">
            <a:avLst/>
          </a:prstGeom>
          <a:noFill/>
        </p:spPr>
        <p:txBody>
          <a:bodyPr wrap="square" rtlCol="0">
            <a:spAutoFit/>
          </a:bodyPr>
          <a:lstStyle/>
          <a:p>
            <a:r>
              <a:rPr lang="en-GB" b="1" dirty="0" smtClean="0"/>
              <a:t>(</a:t>
            </a:r>
            <a:r>
              <a:rPr lang="en-GB" b="1" dirty="0" smtClean="0"/>
              <a:t>PL </a:t>
            </a:r>
            <a:r>
              <a:rPr lang="en-GB" b="1" dirty="0"/>
              <a:t>= </a:t>
            </a:r>
            <a:r>
              <a:rPr lang="en-GB" b="1" dirty="0" smtClean="0"/>
              <a:t>113 </a:t>
            </a:r>
            <a:r>
              <a:rPr lang="en-GB" b="1" dirty="0"/>
              <a:t>mm, 1.50 </a:t>
            </a:r>
            <a:r>
              <a:rPr lang="en-GB" b="1" dirty="0" smtClean="0"/>
              <a:t>mm, 0.65</a:t>
            </a:r>
            <a:r>
              <a:rPr lang="en-GB" b="1" baseline="30000" dirty="0" smtClean="0"/>
              <a:t>O</a:t>
            </a:r>
            <a:r>
              <a:rPr lang="en-GB" b="1" dirty="0" smtClean="0"/>
              <a:t>)</a:t>
            </a:r>
            <a:endParaRPr lang="fr-FR" b="1" dirty="0"/>
          </a:p>
        </p:txBody>
      </p:sp>
      <p:sp>
        <p:nvSpPr>
          <p:cNvPr id="11" name="Rectangle 10"/>
          <p:cNvSpPr/>
          <p:nvPr/>
        </p:nvSpPr>
        <p:spPr>
          <a:xfrm>
            <a:off x="5242999" y="809512"/>
            <a:ext cx="3139001" cy="369332"/>
          </a:xfrm>
          <a:prstGeom prst="rect">
            <a:avLst/>
          </a:prstGeom>
        </p:spPr>
        <p:txBody>
          <a:bodyPr wrap="none">
            <a:spAutoFit/>
          </a:bodyPr>
          <a:lstStyle/>
          <a:p>
            <a:r>
              <a:rPr lang="en-GB" b="1" dirty="0" smtClean="0"/>
              <a:t>(</a:t>
            </a:r>
            <a:r>
              <a:rPr lang="en-GB" b="1" dirty="0" smtClean="0"/>
              <a:t>PL </a:t>
            </a:r>
            <a:r>
              <a:rPr lang="en-GB" b="1" dirty="0"/>
              <a:t>= 113 mm, </a:t>
            </a:r>
            <a:r>
              <a:rPr lang="en-GB" b="1" dirty="0" smtClean="0"/>
              <a:t>1.52 mm, 0.54</a:t>
            </a:r>
            <a:r>
              <a:rPr lang="en-GB" b="1" baseline="30000" dirty="0" smtClean="0"/>
              <a:t>O</a:t>
            </a:r>
            <a:r>
              <a:rPr lang="en-GB" b="1" dirty="0"/>
              <a:t>)</a:t>
            </a:r>
            <a:endParaRPr lang="fr-FR" b="1" dirty="0"/>
          </a:p>
        </p:txBody>
      </p:sp>
      <p:sp>
        <p:nvSpPr>
          <p:cNvPr id="12" name="TextBox 11"/>
          <p:cNvSpPr txBox="1"/>
          <p:nvPr/>
        </p:nvSpPr>
        <p:spPr>
          <a:xfrm>
            <a:off x="0" y="381000"/>
            <a:ext cx="9079937" cy="492443"/>
          </a:xfrm>
          <a:prstGeom prst="rect">
            <a:avLst/>
          </a:prstGeom>
          <a:noFill/>
        </p:spPr>
        <p:txBody>
          <a:bodyPr wrap="square" rtlCol="0">
            <a:spAutoFit/>
          </a:bodyPr>
          <a:lstStyle/>
          <a:p>
            <a:pPr algn="ctr"/>
            <a:r>
              <a:rPr lang="en-GB" sz="2600" b="1" dirty="0" smtClean="0"/>
              <a:t>Cross-section of the RRP</a:t>
            </a:r>
            <a:r>
              <a:rPr lang="en-GB" sz="2600" b="1" dirty="0" smtClean="0">
                <a:sym typeface="Symbol"/>
              </a:rPr>
              <a:t></a:t>
            </a:r>
            <a:r>
              <a:rPr lang="en-GB" sz="2600" b="1" dirty="0" smtClean="0"/>
              <a:t> 132/169 </a:t>
            </a:r>
            <a:r>
              <a:rPr lang="en-GB" sz="2600" b="1" dirty="0" smtClean="0">
                <a:solidFill>
                  <a:srgbClr val="FF0000"/>
                </a:solidFill>
              </a:rPr>
              <a:t>cored</a:t>
            </a:r>
            <a:r>
              <a:rPr lang="en-GB" sz="2600" b="1" dirty="0" smtClean="0"/>
              <a:t> cables (</a:t>
            </a:r>
            <a:r>
              <a:rPr lang="en-GB" sz="2600" b="1" dirty="0" smtClean="0">
                <a:solidFill>
                  <a:schemeClr val="accent1"/>
                </a:solidFill>
              </a:rPr>
              <a:t>w=17.8 mm</a:t>
            </a:r>
            <a:r>
              <a:rPr lang="en-GB" sz="2600" b="1" dirty="0" smtClean="0"/>
              <a:t>) </a:t>
            </a:r>
          </a:p>
        </p:txBody>
      </p:sp>
      <p:grpSp>
        <p:nvGrpSpPr>
          <p:cNvPr id="15" name="Group 14"/>
          <p:cNvGrpSpPr/>
          <p:nvPr/>
        </p:nvGrpSpPr>
        <p:grpSpPr>
          <a:xfrm>
            <a:off x="152400" y="1137088"/>
            <a:ext cx="8793064" cy="5416112"/>
            <a:chOff x="152400" y="1137088"/>
            <a:chExt cx="8793064" cy="5416112"/>
          </a:xfrm>
        </p:grpSpPr>
        <p:pic>
          <p:nvPicPr>
            <p:cNvPr id="7" name="Picture 2" descr="\\cern.ch\dfs\Workspaces\d\div_lhc\MMS_SECA\CABLAGE\Câblage Nb3Sn\40 brins\40 x 0.85 mm\Run 97A B\run 97B metallo\vue 4  coupe 1 pc x10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88024" y="1137088"/>
              <a:ext cx="4157440" cy="30861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p:nvPr/>
          </p:nvPicPr>
          <p:blipFill>
            <a:blip r:embed="rId3" cstate="print">
              <a:extLst>
                <a:ext uri="{28A0092B-C50C-407E-A947-70E740481C1C}">
                  <a14:useLocalDpi xmlns:a14="http://schemas.microsoft.com/office/drawing/2010/main" val="0"/>
                </a:ext>
              </a:extLst>
            </a:blip>
            <a:stretch>
              <a:fillRect/>
            </a:stretch>
          </p:blipFill>
          <p:spPr>
            <a:xfrm>
              <a:off x="5782648" y="4379962"/>
              <a:ext cx="3109832" cy="2142356"/>
            </a:xfrm>
            <a:prstGeom prst="rect">
              <a:avLst/>
            </a:prstGeom>
          </p:spPr>
        </p:pic>
        <p:pic>
          <p:nvPicPr>
            <p:cNvPr id="9" name="Picture 8"/>
            <p:cNvPicPr/>
            <p:nvPr/>
          </p:nvPicPr>
          <p:blipFill>
            <a:blip r:embed="rId4" cstate="print">
              <a:extLst>
                <a:ext uri="{28A0092B-C50C-407E-A947-70E740481C1C}">
                  <a14:useLocalDpi xmlns:a14="http://schemas.microsoft.com/office/drawing/2010/main" val="0"/>
                </a:ext>
              </a:extLst>
            </a:blip>
            <a:stretch>
              <a:fillRect/>
            </a:stretch>
          </p:blipFill>
          <p:spPr>
            <a:xfrm>
              <a:off x="304800" y="4300429"/>
              <a:ext cx="2660138" cy="2252771"/>
            </a:xfrm>
            <a:prstGeom prst="rect">
              <a:avLst/>
            </a:prstGeom>
          </p:spPr>
        </p:pic>
        <p:pic>
          <p:nvPicPr>
            <p:cNvPr id="10" name="Picture 9"/>
            <p:cNvPicPr/>
            <p:nvPr/>
          </p:nvPicPr>
          <p:blipFill>
            <a:blip r:embed="rId5" cstate="print">
              <a:extLst>
                <a:ext uri="{28A0092B-C50C-407E-A947-70E740481C1C}">
                  <a14:useLocalDpi xmlns:a14="http://schemas.microsoft.com/office/drawing/2010/main" val="0"/>
                </a:ext>
              </a:extLst>
            </a:blip>
            <a:stretch>
              <a:fillRect/>
            </a:stretch>
          </p:blipFill>
          <p:spPr>
            <a:xfrm>
              <a:off x="152400" y="1137088"/>
              <a:ext cx="4157345" cy="3086100"/>
            </a:xfrm>
            <a:prstGeom prst="rect">
              <a:avLst/>
            </a:prstGeom>
          </p:spPr>
        </p:pic>
        <p:sp>
          <p:nvSpPr>
            <p:cNvPr id="13" name="Right Arrow 12"/>
            <p:cNvSpPr/>
            <p:nvPr/>
          </p:nvSpPr>
          <p:spPr>
            <a:xfrm rot="13337150">
              <a:off x="1781636" y="5657920"/>
              <a:ext cx="7620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ight Arrow 13"/>
            <p:cNvSpPr/>
            <p:nvPr/>
          </p:nvSpPr>
          <p:spPr>
            <a:xfrm rot="13337150">
              <a:off x="7801437" y="5769380"/>
              <a:ext cx="7620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extBox 1"/>
          <p:cNvSpPr txBox="1"/>
          <p:nvPr/>
        </p:nvSpPr>
        <p:spPr>
          <a:xfrm>
            <a:off x="3150811" y="4724400"/>
            <a:ext cx="2487989" cy="769441"/>
          </a:xfrm>
          <a:prstGeom prst="rect">
            <a:avLst/>
          </a:prstGeom>
          <a:noFill/>
        </p:spPr>
        <p:txBody>
          <a:bodyPr wrap="none" rtlCol="0">
            <a:spAutoFit/>
          </a:bodyPr>
          <a:lstStyle/>
          <a:p>
            <a:r>
              <a:rPr lang="en-GB" sz="2200" dirty="0" smtClean="0"/>
              <a:t>Significant  shear  of</a:t>
            </a:r>
          </a:p>
          <a:p>
            <a:r>
              <a:rPr lang="en-GB" sz="2200" dirty="0" smtClean="0"/>
              <a:t>sub-elements</a:t>
            </a:r>
            <a:endParaRPr lang="en-GB" sz="2200" dirty="0"/>
          </a:p>
        </p:txBody>
      </p:sp>
      <p:sp>
        <p:nvSpPr>
          <p:cNvPr id="16" name="Slide Number Placeholder 15"/>
          <p:cNvSpPr>
            <a:spLocks noGrp="1"/>
          </p:cNvSpPr>
          <p:nvPr>
            <p:ph type="sldNum" sz="quarter" idx="12"/>
          </p:nvPr>
        </p:nvSpPr>
        <p:spPr>
          <a:xfrm>
            <a:off x="2743200" y="6562165"/>
            <a:ext cx="2133600" cy="365125"/>
          </a:xfrm>
        </p:spPr>
        <p:txBody>
          <a:bodyPr/>
          <a:lstStyle/>
          <a:p>
            <a:fld id="{B6F15528-21DE-4FAA-801E-634DDDAF4B2B}" type="slidenum">
              <a:rPr lang="en-US" smtClean="0"/>
              <a:pPr/>
              <a:t>21</a:t>
            </a:fld>
            <a:endParaRPr lang="en-US" dirty="0"/>
          </a:p>
        </p:txBody>
      </p:sp>
    </p:spTree>
    <p:extLst>
      <p:ext uri="{BB962C8B-B14F-4D97-AF65-F5344CB8AC3E}">
        <p14:creationId xmlns:p14="http://schemas.microsoft.com/office/powerpoint/2010/main" val="34826888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dirty="0"/>
          </a:p>
        </p:txBody>
      </p:sp>
      <p:sp>
        <p:nvSpPr>
          <p:cNvPr id="6" name="TextBox 5"/>
          <p:cNvSpPr txBox="1"/>
          <p:nvPr/>
        </p:nvSpPr>
        <p:spPr>
          <a:xfrm>
            <a:off x="838200" y="-76200"/>
            <a:ext cx="7731668" cy="615553"/>
          </a:xfrm>
          <a:prstGeom prst="rect">
            <a:avLst/>
          </a:prstGeom>
          <a:noFill/>
        </p:spPr>
        <p:txBody>
          <a:bodyPr wrap="none" rtlCol="0">
            <a:spAutoFit/>
          </a:bodyPr>
          <a:lstStyle/>
          <a:p>
            <a:r>
              <a:rPr lang="en-GB" sz="3400" b="1" dirty="0" smtClean="0">
                <a:solidFill>
                  <a:schemeClr val="accent1"/>
                </a:solidFill>
              </a:rPr>
              <a:t>Cable development for MQXF </a:t>
            </a:r>
            <a:r>
              <a:rPr lang="en-GB" sz="3400" b="1" dirty="0" err="1" smtClean="0">
                <a:solidFill>
                  <a:schemeClr val="accent1"/>
                </a:solidFill>
              </a:rPr>
              <a:t>quadrupole</a:t>
            </a:r>
            <a:endParaRPr lang="en-GB" sz="3400" b="1" dirty="0" smtClean="0">
              <a:solidFill>
                <a:schemeClr val="accent1"/>
              </a:solidFill>
            </a:endParaRPr>
          </a:p>
        </p:txBody>
      </p:sp>
      <p:sp>
        <p:nvSpPr>
          <p:cNvPr id="7" name="TextBox 6"/>
          <p:cNvSpPr txBox="1"/>
          <p:nvPr/>
        </p:nvSpPr>
        <p:spPr>
          <a:xfrm>
            <a:off x="0" y="381000"/>
            <a:ext cx="9079937" cy="492443"/>
          </a:xfrm>
          <a:prstGeom prst="rect">
            <a:avLst/>
          </a:prstGeom>
          <a:noFill/>
        </p:spPr>
        <p:txBody>
          <a:bodyPr wrap="square" rtlCol="0">
            <a:spAutoFit/>
          </a:bodyPr>
          <a:lstStyle/>
          <a:p>
            <a:pPr algn="ctr"/>
            <a:r>
              <a:rPr lang="en-GB" sz="2600" b="1" dirty="0" smtClean="0"/>
              <a:t>Cross-section of the RRP</a:t>
            </a:r>
            <a:r>
              <a:rPr lang="en-GB" sz="2600" b="1" dirty="0" smtClean="0">
                <a:sym typeface="Symbol"/>
              </a:rPr>
              <a:t></a:t>
            </a:r>
            <a:r>
              <a:rPr lang="en-GB" sz="2600" b="1" dirty="0" smtClean="0"/>
              <a:t> 132/169 </a:t>
            </a:r>
            <a:r>
              <a:rPr lang="en-GB" sz="2600" b="1" dirty="0" smtClean="0">
                <a:solidFill>
                  <a:srgbClr val="FF0000"/>
                </a:solidFill>
              </a:rPr>
              <a:t>cored</a:t>
            </a:r>
            <a:r>
              <a:rPr lang="en-GB" sz="2600" b="1" dirty="0" smtClean="0"/>
              <a:t> cables (</a:t>
            </a:r>
            <a:r>
              <a:rPr lang="en-GB" sz="2600" b="1" dirty="0" smtClean="0">
                <a:solidFill>
                  <a:schemeClr val="accent1"/>
                </a:solidFill>
              </a:rPr>
              <a:t>w=18.1 </a:t>
            </a:r>
            <a:r>
              <a:rPr lang="en-GB" sz="2600" b="1" dirty="0" smtClean="0">
                <a:solidFill>
                  <a:schemeClr val="accent1"/>
                </a:solidFill>
              </a:rPr>
              <a:t>mm</a:t>
            </a:r>
            <a:r>
              <a:rPr lang="en-GB" sz="2600" b="1" dirty="0" smtClean="0"/>
              <a:t>) </a:t>
            </a:r>
          </a:p>
        </p:txBody>
      </p:sp>
      <p:grpSp>
        <p:nvGrpSpPr>
          <p:cNvPr id="5" name="Group 4"/>
          <p:cNvGrpSpPr/>
          <p:nvPr/>
        </p:nvGrpSpPr>
        <p:grpSpPr>
          <a:xfrm>
            <a:off x="296174" y="1371600"/>
            <a:ext cx="3962400" cy="2941320"/>
            <a:chOff x="304800" y="1752600"/>
            <a:chExt cx="3962400" cy="2941320"/>
          </a:xfrm>
        </p:grpSpPr>
        <p:pic>
          <p:nvPicPr>
            <p:cNvPr id="1026" name="Picture 2" descr="C:\Users\Administrator\AppData\Local\Microsoft\Windows\Temporary Internet Files\Content.IE5\7SZ2DC0Z\vue petit cote echantillon 1 x50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1752600"/>
              <a:ext cx="3962400" cy="2941320"/>
            </a:xfrm>
            <a:prstGeom prst="rect">
              <a:avLst/>
            </a:prstGeom>
            <a:noFill/>
            <a:extLst>
              <a:ext uri="{909E8E84-426E-40DD-AFC4-6F175D3DCCD1}">
                <a14:hiddenFill xmlns:a14="http://schemas.microsoft.com/office/drawing/2010/main">
                  <a:solidFill>
                    <a:srgbClr val="FFFFFF"/>
                  </a:solidFill>
                </a14:hiddenFill>
              </a:ext>
            </a:extLst>
          </p:spPr>
        </p:pic>
        <p:sp>
          <p:nvSpPr>
            <p:cNvPr id="8" name="Right Arrow 7"/>
            <p:cNvSpPr/>
            <p:nvPr/>
          </p:nvSpPr>
          <p:spPr>
            <a:xfrm rot="19240182">
              <a:off x="1349657" y="3340935"/>
              <a:ext cx="7620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 name="Group 8"/>
          <p:cNvGrpSpPr/>
          <p:nvPr/>
        </p:nvGrpSpPr>
        <p:grpSpPr>
          <a:xfrm>
            <a:off x="4539968" y="1371600"/>
            <a:ext cx="3962400" cy="2941320"/>
            <a:chOff x="4539968" y="1371600"/>
            <a:chExt cx="3962400" cy="2941320"/>
          </a:xfrm>
        </p:grpSpPr>
        <p:pic>
          <p:nvPicPr>
            <p:cNvPr id="1027" name="Picture 3" descr="C:\Users\Administrator\AppData\Local\Microsoft\Windows\Temporary Internet Files\Content.IE5\LJE5ECMY\vue petit cote x200 echantillon 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39968" y="1371600"/>
              <a:ext cx="3962400" cy="2941320"/>
            </a:xfrm>
            <a:prstGeom prst="rect">
              <a:avLst/>
            </a:prstGeom>
            <a:noFill/>
            <a:extLst>
              <a:ext uri="{909E8E84-426E-40DD-AFC4-6F175D3DCCD1}">
                <a14:hiddenFill xmlns:a14="http://schemas.microsoft.com/office/drawing/2010/main">
                  <a:solidFill>
                    <a:srgbClr val="FFFFFF"/>
                  </a:solidFill>
                </a14:hiddenFill>
              </a:ext>
            </a:extLst>
          </p:spPr>
        </p:pic>
        <p:sp>
          <p:nvSpPr>
            <p:cNvPr id="11" name="Right Arrow 10"/>
            <p:cNvSpPr/>
            <p:nvPr/>
          </p:nvSpPr>
          <p:spPr>
            <a:xfrm rot="13573091">
              <a:off x="5528152" y="3058644"/>
              <a:ext cx="7620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028" name="Picture 4" descr="C:\Users\Administrator\AppData\Local\Microsoft\Windows\Temporary Internet Files\Content.IE5\NOHT46NL\vue complete echantillon 1 25x.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2034" y="5257800"/>
            <a:ext cx="8367268" cy="816102"/>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306588" y="4495800"/>
            <a:ext cx="1106072" cy="369332"/>
          </a:xfrm>
          <a:prstGeom prst="rect">
            <a:avLst/>
          </a:prstGeom>
          <a:noFill/>
        </p:spPr>
        <p:txBody>
          <a:bodyPr wrap="none" rtlCol="0">
            <a:spAutoFit/>
          </a:bodyPr>
          <a:lstStyle/>
          <a:p>
            <a:r>
              <a:rPr lang="en-GB" dirty="0" smtClean="0"/>
              <a:t>Thin edge</a:t>
            </a:r>
            <a:endParaRPr lang="en-GB" dirty="0"/>
          </a:p>
        </p:txBody>
      </p:sp>
      <p:sp>
        <p:nvSpPr>
          <p:cNvPr id="15" name="TextBox 14"/>
          <p:cNvSpPr txBox="1"/>
          <p:nvPr/>
        </p:nvSpPr>
        <p:spPr>
          <a:xfrm>
            <a:off x="6359331" y="4495800"/>
            <a:ext cx="1106072" cy="369332"/>
          </a:xfrm>
          <a:prstGeom prst="rect">
            <a:avLst/>
          </a:prstGeom>
          <a:noFill/>
        </p:spPr>
        <p:txBody>
          <a:bodyPr wrap="none" rtlCol="0">
            <a:spAutoFit/>
          </a:bodyPr>
          <a:lstStyle/>
          <a:p>
            <a:r>
              <a:rPr lang="en-GB" dirty="0" smtClean="0"/>
              <a:t>Thin edge</a:t>
            </a:r>
            <a:endParaRPr lang="en-GB" dirty="0"/>
          </a:p>
        </p:txBody>
      </p:sp>
    </p:spTree>
    <p:extLst>
      <p:ext uri="{BB962C8B-B14F-4D97-AF65-F5344CB8AC3E}">
        <p14:creationId xmlns:p14="http://schemas.microsoft.com/office/powerpoint/2010/main" val="28356770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70037"/>
            <a:ext cx="8534400" cy="4525963"/>
          </a:xfrm>
        </p:spPr>
        <p:txBody>
          <a:bodyPr/>
          <a:lstStyle/>
          <a:p>
            <a:pPr>
              <a:buFont typeface="Wingdings" pitchFamily="2" charset="2"/>
              <a:buChar char="Ø"/>
            </a:pPr>
            <a:r>
              <a:rPr lang="en-GB" dirty="0" smtClean="0"/>
              <a:t>Qualification at CERN in FRESCA of two PIT MQXF cables (</a:t>
            </a:r>
            <a:r>
              <a:rPr lang="en-GB" dirty="0" smtClean="0">
                <a:solidFill>
                  <a:srgbClr val="0070C0"/>
                </a:solidFill>
              </a:rPr>
              <a:t>17.8</a:t>
            </a:r>
            <a:r>
              <a:rPr lang="en-GB" dirty="0" smtClean="0"/>
              <a:t>/</a:t>
            </a:r>
            <a:r>
              <a:rPr lang="en-GB" dirty="0" smtClean="0">
                <a:solidFill>
                  <a:schemeClr val="accent6">
                    <a:lumMod val="75000"/>
                  </a:schemeClr>
                </a:solidFill>
              </a:rPr>
              <a:t>18.1</a:t>
            </a:r>
            <a:r>
              <a:rPr lang="en-GB" dirty="0" smtClean="0"/>
              <a:t> mm width, </a:t>
            </a:r>
            <a:r>
              <a:rPr lang="en-GB" dirty="0" smtClean="0">
                <a:solidFill>
                  <a:srgbClr val="0070C0"/>
                </a:solidFill>
              </a:rPr>
              <a:t>117</a:t>
            </a:r>
            <a:r>
              <a:rPr lang="en-GB" dirty="0" smtClean="0"/>
              <a:t>/</a:t>
            </a:r>
            <a:r>
              <a:rPr lang="en-GB" dirty="0" smtClean="0">
                <a:solidFill>
                  <a:schemeClr val="accent6">
                    <a:lumMod val="75000"/>
                  </a:schemeClr>
                </a:solidFill>
              </a:rPr>
              <a:t>109</a:t>
            </a:r>
            <a:r>
              <a:rPr lang="en-GB" dirty="0" smtClean="0"/>
              <a:t> mm twist pitch, </a:t>
            </a:r>
            <a:r>
              <a:rPr lang="en-GB" dirty="0" smtClean="0">
                <a:solidFill>
                  <a:srgbClr val="0070C0"/>
                </a:solidFill>
              </a:rPr>
              <a:t>0.63</a:t>
            </a:r>
            <a:r>
              <a:rPr lang="en-GB" dirty="0" smtClean="0">
                <a:solidFill>
                  <a:srgbClr val="0070C0"/>
                </a:solidFill>
                <a:sym typeface="Symbol"/>
              </a:rPr>
              <a:t></a:t>
            </a:r>
            <a:r>
              <a:rPr lang="en-GB" dirty="0" smtClean="0"/>
              <a:t>/</a:t>
            </a:r>
            <a:r>
              <a:rPr lang="en-GB" dirty="0" smtClean="0">
                <a:solidFill>
                  <a:schemeClr val="accent6">
                    <a:lumMod val="75000"/>
                  </a:schemeClr>
                </a:solidFill>
              </a:rPr>
              <a:t>0.57</a:t>
            </a:r>
            <a:r>
              <a:rPr lang="en-GB" dirty="0" smtClean="0">
                <a:solidFill>
                  <a:schemeClr val="accent6">
                    <a:lumMod val="75000"/>
                  </a:schemeClr>
                </a:solidFill>
                <a:sym typeface="Symbol"/>
              </a:rPr>
              <a:t></a:t>
            </a:r>
            <a:r>
              <a:rPr lang="en-GB" dirty="0" smtClean="0">
                <a:solidFill>
                  <a:schemeClr val="accent6">
                    <a:lumMod val="75000"/>
                  </a:schemeClr>
                </a:solidFill>
              </a:rPr>
              <a:t> </a:t>
            </a:r>
            <a:r>
              <a:rPr lang="en-GB" dirty="0" smtClean="0"/>
              <a:t>keystone angle). </a:t>
            </a:r>
          </a:p>
          <a:p>
            <a:pPr marL="0" indent="0">
              <a:buNone/>
            </a:pPr>
            <a:endParaRPr lang="en-GB" dirty="0"/>
          </a:p>
          <a:p>
            <a:pPr>
              <a:buFont typeface="Wingdings" pitchFamily="2" charset="2"/>
              <a:buChar char="Ø"/>
            </a:pPr>
            <a:r>
              <a:rPr lang="en-GB" dirty="0" smtClean="0"/>
              <a:t>Reached </a:t>
            </a:r>
            <a:r>
              <a:rPr lang="en-GB" dirty="0" err="1" smtClean="0"/>
              <a:t>Ic</a:t>
            </a:r>
            <a:r>
              <a:rPr lang="en-GB" dirty="0" smtClean="0"/>
              <a:t> calculated from </a:t>
            </a:r>
            <a:r>
              <a:rPr lang="en-GB" dirty="0" err="1" smtClean="0"/>
              <a:t>Ic</a:t>
            </a:r>
            <a:r>
              <a:rPr lang="en-GB" dirty="0" smtClean="0"/>
              <a:t> measured on extracted strands - </a:t>
            </a:r>
            <a:r>
              <a:rPr lang="en-GB" dirty="0"/>
              <a:t>s</a:t>
            </a:r>
            <a:r>
              <a:rPr lang="en-GB" dirty="0" smtClean="0"/>
              <a:t>ee next presentation of B. </a:t>
            </a:r>
            <a:r>
              <a:rPr lang="en-GB" dirty="0" err="1" smtClean="0"/>
              <a:t>Bordini</a:t>
            </a:r>
            <a:endParaRPr lang="en-GB" dirty="0"/>
          </a:p>
        </p:txBody>
      </p:sp>
      <p:sp>
        <p:nvSpPr>
          <p:cNvPr id="4" name="TextBox 3"/>
          <p:cNvSpPr txBox="1"/>
          <p:nvPr/>
        </p:nvSpPr>
        <p:spPr>
          <a:xfrm>
            <a:off x="762000" y="80427"/>
            <a:ext cx="7731668" cy="1138773"/>
          </a:xfrm>
          <a:prstGeom prst="rect">
            <a:avLst/>
          </a:prstGeom>
          <a:noFill/>
        </p:spPr>
        <p:txBody>
          <a:bodyPr wrap="none" rtlCol="0">
            <a:spAutoFit/>
          </a:bodyPr>
          <a:lstStyle/>
          <a:p>
            <a:r>
              <a:rPr lang="en-GB" sz="3400" b="1" dirty="0" smtClean="0">
                <a:solidFill>
                  <a:schemeClr val="accent1"/>
                </a:solidFill>
              </a:rPr>
              <a:t>Cable development for MQXF </a:t>
            </a:r>
            <a:r>
              <a:rPr lang="en-GB" sz="3400" b="1" dirty="0" err="1" smtClean="0">
                <a:solidFill>
                  <a:schemeClr val="accent1"/>
                </a:solidFill>
              </a:rPr>
              <a:t>quadrupole</a:t>
            </a:r>
            <a:endParaRPr lang="en-GB" sz="3400" b="1" dirty="0" smtClean="0">
              <a:solidFill>
                <a:schemeClr val="accent1"/>
              </a:solidFill>
            </a:endParaRPr>
          </a:p>
          <a:p>
            <a:pPr algn="ctr"/>
            <a:r>
              <a:rPr lang="en-GB" sz="3400" b="1" dirty="0" smtClean="0">
                <a:solidFill>
                  <a:schemeClr val="accent6">
                    <a:lumMod val="75000"/>
                  </a:schemeClr>
                </a:solidFill>
              </a:rPr>
              <a:t>PIT 192</a:t>
            </a:r>
            <a:endParaRPr lang="en-GB" sz="3400" b="1" dirty="0">
              <a:solidFill>
                <a:schemeClr val="accent6">
                  <a:lumMod val="75000"/>
                </a:schemeClr>
              </a:solidFill>
            </a:endParaRPr>
          </a:p>
        </p:txBody>
      </p:sp>
      <p:sp>
        <p:nvSpPr>
          <p:cNvPr id="6" name="Slide Number Placeholder 5"/>
          <p:cNvSpPr>
            <a:spLocks noGrp="1"/>
          </p:cNvSpPr>
          <p:nvPr>
            <p:ph type="sldNum" sz="quarter" idx="12"/>
          </p:nvPr>
        </p:nvSpPr>
        <p:spPr>
          <a:xfrm>
            <a:off x="2590800" y="6562165"/>
            <a:ext cx="2133600" cy="365125"/>
          </a:xfrm>
        </p:spPr>
        <p:txBody>
          <a:bodyPr/>
          <a:lstStyle/>
          <a:p>
            <a:fld id="{B6F15528-21DE-4FAA-801E-634DDDAF4B2B}" type="slidenum">
              <a:rPr lang="en-US" smtClean="0"/>
              <a:pPr/>
              <a:t>23</a:t>
            </a:fld>
            <a:endParaRPr lang="en-US" dirty="0"/>
          </a:p>
        </p:txBody>
      </p:sp>
    </p:spTree>
    <p:extLst>
      <p:ext uri="{BB962C8B-B14F-4D97-AF65-F5344CB8AC3E}">
        <p14:creationId xmlns:p14="http://schemas.microsoft.com/office/powerpoint/2010/main" val="16497804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76200"/>
            <a:ext cx="7315200" cy="1138773"/>
          </a:xfrm>
          <a:prstGeom prst="rect">
            <a:avLst/>
          </a:prstGeom>
          <a:noFill/>
        </p:spPr>
        <p:txBody>
          <a:bodyPr wrap="square" rtlCol="0">
            <a:spAutoFit/>
          </a:bodyPr>
          <a:lstStyle/>
          <a:p>
            <a:pPr algn="ctr"/>
            <a:r>
              <a:rPr lang="en-GB" sz="3400" b="1" dirty="0" smtClean="0">
                <a:solidFill>
                  <a:schemeClr val="accent1"/>
                </a:solidFill>
              </a:rPr>
              <a:t>“First iteration” cable geometry </a:t>
            </a:r>
          </a:p>
          <a:p>
            <a:pPr algn="ctr"/>
            <a:r>
              <a:rPr lang="en-GB" sz="3400" b="1" dirty="0">
                <a:solidFill>
                  <a:schemeClr val="accent1"/>
                </a:solidFill>
              </a:rPr>
              <a:t>s</a:t>
            </a:r>
            <a:r>
              <a:rPr lang="en-GB" sz="3400" b="1" dirty="0" smtClean="0">
                <a:solidFill>
                  <a:schemeClr val="accent1"/>
                </a:solidFill>
              </a:rPr>
              <a:t>elected for first Short Model Coils</a:t>
            </a:r>
          </a:p>
        </p:txBody>
      </p:sp>
      <p:sp>
        <p:nvSpPr>
          <p:cNvPr id="5" name="Content Placeholder 2"/>
          <p:cNvSpPr>
            <a:spLocks noGrp="1"/>
          </p:cNvSpPr>
          <p:nvPr>
            <p:ph idx="1"/>
          </p:nvPr>
        </p:nvSpPr>
        <p:spPr>
          <a:xfrm>
            <a:off x="76200" y="1143000"/>
            <a:ext cx="8991600" cy="5562600"/>
          </a:xfrm>
        </p:spPr>
        <p:txBody>
          <a:bodyPr>
            <a:normAutofit fontScale="92500" lnSpcReduction="10000"/>
          </a:bodyPr>
          <a:lstStyle/>
          <a:p>
            <a:pPr marL="0" indent="0">
              <a:buNone/>
              <a:tabLst>
                <a:tab pos="3675063" algn="l"/>
              </a:tabLst>
            </a:pPr>
            <a:r>
              <a:rPr lang="en-GB" dirty="0" smtClean="0">
                <a:solidFill>
                  <a:schemeClr val="accent6"/>
                </a:solidFill>
              </a:rPr>
              <a:t>Cable width </a:t>
            </a:r>
            <a:r>
              <a:rPr lang="en-GB" dirty="0" smtClean="0"/>
              <a:t>	= 18.15 mm</a:t>
            </a:r>
          </a:p>
          <a:p>
            <a:pPr marL="0" indent="0" defTabSz="931863">
              <a:buNone/>
            </a:pPr>
            <a:r>
              <a:rPr lang="en-GB" dirty="0" smtClean="0">
                <a:solidFill>
                  <a:schemeClr val="accent6"/>
                </a:solidFill>
              </a:rPr>
              <a:t>Cable mid-thickness </a:t>
            </a:r>
            <a:r>
              <a:rPr lang="en-GB" dirty="0" smtClean="0"/>
              <a:t>	= 1.55</a:t>
            </a:r>
          </a:p>
          <a:p>
            <a:pPr marL="0" indent="0">
              <a:buNone/>
              <a:tabLst>
                <a:tab pos="3765550" algn="l"/>
              </a:tabLst>
            </a:pPr>
            <a:r>
              <a:rPr lang="en-GB" dirty="0" smtClean="0">
                <a:solidFill>
                  <a:schemeClr val="accent6"/>
                </a:solidFill>
              </a:rPr>
              <a:t>Keystone angle </a:t>
            </a:r>
            <a:r>
              <a:rPr lang="en-GB" dirty="0" smtClean="0"/>
              <a:t>	= 0.55</a:t>
            </a:r>
            <a:r>
              <a:rPr lang="en-GB" dirty="0" smtClean="0">
                <a:sym typeface="Symbol"/>
              </a:rPr>
              <a:t></a:t>
            </a:r>
            <a:r>
              <a:rPr lang="en-GB" dirty="0" smtClean="0"/>
              <a:t>  </a:t>
            </a:r>
          </a:p>
          <a:p>
            <a:pPr marL="0" indent="0">
              <a:buNone/>
              <a:tabLst>
                <a:tab pos="3765550" algn="l"/>
              </a:tabLst>
            </a:pPr>
            <a:endParaRPr lang="en-GB" sz="1500" dirty="0" smtClean="0"/>
          </a:p>
          <a:p>
            <a:pPr marL="0" indent="0">
              <a:buNone/>
              <a:tabLst>
                <a:tab pos="3765550" algn="l"/>
              </a:tabLst>
            </a:pPr>
            <a:r>
              <a:rPr lang="en-GB" dirty="0" smtClean="0"/>
              <a:t>From previous tables:</a:t>
            </a:r>
          </a:p>
          <a:p>
            <a:pPr marL="0" indent="0">
              <a:buNone/>
              <a:tabLst>
                <a:tab pos="3765550" algn="l"/>
              </a:tabLst>
            </a:pPr>
            <a:endParaRPr lang="en-GB" sz="1500" dirty="0" smtClean="0"/>
          </a:p>
          <a:p>
            <a:pPr marL="0" indent="0">
              <a:buNone/>
              <a:tabLst>
                <a:tab pos="3765550" algn="l"/>
              </a:tabLst>
            </a:pPr>
            <a:r>
              <a:rPr lang="en-GB" dirty="0" smtClean="0">
                <a:solidFill>
                  <a:schemeClr val="accent6"/>
                </a:solidFill>
              </a:rPr>
              <a:t>PIT 192 cable </a:t>
            </a:r>
            <a:r>
              <a:rPr lang="en-GB" u="sng" dirty="0" smtClean="0"/>
              <a:t>mechanically stable </a:t>
            </a:r>
            <a:r>
              <a:rPr lang="en-GB" dirty="0" smtClean="0"/>
              <a:t>(average degradation of 7.8 % measured at CERN on strands extracted from cable with 0.57</a:t>
            </a:r>
            <a:r>
              <a:rPr lang="en-GB" dirty="0" smtClean="0">
                <a:sym typeface="Symbol"/>
              </a:rPr>
              <a:t>  keystone angle);</a:t>
            </a:r>
            <a:r>
              <a:rPr lang="en-GB" dirty="0" smtClean="0"/>
              <a:t> </a:t>
            </a:r>
          </a:p>
          <a:p>
            <a:pPr marL="0" indent="0">
              <a:buNone/>
              <a:tabLst>
                <a:tab pos="3765550" algn="l"/>
              </a:tabLst>
            </a:pPr>
            <a:r>
              <a:rPr lang="en-GB" dirty="0" smtClean="0">
                <a:solidFill>
                  <a:schemeClr val="accent6"/>
                </a:solidFill>
              </a:rPr>
              <a:t>RRP</a:t>
            </a:r>
            <a:r>
              <a:rPr lang="en-GB" dirty="0" smtClean="0">
                <a:solidFill>
                  <a:schemeClr val="accent6"/>
                </a:solidFill>
                <a:sym typeface="Symbol"/>
              </a:rPr>
              <a:t></a:t>
            </a:r>
            <a:r>
              <a:rPr lang="en-GB" dirty="0" smtClean="0">
                <a:solidFill>
                  <a:schemeClr val="accent6"/>
                </a:solidFill>
              </a:rPr>
              <a:t> 132/169 cable  </a:t>
            </a:r>
            <a:r>
              <a:rPr lang="en-GB" u="sng" dirty="0" smtClean="0"/>
              <a:t>mechanically unstable</a:t>
            </a:r>
            <a:r>
              <a:rPr lang="en-GB" dirty="0" smtClean="0"/>
              <a:t> (average</a:t>
            </a:r>
          </a:p>
          <a:p>
            <a:pPr marL="0" indent="0">
              <a:buNone/>
              <a:tabLst>
                <a:tab pos="3765550" algn="l"/>
              </a:tabLst>
            </a:pPr>
            <a:r>
              <a:rPr lang="en-GB" dirty="0" smtClean="0"/>
              <a:t>degradation </a:t>
            </a:r>
            <a:r>
              <a:rPr lang="en-GB" dirty="0"/>
              <a:t>of </a:t>
            </a:r>
            <a:r>
              <a:rPr lang="en-GB" dirty="0" smtClean="0"/>
              <a:t>0.9 </a:t>
            </a:r>
            <a:r>
              <a:rPr lang="en-GB" dirty="0"/>
              <a:t>% measured at CERN </a:t>
            </a:r>
            <a:r>
              <a:rPr lang="en-GB" dirty="0" smtClean="0"/>
              <a:t>on strands extracted from </a:t>
            </a:r>
            <a:r>
              <a:rPr lang="en-GB" dirty="0"/>
              <a:t>cable with </a:t>
            </a:r>
            <a:r>
              <a:rPr lang="en-GB" dirty="0" smtClean="0"/>
              <a:t>0.62</a:t>
            </a:r>
            <a:r>
              <a:rPr lang="en-GB" dirty="0" smtClean="0">
                <a:sym typeface="Symbol"/>
              </a:rPr>
              <a:t> </a:t>
            </a:r>
            <a:r>
              <a:rPr lang="en-GB" dirty="0">
                <a:sym typeface="Symbol"/>
              </a:rPr>
              <a:t> keystone angle</a:t>
            </a:r>
            <a:r>
              <a:rPr lang="en-GB" dirty="0" smtClean="0">
                <a:sym typeface="Symbol"/>
              </a:rPr>
              <a:t>)</a:t>
            </a:r>
            <a:endParaRPr lang="en-GB" dirty="0"/>
          </a:p>
          <a:p>
            <a:pPr marL="0" indent="0">
              <a:buNone/>
              <a:tabLst>
                <a:tab pos="3765550" algn="l"/>
              </a:tabLst>
            </a:pPr>
            <a:endParaRPr lang="en-GB" dirty="0"/>
          </a:p>
        </p:txBody>
      </p:sp>
      <p:sp>
        <p:nvSpPr>
          <p:cNvPr id="6" name="Slide Number Placeholder 5"/>
          <p:cNvSpPr>
            <a:spLocks noGrp="1"/>
          </p:cNvSpPr>
          <p:nvPr>
            <p:ph type="sldNum" sz="quarter" idx="12"/>
          </p:nvPr>
        </p:nvSpPr>
        <p:spPr>
          <a:xfrm>
            <a:off x="2971800" y="6562165"/>
            <a:ext cx="2133600" cy="365125"/>
          </a:xfrm>
        </p:spPr>
        <p:txBody>
          <a:bodyPr/>
          <a:lstStyle/>
          <a:p>
            <a:fld id="{B6F15528-21DE-4FAA-801E-634DDDAF4B2B}" type="slidenum">
              <a:rPr lang="en-US" smtClean="0"/>
              <a:pPr/>
              <a:t>24</a:t>
            </a:fld>
            <a:endParaRPr lang="en-US" dirty="0"/>
          </a:p>
        </p:txBody>
      </p:sp>
    </p:spTree>
    <p:extLst>
      <p:ext uri="{BB962C8B-B14F-4D97-AF65-F5344CB8AC3E}">
        <p14:creationId xmlns:p14="http://schemas.microsoft.com/office/powerpoint/2010/main" val="36211524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62200" y="-47835"/>
            <a:ext cx="5084662" cy="615553"/>
          </a:xfrm>
          <a:prstGeom prst="rect">
            <a:avLst/>
          </a:prstGeom>
          <a:noFill/>
        </p:spPr>
        <p:txBody>
          <a:bodyPr wrap="none" rtlCol="0">
            <a:spAutoFit/>
          </a:bodyPr>
          <a:lstStyle/>
          <a:p>
            <a:r>
              <a:rPr lang="en-GB" sz="3400" b="1" dirty="0" smtClean="0">
                <a:solidFill>
                  <a:schemeClr val="accent1"/>
                </a:solidFill>
              </a:rPr>
              <a:t>Remarks/Conclusions (1/3)</a:t>
            </a:r>
            <a:endParaRPr lang="en-GB" sz="3400" b="1" dirty="0">
              <a:solidFill>
                <a:schemeClr val="accent1"/>
              </a:solidFill>
            </a:endParaRPr>
          </a:p>
        </p:txBody>
      </p:sp>
      <p:sp>
        <p:nvSpPr>
          <p:cNvPr id="3" name="TextBox 2"/>
          <p:cNvSpPr txBox="1"/>
          <p:nvPr/>
        </p:nvSpPr>
        <p:spPr>
          <a:xfrm>
            <a:off x="-69710" y="533400"/>
            <a:ext cx="9137510" cy="8540800"/>
          </a:xfrm>
          <a:prstGeom prst="rect">
            <a:avLst/>
          </a:prstGeom>
          <a:noFill/>
        </p:spPr>
        <p:txBody>
          <a:bodyPr wrap="square" rtlCol="0">
            <a:spAutoFit/>
          </a:bodyPr>
          <a:lstStyle/>
          <a:p>
            <a:pPr marL="457200" indent="-457200">
              <a:buFont typeface="Wingdings" pitchFamily="2" charset="2"/>
              <a:buChar char="Ø"/>
            </a:pPr>
            <a:r>
              <a:rPr lang="en-GB" sz="2800" dirty="0" smtClean="0">
                <a:sym typeface="Symbol"/>
              </a:rPr>
              <a:t>The geometry of the “first iteration” cable ended up to be better optimized for PIT – reached acceptable </a:t>
            </a:r>
            <a:r>
              <a:rPr lang="en-GB" sz="2800" dirty="0" err="1" smtClean="0">
                <a:sym typeface="Symbol"/>
              </a:rPr>
              <a:t>Ic</a:t>
            </a:r>
            <a:r>
              <a:rPr lang="en-GB" sz="2800" dirty="0" smtClean="0">
                <a:sym typeface="Symbol"/>
              </a:rPr>
              <a:t> degradation  and complete mechanical stability – than for RRP – mechanical unstable cable</a:t>
            </a:r>
          </a:p>
          <a:p>
            <a:pPr marL="538163" indent="-538163"/>
            <a:endParaRPr lang="en-GB" sz="2800" dirty="0">
              <a:sym typeface="Symbol"/>
            </a:endParaRPr>
          </a:p>
          <a:p>
            <a:pPr marL="538163" indent="-538163">
              <a:buFont typeface="Wingdings" pitchFamily="2" charset="2"/>
              <a:buChar char="Ø"/>
            </a:pPr>
            <a:r>
              <a:rPr lang="en-GB" sz="2800" dirty="0" smtClean="0">
                <a:sym typeface="Symbol"/>
              </a:rPr>
              <a:t>The performance of the “first iteration” cable is considered acceptable by magnet designers for the winding of the first short model coils   </a:t>
            </a:r>
          </a:p>
          <a:p>
            <a:pPr marL="538163" indent="-538163"/>
            <a:endParaRPr lang="en-GB" sz="2800" dirty="0">
              <a:sym typeface="Symbol"/>
            </a:endParaRPr>
          </a:p>
          <a:p>
            <a:pPr marL="538163" indent="-538163">
              <a:buFont typeface="Wingdings" pitchFamily="2" charset="2"/>
              <a:buChar char="Ø"/>
            </a:pPr>
            <a:r>
              <a:rPr lang="en-GB" sz="2800" dirty="0" smtClean="0">
                <a:sym typeface="Symbol"/>
              </a:rPr>
              <a:t>There are not sufficient results/sufficient understanding today to conclude that mechanical stability of RRP cable cannot be improved – at the benefit of reduced risk during winding of series of coils</a:t>
            </a:r>
          </a:p>
          <a:p>
            <a:pPr marL="538163" indent="-538163">
              <a:buFont typeface="Wingdings" pitchFamily="2" charset="2"/>
              <a:buChar char="Ø"/>
            </a:pPr>
            <a:endParaRPr lang="en-GB" sz="3100" dirty="0">
              <a:sym typeface="Symbol"/>
            </a:endParaRPr>
          </a:p>
          <a:p>
            <a:pPr marL="538163" indent="-538163"/>
            <a:endParaRPr lang="en-GB" sz="3100" dirty="0">
              <a:sym typeface="Symbol"/>
            </a:endParaRPr>
          </a:p>
          <a:p>
            <a:pPr marL="538163" indent="-538163"/>
            <a:r>
              <a:rPr lang="en-GB" sz="3100" dirty="0" smtClean="0">
                <a:sym typeface="Symbol"/>
              </a:rPr>
              <a:t> </a:t>
            </a:r>
            <a:endParaRPr lang="en-GB" sz="3100" dirty="0">
              <a:sym typeface="Symbol"/>
            </a:endParaRPr>
          </a:p>
          <a:p>
            <a:pPr lvl="1"/>
            <a:r>
              <a:rPr lang="en-GB" sz="2800" dirty="0" smtClean="0"/>
              <a:t>	</a:t>
            </a:r>
            <a:endParaRPr lang="en-GB" sz="2400" dirty="0"/>
          </a:p>
          <a:p>
            <a:r>
              <a:rPr lang="en-GB" sz="3200" dirty="0"/>
              <a:t>	</a:t>
            </a:r>
            <a:endParaRPr lang="en-GB" sz="3200" dirty="0" smtClean="0"/>
          </a:p>
          <a:p>
            <a:r>
              <a:rPr lang="en-GB" sz="3200" dirty="0"/>
              <a:t>	</a:t>
            </a:r>
          </a:p>
        </p:txBody>
      </p:sp>
      <p:sp>
        <p:nvSpPr>
          <p:cNvPr id="6" name="Slide Number Placeholder 5"/>
          <p:cNvSpPr>
            <a:spLocks noGrp="1"/>
          </p:cNvSpPr>
          <p:nvPr>
            <p:ph type="sldNum" sz="quarter" idx="12"/>
          </p:nvPr>
        </p:nvSpPr>
        <p:spPr>
          <a:xfrm>
            <a:off x="2895600" y="6562165"/>
            <a:ext cx="2133600" cy="365125"/>
          </a:xfrm>
        </p:spPr>
        <p:txBody>
          <a:bodyPr/>
          <a:lstStyle/>
          <a:p>
            <a:fld id="{B6F15528-21DE-4FAA-801E-634DDDAF4B2B}" type="slidenum">
              <a:rPr lang="en-US" smtClean="0"/>
              <a:pPr/>
              <a:t>25</a:t>
            </a:fld>
            <a:endParaRPr lang="en-US" dirty="0"/>
          </a:p>
        </p:txBody>
      </p:sp>
    </p:spTree>
    <p:extLst>
      <p:ext uri="{BB962C8B-B14F-4D97-AF65-F5344CB8AC3E}">
        <p14:creationId xmlns:p14="http://schemas.microsoft.com/office/powerpoint/2010/main" val="2682388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32914" y="-152400"/>
            <a:ext cx="5084662" cy="615553"/>
          </a:xfrm>
          <a:prstGeom prst="rect">
            <a:avLst/>
          </a:prstGeom>
          <a:noFill/>
        </p:spPr>
        <p:txBody>
          <a:bodyPr wrap="none" rtlCol="0">
            <a:spAutoFit/>
          </a:bodyPr>
          <a:lstStyle/>
          <a:p>
            <a:r>
              <a:rPr lang="en-GB" sz="3400" b="1" dirty="0" smtClean="0">
                <a:solidFill>
                  <a:schemeClr val="accent1"/>
                </a:solidFill>
              </a:rPr>
              <a:t>Remarks/Conclusions (2/3)</a:t>
            </a:r>
            <a:endParaRPr lang="en-GB" sz="3400" b="1" dirty="0">
              <a:solidFill>
                <a:schemeClr val="accent1"/>
              </a:solidFill>
            </a:endParaRPr>
          </a:p>
        </p:txBody>
      </p:sp>
      <p:sp>
        <p:nvSpPr>
          <p:cNvPr id="3" name="TextBox 2"/>
          <p:cNvSpPr txBox="1"/>
          <p:nvPr/>
        </p:nvSpPr>
        <p:spPr>
          <a:xfrm>
            <a:off x="-76200" y="409843"/>
            <a:ext cx="9137510" cy="8048357"/>
          </a:xfrm>
          <a:prstGeom prst="rect">
            <a:avLst/>
          </a:prstGeom>
          <a:noFill/>
        </p:spPr>
        <p:txBody>
          <a:bodyPr wrap="square" rtlCol="0">
            <a:spAutoFit/>
          </a:bodyPr>
          <a:lstStyle/>
          <a:p>
            <a:pPr marL="457200" indent="-457200">
              <a:buFont typeface="Wingdings" pitchFamily="2" charset="2"/>
              <a:buChar char="Ø"/>
            </a:pPr>
            <a:r>
              <a:rPr lang="en-GB" sz="2800" dirty="0" smtClean="0">
                <a:sym typeface="Symbol"/>
              </a:rPr>
              <a:t>An activity has started at CERN in order to answer to the following points:</a:t>
            </a:r>
          </a:p>
          <a:p>
            <a:endParaRPr lang="en-GB" sz="1000" dirty="0">
              <a:sym typeface="Symbol"/>
            </a:endParaRPr>
          </a:p>
          <a:p>
            <a:pPr marL="447675" lvl="1"/>
            <a:r>
              <a:rPr lang="en-GB" sz="2800" b="1" dirty="0" smtClean="0">
                <a:solidFill>
                  <a:schemeClr val="accent6"/>
                </a:solidFill>
                <a:sym typeface="Symbol"/>
              </a:rPr>
              <a:t>RRP and PIT </a:t>
            </a:r>
            <a:r>
              <a:rPr lang="en-GB" sz="2800" dirty="0" smtClean="0">
                <a:sym typeface="Symbol"/>
              </a:rPr>
              <a:t>are different conductors with different mechanical characteristics. Can we reasonably converge to/adopt  </a:t>
            </a:r>
            <a:r>
              <a:rPr lang="en-GB" sz="2800" dirty="0" smtClean="0">
                <a:sym typeface="Symbol"/>
              </a:rPr>
              <a:t>an </a:t>
            </a:r>
            <a:r>
              <a:rPr lang="en-GB" sz="2800" b="1" dirty="0" smtClean="0">
                <a:solidFill>
                  <a:schemeClr val="accent6"/>
                </a:solidFill>
                <a:sym typeface="Symbol"/>
              </a:rPr>
              <a:t>identical cable geometry </a:t>
            </a:r>
            <a:r>
              <a:rPr lang="en-GB" sz="2800" dirty="0" smtClean="0">
                <a:sym typeface="Symbol"/>
              </a:rPr>
              <a:t>with acceptable electrical and mechanical performance ? </a:t>
            </a:r>
          </a:p>
          <a:p>
            <a:pPr marL="806450" lvl="1"/>
            <a:endParaRPr lang="en-GB" sz="1000" dirty="0">
              <a:sym typeface="Symbol"/>
            </a:endParaRPr>
          </a:p>
          <a:p>
            <a:pPr marL="447675" lvl="1"/>
            <a:r>
              <a:rPr lang="en-GB" sz="2800" b="1" dirty="0" smtClean="0">
                <a:solidFill>
                  <a:schemeClr val="accent6"/>
                </a:solidFill>
                <a:sym typeface="Symbol"/>
              </a:rPr>
              <a:t>Local RRR measurements </a:t>
            </a:r>
            <a:r>
              <a:rPr lang="en-GB" sz="2800" dirty="0" smtClean="0">
                <a:sym typeface="Symbol"/>
              </a:rPr>
              <a:t>are needed on extracted strands. How can we correlate the </a:t>
            </a:r>
            <a:r>
              <a:rPr lang="en-GB" sz="2800" b="1" dirty="0" smtClean="0">
                <a:solidFill>
                  <a:schemeClr val="accent6"/>
                </a:solidFill>
                <a:sym typeface="Symbol"/>
              </a:rPr>
              <a:t>local RRR </a:t>
            </a:r>
            <a:r>
              <a:rPr lang="en-GB" sz="2800" dirty="0" smtClean="0">
                <a:sym typeface="Symbol"/>
              </a:rPr>
              <a:t>values, with the </a:t>
            </a:r>
            <a:r>
              <a:rPr lang="en-GB" sz="2800" b="1" dirty="0" smtClean="0">
                <a:solidFill>
                  <a:schemeClr val="accent6"/>
                </a:solidFill>
                <a:sym typeface="Symbol"/>
              </a:rPr>
              <a:t>stability of the strand/cable</a:t>
            </a:r>
            <a:r>
              <a:rPr lang="en-GB" sz="2800" dirty="0" smtClean="0">
                <a:solidFill>
                  <a:schemeClr val="accent6"/>
                </a:solidFill>
                <a:sym typeface="Symbol"/>
              </a:rPr>
              <a:t> </a:t>
            </a:r>
            <a:r>
              <a:rPr lang="en-GB" sz="2800" dirty="0" smtClean="0">
                <a:sym typeface="Symbol"/>
              </a:rPr>
              <a:t>and the results of the </a:t>
            </a:r>
            <a:r>
              <a:rPr lang="en-GB" sz="2800" b="1" dirty="0" smtClean="0">
                <a:solidFill>
                  <a:schemeClr val="accent6"/>
                </a:solidFill>
                <a:sym typeface="Symbol"/>
              </a:rPr>
              <a:t>SEM images</a:t>
            </a:r>
            <a:r>
              <a:rPr lang="en-GB" sz="2800" dirty="0" smtClean="0">
                <a:sym typeface="Symbol"/>
              </a:rPr>
              <a:t> (number/quality of sheared sub-elements) ?</a:t>
            </a:r>
          </a:p>
          <a:p>
            <a:pPr marL="447675" lvl="1"/>
            <a:endParaRPr lang="en-GB" sz="1000" dirty="0">
              <a:sym typeface="Symbol"/>
            </a:endParaRPr>
          </a:p>
          <a:p>
            <a:pPr marL="447675" lvl="1"/>
            <a:r>
              <a:rPr lang="en-GB" sz="2800" dirty="0" smtClean="0">
                <a:sym typeface="Symbol"/>
              </a:rPr>
              <a:t>Can we improve the </a:t>
            </a:r>
            <a:r>
              <a:rPr lang="en-GB" sz="2800" b="1" dirty="0" smtClean="0">
                <a:solidFill>
                  <a:schemeClr val="accent6"/>
                </a:solidFill>
                <a:sym typeface="Symbol"/>
              </a:rPr>
              <a:t>mechanical stability of the RRP cable</a:t>
            </a:r>
            <a:r>
              <a:rPr lang="en-GB" sz="2800" dirty="0" smtClean="0">
                <a:sym typeface="Symbol"/>
              </a:rPr>
              <a:t> with a new geometry ? Would that geometry be acceptable for PIT ?</a:t>
            </a:r>
            <a:endParaRPr lang="en-GB" sz="2800" dirty="0">
              <a:sym typeface="Symbol"/>
            </a:endParaRPr>
          </a:p>
          <a:p>
            <a:pPr marL="538163" indent="-538163"/>
            <a:r>
              <a:rPr lang="en-GB" sz="3100" dirty="0" smtClean="0">
                <a:sym typeface="Symbol"/>
              </a:rPr>
              <a:t> </a:t>
            </a:r>
            <a:endParaRPr lang="en-GB" sz="3100" dirty="0">
              <a:sym typeface="Symbol"/>
            </a:endParaRPr>
          </a:p>
          <a:p>
            <a:pPr lvl="1"/>
            <a:r>
              <a:rPr lang="en-GB" sz="2800" dirty="0" smtClean="0"/>
              <a:t>	</a:t>
            </a:r>
            <a:endParaRPr lang="en-GB" sz="2400" dirty="0"/>
          </a:p>
          <a:p>
            <a:r>
              <a:rPr lang="en-GB" sz="3200" dirty="0"/>
              <a:t>	</a:t>
            </a:r>
            <a:endParaRPr lang="en-GB" sz="3200" dirty="0" smtClean="0"/>
          </a:p>
          <a:p>
            <a:r>
              <a:rPr lang="en-GB" sz="3200" dirty="0"/>
              <a:t>	</a:t>
            </a:r>
          </a:p>
        </p:txBody>
      </p:sp>
      <p:sp>
        <p:nvSpPr>
          <p:cNvPr id="6" name="Slide Number Placeholder 5"/>
          <p:cNvSpPr>
            <a:spLocks noGrp="1"/>
          </p:cNvSpPr>
          <p:nvPr>
            <p:ph type="sldNum" sz="quarter" idx="12"/>
          </p:nvPr>
        </p:nvSpPr>
        <p:spPr>
          <a:xfrm>
            <a:off x="2971800" y="6562165"/>
            <a:ext cx="2133600" cy="365125"/>
          </a:xfrm>
        </p:spPr>
        <p:txBody>
          <a:bodyPr/>
          <a:lstStyle/>
          <a:p>
            <a:fld id="{B6F15528-21DE-4FAA-801E-634DDDAF4B2B}" type="slidenum">
              <a:rPr lang="en-US" smtClean="0"/>
              <a:pPr/>
              <a:t>26</a:t>
            </a:fld>
            <a:endParaRPr lang="en-US" dirty="0"/>
          </a:p>
        </p:txBody>
      </p:sp>
    </p:spTree>
    <p:extLst>
      <p:ext uri="{BB962C8B-B14F-4D97-AF65-F5344CB8AC3E}">
        <p14:creationId xmlns:p14="http://schemas.microsoft.com/office/powerpoint/2010/main" val="2121622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62200" y="-47835"/>
            <a:ext cx="5084662" cy="615553"/>
          </a:xfrm>
          <a:prstGeom prst="rect">
            <a:avLst/>
          </a:prstGeom>
          <a:noFill/>
        </p:spPr>
        <p:txBody>
          <a:bodyPr wrap="none" rtlCol="0">
            <a:spAutoFit/>
          </a:bodyPr>
          <a:lstStyle/>
          <a:p>
            <a:r>
              <a:rPr lang="en-GB" sz="3400" b="1" dirty="0" smtClean="0">
                <a:solidFill>
                  <a:schemeClr val="accent1"/>
                </a:solidFill>
              </a:rPr>
              <a:t>Remarks/Conclusions (</a:t>
            </a:r>
            <a:r>
              <a:rPr lang="en-GB" sz="3400" b="1" dirty="0">
                <a:solidFill>
                  <a:schemeClr val="accent1"/>
                </a:solidFill>
              </a:rPr>
              <a:t>3</a:t>
            </a:r>
            <a:r>
              <a:rPr lang="en-GB" sz="3400" b="1" dirty="0" smtClean="0">
                <a:solidFill>
                  <a:schemeClr val="accent1"/>
                </a:solidFill>
              </a:rPr>
              <a:t>/3)</a:t>
            </a:r>
            <a:endParaRPr lang="en-GB" sz="3400" b="1" dirty="0">
              <a:solidFill>
                <a:schemeClr val="accent1"/>
              </a:solidFill>
            </a:endParaRPr>
          </a:p>
        </p:txBody>
      </p:sp>
      <p:sp>
        <p:nvSpPr>
          <p:cNvPr id="5" name="TextBox 4"/>
          <p:cNvSpPr txBox="1"/>
          <p:nvPr/>
        </p:nvSpPr>
        <p:spPr>
          <a:xfrm>
            <a:off x="-152400" y="752862"/>
            <a:ext cx="9137510" cy="7248138"/>
          </a:xfrm>
          <a:prstGeom prst="rect">
            <a:avLst/>
          </a:prstGeom>
          <a:noFill/>
        </p:spPr>
        <p:txBody>
          <a:bodyPr wrap="square" rtlCol="0">
            <a:spAutoFit/>
          </a:bodyPr>
          <a:lstStyle/>
          <a:p>
            <a:pPr marL="457200" indent="-457200">
              <a:buFont typeface="Wingdings" pitchFamily="2" charset="2"/>
              <a:buChar char="Ø"/>
            </a:pPr>
            <a:r>
              <a:rPr lang="en-GB" sz="2800" dirty="0" smtClean="0">
                <a:sym typeface="Symbol"/>
              </a:rPr>
              <a:t>Strand (PIT and RRP) for MQXF will be delivered to CERN by end of November 2013. Cabling, heat treatments of extracted strands and cables and  various measurements need to be performed</a:t>
            </a:r>
          </a:p>
          <a:p>
            <a:pPr marL="457200" indent="-457200">
              <a:buFont typeface="Wingdings" pitchFamily="2" charset="2"/>
              <a:buChar char="Ø"/>
            </a:pPr>
            <a:endParaRPr lang="en-GB" sz="2800" dirty="0">
              <a:sym typeface="Symbol"/>
            </a:endParaRPr>
          </a:p>
          <a:p>
            <a:pPr marL="457200" indent="-457200">
              <a:buFont typeface="Wingdings" pitchFamily="2" charset="2"/>
              <a:buChar char="Ø"/>
            </a:pPr>
            <a:r>
              <a:rPr lang="en-GB" sz="2800" dirty="0" smtClean="0">
                <a:sym typeface="Symbol"/>
              </a:rPr>
              <a:t>Final deadline set by magnet program (June 2014, see presentation of Paolo and Giorgio) for the definition of the geometry of the “second/last generation” MQXF cable</a:t>
            </a:r>
          </a:p>
          <a:p>
            <a:pPr marL="457200" indent="-457200">
              <a:buFont typeface="Wingdings" pitchFamily="2" charset="2"/>
              <a:buChar char="Ø"/>
            </a:pPr>
            <a:endParaRPr lang="en-GB" sz="2800" dirty="0">
              <a:sym typeface="Symbol"/>
            </a:endParaRPr>
          </a:p>
          <a:p>
            <a:endParaRPr lang="en-GB" sz="2800" dirty="0">
              <a:sym typeface="Symbol"/>
            </a:endParaRPr>
          </a:p>
          <a:p>
            <a:pPr marL="538163" indent="-538163">
              <a:buFont typeface="Wingdings" pitchFamily="2" charset="2"/>
              <a:buChar char="Ø"/>
            </a:pPr>
            <a:endParaRPr lang="en-GB" sz="3100" dirty="0">
              <a:sym typeface="Symbol"/>
            </a:endParaRPr>
          </a:p>
          <a:p>
            <a:pPr marL="538163" indent="-538163"/>
            <a:endParaRPr lang="en-GB" sz="3100" dirty="0">
              <a:sym typeface="Symbol"/>
            </a:endParaRPr>
          </a:p>
          <a:p>
            <a:pPr marL="538163" indent="-538163"/>
            <a:r>
              <a:rPr lang="en-GB" sz="3100" dirty="0" smtClean="0">
                <a:sym typeface="Symbol"/>
              </a:rPr>
              <a:t> </a:t>
            </a:r>
            <a:endParaRPr lang="en-GB" sz="3100" dirty="0">
              <a:sym typeface="Symbol"/>
            </a:endParaRPr>
          </a:p>
          <a:p>
            <a:pPr lvl="1"/>
            <a:r>
              <a:rPr lang="en-GB" sz="2800" dirty="0" smtClean="0"/>
              <a:t>	</a:t>
            </a:r>
            <a:endParaRPr lang="en-GB" sz="2400" dirty="0"/>
          </a:p>
          <a:p>
            <a:r>
              <a:rPr lang="en-GB" sz="3200" dirty="0"/>
              <a:t>	</a:t>
            </a:r>
            <a:endParaRPr lang="en-GB" sz="3200" dirty="0" smtClean="0"/>
          </a:p>
          <a:p>
            <a:r>
              <a:rPr lang="en-GB" sz="3200" dirty="0"/>
              <a:t>	</a:t>
            </a:r>
          </a:p>
        </p:txBody>
      </p:sp>
      <p:sp>
        <p:nvSpPr>
          <p:cNvPr id="8" name="Slide Number Placeholder 7"/>
          <p:cNvSpPr>
            <a:spLocks noGrp="1"/>
          </p:cNvSpPr>
          <p:nvPr>
            <p:ph type="sldNum" sz="quarter" idx="12"/>
          </p:nvPr>
        </p:nvSpPr>
        <p:spPr>
          <a:xfrm>
            <a:off x="2971800" y="6562165"/>
            <a:ext cx="2133600" cy="365125"/>
          </a:xfrm>
        </p:spPr>
        <p:txBody>
          <a:bodyPr/>
          <a:lstStyle/>
          <a:p>
            <a:fld id="{B6F15528-21DE-4FAA-801E-634DDDAF4B2B}" type="slidenum">
              <a:rPr lang="en-US" smtClean="0"/>
              <a:pPr/>
              <a:t>27</a:t>
            </a:fld>
            <a:endParaRPr lang="en-US" dirty="0"/>
          </a:p>
        </p:txBody>
      </p:sp>
    </p:spTree>
    <p:extLst>
      <p:ext uri="{BB962C8B-B14F-4D97-AF65-F5344CB8AC3E}">
        <p14:creationId xmlns:p14="http://schemas.microsoft.com/office/powerpoint/2010/main" val="1858544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 calcmode="lin" valueType="num">
                                      <p:cBhvr additive="base">
                                        <p:cTn id="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43200" y="2514600"/>
            <a:ext cx="3798219" cy="492443"/>
          </a:xfrm>
          <a:prstGeom prst="rect">
            <a:avLst/>
          </a:prstGeom>
          <a:noFill/>
        </p:spPr>
        <p:txBody>
          <a:bodyPr wrap="none" rtlCol="0">
            <a:spAutoFit/>
          </a:bodyPr>
          <a:lstStyle/>
          <a:p>
            <a:r>
              <a:rPr lang="en-GB" sz="2600" i="1" dirty="0" smtClean="0"/>
              <a:t>Thanks for your attention !</a:t>
            </a:r>
            <a:endParaRPr lang="en-GB" sz="2600" i="1" dirty="0"/>
          </a:p>
        </p:txBody>
      </p:sp>
    </p:spTree>
    <p:extLst>
      <p:ext uri="{BB962C8B-B14F-4D97-AF65-F5344CB8AC3E}">
        <p14:creationId xmlns:p14="http://schemas.microsoft.com/office/powerpoint/2010/main" val="25681129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29329" y="-76200"/>
            <a:ext cx="6366871" cy="615553"/>
          </a:xfrm>
          <a:prstGeom prst="rect">
            <a:avLst/>
          </a:prstGeom>
          <a:noFill/>
        </p:spPr>
        <p:txBody>
          <a:bodyPr wrap="none" rtlCol="0">
            <a:spAutoFit/>
          </a:bodyPr>
          <a:lstStyle/>
          <a:p>
            <a:r>
              <a:rPr lang="en-GB" sz="3400" b="1" dirty="0" smtClean="0">
                <a:solidFill>
                  <a:schemeClr val="accent1"/>
                </a:solidFill>
              </a:rPr>
              <a:t>Nb</a:t>
            </a:r>
            <a:r>
              <a:rPr lang="en-GB" sz="3400" b="1" baseline="-25000" dirty="0" smtClean="0">
                <a:solidFill>
                  <a:schemeClr val="accent1"/>
                </a:solidFill>
              </a:rPr>
              <a:t>3</a:t>
            </a:r>
            <a:r>
              <a:rPr lang="en-GB" sz="3400" b="1" dirty="0" smtClean="0">
                <a:solidFill>
                  <a:schemeClr val="accent1"/>
                </a:solidFill>
              </a:rPr>
              <a:t>Sn cabling experience at CERN</a:t>
            </a:r>
            <a:endParaRPr lang="en-GB" sz="3400" b="1" dirty="0">
              <a:solidFill>
                <a:schemeClr val="accent1"/>
              </a:solidFill>
            </a:endParaRPr>
          </a:p>
        </p:txBody>
      </p:sp>
      <p:sp>
        <p:nvSpPr>
          <p:cNvPr id="5" name="TextBox 4"/>
          <p:cNvSpPr txBox="1"/>
          <p:nvPr/>
        </p:nvSpPr>
        <p:spPr>
          <a:xfrm>
            <a:off x="-76200" y="632252"/>
            <a:ext cx="9829800" cy="10264348"/>
          </a:xfrm>
          <a:prstGeom prst="rect">
            <a:avLst/>
          </a:prstGeom>
          <a:noFill/>
        </p:spPr>
        <p:txBody>
          <a:bodyPr wrap="square" rtlCol="0">
            <a:spAutoFit/>
          </a:bodyPr>
          <a:lstStyle/>
          <a:p>
            <a:r>
              <a:rPr lang="en-GB" sz="2800" b="1" dirty="0" smtClean="0">
                <a:sym typeface="Symbol"/>
              </a:rPr>
              <a:t>Fresca 2 cable</a:t>
            </a:r>
            <a:r>
              <a:rPr lang="en-GB" sz="2800" dirty="0" smtClean="0">
                <a:sym typeface="Symbol"/>
              </a:rPr>
              <a:t>:           </a:t>
            </a:r>
            <a:r>
              <a:rPr lang="en-GB" sz="2600" dirty="0" smtClean="0">
                <a:sym typeface="Symbol"/>
              </a:rPr>
              <a:t>40 strands</a:t>
            </a:r>
          </a:p>
          <a:p>
            <a:pPr marL="3048000" indent="-3048000" defTabSz="304800"/>
            <a:r>
              <a:rPr lang="en-GB" sz="2600" dirty="0" smtClean="0">
                <a:sym typeface="Symbol"/>
              </a:rPr>
              <a:t> 	 of strand = 1 mm</a:t>
            </a:r>
          </a:p>
          <a:p>
            <a:pPr marL="3048000" indent="-3048000" defTabSz="304800"/>
            <a:r>
              <a:rPr lang="en-GB" sz="2600" dirty="0">
                <a:sym typeface="Symbol"/>
              </a:rPr>
              <a:t>	</a:t>
            </a:r>
            <a:r>
              <a:rPr lang="en-GB" sz="2600" dirty="0" smtClean="0">
                <a:sym typeface="Symbol"/>
              </a:rPr>
              <a:t>RRP 132/169</a:t>
            </a:r>
          </a:p>
          <a:p>
            <a:pPr marL="3048000" indent="-3048000" defTabSz="304800"/>
            <a:r>
              <a:rPr lang="en-GB" sz="2600" dirty="0">
                <a:sym typeface="Symbol"/>
              </a:rPr>
              <a:t>	</a:t>
            </a:r>
            <a:r>
              <a:rPr lang="en-GB" sz="2600" dirty="0" smtClean="0">
                <a:sym typeface="Symbol"/>
              </a:rPr>
              <a:t>PIT 192</a:t>
            </a:r>
          </a:p>
          <a:p>
            <a:pPr marL="3048000" indent="-3048000" defTabSz="304800"/>
            <a:endParaRPr lang="en-GB" sz="2800" dirty="0">
              <a:sym typeface="Symbol"/>
            </a:endParaRPr>
          </a:p>
          <a:p>
            <a:pPr marL="3048000" indent="-3048000" defTabSz="304800"/>
            <a:r>
              <a:rPr lang="en-GB" sz="2800" b="1" dirty="0" smtClean="0">
                <a:sym typeface="Symbol"/>
              </a:rPr>
              <a:t>11 T Dipole cable</a:t>
            </a:r>
            <a:r>
              <a:rPr lang="en-GB" sz="2800" dirty="0" smtClean="0">
                <a:sym typeface="Symbol"/>
              </a:rPr>
              <a:t>	</a:t>
            </a:r>
            <a:r>
              <a:rPr lang="en-GB" sz="2600" dirty="0" smtClean="0">
                <a:sym typeface="Symbol"/>
              </a:rPr>
              <a:t>40 strands</a:t>
            </a:r>
          </a:p>
          <a:p>
            <a:pPr marL="3048000" indent="-3048000" defTabSz="304800"/>
            <a:r>
              <a:rPr lang="en-GB" sz="2600" dirty="0">
                <a:sym typeface="Symbol"/>
              </a:rPr>
              <a:t>	 of strand = </a:t>
            </a:r>
            <a:r>
              <a:rPr lang="en-GB" sz="2600" dirty="0" smtClean="0">
                <a:sym typeface="Symbol"/>
              </a:rPr>
              <a:t>0.7 mm</a:t>
            </a:r>
          </a:p>
          <a:p>
            <a:pPr marL="3048000" indent="-3048000" defTabSz="304800"/>
            <a:r>
              <a:rPr lang="en-GB" sz="2600" dirty="0">
                <a:sym typeface="Symbol"/>
              </a:rPr>
              <a:t>	</a:t>
            </a:r>
            <a:r>
              <a:rPr lang="en-GB" sz="2600" dirty="0" smtClean="0">
                <a:sym typeface="Symbol"/>
              </a:rPr>
              <a:t>RRP 54/61, RRP 108/127, RRP 132/169</a:t>
            </a:r>
          </a:p>
          <a:p>
            <a:pPr marL="3048000" indent="-3048000" defTabSz="304800"/>
            <a:r>
              <a:rPr lang="en-GB" sz="2600" dirty="0">
                <a:sym typeface="Symbol"/>
              </a:rPr>
              <a:t>	</a:t>
            </a:r>
            <a:r>
              <a:rPr lang="en-GB" sz="2600" dirty="0" smtClean="0">
                <a:sym typeface="Symbol"/>
              </a:rPr>
              <a:t>PIT 114</a:t>
            </a:r>
          </a:p>
          <a:p>
            <a:pPr marL="3048000" indent="-3048000" defTabSz="304800"/>
            <a:endParaRPr lang="en-GB" sz="2800" dirty="0">
              <a:sym typeface="Symbol"/>
            </a:endParaRPr>
          </a:p>
          <a:p>
            <a:pPr marL="3048000" indent="-3048000" defTabSz="304800"/>
            <a:r>
              <a:rPr lang="en-GB" sz="2800" b="1" dirty="0" smtClean="0">
                <a:sym typeface="Symbol"/>
              </a:rPr>
              <a:t>MQXF </a:t>
            </a:r>
            <a:r>
              <a:rPr lang="en-GB" sz="2800" b="1" dirty="0" err="1" smtClean="0">
                <a:sym typeface="Symbol"/>
              </a:rPr>
              <a:t>Quadrupole</a:t>
            </a:r>
            <a:r>
              <a:rPr lang="en-GB" sz="2800" dirty="0" smtClean="0">
                <a:sym typeface="Symbol"/>
              </a:rPr>
              <a:t>	</a:t>
            </a:r>
            <a:r>
              <a:rPr lang="en-GB" sz="2600" dirty="0" smtClean="0">
                <a:sym typeface="Symbol"/>
              </a:rPr>
              <a:t>40 strands</a:t>
            </a:r>
          </a:p>
          <a:p>
            <a:pPr marL="3048000" indent="-3048000" defTabSz="304800"/>
            <a:r>
              <a:rPr lang="en-GB" sz="2600" dirty="0">
                <a:sym typeface="Symbol"/>
              </a:rPr>
              <a:t>	</a:t>
            </a:r>
            <a:r>
              <a:rPr lang="en-GB" sz="2600" dirty="0" smtClean="0">
                <a:sym typeface="Symbol"/>
              </a:rPr>
              <a:t> </a:t>
            </a:r>
            <a:r>
              <a:rPr lang="en-GB" sz="2600" dirty="0">
                <a:sym typeface="Symbol"/>
              </a:rPr>
              <a:t>of strand = </a:t>
            </a:r>
            <a:r>
              <a:rPr lang="en-GB" sz="2600" dirty="0" smtClean="0">
                <a:sym typeface="Symbol"/>
              </a:rPr>
              <a:t>0.85 mm</a:t>
            </a:r>
          </a:p>
          <a:p>
            <a:pPr marL="3048000" indent="-3048000" defTabSz="304800"/>
            <a:r>
              <a:rPr lang="en-GB" sz="2600" dirty="0">
                <a:sym typeface="Symbol"/>
              </a:rPr>
              <a:t>	</a:t>
            </a:r>
            <a:r>
              <a:rPr lang="en-GB" sz="2600" dirty="0" smtClean="0">
                <a:sym typeface="Symbol"/>
              </a:rPr>
              <a:t>RRP 132/169</a:t>
            </a:r>
          </a:p>
          <a:p>
            <a:pPr marL="3048000" indent="-3048000" defTabSz="304800"/>
            <a:r>
              <a:rPr lang="en-GB" sz="2600" dirty="0">
                <a:sym typeface="Symbol"/>
              </a:rPr>
              <a:t>	</a:t>
            </a:r>
            <a:r>
              <a:rPr lang="en-GB" sz="2600" dirty="0" smtClean="0">
                <a:sym typeface="Symbol"/>
              </a:rPr>
              <a:t>PIT 192</a:t>
            </a:r>
            <a:endParaRPr lang="en-GB" sz="2600" dirty="0">
              <a:sym typeface="Symbol"/>
            </a:endParaRPr>
          </a:p>
          <a:p>
            <a:pPr marL="3048000" indent="-3048000" defTabSz="304800"/>
            <a:endParaRPr lang="en-GB" sz="2800" dirty="0">
              <a:sym typeface="Symbol"/>
            </a:endParaRPr>
          </a:p>
          <a:p>
            <a:pPr marL="3048000" indent="-3048000" defTabSz="304800"/>
            <a:endParaRPr lang="en-GB" sz="2800" dirty="0">
              <a:sym typeface="Symbol"/>
            </a:endParaRPr>
          </a:p>
          <a:p>
            <a:endParaRPr lang="en-GB" sz="2800" dirty="0">
              <a:sym typeface="Symbol"/>
            </a:endParaRPr>
          </a:p>
          <a:p>
            <a:pPr marL="538163" indent="-538163">
              <a:buFont typeface="Wingdings" pitchFamily="2" charset="2"/>
              <a:buChar char="Ø"/>
            </a:pPr>
            <a:endParaRPr lang="en-GB" sz="3100" dirty="0">
              <a:sym typeface="Symbol"/>
            </a:endParaRPr>
          </a:p>
          <a:p>
            <a:pPr marL="538163" indent="-538163"/>
            <a:endParaRPr lang="en-GB" sz="3100" dirty="0">
              <a:sym typeface="Symbol"/>
            </a:endParaRPr>
          </a:p>
          <a:p>
            <a:pPr marL="538163" indent="-538163"/>
            <a:r>
              <a:rPr lang="en-GB" sz="3100" dirty="0" smtClean="0">
                <a:sym typeface="Symbol"/>
              </a:rPr>
              <a:t> </a:t>
            </a:r>
            <a:endParaRPr lang="en-GB" sz="3100" dirty="0">
              <a:sym typeface="Symbol"/>
            </a:endParaRPr>
          </a:p>
          <a:p>
            <a:pPr lvl="1"/>
            <a:r>
              <a:rPr lang="en-GB" sz="2800" dirty="0" smtClean="0"/>
              <a:t>	</a:t>
            </a:r>
            <a:endParaRPr lang="en-GB" sz="2400" dirty="0"/>
          </a:p>
          <a:p>
            <a:r>
              <a:rPr lang="en-GB" sz="3200" dirty="0"/>
              <a:t>	</a:t>
            </a:r>
            <a:endParaRPr lang="en-GB" sz="3200" dirty="0" smtClean="0"/>
          </a:p>
          <a:p>
            <a:r>
              <a:rPr lang="en-GB" sz="3200" dirty="0"/>
              <a:t>	</a:t>
            </a:r>
          </a:p>
        </p:txBody>
      </p:sp>
      <p:sp>
        <p:nvSpPr>
          <p:cNvPr id="8" name="Slide Number Placeholder 7"/>
          <p:cNvSpPr>
            <a:spLocks noGrp="1"/>
          </p:cNvSpPr>
          <p:nvPr>
            <p:ph type="sldNum" sz="quarter" idx="12"/>
          </p:nvPr>
        </p:nvSpPr>
        <p:spPr>
          <a:xfrm>
            <a:off x="3200400" y="6553200"/>
            <a:ext cx="2133600" cy="365125"/>
          </a:xfrm>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25622411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153092570"/>
              </p:ext>
            </p:extLst>
          </p:nvPr>
        </p:nvGraphicFramePr>
        <p:xfrm>
          <a:off x="838200" y="914400"/>
          <a:ext cx="7391400" cy="2133600"/>
        </p:xfrm>
        <a:graphic>
          <a:graphicData uri="http://schemas.openxmlformats.org/drawingml/2006/table">
            <a:tbl>
              <a:tblPr firstRow="1" bandRow="1">
                <a:tableStyleId>{5C22544A-7EE6-4342-B048-85BDC9FD1C3A}</a:tableStyleId>
              </a:tblPr>
              <a:tblGrid>
                <a:gridCol w="3733800"/>
                <a:gridCol w="1143000"/>
                <a:gridCol w="2514600"/>
              </a:tblGrid>
              <a:tr h="416443">
                <a:tc>
                  <a:txBody>
                    <a:bodyPr/>
                    <a:lstStyle/>
                    <a:p>
                      <a:pPr algn="l"/>
                      <a:r>
                        <a:rPr lang="en-GB" sz="2200" b="1" dirty="0" err="1" smtClean="0">
                          <a:solidFill>
                            <a:schemeClr val="tx1"/>
                          </a:solidFill>
                        </a:rPr>
                        <a:t>Ic</a:t>
                      </a:r>
                      <a:r>
                        <a:rPr lang="en-GB" sz="2200" b="1" dirty="0" smtClean="0">
                          <a:solidFill>
                            <a:schemeClr val="tx1"/>
                          </a:solidFill>
                        </a:rPr>
                        <a:t>(4.2 K,12 T)</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A</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31420</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6443">
                <a:tc>
                  <a:txBody>
                    <a:bodyPr/>
                    <a:lstStyle/>
                    <a:p>
                      <a:pPr algn="l"/>
                      <a:r>
                        <a:rPr lang="en-GB" sz="2200" b="1" dirty="0" err="1" smtClean="0">
                          <a:solidFill>
                            <a:schemeClr val="tx1"/>
                          </a:solidFill>
                        </a:rPr>
                        <a:t>Ic</a:t>
                      </a:r>
                      <a:r>
                        <a:rPr lang="en-GB" sz="2200" b="1" dirty="0" smtClean="0">
                          <a:solidFill>
                            <a:schemeClr val="tx1"/>
                          </a:solidFill>
                        </a:rPr>
                        <a:t>(4.2 K, 15 T)</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A</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15170</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6443">
                <a:tc>
                  <a:txBody>
                    <a:bodyPr/>
                    <a:lstStyle/>
                    <a:p>
                      <a:pPr algn="l"/>
                      <a:r>
                        <a:rPr lang="en-GB" sz="2200" b="1" dirty="0" err="1" smtClean="0">
                          <a:solidFill>
                            <a:schemeClr val="tx1"/>
                          </a:solidFill>
                        </a:rPr>
                        <a:t>Iop</a:t>
                      </a:r>
                      <a:r>
                        <a:rPr lang="en-GB" sz="2200" b="1" dirty="0" smtClean="0">
                          <a:solidFill>
                            <a:schemeClr val="tx1"/>
                          </a:solidFill>
                        </a:rPr>
                        <a:t>(1.9</a:t>
                      </a:r>
                      <a:r>
                        <a:rPr lang="en-GB" sz="2200" b="1" baseline="0" dirty="0" smtClean="0">
                          <a:solidFill>
                            <a:schemeClr val="tx1"/>
                          </a:solidFill>
                        </a:rPr>
                        <a:t> K, </a:t>
                      </a:r>
                      <a:r>
                        <a:rPr lang="en-GB" sz="2200" b="1" baseline="0" dirty="0" err="1" smtClean="0">
                          <a:solidFill>
                            <a:schemeClr val="tx1"/>
                          </a:solidFill>
                        </a:rPr>
                        <a:t>Bpeak</a:t>
                      </a:r>
                      <a:r>
                        <a:rPr lang="en-GB" sz="2200" b="1" baseline="0" dirty="0" smtClean="0">
                          <a:solidFill>
                            <a:schemeClr val="tx1"/>
                          </a:solidFill>
                        </a:rPr>
                        <a:t>=13.4 T)</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A</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10900 A</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6443">
                <a:tc>
                  <a:txBody>
                    <a:bodyPr/>
                    <a:lstStyle/>
                    <a:p>
                      <a:pPr algn="l"/>
                      <a:r>
                        <a:rPr lang="en-GB" sz="2200" b="1" dirty="0" smtClean="0">
                          <a:solidFill>
                            <a:schemeClr val="tx1"/>
                          </a:solidFill>
                        </a:rPr>
                        <a:t>n-value(4.2</a:t>
                      </a:r>
                      <a:r>
                        <a:rPr lang="en-GB" sz="2200" b="1" baseline="0" dirty="0" smtClean="0">
                          <a:solidFill>
                            <a:schemeClr val="tx1"/>
                          </a:solidFill>
                        </a:rPr>
                        <a:t> K, 15 T)</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&gt; 20</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6443">
                <a:tc>
                  <a:txBody>
                    <a:bodyPr/>
                    <a:lstStyle/>
                    <a:p>
                      <a:pPr algn="l"/>
                      <a:r>
                        <a:rPr lang="en-GB" sz="2200" b="1" dirty="0" smtClean="0">
                          <a:solidFill>
                            <a:schemeClr val="tx1"/>
                          </a:solidFill>
                        </a:rPr>
                        <a:t>RRR</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&gt; 100</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r>
            </a:tbl>
          </a:graphicData>
        </a:graphic>
      </p:graphicFrame>
      <p:sp>
        <p:nvSpPr>
          <p:cNvPr id="5" name="TextBox 4"/>
          <p:cNvSpPr txBox="1"/>
          <p:nvPr/>
        </p:nvSpPr>
        <p:spPr>
          <a:xfrm>
            <a:off x="2895600" y="0"/>
            <a:ext cx="3583417" cy="615553"/>
          </a:xfrm>
          <a:prstGeom prst="rect">
            <a:avLst/>
          </a:prstGeom>
          <a:noFill/>
        </p:spPr>
        <p:txBody>
          <a:bodyPr wrap="none" rtlCol="0">
            <a:spAutoFit/>
          </a:bodyPr>
          <a:lstStyle/>
          <a:p>
            <a:r>
              <a:rPr lang="en-GB" sz="3400" b="1" dirty="0" smtClean="0">
                <a:solidFill>
                  <a:schemeClr val="accent1"/>
                </a:solidFill>
              </a:rPr>
              <a:t>Cable for FRESCA 2</a:t>
            </a:r>
            <a:endParaRPr lang="en-GB" sz="3400" b="1" dirty="0">
              <a:solidFill>
                <a:schemeClr val="accent1"/>
              </a:solidFill>
            </a:endParaRPr>
          </a:p>
        </p:txBody>
      </p:sp>
      <p:pic>
        <p:nvPicPr>
          <p:cNvPr id="6" name="Picture 2"/>
          <p:cNvPicPr>
            <a:picLocks noChangeAspect="1"/>
          </p:cNvPicPr>
          <p:nvPr/>
        </p:nvPicPr>
        <p:blipFill>
          <a:blip r:embed="rId2"/>
          <a:srcRect/>
          <a:stretch>
            <a:fillRect/>
          </a:stretch>
        </p:blipFill>
        <p:spPr>
          <a:xfrm>
            <a:off x="1143000" y="5459148"/>
            <a:ext cx="7249879" cy="710149"/>
          </a:xfrm>
          <a:prstGeom prst="rect">
            <a:avLst/>
          </a:prstGeom>
          <a:noFill/>
          <a:ln>
            <a:noFill/>
          </a:ln>
        </p:spPr>
      </p:pic>
      <p:sp>
        <p:nvSpPr>
          <p:cNvPr id="2" name="TextBox 1"/>
          <p:cNvSpPr txBox="1"/>
          <p:nvPr/>
        </p:nvSpPr>
        <p:spPr>
          <a:xfrm>
            <a:off x="2286000" y="3245547"/>
            <a:ext cx="1398140" cy="369332"/>
          </a:xfrm>
          <a:prstGeom prst="rect">
            <a:avLst/>
          </a:prstGeom>
          <a:noFill/>
        </p:spPr>
        <p:txBody>
          <a:bodyPr wrap="none" rtlCol="0">
            <a:spAutoFit/>
          </a:bodyPr>
          <a:lstStyle/>
          <a:p>
            <a:r>
              <a:rPr lang="en-GB" dirty="0" smtClean="0"/>
              <a:t>RRP 132/169</a:t>
            </a:r>
            <a:endParaRPr lang="en-GB" dirty="0"/>
          </a:p>
        </p:txBody>
      </p:sp>
      <p:sp>
        <p:nvSpPr>
          <p:cNvPr id="7" name="TextBox 6"/>
          <p:cNvSpPr txBox="1"/>
          <p:nvPr/>
        </p:nvSpPr>
        <p:spPr>
          <a:xfrm>
            <a:off x="5430672" y="3245547"/>
            <a:ext cx="877163" cy="369332"/>
          </a:xfrm>
          <a:prstGeom prst="rect">
            <a:avLst/>
          </a:prstGeom>
          <a:noFill/>
        </p:spPr>
        <p:txBody>
          <a:bodyPr wrap="none" rtlCol="0">
            <a:spAutoFit/>
          </a:bodyPr>
          <a:lstStyle/>
          <a:p>
            <a:r>
              <a:rPr lang="en-GB" dirty="0" smtClean="0"/>
              <a:t>PIT 192</a:t>
            </a:r>
            <a:endParaRPr lang="en-GB" dirty="0"/>
          </a:p>
        </p:txBody>
      </p:sp>
      <p:pic>
        <p:nvPicPr>
          <p:cNvPr id="8" name="Picture 20"/>
          <p:cNvPicPr>
            <a:picLocks noChangeAspect="1"/>
          </p:cNvPicPr>
          <p:nvPr/>
        </p:nvPicPr>
        <p:blipFill>
          <a:blip r:embed="rId3"/>
          <a:srcRect l="1846" t="374" r="1107" b="1307"/>
          <a:stretch>
            <a:fillRect/>
          </a:stretch>
        </p:blipFill>
        <p:spPr>
          <a:xfrm>
            <a:off x="5181600" y="3631118"/>
            <a:ext cx="1348319" cy="1350001"/>
          </a:xfrm>
          <a:prstGeom prst="rect">
            <a:avLst/>
          </a:prstGeom>
          <a:noFill/>
          <a:ln>
            <a:noFill/>
          </a:ln>
        </p:spPr>
      </p:pic>
      <p:pic>
        <p:nvPicPr>
          <p:cNvPr id="10" name="Picture 18" descr="HO10S14163A01U.jpg"/>
          <p:cNvPicPr>
            <a:picLocks noChangeAspect="1"/>
          </p:cNvPicPr>
          <p:nvPr/>
        </p:nvPicPr>
        <p:blipFill>
          <a:blip r:embed="rId4"/>
          <a:srcRect b="28615"/>
          <a:stretch>
            <a:fillRect/>
          </a:stretch>
        </p:blipFill>
        <p:spPr>
          <a:xfrm>
            <a:off x="2356066" y="3631118"/>
            <a:ext cx="1328074" cy="1350001"/>
          </a:xfrm>
          <a:prstGeom prst="rect">
            <a:avLst/>
          </a:prstGeom>
          <a:noFill/>
          <a:ln>
            <a:noFill/>
          </a:ln>
        </p:spPr>
      </p:pic>
      <p:sp>
        <p:nvSpPr>
          <p:cNvPr id="11" name="Slide Number Placeholder 10"/>
          <p:cNvSpPr>
            <a:spLocks noGrp="1"/>
          </p:cNvSpPr>
          <p:nvPr>
            <p:ph type="sldNum" sz="quarter" idx="12"/>
          </p:nvPr>
        </p:nvSpPr>
        <p:spPr>
          <a:xfrm>
            <a:off x="2895600" y="6562165"/>
            <a:ext cx="2133600" cy="365125"/>
          </a:xfrm>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30830118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956106542"/>
              </p:ext>
            </p:extLst>
          </p:nvPr>
        </p:nvGraphicFramePr>
        <p:xfrm>
          <a:off x="914400" y="990600"/>
          <a:ext cx="7391400" cy="3930393"/>
        </p:xfrm>
        <a:graphic>
          <a:graphicData uri="http://schemas.openxmlformats.org/drawingml/2006/table">
            <a:tbl>
              <a:tblPr firstRow="1" bandRow="1">
                <a:tableStyleId>{5C22544A-7EE6-4342-B048-85BDC9FD1C3A}</a:tableStyleId>
              </a:tblPr>
              <a:tblGrid>
                <a:gridCol w="3733800"/>
                <a:gridCol w="1143000"/>
                <a:gridCol w="2514600"/>
              </a:tblGrid>
              <a:tr h="213905">
                <a:tc>
                  <a:txBody>
                    <a:bodyPr/>
                    <a:lstStyle/>
                    <a:p>
                      <a:pPr algn="l"/>
                      <a:r>
                        <a:rPr lang="en-GB" sz="2200" b="1" dirty="0" smtClean="0">
                          <a:solidFill>
                            <a:schemeClr val="tx1"/>
                          </a:solidFill>
                        </a:rPr>
                        <a:t>Strand diameter</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mm</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1</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6443">
                <a:tc>
                  <a:txBody>
                    <a:bodyPr/>
                    <a:lstStyle/>
                    <a:p>
                      <a:pPr algn="l"/>
                      <a:r>
                        <a:rPr lang="en-GB" sz="2200" b="1" dirty="0" smtClean="0">
                          <a:solidFill>
                            <a:schemeClr val="tx1"/>
                          </a:solidFill>
                        </a:rPr>
                        <a:t>Number of strands </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40</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6443">
                <a:tc>
                  <a:txBody>
                    <a:bodyPr/>
                    <a:lstStyle/>
                    <a:p>
                      <a:pPr algn="l"/>
                      <a:r>
                        <a:rPr lang="en-GB" sz="2200" b="1" dirty="0" smtClean="0">
                          <a:solidFill>
                            <a:schemeClr val="tx1"/>
                          </a:solidFill>
                        </a:rPr>
                        <a:t>Cable width</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mm</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20.9</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85360">
                <a:tc>
                  <a:txBody>
                    <a:bodyPr/>
                    <a:lstStyle/>
                    <a:p>
                      <a:pPr algn="l"/>
                      <a:r>
                        <a:rPr lang="en-GB" sz="2200" b="1" dirty="0" smtClean="0">
                          <a:solidFill>
                            <a:schemeClr val="tx1"/>
                          </a:solidFill>
                        </a:rPr>
                        <a:t>Cable mid thickness (50 </a:t>
                      </a:r>
                      <a:r>
                        <a:rPr lang="en-GB" sz="2200" b="1" dirty="0" err="1" smtClean="0">
                          <a:solidFill>
                            <a:schemeClr val="tx1"/>
                          </a:solidFill>
                        </a:rPr>
                        <a:t>MPa</a:t>
                      </a:r>
                      <a:r>
                        <a:rPr lang="en-GB" sz="2200" b="1" dirty="0" smtClean="0">
                          <a:solidFill>
                            <a:schemeClr val="tx1"/>
                          </a:solidFill>
                        </a:rPr>
                        <a:t>)</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mm</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1.82</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6443">
                <a:tc>
                  <a:txBody>
                    <a:bodyPr/>
                    <a:lstStyle/>
                    <a:p>
                      <a:pPr algn="l"/>
                      <a:r>
                        <a:rPr lang="en-GB" sz="2200" b="1" dirty="0" smtClean="0">
                          <a:solidFill>
                            <a:schemeClr val="tx1"/>
                          </a:solidFill>
                        </a:rPr>
                        <a:t>Keystone angle</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err="1" smtClean="0">
                          <a:solidFill>
                            <a:schemeClr val="tx1"/>
                          </a:solidFill>
                        </a:rPr>
                        <a:t>deg</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200" b="0" dirty="0" smtClean="0">
                          <a:solidFill>
                            <a:schemeClr val="tx1"/>
                          </a:solidFill>
                        </a:rPr>
                        <a:t>0</a:t>
                      </a: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57993">
                <a:tc>
                  <a:txBody>
                    <a:bodyPr/>
                    <a:lstStyle/>
                    <a:p>
                      <a:pPr algn="l"/>
                      <a:r>
                        <a:rPr lang="en-GB" sz="2200" b="1" dirty="0" smtClean="0">
                          <a:solidFill>
                            <a:schemeClr val="tx1"/>
                          </a:solidFill>
                        </a:rPr>
                        <a:t>Cable</a:t>
                      </a:r>
                      <a:r>
                        <a:rPr lang="en-GB" sz="2200" b="1" baseline="0" dirty="0" smtClean="0">
                          <a:solidFill>
                            <a:schemeClr val="tx1"/>
                          </a:solidFill>
                        </a:rPr>
                        <a:t> transposition pitch</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mm</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120</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6443">
                <a:tc>
                  <a:txBody>
                    <a:bodyPr/>
                    <a:lstStyle/>
                    <a:p>
                      <a:pPr algn="l"/>
                      <a:r>
                        <a:rPr lang="en-GB" sz="2200" b="1" dirty="0" smtClean="0">
                          <a:solidFill>
                            <a:schemeClr val="tx1"/>
                          </a:solidFill>
                        </a:rPr>
                        <a:t>Aspect</a:t>
                      </a:r>
                      <a:r>
                        <a:rPr lang="en-GB" sz="2200" b="1" baseline="0" dirty="0" smtClean="0">
                          <a:solidFill>
                            <a:schemeClr val="tx1"/>
                          </a:solidFill>
                        </a:rPr>
                        <a:t> ratio</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11.48</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6443">
                <a:tc>
                  <a:txBody>
                    <a:bodyPr/>
                    <a:lstStyle/>
                    <a:p>
                      <a:pPr algn="l"/>
                      <a:r>
                        <a:rPr lang="en-GB" sz="2200" b="1" dirty="0" smtClean="0">
                          <a:solidFill>
                            <a:schemeClr val="tx1"/>
                          </a:solidFill>
                        </a:rPr>
                        <a:t>Packing factor</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87.4</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6443">
                <a:tc>
                  <a:txBody>
                    <a:bodyPr/>
                    <a:lstStyle/>
                    <a:p>
                      <a:pPr algn="l"/>
                      <a:r>
                        <a:rPr lang="en-GB" sz="2200" b="1" dirty="0" smtClean="0">
                          <a:solidFill>
                            <a:schemeClr val="tx1"/>
                          </a:solidFill>
                        </a:rPr>
                        <a:t>Unit length</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m</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260</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5" name="TextBox 4"/>
          <p:cNvSpPr txBox="1"/>
          <p:nvPr/>
        </p:nvSpPr>
        <p:spPr>
          <a:xfrm>
            <a:off x="3124200" y="0"/>
            <a:ext cx="3583417" cy="615553"/>
          </a:xfrm>
          <a:prstGeom prst="rect">
            <a:avLst/>
          </a:prstGeom>
          <a:noFill/>
        </p:spPr>
        <p:txBody>
          <a:bodyPr wrap="none" rtlCol="0">
            <a:spAutoFit/>
          </a:bodyPr>
          <a:lstStyle/>
          <a:p>
            <a:r>
              <a:rPr lang="en-GB" sz="3400" b="1" dirty="0" smtClean="0">
                <a:solidFill>
                  <a:schemeClr val="accent1"/>
                </a:solidFill>
              </a:rPr>
              <a:t>Cable for FRESCA 2</a:t>
            </a:r>
            <a:endParaRPr lang="en-GB" sz="3400" b="1" dirty="0">
              <a:solidFill>
                <a:schemeClr val="accent1"/>
              </a:solidFill>
            </a:endParaRPr>
          </a:p>
        </p:txBody>
      </p:sp>
      <p:sp>
        <p:nvSpPr>
          <p:cNvPr id="6" name="TextBox 5"/>
          <p:cNvSpPr txBox="1"/>
          <p:nvPr/>
        </p:nvSpPr>
        <p:spPr>
          <a:xfrm>
            <a:off x="416859" y="5105400"/>
            <a:ext cx="8534452" cy="1107996"/>
          </a:xfrm>
          <a:prstGeom prst="rect">
            <a:avLst/>
          </a:prstGeom>
          <a:noFill/>
        </p:spPr>
        <p:txBody>
          <a:bodyPr wrap="none" rtlCol="0">
            <a:spAutoFit/>
          </a:bodyPr>
          <a:lstStyle/>
          <a:p>
            <a:r>
              <a:rPr lang="en-GB" sz="2200" dirty="0" smtClean="0"/>
              <a:t>Measured </a:t>
            </a:r>
            <a:r>
              <a:rPr lang="en-GB" sz="2200" b="1" dirty="0" err="1" smtClean="0">
                <a:solidFill>
                  <a:srgbClr val="FF0000"/>
                </a:solidFill>
              </a:rPr>
              <a:t>Ic</a:t>
            </a:r>
            <a:r>
              <a:rPr lang="en-GB" sz="2200" b="1" dirty="0" smtClean="0">
                <a:solidFill>
                  <a:srgbClr val="FF0000"/>
                </a:solidFill>
              </a:rPr>
              <a:t> degradation &lt; 5.5 % </a:t>
            </a:r>
            <a:r>
              <a:rPr lang="en-GB" sz="2200" dirty="0" smtClean="0"/>
              <a:t>for cables, with </a:t>
            </a:r>
            <a:r>
              <a:rPr lang="en-GB" sz="2200" b="1" dirty="0" smtClean="0"/>
              <a:t>same geometry</a:t>
            </a:r>
            <a:r>
              <a:rPr lang="en-GB" sz="2200" dirty="0" smtClean="0"/>
              <a:t>,  made </a:t>
            </a:r>
          </a:p>
          <a:p>
            <a:r>
              <a:rPr lang="en-GB" sz="2200" dirty="0" smtClean="0"/>
              <a:t>with PIT and RRP strands. </a:t>
            </a:r>
            <a:r>
              <a:rPr lang="en-GB" sz="2200" b="1" dirty="0" smtClean="0">
                <a:solidFill>
                  <a:srgbClr val="FF0000"/>
                </a:solidFill>
              </a:rPr>
              <a:t>Cables mechanically stables</a:t>
            </a:r>
          </a:p>
          <a:p>
            <a:endParaRPr lang="en-GB" sz="2200" dirty="0"/>
          </a:p>
        </p:txBody>
      </p:sp>
      <p:sp>
        <p:nvSpPr>
          <p:cNvPr id="7" name="TextBox 6"/>
          <p:cNvSpPr txBox="1"/>
          <p:nvPr/>
        </p:nvSpPr>
        <p:spPr>
          <a:xfrm>
            <a:off x="4133912" y="6019800"/>
            <a:ext cx="1733488" cy="430887"/>
          </a:xfrm>
          <a:prstGeom prst="rect">
            <a:avLst/>
          </a:prstGeom>
          <a:noFill/>
          <a:ln w="25400">
            <a:solidFill>
              <a:schemeClr val="accent1"/>
            </a:solidFill>
          </a:ln>
        </p:spPr>
        <p:txBody>
          <a:bodyPr wrap="none" rtlCol="0">
            <a:spAutoFit/>
          </a:bodyPr>
          <a:lstStyle/>
          <a:p>
            <a:r>
              <a:rPr lang="en-GB" sz="2200" b="1" dirty="0" smtClean="0">
                <a:solidFill>
                  <a:schemeClr val="accent6"/>
                </a:solidFill>
              </a:rPr>
              <a:t>Without core</a:t>
            </a:r>
            <a:endParaRPr lang="en-GB" sz="2200" dirty="0"/>
          </a:p>
        </p:txBody>
      </p:sp>
      <p:sp>
        <p:nvSpPr>
          <p:cNvPr id="8" name="Slide Number Placeholder 7"/>
          <p:cNvSpPr>
            <a:spLocks noGrp="1"/>
          </p:cNvSpPr>
          <p:nvPr>
            <p:ph type="sldNum" sz="quarter" idx="12"/>
          </p:nvPr>
        </p:nvSpPr>
        <p:spPr>
          <a:xfrm>
            <a:off x="2971800" y="6562165"/>
            <a:ext cx="2133600" cy="365125"/>
          </a:xfrm>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32597420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551471" y="0"/>
            <a:ext cx="3583417" cy="615553"/>
          </a:xfrm>
          <a:prstGeom prst="rect">
            <a:avLst/>
          </a:prstGeom>
          <a:noFill/>
        </p:spPr>
        <p:txBody>
          <a:bodyPr wrap="none" rtlCol="0">
            <a:spAutoFit/>
          </a:bodyPr>
          <a:lstStyle/>
          <a:p>
            <a:r>
              <a:rPr lang="en-GB" sz="3400" b="1" dirty="0" smtClean="0">
                <a:solidFill>
                  <a:schemeClr val="accent1"/>
                </a:solidFill>
              </a:rPr>
              <a:t>Cable for FRESCA 2</a:t>
            </a:r>
            <a:endParaRPr lang="en-GB" sz="3400" b="1" dirty="0">
              <a:solidFill>
                <a:schemeClr val="accent1"/>
              </a:solidFill>
            </a:endParaRPr>
          </a:p>
        </p:txBody>
      </p:sp>
      <p:sp>
        <p:nvSpPr>
          <p:cNvPr id="4" name="TextBox 3"/>
          <p:cNvSpPr txBox="1"/>
          <p:nvPr/>
        </p:nvSpPr>
        <p:spPr>
          <a:xfrm>
            <a:off x="609600" y="5477486"/>
            <a:ext cx="7731155" cy="1107996"/>
          </a:xfrm>
          <a:prstGeom prst="rect">
            <a:avLst/>
          </a:prstGeom>
          <a:noFill/>
        </p:spPr>
        <p:txBody>
          <a:bodyPr wrap="none" rtlCol="0">
            <a:spAutoFit/>
          </a:bodyPr>
          <a:lstStyle/>
          <a:p>
            <a:r>
              <a:rPr lang="en-GB" sz="2200" b="1" dirty="0" err="1" smtClean="0">
                <a:solidFill>
                  <a:schemeClr val="accent6"/>
                </a:solidFill>
              </a:rPr>
              <a:t>Ic</a:t>
            </a:r>
            <a:r>
              <a:rPr lang="en-GB" sz="2200" b="1" dirty="0" smtClean="0">
                <a:solidFill>
                  <a:schemeClr val="accent6"/>
                </a:solidFill>
              </a:rPr>
              <a:t> degradation &lt; 5.5 % </a:t>
            </a:r>
            <a:r>
              <a:rPr lang="en-GB" sz="2200" dirty="0" smtClean="0">
                <a:solidFill>
                  <a:schemeClr val="accent6"/>
                </a:solidFill>
              </a:rPr>
              <a:t>for </a:t>
            </a:r>
            <a:r>
              <a:rPr lang="en-GB" sz="2200" dirty="0" smtClean="0"/>
              <a:t>cables, with same geometry,  made </a:t>
            </a:r>
          </a:p>
          <a:p>
            <a:r>
              <a:rPr lang="en-GB" sz="2200" dirty="0" smtClean="0"/>
              <a:t>with PIT 192 or RRP132/169 strands. </a:t>
            </a:r>
            <a:r>
              <a:rPr lang="en-GB" sz="2200" b="1" dirty="0" smtClean="0">
                <a:solidFill>
                  <a:schemeClr val="accent6"/>
                </a:solidFill>
              </a:rPr>
              <a:t>Cables mechanically stable</a:t>
            </a:r>
          </a:p>
          <a:p>
            <a:endParaRPr lang="en-GB" sz="2200" dirty="0"/>
          </a:p>
        </p:txBody>
      </p:sp>
      <p:grpSp>
        <p:nvGrpSpPr>
          <p:cNvPr id="3" name="Group 2"/>
          <p:cNvGrpSpPr/>
          <p:nvPr/>
        </p:nvGrpSpPr>
        <p:grpSpPr>
          <a:xfrm>
            <a:off x="581024" y="761999"/>
            <a:ext cx="7981950" cy="4695825"/>
            <a:chOff x="581024" y="761999"/>
            <a:chExt cx="7981950" cy="4695825"/>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024" y="761999"/>
              <a:ext cx="7981950" cy="4695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ight Arrow 1"/>
            <p:cNvSpPr/>
            <p:nvPr/>
          </p:nvSpPr>
          <p:spPr>
            <a:xfrm>
              <a:off x="1828800" y="4419600"/>
              <a:ext cx="9144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ight Arrow 6"/>
            <p:cNvSpPr/>
            <p:nvPr/>
          </p:nvSpPr>
          <p:spPr>
            <a:xfrm>
              <a:off x="1828800" y="5029200"/>
              <a:ext cx="9144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Slide Number Placeholder 8"/>
          <p:cNvSpPr>
            <a:spLocks noGrp="1"/>
          </p:cNvSpPr>
          <p:nvPr>
            <p:ph type="sldNum" sz="quarter" idx="12"/>
          </p:nvPr>
        </p:nvSpPr>
        <p:spPr>
          <a:xfrm>
            <a:off x="2895600" y="6562165"/>
            <a:ext cx="2133600" cy="365125"/>
          </a:xfrm>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22145243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35569" y="5953"/>
            <a:ext cx="3898631" cy="615553"/>
          </a:xfrm>
          <a:prstGeom prst="rect">
            <a:avLst/>
          </a:prstGeom>
          <a:noFill/>
        </p:spPr>
        <p:txBody>
          <a:bodyPr wrap="none" rtlCol="0">
            <a:spAutoFit/>
          </a:bodyPr>
          <a:lstStyle/>
          <a:p>
            <a:r>
              <a:rPr lang="en-GB" sz="3400" b="1" dirty="0" smtClean="0">
                <a:solidFill>
                  <a:schemeClr val="accent1"/>
                </a:solidFill>
              </a:rPr>
              <a:t>Cable for 11 T dipole</a:t>
            </a:r>
            <a:endParaRPr lang="en-GB" sz="3400" b="1" dirty="0">
              <a:solidFill>
                <a:schemeClr val="accent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708723470"/>
              </p:ext>
            </p:extLst>
          </p:nvPr>
        </p:nvGraphicFramePr>
        <p:xfrm>
          <a:off x="1028471" y="914400"/>
          <a:ext cx="7391400" cy="1280160"/>
        </p:xfrm>
        <a:graphic>
          <a:graphicData uri="http://schemas.openxmlformats.org/drawingml/2006/table">
            <a:tbl>
              <a:tblPr firstRow="1" bandRow="1">
                <a:tableStyleId>{5C22544A-7EE6-4342-B048-85BDC9FD1C3A}</a:tableStyleId>
              </a:tblPr>
              <a:tblGrid>
                <a:gridCol w="3429000"/>
                <a:gridCol w="991058"/>
                <a:gridCol w="2971342"/>
              </a:tblGrid>
              <a:tr h="416443">
                <a:tc>
                  <a:txBody>
                    <a:bodyPr/>
                    <a:lstStyle/>
                    <a:p>
                      <a:pPr algn="l"/>
                      <a:r>
                        <a:rPr lang="en-GB" sz="2200" b="1" dirty="0" err="1" smtClean="0">
                          <a:solidFill>
                            <a:schemeClr val="tx1"/>
                          </a:solidFill>
                        </a:rPr>
                        <a:t>Iop</a:t>
                      </a:r>
                      <a:r>
                        <a:rPr lang="en-GB" sz="2200" b="1" dirty="0" smtClean="0">
                          <a:solidFill>
                            <a:schemeClr val="tx1"/>
                          </a:solidFill>
                        </a:rPr>
                        <a:t>(1.9</a:t>
                      </a:r>
                      <a:r>
                        <a:rPr lang="en-GB" sz="2200" b="1" baseline="0" dirty="0" smtClean="0">
                          <a:solidFill>
                            <a:schemeClr val="tx1"/>
                          </a:solidFill>
                        </a:rPr>
                        <a:t> K, </a:t>
                      </a:r>
                      <a:r>
                        <a:rPr lang="en-GB" sz="2200" b="1" baseline="0" dirty="0" err="1" smtClean="0">
                          <a:solidFill>
                            <a:schemeClr val="tx1"/>
                          </a:solidFill>
                        </a:rPr>
                        <a:t>Bp</a:t>
                      </a:r>
                      <a:r>
                        <a:rPr lang="en-GB" sz="2200" b="1" baseline="0" dirty="0" smtClean="0">
                          <a:solidFill>
                            <a:schemeClr val="tx1"/>
                          </a:solidFill>
                        </a:rPr>
                        <a:t>=11.2 T)</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A</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11850</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6443">
                <a:tc>
                  <a:txBody>
                    <a:bodyPr/>
                    <a:lstStyle/>
                    <a:p>
                      <a:pPr algn="l"/>
                      <a:r>
                        <a:rPr lang="en-GB" sz="2200" b="1" dirty="0" smtClean="0">
                          <a:solidFill>
                            <a:schemeClr val="tx1"/>
                          </a:solidFill>
                        </a:rPr>
                        <a:t>n-value(4.2</a:t>
                      </a:r>
                      <a:r>
                        <a:rPr lang="en-GB" sz="2200" b="1" baseline="0" dirty="0" smtClean="0">
                          <a:solidFill>
                            <a:schemeClr val="tx1"/>
                          </a:solidFill>
                        </a:rPr>
                        <a:t> K, 15 T)</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&gt; 20</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6443">
                <a:tc>
                  <a:txBody>
                    <a:bodyPr/>
                    <a:lstStyle/>
                    <a:p>
                      <a:pPr algn="l"/>
                      <a:r>
                        <a:rPr lang="en-GB" sz="2200" b="1" dirty="0" smtClean="0">
                          <a:solidFill>
                            <a:schemeClr val="tx1"/>
                          </a:solidFill>
                        </a:rPr>
                        <a:t>RRR</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&gt; 100</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pic>
        <p:nvPicPr>
          <p:cNvPr id="7" name="Picture 2"/>
          <p:cNvPicPr>
            <a:picLocks noChangeAspect="1"/>
          </p:cNvPicPr>
          <p:nvPr/>
        </p:nvPicPr>
        <p:blipFill>
          <a:blip r:embed="rId2"/>
          <a:srcRect/>
          <a:stretch>
            <a:fillRect/>
          </a:stretch>
        </p:blipFill>
        <p:spPr>
          <a:xfrm>
            <a:off x="1634244" y="4953000"/>
            <a:ext cx="6037325" cy="668444"/>
          </a:xfrm>
          <a:prstGeom prst="rect">
            <a:avLst/>
          </a:prstGeom>
          <a:noFill/>
          <a:ln>
            <a:noFill/>
          </a:ln>
        </p:spPr>
      </p:pic>
      <p:pic>
        <p:nvPicPr>
          <p:cNvPr id="8" name="Picture 19" descr="h_100x.jpg"/>
          <p:cNvPicPr>
            <a:picLocks noChangeAspect="1"/>
          </p:cNvPicPr>
          <p:nvPr/>
        </p:nvPicPr>
        <p:blipFill>
          <a:blip r:embed="rId3"/>
          <a:srcRect l="12766" t="746" r="18316" b="5965"/>
          <a:stretch>
            <a:fillRect/>
          </a:stretch>
        </p:blipFill>
        <p:spPr>
          <a:xfrm>
            <a:off x="1034988" y="3310649"/>
            <a:ext cx="1341040" cy="1351208"/>
          </a:xfrm>
          <a:prstGeom prst="rect">
            <a:avLst/>
          </a:prstGeom>
          <a:noFill/>
          <a:ln>
            <a:noFill/>
          </a:ln>
        </p:spPr>
      </p:pic>
      <p:pic>
        <p:nvPicPr>
          <p:cNvPr id="9" name="Picture 21" descr="C:\Documents and Settings\bbordini\Local Settings\Temporary Internet Files\Content.Word\001.jpg"/>
          <p:cNvPicPr>
            <a:picLocks noChangeAspect="1"/>
          </p:cNvPicPr>
          <p:nvPr/>
        </p:nvPicPr>
        <p:blipFill>
          <a:blip r:embed="rId4"/>
          <a:srcRect l="13051" r="13051"/>
          <a:stretch>
            <a:fillRect/>
          </a:stretch>
        </p:blipFill>
        <p:spPr>
          <a:xfrm>
            <a:off x="2590800" y="3310649"/>
            <a:ext cx="1326529" cy="1350001"/>
          </a:xfrm>
          <a:prstGeom prst="rect">
            <a:avLst/>
          </a:prstGeom>
          <a:noFill/>
          <a:ln>
            <a:noFill/>
          </a:ln>
        </p:spPr>
      </p:pic>
      <p:pic>
        <p:nvPicPr>
          <p:cNvPr id="10" name="Picture 18" descr="HO10S14163A01U.jpg"/>
          <p:cNvPicPr>
            <a:picLocks noChangeAspect="1"/>
          </p:cNvPicPr>
          <p:nvPr/>
        </p:nvPicPr>
        <p:blipFill>
          <a:blip r:embed="rId5"/>
          <a:srcRect b="28615"/>
          <a:stretch>
            <a:fillRect/>
          </a:stretch>
        </p:blipFill>
        <p:spPr>
          <a:xfrm>
            <a:off x="4060134" y="3310648"/>
            <a:ext cx="1328074" cy="1350001"/>
          </a:xfrm>
          <a:prstGeom prst="rect">
            <a:avLst/>
          </a:prstGeom>
          <a:noFill/>
          <a:ln>
            <a:noFill/>
          </a:ln>
        </p:spPr>
      </p:pic>
      <p:sp>
        <p:nvSpPr>
          <p:cNvPr id="11" name="TextBox 10"/>
          <p:cNvSpPr txBox="1"/>
          <p:nvPr/>
        </p:nvSpPr>
        <p:spPr>
          <a:xfrm>
            <a:off x="1052194" y="2876215"/>
            <a:ext cx="1188146" cy="369332"/>
          </a:xfrm>
          <a:prstGeom prst="rect">
            <a:avLst/>
          </a:prstGeom>
          <a:noFill/>
        </p:spPr>
        <p:txBody>
          <a:bodyPr wrap="none" rtlCol="0">
            <a:spAutoFit/>
          </a:bodyPr>
          <a:lstStyle/>
          <a:p>
            <a:r>
              <a:rPr lang="en-GB" b="1" dirty="0" smtClean="0"/>
              <a:t>RRP 54/61</a:t>
            </a:r>
            <a:endParaRPr lang="en-GB" b="1" dirty="0"/>
          </a:p>
        </p:txBody>
      </p:sp>
      <p:sp>
        <p:nvSpPr>
          <p:cNvPr id="12" name="TextBox 11"/>
          <p:cNvSpPr txBox="1"/>
          <p:nvPr/>
        </p:nvSpPr>
        <p:spPr>
          <a:xfrm>
            <a:off x="2514600" y="2876215"/>
            <a:ext cx="1422184" cy="369332"/>
          </a:xfrm>
          <a:prstGeom prst="rect">
            <a:avLst/>
          </a:prstGeom>
          <a:noFill/>
        </p:spPr>
        <p:txBody>
          <a:bodyPr wrap="none" rtlCol="0">
            <a:spAutoFit/>
          </a:bodyPr>
          <a:lstStyle/>
          <a:p>
            <a:r>
              <a:rPr lang="en-GB" b="1" dirty="0" smtClean="0"/>
              <a:t>RRP 108/132</a:t>
            </a:r>
            <a:endParaRPr lang="en-GB" b="1" dirty="0"/>
          </a:p>
        </p:txBody>
      </p:sp>
      <p:sp>
        <p:nvSpPr>
          <p:cNvPr id="13" name="TextBox 12"/>
          <p:cNvSpPr txBox="1"/>
          <p:nvPr/>
        </p:nvSpPr>
        <p:spPr>
          <a:xfrm>
            <a:off x="4038600" y="2893390"/>
            <a:ext cx="1422184" cy="369332"/>
          </a:xfrm>
          <a:prstGeom prst="rect">
            <a:avLst/>
          </a:prstGeom>
          <a:noFill/>
        </p:spPr>
        <p:txBody>
          <a:bodyPr wrap="none" rtlCol="0">
            <a:spAutoFit/>
          </a:bodyPr>
          <a:lstStyle/>
          <a:p>
            <a:r>
              <a:rPr lang="en-GB" b="1" dirty="0" smtClean="0"/>
              <a:t>RRP 132/169</a:t>
            </a:r>
            <a:endParaRPr lang="en-GB" b="1" dirty="0"/>
          </a:p>
        </p:txBody>
      </p:sp>
      <p:pic>
        <p:nvPicPr>
          <p:cNvPr id="14" name="Picture 22"/>
          <p:cNvPicPr>
            <a:picLocks noChangeAspect="1"/>
          </p:cNvPicPr>
          <p:nvPr/>
        </p:nvPicPr>
        <p:blipFill>
          <a:blip r:embed="rId6"/>
          <a:srcRect l="1847" r="1847"/>
          <a:stretch>
            <a:fillRect/>
          </a:stretch>
        </p:blipFill>
        <p:spPr>
          <a:xfrm>
            <a:off x="6865201" y="3281152"/>
            <a:ext cx="1381000" cy="1331997"/>
          </a:xfrm>
          <a:prstGeom prst="rect">
            <a:avLst/>
          </a:prstGeom>
          <a:noFill/>
          <a:ln>
            <a:noFill/>
          </a:ln>
        </p:spPr>
      </p:pic>
      <p:sp>
        <p:nvSpPr>
          <p:cNvPr id="15" name="TextBox 14"/>
          <p:cNvSpPr txBox="1"/>
          <p:nvPr/>
        </p:nvSpPr>
        <p:spPr>
          <a:xfrm>
            <a:off x="7200037" y="2861124"/>
            <a:ext cx="886781" cy="369332"/>
          </a:xfrm>
          <a:prstGeom prst="rect">
            <a:avLst/>
          </a:prstGeom>
          <a:noFill/>
        </p:spPr>
        <p:txBody>
          <a:bodyPr wrap="none" rtlCol="0">
            <a:spAutoFit/>
          </a:bodyPr>
          <a:lstStyle/>
          <a:p>
            <a:r>
              <a:rPr lang="en-GB" b="1" dirty="0" smtClean="0"/>
              <a:t>PIT 114</a:t>
            </a:r>
            <a:endParaRPr lang="en-GB" b="1" dirty="0"/>
          </a:p>
        </p:txBody>
      </p:sp>
      <p:sp>
        <p:nvSpPr>
          <p:cNvPr id="4" name="Slide Number Placeholder 3"/>
          <p:cNvSpPr>
            <a:spLocks noGrp="1"/>
          </p:cNvSpPr>
          <p:nvPr>
            <p:ph type="sldNum" sz="quarter" idx="12"/>
          </p:nvPr>
        </p:nvSpPr>
        <p:spPr>
          <a:xfrm>
            <a:off x="2971800" y="6562165"/>
            <a:ext cx="2133600" cy="365125"/>
          </a:xfrm>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30358787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0" y="-5953"/>
            <a:ext cx="6400342" cy="615553"/>
          </a:xfrm>
          <a:prstGeom prst="rect">
            <a:avLst/>
          </a:prstGeom>
          <a:noFill/>
        </p:spPr>
        <p:txBody>
          <a:bodyPr wrap="none" rtlCol="0">
            <a:spAutoFit/>
          </a:bodyPr>
          <a:lstStyle/>
          <a:p>
            <a:r>
              <a:rPr lang="en-GB" sz="3400" b="1" dirty="0" smtClean="0">
                <a:solidFill>
                  <a:schemeClr val="accent1"/>
                </a:solidFill>
              </a:rPr>
              <a:t>Cable development for 11 T dipole</a:t>
            </a:r>
            <a:endParaRPr lang="en-GB" sz="3400" b="1" dirty="0">
              <a:solidFill>
                <a:schemeClr val="accent1"/>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1661930909"/>
              </p:ext>
            </p:extLst>
          </p:nvPr>
        </p:nvGraphicFramePr>
        <p:xfrm>
          <a:off x="914400" y="838200"/>
          <a:ext cx="7391400" cy="5227320"/>
        </p:xfrm>
        <a:graphic>
          <a:graphicData uri="http://schemas.openxmlformats.org/drawingml/2006/table">
            <a:tbl>
              <a:tblPr firstRow="1" bandRow="1">
                <a:tableStyleId>{5C22544A-7EE6-4342-B048-85BDC9FD1C3A}</a:tableStyleId>
              </a:tblPr>
              <a:tblGrid>
                <a:gridCol w="3429000"/>
                <a:gridCol w="991058"/>
                <a:gridCol w="2971342"/>
              </a:tblGrid>
              <a:tr h="228600">
                <a:tc>
                  <a:txBody>
                    <a:bodyPr/>
                    <a:lstStyle/>
                    <a:p>
                      <a:pPr algn="l"/>
                      <a:r>
                        <a:rPr lang="en-GB" sz="2200" b="1" dirty="0" smtClean="0">
                          <a:solidFill>
                            <a:schemeClr val="tx1"/>
                          </a:solidFill>
                        </a:rPr>
                        <a:t>Strand diameter</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mm</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1</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6443">
                <a:tc>
                  <a:txBody>
                    <a:bodyPr/>
                    <a:lstStyle/>
                    <a:p>
                      <a:pPr algn="l"/>
                      <a:r>
                        <a:rPr lang="en-GB" sz="2200" b="1" dirty="0" smtClean="0">
                          <a:solidFill>
                            <a:schemeClr val="tx1"/>
                          </a:solidFill>
                        </a:rPr>
                        <a:t>Number of strands </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40</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6443">
                <a:tc>
                  <a:txBody>
                    <a:bodyPr/>
                    <a:lstStyle/>
                    <a:p>
                      <a:pPr algn="l"/>
                      <a:r>
                        <a:rPr lang="en-GB" sz="2200" b="1" dirty="0" smtClean="0">
                          <a:solidFill>
                            <a:schemeClr val="tx1"/>
                          </a:solidFill>
                        </a:rPr>
                        <a:t>Cable width</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mm</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14.7</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85360">
                <a:tc>
                  <a:txBody>
                    <a:bodyPr/>
                    <a:lstStyle/>
                    <a:p>
                      <a:pPr algn="l"/>
                      <a:r>
                        <a:rPr lang="en-GB" sz="2200" b="1" dirty="0" smtClean="0">
                          <a:solidFill>
                            <a:schemeClr val="tx1"/>
                          </a:solidFill>
                        </a:rPr>
                        <a:t>Cable mid thickness</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mm</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1.25</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6443">
                <a:tc>
                  <a:txBody>
                    <a:bodyPr/>
                    <a:lstStyle/>
                    <a:p>
                      <a:pPr algn="l"/>
                      <a:r>
                        <a:rPr lang="en-GB" sz="2200" b="1" dirty="0" smtClean="0">
                          <a:solidFill>
                            <a:schemeClr val="tx1"/>
                          </a:solidFill>
                        </a:rPr>
                        <a:t>Keystone angle</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err="1" smtClean="0">
                          <a:solidFill>
                            <a:schemeClr val="tx1"/>
                          </a:solidFill>
                        </a:rPr>
                        <a:t>deg</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200" b="0" dirty="0" smtClean="0">
                          <a:solidFill>
                            <a:schemeClr val="tx1"/>
                          </a:solidFill>
                        </a:rPr>
                        <a:t>0.78</a:t>
                      </a: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57993">
                <a:tc>
                  <a:txBody>
                    <a:bodyPr/>
                    <a:lstStyle/>
                    <a:p>
                      <a:pPr algn="l"/>
                      <a:r>
                        <a:rPr lang="en-GB" sz="2200" b="1" dirty="0" smtClean="0">
                          <a:solidFill>
                            <a:schemeClr val="tx1"/>
                          </a:solidFill>
                        </a:rPr>
                        <a:t>Cable</a:t>
                      </a:r>
                      <a:r>
                        <a:rPr lang="en-GB" sz="2200" b="1" baseline="0" dirty="0" smtClean="0">
                          <a:solidFill>
                            <a:schemeClr val="tx1"/>
                          </a:solidFill>
                        </a:rPr>
                        <a:t> transposition pitch</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mm</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100</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6443">
                <a:tc>
                  <a:txBody>
                    <a:bodyPr/>
                    <a:lstStyle/>
                    <a:p>
                      <a:pPr algn="l"/>
                      <a:r>
                        <a:rPr lang="en-GB" sz="2200" b="1" dirty="0" smtClean="0">
                          <a:solidFill>
                            <a:schemeClr val="tx1"/>
                          </a:solidFill>
                        </a:rPr>
                        <a:t>Aspect ratio</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11.76</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6443">
                <a:tc>
                  <a:txBody>
                    <a:bodyPr/>
                    <a:lstStyle/>
                    <a:p>
                      <a:pPr algn="l"/>
                      <a:r>
                        <a:rPr lang="en-GB" sz="2200" b="1" dirty="0" smtClean="0">
                          <a:solidFill>
                            <a:schemeClr val="tx1"/>
                          </a:solidFill>
                        </a:rPr>
                        <a:t>Thin edge</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mm</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1.149</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6443">
                <a:tc>
                  <a:txBody>
                    <a:bodyPr/>
                    <a:lstStyle/>
                    <a:p>
                      <a:pPr algn="l"/>
                      <a:r>
                        <a:rPr lang="en-GB" sz="2200" b="1" dirty="0" smtClean="0">
                          <a:solidFill>
                            <a:schemeClr val="tx1"/>
                          </a:solidFill>
                        </a:rPr>
                        <a:t>Thick edge</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mm</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1.351</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6443">
                <a:tc>
                  <a:txBody>
                    <a:bodyPr/>
                    <a:lstStyle/>
                    <a:p>
                      <a:r>
                        <a:rPr lang="en-US" sz="2200" b="1" dirty="0" smtClean="0"/>
                        <a:t>t/2d   thin edge</a:t>
                      </a:r>
                      <a:endParaRPr lang="en-US" sz="2200" b="1" dirty="0"/>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200" b="0" dirty="0" smtClean="0"/>
                        <a:t>%</a:t>
                      </a:r>
                      <a:endParaRPr lang="en-US" sz="22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82.5</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6443">
                <a:tc>
                  <a:txBody>
                    <a:bodyPr/>
                    <a:lstStyle/>
                    <a:p>
                      <a:r>
                        <a:rPr lang="en-US" sz="2200" b="1" dirty="0" smtClean="0"/>
                        <a:t>t/2d   thick</a:t>
                      </a:r>
                      <a:r>
                        <a:rPr lang="en-US" sz="2200" b="1" baseline="0" dirty="0" smtClean="0"/>
                        <a:t> edge</a:t>
                      </a:r>
                      <a:endParaRPr lang="en-US" sz="2200" b="1" dirty="0"/>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200" b="0" dirty="0" smtClean="0"/>
                        <a:t>%</a:t>
                      </a:r>
                      <a:endParaRPr lang="en-US" sz="22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96.5</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43487">
                <a:tc>
                  <a:txBody>
                    <a:bodyPr/>
                    <a:lstStyle/>
                    <a:p>
                      <a:pPr algn="l"/>
                      <a:r>
                        <a:rPr lang="en-GB" sz="2200" b="1" baseline="0" dirty="0" smtClean="0">
                          <a:solidFill>
                            <a:schemeClr val="tx1"/>
                          </a:solidFill>
                        </a:rPr>
                        <a:t>Packing factor</a:t>
                      </a:r>
                      <a:endParaRPr lang="en-GB" sz="2200" b="1" dirty="0">
                        <a:solidFill>
                          <a:schemeClr val="tx1"/>
                        </a:solidFill>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lang="en-GB" sz="2200" b="0" dirty="0" smtClean="0">
                          <a:solidFill>
                            <a:schemeClr val="tx1"/>
                          </a:solidFill>
                        </a:rPr>
                        <a:t>87.3</a:t>
                      </a:r>
                      <a:endParaRPr lang="en-GB" sz="22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r>
            </a:tbl>
          </a:graphicData>
        </a:graphic>
      </p:graphicFrame>
      <p:sp>
        <p:nvSpPr>
          <p:cNvPr id="4" name="Right Arrow 3"/>
          <p:cNvSpPr/>
          <p:nvPr/>
        </p:nvSpPr>
        <p:spPr>
          <a:xfrm>
            <a:off x="152400" y="5638800"/>
            <a:ext cx="609600" cy="3957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ight Arrow 4"/>
          <p:cNvSpPr/>
          <p:nvPr/>
        </p:nvSpPr>
        <p:spPr>
          <a:xfrm>
            <a:off x="152400" y="4800600"/>
            <a:ext cx="609600" cy="3957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609600" y="6172200"/>
            <a:ext cx="7987058" cy="430887"/>
          </a:xfrm>
          <a:prstGeom prst="rect">
            <a:avLst/>
          </a:prstGeom>
          <a:noFill/>
          <a:ln w="25400">
            <a:solidFill>
              <a:schemeClr val="accent1"/>
            </a:solidFill>
          </a:ln>
        </p:spPr>
        <p:txBody>
          <a:bodyPr wrap="none" rtlCol="0">
            <a:spAutoFit/>
          </a:bodyPr>
          <a:lstStyle/>
          <a:p>
            <a:r>
              <a:rPr lang="en-GB" sz="2200" b="1" dirty="0" smtClean="0">
                <a:solidFill>
                  <a:schemeClr val="accent6"/>
                </a:solidFill>
              </a:rPr>
              <a:t>With stainless steel (316 L) core </a:t>
            </a:r>
            <a:r>
              <a:rPr lang="en-GB" sz="2200" dirty="0" smtClean="0"/>
              <a:t>- 12 mm width and 25 </a:t>
            </a:r>
            <a:r>
              <a:rPr lang="en-GB" sz="2200" dirty="0" smtClean="0">
                <a:sym typeface="Symbol"/>
              </a:rPr>
              <a:t>m thickness</a:t>
            </a:r>
            <a:endParaRPr lang="en-GB" sz="2200" dirty="0"/>
          </a:p>
        </p:txBody>
      </p:sp>
      <p:sp>
        <p:nvSpPr>
          <p:cNvPr id="9" name="Slide Number Placeholder 8"/>
          <p:cNvSpPr>
            <a:spLocks noGrp="1"/>
          </p:cNvSpPr>
          <p:nvPr>
            <p:ph type="sldNum" sz="quarter" idx="12"/>
          </p:nvPr>
        </p:nvSpPr>
        <p:spPr>
          <a:xfrm>
            <a:off x="2743200" y="6562165"/>
            <a:ext cx="2133600" cy="365125"/>
          </a:xfrm>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1992580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43200" y="-76200"/>
            <a:ext cx="3898631" cy="615553"/>
          </a:xfrm>
          <a:prstGeom prst="rect">
            <a:avLst/>
          </a:prstGeom>
          <a:noFill/>
        </p:spPr>
        <p:txBody>
          <a:bodyPr wrap="none" rtlCol="0">
            <a:spAutoFit/>
          </a:bodyPr>
          <a:lstStyle/>
          <a:p>
            <a:r>
              <a:rPr lang="en-GB" sz="3400" b="1" dirty="0" smtClean="0">
                <a:solidFill>
                  <a:schemeClr val="accent1"/>
                </a:solidFill>
              </a:rPr>
              <a:t>Cable for 11 T dipole</a:t>
            </a:r>
            <a:endParaRPr lang="en-GB" sz="3400" b="1" dirty="0">
              <a:solidFill>
                <a:schemeClr val="accent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771064235"/>
              </p:ext>
            </p:extLst>
          </p:nvPr>
        </p:nvGraphicFramePr>
        <p:xfrm>
          <a:off x="457200" y="990600"/>
          <a:ext cx="8153398" cy="2438401"/>
        </p:xfrm>
        <a:graphic>
          <a:graphicData uri="http://schemas.openxmlformats.org/drawingml/2006/table">
            <a:tbl>
              <a:tblPr firstRow="1" firstCol="1" bandRow="1">
                <a:tableStyleId>{5C22544A-7EE6-4342-B048-85BDC9FD1C3A}</a:tableStyleId>
              </a:tblPr>
              <a:tblGrid>
                <a:gridCol w="1436144"/>
                <a:gridCol w="978773"/>
                <a:gridCol w="864940"/>
                <a:gridCol w="1296901"/>
                <a:gridCol w="2205040"/>
                <a:gridCol w="1371600"/>
              </a:tblGrid>
              <a:tr h="804763">
                <a:tc>
                  <a:txBody>
                    <a:bodyPr/>
                    <a:lstStyle/>
                    <a:p>
                      <a:pPr algn="ctr">
                        <a:lnSpc>
                          <a:spcPct val="115000"/>
                        </a:lnSpc>
                        <a:spcAft>
                          <a:spcPts val="0"/>
                        </a:spcAft>
                      </a:pPr>
                      <a:r>
                        <a:rPr lang="fr-FR" sz="1600" dirty="0" err="1">
                          <a:effectLst/>
                        </a:rPr>
                        <a:t>Cable</a:t>
                      </a:r>
                      <a:r>
                        <a:rPr lang="fr-FR" sz="1600" dirty="0">
                          <a:effectLst/>
                        </a:rPr>
                        <a:t> ID</a:t>
                      </a:r>
                      <a:endParaRPr lang="fr-FR"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fr-FR" sz="1600" dirty="0" err="1">
                          <a:effectLst/>
                        </a:rPr>
                        <a:t>Run</a:t>
                      </a:r>
                      <a:r>
                        <a:rPr lang="fr-FR" sz="1600" dirty="0">
                          <a:effectLst/>
                        </a:rPr>
                        <a:t> ID</a:t>
                      </a:r>
                      <a:endParaRPr lang="fr-FR"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fr-FR" sz="1600">
                          <a:effectLst/>
                        </a:rPr>
                        <a:t>Length</a:t>
                      </a:r>
                      <a:endParaRPr lang="fr-FR" sz="1600">
                        <a:effectLst/>
                        <a:latin typeface="Calibri"/>
                        <a:ea typeface="Calibri"/>
                        <a:cs typeface="Times New Roman"/>
                      </a:endParaRPr>
                    </a:p>
                  </a:txBody>
                  <a:tcPr marL="68580" marR="68580" marT="0" marB="0"/>
                </a:tc>
                <a:tc>
                  <a:txBody>
                    <a:bodyPr/>
                    <a:lstStyle/>
                    <a:p>
                      <a:pPr algn="ctr">
                        <a:lnSpc>
                          <a:spcPct val="115000"/>
                        </a:lnSpc>
                        <a:spcAft>
                          <a:spcPts val="0"/>
                        </a:spcAft>
                      </a:pPr>
                      <a:r>
                        <a:rPr lang="fr-FR" sz="1600">
                          <a:effectLst/>
                        </a:rPr>
                        <a:t>Width</a:t>
                      </a:r>
                      <a:endParaRPr lang="fr-FR" sz="1600">
                        <a:effectLst/>
                        <a:latin typeface="Calibri"/>
                        <a:ea typeface="Calibri"/>
                        <a:cs typeface="Times New Roman"/>
                      </a:endParaRPr>
                    </a:p>
                  </a:txBody>
                  <a:tcPr marL="68580" marR="68580" marT="0" marB="0"/>
                </a:tc>
                <a:tc>
                  <a:txBody>
                    <a:bodyPr/>
                    <a:lstStyle/>
                    <a:p>
                      <a:pPr algn="ctr">
                        <a:lnSpc>
                          <a:spcPct val="115000"/>
                        </a:lnSpc>
                        <a:spcAft>
                          <a:spcPts val="0"/>
                        </a:spcAft>
                      </a:pPr>
                      <a:r>
                        <a:rPr lang="fr-FR" sz="1600" dirty="0" err="1" smtClean="0">
                          <a:effectLst/>
                        </a:rPr>
                        <a:t>Mid-thickness</a:t>
                      </a:r>
                      <a:r>
                        <a:rPr lang="fr-FR" sz="1600" dirty="0" smtClean="0">
                          <a:effectLst/>
                        </a:rPr>
                        <a:t> </a:t>
                      </a:r>
                    </a:p>
                    <a:p>
                      <a:pPr algn="ctr">
                        <a:lnSpc>
                          <a:spcPct val="115000"/>
                        </a:lnSpc>
                        <a:spcAft>
                          <a:spcPts val="0"/>
                        </a:spcAft>
                      </a:pPr>
                      <a:r>
                        <a:rPr lang="fr-FR" sz="1600" dirty="0" err="1" smtClean="0">
                          <a:effectLst/>
                        </a:rPr>
                        <a:t>at</a:t>
                      </a:r>
                      <a:r>
                        <a:rPr lang="fr-FR" sz="1600" dirty="0" smtClean="0">
                          <a:effectLst/>
                        </a:rPr>
                        <a:t> 50 </a:t>
                      </a:r>
                      <a:r>
                        <a:rPr lang="fr-FR" sz="1600" dirty="0" err="1" smtClean="0">
                          <a:effectLst/>
                        </a:rPr>
                        <a:t>MPa</a:t>
                      </a:r>
                      <a:endParaRPr lang="fr-FR"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fr-FR" sz="1600" dirty="0" err="1">
                          <a:effectLst/>
                        </a:rPr>
                        <a:t>Keystone</a:t>
                      </a:r>
                      <a:r>
                        <a:rPr lang="fr-FR" sz="1600" dirty="0">
                          <a:effectLst/>
                        </a:rPr>
                        <a:t> angle</a:t>
                      </a:r>
                      <a:endParaRPr lang="fr-FR" sz="1600" dirty="0">
                        <a:effectLst/>
                        <a:latin typeface="Calibri"/>
                        <a:ea typeface="Calibri"/>
                        <a:cs typeface="Times New Roman"/>
                      </a:endParaRPr>
                    </a:p>
                  </a:txBody>
                  <a:tcPr marL="68580" marR="68580" marT="0" marB="0"/>
                </a:tc>
              </a:tr>
              <a:tr h="544546">
                <a:tc>
                  <a:txBody>
                    <a:bodyPr/>
                    <a:lstStyle/>
                    <a:p>
                      <a:pPr>
                        <a:lnSpc>
                          <a:spcPct val="115000"/>
                        </a:lnSpc>
                        <a:spcAft>
                          <a:spcPts val="0"/>
                        </a:spcAft>
                      </a:pPr>
                      <a:r>
                        <a:rPr lang="fr-FR" sz="1600">
                          <a:effectLst/>
                        </a:rPr>
                        <a:t>H15OC0127A</a:t>
                      </a:r>
                      <a:endParaRPr lang="fr-FR" sz="1600">
                        <a:effectLst/>
                        <a:latin typeface="Calibri"/>
                        <a:ea typeface="Calibri"/>
                        <a:cs typeface="Times New Roman"/>
                      </a:endParaRPr>
                    </a:p>
                  </a:txBody>
                  <a:tcPr marL="68580" marR="68580" marT="0" marB="0"/>
                </a:tc>
                <a:tc>
                  <a:txBody>
                    <a:bodyPr/>
                    <a:lstStyle/>
                    <a:p>
                      <a:pPr algn="ctr">
                        <a:lnSpc>
                          <a:spcPct val="115000"/>
                        </a:lnSpc>
                        <a:spcAft>
                          <a:spcPts val="0"/>
                        </a:spcAft>
                      </a:pPr>
                      <a:r>
                        <a:rPr lang="fr-FR" sz="1600" dirty="0">
                          <a:effectLst/>
                        </a:rPr>
                        <a:t>86A</a:t>
                      </a:r>
                      <a:endParaRPr lang="fr-FR" sz="1600" dirty="0">
                        <a:effectLst/>
                        <a:latin typeface="Calibri"/>
                        <a:ea typeface="Calibri"/>
                        <a:cs typeface="Times New Roman"/>
                      </a:endParaRPr>
                    </a:p>
                  </a:txBody>
                  <a:tcPr marL="68580" marR="68580" marT="0" marB="0"/>
                </a:tc>
                <a:tc>
                  <a:txBody>
                    <a:bodyPr/>
                    <a:lstStyle/>
                    <a:p>
                      <a:pPr>
                        <a:lnSpc>
                          <a:spcPct val="115000"/>
                        </a:lnSpc>
                        <a:spcAft>
                          <a:spcPts val="0"/>
                        </a:spcAft>
                      </a:pPr>
                      <a:r>
                        <a:rPr lang="fr-FR" sz="1600" dirty="0">
                          <a:effectLst/>
                        </a:rPr>
                        <a:t>237 m</a:t>
                      </a:r>
                      <a:endParaRPr lang="fr-FR" sz="1600" dirty="0">
                        <a:effectLst/>
                        <a:latin typeface="Calibri"/>
                        <a:ea typeface="Calibri"/>
                        <a:cs typeface="Times New Roman"/>
                      </a:endParaRPr>
                    </a:p>
                  </a:txBody>
                  <a:tcPr marL="68580" marR="68580" marT="0" marB="0"/>
                </a:tc>
                <a:tc>
                  <a:txBody>
                    <a:bodyPr/>
                    <a:lstStyle/>
                    <a:p>
                      <a:pPr>
                        <a:lnSpc>
                          <a:spcPct val="115000"/>
                        </a:lnSpc>
                        <a:spcAft>
                          <a:spcPts val="0"/>
                        </a:spcAft>
                      </a:pPr>
                      <a:r>
                        <a:rPr lang="fr-FR" sz="1600" dirty="0">
                          <a:effectLst/>
                        </a:rPr>
                        <a:t>14.715 mm</a:t>
                      </a:r>
                      <a:endParaRPr lang="fr-FR"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fr-FR" sz="1600">
                          <a:effectLst/>
                        </a:rPr>
                        <a:t>1.2498 mm</a:t>
                      </a:r>
                      <a:endParaRPr lang="fr-FR" sz="1600">
                        <a:effectLst/>
                        <a:latin typeface="Calibri"/>
                        <a:ea typeface="Calibri"/>
                        <a:cs typeface="Times New Roman"/>
                      </a:endParaRPr>
                    </a:p>
                  </a:txBody>
                  <a:tcPr marL="68580" marR="68580" marT="0" marB="0"/>
                </a:tc>
                <a:tc>
                  <a:txBody>
                    <a:bodyPr/>
                    <a:lstStyle/>
                    <a:p>
                      <a:pPr algn="ctr">
                        <a:lnSpc>
                          <a:spcPct val="115000"/>
                        </a:lnSpc>
                        <a:spcAft>
                          <a:spcPts val="0"/>
                        </a:spcAft>
                      </a:pPr>
                      <a:r>
                        <a:rPr lang="fr-FR" sz="1600">
                          <a:effectLst/>
                        </a:rPr>
                        <a:t>0.78</a:t>
                      </a:r>
                      <a:r>
                        <a:rPr lang="fr-FR" sz="1600" baseline="30000">
                          <a:effectLst/>
                        </a:rPr>
                        <a:t>o</a:t>
                      </a:r>
                      <a:endParaRPr lang="fr-FR" sz="1600">
                        <a:effectLst/>
                        <a:latin typeface="Calibri"/>
                        <a:ea typeface="Calibri"/>
                        <a:cs typeface="Times New Roman"/>
                      </a:endParaRPr>
                    </a:p>
                  </a:txBody>
                  <a:tcPr marL="68580" marR="68580" marT="0" marB="0"/>
                </a:tc>
              </a:tr>
              <a:tr h="544546">
                <a:tc>
                  <a:txBody>
                    <a:bodyPr/>
                    <a:lstStyle/>
                    <a:p>
                      <a:pPr>
                        <a:lnSpc>
                          <a:spcPct val="115000"/>
                        </a:lnSpc>
                        <a:spcAft>
                          <a:spcPts val="0"/>
                        </a:spcAft>
                      </a:pPr>
                      <a:r>
                        <a:rPr lang="fr-FR" sz="1600">
                          <a:effectLst/>
                        </a:rPr>
                        <a:t>H15OC0127B</a:t>
                      </a:r>
                      <a:endParaRPr lang="fr-FR" sz="1600">
                        <a:effectLst/>
                        <a:latin typeface="Calibri"/>
                        <a:ea typeface="Calibri"/>
                        <a:cs typeface="Times New Roman"/>
                      </a:endParaRPr>
                    </a:p>
                  </a:txBody>
                  <a:tcPr marL="68580" marR="68580" marT="0" marB="0"/>
                </a:tc>
                <a:tc>
                  <a:txBody>
                    <a:bodyPr/>
                    <a:lstStyle/>
                    <a:p>
                      <a:pPr algn="ctr">
                        <a:lnSpc>
                          <a:spcPct val="115000"/>
                        </a:lnSpc>
                        <a:spcAft>
                          <a:spcPts val="0"/>
                        </a:spcAft>
                      </a:pPr>
                      <a:r>
                        <a:rPr lang="fr-FR" sz="1600">
                          <a:effectLst/>
                        </a:rPr>
                        <a:t>86A</a:t>
                      </a:r>
                      <a:endParaRPr lang="fr-FR" sz="1600">
                        <a:effectLst/>
                        <a:latin typeface="Calibri"/>
                        <a:ea typeface="Calibri"/>
                        <a:cs typeface="Times New Roman"/>
                      </a:endParaRPr>
                    </a:p>
                  </a:txBody>
                  <a:tcPr marL="68580" marR="68580" marT="0" marB="0"/>
                </a:tc>
                <a:tc>
                  <a:txBody>
                    <a:bodyPr/>
                    <a:lstStyle/>
                    <a:p>
                      <a:pPr>
                        <a:lnSpc>
                          <a:spcPct val="115000"/>
                        </a:lnSpc>
                        <a:spcAft>
                          <a:spcPts val="0"/>
                        </a:spcAft>
                      </a:pPr>
                      <a:r>
                        <a:rPr lang="fr-FR" sz="1600">
                          <a:effectLst/>
                        </a:rPr>
                        <a:t>235 m</a:t>
                      </a:r>
                      <a:endParaRPr lang="fr-FR" sz="1600">
                        <a:effectLst/>
                        <a:latin typeface="Calibri"/>
                        <a:ea typeface="Calibri"/>
                        <a:cs typeface="Times New Roman"/>
                      </a:endParaRPr>
                    </a:p>
                  </a:txBody>
                  <a:tcPr marL="68580" marR="68580" marT="0" marB="0"/>
                </a:tc>
                <a:tc>
                  <a:txBody>
                    <a:bodyPr/>
                    <a:lstStyle/>
                    <a:p>
                      <a:pPr>
                        <a:lnSpc>
                          <a:spcPct val="115000"/>
                        </a:lnSpc>
                        <a:spcAft>
                          <a:spcPts val="0"/>
                        </a:spcAft>
                      </a:pPr>
                      <a:r>
                        <a:rPr lang="fr-FR" sz="1600" dirty="0">
                          <a:effectLst/>
                        </a:rPr>
                        <a:t>14.717 mm</a:t>
                      </a:r>
                      <a:endParaRPr lang="fr-FR"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fr-FR" sz="1600" dirty="0">
                          <a:effectLst/>
                        </a:rPr>
                        <a:t>1.2491 mm</a:t>
                      </a:r>
                      <a:endParaRPr lang="fr-FR"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fr-FR" sz="1600" dirty="0">
                          <a:effectLst/>
                        </a:rPr>
                        <a:t>0.78</a:t>
                      </a:r>
                      <a:r>
                        <a:rPr lang="fr-FR" sz="1600" baseline="30000" dirty="0">
                          <a:effectLst/>
                        </a:rPr>
                        <a:t>o</a:t>
                      </a:r>
                      <a:endParaRPr lang="fr-FR" sz="1600" dirty="0">
                        <a:effectLst/>
                        <a:latin typeface="Calibri"/>
                        <a:ea typeface="Calibri"/>
                        <a:cs typeface="Times New Roman"/>
                      </a:endParaRPr>
                    </a:p>
                  </a:txBody>
                  <a:tcPr marL="68580" marR="68580" marT="0" marB="0"/>
                </a:tc>
              </a:tr>
              <a:tr h="544546">
                <a:tc>
                  <a:txBody>
                    <a:bodyPr/>
                    <a:lstStyle/>
                    <a:p>
                      <a:pPr>
                        <a:lnSpc>
                          <a:spcPct val="115000"/>
                        </a:lnSpc>
                        <a:spcAft>
                          <a:spcPts val="0"/>
                        </a:spcAft>
                      </a:pPr>
                      <a:r>
                        <a:rPr lang="fr-FR" sz="1600">
                          <a:effectLst/>
                        </a:rPr>
                        <a:t>H15OC0137A</a:t>
                      </a:r>
                      <a:endParaRPr lang="fr-FR" sz="1600">
                        <a:effectLst/>
                        <a:latin typeface="Calibri"/>
                        <a:ea typeface="Calibri"/>
                        <a:cs typeface="Times New Roman"/>
                      </a:endParaRPr>
                    </a:p>
                  </a:txBody>
                  <a:tcPr marL="68580" marR="68580" marT="0" marB="0"/>
                </a:tc>
                <a:tc>
                  <a:txBody>
                    <a:bodyPr/>
                    <a:lstStyle/>
                    <a:p>
                      <a:pPr algn="ctr">
                        <a:lnSpc>
                          <a:spcPct val="115000"/>
                        </a:lnSpc>
                        <a:spcAft>
                          <a:spcPts val="0"/>
                        </a:spcAft>
                      </a:pPr>
                      <a:r>
                        <a:rPr lang="fr-FR" sz="1600" dirty="0">
                          <a:effectLst/>
                        </a:rPr>
                        <a:t>96A</a:t>
                      </a:r>
                      <a:endParaRPr lang="fr-FR" sz="1600" dirty="0">
                        <a:effectLst/>
                        <a:latin typeface="Calibri"/>
                        <a:ea typeface="Calibri"/>
                        <a:cs typeface="Times New Roman"/>
                      </a:endParaRPr>
                    </a:p>
                  </a:txBody>
                  <a:tcPr marL="68580" marR="68580" marT="0" marB="0"/>
                </a:tc>
                <a:tc>
                  <a:txBody>
                    <a:bodyPr/>
                    <a:lstStyle/>
                    <a:p>
                      <a:pPr>
                        <a:lnSpc>
                          <a:spcPct val="115000"/>
                        </a:lnSpc>
                        <a:spcAft>
                          <a:spcPts val="0"/>
                        </a:spcAft>
                      </a:pPr>
                      <a:r>
                        <a:rPr lang="fr-FR" sz="1600">
                          <a:effectLst/>
                        </a:rPr>
                        <a:t>218 m</a:t>
                      </a:r>
                      <a:endParaRPr lang="fr-FR" sz="1600">
                        <a:effectLst/>
                        <a:latin typeface="Calibri"/>
                        <a:ea typeface="Calibri"/>
                        <a:cs typeface="Times New Roman"/>
                      </a:endParaRPr>
                    </a:p>
                  </a:txBody>
                  <a:tcPr marL="68580" marR="68580" marT="0" marB="0"/>
                </a:tc>
                <a:tc>
                  <a:txBody>
                    <a:bodyPr/>
                    <a:lstStyle/>
                    <a:p>
                      <a:pPr>
                        <a:lnSpc>
                          <a:spcPct val="115000"/>
                        </a:lnSpc>
                        <a:spcAft>
                          <a:spcPts val="0"/>
                        </a:spcAft>
                      </a:pPr>
                      <a:r>
                        <a:rPr lang="fr-FR" sz="1600">
                          <a:effectLst/>
                        </a:rPr>
                        <a:t>14.706 mm</a:t>
                      </a:r>
                      <a:endParaRPr lang="fr-FR" sz="1600">
                        <a:effectLst/>
                        <a:latin typeface="Calibri"/>
                        <a:ea typeface="Calibri"/>
                        <a:cs typeface="Times New Roman"/>
                      </a:endParaRPr>
                    </a:p>
                  </a:txBody>
                  <a:tcPr marL="68580" marR="68580" marT="0" marB="0"/>
                </a:tc>
                <a:tc>
                  <a:txBody>
                    <a:bodyPr/>
                    <a:lstStyle/>
                    <a:p>
                      <a:pPr algn="ctr">
                        <a:lnSpc>
                          <a:spcPct val="115000"/>
                        </a:lnSpc>
                        <a:spcAft>
                          <a:spcPts val="0"/>
                        </a:spcAft>
                      </a:pPr>
                      <a:r>
                        <a:rPr lang="fr-FR" sz="1600" dirty="0">
                          <a:effectLst/>
                        </a:rPr>
                        <a:t>1.2499 mm</a:t>
                      </a:r>
                      <a:endParaRPr lang="fr-FR"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fr-FR" sz="1600" dirty="0">
                          <a:effectLst/>
                        </a:rPr>
                        <a:t>0.78</a:t>
                      </a:r>
                      <a:r>
                        <a:rPr lang="fr-FR" sz="1600" baseline="30000" dirty="0">
                          <a:effectLst/>
                        </a:rPr>
                        <a:t>o</a:t>
                      </a:r>
                      <a:endParaRPr lang="fr-FR" sz="1600" dirty="0">
                        <a:effectLst/>
                        <a:latin typeface="Calibri"/>
                        <a:ea typeface="Calibri"/>
                        <a:cs typeface="Times New Roman"/>
                      </a:endParaRPr>
                    </a:p>
                  </a:txBody>
                  <a:tcPr marL="68580" marR="68580" marT="0" marB="0"/>
                </a:tc>
              </a:tr>
            </a:tbl>
          </a:graphicData>
        </a:graphic>
      </p:graphicFrame>
      <p:sp>
        <p:nvSpPr>
          <p:cNvPr id="5" name="TextBox 4"/>
          <p:cNvSpPr txBox="1"/>
          <p:nvPr/>
        </p:nvSpPr>
        <p:spPr>
          <a:xfrm>
            <a:off x="183776" y="3581400"/>
            <a:ext cx="8991600" cy="461665"/>
          </a:xfrm>
          <a:prstGeom prst="rect">
            <a:avLst/>
          </a:prstGeom>
          <a:noFill/>
        </p:spPr>
        <p:txBody>
          <a:bodyPr wrap="square" rtlCol="0">
            <a:spAutoFit/>
          </a:bodyPr>
          <a:lstStyle/>
          <a:p>
            <a:pPr algn="ctr"/>
            <a:r>
              <a:rPr lang="en-GB" sz="2400" dirty="0" smtClean="0"/>
              <a:t>Three unit lengths produced for the first 3 CERN 11 T Short Model Coils</a:t>
            </a:r>
            <a:endParaRPr lang="fr-FR" sz="2400" dirty="0"/>
          </a:p>
        </p:txBody>
      </p:sp>
      <p:sp>
        <p:nvSpPr>
          <p:cNvPr id="4" name="TextBox 3"/>
          <p:cNvSpPr txBox="1"/>
          <p:nvPr/>
        </p:nvSpPr>
        <p:spPr>
          <a:xfrm>
            <a:off x="3200400" y="533400"/>
            <a:ext cx="3166251" cy="523220"/>
          </a:xfrm>
          <a:prstGeom prst="rect">
            <a:avLst/>
          </a:prstGeom>
          <a:noFill/>
        </p:spPr>
        <p:txBody>
          <a:bodyPr wrap="none" rtlCol="0">
            <a:spAutoFit/>
          </a:bodyPr>
          <a:lstStyle/>
          <a:p>
            <a:r>
              <a:rPr lang="en-GB" sz="2800" b="1" dirty="0" smtClean="0"/>
              <a:t>RRP 108/127 Cables</a:t>
            </a:r>
            <a:endParaRPr lang="en-GB" sz="2800" b="1" dirty="0"/>
          </a:p>
        </p:txBody>
      </p:sp>
      <p:sp>
        <p:nvSpPr>
          <p:cNvPr id="6" name="TextBox 5"/>
          <p:cNvSpPr txBox="1"/>
          <p:nvPr/>
        </p:nvSpPr>
        <p:spPr>
          <a:xfrm>
            <a:off x="152400" y="4343400"/>
            <a:ext cx="8888449" cy="2215991"/>
          </a:xfrm>
          <a:prstGeom prst="rect">
            <a:avLst/>
          </a:prstGeom>
          <a:noFill/>
          <a:ln w="28575">
            <a:solidFill>
              <a:schemeClr val="accent1"/>
            </a:solidFill>
          </a:ln>
        </p:spPr>
        <p:txBody>
          <a:bodyPr wrap="square" rtlCol="0">
            <a:spAutoFit/>
          </a:bodyPr>
          <a:lstStyle/>
          <a:p>
            <a:r>
              <a:rPr lang="en-GB" sz="2200" dirty="0" smtClean="0"/>
              <a:t>In the  last two months, development started with cables made from PIT 192 and RRP</a:t>
            </a:r>
            <a:r>
              <a:rPr lang="en-GB" sz="2200" dirty="0" smtClean="0">
                <a:sym typeface="Symbol"/>
              </a:rPr>
              <a:t></a:t>
            </a:r>
            <a:r>
              <a:rPr lang="en-GB" sz="2200" dirty="0" smtClean="0"/>
              <a:t> 132/169 strands:</a:t>
            </a:r>
          </a:p>
          <a:p>
            <a:endParaRPr lang="en-GB" sz="1400" b="1" dirty="0">
              <a:solidFill>
                <a:schemeClr val="accent6"/>
              </a:solidFill>
            </a:endParaRPr>
          </a:p>
          <a:p>
            <a:r>
              <a:rPr lang="en-GB" sz="2200" b="1" dirty="0" smtClean="0">
                <a:solidFill>
                  <a:schemeClr val="accent6"/>
                </a:solidFill>
              </a:rPr>
              <a:t>Degradation &lt; 1.3 % </a:t>
            </a:r>
            <a:r>
              <a:rPr lang="en-GB" sz="2200" dirty="0" smtClean="0"/>
              <a:t>for cables made </a:t>
            </a:r>
            <a:r>
              <a:rPr lang="en-GB" sz="2200" dirty="0"/>
              <a:t> </a:t>
            </a:r>
            <a:r>
              <a:rPr lang="en-GB" sz="2200" dirty="0" smtClean="0"/>
              <a:t>with</a:t>
            </a:r>
            <a:r>
              <a:rPr lang="en-GB" sz="2200" b="1" dirty="0" smtClean="0"/>
              <a:t> </a:t>
            </a:r>
            <a:r>
              <a:rPr lang="en-GB" sz="2200" dirty="0" smtClean="0"/>
              <a:t>RRP</a:t>
            </a:r>
            <a:r>
              <a:rPr lang="en-GB" sz="2200" dirty="0" smtClean="0">
                <a:sym typeface="Symbol"/>
              </a:rPr>
              <a:t></a:t>
            </a:r>
            <a:r>
              <a:rPr lang="en-GB" sz="2200" dirty="0" smtClean="0"/>
              <a:t>  132/169 strands</a:t>
            </a:r>
          </a:p>
          <a:p>
            <a:endParaRPr lang="en-GB" sz="1400" dirty="0" smtClean="0"/>
          </a:p>
          <a:p>
            <a:r>
              <a:rPr lang="en-GB" sz="2200" dirty="0" smtClean="0"/>
              <a:t>Same degradation (&lt; 1.3 %) degradation measured on cables made with </a:t>
            </a:r>
            <a:r>
              <a:rPr lang="en-GB" sz="2200" b="1" dirty="0" smtClean="0">
                <a:solidFill>
                  <a:schemeClr val="accent6"/>
                </a:solidFill>
              </a:rPr>
              <a:t>PIT 114 </a:t>
            </a:r>
            <a:r>
              <a:rPr lang="en-GB" sz="2200" dirty="0" smtClean="0"/>
              <a:t>strands when </a:t>
            </a:r>
            <a:r>
              <a:rPr lang="en-GB" sz="2200" b="1" dirty="0" smtClean="0">
                <a:solidFill>
                  <a:schemeClr val="accent6"/>
                </a:solidFill>
              </a:rPr>
              <a:t>keystone angle reduced to  </a:t>
            </a:r>
            <a:r>
              <a:rPr lang="en-GB" sz="2200" b="1" dirty="0">
                <a:solidFill>
                  <a:schemeClr val="accent6"/>
                </a:solidFill>
              </a:rPr>
              <a:t> </a:t>
            </a:r>
            <a:r>
              <a:rPr lang="en-GB" sz="2200" b="1" dirty="0" smtClean="0">
                <a:solidFill>
                  <a:schemeClr val="accent6"/>
                </a:solidFill>
              </a:rPr>
              <a:t>0.61</a:t>
            </a:r>
            <a:r>
              <a:rPr lang="en-GB" sz="2200" b="1" baseline="30000" dirty="0" smtClean="0">
                <a:solidFill>
                  <a:schemeClr val="accent6"/>
                </a:solidFill>
              </a:rPr>
              <a:t>o </a:t>
            </a:r>
            <a:r>
              <a:rPr lang="en-GB" sz="2200" dirty="0" smtClean="0"/>
              <a:t>– mid thickness = 1.263</a:t>
            </a:r>
            <a:endParaRPr lang="en-GB" sz="2200" dirty="0"/>
          </a:p>
        </p:txBody>
      </p:sp>
      <p:sp>
        <p:nvSpPr>
          <p:cNvPr id="9" name="Slide Number Placeholder 8"/>
          <p:cNvSpPr>
            <a:spLocks noGrp="1"/>
          </p:cNvSpPr>
          <p:nvPr>
            <p:ph type="sldNum" sz="quarter" idx="12"/>
          </p:nvPr>
        </p:nvSpPr>
        <p:spPr>
          <a:xfrm>
            <a:off x="3124200" y="6562165"/>
            <a:ext cx="2133600" cy="365125"/>
          </a:xfrm>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2446987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1170</TotalTime>
  <Words>1880</Words>
  <Application>Microsoft Office PowerPoint</Application>
  <PresentationFormat>On-screen Show (4:3)</PresentationFormat>
  <Paragraphs>515</Paragraphs>
  <Slides>28</Slides>
  <Notes>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CERN Cabling Experience  FRESCA 2, 11 T Dipole and MQXF A. Ballarino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 Strand Specification and near term procurement</dc:title>
  <dc:creator>Administrator</dc:creator>
  <cp:lastModifiedBy>Administrator</cp:lastModifiedBy>
  <cp:revision>281</cp:revision>
  <dcterms:created xsi:type="dcterms:W3CDTF">2006-08-16T00:00:00Z</dcterms:created>
  <dcterms:modified xsi:type="dcterms:W3CDTF">2013-10-17T13:43:22Z</dcterms:modified>
</cp:coreProperties>
</file>