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6175" r:id="rId2"/>
    <p:sldMasterId id="2147486195" r:id="rId3"/>
    <p:sldMasterId id="2147486209" r:id="rId4"/>
    <p:sldMasterId id="2147486238" r:id="rId5"/>
    <p:sldMasterId id="2147486251" r:id="rId6"/>
    <p:sldMasterId id="2147486290" r:id="rId7"/>
    <p:sldMasterId id="2147486303" r:id="rId8"/>
  </p:sldMasterIdLst>
  <p:notesMasterIdLst>
    <p:notesMasterId r:id="rId43"/>
  </p:notesMasterIdLst>
  <p:handoutMasterIdLst>
    <p:handoutMasterId r:id="rId44"/>
  </p:handoutMasterIdLst>
  <p:sldIdLst>
    <p:sldId id="299" r:id="rId9"/>
    <p:sldId id="331" r:id="rId10"/>
    <p:sldId id="349" r:id="rId11"/>
    <p:sldId id="360" r:id="rId12"/>
    <p:sldId id="338" r:id="rId13"/>
    <p:sldId id="337" r:id="rId14"/>
    <p:sldId id="333" r:id="rId15"/>
    <p:sldId id="358" r:id="rId16"/>
    <p:sldId id="332" r:id="rId17"/>
    <p:sldId id="361" r:id="rId18"/>
    <p:sldId id="352" r:id="rId19"/>
    <p:sldId id="354" r:id="rId20"/>
    <p:sldId id="376" r:id="rId21"/>
    <p:sldId id="367" r:id="rId22"/>
    <p:sldId id="362" r:id="rId23"/>
    <p:sldId id="368" r:id="rId24"/>
    <p:sldId id="377" r:id="rId25"/>
    <p:sldId id="378" r:id="rId26"/>
    <p:sldId id="370" r:id="rId27"/>
    <p:sldId id="371" r:id="rId28"/>
    <p:sldId id="372" r:id="rId29"/>
    <p:sldId id="373" r:id="rId30"/>
    <p:sldId id="374" r:id="rId31"/>
    <p:sldId id="343" r:id="rId32"/>
    <p:sldId id="344" r:id="rId33"/>
    <p:sldId id="345" r:id="rId34"/>
    <p:sldId id="346" r:id="rId35"/>
    <p:sldId id="347" r:id="rId36"/>
    <p:sldId id="348" r:id="rId37"/>
    <p:sldId id="359" r:id="rId38"/>
    <p:sldId id="369" r:id="rId39"/>
    <p:sldId id="355" r:id="rId40"/>
    <p:sldId id="375" r:id="rId41"/>
    <p:sldId id="366" r:id="rId42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91" autoAdjust="0"/>
    <p:restoredTop sz="97202" autoAdjust="0"/>
  </p:normalViewPr>
  <p:slideViewPr>
    <p:cSldViewPr>
      <p:cViewPr>
        <p:scale>
          <a:sx n="90" d="100"/>
          <a:sy n="90" d="100"/>
        </p:scale>
        <p:origin x="-1572" y="-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1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slide" Target="slides/slide3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Giorgio\My%20Documents\WORK\LARP\LQ\LQS03\SSL_TestResults\Analysis\LQS02\LQS02_test_data_0819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LQS02 Ramp</a:t>
            </a:r>
            <a:r>
              <a:rPr lang="en-US" baseline="0"/>
              <a:t> Rate Dependence vs Temperature</a:t>
            </a:r>
            <a:endParaRPr lang="en-US"/>
          </a:p>
        </c:rich>
      </c:tx>
      <c:layout>
        <c:manualLayout>
          <c:xMode val="edge"/>
          <c:yMode val="edge"/>
          <c:x val="0.16857673689665206"/>
          <c:y val="1.2638230647709321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4805872005361032"/>
          <c:y val="9.8322538311743368E-2"/>
          <c:w val="0.80995548778792958"/>
          <c:h val="0.72555534823549905"/>
        </c:manualLayout>
      </c:layout>
      <c:scatterChart>
        <c:scatterStyle val="lineMarker"/>
        <c:varyColors val="0"/>
        <c:ser>
          <c:idx val="0"/>
          <c:order val="0"/>
          <c:tx>
            <c:v>4.6K, Coil 13b</c:v>
          </c:tx>
          <c:spPr>
            <a:ln w="28575">
              <a:noFill/>
            </a:ln>
          </c:spPr>
          <c:marker>
            <c:symbol val="circle"/>
            <c:size val="6"/>
            <c:spPr>
              <a:noFill/>
              <a:ln w="22225">
                <a:solidFill>
                  <a:schemeClr val="tx1"/>
                </a:solidFill>
              </a:ln>
            </c:spPr>
          </c:marker>
          <c:xVal>
            <c:numRef>
              <c:f>'Ramp rate'!$U$3:$U$10</c:f>
              <c:numCache>
                <c:formatCode>General</c:formatCode>
                <c:ptCount val="8"/>
                <c:pt idx="0">
                  <c:v>20</c:v>
                </c:pt>
                <c:pt idx="1">
                  <c:v>50</c:v>
                </c:pt>
                <c:pt idx="2">
                  <c:v>100</c:v>
                </c:pt>
                <c:pt idx="3">
                  <c:v>125</c:v>
                </c:pt>
                <c:pt idx="4">
                  <c:v>150</c:v>
                </c:pt>
                <c:pt idx="5">
                  <c:v>175</c:v>
                </c:pt>
                <c:pt idx="6">
                  <c:v>250</c:v>
                </c:pt>
                <c:pt idx="7">
                  <c:v>333</c:v>
                </c:pt>
              </c:numCache>
            </c:numRef>
          </c:xVal>
          <c:yVal>
            <c:numRef>
              <c:f>'Ramp rate'!$AD$3:$AD$10</c:f>
              <c:numCache>
                <c:formatCode>General</c:formatCode>
                <c:ptCount val="8"/>
                <c:pt idx="0">
                  <c:v>9490</c:v>
                </c:pt>
                <c:pt idx="1">
                  <c:v>9800</c:v>
                </c:pt>
                <c:pt idx="2">
                  <c:v>10530</c:v>
                </c:pt>
                <c:pt idx="3">
                  <c:v>10722</c:v>
                </c:pt>
              </c:numCache>
            </c:numRef>
          </c:yVal>
          <c:smooth val="0"/>
        </c:ser>
        <c:ser>
          <c:idx val="6"/>
          <c:order val="1"/>
          <c:tx>
            <c:v>1.9K Coil13b</c:v>
          </c:tx>
          <c:spPr>
            <a:ln w="28575">
              <a:noFill/>
            </a:ln>
          </c:spPr>
          <c:marker>
            <c:symbol val="triangle"/>
            <c:size val="8"/>
            <c:spPr>
              <a:noFill/>
              <a:ln w="22225">
                <a:solidFill>
                  <a:schemeClr val="tx1"/>
                </a:solidFill>
              </a:ln>
            </c:spPr>
          </c:marker>
          <c:xVal>
            <c:numRef>
              <c:f>'Ramp rate'!$U$22:$U$28</c:f>
              <c:numCache>
                <c:formatCode>General</c:formatCode>
                <c:ptCount val="7"/>
                <c:pt idx="0">
                  <c:v>20</c:v>
                </c:pt>
                <c:pt idx="1">
                  <c:v>50</c:v>
                </c:pt>
                <c:pt idx="2">
                  <c:v>100</c:v>
                </c:pt>
                <c:pt idx="3">
                  <c:v>125</c:v>
                </c:pt>
                <c:pt idx="4">
                  <c:v>150</c:v>
                </c:pt>
                <c:pt idx="5">
                  <c:v>200</c:v>
                </c:pt>
                <c:pt idx="6">
                  <c:v>250</c:v>
                </c:pt>
              </c:numCache>
            </c:numRef>
          </c:xVal>
          <c:yVal>
            <c:numRef>
              <c:f>'Ramp rate'!$AD$22:$AD$28</c:f>
              <c:numCache>
                <c:formatCode>General</c:formatCode>
                <c:ptCount val="7"/>
                <c:pt idx="0">
                  <c:v>10819.6</c:v>
                </c:pt>
              </c:numCache>
            </c:numRef>
          </c:yVal>
          <c:smooth val="0"/>
        </c:ser>
        <c:ser>
          <c:idx val="1"/>
          <c:order val="2"/>
          <c:tx>
            <c:v>4.6K Coil 11b</c:v>
          </c:tx>
          <c:spPr>
            <a:ln w="28575">
              <a:noFill/>
            </a:ln>
          </c:spPr>
          <c:marker>
            <c:symbol val="circle"/>
            <c:size val="6"/>
            <c:spPr>
              <a:noFill/>
              <a:ln w="22225">
                <a:solidFill>
                  <a:srgbClr val="C00000"/>
                </a:solidFill>
              </a:ln>
            </c:spPr>
          </c:marker>
          <c:xVal>
            <c:numRef>
              <c:f>'Ramp rate'!$U$3:$U$10</c:f>
              <c:numCache>
                <c:formatCode>General</c:formatCode>
                <c:ptCount val="8"/>
                <c:pt idx="0">
                  <c:v>20</c:v>
                </c:pt>
                <c:pt idx="1">
                  <c:v>50</c:v>
                </c:pt>
                <c:pt idx="2">
                  <c:v>100</c:v>
                </c:pt>
                <c:pt idx="3">
                  <c:v>125</c:v>
                </c:pt>
                <c:pt idx="4">
                  <c:v>150</c:v>
                </c:pt>
                <c:pt idx="5">
                  <c:v>175</c:v>
                </c:pt>
                <c:pt idx="6">
                  <c:v>250</c:v>
                </c:pt>
                <c:pt idx="7">
                  <c:v>333</c:v>
                </c:pt>
              </c:numCache>
            </c:numRef>
          </c:xVal>
          <c:yVal>
            <c:numRef>
              <c:f>'Ramp rate'!$AB$3:$AB$10</c:f>
              <c:numCache>
                <c:formatCode>General</c:formatCode>
                <c:ptCount val="8"/>
                <c:pt idx="4">
                  <c:v>11090</c:v>
                </c:pt>
              </c:numCache>
            </c:numRef>
          </c:yVal>
          <c:smooth val="0"/>
        </c:ser>
        <c:ser>
          <c:idx val="7"/>
          <c:order val="3"/>
          <c:tx>
            <c:v>1.9K Coil10b</c:v>
          </c:tx>
          <c:spPr>
            <a:ln w="28575">
              <a:noFill/>
            </a:ln>
          </c:spPr>
          <c:marker>
            <c:symbol val="triangle"/>
            <c:size val="9"/>
            <c:spPr>
              <a:noFill/>
              <a:ln w="22225">
                <a:solidFill>
                  <a:schemeClr val="accent6">
                    <a:lumMod val="50000"/>
                  </a:schemeClr>
                </a:solidFill>
              </a:ln>
            </c:spPr>
          </c:marker>
          <c:xVal>
            <c:numRef>
              <c:f>'Ramp rate'!$U$22:$U$28</c:f>
              <c:numCache>
                <c:formatCode>General</c:formatCode>
                <c:ptCount val="7"/>
                <c:pt idx="0">
                  <c:v>20</c:v>
                </c:pt>
                <c:pt idx="1">
                  <c:v>50</c:v>
                </c:pt>
                <c:pt idx="2">
                  <c:v>100</c:v>
                </c:pt>
                <c:pt idx="3">
                  <c:v>125</c:v>
                </c:pt>
                <c:pt idx="4">
                  <c:v>150</c:v>
                </c:pt>
                <c:pt idx="5">
                  <c:v>200</c:v>
                </c:pt>
                <c:pt idx="6">
                  <c:v>250</c:v>
                </c:pt>
              </c:numCache>
            </c:numRef>
          </c:xVal>
          <c:yVal>
            <c:numRef>
              <c:f>'Ramp rate'!$AA$22:$AA$28</c:f>
              <c:numCache>
                <c:formatCode>General</c:formatCode>
                <c:ptCount val="7"/>
                <c:pt idx="1">
                  <c:v>11221</c:v>
                </c:pt>
              </c:numCache>
            </c:numRef>
          </c:yVal>
          <c:smooth val="0"/>
        </c:ser>
        <c:ser>
          <c:idx val="2"/>
          <c:order val="4"/>
          <c:tx>
            <c:v>4.6K, RampRate</c:v>
          </c:tx>
          <c:spPr>
            <a:ln w="28575">
              <a:noFill/>
            </a:ln>
          </c:spPr>
          <c:marker>
            <c:symbol val="circle"/>
            <c:size val="6"/>
            <c:spPr>
              <a:solidFill>
                <a:schemeClr val="tx2"/>
              </a:solidFill>
              <a:ln w="22225">
                <a:solidFill>
                  <a:schemeClr val="tx2"/>
                </a:solidFill>
              </a:ln>
            </c:spPr>
          </c:marker>
          <c:xVal>
            <c:numRef>
              <c:f>'Ramp rate'!$U$3:$U$10</c:f>
              <c:numCache>
                <c:formatCode>General</c:formatCode>
                <c:ptCount val="8"/>
                <c:pt idx="0">
                  <c:v>20</c:v>
                </c:pt>
                <c:pt idx="1">
                  <c:v>50</c:v>
                </c:pt>
                <c:pt idx="2">
                  <c:v>100</c:v>
                </c:pt>
                <c:pt idx="3">
                  <c:v>125</c:v>
                </c:pt>
                <c:pt idx="4">
                  <c:v>150</c:v>
                </c:pt>
                <c:pt idx="5">
                  <c:v>175</c:v>
                </c:pt>
                <c:pt idx="6">
                  <c:v>250</c:v>
                </c:pt>
                <c:pt idx="7">
                  <c:v>333</c:v>
                </c:pt>
              </c:numCache>
            </c:numRef>
          </c:xVal>
          <c:yVal>
            <c:numRef>
              <c:f>'Ramp rate'!$AE$3:$AE$10</c:f>
              <c:numCache>
                <c:formatCode>General</c:formatCode>
                <c:ptCount val="8"/>
                <c:pt idx="5">
                  <c:v>10610</c:v>
                </c:pt>
                <c:pt idx="6">
                  <c:v>6745</c:v>
                </c:pt>
                <c:pt idx="7">
                  <c:v>2284.5</c:v>
                </c:pt>
              </c:numCache>
            </c:numRef>
          </c:yVal>
          <c:smooth val="0"/>
        </c:ser>
        <c:ser>
          <c:idx val="8"/>
          <c:order val="5"/>
          <c:tx>
            <c:v>1.9K Coil10a</c:v>
          </c:tx>
          <c:spPr>
            <a:ln w="28575">
              <a:noFill/>
            </a:ln>
          </c:spPr>
          <c:marker>
            <c:symbol val="triangle"/>
            <c:size val="8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accent6">
                    <a:lumMod val="50000"/>
                  </a:schemeClr>
                </a:solidFill>
              </a:ln>
            </c:spPr>
          </c:marker>
          <c:xVal>
            <c:numRef>
              <c:f>'Ramp rate'!$U$22:$U$28</c:f>
              <c:numCache>
                <c:formatCode>General</c:formatCode>
                <c:ptCount val="7"/>
                <c:pt idx="0">
                  <c:v>20</c:v>
                </c:pt>
                <c:pt idx="1">
                  <c:v>50</c:v>
                </c:pt>
                <c:pt idx="2">
                  <c:v>100</c:v>
                </c:pt>
                <c:pt idx="3">
                  <c:v>125</c:v>
                </c:pt>
                <c:pt idx="4">
                  <c:v>150</c:v>
                </c:pt>
                <c:pt idx="5">
                  <c:v>200</c:v>
                </c:pt>
                <c:pt idx="6">
                  <c:v>250</c:v>
                </c:pt>
              </c:numCache>
            </c:numRef>
          </c:xVal>
          <c:yVal>
            <c:numRef>
              <c:f>'Ramp rate'!$W$22:$W$28</c:f>
              <c:numCache>
                <c:formatCode>General</c:formatCode>
                <c:ptCount val="7"/>
                <c:pt idx="3">
                  <c:v>11814</c:v>
                </c:pt>
                <c:pt idx="5">
                  <c:v>10689.3</c:v>
                </c:pt>
              </c:numCache>
            </c:numRef>
          </c:yVal>
          <c:smooth val="0"/>
        </c:ser>
        <c:ser>
          <c:idx val="3"/>
          <c:order val="6"/>
          <c:tx>
            <c:v>2.6K, Coil13b</c:v>
          </c:tx>
          <c:spPr>
            <a:ln w="28575">
              <a:noFill/>
            </a:ln>
          </c:spPr>
          <c:marker>
            <c:symbol val="square"/>
            <c:size val="8"/>
            <c:spPr>
              <a:noFill/>
              <a:ln w="22225">
                <a:solidFill>
                  <a:schemeClr val="tx1"/>
                </a:solidFill>
              </a:ln>
            </c:spPr>
          </c:marker>
          <c:xVal>
            <c:numRef>
              <c:f>'Ramp rate'!$U$13:$U$18</c:f>
              <c:numCache>
                <c:formatCode>General</c:formatCode>
                <c:ptCount val="6"/>
                <c:pt idx="0">
                  <c:v>20</c:v>
                </c:pt>
                <c:pt idx="1">
                  <c:v>50</c:v>
                </c:pt>
                <c:pt idx="2">
                  <c:v>100</c:v>
                </c:pt>
                <c:pt idx="3">
                  <c:v>125</c:v>
                </c:pt>
                <c:pt idx="4">
                  <c:v>150</c:v>
                </c:pt>
                <c:pt idx="5">
                  <c:v>200</c:v>
                </c:pt>
              </c:numCache>
            </c:numRef>
          </c:xVal>
          <c:yVal>
            <c:numRef>
              <c:f>'Ramp rate'!$AD$13:$AD$18</c:f>
              <c:numCache>
                <c:formatCode>General</c:formatCode>
                <c:ptCount val="6"/>
                <c:pt idx="0">
                  <c:v>10271</c:v>
                </c:pt>
                <c:pt idx="1">
                  <c:v>11170</c:v>
                </c:pt>
                <c:pt idx="2">
                  <c:v>11708</c:v>
                </c:pt>
              </c:numCache>
            </c:numRef>
          </c:yVal>
          <c:smooth val="0"/>
        </c:ser>
        <c:ser>
          <c:idx val="9"/>
          <c:order val="7"/>
          <c:tx>
            <c:v>1.9K Coil11a</c:v>
          </c:tx>
          <c:spPr>
            <a:ln w="28575">
              <a:noFill/>
            </a:ln>
          </c:spPr>
          <c:marker>
            <c:symbol val="triangle"/>
            <c:size val="8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'Ramp rate'!$U$22:$U$28</c:f>
              <c:numCache>
                <c:formatCode>General</c:formatCode>
                <c:ptCount val="7"/>
                <c:pt idx="0">
                  <c:v>20</c:v>
                </c:pt>
                <c:pt idx="1">
                  <c:v>50</c:v>
                </c:pt>
                <c:pt idx="2">
                  <c:v>100</c:v>
                </c:pt>
                <c:pt idx="3">
                  <c:v>125</c:v>
                </c:pt>
                <c:pt idx="4">
                  <c:v>150</c:v>
                </c:pt>
                <c:pt idx="5">
                  <c:v>200</c:v>
                </c:pt>
                <c:pt idx="6">
                  <c:v>250</c:v>
                </c:pt>
              </c:numCache>
            </c:numRef>
          </c:xVal>
          <c:yVal>
            <c:numRef>
              <c:f>'Ramp rate'!$X$22:$X$28</c:f>
              <c:numCache>
                <c:formatCode>General</c:formatCode>
                <c:ptCount val="7"/>
                <c:pt idx="2">
                  <c:v>11686.1</c:v>
                </c:pt>
                <c:pt idx="4">
                  <c:v>11743.4</c:v>
                </c:pt>
              </c:numCache>
            </c:numRef>
          </c:yVal>
          <c:smooth val="0"/>
        </c:ser>
        <c:ser>
          <c:idx val="4"/>
          <c:order val="8"/>
          <c:tx>
            <c:v>2.6K Coil11b</c:v>
          </c:tx>
          <c:spPr>
            <a:ln w="28575">
              <a:noFill/>
            </a:ln>
          </c:spPr>
          <c:marker>
            <c:symbol val="square"/>
            <c:size val="9"/>
            <c:spPr>
              <a:noFill/>
              <a:ln w="22225">
                <a:solidFill>
                  <a:srgbClr val="C00000"/>
                </a:solidFill>
              </a:ln>
            </c:spPr>
          </c:marker>
          <c:xVal>
            <c:numRef>
              <c:f>'Ramp rate'!$U$13:$U$18</c:f>
              <c:numCache>
                <c:formatCode>General</c:formatCode>
                <c:ptCount val="6"/>
                <c:pt idx="0">
                  <c:v>20</c:v>
                </c:pt>
                <c:pt idx="1">
                  <c:v>50</c:v>
                </c:pt>
                <c:pt idx="2">
                  <c:v>100</c:v>
                </c:pt>
                <c:pt idx="3">
                  <c:v>125</c:v>
                </c:pt>
                <c:pt idx="4">
                  <c:v>150</c:v>
                </c:pt>
                <c:pt idx="5">
                  <c:v>200</c:v>
                </c:pt>
              </c:numCache>
            </c:numRef>
          </c:xVal>
          <c:yVal>
            <c:numRef>
              <c:f>'Ramp rate'!$AB$13:$AB$18</c:f>
              <c:numCache>
                <c:formatCode>General</c:formatCode>
                <c:ptCount val="6"/>
                <c:pt idx="4">
                  <c:v>11090</c:v>
                </c:pt>
              </c:numCache>
            </c:numRef>
          </c:yVal>
          <c:smooth val="0"/>
        </c:ser>
        <c:ser>
          <c:idx val="10"/>
          <c:order val="9"/>
          <c:tx>
            <c:v>1.9K RampRate</c:v>
          </c:tx>
          <c:spPr>
            <a:ln w="28575">
              <a:noFill/>
            </a:ln>
          </c:spPr>
          <c:marker>
            <c:symbol val="triangle"/>
            <c:size val="7"/>
            <c:spPr>
              <a:solidFill>
                <a:schemeClr val="tx2"/>
              </a:solidFill>
              <a:ln w="19050">
                <a:solidFill>
                  <a:schemeClr val="tx2"/>
                </a:solidFill>
              </a:ln>
            </c:spPr>
          </c:marker>
          <c:xVal>
            <c:numRef>
              <c:f>'Ramp rate'!$U$22:$U$28</c:f>
              <c:numCache>
                <c:formatCode>General</c:formatCode>
                <c:ptCount val="7"/>
                <c:pt idx="0">
                  <c:v>20</c:v>
                </c:pt>
                <c:pt idx="1">
                  <c:v>50</c:v>
                </c:pt>
                <c:pt idx="2">
                  <c:v>100</c:v>
                </c:pt>
                <c:pt idx="3">
                  <c:v>125</c:v>
                </c:pt>
                <c:pt idx="4">
                  <c:v>150</c:v>
                </c:pt>
                <c:pt idx="5">
                  <c:v>200</c:v>
                </c:pt>
                <c:pt idx="6">
                  <c:v>250</c:v>
                </c:pt>
              </c:numCache>
            </c:numRef>
          </c:xVal>
          <c:yVal>
            <c:numRef>
              <c:f>'Ramp rate'!$AE$22:$AE$28</c:f>
              <c:numCache>
                <c:formatCode>General</c:formatCode>
                <c:ptCount val="7"/>
                <c:pt idx="6">
                  <c:v>8894</c:v>
                </c:pt>
              </c:numCache>
            </c:numRef>
          </c:yVal>
          <c:smooth val="0"/>
        </c:ser>
        <c:ser>
          <c:idx val="5"/>
          <c:order val="10"/>
          <c:tx>
            <c:v>2.6K Coil10a</c:v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chemeClr val="accent6">
                  <a:lumMod val="50000"/>
                </a:schemeClr>
              </a:solidFill>
              <a:ln w="22225">
                <a:solidFill>
                  <a:schemeClr val="accent6">
                    <a:lumMod val="50000"/>
                  </a:schemeClr>
                </a:solidFill>
              </a:ln>
            </c:spPr>
          </c:marker>
          <c:xVal>
            <c:numRef>
              <c:f>'Ramp rate'!$U$13:$U$18</c:f>
              <c:numCache>
                <c:formatCode>General</c:formatCode>
                <c:ptCount val="6"/>
                <c:pt idx="0">
                  <c:v>20</c:v>
                </c:pt>
                <c:pt idx="1">
                  <c:v>50</c:v>
                </c:pt>
                <c:pt idx="2">
                  <c:v>100</c:v>
                </c:pt>
                <c:pt idx="3">
                  <c:v>125</c:v>
                </c:pt>
                <c:pt idx="4">
                  <c:v>150</c:v>
                </c:pt>
                <c:pt idx="5">
                  <c:v>200</c:v>
                </c:pt>
              </c:numCache>
            </c:numRef>
          </c:xVal>
          <c:yVal>
            <c:numRef>
              <c:f>'Ramp rate'!$W$13:$W$18</c:f>
              <c:numCache>
                <c:formatCode>General</c:formatCode>
                <c:ptCount val="6"/>
                <c:pt idx="3">
                  <c:v>11574</c:v>
                </c:pt>
              </c:numCache>
            </c:numRef>
          </c:yVal>
          <c:smooth val="0"/>
        </c:ser>
        <c:ser>
          <c:idx val="11"/>
          <c:order val="11"/>
          <c:tx>
            <c:v>3.4 K, Coil13b</c:v>
          </c:tx>
          <c:spPr>
            <a:ln w="28575">
              <a:noFill/>
            </a:ln>
          </c:spPr>
          <c:marker>
            <c:symbol val="diamond"/>
            <c:size val="9"/>
            <c:spPr>
              <a:noFill/>
              <a:ln w="19050">
                <a:solidFill>
                  <a:schemeClr val="tx1"/>
                </a:solidFill>
              </a:ln>
            </c:spPr>
          </c:marker>
          <c:xVal>
            <c:numRef>
              <c:f>'Ramp rate'!$U$11</c:f>
              <c:numCache>
                <c:formatCode>General</c:formatCode>
                <c:ptCount val="1"/>
                <c:pt idx="0">
                  <c:v>20</c:v>
                </c:pt>
              </c:numCache>
            </c:numRef>
          </c:xVal>
          <c:yVal>
            <c:numRef>
              <c:f>'Ramp rate'!$AD$11</c:f>
              <c:numCache>
                <c:formatCode>General</c:formatCode>
                <c:ptCount val="1"/>
                <c:pt idx="0">
                  <c:v>9874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4266112"/>
        <c:axId val="94268416"/>
      </c:scatterChart>
      <c:valAx>
        <c:axId val="942661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Ramp Rate [A/s]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94268416"/>
        <c:crosses val="autoZero"/>
        <c:crossBetween val="midCat"/>
      </c:valAx>
      <c:valAx>
        <c:axId val="94268416"/>
        <c:scaling>
          <c:orientation val="minMax"/>
          <c:max val="12200"/>
          <c:min val="22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Quench Current [A]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9426611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5007754892968167"/>
          <c:y val="0.45565569631491631"/>
          <c:w val="0.49994226515936718"/>
          <c:h val="0.37802999783589508"/>
        </c:manualLayout>
      </c:layout>
      <c:overlay val="0"/>
      <c:spPr>
        <a:solidFill>
          <a:sysClr val="window" lastClr="FFFFFF"/>
        </a:solidFill>
        <a:ln>
          <a:solidFill>
            <a:schemeClr val="tx1"/>
          </a:solidFill>
        </a:ln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01CBBC2-583B-4F80-8BE1-97C1ABBDF0FC}" type="datetimeFigureOut">
              <a:rPr lang="en-US"/>
              <a:pPr>
                <a:defRPr/>
              </a:pPr>
              <a:t>10/17/2013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Paolo Ferracin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5F30460-3557-4B3C-AA46-12CA51C178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76373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8C82A9A-80AF-4F53-8E28-2CF58FFD99E0}" type="datetimeFigureOut">
              <a:rPr lang="en-US"/>
              <a:pPr>
                <a:defRPr/>
              </a:pPr>
              <a:t>10/17/2013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16463"/>
            <a:ext cx="5435600" cy="4467225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Paolo Ferracin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829D504-827D-4D82-A6D6-C0F653A711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69618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430090"/>
            <a:ext cx="2945659" cy="4964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lIns="92492" tIns="46246" rIns="92492" bIns="46246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DFBFB51-7D3D-41E1-9DF2-93BEDA46B3B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4582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352800"/>
            <a:ext cx="84582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04800" y="4724400"/>
            <a:ext cx="8458200" cy="1371600"/>
          </a:xfrm>
        </p:spPr>
        <p:txBody>
          <a:bodyPr>
            <a:normAutofit/>
          </a:bodyPr>
          <a:lstStyle>
            <a:lvl1pPr algn="ctr">
              <a:buNone/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6629400" y="6324600"/>
            <a:ext cx="14509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15, 2013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Ambrosio and P. Ferracin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95CA6-09F6-4A42-A920-17DEE3BB08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993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09/10/2013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Ambrosio and P. Ferracin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E809E-8E5F-40C9-BAD9-0A585DE21C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527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09/10/2013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Ambrosio and P. Ferracin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1FA1A-2112-4B2B-BF6A-31990E0E04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5445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20"/>
          <p:cNvSpPr>
            <a:spLocks noGrp="1"/>
          </p:cNvSpPr>
          <p:nvPr>
            <p:ph type="sldNum" sz="quarter" idx="11"/>
          </p:nvPr>
        </p:nvSpPr>
        <p:spPr>
          <a:xfrm>
            <a:off x="8534400" y="6553200"/>
            <a:ext cx="381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50A00-116A-484E-98C5-45BCDDB8A6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351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November 16, 2011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1st HiLumi LHC/LARP Collaboration Meeting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418CD-31F5-41A1-9EFD-F7A3B87BE7F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4667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November 16, 2011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321945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1st HiLumi LHC/LARP Collaboration Meeting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03327-A61A-4047-9678-B4AB923A9DA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846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November 16, 2011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1st HiLumi LHC/LARP Collaboration Meeting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3915AA-8217-4FD0-A4D6-D1FD654404C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401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November 16, 2011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1st HiLumi LHC/LARP Collaboration Meeting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97F0A-EAFB-4BEC-9113-1E6F3237D64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481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November 16, 2011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1st HiLumi LHC/LARP Collaboration Meeting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7C6C13-51C7-4863-B36A-A9300025AFE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1557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November 16, 2011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1st HiLumi LHC/LARP Collaboration Meeting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79F41-A74D-4DB1-B954-5DC1900A323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4904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November 16, 2011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1st HiLumi LHC/LARP Collaboration Meeting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37A3C-D08E-499B-B8FD-5B911287E7C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91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29400" y="6324600"/>
            <a:ext cx="1450975" cy="365125"/>
          </a:xfrm>
        </p:spPr>
        <p:txBody>
          <a:bodyPr/>
          <a:lstStyle>
            <a:lvl1pPr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October 17,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/>
              <a:t>G. </a:t>
            </a:r>
            <a:r>
              <a:rPr lang="en-US" dirty="0" smtClean="0"/>
              <a:t>Ambrosio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C0B8E34-1F16-40D1-B73D-247C428146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811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November 16, 2011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1st HiLumi LHC/LARP Collaboration Meeting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6AE41-B17B-4482-B9A7-C86AEEB9BCB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2532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November 16, 2011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1st HiLumi LHC/LARP Collaboration Meeting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4DDE9-A520-4150-97DD-B9A6B53ED05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1136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83FF3-5D09-44A0-8F47-56412315A033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A588B-B71A-4C98-A076-08848B03B76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592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4030D4-9AF2-4A12-BFC4-9489F77B461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F78B03-FC9D-4072-AED5-5AC3A44EF4D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3816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9BF991-B009-4B48-BBFE-D4E0791A2818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43113-7E30-426C-8462-DE245942A70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9402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BA818-39D0-4404-B3AD-248EF1CCCA36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3F29E-38CA-497E-BFDF-FB4ACFA5E5D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5013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C5C91-D525-413B-B593-4752FC8DB2B3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E0EE-C670-4BD1-BA5D-19C0C4F0A1A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1727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0879D-5924-40EB-9463-1C5A685EA476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96286D-9D34-401E-B635-9489BD91BD9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3282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E2713-44F5-47DF-B569-0CBA28670D49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014F23-C4D6-40F7-8BE1-F14FD63532D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7450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D25C4-A364-442C-94EF-013F301E366A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EC1BB-C50B-4B6C-AC86-AD75B811885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222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09/10/2013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Ambrosio and P. Ferracin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07496-B42D-47C7-B2C5-18F3CD2683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801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4CC88-5BEF-4838-8C98-3A701F835A4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FA915-9113-4E32-B862-5432AE0BA1D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7349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CBF73-18B6-4943-B096-E00D566997A8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64D55-27AC-4548-8EA1-40B4B34B25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140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E00E6-0884-48B9-A7F8-84497DBD4773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9ACED-CF70-44CD-8F34-FCC26BB3E1F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6884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1D53D-AC77-4E36-81F3-348B26DD78E6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3C70E-E6F5-4BEC-803B-D78F8993303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8356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4582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352800"/>
            <a:ext cx="84582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04800" y="4724400"/>
            <a:ext cx="8458200" cy="1371600"/>
          </a:xfrm>
        </p:spPr>
        <p:txBody>
          <a:bodyPr>
            <a:normAutofit/>
          </a:bodyPr>
          <a:lstStyle>
            <a:lvl1pPr algn="ctr">
              <a:buNone/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6629400" y="6324600"/>
            <a:ext cx="14509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15, 2013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G. Ambrosio and P. Ferracin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95CA6-09F6-4A42-A920-17DEE3BB08E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9568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29400" y="6324600"/>
            <a:ext cx="1450975" cy="365125"/>
          </a:xfrm>
        </p:spPr>
        <p:txBody>
          <a:bodyPr/>
          <a:lstStyle>
            <a:lvl1pPr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1F497D"/>
                </a:solidFill>
              </a:rPr>
              <a:t>October 17, 2013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srgbClr val="1F497D"/>
                </a:solidFill>
              </a:rPr>
              <a:t>G. </a:t>
            </a:r>
            <a:r>
              <a:rPr lang="en-US" dirty="0" smtClean="0">
                <a:solidFill>
                  <a:srgbClr val="1F497D"/>
                </a:solidFill>
              </a:rPr>
              <a:t>Ambrosio 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C0B8E34-1F16-40D1-B73D-247C428146B1}" type="slidenum">
              <a:rPr lang="en-US">
                <a:solidFill>
                  <a:srgbClr val="1F49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95132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09/10/2013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G. Ambrosio and P. Ferracin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07496-B42D-47C7-B2C5-18F3CD26834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7912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1910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34200" y="6335713"/>
            <a:ext cx="1146175" cy="365125"/>
          </a:xfrm>
        </p:spPr>
        <p:txBody>
          <a:bodyPr/>
          <a:lstStyle>
            <a:lvl1pPr algn="l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1F497D"/>
                </a:solidFill>
              </a:rPr>
              <a:t>09/10/2013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1F497D"/>
                </a:solidFill>
              </a:rPr>
              <a:t>G. Ambrosio and P. Ferracin 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4F978B0-7DEB-4CEB-A436-DEA996D962DE}" type="slidenum">
              <a:rPr lang="en-US">
                <a:solidFill>
                  <a:srgbClr val="1F49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7594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09/10/2013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G. Ambrosio and P. Ferracin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0C685-33F5-4694-AFA9-392606CD049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80524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09/10/2013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G. Ambrosio and P. Ferracin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F666A-42D9-414D-B422-4FEB03AF92D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089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1910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34200" y="6335713"/>
            <a:ext cx="1146175" cy="365125"/>
          </a:xfrm>
        </p:spPr>
        <p:txBody>
          <a:bodyPr/>
          <a:lstStyle>
            <a:lvl1pPr algn="l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09/10/2013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G. Ambrosio and P. Ferracin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4F978B0-7DEB-4CEB-A436-DEA996D962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1679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09/10/2013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G. Ambrosio and P. Ferracin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6E693-636E-4A58-BD6B-73BEE4E1EC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47748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09/10/2013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G. Ambrosio and P. Ferracin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35F21-1150-4100-BA13-B23842E5A10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0466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09/10/2013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G. Ambrosio and P. Ferracin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5DEEB-D01B-4248-8581-328851B52BE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3012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09/10/2013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G. Ambrosio and P. Ferracin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E809E-8E5F-40C9-BAD9-0A585DE21C8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7468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09/10/2013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G. Ambrosio and P. Ferracin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1FA1A-2112-4B2B-BF6A-31990E0E04F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25129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20"/>
          <p:cNvSpPr>
            <a:spLocks noGrp="1"/>
          </p:cNvSpPr>
          <p:nvPr>
            <p:ph type="sldNum" sz="quarter" idx="11"/>
          </p:nvPr>
        </p:nvSpPr>
        <p:spPr>
          <a:xfrm>
            <a:off x="8534400" y="6553200"/>
            <a:ext cx="381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50A00-116A-484E-98C5-45BCDDB8A66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367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4582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352800"/>
            <a:ext cx="84582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04800" y="4724400"/>
            <a:ext cx="8458200" cy="1371600"/>
          </a:xfrm>
        </p:spPr>
        <p:txBody>
          <a:bodyPr>
            <a:normAutofit/>
          </a:bodyPr>
          <a:lstStyle>
            <a:lvl1pPr algn="ctr">
              <a:buNone/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6629400" y="6324600"/>
            <a:ext cx="14509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15, 2013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G. Ambrosio and P. Ferracin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95CA6-09F6-4A42-A920-17DEE3BB08E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13583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29400" y="6324600"/>
            <a:ext cx="1450975" cy="365125"/>
          </a:xfrm>
        </p:spPr>
        <p:txBody>
          <a:bodyPr/>
          <a:lstStyle>
            <a:lvl1pPr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1F497D"/>
                </a:solidFill>
              </a:rPr>
              <a:t>October 17, 2013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srgbClr val="1F497D"/>
                </a:solidFill>
              </a:rPr>
              <a:t>G. </a:t>
            </a:r>
            <a:r>
              <a:rPr lang="en-US" dirty="0" smtClean="0">
                <a:solidFill>
                  <a:srgbClr val="1F497D"/>
                </a:solidFill>
              </a:rPr>
              <a:t>Ambrosio 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C0B8E34-1F16-40D1-B73D-247C428146B1}" type="slidenum">
              <a:rPr lang="en-US">
                <a:solidFill>
                  <a:srgbClr val="1F49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78808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09/10/2013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G. Ambrosio and P. Ferracin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07496-B42D-47C7-B2C5-18F3CD26834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08268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1910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34200" y="6335713"/>
            <a:ext cx="1146175" cy="365125"/>
          </a:xfrm>
        </p:spPr>
        <p:txBody>
          <a:bodyPr/>
          <a:lstStyle>
            <a:lvl1pPr algn="l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1F497D"/>
                </a:solidFill>
              </a:rPr>
              <a:t>09/10/2013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1F497D"/>
                </a:solidFill>
              </a:rPr>
              <a:t>G. Ambrosio and P. Ferracin 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4F978B0-7DEB-4CEB-A436-DEA996D962DE}" type="slidenum">
              <a:rPr lang="en-US">
                <a:solidFill>
                  <a:srgbClr val="1F49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202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09/10/2013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Ambrosio and P. Ferracin 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0C685-33F5-4694-AFA9-392606CD04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55288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09/10/2013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G. Ambrosio and P. Ferracin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0C685-33F5-4694-AFA9-392606CD049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17037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09/10/2013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G. Ambrosio and P. Ferracin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F666A-42D9-414D-B422-4FEB03AF92D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01095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09/10/2013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G. Ambrosio and P. Ferracin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6E693-636E-4A58-BD6B-73BEE4E1EC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38787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09/10/2013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G. Ambrosio and P. Ferracin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35F21-1150-4100-BA13-B23842E5A10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30419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09/10/2013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G. Ambrosio and P. Ferracin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5DEEB-D01B-4248-8581-328851B52BE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86102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09/10/2013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G. Ambrosio and P. Ferracin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E809E-8E5F-40C9-BAD9-0A585DE21C8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150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09/10/2013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G. Ambrosio and P. Ferracin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1FA1A-2112-4B2B-BF6A-31990E0E04F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23682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20"/>
          <p:cNvSpPr>
            <a:spLocks noGrp="1"/>
          </p:cNvSpPr>
          <p:nvPr>
            <p:ph type="sldNum" sz="quarter" idx="11"/>
          </p:nvPr>
        </p:nvSpPr>
        <p:spPr>
          <a:xfrm>
            <a:off x="8534400" y="6553200"/>
            <a:ext cx="381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50A00-116A-484E-98C5-45BCDDB8A66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506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83FF3-5D09-44A0-8F47-56412315A033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A588B-B71A-4C98-A076-08848B03B76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6685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4030D4-9AF2-4A12-BFC4-9489F77B461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F78B03-FC9D-4072-AED5-5AC3A44EF4D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916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09/10/2013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Ambrosio and P. Ferracin 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F666A-42D9-414D-B422-4FEB03AF92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11261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9BF991-B009-4B48-BBFE-D4E0791A2818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43113-7E30-426C-8462-DE245942A70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61280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BA818-39D0-4404-B3AD-248EF1CCCA36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3F29E-38CA-497E-BFDF-FB4ACFA5E5D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32932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C5C91-D525-413B-B593-4752FC8DB2B3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E0EE-C670-4BD1-BA5D-19C0C4F0A1A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22908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0879D-5924-40EB-9463-1C5A685EA476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96286D-9D34-401E-B635-9489BD91BD9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25178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E2713-44F5-47DF-B569-0CBA28670D49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014F23-C4D6-40F7-8BE1-F14FD63532D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69230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D25C4-A364-442C-94EF-013F301E366A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EC1BB-C50B-4B6C-AC86-AD75B811885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95214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4CC88-5BEF-4838-8C98-3A701F835A4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FA915-9113-4E32-B862-5432AE0BA1D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50239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CBF73-18B6-4943-B096-E00D566997A8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64D55-27AC-4548-8EA1-40B4B34B25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4453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E00E6-0884-48B9-A7F8-84497DBD4773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9ACED-CF70-44CD-8F34-FCC26BB3E1F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60982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1D53D-AC77-4E36-81F3-348B26DD78E6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3C70E-E6F5-4BEC-803B-D78F8993303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791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09/10/2013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Ambrosio and P. Ferracin 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6E693-636E-4A58-BD6B-73BEE4E1EC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48711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G. Ambrosio – LQ/LHQ Video-mtg  Feb 1, 2011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MT21- Hefei, CN - Oct 21, 2009  </a:t>
            </a:r>
          </a:p>
        </p:txBody>
      </p:sp>
    </p:spTree>
    <p:extLst>
      <p:ext uri="{BB962C8B-B14F-4D97-AF65-F5344CB8AC3E}">
        <p14:creationId xmlns:p14="http://schemas.microsoft.com/office/powerpoint/2010/main" val="89820151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58471-166A-4984-A4E7-7AB7BD1D268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MT21- Hefei, CN - Oct 21, 2009  </a:t>
            </a:r>
          </a:p>
        </p:txBody>
      </p:sp>
    </p:spTree>
    <p:extLst>
      <p:ext uri="{BB962C8B-B14F-4D97-AF65-F5344CB8AC3E}">
        <p14:creationId xmlns:p14="http://schemas.microsoft.com/office/powerpoint/2010/main" val="18371376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G. Ambrosio – LQ/LHQ Video-mtg  Feb 1,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A4B80-24DC-4D00-B429-3CEBD9F75BE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MT21- Hefei, CN - Oct 21, 2009  </a:t>
            </a:r>
          </a:p>
        </p:txBody>
      </p:sp>
    </p:spTree>
    <p:extLst>
      <p:ext uri="{BB962C8B-B14F-4D97-AF65-F5344CB8AC3E}">
        <p14:creationId xmlns:p14="http://schemas.microsoft.com/office/powerpoint/2010/main" val="36240944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G. Ambrosio – LQ/LHQ Video-mtg  Feb 1,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66C7D-0053-4EE8-868A-1B831C03380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MT21- Hefei, CN - Oct 21, 2009  </a:t>
            </a:r>
          </a:p>
        </p:txBody>
      </p:sp>
    </p:spTree>
    <p:extLst>
      <p:ext uri="{BB962C8B-B14F-4D97-AF65-F5344CB8AC3E}">
        <p14:creationId xmlns:p14="http://schemas.microsoft.com/office/powerpoint/2010/main" val="319244844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G. Ambrosio – LQ/LHQ Video-mtg  Feb 1,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9CC49-5045-4CFC-9DC5-1E551A2068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MT21- Hefei, CN - Oct 21, 2009  </a:t>
            </a:r>
          </a:p>
        </p:txBody>
      </p:sp>
    </p:spTree>
    <p:extLst>
      <p:ext uri="{BB962C8B-B14F-4D97-AF65-F5344CB8AC3E}">
        <p14:creationId xmlns:p14="http://schemas.microsoft.com/office/powerpoint/2010/main" val="124069522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G. Ambrosio – LQ/LHQ Video-mtg  Feb 1,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A70A1-7899-41DA-AC33-52C6576AB7F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MT21- Hefei, CN - Oct 21, 2009  </a:t>
            </a:r>
          </a:p>
        </p:txBody>
      </p:sp>
    </p:spTree>
    <p:extLst>
      <p:ext uri="{BB962C8B-B14F-4D97-AF65-F5344CB8AC3E}">
        <p14:creationId xmlns:p14="http://schemas.microsoft.com/office/powerpoint/2010/main" val="193533915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230563" y="6600825"/>
            <a:ext cx="3352800" cy="257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G. Ambrosio – LQ/LHQ Video-mtg  Feb 1,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EDCAE-0997-40CF-999B-F73A04BF13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2"/>
          </p:nvPr>
        </p:nvSpPr>
        <p:spPr>
          <a:xfrm>
            <a:off x="0" y="6615113"/>
            <a:ext cx="2470150" cy="242887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MT21- Hefei, CN - Oct 21, 2009  </a:t>
            </a:r>
          </a:p>
        </p:txBody>
      </p:sp>
    </p:spTree>
    <p:extLst>
      <p:ext uri="{BB962C8B-B14F-4D97-AF65-F5344CB8AC3E}">
        <p14:creationId xmlns:p14="http://schemas.microsoft.com/office/powerpoint/2010/main" val="412884669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G. Ambrosio – LQ/LHQ Video-mtg  Feb 1,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32F9F-80AF-40F6-8539-25DF6417F40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MT21- Hefei, CN - Oct 21, 2009  </a:t>
            </a:r>
          </a:p>
        </p:txBody>
      </p:sp>
    </p:spTree>
    <p:extLst>
      <p:ext uri="{BB962C8B-B14F-4D97-AF65-F5344CB8AC3E}">
        <p14:creationId xmlns:p14="http://schemas.microsoft.com/office/powerpoint/2010/main" val="76380863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G. Ambrosio – LQ/LHQ Video-mtg  Feb 1,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0CF4A-4A3E-45F1-AEB5-DEBF9258056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MT21- Hefei, CN - Oct 21, 2009  </a:t>
            </a:r>
          </a:p>
        </p:txBody>
      </p:sp>
    </p:spTree>
    <p:extLst>
      <p:ext uri="{BB962C8B-B14F-4D97-AF65-F5344CB8AC3E}">
        <p14:creationId xmlns:p14="http://schemas.microsoft.com/office/powerpoint/2010/main" val="155174402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G. Ambrosio – LQ/LHQ Video-mtg  Feb 1,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63E8A-2B05-4D2D-A7C3-1E9C2F89E24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MT21- Hefei, CN - Oct 21, 2009  </a:t>
            </a:r>
          </a:p>
        </p:txBody>
      </p:sp>
    </p:spTree>
    <p:extLst>
      <p:ext uri="{BB962C8B-B14F-4D97-AF65-F5344CB8AC3E}">
        <p14:creationId xmlns:p14="http://schemas.microsoft.com/office/powerpoint/2010/main" val="2724633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09/10/2013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Ambrosio and P. Ferracin 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35F21-1150-4100-BA13-B23842E5A1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79107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228600"/>
            <a:ext cx="19431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"/>
            <a:ext cx="56769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G. Ambrosio – LQ/LHQ Video-mtg  Feb 1,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2E398-FA29-447B-B0A8-005985BCF90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MT21- Hefei, CN - Oct 21, 2009  </a:t>
            </a:r>
          </a:p>
        </p:txBody>
      </p:sp>
    </p:spTree>
    <p:extLst>
      <p:ext uri="{BB962C8B-B14F-4D97-AF65-F5344CB8AC3E}">
        <p14:creationId xmlns:p14="http://schemas.microsoft.com/office/powerpoint/2010/main" val="251998005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G. Ambrosio – LQ/LHQ Video-mtg  Feb 1,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898D3-DFE9-4CD5-93C6-7CB36C5F618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MT21- Hefei, CN - Oct 21, 2009  </a:t>
            </a:r>
          </a:p>
        </p:txBody>
      </p:sp>
    </p:spTree>
    <p:extLst>
      <p:ext uri="{BB962C8B-B14F-4D97-AF65-F5344CB8AC3E}">
        <p14:creationId xmlns:p14="http://schemas.microsoft.com/office/powerpoint/2010/main" val="391742240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83FF3-5D09-44A0-8F47-56412315A033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A588B-B71A-4C98-A076-08848B03B76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0632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4030D4-9AF2-4A12-BFC4-9489F77B461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F78B03-FC9D-4072-AED5-5AC3A44EF4D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33981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9BF991-B009-4B48-BBFE-D4E0791A2818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43113-7E30-426C-8462-DE245942A70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86409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BA818-39D0-4404-B3AD-248EF1CCCA36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3F29E-38CA-497E-BFDF-FB4ACFA5E5D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37387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C5C91-D525-413B-B593-4752FC8DB2B3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E0EE-C670-4BD1-BA5D-19C0C4F0A1A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62963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0879D-5924-40EB-9463-1C5A685EA476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96286D-9D34-401E-B635-9489BD91BD9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83607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E2713-44F5-47DF-B569-0CBA28670D49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014F23-C4D6-40F7-8BE1-F14FD63532D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67274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D25C4-A364-442C-94EF-013F301E366A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EC1BB-C50B-4B6C-AC86-AD75B811885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84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09/10/2013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Ambrosio and P. Ferracin 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5DEEB-D01B-4248-8581-328851B52B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84745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4CC88-5BEF-4838-8C98-3A701F835A4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FA915-9113-4E32-B862-5432AE0BA1D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04239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CBF73-18B6-4943-B096-E00D566997A8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64D55-27AC-4548-8EA1-40B4B34B25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44872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E00E6-0884-48B9-A7F8-84497DBD4773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9ACED-CF70-44CD-8F34-FCC26BB3E1F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57210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1D53D-AC77-4E36-81F3-348B26DD78E6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3C70E-E6F5-4BEC-803B-D78F8993303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264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4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152400"/>
            <a:ext cx="8458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219200"/>
            <a:ext cx="8458200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9400" y="6367463"/>
            <a:ext cx="1450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October 15,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G. Ambrosio and P. Ferracin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6F0408-C73D-4FA4-9E1A-58B1C13D85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Line 6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33" name="Group 2"/>
          <p:cNvGrpSpPr>
            <a:grpSpLocks/>
          </p:cNvGrpSpPr>
          <p:nvPr userDrawn="1"/>
        </p:nvGrpSpPr>
        <p:grpSpPr bwMode="auto">
          <a:xfrm>
            <a:off x="1295400" y="6324600"/>
            <a:ext cx="609600" cy="401638"/>
            <a:chOff x="1143000" y="6324600"/>
            <a:chExt cx="609600" cy="401638"/>
          </a:xfrm>
        </p:grpSpPr>
        <p:pic>
          <p:nvPicPr>
            <p:cNvPr id="1035" name="Picture 30" descr="USLARP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7083" b="79202"/>
            <a:stretch>
              <a:fillRect/>
            </a:stretch>
          </p:blipFill>
          <p:spPr bwMode="auto">
            <a:xfrm>
              <a:off x="1298575" y="6324600"/>
              <a:ext cx="266700" cy="268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6" name="Picture 31" descr="USLARP"/>
            <p:cNvPicPr>
              <a:picLocks noChangeAspect="1" noChangeArrowheads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11" r="34460" b="79202"/>
            <a:stretch>
              <a:fillRect/>
            </a:stretch>
          </p:blipFill>
          <p:spPr bwMode="auto">
            <a:xfrm>
              <a:off x="1143000" y="6575425"/>
              <a:ext cx="609600" cy="15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4" name="Picture 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8" t="6087" r="2" b="8684"/>
          <a:stretch>
            <a:fillRect/>
          </a:stretch>
        </p:blipFill>
        <p:spPr bwMode="auto">
          <a:xfrm>
            <a:off x="277813" y="6324600"/>
            <a:ext cx="9413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164" r:id="rId1"/>
    <p:sldLayoutId id="2147486165" r:id="rId2"/>
    <p:sldLayoutId id="2147486166" r:id="rId3"/>
    <p:sldLayoutId id="2147486167" r:id="rId4"/>
    <p:sldLayoutId id="2147486168" r:id="rId5"/>
    <p:sldLayoutId id="2147486169" r:id="rId6"/>
    <p:sldLayoutId id="2147486170" r:id="rId7"/>
    <p:sldLayoutId id="2147486171" r:id="rId8"/>
    <p:sldLayoutId id="2147486172" r:id="rId9"/>
    <p:sldLayoutId id="2147486173" r:id="rId10"/>
    <p:sldLayoutId id="2147486174" r:id="rId11"/>
    <p:sldLayoutId id="2147486208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November 16, 2011</a:t>
            </a:r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1st HiLumi LHC/LARP Collaboration Meeting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>
              <a:defRPr/>
            </a:pPr>
            <a:fld id="{78D00894-264D-404F-B06F-347598C186D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3799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3800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129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176" r:id="rId1"/>
    <p:sldLayoutId id="2147486177" r:id="rId2"/>
    <p:sldLayoutId id="2147486178" r:id="rId3"/>
    <p:sldLayoutId id="2147486179" r:id="rId4"/>
    <p:sldLayoutId id="2147486180" r:id="rId5"/>
    <p:sldLayoutId id="2147486181" r:id="rId6"/>
    <p:sldLayoutId id="2147486182" r:id="rId7"/>
    <p:sldLayoutId id="2147486183" r:id="rId8"/>
    <p:sldLayoutId id="2147486184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fld id="{FA8A7014-91BC-4689-86F1-236B4E3502DA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FFA78D3-53C7-4A08-A20D-B5C99B6B8D7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566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196" r:id="rId1"/>
    <p:sldLayoutId id="2147486197" r:id="rId2"/>
    <p:sldLayoutId id="2147486198" r:id="rId3"/>
    <p:sldLayoutId id="2147486199" r:id="rId4"/>
    <p:sldLayoutId id="2147486200" r:id="rId5"/>
    <p:sldLayoutId id="2147486201" r:id="rId6"/>
    <p:sldLayoutId id="2147486202" r:id="rId7"/>
    <p:sldLayoutId id="2147486203" r:id="rId8"/>
    <p:sldLayoutId id="2147486204" r:id="rId9"/>
    <p:sldLayoutId id="2147486205" r:id="rId10"/>
    <p:sldLayoutId id="2147486206" r:id="rId11"/>
    <p:sldLayoutId id="2147486207" r:id="rId12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152400"/>
            <a:ext cx="8458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219200"/>
            <a:ext cx="8458200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9400" y="6367463"/>
            <a:ext cx="1450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15,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G. Ambrosio and P. Ferracin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6F0408-C73D-4FA4-9E1A-58B1C13D85A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31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32" name="Line 6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1033" name="Group 2"/>
          <p:cNvGrpSpPr>
            <a:grpSpLocks/>
          </p:cNvGrpSpPr>
          <p:nvPr userDrawn="1"/>
        </p:nvGrpSpPr>
        <p:grpSpPr bwMode="auto">
          <a:xfrm>
            <a:off x="1295400" y="6324600"/>
            <a:ext cx="609600" cy="401638"/>
            <a:chOff x="1143000" y="6324600"/>
            <a:chExt cx="609600" cy="401638"/>
          </a:xfrm>
        </p:grpSpPr>
        <p:pic>
          <p:nvPicPr>
            <p:cNvPr id="1035" name="Picture 30" descr="USLARP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7083" b="79202"/>
            <a:stretch>
              <a:fillRect/>
            </a:stretch>
          </p:blipFill>
          <p:spPr bwMode="auto">
            <a:xfrm>
              <a:off x="1298575" y="6324600"/>
              <a:ext cx="266700" cy="268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6" name="Picture 31" descr="USLARP"/>
            <p:cNvPicPr>
              <a:picLocks noChangeAspect="1" noChangeArrowheads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11" r="34460" b="79202"/>
            <a:stretch>
              <a:fillRect/>
            </a:stretch>
          </p:blipFill>
          <p:spPr bwMode="auto">
            <a:xfrm>
              <a:off x="1143000" y="6575425"/>
              <a:ext cx="609600" cy="15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4" name="Picture 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8" t="6087" r="2" b="8684"/>
          <a:stretch>
            <a:fillRect/>
          </a:stretch>
        </p:blipFill>
        <p:spPr bwMode="auto">
          <a:xfrm>
            <a:off x="277813" y="6324600"/>
            <a:ext cx="9413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7119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210" r:id="rId1"/>
    <p:sldLayoutId id="2147486211" r:id="rId2"/>
    <p:sldLayoutId id="2147486212" r:id="rId3"/>
    <p:sldLayoutId id="2147486213" r:id="rId4"/>
    <p:sldLayoutId id="2147486214" r:id="rId5"/>
    <p:sldLayoutId id="2147486215" r:id="rId6"/>
    <p:sldLayoutId id="2147486216" r:id="rId7"/>
    <p:sldLayoutId id="2147486217" r:id="rId8"/>
    <p:sldLayoutId id="2147486218" r:id="rId9"/>
    <p:sldLayoutId id="2147486219" r:id="rId10"/>
    <p:sldLayoutId id="2147486220" r:id="rId11"/>
    <p:sldLayoutId id="2147486221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152400"/>
            <a:ext cx="8458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219200"/>
            <a:ext cx="8458200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9400" y="6367463"/>
            <a:ext cx="1450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15,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G. Ambrosio and P. Ferracin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6F0408-C73D-4FA4-9E1A-58B1C13D85A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31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32" name="Line 6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1033" name="Group 2"/>
          <p:cNvGrpSpPr>
            <a:grpSpLocks/>
          </p:cNvGrpSpPr>
          <p:nvPr userDrawn="1"/>
        </p:nvGrpSpPr>
        <p:grpSpPr bwMode="auto">
          <a:xfrm>
            <a:off x="1295400" y="6324600"/>
            <a:ext cx="609600" cy="401638"/>
            <a:chOff x="1143000" y="6324600"/>
            <a:chExt cx="609600" cy="401638"/>
          </a:xfrm>
        </p:grpSpPr>
        <p:pic>
          <p:nvPicPr>
            <p:cNvPr id="1035" name="Picture 30" descr="USLARP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7083" b="79202"/>
            <a:stretch>
              <a:fillRect/>
            </a:stretch>
          </p:blipFill>
          <p:spPr bwMode="auto">
            <a:xfrm>
              <a:off x="1298575" y="6324600"/>
              <a:ext cx="266700" cy="268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6" name="Picture 31" descr="USLARP"/>
            <p:cNvPicPr>
              <a:picLocks noChangeAspect="1" noChangeArrowheads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11" r="34460" b="79202"/>
            <a:stretch>
              <a:fillRect/>
            </a:stretch>
          </p:blipFill>
          <p:spPr bwMode="auto">
            <a:xfrm>
              <a:off x="1143000" y="6575425"/>
              <a:ext cx="609600" cy="15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4" name="Picture 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8" t="6087" r="2" b="8684"/>
          <a:stretch>
            <a:fillRect/>
          </a:stretch>
        </p:blipFill>
        <p:spPr bwMode="auto">
          <a:xfrm>
            <a:off x="277813" y="6324600"/>
            <a:ext cx="9413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7891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239" r:id="rId1"/>
    <p:sldLayoutId id="2147486240" r:id="rId2"/>
    <p:sldLayoutId id="2147486241" r:id="rId3"/>
    <p:sldLayoutId id="2147486242" r:id="rId4"/>
    <p:sldLayoutId id="2147486243" r:id="rId5"/>
    <p:sldLayoutId id="2147486244" r:id="rId6"/>
    <p:sldLayoutId id="2147486245" r:id="rId7"/>
    <p:sldLayoutId id="2147486246" r:id="rId8"/>
    <p:sldLayoutId id="2147486247" r:id="rId9"/>
    <p:sldLayoutId id="2147486248" r:id="rId10"/>
    <p:sldLayoutId id="2147486249" r:id="rId11"/>
    <p:sldLayoutId id="2147486250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fld id="{FA8A7014-91BC-4689-86F1-236B4E3502DA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FFA78D3-53C7-4A08-A20D-B5C99B6B8D7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984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252" r:id="rId1"/>
    <p:sldLayoutId id="2147486253" r:id="rId2"/>
    <p:sldLayoutId id="2147486254" r:id="rId3"/>
    <p:sldLayoutId id="2147486255" r:id="rId4"/>
    <p:sldLayoutId id="2147486256" r:id="rId5"/>
    <p:sldLayoutId id="2147486257" r:id="rId6"/>
    <p:sldLayoutId id="2147486258" r:id="rId7"/>
    <p:sldLayoutId id="2147486259" r:id="rId8"/>
    <p:sldLayoutId id="2147486260" r:id="rId9"/>
    <p:sldLayoutId id="2147486261" r:id="rId10"/>
    <p:sldLayoutId id="2147486262" r:id="rId11"/>
    <p:sldLayoutId id="2147486263" r:id="rId12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"/>
          <p:cNvSpPr>
            <a:spLocks noChangeArrowheads="1"/>
          </p:cNvSpPr>
          <p:nvPr/>
        </p:nvSpPr>
        <p:spPr bwMode="auto">
          <a:xfrm>
            <a:off x="914400" y="990600"/>
            <a:ext cx="7315200" cy="76200"/>
          </a:xfrm>
          <a:prstGeom prst="rect">
            <a:avLst/>
          </a:prstGeom>
          <a:solidFill>
            <a:srgbClr val="003399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000000"/>
              </a:buClr>
            </a:pPr>
            <a:endParaRPr lang="en-US" sz="2400" b="1" smtClean="0">
              <a:solidFill>
                <a:srgbClr val="990000"/>
              </a:solidFill>
              <a:latin typeface="Times New Roman" pitchFamily="18" charset="0"/>
            </a:endParaRPr>
          </a:p>
        </p:txBody>
      </p:sp>
      <p:sp>
        <p:nvSpPr>
          <p:cNvPr id="1027" name="Rectangle 11"/>
          <p:cNvSpPr>
            <a:spLocks noChangeArrowheads="1"/>
          </p:cNvSpPr>
          <p:nvPr/>
        </p:nvSpPr>
        <p:spPr bwMode="auto">
          <a:xfrm>
            <a:off x="228600" y="1143000"/>
            <a:ext cx="8686800" cy="76200"/>
          </a:xfrm>
          <a:prstGeom prst="rect">
            <a:avLst/>
          </a:prstGeom>
          <a:solidFill>
            <a:srgbClr val="0099FF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000000"/>
              </a:buClr>
            </a:pPr>
            <a:endParaRPr lang="en-US" sz="2400" b="1" smtClean="0">
              <a:solidFill>
                <a:srgbClr val="990000"/>
              </a:solidFill>
              <a:latin typeface="Times New Roman" pitchFamily="18" charset="0"/>
            </a:endParaRPr>
          </a:p>
        </p:txBody>
      </p:sp>
      <p:pic>
        <p:nvPicPr>
          <p:cNvPr id="1028" name="Picture 17" descr="USLARP_Banner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" t="6451" r="88043" b="9677"/>
          <a:stretch>
            <a:fillRect/>
          </a:stretch>
        </p:blipFill>
        <p:spPr bwMode="auto">
          <a:xfrm>
            <a:off x="0" y="0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7315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95400"/>
            <a:ext cx="77724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406900" y="6600825"/>
            <a:ext cx="3352800" cy="2571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defRPr sz="10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077200" y="6553200"/>
            <a:ext cx="3810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fld id="{4BC6EAFF-2C32-4B69-8E96-4977395E33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Date Placeholder 6"/>
          <p:cNvSpPr>
            <a:spLocks noGrp="1"/>
          </p:cNvSpPr>
          <p:nvPr>
            <p:ph type="dt" sz="half" idx="2"/>
          </p:nvPr>
        </p:nvSpPr>
        <p:spPr bwMode="auto">
          <a:xfrm>
            <a:off x="0" y="6619875"/>
            <a:ext cx="3429000" cy="238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defRPr sz="1000" dirty="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34" name="Picture 17" descr="USLARP_Banner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" t="6451" r="88043" b="9677"/>
          <a:stretch>
            <a:fillRect/>
          </a:stretch>
        </p:blipFill>
        <p:spPr bwMode="auto">
          <a:xfrm>
            <a:off x="0" y="0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0729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291" r:id="rId1"/>
    <p:sldLayoutId id="2147486292" r:id="rId2"/>
    <p:sldLayoutId id="2147486293" r:id="rId3"/>
    <p:sldLayoutId id="2147486294" r:id="rId4"/>
    <p:sldLayoutId id="2147486295" r:id="rId5"/>
    <p:sldLayoutId id="2147486296" r:id="rId6"/>
    <p:sldLayoutId id="2147486297" r:id="rId7"/>
    <p:sldLayoutId id="2147486298" r:id="rId8"/>
    <p:sldLayoutId id="2147486299" r:id="rId9"/>
    <p:sldLayoutId id="2147486300" r:id="rId10"/>
    <p:sldLayoutId id="2147486301" r:id="rId11"/>
    <p:sldLayoutId id="2147486302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fld id="{FA8A7014-91BC-4689-86F1-236B4E3502DA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FFA78D3-53C7-4A08-A20D-B5C99B6B8D7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437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304" r:id="rId1"/>
    <p:sldLayoutId id="2147486305" r:id="rId2"/>
    <p:sldLayoutId id="2147486306" r:id="rId3"/>
    <p:sldLayoutId id="2147486307" r:id="rId4"/>
    <p:sldLayoutId id="2147486308" r:id="rId5"/>
    <p:sldLayoutId id="2147486309" r:id="rId6"/>
    <p:sldLayoutId id="2147486310" r:id="rId7"/>
    <p:sldLayoutId id="2147486311" r:id="rId8"/>
    <p:sldLayoutId id="2147486312" r:id="rId9"/>
    <p:sldLayoutId id="2147486313" r:id="rId10"/>
    <p:sldLayoutId id="2147486314" r:id="rId11"/>
    <p:sldLayoutId id="2147486315" r:id="rId12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1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458200" cy="1752600"/>
          </a:xfrm>
        </p:spPr>
        <p:txBody>
          <a:bodyPr/>
          <a:lstStyle/>
          <a:p>
            <a:r>
              <a:rPr lang="en-GB" altLang="en-US" dirty="0" smtClean="0"/>
              <a:t>Magnet Feedback: </a:t>
            </a:r>
            <a:br>
              <a:rPr lang="en-GB" altLang="en-US" dirty="0" smtClean="0"/>
            </a:br>
            <a:r>
              <a:rPr lang="en-GB" altLang="en-US" dirty="0" smtClean="0"/>
              <a:t>LARP Long Quadrupole</a:t>
            </a:r>
          </a:p>
        </p:txBody>
      </p:sp>
      <p:sp>
        <p:nvSpPr>
          <p:cNvPr id="14339" name="Subtitle 2"/>
          <p:cNvSpPr>
            <a:spLocks noGrp="1"/>
          </p:cNvSpPr>
          <p:nvPr>
            <p:ph type="subTitle" idx="1"/>
          </p:nvPr>
        </p:nvSpPr>
        <p:spPr>
          <a:xfrm>
            <a:off x="304800" y="3200400"/>
            <a:ext cx="8458200" cy="1219200"/>
          </a:xfrm>
        </p:spPr>
        <p:txBody>
          <a:bodyPr>
            <a:normAutofit fontScale="77500" lnSpcReduction="20000"/>
          </a:bodyPr>
          <a:lstStyle/>
          <a:p>
            <a:endParaRPr lang="en-US" altLang="en-US" dirty="0" smtClean="0"/>
          </a:p>
          <a:p>
            <a:r>
              <a:rPr lang="en-US" altLang="en-US" dirty="0" smtClean="0"/>
              <a:t>G. Ambrosio</a:t>
            </a:r>
          </a:p>
          <a:p>
            <a:r>
              <a:rPr lang="en-US" altLang="en-US" dirty="0"/>
              <a:t>w</a:t>
            </a:r>
            <a:r>
              <a:rPr lang="en-US" altLang="en-US" dirty="0" smtClean="0"/>
              <a:t>ith contributions by many LARP members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04800" y="4876800"/>
            <a:ext cx="8458200" cy="1219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October, 17 2013</a:t>
            </a:r>
          </a:p>
          <a:p>
            <a:pPr>
              <a:defRPr/>
            </a:pPr>
            <a:r>
              <a:rPr lang="en-US" dirty="0" smtClean="0"/>
              <a:t>QXF Conductor Review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8458200" cy="914400"/>
          </a:xfrm>
        </p:spPr>
        <p:txBody>
          <a:bodyPr/>
          <a:lstStyle/>
          <a:p>
            <a:r>
              <a:rPr lang="en-US" dirty="0" smtClean="0"/>
              <a:t>LQS03 Conductor related issue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450A00-116A-484E-98C5-45BCDDB8A66E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99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315200" cy="685800"/>
          </a:xfrm>
        </p:spPr>
        <p:txBody>
          <a:bodyPr/>
          <a:lstStyle/>
          <a:p>
            <a:r>
              <a:rPr lang="en-US" dirty="0" smtClean="0"/>
              <a:t>LQS03 Training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257800"/>
            <a:ext cx="8839200" cy="1219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All quenches started in the </a:t>
            </a:r>
            <a:r>
              <a:rPr lang="en-US" sz="2400" u="sng" dirty="0" smtClean="0"/>
              <a:t>pole turn of the inner layer</a:t>
            </a:r>
          </a:p>
          <a:p>
            <a:pPr lvl="1"/>
            <a:r>
              <a:rPr lang="en-US" sz="2000" dirty="0" smtClean="0"/>
              <a:t> Always in the straight section</a:t>
            </a:r>
            <a:endParaRPr lang="en-US" sz="2000" dirty="0"/>
          </a:p>
        </p:txBody>
      </p:sp>
      <p:grpSp>
        <p:nvGrpSpPr>
          <p:cNvPr id="9" name="Group 8"/>
          <p:cNvGrpSpPr/>
          <p:nvPr/>
        </p:nvGrpSpPr>
        <p:grpSpPr>
          <a:xfrm>
            <a:off x="914400" y="1219200"/>
            <a:ext cx="8061455" cy="3886200"/>
            <a:chOff x="914400" y="990600"/>
            <a:chExt cx="8061455" cy="3886200"/>
          </a:xfrm>
        </p:grpSpPr>
        <p:pic>
          <p:nvPicPr>
            <p:cNvPr id="27650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14400" y="990600"/>
              <a:ext cx="8061455" cy="3886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" name="Straight Connector 5"/>
            <p:cNvCxnSpPr/>
            <p:nvPr/>
          </p:nvCxnSpPr>
          <p:spPr bwMode="auto">
            <a:xfrm>
              <a:off x="2281051" y="2004951"/>
              <a:ext cx="6477000" cy="158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76556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924800" cy="685800"/>
          </a:xfrm>
        </p:spPr>
        <p:txBody>
          <a:bodyPr/>
          <a:lstStyle/>
          <a:p>
            <a:r>
              <a:rPr lang="en-US" dirty="0" smtClean="0"/>
              <a:t>LQS03 Temperature Dependence</a:t>
            </a:r>
            <a:endParaRPr lang="en-US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 t="1640"/>
          <a:stretch>
            <a:fillRect/>
          </a:stretch>
        </p:blipFill>
        <p:spPr bwMode="auto">
          <a:xfrm>
            <a:off x="914400" y="938152"/>
            <a:ext cx="7219824" cy="4272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 bwMode="auto">
          <a:xfrm>
            <a:off x="2286000" y="2132012"/>
            <a:ext cx="563880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486400"/>
            <a:ext cx="8915400" cy="990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Holding </a:t>
            </a:r>
            <a:r>
              <a:rPr lang="en-US" sz="2000" dirty="0" smtClean="0"/>
              <a:t>current at 200 T/m and 4.6 K for 40 </a:t>
            </a:r>
            <a:r>
              <a:rPr lang="en-US" sz="2000" dirty="0" smtClean="0"/>
              <a:t>minutes w/o quench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937662" y="2113808"/>
            <a:ext cx="1264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504D">
                    <a:lumMod val="75000"/>
                  </a:srgbClr>
                </a:solidFill>
              </a:rPr>
              <a:t>200 T/m</a:t>
            </a:r>
            <a:endParaRPr lang="en-US" b="1" dirty="0">
              <a:solidFill>
                <a:srgbClr val="C0504D">
                  <a:lumMod val="75000"/>
                </a:srgb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8958" y="4004953"/>
            <a:ext cx="2127505" cy="461665"/>
          </a:xfrm>
          <a:prstGeom prst="rect">
            <a:avLst/>
          </a:prstGeom>
          <a:solidFill>
            <a:srgbClr val="FFFF66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After “training”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29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6850"/>
            <a:ext cx="7742238" cy="736600"/>
          </a:xfrm>
        </p:spPr>
        <p:txBody>
          <a:bodyPr/>
          <a:lstStyle/>
          <a:p>
            <a:r>
              <a:rPr lang="en-US" dirty="0" smtClean="0"/>
              <a:t>LQS03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64" y="1219201"/>
            <a:ext cx="9144000" cy="289559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Current limitation </a:t>
            </a:r>
            <a:r>
              <a:rPr lang="en-US" u="sng" dirty="0" smtClean="0"/>
              <a:t>independent of temperature</a:t>
            </a:r>
          </a:p>
          <a:p>
            <a:pPr lvl="1"/>
            <a:r>
              <a:rPr lang="en-US" dirty="0" smtClean="0"/>
              <a:t> 11.5-11.8 kA</a:t>
            </a:r>
          </a:p>
          <a:p>
            <a:r>
              <a:rPr lang="en-US" dirty="0" smtClean="0"/>
              <a:t>Quench </a:t>
            </a:r>
            <a:r>
              <a:rPr lang="en-US" dirty="0" smtClean="0"/>
              <a:t>start</a:t>
            </a:r>
            <a:r>
              <a:rPr lang="en-US" dirty="0" smtClean="0"/>
              <a:t> </a:t>
            </a:r>
            <a:r>
              <a:rPr lang="en-US" dirty="0" smtClean="0"/>
              <a:t>moving through </a:t>
            </a:r>
            <a:r>
              <a:rPr lang="en-US" u="sng" dirty="0" smtClean="0"/>
              <a:t>several segments </a:t>
            </a:r>
            <a:r>
              <a:rPr lang="en-US" dirty="0" smtClean="0"/>
              <a:t>of 2 coils</a:t>
            </a:r>
          </a:p>
          <a:p>
            <a:r>
              <a:rPr lang="en-US" u="sng" dirty="0" smtClean="0"/>
              <a:t>No signs of precursors </a:t>
            </a:r>
            <a:r>
              <a:rPr lang="en-US" dirty="0" smtClean="0"/>
              <a:t>at quench start</a:t>
            </a:r>
          </a:p>
          <a:p>
            <a:r>
              <a:rPr lang="en-US" dirty="0" smtClean="0"/>
              <a:t>One strain gauge showed unloading at 10.6 kA</a:t>
            </a:r>
          </a:p>
          <a:p>
            <a:pPr lvl="1"/>
            <a:r>
              <a:rPr lang="en-US" dirty="0" smtClean="0"/>
              <a:t> Current of quenches #2-#5</a:t>
            </a:r>
          </a:p>
          <a:p>
            <a:pPr marL="0" indent="0">
              <a:buNone/>
            </a:pPr>
            <a:r>
              <a:rPr lang="en-US" dirty="0" smtClean="0">
                <a:sym typeface="Wingdings" pitchFamily="2" charset="2"/>
              </a:rPr>
              <a:t> 1</a:t>
            </a:r>
            <a:r>
              <a:rPr lang="en-US" baseline="30000" dirty="0" smtClean="0">
                <a:sym typeface="Wingdings" pitchFamily="2" charset="2"/>
              </a:rPr>
              <a:t>st</a:t>
            </a:r>
            <a:r>
              <a:rPr lang="en-US" dirty="0" smtClean="0">
                <a:sym typeface="Wingdings" pitchFamily="2" charset="2"/>
              </a:rPr>
              <a:t> possible cause: quenches due to start of unloading</a:t>
            </a:r>
          </a:p>
          <a:p>
            <a:pPr>
              <a:buNone/>
            </a:pP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-59375" y="4202875"/>
            <a:ext cx="9203376" cy="2655125"/>
            <a:chOff x="-59375" y="4202875"/>
            <a:chExt cx="9203376" cy="2655125"/>
          </a:xfrm>
        </p:grpSpPr>
        <p:sp>
          <p:nvSpPr>
            <p:cNvPr id="4" name="Content Placeholder 2"/>
            <p:cNvSpPr txBox="1">
              <a:spLocks/>
            </p:cNvSpPr>
            <p:nvPr/>
          </p:nvSpPr>
          <p:spPr bwMode="auto">
            <a:xfrm>
              <a:off x="-59375" y="4202875"/>
              <a:ext cx="9203376" cy="1957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488" tIns="44450" rIns="90488" bIns="44450" numCol="1" anchor="t" anchorCtr="0" compatLnSpc="1">
              <a:prstTxWarp prst="textNoShape">
                <a:avLst/>
              </a:prstTxWarp>
            </a:bodyPr>
            <a:lstStyle/>
            <a:p>
              <a:pPr marL="342900" indent="-342900" eaLnBrk="0" hangingPunct="0">
                <a:spcBef>
                  <a:spcPct val="20000"/>
                </a:spcBef>
                <a:buSzPct val="100000"/>
                <a:buFontTx/>
                <a:buChar char="•"/>
                <a:defRPr/>
              </a:pPr>
              <a:r>
                <a:rPr lang="en-US" sz="2700" kern="0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  <a:sym typeface="Wingdings" pitchFamily="2" charset="2"/>
                </a:rPr>
                <a:t>But TQS03 showed more unloading and trained</a:t>
              </a:r>
              <a:r>
                <a:rPr lang="en-US" sz="2700" kern="0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 up to 238 T/m</a:t>
              </a:r>
            </a:p>
            <a:p>
              <a:pPr marL="342900" indent="-342900" eaLnBrk="0" hangingPunct="0">
                <a:spcBef>
                  <a:spcPct val="20000"/>
                </a:spcBef>
                <a:buSzPct val="100000"/>
                <a:buFontTx/>
                <a:buChar char="•"/>
                <a:defRPr/>
              </a:pPr>
              <a:r>
                <a:rPr lang="en-US" sz="2700" kern="0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  <a:sym typeface="Wingdings" pitchFamily="2" charset="2"/>
                </a:rPr>
                <a:t>TQS03 RRR &gt; 150; LQS03 RRR &gt; 70 </a:t>
              </a:r>
            </a:p>
            <a:p>
              <a:pPr marL="457200" indent="-457200" eaLnBrk="0" hangingPunct="0">
                <a:spcBef>
                  <a:spcPct val="20000"/>
                </a:spcBef>
                <a:buSzPct val="100000"/>
                <a:buFont typeface="Wingdings"/>
                <a:buChar char="è"/>
                <a:defRPr/>
              </a:pPr>
              <a:r>
                <a:rPr lang="en-US" sz="2700" kern="0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  <a:sym typeface="Wingdings" pitchFamily="2" charset="2"/>
                </a:rPr>
                <a:t>Present understanding: </a:t>
              </a:r>
              <a:r>
                <a:rPr lang="en-US" sz="2700" u="sng" kern="0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  <a:sym typeface="Wingdings" pitchFamily="2" charset="2"/>
                </a:rPr>
                <a:t>self-field instability</a:t>
              </a:r>
              <a:r>
                <a:rPr lang="en-US" sz="2700" u="sng" kern="0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 with low RRR</a:t>
              </a:r>
              <a:r>
                <a:rPr lang="en-US" sz="2700" u="sng" kern="0" baseline="30000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†</a:t>
              </a:r>
              <a:r>
                <a:rPr lang="en-US" sz="2700" u="sng" kern="0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 </a:t>
              </a:r>
              <a:r>
                <a:rPr lang="en-US" sz="2700" kern="0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				  </a:t>
              </a:r>
              <a:r>
                <a:rPr lang="en-US" sz="2700" u="sng" kern="0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triggered by unloading</a:t>
              </a:r>
            </a:p>
            <a:p>
              <a:pPr marL="342900" indent="-342900" eaLnBrk="0" hangingPunct="0">
                <a:spcBef>
                  <a:spcPct val="20000"/>
                </a:spcBef>
                <a:buSzPct val="100000"/>
                <a:buFontTx/>
                <a:buChar char="•"/>
                <a:defRPr/>
              </a:pPr>
              <a:endParaRPr lang="en-US" sz="2700" kern="0" dirty="0">
                <a:solidFill>
                  <a:schemeClr val="accent6">
                    <a:lumMod val="50000"/>
                  </a:schemeClr>
                </a:solidFill>
                <a:latin typeface="+mn-lt"/>
              </a:endParaRPr>
            </a:p>
          </p:txBody>
        </p:sp>
        <p:sp>
          <p:nvSpPr>
            <p:cNvPr id="5" name="Rectangle 14"/>
            <p:cNvSpPr>
              <a:spLocks noChangeArrowheads="1"/>
            </p:cNvSpPr>
            <p:nvPr/>
          </p:nvSpPr>
          <p:spPr bwMode="auto">
            <a:xfrm>
              <a:off x="0" y="6211669"/>
              <a:ext cx="7540831" cy="646331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baseline="30000" dirty="0" smtClean="0">
                  <a:solidFill>
                    <a:srgbClr val="000000"/>
                  </a:solidFill>
                  <a:latin typeface="Times New Roman" pitchFamily="18" charset="0"/>
                </a:rPr>
                <a:t>†</a:t>
              </a:r>
              <a:r>
                <a:rPr lang="en-US" dirty="0" smtClean="0">
                  <a:solidFill>
                    <a:srgbClr val="000000"/>
                  </a:solidFill>
                  <a:latin typeface="Times New Roman" pitchFamily="18" charset="0"/>
                </a:rPr>
                <a:t>E. Takala, et al., “Perturbation Sensitivity of the </a:t>
              </a:r>
              <a:r>
                <a:rPr lang="en-US" dirty="0" err="1" smtClean="0">
                  <a:solidFill>
                    <a:srgbClr val="000000"/>
                  </a:solidFill>
                  <a:latin typeface="Times New Roman" pitchFamily="18" charset="0"/>
                </a:rPr>
                <a:t>Magnetothermal</a:t>
              </a:r>
              <a:r>
                <a:rPr lang="en-US" dirty="0" smtClean="0">
                  <a:solidFill>
                    <a:srgbClr val="000000"/>
                  </a:solidFill>
                  <a:latin typeface="Times New Roman" pitchFamily="18" charset="0"/>
                </a:rPr>
                <a:t> Instability”,  </a:t>
              </a:r>
            </a:p>
            <a:p>
              <a:pPr eaLnBrk="0" hangingPunct="0"/>
              <a:r>
                <a:rPr lang="en-US" i="1" dirty="0" smtClean="0">
                  <a:solidFill>
                    <a:srgbClr val="000000"/>
                  </a:solidFill>
                  <a:latin typeface="Times New Roman" pitchFamily="18" charset="0"/>
                </a:rPr>
                <a:t>IEEE Trans Applied </a:t>
              </a:r>
              <a:r>
                <a:rPr lang="en-US" i="1" dirty="0" err="1" smtClean="0">
                  <a:solidFill>
                    <a:srgbClr val="000000"/>
                  </a:solidFill>
                  <a:latin typeface="Times New Roman" pitchFamily="18" charset="0"/>
                </a:rPr>
                <a:t>Superc</a:t>
              </a:r>
              <a:r>
                <a:rPr lang="en-US" i="1" dirty="0" smtClean="0">
                  <a:solidFill>
                    <a:srgbClr val="000000"/>
                  </a:solidFill>
                  <a:latin typeface="Times New Roman" pitchFamily="18" charset="0"/>
                </a:rPr>
                <a:t>. </a:t>
              </a:r>
              <a:r>
                <a:rPr lang="en-US" i="1" dirty="0" err="1" smtClean="0">
                  <a:solidFill>
                    <a:srgbClr val="000000"/>
                  </a:solidFill>
                  <a:latin typeface="Times New Roman" pitchFamily="18" charset="0"/>
                </a:rPr>
                <a:t>Vol</a:t>
              </a:r>
              <a:r>
                <a:rPr lang="en-US" i="1" dirty="0" smtClean="0">
                  <a:solidFill>
                    <a:srgbClr val="000000"/>
                  </a:solidFill>
                  <a:latin typeface="Times New Roman" pitchFamily="18" charset="0"/>
                </a:rPr>
                <a:t> 22, N. 6</a:t>
              </a:r>
              <a:r>
                <a:rPr lang="en-US" i="1" dirty="0">
                  <a:solidFill>
                    <a:srgbClr val="000000"/>
                  </a:solidFill>
                  <a:latin typeface="Times New Roman" pitchFamily="18" charset="0"/>
                </a:rPr>
                <a:t>, </a:t>
              </a:r>
              <a:r>
                <a:rPr lang="en-US" i="1" dirty="0" smtClean="0">
                  <a:solidFill>
                    <a:srgbClr val="000000"/>
                  </a:solidFill>
                  <a:latin typeface="Times New Roman" pitchFamily="18" charset="0"/>
                </a:rPr>
                <a:t>#. 4706106</a:t>
              </a:r>
              <a:endParaRPr lang="en-US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7200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6" y="2731744"/>
            <a:ext cx="8562974" cy="3592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4FE6F-46D1-45EB-8644-BCA72002B279}" type="datetime1">
              <a:rPr lang="en-US">
                <a:solidFill>
                  <a:srgbClr val="000000"/>
                </a:solidFill>
              </a:rPr>
              <a:pPr/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EF4C-0695-44D0-BA81-82853335AF6D}" type="slidenum">
              <a:rPr lang="en-US">
                <a:solidFill>
                  <a:srgbClr val="000000"/>
                </a:solidFill>
              </a:rPr>
              <a:pPr/>
              <a:t>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pPr algn="l"/>
            <a:r>
              <a:rPr lang="en-US" sz="3600" dirty="0" smtClean="0"/>
              <a:t>LQS03 quench training</a:t>
            </a:r>
            <a:endParaRPr lang="en-US" sz="3600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8229600" cy="4221163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457200" y="1371600"/>
            <a:ext cx="8280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838325" y="2824163"/>
            <a:ext cx="0" cy="2871787"/>
          </a:xfrm>
          <a:prstGeom prst="line">
            <a:avLst/>
          </a:prstGeom>
          <a:ln w="22225">
            <a:solidFill>
              <a:srgbClr val="3333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451" y="556479"/>
            <a:ext cx="2305049" cy="1765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5724525" y="2824163"/>
            <a:ext cx="0" cy="2871787"/>
          </a:xfrm>
          <a:prstGeom prst="line">
            <a:avLst/>
          </a:prstGeom>
          <a:ln w="22225">
            <a:solidFill>
              <a:srgbClr val="3333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315200" y="2824163"/>
            <a:ext cx="0" cy="2871787"/>
          </a:xfrm>
          <a:prstGeom prst="line">
            <a:avLst/>
          </a:prstGeom>
          <a:ln w="22225">
            <a:solidFill>
              <a:srgbClr val="3333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09600" y="1403838"/>
            <a:ext cx="332174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u="sng" dirty="0" smtClean="0"/>
              <a:t>Most quenches in Coil #18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Some quenches in Coil #16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One quench in Coil #19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8292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600" dirty="0" smtClean="0"/>
              <a:t>LQS03 RRR measurements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4030D4-9AF2-4A12-BFC4-9489F77B4610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F78B03-FC9D-4072-AED5-5AC3A44EF4D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457200" y="1371600"/>
            <a:ext cx="8280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92957"/>
            <a:ext cx="8280400" cy="4193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057400" y="6324600"/>
            <a:ext cx="5397631" cy="369332"/>
          </a:xfrm>
          <a:prstGeom prst="rect">
            <a:avLst/>
          </a:prstGeom>
          <a:noFill/>
          <a:ln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* RRR = 50 in kinks of one LQS03 extracted strand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7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927100" y="266700"/>
            <a:ext cx="7315200" cy="685800"/>
          </a:xfrm>
        </p:spPr>
        <p:txBody>
          <a:bodyPr/>
          <a:lstStyle/>
          <a:p>
            <a:r>
              <a:rPr lang="en-US" smtClean="0"/>
              <a:t>Stability study on RRP 108/127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67F1195-E729-42F0-8759-4B364DEC346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3796" name="TextBox 6"/>
          <p:cNvSpPr txBox="1">
            <a:spLocks noChangeArrowheads="1"/>
          </p:cNvSpPr>
          <p:nvPr/>
        </p:nvSpPr>
        <p:spPr bwMode="auto">
          <a:xfrm>
            <a:off x="152400" y="1304925"/>
            <a:ext cx="815710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00"/>
                </a:solidFill>
              </a:rPr>
              <a:t>E. Takala, B. Bordini, L. Rossi, </a:t>
            </a:r>
            <a:r>
              <a:rPr lang="en-US" i="1" dirty="0" smtClean="0">
                <a:solidFill>
                  <a:srgbClr val="000000"/>
                </a:solidFill>
              </a:rPr>
              <a:t>Perturbation Sensitivity of the </a:t>
            </a:r>
            <a:r>
              <a:rPr lang="en-US" i="1" dirty="0" err="1" smtClean="0">
                <a:solidFill>
                  <a:srgbClr val="000000"/>
                </a:solidFill>
              </a:rPr>
              <a:t>MagnetoThermal</a:t>
            </a:r>
            <a:endParaRPr lang="en-US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en-US" i="1" dirty="0" smtClean="0">
                <a:solidFill>
                  <a:srgbClr val="000000"/>
                </a:solidFill>
              </a:rPr>
              <a:t>Instability</a:t>
            </a:r>
            <a:r>
              <a:rPr lang="en-US" dirty="0" smtClean="0">
                <a:solidFill>
                  <a:srgbClr val="000000"/>
                </a:solidFill>
              </a:rPr>
              <a:t>, IEEE Trans. Appl. </a:t>
            </a:r>
            <a:r>
              <a:rPr lang="en-US" dirty="0" err="1" smtClean="0">
                <a:solidFill>
                  <a:srgbClr val="000000"/>
                </a:solidFill>
              </a:rPr>
              <a:t>Supercond</a:t>
            </a:r>
            <a:r>
              <a:rPr lang="en-US" dirty="0" smtClean="0">
                <a:solidFill>
                  <a:srgbClr val="000000"/>
                </a:solidFill>
              </a:rPr>
              <a:t>., (2012), </a:t>
            </a:r>
            <a:r>
              <a:rPr lang="en-US" dirty="0" err="1" smtClean="0">
                <a:solidFill>
                  <a:srgbClr val="000000"/>
                </a:solidFill>
              </a:rPr>
              <a:t>Vol</a:t>
            </a:r>
            <a:r>
              <a:rPr lang="en-US" dirty="0" smtClean="0">
                <a:solidFill>
                  <a:srgbClr val="000000"/>
                </a:solidFill>
              </a:rPr>
              <a:t> 22, No 6, #</a:t>
            </a:r>
            <a:r>
              <a:rPr lang="en-US" dirty="0"/>
              <a:t> </a:t>
            </a:r>
            <a:r>
              <a:rPr lang="en-US" dirty="0" smtClean="0"/>
              <a:t>4706106</a:t>
            </a:r>
            <a:endParaRPr lang="en-US" dirty="0" smtClean="0">
              <a:solidFill>
                <a:srgbClr val="000000"/>
              </a:solidFill>
            </a:endParaRPr>
          </a:p>
          <a:p>
            <a:pPr eaLnBrk="1" hangingPunct="1"/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3379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19750"/>
            <a:ext cx="6473825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3798" name="Group 15"/>
          <p:cNvGrpSpPr>
            <a:grpSpLocks/>
          </p:cNvGrpSpPr>
          <p:nvPr/>
        </p:nvGrpSpPr>
        <p:grpSpPr bwMode="auto">
          <a:xfrm>
            <a:off x="66675" y="2274888"/>
            <a:ext cx="4429125" cy="3059112"/>
            <a:chOff x="-1" y="2274183"/>
            <a:chExt cx="4429125" cy="3059815"/>
          </a:xfrm>
        </p:grpSpPr>
        <p:pic>
          <p:nvPicPr>
            <p:cNvPr id="33803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2274183"/>
              <a:ext cx="4429125" cy="30598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33804" name="Straight Connector 8"/>
            <p:cNvCxnSpPr>
              <a:cxnSpLocks noChangeShapeType="1"/>
            </p:cNvCxnSpPr>
            <p:nvPr/>
          </p:nvCxnSpPr>
          <p:spPr bwMode="auto">
            <a:xfrm flipV="1">
              <a:off x="1114425" y="4181475"/>
              <a:ext cx="2609850" cy="552450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33799" name="Group 14"/>
          <p:cNvGrpSpPr>
            <a:grpSpLocks/>
          </p:cNvGrpSpPr>
          <p:nvPr/>
        </p:nvGrpSpPr>
        <p:grpSpPr bwMode="auto">
          <a:xfrm>
            <a:off x="4319588" y="2274888"/>
            <a:ext cx="4824412" cy="3238500"/>
            <a:chOff x="4350599" y="2274184"/>
            <a:chExt cx="4825325" cy="3238411"/>
          </a:xfrm>
        </p:grpSpPr>
        <p:pic>
          <p:nvPicPr>
            <p:cNvPr id="3380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0599" y="2274184"/>
              <a:ext cx="4825325" cy="32384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33802" name="Straight Connector 12"/>
            <p:cNvCxnSpPr>
              <a:cxnSpLocks noChangeShapeType="1"/>
            </p:cNvCxnSpPr>
            <p:nvPr/>
          </p:nvCxnSpPr>
          <p:spPr bwMode="auto">
            <a:xfrm flipV="1">
              <a:off x="5610225" y="4181475"/>
              <a:ext cx="3028950" cy="666750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</p:cxnSp>
      </p:grpSp>
      <p:sp>
        <p:nvSpPr>
          <p:cNvPr id="13" name="TextBox 12"/>
          <p:cNvSpPr txBox="1"/>
          <p:nvPr/>
        </p:nvSpPr>
        <p:spPr>
          <a:xfrm>
            <a:off x="6629400" y="5629870"/>
            <a:ext cx="2387959" cy="923330"/>
          </a:xfrm>
          <a:prstGeom prst="rect">
            <a:avLst/>
          </a:prstGeom>
          <a:solidFill>
            <a:srgbClr val="FFFF00"/>
          </a:solidFill>
          <a:ln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kern="0" dirty="0" smtClean="0">
                <a:solidFill>
                  <a:prstClr val="black"/>
                </a:solidFill>
              </a:rPr>
              <a:t>RRR = 50 in kinks of one LQS03 extracted strand</a:t>
            </a:r>
          </a:p>
        </p:txBody>
      </p:sp>
    </p:spTree>
    <p:extLst>
      <p:ext uri="{BB962C8B-B14F-4D97-AF65-F5344CB8AC3E}">
        <p14:creationId xmlns:p14="http://schemas.microsoft.com/office/powerpoint/2010/main" val="369684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8991600" cy="4906963"/>
          </a:xfrm>
        </p:spPr>
        <p:txBody>
          <a:bodyPr>
            <a:normAutofit fontScale="92500" lnSpcReduction="20000"/>
          </a:bodyPr>
          <a:lstStyle/>
          <a:p>
            <a:r>
              <a:rPr lang="en-US" u="sng" dirty="0" smtClean="0"/>
              <a:t>Issues</a:t>
            </a:r>
            <a:r>
              <a:rPr lang="en-US" dirty="0" smtClean="0"/>
              <a:t> (in conductor, coil fabrication, magnet assembly) are possible and </a:t>
            </a:r>
            <a:r>
              <a:rPr lang="en-US" u="sng" dirty="0" smtClean="0"/>
              <a:t>will happen</a:t>
            </a:r>
            <a:r>
              <a:rPr lang="en-US" dirty="0" smtClean="0"/>
              <a:t> in the </a:t>
            </a:r>
            <a:r>
              <a:rPr lang="en-US" dirty="0" smtClean="0"/>
              <a:t>MQXFs</a:t>
            </a:r>
          </a:p>
          <a:p>
            <a:r>
              <a:rPr lang="en-US" dirty="0" smtClean="0"/>
              <a:t>The conductor is NOT intrinsically stable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ym typeface="Wingdings" pitchFamily="2" charset="2"/>
              </a:rPr>
              <a:t> we should try to have </a:t>
            </a:r>
            <a:r>
              <a:rPr lang="en-US" u="sng" dirty="0" smtClean="0">
                <a:sym typeface="Wingdings" pitchFamily="2" charset="2"/>
              </a:rPr>
              <a:t>as much margin as possible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Will result in better coil yield</a:t>
            </a:r>
          </a:p>
          <a:p>
            <a:pPr lvl="1"/>
            <a:endParaRPr lang="en-US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US" dirty="0" smtClean="0">
                <a:sym typeface="Wingdings" pitchFamily="2" charset="2"/>
              </a:rPr>
              <a:t>Margin is give by:</a:t>
            </a:r>
          </a:p>
          <a:p>
            <a:r>
              <a:rPr lang="en-US" dirty="0" smtClean="0">
                <a:sym typeface="Wingdings" pitchFamily="2" charset="2"/>
              </a:rPr>
              <a:t>Higher RRR in coils (minimum: 100,  better: 150) </a:t>
            </a:r>
          </a:p>
          <a:p>
            <a:r>
              <a:rPr lang="en-US" dirty="0" smtClean="0">
                <a:sym typeface="Wingdings" pitchFamily="2" charset="2"/>
              </a:rPr>
              <a:t>Smaller </a:t>
            </a:r>
            <a:r>
              <a:rPr lang="en-US" dirty="0" err="1" smtClean="0">
                <a:sym typeface="Wingdings" pitchFamily="2" charset="2"/>
              </a:rPr>
              <a:t>subelements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Avoiding excessive strand deformation/shear during cabling 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1F497D"/>
                </a:solidFill>
              </a:rPr>
              <a:t>October 17, 2013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1F497D"/>
                </a:solidFill>
              </a:rPr>
              <a:t>G. Ambrosio 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0B8E34-1F16-40D1-B73D-247C428146B1}" type="slidenum">
              <a:rPr lang="en-US" smtClean="0">
                <a:solidFill>
                  <a:srgbClr val="1F497D"/>
                </a:solidFill>
              </a:rPr>
              <a:pPr>
                <a:defRPr/>
              </a:pPr>
              <a:t>17</a:t>
            </a:fld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945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1F497D"/>
                </a:solidFill>
              </a:rPr>
              <a:t>October 17, 2013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1F497D"/>
                </a:solidFill>
              </a:rPr>
              <a:t>G. Ambrosio 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0B8E34-1F16-40D1-B73D-247C428146B1}" type="slidenum">
              <a:rPr lang="en-US" smtClean="0">
                <a:solidFill>
                  <a:srgbClr val="1F497D"/>
                </a:solidFill>
              </a:rPr>
              <a:pPr>
                <a:defRPr/>
              </a:pPr>
              <a:t>18</a:t>
            </a:fld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67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028700"/>
            <a:ext cx="8534400" cy="5191125"/>
          </a:xfrm>
        </p:spPr>
        <p:txBody>
          <a:bodyPr/>
          <a:lstStyle/>
          <a:p>
            <a:pPr eaLnBrk="1" hangingPunct="1">
              <a:buSzPct val="75000"/>
            </a:pPr>
            <a:r>
              <a:rPr lang="en-US" sz="2000" smtClean="0"/>
              <a:t>SSL was computed based on extracted witness sample test results</a:t>
            </a:r>
            <a:endParaRPr lang="en-US" sz="1600" smtClean="0"/>
          </a:p>
          <a:p>
            <a:pPr lvl="1" eaLnBrk="1" hangingPunct="1">
              <a:buSzPct val="75000"/>
            </a:pPr>
            <a:r>
              <a:rPr lang="en-US" sz="1800" smtClean="0"/>
              <a:t>LQS02 SSL estimate w/o additional strain: </a:t>
            </a:r>
            <a:r>
              <a:rPr lang="en-US" sz="1800" smtClean="0">
                <a:solidFill>
                  <a:srgbClr val="3333CC"/>
                </a:solidFill>
              </a:rPr>
              <a:t>13.8 kA or 240 T/m </a:t>
            </a:r>
            <a:r>
              <a:rPr lang="en-US" sz="1800" smtClean="0"/>
              <a:t>at 4.6 K</a:t>
            </a:r>
          </a:p>
          <a:p>
            <a:pPr lvl="1" eaLnBrk="1" hangingPunct="1">
              <a:buSzPct val="75000"/>
            </a:pPr>
            <a:r>
              <a:rPr lang="en-US" sz="1800" smtClean="0"/>
              <a:t>Compare to 13.75 kA for LQS01 SSL at 4.6 K</a:t>
            </a:r>
          </a:p>
          <a:p>
            <a:pPr lvl="1" eaLnBrk="1" hangingPunct="1">
              <a:buSzPct val="75000"/>
              <a:buFont typeface="Wingdings" pitchFamily="2" charset="2"/>
              <a:buNone/>
            </a:pPr>
            <a:endParaRPr lang="en-US" sz="1000" smtClean="0"/>
          </a:p>
          <a:p>
            <a:pPr eaLnBrk="1" hangingPunct="1">
              <a:buSzPct val="75000"/>
            </a:pPr>
            <a:r>
              <a:rPr lang="en-US" sz="2000" smtClean="0"/>
              <a:t>Azimuthal compression of the coil’s pole reached ‑133 ± 28 MPa in LQS02, similar to ‑130 ± 30 MPa in LQS01b</a:t>
            </a:r>
          </a:p>
          <a:p>
            <a:pPr eaLnBrk="1" hangingPunct="1">
              <a:buSzPct val="75000"/>
            </a:pPr>
            <a:endParaRPr lang="en-US" sz="1000" smtClean="0"/>
          </a:p>
          <a:p>
            <a:pPr eaLnBrk="1" hangingPunct="1">
              <a:buSzPct val="75000"/>
            </a:pPr>
            <a:r>
              <a:rPr lang="en-US" sz="2000" smtClean="0"/>
              <a:t>LQS02 was tested at Fermilab in July-August 2011</a:t>
            </a:r>
            <a:endParaRPr lang="en-US" sz="1800" smtClean="0"/>
          </a:p>
          <a:p>
            <a:pPr eaLnBrk="1" hangingPunct="1">
              <a:buFont typeface="Wingdings" pitchFamily="2" charset="2"/>
              <a:buNone/>
            </a:pPr>
            <a:endParaRPr lang="en-US" sz="2000" smtClean="0"/>
          </a:p>
        </p:txBody>
      </p:sp>
      <p:pic>
        <p:nvPicPr>
          <p:cNvPr id="47105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3459163"/>
            <a:ext cx="5637212" cy="267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1st HiLumi LHC/LARP Collaboration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1CA5BC-5947-4030-BB06-412F505A86B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71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LQS02 Test at Fermilab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November 16, 2011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47111" name="TextBox 3"/>
          <p:cNvSpPr txBox="1">
            <a:spLocks noChangeArrowheads="1"/>
          </p:cNvSpPr>
          <p:nvPr/>
        </p:nvSpPr>
        <p:spPr bwMode="auto">
          <a:xfrm>
            <a:off x="430213" y="5813425"/>
            <a:ext cx="26146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Voltage tap system in LQ</a:t>
            </a:r>
          </a:p>
        </p:txBody>
      </p:sp>
    </p:spTree>
    <p:extLst>
      <p:ext uri="{BB962C8B-B14F-4D97-AF65-F5344CB8AC3E}">
        <p14:creationId xmlns:p14="http://schemas.microsoft.com/office/powerpoint/2010/main" val="262260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 Quadrupole (LQ) features and conductors</a:t>
            </a:r>
          </a:p>
          <a:p>
            <a:r>
              <a:rPr lang="en-US" dirty="0" smtClean="0"/>
              <a:t>LQS02 conductor related issue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/>
              <a:t>LQS03 </a:t>
            </a:r>
            <a:r>
              <a:rPr lang="en-US" dirty="0"/>
              <a:t>conductor related issue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ym typeface="Wingdings" pitchFamily="2" charset="2"/>
              </a:rPr>
              <a:t> </a:t>
            </a:r>
            <a:r>
              <a:rPr lang="en-US" dirty="0">
                <a:sym typeface="Wingdings" pitchFamily="2" charset="2"/>
              </a:rPr>
              <a:t>lessons learnt about conductor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17,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Ambrosio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0B8E34-1F16-40D1-B73D-247C428146B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40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1st HiLumi LHC/LARP Collaboration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B7BA09-6A32-4085-989C-4CC0E934C15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LQS02 Quench History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190625"/>
            <a:ext cx="8534400" cy="4914900"/>
          </a:xfrm>
        </p:spPr>
        <p:txBody>
          <a:bodyPr/>
          <a:lstStyle/>
          <a:p>
            <a:pPr eaLnBrk="1" hangingPunct="1">
              <a:buSzPct val="75000"/>
            </a:pPr>
            <a:r>
              <a:rPr lang="en-US" sz="2000" smtClean="0"/>
              <a:t>Exceeded 200 T/m at 1.9 K and 2.6 K (only for ramp rates of 100-150 A/s) but failed to reproduce LQS01b performance</a:t>
            </a:r>
            <a:endParaRPr lang="en-US" sz="1200" smtClean="0">
              <a:solidFill>
                <a:srgbClr val="3333CC"/>
              </a:solidFill>
            </a:endParaRPr>
          </a:p>
          <a:p>
            <a:pPr lvl="1" eaLnBrk="1" hangingPunct="1">
              <a:buFont typeface="Wingdings" pitchFamily="2" charset="2"/>
              <a:buNone/>
            </a:pPr>
            <a:endParaRPr lang="en-US" sz="1200" smtClean="0"/>
          </a:p>
          <a:p>
            <a:pPr eaLnBrk="1" hangingPunct="1">
              <a:buFont typeface="Wingdings" pitchFamily="2" charset="2"/>
              <a:buNone/>
            </a:pPr>
            <a:endParaRPr lang="en-US" sz="200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November 16, 2011</a:t>
            </a:r>
            <a:endParaRPr lang="en-US" altLang="en-US" dirty="0">
              <a:solidFill>
                <a:srgbClr val="000000"/>
              </a:solidFill>
            </a:endParaRPr>
          </a:p>
        </p:txBody>
      </p:sp>
      <p:pic>
        <p:nvPicPr>
          <p:cNvPr id="5018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5" y="1909763"/>
            <a:ext cx="7600950" cy="419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6971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438150" y="1143000"/>
            <a:ext cx="8343900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SzPct val="75000"/>
              <a:buFont typeface="Wingdings" pitchFamily="2" charset="2"/>
              <a:buChar char="n"/>
            </a:pPr>
            <a:r>
              <a:rPr lang="en-US" sz="2000">
                <a:solidFill>
                  <a:srgbClr val="000000"/>
                </a:solidFill>
              </a:rPr>
              <a:t>All quenches in coil 13 OL mid-plane area showed similar pattern</a:t>
            </a:r>
          </a:p>
          <a:p>
            <a:pPr marL="800100" lvl="1" indent="-342900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q"/>
            </a:pPr>
            <a:r>
              <a:rPr lang="en-US">
                <a:solidFill>
                  <a:srgbClr val="000000"/>
                </a:solidFill>
              </a:rPr>
              <a:t>Simultaneous start in several segments</a:t>
            </a:r>
          </a:p>
          <a:p>
            <a:pPr marL="800100" lvl="1" indent="-342900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q"/>
            </a:pPr>
            <a:r>
              <a:rPr lang="en-US">
                <a:solidFill>
                  <a:srgbClr val="000000"/>
                </a:solidFill>
              </a:rPr>
              <a:t>Voltage spikes at the beginning of quench could be indication of decreased conductor stability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SzPct val="130000"/>
            </a:pPr>
            <a:r>
              <a:rPr lang="en-US">
                <a:solidFill>
                  <a:srgbClr val="000000"/>
                </a:solidFill>
              </a:rPr>
              <a:t>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SzPct val="130000"/>
              <a:buFont typeface="Wingdings" pitchFamily="2" charset="2"/>
              <a:buChar char="§"/>
            </a:pPr>
            <a:endParaRPr lang="en-US">
              <a:solidFill>
                <a:srgbClr val="000000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SzPct val="130000"/>
              <a:buFont typeface="Wingdings" pitchFamily="2" charset="2"/>
              <a:buChar char="§"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3257550" cy="457200"/>
          </a:xfrm>
        </p:spPr>
        <p:txBody>
          <a:bodyPr/>
          <a:lstStyle/>
          <a:p>
            <a:pPr>
              <a:defRPr/>
            </a:pPr>
            <a:r>
              <a:rPr lang="en-US" altLang="en-US" dirty="0">
                <a:solidFill>
                  <a:srgbClr val="000000"/>
                </a:solidFill>
              </a:rPr>
              <a:t>1st </a:t>
            </a:r>
            <a:r>
              <a:rPr lang="en-US" altLang="en-US" dirty="0" err="1">
                <a:solidFill>
                  <a:srgbClr val="000000"/>
                </a:solidFill>
              </a:rPr>
              <a:t>HiLumi</a:t>
            </a:r>
            <a:r>
              <a:rPr lang="en-US" altLang="en-US" dirty="0">
                <a:solidFill>
                  <a:srgbClr val="000000"/>
                </a:solidFill>
              </a:rPr>
              <a:t> LHC/LARP Collaboration Meeting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CFBC4A-D008-41DB-B702-7C098C1378A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21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LQS02 quenches in coil 13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>
                <a:solidFill>
                  <a:srgbClr val="000000"/>
                </a:solidFill>
              </a:rPr>
              <a:t>November 16, 2011</a:t>
            </a:r>
          </a:p>
        </p:txBody>
      </p:sp>
      <p:pic>
        <p:nvPicPr>
          <p:cNvPr id="5325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5425" y="2349500"/>
            <a:ext cx="5367338" cy="376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2709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3257550" cy="457200"/>
          </a:xfrm>
        </p:spPr>
        <p:txBody>
          <a:bodyPr/>
          <a:lstStyle/>
          <a:p>
            <a:pPr>
              <a:defRPr/>
            </a:pPr>
            <a:r>
              <a:rPr lang="en-US" altLang="en-US" dirty="0">
                <a:solidFill>
                  <a:srgbClr val="000000"/>
                </a:solidFill>
              </a:rPr>
              <a:t>1st </a:t>
            </a:r>
            <a:r>
              <a:rPr lang="en-US" altLang="en-US" dirty="0" err="1">
                <a:solidFill>
                  <a:srgbClr val="000000"/>
                </a:solidFill>
              </a:rPr>
              <a:t>HiLumi</a:t>
            </a:r>
            <a:r>
              <a:rPr lang="en-US" altLang="en-US" dirty="0">
                <a:solidFill>
                  <a:srgbClr val="000000"/>
                </a:solidFill>
              </a:rPr>
              <a:t> LHC/LARP Collaboration Meeting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9FC7B0-467C-4DBA-BB49-0A91DB3ADA4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LQS02 quench patterns at high currents</a:t>
            </a:r>
          </a:p>
        </p:txBody>
      </p:sp>
      <p:sp>
        <p:nvSpPr>
          <p:cNvPr id="55300" name="Rectangle 3"/>
          <p:cNvSpPr>
            <a:spLocks noChangeArrowheads="1"/>
          </p:cNvSpPr>
          <p:nvPr/>
        </p:nvSpPr>
        <p:spPr bwMode="auto">
          <a:xfrm>
            <a:off x="438150" y="1228725"/>
            <a:ext cx="83439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SzPct val="75000"/>
              <a:buFont typeface="Wingdings" pitchFamily="2" charset="2"/>
              <a:buChar char="n"/>
            </a:pPr>
            <a:r>
              <a:rPr lang="en-US" sz="2000">
                <a:solidFill>
                  <a:srgbClr val="000000"/>
                </a:solidFill>
              </a:rPr>
              <a:t>Quench patterns in coil 13 OL mid-plane block (left) and coil 10 pole-turn block (right</a:t>
            </a:r>
            <a:r>
              <a:rPr lang="en-US">
                <a:solidFill>
                  <a:srgbClr val="000000"/>
                </a:solidFill>
              </a:rPr>
              <a:t>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SzPct val="65000"/>
            </a:pPr>
            <a:endParaRPr lang="en-US">
              <a:solidFill>
                <a:srgbClr val="000000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</a:pPr>
            <a:endParaRPr lang="en-US">
              <a:solidFill>
                <a:srgbClr val="000000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</a:pPr>
            <a:endParaRPr lang="en-US" sz="170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November 16, 2011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085850" y="2135188"/>
            <a:ext cx="7391400" cy="3351212"/>
            <a:chOff x="1085850" y="2135188"/>
            <a:chExt cx="7391400" cy="3351212"/>
          </a:xfrm>
        </p:grpSpPr>
        <p:pic>
          <p:nvPicPr>
            <p:cNvPr id="55302" name="Picture 2" descr="C:\Users\guram\Data\LARP\LARP_CM17_CERN\LQS01-02\LQS02\twoPlots.ti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85850" y="2192338"/>
              <a:ext cx="7048500" cy="3294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1782763" y="2135188"/>
              <a:ext cx="2627312" cy="3079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rgbClr val="000000"/>
                  </a:solidFill>
                </a:rPr>
                <a:t>Coil 13 OL mid-plane, 10.5 k A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114925" y="2135188"/>
              <a:ext cx="3362325" cy="3079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rgbClr val="000000"/>
                  </a:solidFill>
                </a:rPr>
                <a:t>Coil 10 IL pole-turn, Quench at 10.5 k 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862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438150" y="1057275"/>
            <a:ext cx="8343900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SzPct val="75000"/>
              <a:buFont typeface="Wingdings" pitchFamily="2" charset="2"/>
              <a:buChar char="n"/>
            </a:pPr>
            <a:r>
              <a:rPr lang="en-US" sz="2000">
                <a:solidFill>
                  <a:srgbClr val="000000"/>
                </a:solidFill>
              </a:rPr>
              <a:t>“Unknown conductor damage” could be a reason for enhanced instability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SzPct val="75000"/>
              <a:buFont typeface="Wingdings" pitchFamily="2" charset="2"/>
              <a:buChar char="q"/>
            </a:pPr>
            <a:r>
              <a:rPr lang="en-US">
                <a:solidFill>
                  <a:srgbClr val="000000"/>
                </a:solidFill>
              </a:rPr>
              <a:t>Forcing current in a fewer number of strands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SzPct val="75000"/>
              <a:buFont typeface="Wingdings" pitchFamily="2" charset="2"/>
              <a:buChar char="n"/>
            </a:pPr>
            <a:r>
              <a:rPr lang="en-US" sz="2000">
                <a:solidFill>
                  <a:srgbClr val="000000"/>
                </a:solidFill>
              </a:rPr>
              <a:t>Holding quenches: the magnet current increased to 9.4 kA and then held till a quench occurred after 34 s, 57 s and 60 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SzPct val="75000"/>
              <a:buFont typeface="Wingdings" pitchFamily="2" charset="2"/>
              <a:buChar char="n"/>
            </a:pPr>
            <a:endParaRPr lang="en-US" sz="2000">
              <a:solidFill>
                <a:srgbClr val="000000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SzPct val="75000"/>
              <a:buFont typeface="Wingdings" pitchFamily="2" charset="2"/>
              <a:buChar char="n"/>
            </a:pPr>
            <a:endParaRPr lang="en-US">
              <a:solidFill>
                <a:srgbClr val="000000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SzPct val="75000"/>
              <a:buFont typeface="Wingdings" pitchFamily="2" charset="2"/>
              <a:buChar char="n"/>
            </a:pPr>
            <a:endParaRPr lang="en-US">
              <a:solidFill>
                <a:srgbClr val="000000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SzPct val="75000"/>
              <a:buFont typeface="Wingdings" pitchFamily="2" charset="2"/>
              <a:buChar char="n"/>
            </a:pPr>
            <a:endParaRPr lang="en-US">
              <a:solidFill>
                <a:srgbClr val="000000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SzPct val="75000"/>
              <a:buFont typeface="Wingdings" pitchFamily="2" charset="2"/>
              <a:buChar char="n"/>
            </a:pPr>
            <a:endParaRPr lang="en-US">
              <a:solidFill>
                <a:srgbClr val="000000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SzPct val="75000"/>
              <a:buFont typeface="Wingdings" pitchFamily="2" charset="2"/>
              <a:buChar char="n"/>
            </a:pPr>
            <a:endParaRPr lang="en-US">
              <a:solidFill>
                <a:srgbClr val="000000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SzPct val="75000"/>
              <a:buFont typeface="Wingdings" pitchFamily="2" charset="2"/>
              <a:buChar char="n"/>
            </a:pPr>
            <a:endParaRPr lang="en-US">
              <a:solidFill>
                <a:srgbClr val="000000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SzPct val="75000"/>
              <a:buFont typeface="Wingdings" pitchFamily="2" charset="2"/>
              <a:buChar char="n"/>
            </a:pPr>
            <a:endParaRPr lang="en-US">
              <a:solidFill>
                <a:srgbClr val="000000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SzPct val="75000"/>
              <a:buFont typeface="Wingdings" pitchFamily="2" charset="2"/>
              <a:buChar char="n"/>
            </a:pPr>
            <a:endParaRPr lang="en-US">
              <a:solidFill>
                <a:srgbClr val="000000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SzPct val="75000"/>
              <a:buFont typeface="Wingdings" pitchFamily="2" charset="2"/>
              <a:buChar char="n"/>
            </a:pPr>
            <a:endParaRPr lang="en-US">
              <a:solidFill>
                <a:srgbClr val="000000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SzPct val="75000"/>
              <a:buFont typeface="Wingdings" pitchFamily="2" charset="2"/>
              <a:buChar char="n"/>
            </a:pPr>
            <a:endParaRPr lang="en-US">
              <a:solidFill>
                <a:srgbClr val="000000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SzPct val="75000"/>
            </a:pPr>
            <a:endParaRPr lang="en-US" sz="1000">
              <a:solidFill>
                <a:srgbClr val="000000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SzPct val="75000"/>
              <a:buFont typeface="Wingdings" pitchFamily="2" charset="2"/>
              <a:buChar char="n"/>
            </a:pPr>
            <a:r>
              <a:rPr lang="en-US" sz="2000">
                <a:solidFill>
                  <a:srgbClr val="000000"/>
                </a:solidFill>
              </a:rPr>
              <a:t>All segments have RRR larger than 200, resistance of NbTi-Nb</a:t>
            </a:r>
            <a:r>
              <a:rPr lang="en-US" sz="2000" baseline="-25000">
                <a:solidFill>
                  <a:srgbClr val="000000"/>
                </a:solidFill>
              </a:rPr>
              <a:t>3</a:t>
            </a:r>
            <a:r>
              <a:rPr lang="en-US" sz="2000">
                <a:solidFill>
                  <a:srgbClr val="000000"/>
                </a:solidFill>
              </a:rPr>
              <a:t>Sn splices in coil 13 found acceptable 0.8-1 nOhm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3257550" cy="457200"/>
          </a:xfrm>
        </p:spPr>
        <p:txBody>
          <a:bodyPr/>
          <a:lstStyle/>
          <a:p>
            <a:pPr>
              <a:defRPr/>
            </a:pPr>
            <a:r>
              <a:rPr lang="en-US" altLang="en-US" dirty="0">
                <a:solidFill>
                  <a:srgbClr val="000000"/>
                </a:solidFill>
              </a:rPr>
              <a:t>1st </a:t>
            </a:r>
            <a:r>
              <a:rPr lang="en-US" altLang="en-US" dirty="0" err="1">
                <a:solidFill>
                  <a:srgbClr val="000000"/>
                </a:solidFill>
              </a:rPr>
              <a:t>HiLumi</a:t>
            </a:r>
            <a:r>
              <a:rPr lang="en-US" altLang="en-US" dirty="0">
                <a:solidFill>
                  <a:srgbClr val="000000"/>
                </a:solidFill>
              </a:rPr>
              <a:t> LHC/LARP Collaboration Meeting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B9DFD6-F0A6-4D1B-8CDA-546E22D48EF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More checks on conductor stability in LQS02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>
                <a:solidFill>
                  <a:srgbClr val="000000"/>
                </a:solidFill>
              </a:rPr>
              <a:t>November 16, 2011</a:t>
            </a:r>
          </a:p>
        </p:txBody>
      </p:sp>
      <p:pic>
        <p:nvPicPr>
          <p:cNvPr id="563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3325" y="2424113"/>
            <a:ext cx="6761163" cy="325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0" name="Rectangle 10"/>
          <p:cNvSpPr>
            <a:spLocks noChangeArrowheads="1"/>
          </p:cNvSpPr>
          <p:nvPr/>
        </p:nvSpPr>
        <p:spPr bwMode="auto">
          <a:xfrm>
            <a:off x="1987550" y="3200400"/>
            <a:ext cx="4559300" cy="7620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476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6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3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3562350" cy="2433637"/>
          </a:xfrm>
        </p:spPr>
        <p:txBody>
          <a:bodyPr/>
          <a:lstStyle/>
          <a:p>
            <a:r>
              <a:rPr lang="en-US" dirty="0" smtClean="0"/>
              <a:t>Quench 4 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 = 9337 A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sz="3600" dirty="0" smtClean="0"/>
              <a:t>ramp 4)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4030D4-9AF2-4A12-BFC4-9489F77B4610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F78B03-FC9D-4072-AED5-5AC3A44EF4D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24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3086100"/>
            <a:ext cx="4469629" cy="377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" t="6582" r="4369"/>
          <a:stretch/>
        </p:blipFill>
        <p:spPr bwMode="auto">
          <a:xfrm>
            <a:off x="3676650" y="0"/>
            <a:ext cx="5467350" cy="486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534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4030D4-9AF2-4A12-BFC4-9489F77B4610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F78B03-FC9D-4072-AED5-5AC3A44EF4D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25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887" y="1533525"/>
            <a:ext cx="6181725" cy="532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000749" y="552449"/>
            <a:ext cx="2971801" cy="923330"/>
          </a:xfrm>
          <a:prstGeom prst="rect">
            <a:avLst/>
          </a:prstGeom>
          <a:solidFill>
            <a:srgbClr val="CDFBCF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Better signals by bucking segments in opposite coils;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13b2_b3 – 11 b2_b3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0" y="4762"/>
            <a:ext cx="6000750" cy="6209705"/>
            <a:chOff x="0" y="4762"/>
            <a:chExt cx="6000750" cy="6209705"/>
          </a:xfrm>
        </p:grpSpPr>
        <p:grpSp>
          <p:nvGrpSpPr>
            <p:cNvPr id="11" name="Group 10"/>
            <p:cNvGrpSpPr/>
            <p:nvPr/>
          </p:nvGrpSpPr>
          <p:grpSpPr>
            <a:xfrm>
              <a:off x="0" y="4762"/>
              <a:ext cx="6000750" cy="5286375"/>
              <a:chOff x="0" y="4762"/>
              <a:chExt cx="6000750" cy="5286375"/>
            </a:xfrm>
          </p:grpSpPr>
          <p:pic>
            <p:nvPicPr>
              <p:cNvPr id="4099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4762"/>
                <a:ext cx="6000750" cy="52863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7" name="Straight Connector 6"/>
              <p:cNvCxnSpPr/>
              <p:nvPr/>
            </p:nvCxnSpPr>
            <p:spPr>
              <a:xfrm>
                <a:off x="2695575" y="4419600"/>
                <a:ext cx="1666875" cy="14287"/>
              </a:xfrm>
              <a:prstGeom prst="line">
                <a:avLst/>
              </a:prstGeom>
              <a:ln>
                <a:solidFill>
                  <a:srgbClr val="C00000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3122490" y="4011096"/>
                <a:ext cx="8130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C00000"/>
                    </a:solidFill>
                  </a:rPr>
                  <a:t>50 </a:t>
                </a:r>
                <a:r>
                  <a:rPr lang="en-US" dirty="0" err="1" smtClean="0">
                    <a:solidFill>
                      <a:srgbClr val="C00000"/>
                    </a:solidFill>
                  </a:rPr>
                  <a:t>ms</a:t>
                </a:r>
                <a:endParaRPr lang="en-US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327064" y="5291137"/>
              <a:ext cx="2582823" cy="923330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</a:rPr>
                <a:t>Voltage spike captured </a:t>
              </a:r>
            </a:p>
            <a:p>
              <a:r>
                <a:rPr lang="en-US" dirty="0" smtClean="0">
                  <a:solidFill>
                    <a:srgbClr val="000000"/>
                  </a:solidFill>
                </a:rPr>
                <a:t>250 </a:t>
              </a:r>
              <a:r>
                <a:rPr lang="en-US" dirty="0" err="1" smtClean="0">
                  <a:solidFill>
                    <a:srgbClr val="000000"/>
                  </a:solidFill>
                </a:rPr>
                <a:t>ms</a:t>
              </a:r>
              <a:r>
                <a:rPr lang="en-US" dirty="0" smtClean="0">
                  <a:solidFill>
                    <a:srgbClr val="000000"/>
                  </a:solidFill>
                </a:rPr>
                <a:t> before quench,</a:t>
              </a:r>
            </a:p>
            <a:p>
              <a:r>
                <a:rPr lang="en-US" dirty="0" smtClean="0">
                  <a:solidFill>
                    <a:srgbClr val="000000"/>
                  </a:solidFill>
                </a:rPr>
                <a:t>~ 50 </a:t>
              </a:r>
              <a:r>
                <a:rPr lang="en-US" dirty="0" err="1" smtClean="0">
                  <a:solidFill>
                    <a:srgbClr val="000000"/>
                  </a:solidFill>
                </a:rPr>
                <a:t>ms</a:t>
              </a:r>
              <a:r>
                <a:rPr lang="en-US" dirty="0" smtClean="0">
                  <a:solidFill>
                    <a:srgbClr val="000000"/>
                  </a:solidFill>
                </a:rPr>
                <a:t> activity </a:t>
              </a:r>
              <a:endParaRPr lang="en-US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0746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5E2713-44F5-47DF-B569-0CBA28670D49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014F23-C4D6-40F7-8BE1-F14FD63532D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26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650" y="0"/>
            <a:ext cx="6229350" cy="523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2"/>
          <a:stretch/>
        </p:blipFill>
        <p:spPr bwMode="auto">
          <a:xfrm>
            <a:off x="2238375" y="914399"/>
            <a:ext cx="5867400" cy="517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50" y="1685925"/>
            <a:ext cx="5962650" cy="517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0"/>
            <a:ext cx="3510898" cy="92333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“Same” spike in other segments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250 </a:t>
            </a:r>
            <a:r>
              <a:rPr lang="en-US" dirty="0" err="1" smtClean="0">
                <a:solidFill>
                  <a:srgbClr val="000000"/>
                </a:solidFill>
              </a:rPr>
              <a:t>ms</a:t>
            </a:r>
            <a:r>
              <a:rPr lang="en-US" dirty="0" smtClean="0">
                <a:solidFill>
                  <a:srgbClr val="000000"/>
                </a:solidFill>
              </a:rPr>
              <a:t> before quench,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~ 50 </a:t>
            </a:r>
            <a:r>
              <a:rPr lang="en-US" dirty="0" err="1" smtClean="0">
                <a:solidFill>
                  <a:srgbClr val="000000"/>
                </a:solidFill>
              </a:rPr>
              <a:t>ms</a:t>
            </a:r>
            <a:r>
              <a:rPr lang="en-US" dirty="0" smtClean="0">
                <a:solidFill>
                  <a:srgbClr val="000000"/>
                </a:solidFill>
              </a:rPr>
              <a:t> activity 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395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5E2713-44F5-47DF-B569-0CBA28670D49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014F23-C4D6-40F7-8BE1-F14FD63532D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27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0"/>
            <a:ext cx="5724525" cy="505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814387"/>
            <a:ext cx="5715000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1638300"/>
            <a:ext cx="5848350" cy="521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-1" y="0"/>
            <a:ext cx="3209925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Quench antenna segments: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1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2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96832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5E2713-44F5-47DF-B569-0CBA28670D49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014F23-C4D6-40F7-8BE1-F14FD63532D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28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11"/>
          <a:stretch/>
        </p:blipFill>
        <p:spPr bwMode="auto">
          <a:xfrm>
            <a:off x="3181350" y="0"/>
            <a:ext cx="5962650" cy="482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23"/>
          <a:stretch/>
        </p:blipFill>
        <p:spPr bwMode="auto">
          <a:xfrm>
            <a:off x="2662237" y="581024"/>
            <a:ext cx="5667375" cy="48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6"/>
          <a:stretch/>
        </p:blipFill>
        <p:spPr bwMode="auto">
          <a:xfrm>
            <a:off x="1962150" y="1304925"/>
            <a:ext cx="5695950" cy="4886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"/>
          <a:stretch/>
        </p:blipFill>
        <p:spPr bwMode="auto">
          <a:xfrm>
            <a:off x="742950" y="1971675"/>
            <a:ext cx="5734050" cy="488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0"/>
            <a:ext cx="2571750" cy="2031325"/>
          </a:xfrm>
          <a:prstGeom prst="rect">
            <a:avLst/>
          </a:prstGeom>
          <a:solidFill>
            <a:srgbClr val="CDFBCF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Quench start in Coil 13:</a:t>
            </a:r>
          </a:p>
          <a:p>
            <a:r>
              <a:rPr lang="en-US" dirty="0">
                <a:solidFill>
                  <a:srgbClr val="000000"/>
                </a:solidFill>
              </a:rPr>
              <a:t>b</a:t>
            </a:r>
            <a:r>
              <a:rPr lang="en-US" dirty="0" smtClean="0">
                <a:solidFill>
                  <a:srgbClr val="000000"/>
                </a:solidFill>
              </a:rPr>
              <a:t>4_b5</a:t>
            </a:r>
          </a:p>
          <a:p>
            <a:r>
              <a:rPr lang="en-US" dirty="0">
                <a:solidFill>
                  <a:srgbClr val="000000"/>
                </a:solidFill>
              </a:rPr>
              <a:t>b</a:t>
            </a:r>
            <a:r>
              <a:rPr lang="en-US" dirty="0" smtClean="0">
                <a:solidFill>
                  <a:srgbClr val="000000"/>
                </a:solidFill>
              </a:rPr>
              <a:t>3_b4</a:t>
            </a:r>
          </a:p>
          <a:p>
            <a:r>
              <a:rPr lang="en-US" dirty="0">
                <a:solidFill>
                  <a:srgbClr val="000000"/>
                </a:solidFill>
              </a:rPr>
              <a:t>b</a:t>
            </a:r>
            <a:r>
              <a:rPr lang="en-US" dirty="0" smtClean="0">
                <a:solidFill>
                  <a:srgbClr val="000000"/>
                </a:solidFill>
              </a:rPr>
              <a:t>2_b3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b1_b2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All segments start in 5 </a:t>
            </a:r>
            <a:r>
              <a:rPr lang="en-US" dirty="0" err="1" smtClean="0">
                <a:solidFill>
                  <a:srgbClr val="000000"/>
                </a:solidFill>
              </a:rPr>
              <a:t>msec</a:t>
            </a:r>
            <a:r>
              <a:rPr lang="en-US" dirty="0" smtClean="0">
                <a:solidFill>
                  <a:srgbClr val="000000"/>
                </a:solidFill>
              </a:rPr>
              <a:t> range</a:t>
            </a:r>
          </a:p>
        </p:txBody>
      </p:sp>
    </p:spTree>
    <p:extLst>
      <p:ext uri="{BB962C8B-B14F-4D97-AF65-F5344CB8AC3E}">
        <p14:creationId xmlns:p14="http://schemas.microsoft.com/office/powerpoint/2010/main" val="1212808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197600"/>
            <a:ext cx="2133600" cy="476250"/>
          </a:xfrm>
        </p:spPr>
        <p:txBody>
          <a:bodyPr/>
          <a:lstStyle/>
          <a:p>
            <a:pPr>
              <a:defRPr/>
            </a:pPr>
            <a:fld id="{D45E2713-44F5-47DF-B569-0CBA28670D49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014F23-C4D6-40F7-8BE1-F14FD63532D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29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376" y="2253380"/>
            <a:ext cx="5062538" cy="4604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73"/>
          <a:stretch/>
        </p:blipFill>
        <p:spPr bwMode="auto">
          <a:xfrm>
            <a:off x="0" y="95250"/>
            <a:ext cx="4981575" cy="4126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95"/>
          <a:stretch/>
        </p:blipFill>
        <p:spPr bwMode="auto">
          <a:xfrm>
            <a:off x="4268282" y="95250"/>
            <a:ext cx="4970819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00914" y="4647249"/>
            <a:ext cx="284308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Spikes in 13a2_a3: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00914" y="5196006"/>
            <a:ext cx="2843086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The quench start looks like the -270 </a:t>
            </a:r>
            <a:r>
              <a:rPr lang="en-US" dirty="0" err="1" smtClean="0">
                <a:solidFill>
                  <a:srgbClr val="000000"/>
                </a:solidFill>
              </a:rPr>
              <a:t>ms</a:t>
            </a:r>
            <a:r>
              <a:rPr lang="en-US" dirty="0" smtClean="0">
                <a:solidFill>
                  <a:srgbClr val="000000"/>
                </a:solidFill>
              </a:rPr>
              <a:t> voltage spike </a:t>
            </a:r>
            <a:r>
              <a:rPr lang="en-US" dirty="0" smtClean="0">
                <a:solidFill>
                  <a:srgbClr val="000000"/>
                </a:solidFill>
                <a:sym typeface="Wingdings" pitchFamily="2" charset="2"/>
              </a:rPr>
              <a:t> same cause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683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152400"/>
            <a:ext cx="62484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Long Nb</a:t>
            </a:r>
            <a:r>
              <a:rPr lang="en-US" baseline="-25000" dirty="0" smtClean="0"/>
              <a:t>3</a:t>
            </a:r>
            <a:r>
              <a:rPr lang="en-US" dirty="0" smtClean="0"/>
              <a:t>Sn </a:t>
            </a:r>
            <a:r>
              <a:rPr lang="en-US" dirty="0" err="1" smtClean="0"/>
              <a:t>Quadrupole</a:t>
            </a:r>
            <a:r>
              <a:rPr lang="en-US" baseline="30000" dirty="0" smtClean="0"/>
              <a:t>†</a:t>
            </a:r>
            <a:endParaRPr lang="en-US" dirty="0" smtClean="0"/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066800"/>
            <a:ext cx="3581400" cy="3124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dirty="0" smtClean="0">
                <a:solidFill>
                  <a:srgbClr val="990000"/>
                </a:solidFill>
              </a:rPr>
              <a:t>Main Features:</a:t>
            </a:r>
          </a:p>
          <a:p>
            <a:pPr eaLnBrk="1" hangingPunct="1">
              <a:buNone/>
            </a:pPr>
            <a:r>
              <a:rPr lang="en-US" sz="2400" dirty="0" smtClean="0"/>
              <a:t>	Aperture: 	    </a:t>
            </a:r>
            <a:r>
              <a:rPr lang="en-US" sz="2400" dirty="0"/>
              <a:t> </a:t>
            </a:r>
            <a:r>
              <a:rPr lang="en-US" sz="2400" dirty="0" smtClean="0"/>
              <a:t>   </a:t>
            </a:r>
            <a:r>
              <a:rPr lang="en-US" sz="2400" dirty="0" smtClean="0">
                <a:solidFill>
                  <a:schemeClr val="tx1"/>
                </a:solidFill>
              </a:rPr>
              <a:t>90 mm</a:t>
            </a:r>
          </a:p>
          <a:p>
            <a:pPr eaLnBrk="1" hangingPunct="1">
              <a:buNone/>
            </a:pPr>
            <a:r>
              <a:rPr lang="en-US" sz="2400" dirty="0" smtClean="0"/>
              <a:t>	Magnet length:  </a:t>
            </a:r>
            <a:r>
              <a:rPr lang="en-US" sz="2400" dirty="0" smtClean="0">
                <a:solidFill>
                  <a:schemeClr val="tx1"/>
                </a:solidFill>
              </a:rPr>
              <a:t>3.7 m </a:t>
            </a:r>
            <a:endParaRPr lang="en-US" sz="1400" b="0" dirty="0" smtClean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</a:pPr>
            <a:r>
              <a:rPr lang="en-US" sz="2400" dirty="0" smtClean="0">
                <a:solidFill>
                  <a:srgbClr val="990000"/>
                </a:solidFill>
              </a:rPr>
              <a:t>Target:</a:t>
            </a:r>
          </a:p>
          <a:p>
            <a:pPr eaLnBrk="1" hangingPunct="1">
              <a:buNone/>
            </a:pPr>
            <a:r>
              <a:rPr lang="en-US" sz="2400" dirty="0" smtClean="0"/>
              <a:t>	Gradient:	       </a:t>
            </a:r>
            <a:r>
              <a:rPr lang="en-US" sz="2400" dirty="0" smtClean="0">
                <a:solidFill>
                  <a:schemeClr val="tx1"/>
                </a:solidFill>
              </a:rPr>
              <a:t>200 T/m</a:t>
            </a:r>
            <a:endParaRPr lang="en-US" sz="1600" dirty="0" smtClean="0">
              <a:solidFill>
                <a:srgbClr val="990000"/>
              </a:solidFill>
            </a:endParaRPr>
          </a:p>
          <a:p>
            <a:pPr eaLnBrk="1" hangingPunct="1">
              <a:buFontTx/>
              <a:buNone/>
            </a:pPr>
            <a:r>
              <a:rPr lang="en-US" sz="2400" dirty="0" smtClean="0">
                <a:solidFill>
                  <a:srgbClr val="990000"/>
                </a:solidFill>
              </a:rPr>
              <a:t>Goal: </a:t>
            </a:r>
            <a:r>
              <a:rPr lang="en-US" sz="2400" dirty="0" smtClean="0"/>
              <a:t>Demonstrate Nb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Sn   	magnet scale up</a:t>
            </a:r>
          </a:p>
        </p:txBody>
      </p:sp>
      <p:pic>
        <p:nvPicPr>
          <p:cNvPr id="12295" name="Picture 9" descr="LQS01"/>
          <p:cNvPicPr>
            <a:picLocks noChangeAspect="1" noChangeArrowheads="1"/>
          </p:cNvPicPr>
          <p:nvPr/>
        </p:nvPicPr>
        <p:blipFill>
          <a:blip r:embed="rId3"/>
          <a:srcRect t="4222"/>
          <a:stretch>
            <a:fillRect/>
          </a:stretch>
        </p:blipFill>
        <p:spPr bwMode="auto">
          <a:xfrm>
            <a:off x="3657600" y="1138088"/>
            <a:ext cx="5486401" cy="2822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224187"/>
              </p:ext>
            </p:extLst>
          </p:nvPr>
        </p:nvGraphicFramePr>
        <p:xfrm>
          <a:off x="3657600" y="3652520"/>
          <a:ext cx="5486399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1340"/>
                <a:gridCol w="793214"/>
                <a:gridCol w="1175415"/>
                <a:gridCol w="13364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Parameter at SSL</a:t>
                      </a:r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LQS01/02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LQS03</a:t>
                      </a:r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Strand type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RRP 54/61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RRP 108/127</a:t>
                      </a:r>
                      <a:endParaRPr lang="en-US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err="1" smtClean="0"/>
                        <a:t>Jc</a:t>
                      </a:r>
                      <a:r>
                        <a:rPr lang="en-US" sz="1600" b="1" dirty="0" smtClean="0"/>
                        <a:t> at 4.2K 12T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A/mm</a:t>
                      </a:r>
                      <a:r>
                        <a:rPr lang="en-US" sz="1600" b="1" baseline="30000" dirty="0" smtClean="0"/>
                        <a:t>2</a:t>
                      </a:r>
                      <a:endParaRPr lang="en-US" sz="1600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2670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2660</a:t>
                      </a:r>
                      <a:endParaRPr lang="en-US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Copper 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%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46%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55%</a:t>
                      </a:r>
                      <a:endParaRPr lang="en-US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Copper RRR in coils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&gt; 200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70-130</a:t>
                      </a:r>
                      <a:endParaRPr lang="en-US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SSL</a:t>
                      </a:r>
                      <a:r>
                        <a:rPr lang="en-US" sz="1600" b="1" baseline="0" dirty="0" smtClean="0"/>
                        <a:t> C</a:t>
                      </a:r>
                      <a:r>
                        <a:rPr lang="en-US" sz="1600" b="1" dirty="0" smtClean="0"/>
                        <a:t>urrent 4.6K/1.9K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kA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13.7/15.2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12.9/14.4</a:t>
                      </a:r>
                      <a:endParaRPr lang="en-US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SSL Gradient 4.6K/1.9K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T/m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239/263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227/250</a:t>
                      </a:r>
                      <a:endParaRPr lang="en-US" sz="16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294" name="Text Box 9"/>
          <p:cNvSpPr txBox="1">
            <a:spLocks noChangeArrowheads="1"/>
          </p:cNvSpPr>
          <p:nvPr/>
        </p:nvSpPr>
        <p:spPr bwMode="auto">
          <a:xfrm>
            <a:off x="0" y="6216650"/>
            <a:ext cx="6718506" cy="646331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aseline="30000" dirty="0">
                <a:latin typeface="Times New Roman" pitchFamily="18" charset="0"/>
              </a:rPr>
              <a:t>† </a:t>
            </a:r>
            <a:r>
              <a:rPr lang="en-US" sz="1800" dirty="0">
                <a:latin typeface="Times New Roman" pitchFamily="18" charset="0"/>
              </a:rPr>
              <a:t>LQ Design Report available online at:</a:t>
            </a:r>
          </a:p>
          <a:p>
            <a:pPr eaLnBrk="0" hangingPunct="0"/>
            <a:r>
              <a:rPr lang="en-US" sz="1800" dirty="0">
                <a:latin typeface="Times New Roman" pitchFamily="18" charset="0"/>
              </a:rPr>
              <a:t>https://plone4.fnal.gov/P1/USLARP/MagnetRD/longquad/LQ_DR.pdf</a:t>
            </a:r>
          </a:p>
        </p:txBody>
      </p:sp>
      <p:pic>
        <p:nvPicPr>
          <p:cNvPr id="1026" name="Picture 2" descr="Cable_param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9" t="6835" r="37943" b="9865"/>
          <a:stretch/>
        </p:blipFill>
        <p:spPr bwMode="auto">
          <a:xfrm>
            <a:off x="221512" y="4191000"/>
            <a:ext cx="2978888" cy="1943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733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90600" y="228600"/>
            <a:ext cx="7239000" cy="685800"/>
          </a:xfrm>
        </p:spPr>
        <p:txBody>
          <a:bodyPr/>
          <a:lstStyle/>
          <a:p>
            <a:r>
              <a:rPr lang="en-US" dirty="0" smtClean="0"/>
              <a:t>LQS02</a:t>
            </a:r>
            <a:endParaRPr lang="en-US" dirty="0"/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0" y="6273225"/>
            <a:ext cx="7086600" cy="584775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G. </a:t>
            </a:r>
            <a:r>
              <a:rPr lang="en-US" sz="1600" dirty="0" err="1" smtClean="0">
                <a:solidFill>
                  <a:prstClr val="black"/>
                </a:solidFill>
              </a:rPr>
              <a:t>Ambrosio</a:t>
            </a:r>
            <a:r>
              <a:rPr lang="en-US" sz="1600" dirty="0" smtClean="0">
                <a:solidFill>
                  <a:prstClr val="black"/>
                </a:solidFill>
              </a:rPr>
              <a:t>, et al., “Progress in the Long Quadrupole R&amp;D by LARP”,  </a:t>
            </a:r>
          </a:p>
          <a:p>
            <a:r>
              <a:rPr lang="en-US" sz="1600" i="1" dirty="0" smtClean="0">
                <a:solidFill>
                  <a:prstClr val="black"/>
                </a:solidFill>
              </a:rPr>
              <a:t>IEEE Trans. Appl. </a:t>
            </a:r>
            <a:r>
              <a:rPr lang="en-US" sz="1600" i="1" dirty="0" err="1" smtClean="0">
                <a:solidFill>
                  <a:prstClr val="black"/>
                </a:solidFill>
              </a:rPr>
              <a:t>Supercond</a:t>
            </a:r>
            <a:r>
              <a:rPr lang="en-US" sz="1600" i="1" dirty="0" smtClean="0">
                <a:solidFill>
                  <a:prstClr val="black"/>
                </a:solidFill>
              </a:rPr>
              <a:t>., </a:t>
            </a:r>
            <a:r>
              <a:rPr lang="en-US" sz="1600" dirty="0" smtClean="0">
                <a:solidFill>
                  <a:prstClr val="black"/>
                </a:solidFill>
              </a:rPr>
              <a:t>vol. 22, No. 3, June 2012</a:t>
            </a:r>
            <a:endParaRPr lang="en-US" sz="16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3124200" y="1864909"/>
            <a:ext cx="5638800" cy="1588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391400" y="1455209"/>
            <a:ext cx="12290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504D">
                    <a:lumMod val="75000"/>
                  </a:srgbClr>
                </a:solidFill>
              </a:rPr>
              <a:t>200 T/m</a:t>
            </a:r>
            <a:endParaRPr lang="en-US" dirty="0">
              <a:solidFill>
                <a:srgbClr val="C0504D">
                  <a:lumMod val="75000"/>
                </a:srgbClr>
              </a:solidFill>
            </a:endParaRPr>
          </a:p>
        </p:txBody>
      </p:sp>
      <p:graphicFrame>
        <p:nvGraphicFramePr>
          <p:cNvPr id="23" name="Chart 22"/>
          <p:cNvGraphicFramePr/>
          <p:nvPr/>
        </p:nvGraphicFramePr>
        <p:xfrm>
          <a:off x="1981200" y="1066800"/>
          <a:ext cx="7162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0" name="Group 29"/>
          <p:cNvGrpSpPr/>
          <p:nvPr/>
        </p:nvGrpSpPr>
        <p:grpSpPr>
          <a:xfrm>
            <a:off x="0" y="1066800"/>
            <a:ext cx="5471294" cy="1449474"/>
            <a:chOff x="0" y="1066800"/>
            <a:chExt cx="5471294" cy="1449474"/>
          </a:xfrm>
        </p:grpSpPr>
        <p:sp>
          <p:nvSpPr>
            <p:cNvPr id="12" name="Content Placeholder 5"/>
            <p:cNvSpPr txBox="1">
              <a:spLocks/>
            </p:cNvSpPr>
            <p:nvPr/>
          </p:nvSpPr>
          <p:spPr bwMode="auto">
            <a:xfrm>
              <a:off x="0" y="1066800"/>
              <a:ext cx="2681288" cy="1449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488" tIns="44450" rIns="90488" bIns="4445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400" b="1">
                  <a:solidFill>
                    <a:srgbClr val="0033C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—"/>
                <a:defRPr sz="2000" b="0" i="0" baseline="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1800" b="0" i="0" baseline="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–"/>
                <a:defRPr sz="18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18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indent="0">
                <a:buFontTx/>
                <a:buNone/>
              </a:pPr>
              <a:r>
                <a:rPr lang="en-US" dirty="0" smtClean="0">
                  <a:solidFill>
                    <a:srgbClr val="C00000"/>
                  </a:solidFill>
                </a:rPr>
                <a:t>“Reverse       ramp-rate dependence”</a:t>
              </a:r>
            </a:p>
          </p:txBody>
        </p:sp>
        <p:sp>
          <p:nvSpPr>
            <p:cNvPr id="26" name="Oval 25"/>
            <p:cNvSpPr/>
            <p:nvPr/>
          </p:nvSpPr>
          <p:spPr bwMode="auto">
            <a:xfrm rot="20837844">
              <a:off x="2819303" y="1525142"/>
              <a:ext cx="2651991" cy="987373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2400" smtClean="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0" y="2895600"/>
            <a:ext cx="3048000" cy="3319096"/>
            <a:chOff x="0" y="2895600"/>
            <a:chExt cx="3048000" cy="3319096"/>
          </a:xfrm>
        </p:grpSpPr>
        <p:pic>
          <p:nvPicPr>
            <p:cNvPr id="27" name="Picture 3" descr="P:\giorgioa\Documents C\Projects\LARP\Long Quad_Technical_Stuff\LQS02\Test\q33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33" t="14971" r="7500" b="2362"/>
            <a:stretch>
              <a:fillRect/>
            </a:stretch>
          </p:blipFill>
          <p:spPr bwMode="auto">
            <a:xfrm>
              <a:off x="76200" y="4214446"/>
              <a:ext cx="2971800" cy="2000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Content Placeholder 5"/>
            <p:cNvSpPr txBox="1">
              <a:spLocks/>
            </p:cNvSpPr>
            <p:nvPr/>
          </p:nvSpPr>
          <p:spPr bwMode="auto">
            <a:xfrm>
              <a:off x="0" y="2895600"/>
              <a:ext cx="2681288" cy="1449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488" tIns="44450" rIns="90488" bIns="4445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400" b="1">
                  <a:solidFill>
                    <a:srgbClr val="0033C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—"/>
                <a:defRPr sz="2000" b="0" i="0" baseline="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1800" b="0" i="0" baseline="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–"/>
                <a:defRPr sz="18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18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indent="0">
                <a:buFontTx/>
                <a:buNone/>
              </a:pPr>
              <a:r>
                <a:rPr lang="en-US" dirty="0" smtClean="0">
                  <a:solidFill>
                    <a:srgbClr val="C00000"/>
                  </a:solidFill>
                </a:rPr>
                <a:t>Caused by:</a:t>
              </a:r>
            </a:p>
            <a:p>
              <a:pPr marL="0" indent="0">
                <a:buFontTx/>
                <a:buNone/>
              </a:pPr>
              <a:r>
                <a:rPr lang="en-US" dirty="0" smtClean="0">
                  <a:solidFill>
                    <a:srgbClr val="C00000"/>
                  </a:solidFill>
                </a:rPr>
                <a:t>“Enhanced instability”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1188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315200" cy="685800"/>
          </a:xfrm>
        </p:spPr>
        <p:txBody>
          <a:bodyPr/>
          <a:lstStyle/>
          <a:p>
            <a:r>
              <a:rPr lang="en-US" dirty="0" smtClean="0"/>
              <a:t>LQS03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150" y="4267200"/>
            <a:ext cx="8871850" cy="1981200"/>
          </a:xfrm>
        </p:spPr>
        <p:txBody>
          <a:bodyPr/>
          <a:lstStyle/>
          <a:p>
            <a:r>
              <a:rPr lang="en-US" sz="2800" dirty="0" smtClean="0"/>
              <a:t>Test Highlights: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/>
              <a:t>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quench at 4.6 K reached 197 T/m (86% </a:t>
            </a:r>
            <a:r>
              <a:rPr lang="en-US" sz="2400" dirty="0" err="1" smtClean="0"/>
              <a:t>ssl</a:t>
            </a:r>
            <a:r>
              <a:rPr lang="en-US" sz="2400" dirty="0" smtClean="0"/>
              <a:t>)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/>
              <a:t>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quench at 1.9 K exceeded 200 T/m (6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quench overall)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/>
              <a:t> Temperature margin at 200 T/m ~3 K in peak field area</a:t>
            </a:r>
            <a:endParaRPr lang="en-US" sz="2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5625" y="1028940"/>
          <a:ext cx="8991601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9047"/>
                <a:gridCol w="1057836"/>
                <a:gridCol w="1674906"/>
                <a:gridCol w="1674906"/>
                <a:gridCol w="1674906"/>
              </a:tblGrid>
              <a:tr h="1422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 at </a:t>
                      </a:r>
                      <a:r>
                        <a:rPr lang="en-US" dirty="0" err="1" smtClean="0"/>
                        <a:t>ssl</a:t>
                      </a:r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LQS01/02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LQS03</a:t>
                      </a:r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TQS03</a:t>
                      </a:r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Strand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RRP 54/61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RRP 108/127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RRP 108/127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Jc</a:t>
                      </a:r>
                      <a:r>
                        <a:rPr lang="en-US" dirty="0" smtClean="0"/>
                        <a:t> at 4.2K 12T (with SF)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A/mm</a:t>
                      </a:r>
                      <a:r>
                        <a:rPr lang="en-US" baseline="30000" dirty="0" smtClean="0"/>
                        <a:t>2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2790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Copper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RRR of extracted strands*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&gt;150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70-150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150-190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SSL</a:t>
                      </a:r>
                      <a:r>
                        <a:rPr lang="en-US" baseline="0" dirty="0" smtClean="0"/>
                        <a:t> C</a:t>
                      </a:r>
                      <a:r>
                        <a:rPr lang="en-US" dirty="0" smtClean="0"/>
                        <a:t>urrent 4.6K/1.9K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13.7/15.2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12.9/14.4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13/14.5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SSL Gradient 4.6K/1.9K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239/263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227/250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231/254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479441" y="3610099"/>
            <a:ext cx="5397631" cy="369332"/>
          </a:xfrm>
          <a:prstGeom prst="rect">
            <a:avLst/>
          </a:prstGeom>
          <a:noFill/>
          <a:ln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* RRR = 50 in kinks of one LQS03 extracted strand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918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467600" cy="685800"/>
          </a:xfrm>
        </p:spPr>
        <p:txBody>
          <a:bodyPr/>
          <a:lstStyle/>
          <a:p>
            <a:r>
              <a:rPr lang="en-US" dirty="0" smtClean="0"/>
              <a:t>LQS03 Mechanical Behavior</a:t>
            </a:r>
            <a:endParaRPr lang="en-US" dirty="0"/>
          </a:p>
        </p:txBody>
      </p:sp>
      <p:pic>
        <p:nvPicPr>
          <p:cNvPr id="4" name="Picture 2" descr="C:\Helene\Magnets\LQ\LQS03\Test\SG\Data\2-test\test_0906\Plot\Coil-station_T_strain_i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" t="12047" r="6881" b="3267"/>
          <a:stretch/>
        </p:blipFill>
        <p:spPr bwMode="auto">
          <a:xfrm>
            <a:off x="2885608" y="985651"/>
            <a:ext cx="6258391" cy="4476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04800" y="1219200"/>
            <a:ext cx="3681344" cy="5064502"/>
          </a:xfrm>
        </p:spPr>
        <p:txBody>
          <a:bodyPr>
            <a:noAutofit/>
          </a:bodyPr>
          <a:lstStyle/>
          <a:p>
            <a:r>
              <a:rPr lang="en-US" sz="2000" dirty="0" smtClean="0"/>
              <a:t>Strain gauges on structure:</a:t>
            </a:r>
          </a:p>
          <a:p>
            <a:pPr lvl="1"/>
            <a:r>
              <a:rPr lang="en-US" sz="1800" dirty="0" smtClean="0"/>
              <a:t> As expected</a:t>
            </a:r>
          </a:p>
          <a:p>
            <a:pPr lvl="1"/>
            <a:r>
              <a:rPr lang="en-US" sz="1800" dirty="0" smtClean="0"/>
              <a:t> Same </a:t>
            </a:r>
            <a:r>
              <a:rPr lang="en-US" sz="1800" dirty="0" err="1" smtClean="0"/>
              <a:t>prestress</a:t>
            </a:r>
            <a:r>
              <a:rPr lang="en-US" sz="1800" dirty="0" smtClean="0"/>
              <a:t> as LQS02 (target)</a:t>
            </a:r>
          </a:p>
          <a:p>
            <a:pPr lvl="1"/>
            <a:endParaRPr lang="en-US" sz="900" dirty="0" smtClean="0"/>
          </a:p>
          <a:p>
            <a:r>
              <a:rPr lang="en-US" sz="2000" dirty="0" smtClean="0"/>
              <a:t>Strain gauges on coils:</a:t>
            </a:r>
          </a:p>
          <a:p>
            <a:pPr lvl="1"/>
            <a:r>
              <a:rPr lang="en-US" sz="1800" dirty="0" smtClean="0"/>
              <a:t> 2 lost</a:t>
            </a:r>
          </a:p>
          <a:p>
            <a:pPr lvl="1"/>
            <a:r>
              <a:rPr lang="en-US" sz="1800" dirty="0" smtClean="0"/>
              <a:t> 1 unloading at 10.6 kA</a:t>
            </a:r>
          </a:p>
          <a:p>
            <a:pPr lvl="1"/>
            <a:r>
              <a:rPr lang="en-US" sz="1800" dirty="0" smtClean="0"/>
              <a:t> large spread of starting points</a:t>
            </a:r>
          </a:p>
          <a:p>
            <a:pPr lvl="2"/>
            <a:r>
              <a:rPr lang="en-US" sz="1600" dirty="0" smtClean="0"/>
              <a:t>Calibration lost during cool down?</a:t>
            </a:r>
          </a:p>
          <a:p>
            <a:pPr lvl="2"/>
            <a:r>
              <a:rPr lang="en-US" sz="1600" dirty="0" smtClean="0"/>
              <a:t>Issues with thermal compensation?</a:t>
            </a:r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1921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600" dirty="0" smtClean="0"/>
              <a:t>LQS03 RRR measurements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4030D4-9AF2-4A12-BFC4-9489F77B4610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10/17/2013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F78B03-FC9D-4072-AED5-5AC3A44EF4D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457200" y="1371600"/>
            <a:ext cx="8280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All segments</a:t>
            </a: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11" y="2105026"/>
            <a:ext cx="8345389" cy="322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230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Possible effect of low RRR - II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E06190-D21F-4848-AE5E-A05A1CF263D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34</a:t>
            </a:fld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181100" y="1181100"/>
          <a:ext cx="6057900" cy="1112838"/>
        </p:xfrm>
        <a:graphic>
          <a:graphicData uri="http://schemas.openxmlformats.org/drawingml/2006/table">
            <a:tbl>
              <a:tblPr/>
              <a:tblGrid>
                <a:gridCol w="6057900"/>
              </a:tblGrid>
              <a:tr h="11128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400" dirty="0">
                          <a:effectLst/>
                          <a:latin typeface="Times New Roman"/>
                          <a:ea typeface="Times New Roman"/>
                        </a:rPr>
                        <a:t>Impact of the Residual Resistivity Ratio on the Stability of Nb</a:t>
                      </a:r>
                      <a:r>
                        <a:rPr lang="en-US" sz="2400" kern="1400" baseline="-25000" dirty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en-US" sz="2400" kern="1400" dirty="0">
                          <a:effectLst/>
                          <a:latin typeface="Times New Roman"/>
                          <a:ea typeface="Times New Roman"/>
                        </a:rPr>
                        <a:t>Sn Magnets</a:t>
                      </a:r>
                    </a:p>
                  </a:txBody>
                  <a:tcPr marL="118745" marR="118745" marT="118711" marB="11871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309688" y="1968500"/>
          <a:ext cx="5876925" cy="406400"/>
        </p:xfrm>
        <a:graphic>
          <a:graphicData uri="http://schemas.openxmlformats.org/drawingml/2006/table">
            <a:tbl>
              <a:tblPr/>
              <a:tblGrid>
                <a:gridCol w="5876925"/>
              </a:tblGrid>
              <a:tr h="406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600"/>
                        </a:spcAft>
                      </a:pPr>
                      <a:r>
                        <a:rPr lang="it-IT" sz="1100" dirty="0">
                          <a:effectLst/>
                          <a:latin typeface="Times New Roman"/>
                          <a:ea typeface="Times New Roman"/>
                        </a:rPr>
                        <a:t>B. Bordini, L. Bottura, L. Oberli, L. Rossi </a:t>
                      </a:r>
                      <a:r>
                        <a:rPr lang="it-IT" sz="1100" i="1" dirty="0">
                          <a:effectLst/>
                          <a:latin typeface="Times New Roman"/>
                          <a:ea typeface="Times New Roman"/>
                        </a:rPr>
                        <a:t>Senior Member IEEE</a:t>
                      </a:r>
                      <a:r>
                        <a:rPr lang="it-IT" sz="1100" dirty="0">
                          <a:effectLst/>
                          <a:latin typeface="Times New Roman"/>
                          <a:ea typeface="Times New Roman"/>
                        </a:rPr>
                        <a:t>, and E. Takala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8745" marR="118745" marT="119117" marB="1191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2776" name="Rectangle 2"/>
          <p:cNvSpPr>
            <a:spLocks noChangeArrowheads="1"/>
          </p:cNvSpPr>
          <p:nvPr/>
        </p:nvSpPr>
        <p:spPr bwMode="auto">
          <a:xfrm>
            <a:off x="1481138" y="3492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smtClean="0">
                <a:solidFill>
                  <a:srgbClr val="000000"/>
                </a:solidFill>
              </a:rPr>
              <a:t/>
            </a:r>
            <a:br>
              <a:rPr lang="en-US" smtClean="0">
                <a:solidFill>
                  <a:srgbClr val="000000"/>
                </a:solidFill>
              </a:rPr>
            </a:br>
            <a:endParaRPr lang="en-US" smtClean="0">
              <a:solidFill>
                <a:srgbClr val="000000"/>
              </a:solidFill>
            </a:endParaRPr>
          </a:p>
          <a:p>
            <a:pPr eaLnBrk="0" hangingPunct="0"/>
            <a:r>
              <a:rPr lang="en-US" smtClean="0">
                <a:solidFill>
                  <a:srgbClr val="000000"/>
                </a:solidFill>
              </a:rPr>
              <a:t/>
            </a:r>
            <a:br>
              <a:rPr lang="en-US" smtClean="0">
                <a:solidFill>
                  <a:srgbClr val="000000"/>
                </a:solidFill>
              </a:rPr>
            </a:br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32777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1" t="13605" r="10895" b="7936"/>
          <a:stretch>
            <a:fillRect/>
          </a:stretch>
        </p:blipFill>
        <p:spPr bwMode="auto">
          <a:xfrm>
            <a:off x="0" y="2271713"/>
            <a:ext cx="4314825" cy="339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0" y="5807075"/>
            <a:ext cx="4314825" cy="1062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50" dirty="0">
                <a:solidFill>
                  <a:srgbClr val="000000"/>
                </a:solidFill>
              </a:rPr>
              <a:t>Fig. 1.  Sketch representing qualitatively the causes of premature quenches in superconducting magnets affected by magneto-thermal instabilities. In the plot it is reported the current in a strand of the magnet. The acronyms SF and M stand for Self Field and Magnetization respectively.</a:t>
            </a:r>
          </a:p>
          <a:p>
            <a:pPr>
              <a:defRPr/>
            </a:pPr>
            <a:endParaRPr lang="en-US" sz="1050" dirty="0">
              <a:solidFill>
                <a:srgbClr val="000000"/>
              </a:solidFill>
            </a:endParaRPr>
          </a:p>
        </p:txBody>
      </p:sp>
      <p:pic>
        <p:nvPicPr>
          <p:cNvPr id="32779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888" y="2401888"/>
            <a:ext cx="4364037" cy="308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80" name="TextBox 17"/>
          <p:cNvSpPr txBox="1">
            <a:spLocks noChangeArrowheads="1"/>
          </p:cNvSpPr>
          <p:nvPr/>
        </p:nvSpPr>
        <p:spPr bwMode="auto">
          <a:xfrm>
            <a:off x="4657725" y="5876925"/>
            <a:ext cx="44862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smtClean="0">
                <a:solidFill>
                  <a:srgbClr val="000000"/>
                </a:solidFill>
              </a:rPr>
              <a:t>Fig. 3.  Critical current and quench current at 1.9 K. The markers represent the experimental results while the dashed lines are the simulation using the proposed semi-analytical model.</a:t>
            </a:r>
          </a:p>
          <a:p>
            <a:pPr eaLnBrk="1" hangingPunct="1"/>
            <a:endParaRPr lang="en-US" sz="11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50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8458200" cy="914400"/>
          </a:xfrm>
        </p:spPr>
        <p:txBody>
          <a:bodyPr/>
          <a:lstStyle/>
          <a:p>
            <a:r>
              <a:rPr lang="en-US" dirty="0" smtClean="0"/>
              <a:t>LQS02 Conductor related issue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450A00-116A-484E-98C5-45BCDDB8A66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51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3"/>
          <p:cNvSpPr>
            <a:spLocks noChangeArrowheads="1"/>
          </p:cNvSpPr>
          <p:nvPr/>
        </p:nvSpPr>
        <p:spPr bwMode="auto">
          <a:xfrm>
            <a:off x="290513" y="1209675"/>
            <a:ext cx="8343900" cy="488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000" dirty="0"/>
              <a:t>LQS01 and LQS02 magnets with the same conductor and coil design show very different ramp rate dependence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30000"/>
            </a:pPr>
            <a:r>
              <a:rPr lang="en-US" dirty="0" smtClean="0"/>
              <a:t> </a:t>
            </a:r>
            <a:endParaRPr lang="en-US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</a:pPr>
            <a:endParaRPr lang="en-US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</a:pPr>
            <a:endParaRPr lang="en-US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</a:pPr>
            <a:endParaRPr lang="en-US" dirty="0"/>
          </a:p>
          <a:p>
            <a:pPr marL="800100" lvl="1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en-US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170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3190875" cy="457200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1st </a:t>
            </a:r>
            <a:r>
              <a:rPr lang="en-US" altLang="en-US" dirty="0" err="1"/>
              <a:t>HiLumi</a:t>
            </a:r>
            <a:r>
              <a:rPr lang="en-US" altLang="en-US" dirty="0"/>
              <a:t> LHC/LARP Collaboration Meeting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707C4F-BD1E-4212-9C94-6A820C278DFE}" type="slidenum">
              <a:rPr lang="en-US" altLang="en-US"/>
              <a:pPr>
                <a:defRPr/>
              </a:pPr>
              <a:t>5</a:t>
            </a:fld>
            <a:endParaRPr lang="en-US" altLang="en-US"/>
          </a:p>
        </p:txBody>
      </p:sp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Ramp Rate Dependence: LQS01b vs. LQS02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November 16, 2011</a:t>
            </a:r>
          </a:p>
        </p:txBody>
      </p:sp>
      <p:pic>
        <p:nvPicPr>
          <p:cNvPr id="522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2225" y="2068513"/>
            <a:ext cx="6338888" cy="407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983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981200"/>
            <a:ext cx="64008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54024" y="1201738"/>
            <a:ext cx="8689976" cy="477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000" dirty="0"/>
              <a:t>Ramp rate dependence was studied at 1.9 K, 2.6 K and 4.6 K</a:t>
            </a:r>
            <a:endParaRPr lang="en-US" sz="1000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000" dirty="0"/>
              <a:t>Low ramp rate quenches developed in the </a:t>
            </a:r>
            <a:r>
              <a:rPr lang="en-US" sz="2000" u="sng" dirty="0"/>
              <a:t>OL mid-plane block of coil 13</a:t>
            </a:r>
            <a:r>
              <a:rPr lang="en-US" u="sng" dirty="0"/>
              <a:t>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30000"/>
            </a:pPr>
            <a:endParaRPr lang="en-US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</a:pPr>
            <a:endParaRPr lang="en-US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</a:pPr>
            <a:endParaRPr lang="en-US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</a:pPr>
            <a:endParaRPr lang="en-US" sz="170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3190875" cy="457200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1st </a:t>
            </a:r>
            <a:r>
              <a:rPr lang="en-US" altLang="en-US" dirty="0" err="1"/>
              <a:t>HiLumi</a:t>
            </a:r>
            <a:r>
              <a:rPr lang="en-US" altLang="en-US" dirty="0"/>
              <a:t> LHC/LARP Collaboration Meeting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BC8C9-D6C4-49BA-8F3D-57F6DDF0A891}" type="slidenum">
              <a:rPr lang="en-US" altLang="en-US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5120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81062"/>
          </a:xfrm>
        </p:spPr>
        <p:txBody>
          <a:bodyPr/>
          <a:lstStyle/>
          <a:p>
            <a:pPr eaLnBrk="1" hangingPunct="1"/>
            <a:r>
              <a:rPr lang="en-US" sz="3200" dirty="0" smtClean="0"/>
              <a:t>LQS02 “Reverse” Ramp Rate Dependence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November 16, 2011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0" y="2208126"/>
            <a:ext cx="5477448" cy="1449474"/>
            <a:chOff x="0" y="1676400"/>
            <a:chExt cx="5477448" cy="1449474"/>
          </a:xfrm>
        </p:grpSpPr>
        <p:sp>
          <p:nvSpPr>
            <p:cNvPr id="9" name="Content Placeholder 5"/>
            <p:cNvSpPr txBox="1">
              <a:spLocks/>
            </p:cNvSpPr>
            <p:nvPr/>
          </p:nvSpPr>
          <p:spPr bwMode="auto">
            <a:xfrm>
              <a:off x="0" y="1676400"/>
              <a:ext cx="2681288" cy="1449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488" tIns="44450" rIns="90488" bIns="4445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2400" b="1">
                  <a:solidFill>
                    <a:srgbClr val="0033C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—"/>
                <a:defRPr sz="2000" b="0" i="0" baseline="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 sz="1800" b="0" i="0" baseline="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–"/>
                <a:defRPr sz="18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18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indent="0">
                <a:buFontTx/>
                <a:buNone/>
              </a:pPr>
              <a:r>
                <a:rPr lang="en-US" dirty="0" smtClean="0">
                  <a:solidFill>
                    <a:srgbClr val="C00000"/>
                  </a:solidFill>
                </a:rPr>
                <a:t>“Reverse       ramp-rate dependence”</a:t>
              </a:r>
            </a:p>
          </p:txBody>
        </p:sp>
        <p:sp>
          <p:nvSpPr>
            <p:cNvPr id="10" name="Oval 9"/>
            <p:cNvSpPr/>
            <p:nvPr/>
          </p:nvSpPr>
          <p:spPr bwMode="auto">
            <a:xfrm rot="20837844">
              <a:off x="2825457" y="1803723"/>
              <a:ext cx="2651991" cy="1043345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5067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Quenches in Coil 13, OL midplane block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0" y="1143000"/>
            <a:ext cx="4956458" cy="3429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Facts: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u="sng" dirty="0"/>
              <a:t>Voltage spike </a:t>
            </a:r>
            <a:r>
              <a:rPr lang="en-US" sz="2400" dirty="0"/>
              <a:t>at </a:t>
            </a:r>
            <a:r>
              <a:rPr lang="en-US" sz="2400" dirty="0" smtClean="0"/>
              <a:t>every quench start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Quench started in </a:t>
            </a:r>
            <a:r>
              <a:rPr lang="en-US" sz="2400" u="sng" dirty="0" smtClean="0"/>
              <a:t>several segments </a:t>
            </a:r>
            <a:r>
              <a:rPr lang="en-US" sz="2400" dirty="0" smtClean="0"/>
              <a:t>at the same time </a:t>
            </a:r>
            <a:endParaRPr lang="en-US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u="sng" dirty="0"/>
              <a:t>Reverse ramp-rate </a:t>
            </a:r>
            <a:r>
              <a:rPr lang="en-US" sz="2400" u="sng" dirty="0" smtClean="0"/>
              <a:t>dependence</a:t>
            </a:r>
            <a:endParaRPr lang="en-US" sz="2400" u="sng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Normal </a:t>
            </a:r>
            <a:r>
              <a:rPr lang="en-US" sz="2400" dirty="0"/>
              <a:t>temp. dependence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Quenches </a:t>
            </a:r>
            <a:r>
              <a:rPr lang="en-US" sz="2400" dirty="0"/>
              <a:t>at lower current during magnetic meas.</a:t>
            </a:r>
          </a:p>
          <a:p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10879D-5924-40EB-9463-1C5A685EA476}" type="datetime1">
              <a:rPr lang="en-US" smtClean="0"/>
              <a:pPr>
                <a:defRPr/>
              </a:pPr>
              <a:t>10/17/2013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96286D-9D34-401E-B635-9489BD91BD9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3160528" y="4191000"/>
            <a:ext cx="5907274" cy="2589212"/>
            <a:chOff x="1085850" y="2135188"/>
            <a:chExt cx="7194334" cy="3351212"/>
          </a:xfrm>
        </p:grpSpPr>
        <p:pic>
          <p:nvPicPr>
            <p:cNvPr id="9" name="Picture 2" descr="C:\Users\guram\Data\LARP\LARP_CM17_CERN\LQS01-02\LQS02\twoPlots.ti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85850" y="2192338"/>
              <a:ext cx="7048500" cy="3294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1320014" y="2135188"/>
              <a:ext cx="3290087" cy="39835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rgbClr val="000000"/>
                  </a:solidFill>
                </a:rPr>
                <a:t>Coil 13 OL mid-plane, 10.5 k A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032104" y="2135188"/>
              <a:ext cx="3248080" cy="39835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rgbClr val="000000"/>
                  </a:solidFill>
                </a:rPr>
                <a:t>Coil 10 IL pole-turn</a:t>
              </a:r>
              <a:r>
                <a:rPr lang="en-US" sz="1400" dirty="0" smtClean="0">
                  <a:solidFill>
                    <a:srgbClr val="000000"/>
                  </a:solidFill>
                </a:rPr>
                <a:t>, </a:t>
              </a:r>
              <a:r>
                <a:rPr lang="en-US" sz="1400" dirty="0">
                  <a:solidFill>
                    <a:srgbClr val="000000"/>
                  </a:solidFill>
                </a:rPr>
                <a:t>at 10.5 k A</a:t>
              </a:r>
            </a:p>
          </p:txBody>
        </p:sp>
      </p:grp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0" y="4924961"/>
            <a:ext cx="3160528" cy="1323439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G. </a:t>
            </a:r>
            <a:r>
              <a:rPr lang="en-US" sz="1600" dirty="0" err="1" smtClean="0"/>
              <a:t>Ambrosio</a:t>
            </a:r>
            <a:r>
              <a:rPr lang="en-US" sz="1600" dirty="0" smtClean="0"/>
              <a:t>, et al., “Progress in the Long Quadrupole R&amp;D by LARP”,  </a:t>
            </a:r>
          </a:p>
          <a:p>
            <a:r>
              <a:rPr lang="en-US" sz="1600" i="1" dirty="0" smtClean="0"/>
              <a:t>IEEE Trans. Appl. </a:t>
            </a:r>
            <a:r>
              <a:rPr lang="en-US" sz="1600" i="1" dirty="0" err="1" smtClean="0"/>
              <a:t>Supercond</a:t>
            </a:r>
            <a:r>
              <a:rPr lang="en-US" sz="1600" i="1" dirty="0" smtClean="0"/>
              <a:t>., </a:t>
            </a:r>
            <a:r>
              <a:rPr lang="en-US" sz="1600" dirty="0" smtClean="0"/>
              <a:t>vol. 22, No. 3, June 2012</a:t>
            </a:r>
            <a:endParaRPr lang="en-US" sz="1600" dirty="0">
              <a:latin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100" y="1143000"/>
            <a:ext cx="4279900" cy="2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344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LQS02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991600" cy="2971800"/>
          </a:xfrm>
        </p:spPr>
        <p:txBody>
          <a:bodyPr>
            <a:noAutofit/>
          </a:bodyPr>
          <a:lstStyle/>
          <a:p>
            <a:r>
              <a:rPr lang="en-US" sz="2400" dirty="0" smtClean="0"/>
              <a:t>Holding quenches, Voltage Tap data, Quench Antenna data, and Spike Recording System data confirmed:</a:t>
            </a:r>
          </a:p>
          <a:p>
            <a:r>
              <a:rPr lang="en-US" sz="2400" dirty="0" smtClean="0"/>
              <a:t>The cause is “</a:t>
            </a:r>
            <a:r>
              <a:rPr lang="en-US" sz="2400" u="sng" dirty="0" smtClean="0"/>
              <a:t>Enhanced Instability</a:t>
            </a:r>
            <a:r>
              <a:rPr lang="en-US" sz="2400" dirty="0" smtClean="0"/>
              <a:t>” in one coil</a:t>
            </a:r>
          </a:p>
          <a:p>
            <a:pPr lvl="1"/>
            <a:r>
              <a:rPr lang="en-US" sz="2000" dirty="0"/>
              <a:t> </a:t>
            </a:r>
            <a:r>
              <a:rPr lang="en-US" sz="2000" dirty="0" smtClean="0"/>
              <a:t>An </a:t>
            </a:r>
            <a:r>
              <a:rPr lang="en-US" sz="2000" dirty="0"/>
              <a:t>unknown “issue” </a:t>
            </a:r>
            <a:r>
              <a:rPr lang="en-US" sz="2000" dirty="0" smtClean="0"/>
              <a:t>causes </a:t>
            </a:r>
            <a:r>
              <a:rPr lang="en-US" sz="2000" dirty="0"/>
              <a:t>a </a:t>
            </a:r>
            <a:r>
              <a:rPr lang="en-US" sz="2000" dirty="0" smtClean="0"/>
              <a:t>decrease of </a:t>
            </a:r>
            <a:r>
              <a:rPr lang="en-US" sz="2000" dirty="0"/>
              <a:t>the stability </a:t>
            </a:r>
            <a:r>
              <a:rPr lang="en-US" sz="2000" dirty="0" smtClean="0"/>
              <a:t>threshold (I</a:t>
            </a:r>
            <a:r>
              <a:rPr lang="en-US" sz="2000" baseline="-25000" dirty="0" smtClean="0"/>
              <a:t>s</a:t>
            </a:r>
            <a:r>
              <a:rPr lang="en-US" sz="2000" dirty="0" smtClean="0"/>
              <a:t>/2.6) </a:t>
            </a:r>
            <a:r>
              <a:rPr lang="en-US" sz="2000" dirty="0"/>
              <a:t>of the conductor in coil 13 OL.  </a:t>
            </a:r>
          </a:p>
          <a:p>
            <a:pPr lvl="1"/>
            <a:r>
              <a:rPr lang="en-US" sz="2000" dirty="0" smtClean="0"/>
              <a:t> Possible “issues” </a:t>
            </a:r>
            <a:r>
              <a:rPr lang="en-US" sz="2000" dirty="0"/>
              <a:t>are: </a:t>
            </a:r>
            <a:r>
              <a:rPr lang="en-US" sz="2000" dirty="0" smtClean="0"/>
              <a:t>(i) a </a:t>
            </a:r>
            <a:r>
              <a:rPr lang="en-US" sz="2000" dirty="0"/>
              <a:t>local damage or a non-uniform splice forcing more current in a few strands; </a:t>
            </a:r>
            <a:r>
              <a:rPr lang="en-US" sz="2000" dirty="0" smtClean="0"/>
              <a:t>(ii) a </a:t>
            </a:r>
            <a:r>
              <a:rPr lang="en-US" sz="2000" dirty="0"/>
              <a:t>damage of some strands decreasing the local RRR and/or causing filaments </a:t>
            </a:r>
            <a:r>
              <a:rPr lang="en-US" sz="2000" dirty="0" smtClean="0"/>
              <a:t>merging. </a:t>
            </a:r>
            <a:endParaRPr lang="en-US" sz="2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27"/>
          <a:stretch/>
        </p:blipFill>
        <p:spPr bwMode="auto">
          <a:xfrm>
            <a:off x="4876800" y="4130406"/>
            <a:ext cx="4277311" cy="2737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43400"/>
            <a:ext cx="4971490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761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 about Coil 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4906963"/>
          </a:xfrm>
        </p:spPr>
        <p:txBody>
          <a:bodyPr/>
          <a:lstStyle/>
          <a:p>
            <a:r>
              <a:rPr lang="en-US" dirty="0" smtClean="0"/>
              <a:t>By the time we made LQ Coil 13 the fabrication process was well established with small number of nonconformities</a:t>
            </a:r>
          </a:p>
          <a:p>
            <a:endParaRPr lang="en-US" dirty="0" smtClean="0"/>
          </a:p>
          <a:p>
            <a:r>
              <a:rPr lang="en-US" dirty="0" smtClean="0"/>
              <a:t>Although on Coil 13 inner surface we used three different materials trying to avoid “bubbles”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17,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Ambrosio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0B8E34-1F16-40D1-B73D-247C428146B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3048000" y="0"/>
            <a:ext cx="6172200" cy="5410200"/>
          </a:xfrm>
          <a:prstGeom prst="wedgeRoundRectCallout">
            <a:avLst>
              <a:gd name="adj1" fmla="val -38060"/>
              <a:gd name="adj2" fmla="val 6308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Lesson learnt: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There are issues that we are not able to detect, which may cause the failure of a coil/magnet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W</a:t>
            </a:r>
            <a:r>
              <a:rPr lang="en-US" sz="3200" dirty="0" smtClean="0"/>
              <a:t>e have unstable conductors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>
                <a:sym typeface="Wingdings" pitchFamily="2" charset="2"/>
              </a:rPr>
              <a:t> </a:t>
            </a:r>
            <a:r>
              <a:rPr lang="en-US" sz="3200" u="sng" dirty="0" smtClean="0">
                <a:sym typeface="Wingdings" pitchFamily="2" charset="2"/>
              </a:rPr>
              <a:t>We need MARGIN!</a:t>
            </a:r>
            <a:endParaRPr lang="en-US" sz="3200" u="sng" dirty="0"/>
          </a:p>
        </p:txBody>
      </p:sp>
    </p:spTree>
    <p:extLst>
      <p:ext uri="{BB962C8B-B14F-4D97-AF65-F5344CB8AC3E}">
        <p14:creationId xmlns:p14="http://schemas.microsoft.com/office/powerpoint/2010/main" val="792983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DOE rev09">
  <a:themeElements>
    <a:clrScheme name="DOE rev09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OE rev09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OE rev09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OE rev09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OE rev09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OE rev09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OE rev09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OE rev09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OE rev09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122383</TotalTime>
  <Words>1569</Words>
  <Application>Microsoft Office PowerPoint</Application>
  <PresentationFormat>On-screen Show (4:3)</PresentationFormat>
  <Paragraphs>315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Office Theme</vt:lpstr>
      <vt:lpstr>Edge</vt:lpstr>
      <vt:lpstr>Default Design</vt:lpstr>
      <vt:lpstr>1_Office Theme</vt:lpstr>
      <vt:lpstr>2_Office Theme</vt:lpstr>
      <vt:lpstr>1_Default Design</vt:lpstr>
      <vt:lpstr>1_DOE rev09</vt:lpstr>
      <vt:lpstr>3_Default Design</vt:lpstr>
      <vt:lpstr>Magnet Feedback:  LARP Long Quadrupole</vt:lpstr>
      <vt:lpstr>Outline</vt:lpstr>
      <vt:lpstr>Long Nb3Sn Quadrupole†</vt:lpstr>
      <vt:lpstr>LQS02 Conductor related issue </vt:lpstr>
      <vt:lpstr>Ramp Rate Dependence: LQS01b vs. LQS02</vt:lpstr>
      <vt:lpstr>LQS02 “Reverse” Ramp Rate Dependence</vt:lpstr>
      <vt:lpstr>Quenches in Coil 13, OL midplane block</vt:lpstr>
      <vt:lpstr>LQS02 Analysis</vt:lpstr>
      <vt:lpstr>Notes about Coil 13</vt:lpstr>
      <vt:lpstr>LQS03 Conductor related issue </vt:lpstr>
      <vt:lpstr>LQS03 Training History</vt:lpstr>
      <vt:lpstr>LQS03 Temperature Dependence</vt:lpstr>
      <vt:lpstr>LQS03 Analysis</vt:lpstr>
      <vt:lpstr>LQS03 quench training</vt:lpstr>
      <vt:lpstr>LQS03 RRR measurements</vt:lpstr>
      <vt:lpstr>Stability study on RRP 108/127 </vt:lpstr>
      <vt:lpstr>Lessons Learnt</vt:lpstr>
      <vt:lpstr>Backup Slides</vt:lpstr>
      <vt:lpstr>LQS02 Test at Fermilab</vt:lpstr>
      <vt:lpstr>LQS02 Quench History</vt:lpstr>
      <vt:lpstr>LQS02 quenches in coil 13</vt:lpstr>
      <vt:lpstr>LQS02 quench patterns at high currents</vt:lpstr>
      <vt:lpstr>More checks on conductor stability in LQS02</vt:lpstr>
      <vt:lpstr>Quench 4   I = 9337 A (ramp 4)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LQS02</vt:lpstr>
      <vt:lpstr>LQS03</vt:lpstr>
      <vt:lpstr>LQS03 Mechanical Behavior</vt:lpstr>
      <vt:lpstr>LQS03 RRR measurements</vt:lpstr>
      <vt:lpstr>Possible effect of low RRR - II</vt:lpstr>
    </vt:vector>
  </TitlesOfParts>
  <Company>Lawrence Berkeley National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PFerracin</dc:creator>
  <cp:lastModifiedBy>Giorgio Ambrosio x2297 12326N</cp:lastModifiedBy>
  <cp:revision>4057</cp:revision>
  <cp:lastPrinted>2013-02-07T14:03:12Z</cp:lastPrinted>
  <dcterms:created xsi:type="dcterms:W3CDTF">2008-08-27T20:23:58Z</dcterms:created>
  <dcterms:modified xsi:type="dcterms:W3CDTF">2013-10-17T13:12:20Z</dcterms:modified>
</cp:coreProperties>
</file>