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2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60" r:id="rId6"/>
    <p:sldId id="261" r:id="rId7"/>
    <p:sldId id="262" r:id="rId8"/>
    <p:sldId id="259" r:id="rId9"/>
  </p:sldIdLst>
  <p:sldSz cx="10058400" cy="7772400"/>
  <p:notesSz cx="6858000" cy="9144000"/>
  <p:defaultTextStyle>
    <a:defPPr>
      <a:defRPr lang="en-US"/>
    </a:defPPr>
    <a:lvl1pPr algn="l" defTabSz="50923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509233" algn="l" defTabSz="50923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1018467" algn="l" defTabSz="50923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527701" algn="l" defTabSz="50923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2036935" algn="l" defTabSz="50923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546169" algn="l" defTabSz="509233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3055400" algn="l" defTabSz="509233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564636" algn="l" defTabSz="509233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4073867" algn="l" defTabSz="509233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33444"/>
    <a:srgbClr val="1D3856"/>
    <a:srgbClr val="264A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79" autoAdjust="0"/>
    <p:restoredTop sz="99511" autoAdjust="0"/>
  </p:normalViewPr>
  <p:slideViewPr>
    <p:cSldViewPr snapToGrid="0" snapToObjects="1" showGuides="1">
      <p:cViewPr>
        <p:scale>
          <a:sx n="95" d="100"/>
          <a:sy n="95" d="100"/>
        </p:scale>
        <p:origin x="-1448" y="-424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61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6C920-1997-3642-8535-B210642BF6F1}" type="datetimeFigureOut">
              <a:rPr lang="en-US" smtClean="0"/>
              <a:t>10/7/13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6EDFB-9946-0A4C-93EB-C3538BBEA9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550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D1AF8D3-FE34-5449-9655-DE3235FB096E}" type="datetime1">
              <a:rPr lang="en-US"/>
              <a:pPr>
                <a:defRPr/>
              </a:pPr>
              <a:t>10/7/13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5E952EB-03B9-3449-8240-C7237494DA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8092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9233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509233" algn="l" defTabSz="509233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1018467" algn="l" defTabSz="509233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527701" algn="l" defTabSz="509233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2036935" algn="l" defTabSz="509233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546169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5400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4636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3867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74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DC46-C6DC-AC48-B337-343625B19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0497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37354"/>
            <a:ext cx="9051925" cy="7851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solidFill>
            <a:schemeClr val="bg1"/>
          </a:solidFill>
          <a:ln w="76200" cmpd="sng">
            <a:solidFill>
              <a:schemeClr val="bg1">
                <a:lumMod val="95000"/>
              </a:schemeClr>
            </a:solidFill>
          </a:ln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DC46-C6DC-AC48-B337-343625B19DB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503" y="126562"/>
            <a:ext cx="866960" cy="79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96767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07219" y="311150"/>
            <a:ext cx="1947944" cy="6632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11150"/>
            <a:ext cx="6637337" cy="6632575"/>
          </a:xfrm>
          <a:solidFill>
            <a:schemeClr val="bg1"/>
          </a:solidFill>
          <a:ln w="76200" cmpd="sng">
            <a:solidFill>
              <a:schemeClr val="bg1">
                <a:lumMod val="95000"/>
              </a:schemeClr>
            </a:solidFill>
          </a:ln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DC46-C6DC-AC48-B337-343625B19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6864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3A66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9735" y="2228041"/>
            <a:ext cx="8550275" cy="1665287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9735" y="3912022"/>
            <a:ext cx="7042150" cy="1987550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sz="22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FAXtemplateCI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97" y="294543"/>
            <a:ext cx="1974972" cy="908243"/>
          </a:xfrm>
          <a:prstGeom prst="rect">
            <a:avLst/>
          </a:prstGeom>
        </p:spPr>
      </p:pic>
      <p:pic>
        <p:nvPicPr>
          <p:cNvPr id="9" name="Picture 8" descr="FAXtemplateATLAS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457" y="3060685"/>
            <a:ext cx="1462943" cy="1712862"/>
          </a:xfrm>
          <a:prstGeom prst="rect">
            <a:avLst/>
          </a:prstGeom>
        </p:spPr>
      </p:pic>
      <p:pic>
        <p:nvPicPr>
          <p:cNvPr id="10" name="Picture 9" descr="FAXtempleteCircl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161" y="660176"/>
            <a:ext cx="4096239" cy="6436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81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443" y="123984"/>
            <a:ext cx="9051925" cy="798477"/>
          </a:xfrm>
        </p:spPr>
        <p:txBody>
          <a:bodyPr>
            <a:normAutofit/>
          </a:bodyPr>
          <a:lstStyle>
            <a:lvl1pPr algn="l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33327"/>
            <a:ext cx="10058399" cy="5861354"/>
          </a:xfrm>
          <a:solidFill>
            <a:schemeClr val="bg1"/>
          </a:solidFill>
          <a:ln w="12700" cmpd="sng"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DC46-C6DC-AC48-B337-343625B19DB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503" y="126562"/>
            <a:ext cx="866960" cy="79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21374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DC46-C6DC-AC48-B337-343625B19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1654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037" y="147584"/>
            <a:ext cx="9051925" cy="7748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DC46-C6DC-AC48-B337-343625B19DB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503" y="126562"/>
            <a:ext cx="866960" cy="79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3350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DC46-C6DC-AC48-B337-343625B19DBE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503" y="126562"/>
            <a:ext cx="866960" cy="79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0640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DC46-C6DC-AC48-B337-343625B19DB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503" y="126562"/>
            <a:ext cx="866960" cy="79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9915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DC46-C6DC-AC48-B337-343625B19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8128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solidFill>
            <a:schemeClr val="bg1"/>
          </a:solidFill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DC46-C6DC-AC48-B337-343625B19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6143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254240"/>
            <a:ext cx="10058400" cy="518160"/>
          </a:xfrm>
          <a:prstGeom prst="rect">
            <a:avLst/>
          </a:prstGeom>
          <a:solidFill>
            <a:srgbClr val="415968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46" tIns="50923" rIns="101846" bIns="509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28" name="Picture 9" descr="uofclogo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9393" y="7324412"/>
            <a:ext cx="1606554" cy="3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 rot="5400000">
            <a:off x="5667613" y="7507053"/>
            <a:ext cx="345440" cy="1747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8016320" y="7499853"/>
            <a:ext cx="345440" cy="1746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258017" y="7263237"/>
            <a:ext cx="1240130" cy="296478"/>
          </a:xfrm>
          <a:prstGeom prst="rect">
            <a:avLst/>
          </a:prstGeom>
          <a:noFill/>
        </p:spPr>
        <p:txBody>
          <a:bodyPr wrap="none" lIns="101846" tIns="50923" rIns="101846" bIns="5092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prstClr val="white">
                    <a:lumMod val="85000"/>
                  </a:prstClr>
                </a:solidFill>
                <a:latin typeface="+mn-lt"/>
                <a:ea typeface="+mn-ea"/>
                <a:cs typeface="+mn-cs"/>
              </a:rPr>
              <a:t>efi.uchicago.edu</a:t>
            </a:r>
            <a:endParaRPr lang="en-US" sz="1200" dirty="0">
              <a:solidFill>
                <a:prstClr val="white">
                  <a:lumMod val="85000"/>
                </a:prst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63258" y="7448551"/>
            <a:ext cx="1182017" cy="296478"/>
          </a:xfrm>
          <a:prstGeom prst="rect">
            <a:avLst/>
          </a:prstGeom>
          <a:noFill/>
        </p:spPr>
        <p:txBody>
          <a:bodyPr wrap="none" lIns="101846" tIns="50923" rIns="101846" bIns="5092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prstClr val="white">
                    <a:lumMod val="85000"/>
                  </a:prstClr>
                </a:solidFill>
                <a:latin typeface="+mn-lt"/>
                <a:ea typeface="+mn-ea"/>
                <a:cs typeface="+mn-cs"/>
              </a:rPr>
              <a:t>ci.uchicago.edu</a:t>
            </a:r>
            <a:endParaRPr lang="en-US" sz="1200" dirty="0">
              <a:solidFill>
                <a:prstClr val="white">
                  <a:lumMod val="85000"/>
                </a:prst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4" descr="radiateforwhite.eps"/>
          <p:cNvPicPr>
            <a:picLocks noChangeAspect="1"/>
          </p:cNvPicPr>
          <p:nvPr/>
        </p:nvPicPr>
        <p:blipFill>
          <a:blip r:embed="rId4">
            <a:alphaModFix amt="85000"/>
          </a:blip>
          <a:srcRect/>
          <a:stretch>
            <a:fillRect/>
          </a:stretch>
        </p:blipFill>
        <p:spPr bwMode="auto">
          <a:xfrm>
            <a:off x="6174740" y="949961"/>
            <a:ext cx="3883660" cy="607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atlas-logo-v1.png"/>
          <p:cNvPicPr>
            <a:picLocks noChangeAspect="1"/>
          </p:cNvPicPr>
          <p:nvPr/>
        </p:nvPicPr>
        <p:blipFill>
          <a:blip r:embed="rId5">
            <a:alphaModFix amt="3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202" y="3211983"/>
            <a:ext cx="1296719" cy="15249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lvl1pPr algn="ctr" defTabSz="509233" rtl="0" eaLnBrk="1" fontAlgn="base" hangingPunct="1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50923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50923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50923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50923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509233" algn="ctr" defTabSz="50923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1018467" algn="ctr" defTabSz="50923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527701" algn="ctr" defTabSz="50923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2036935" algn="ctr" defTabSz="50923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81925" indent="-381925" algn="l" defTabSz="509233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827504" indent="-318271" algn="l" defTabSz="509233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1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273084" indent="-254616" algn="l" defTabSz="509233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782317" indent="-254616" algn="l" defTabSz="509233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291551" indent="-254616" algn="l" defTabSz="509233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800785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0019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9251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8485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233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467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701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935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6169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5400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4636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3867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A66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238" y="137353"/>
            <a:ext cx="9051925" cy="825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33327"/>
            <a:ext cx="10058400" cy="5710398"/>
          </a:xfrm>
          <a:prstGeom prst="rect">
            <a:avLst/>
          </a:prstGeom>
          <a:solidFill>
            <a:schemeClr val="bg1"/>
          </a:solidFill>
          <a:ln w="76200" cmpd="sng">
            <a:solidFill>
              <a:schemeClr val="bg1">
                <a:lumMod val="95000"/>
              </a:schemeClr>
            </a:solidFill>
          </a:ln>
        </p:spPr>
        <p:txBody>
          <a:bodyPr vert="horz" lIns="18288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2355" y="7272843"/>
            <a:ext cx="406299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239" y="7272843"/>
            <a:ext cx="887124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2491DC46-C6DC-AC48-B337-343625B19DB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FAXtempleteUClogo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835" y="7251952"/>
            <a:ext cx="2173285" cy="4561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79335" y="7187624"/>
            <a:ext cx="167906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</a:rPr>
              <a:t>efi.uchicago.edu</a:t>
            </a:r>
            <a:endParaRPr lang="en-US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</a:rPr>
              <a:t>ci.uchicago.edu</a:t>
            </a:r>
            <a:endParaRPr 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41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twiki.cern.ch/twiki/bin/view/AtlasComputing/FAXconfigAGIS%23Enabling_FAX_failove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pandamon.atlascloud.org/logsummary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Monitoring PanDA usage of FAX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Ilija Vukotic</a:t>
            </a:r>
          </a:p>
          <a:p>
            <a:r>
              <a:rPr lang="en-US" dirty="0" err="1" smtClean="0"/>
              <a:t>Valeri</a:t>
            </a:r>
            <a:r>
              <a:rPr lang="en-US" dirty="0" smtClean="0"/>
              <a:t> Fine</a:t>
            </a:r>
          </a:p>
          <a:p>
            <a:r>
              <a:rPr lang="en-US" dirty="0" smtClean="0"/>
              <a:t>Paul Nilsson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605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FAX usage by PanDA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dirty="0" smtClean="0"/>
              <a:t>The first production use case for FAX is so called FAX failover.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In case pilot fails to get stage input files from 2 tries, it will try to get them from FAX.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To failover or not is controlled by a AGIS queue variable “</a:t>
            </a:r>
            <a:r>
              <a:rPr lang="en-US" dirty="0" err="1" smtClean="0"/>
              <a:t>failoverToFAX</a:t>
            </a:r>
            <a:r>
              <a:rPr lang="en-US" dirty="0" smtClean="0"/>
              <a:t>”. How to set it </a:t>
            </a:r>
            <a:r>
              <a:rPr lang="en-US" dirty="0"/>
              <a:t>is described here: </a:t>
            </a:r>
            <a:r>
              <a:rPr lang="en-US" dirty="0" smtClean="0"/>
              <a:t> </a:t>
            </a:r>
          </a:p>
          <a:p>
            <a:pPr marL="457200" lvl="1" indent="0">
              <a:lnSpc>
                <a:spcPct val="130000"/>
              </a:lnSpc>
              <a:buNone/>
            </a:pPr>
            <a:r>
              <a:rPr lang="en-US" sz="2100" dirty="0" smtClean="0"/>
              <a:t>      </a:t>
            </a:r>
            <a:r>
              <a:rPr lang="en-US" sz="2100" dirty="0" smtClean="0">
                <a:hlinkClick r:id="rId2"/>
              </a:rPr>
              <a:t>https</a:t>
            </a:r>
            <a:r>
              <a:rPr lang="en-US" sz="2100" dirty="0">
                <a:hlinkClick r:id="rId2"/>
              </a:rPr>
              <a:t>://</a:t>
            </a:r>
            <a:r>
              <a:rPr lang="en-US" sz="2100" dirty="0" err="1">
                <a:hlinkClick r:id="rId2"/>
              </a:rPr>
              <a:t>twiki.cern.ch</a:t>
            </a:r>
            <a:r>
              <a:rPr lang="en-US" sz="2100" dirty="0">
                <a:hlinkClick r:id="rId2"/>
              </a:rPr>
              <a:t>/</a:t>
            </a:r>
            <a:r>
              <a:rPr lang="en-US" sz="2100" dirty="0" err="1">
                <a:hlinkClick r:id="rId2"/>
              </a:rPr>
              <a:t>twiki</a:t>
            </a:r>
            <a:r>
              <a:rPr lang="en-US" sz="2100" dirty="0">
                <a:hlinkClick r:id="rId2"/>
              </a:rPr>
              <a:t>/bin/view/</a:t>
            </a:r>
            <a:r>
              <a:rPr lang="en-US" sz="2100" dirty="0" err="1">
                <a:hlinkClick r:id="rId2"/>
              </a:rPr>
              <a:t>AtlasComputing</a:t>
            </a:r>
            <a:r>
              <a:rPr lang="en-US" sz="2100" dirty="0">
                <a:hlinkClick r:id="rId2"/>
              </a:rPr>
              <a:t>/</a:t>
            </a:r>
            <a:r>
              <a:rPr lang="en-US" sz="2100" dirty="0" err="1">
                <a:hlinkClick r:id="rId2"/>
              </a:rPr>
              <a:t>FAXconfigAGIS#Enabling_FAX_failover</a:t>
            </a:r>
            <a:endParaRPr lang="en-US" sz="2100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As it is always beneficial, we would suggest all the sites and all the queues to have it on.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Currently all US sites, large part of UK sites and a few continental EU site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There is no need to contribute to FAX in order to use it.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We need to verify that service runs and what it contributes so comes monitoring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855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Pilot for each job collects: </a:t>
            </a:r>
          </a:p>
          <a:p>
            <a:pPr lvl="1"/>
            <a:r>
              <a:rPr lang="en-US" sz="2400" dirty="0" smtClean="0"/>
              <a:t>Number of files transferred through FAX</a:t>
            </a:r>
          </a:p>
          <a:p>
            <a:pPr lvl="1"/>
            <a:r>
              <a:rPr lang="en-US" sz="2400" dirty="0" smtClean="0"/>
              <a:t>Number of files transferred in regular way</a:t>
            </a:r>
          </a:p>
          <a:p>
            <a:pPr lvl="1"/>
            <a:r>
              <a:rPr lang="en-US" sz="2400" dirty="0" smtClean="0"/>
              <a:t>Number of bytes </a:t>
            </a:r>
            <a:r>
              <a:rPr lang="en-US" sz="2400" dirty="0"/>
              <a:t>transferred through </a:t>
            </a:r>
            <a:r>
              <a:rPr lang="en-US" sz="2400" dirty="0" smtClean="0"/>
              <a:t>FAX</a:t>
            </a:r>
          </a:p>
          <a:p>
            <a:pPr lvl="1"/>
            <a:r>
              <a:rPr lang="en-US" sz="2400" dirty="0"/>
              <a:t>Number of bytes transferred in regular </a:t>
            </a:r>
            <a:r>
              <a:rPr lang="en-US" sz="2400" dirty="0" smtClean="0"/>
              <a:t>way</a:t>
            </a:r>
          </a:p>
          <a:p>
            <a:pPr lvl="1"/>
            <a:r>
              <a:rPr lang="en-US" sz="2400" dirty="0" smtClean="0"/>
              <a:t>Duration of FAX transfers</a:t>
            </a:r>
          </a:p>
          <a:p>
            <a:r>
              <a:rPr lang="en-US" sz="2800" dirty="0" smtClean="0"/>
              <a:t>Information is curl-</a:t>
            </a:r>
            <a:r>
              <a:rPr lang="en-US" sz="2800" dirty="0" err="1" smtClean="0"/>
              <a:t>ed</a:t>
            </a:r>
            <a:r>
              <a:rPr lang="en-US" sz="2800" dirty="0" smtClean="0"/>
              <a:t> to </a:t>
            </a:r>
            <a:r>
              <a:rPr lang="en-US" sz="2800" dirty="0" err="1" smtClean="0"/>
              <a:t>PandaLogger</a:t>
            </a:r>
            <a:r>
              <a:rPr lang="en-US" sz="2800" dirty="0"/>
              <a:t> </a:t>
            </a:r>
            <a:endParaRPr lang="en-US" sz="28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72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Presenting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33327"/>
            <a:ext cx="10058399" cy="10795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Default </a:t>
            </a:r>
            <a:r>
              <a:rPr lang="en-US" sz="3200" dirty="0" smtClean="0"/>
              <a:t>way </a:t>
            </a:r>
            <a:r>
              <a:rPr lang="en-US" sz="3200" dirty="0">
                <a:hlinkClick r:id="rId2"/>
              </a:rPr>
              <a:t>http://pandamon.atlascloud.org/</a:t>
            </a:r>
            <a:r>
              <a:rPr lang="en-US" sz="3200" dirty="0" smtClean="0">
                <a:hlinkClick r:id="rId2"/>
              </a:rPr>
              <a:t>logsummary</a:t>
            </a:r>
            <a:r>
              <a:rPr lang="en-US" sz="3200" dirty="0" smtClean="0"/>
              <a:t> not exactly human friendly.</a:t>
            </a:r>
          </a:p>
        </p:txBody>
      </p:sp>
      <p:pic>
        <p:nvPicPr>
          <p:cNvPr id="4" name="Picture 3" descr="Screen Shot 2013-10-07 at 23.00.23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788" y="2511419"/>
            <a:ext cx="6310105" cy="2862918"/>
          </a:xfrm>
          <a:prstGeom prst="rect">
            <a:avLst/>
          </a:prstGeom>
        </p:spPr>
      </p:pic>
      <p:pic>
        <p:nvPicPr>
          <p:cNvPr id="5" name="Picture 4" descr="Screen Shot 2013-10-07 at 23.01.52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330" y="5882053"/>
            <a:ext cx="7317783" cy="1240303"/>
          </a:xfrm>
          <a:prstGeom prst="rect">
            <a:avLst/>
          </a:prstGeom>
        </p:spPr>
      </p:pic>
      <p:sp>
        <p:nvSpPr>
          <p:cNvPr id="11" name="Trapezoid 10"/>
          <p:cNvSpPr/>
          <p:nvPr/>
        </p:nvSpPr>
        <p:spPr>
          <a:xfrm>
            <a:off x="1666330" y="5234363"/>
            <a:ext cx="7317783" cy="647690"/>
          </a:xfrm>
          <a:prstGeom prst="trapezoid">
            <a:avLst>
              <a:gd name="adj" fmla="val 51124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56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Presenting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entry in side menu for all things </a:t>
            </a:r>
            <a:r>
              <a:rPr lang="en-US" dirty="0" smtClean="0"/>
              <a:t>FAX</a:t>
            </a:r>
          </a:p>
          <a:p>
            <a:r>
              <a:rPr lang="en-US" dirty="0" smtClean="0"/>
              <a:t>Dedicated Panda Monitor pages</a:t>
            </a:r>
          </a:p>
          <a:p>
            <a:r>
              <a:rPr lang="en-US" dirty="0" smtClean="0"/>
              <a:t>Thanks to </a:t>
            </a:r>
            <a:r>
              <a:rPr lang="en-US" dirty="0" err="1" smtClean="0"/>
              <a:t>Valeri</a:t>
            </a:r>
            <a:endParaRPr lang="en-US" dirty="0" smtClean="0"/>
          </a:p>
        </p:txBody>
      </p:sp>
      <p:pic>
        <p:nvPicPr>
          <p:cNvPr id="4" name="Picture 3" descr="Screen Shot 2013-10-07 at 23.17.49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0013" y="1233327"/>
            <a:ext cx="1688385" cy="2969229"/>
          </a:xfrm>
          <a:prstGeom prst="rect">
            <a:avLst/>
          </a:prstGeom>
        </p:spPr>
      </p:pic>
      <p:pic>
        <p:nvPicPr>
          <p:cNvPr id="5" name="Picture 4" descr="Screen Shot 2013-10-07 at 23.17.07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1058"/>
            <a:ext cx="10058400" cy="274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84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Presenting information – to be done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/>
              <a:t>Currently data older than 3 days are deleted. We want it </a:t>
            </a:r>
            <a:r>
              <a:rPr lang="en-US" sz="2800" dirty="0" smtClean="0"/>
              <a:t>kept</a:t>
            </a:r>
          </a:p>
          <a:p>
            <a:r>
              <a:rPr lang="en-US" sz="2800" dirty="0" smtClean="0"/>
              <a:t>Have a way to select/filter-out different users – currently HC jobs filtered </a:t>
            </a:r>
            <a:r>
              <a:rPr lang="en-US" sz="2800" smtClean="0"/>
              <a:t>out in code. </a:t>
            </a:r>
            <a:endParaRPr lang="en-US" sz="2800" dirty="0"/>
          </a:p>
          <a:p>
            <a:r>
              <a:rPr lang="en-US" sz="2800" dirty="0"/>
              <a:t>Reorganize </a:t>
            </a:r>
            <a:r>
              <a:rPr lang="en-US" sz="2800" dirty="0" smtClean="0"/>
              <a:t>code/</a:t>
            </a:r>
            <a:r>
              <a:rPr lang="en-US" sz="2800" dirty="0" err="1" smtClean="0"/>
              <a:t>db</a:t>
            </a:r>
            <a:r>
              <a:rPr lang="en-US" sz="2800" dirty="0" smtClean="0"/>
              <a:t> </a:t>
            </a:r>
            <a:r>
              <a:rPr lang="en-US" sz="2800" dirty="0"/>
              <a:t>to be faster</a:t>
            </a:r>
          </a:p>
          <a:p>
            <a:r>
              <a:rPr lang="en-US" sz="2800" dirty="0"/>
              <a:t>Add historic plots for total / per site values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3626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Separating other FAX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2800" dirty="0" smtClean="0"/>
          </a:p>
          <a:p>
            <a:r>
              <a:rPr lang="en-US" sz="2800" dirty="0" smtClean="0"/>
              <a:t>overflow </a:t>
            </a:r>
            <a:r>
              <a:rPr lang="en-US" sz="2800" dirty="0"/>
              <a:t>- when Panda decides that site is too busy and decides to send job elsewhere while reading from "busy" site via </a:t>
            </a:r>
            <a:r>
              <a:rPr lang="en-US" sz="2800" dirty="0" smtClean="0"/>
              <a:t>FAX. Should start in roughly one month</a:t>
            </a:r>
            <a:endParaRPr lang="en-US" sz="2800" dirty="0"/>
          </a:p>
          <a:p>
            <a:r>
              <a:rPr lang="en-US" sz="2800" dirty="0"/>
              <a:t>user directly gives FAX filenames in input </a:t>
            </a:r>
            <a:r>
              <a:rPr lang="en-US" sz="2800" dirty="0" smtClean="0"/>
              <a:t>dataset. Already possible using </a:t>
            </a:r>
            <a:r>
              <a:rPr lang="en-US" sz="2800" dirty="0" err="1" smtClean="0"/>
              <a:t>prun</a:t>
            </a:r>
            <a:r>
              <a:rPr lang="en-US" sz="2800" dirty="0" smtClean="0"/>
              <a:t> jobs.</a:t>
            </a:r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/>
              <a:t>This requires </a:t>
            </a:r>
            <a:endParaRPr lang="en-US" sz="2800" dirty="0" smtClean="0"/>
          </a:p>
          <a:p>
            <a:r>
              <a:rPr lang="en-US" sz="2800" dirty="0"/>
              <a:t>C</a:t>
            </a:r>
            <a:r>
              <a:rPr lang="en-US" sz="2800" dirty="0" smtClean="0"/>
              <a:t>hanges </a:t>
            </a:r>
            <a:r>
              <a:rPr lang="en-US" sz="2800" dirty="0"/>
              <a:t>in </a:t>
            </a:r>
            <a:r>
              <a:rPr lang="en-US" sz="2800" dirty="0" smtClean="0"/>
              <a:t>pilot</a:t>
            </a:r>
          </a:p>
          <a:p>
            <a:pPr lvl="1"/>
            <a:r>
              <a:rPr lang="en-US" sz="2300" dirty="0" smtClean="0"/>
              <a:t>In order to separate use cases</a:t>
            </a:r>
          </a:p>
          <a:p>
            <a:pPr lvl="1"/>
            <a:r>
              <a:rPr lang="en-US" sz="2300" dirty="0" smtClean="0"/>
              <a:t>To collect other information </a:t>
            </a:r>
          </a:p>
          <a:p>
            <a:pPr lvl="2"/>
            <a:r>
              <a:rPr lang="en-US" sz="1900" dirty="0" smtClean="0"/>
              <a:t>where the data comes from</a:t>
            </a:r>
          </a:p>
          <a:p>
            <a:pPr lvl="2"/>
            <a:r>
              <a:rPr lang="en-US" sz="1900" dirty="0" smtClean="0"/>
              <a:t>all the data that contributed to making the overflow </a:t>
            </a:r>
            <a:r>
              <a:rPr lang="en-US" sz="1900" dirty="0" err="1" smtClean="0"/>
              <a:t>decission</a:t>
            </a:r>
            <a:endParaRPr lang="en-US" sz="1900" dirty="0" smtClean="0"/>
          </a:p>
          <a:p>
            <a:r>
              <a:rPr lang="en-US" sz="2800" dirty="0" smtClean="0"/>
              <a:t>New Panda Monitor pages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348711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AX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Presentation1.potx</Template>
  <TotalTime>12528</TotalTime>
  <Words>378</Words>
  <Application>Microsoft Macintosh PowerPoint</Application>
  <PresentationFormat>Custom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Presentation1</vt:lpstr>
      <vt:lpstr>FAXtemplate</vt:lpstr>
      <vt:lpstr>Monitoring PanDA usage of FAX</vt:lpstr>
      <vt:lpstr>FAX usage by PanDA</vt:lpstr>
      <vt:lpstr>Getting the information</vt:lpstr>
      <vt:lpstr>Presenting information</vt:lpstr>
      <vt:lpstr>Presenting information</vt:lpstr>
      <vt:lpstr>Presenting information – to be done</vt:lpstr>
      <vt:lpstr>Separating other FAX use cases</vt:lpstr>
    </vt:vector>
  </TitlesOfParts>
  <Company>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UC3: A Framework for Cooperative Computing at the University of Chicago </dc:title>
  <dc:creator>marco mambelli</dc:creator>
  <cp:lastModifiedBy>Ilija Vukotic</cp:lastModifiedBy>
  <cp:revision>188</cp:revision>
  <cp:lastPrinted>2013-01-28T15:07:58Z</cp:lastPrinted>
  <dcterms:created xsi:type="dcterms:W3CDTF">2012-08-16T17:32:20Z</dcterms:created>
  <dcterms:modified xsi:type="dcterms:W3CDTF">2013-10-08T04:51:08Z</dcterms:modified>
</cp:coreProperties>
</file>