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  <p:sldMasterId id="2147483671" r:id="rId3"/>
    <p:sldMasterId id="2147483684" r:id="rId4"/>
    <p:sldMasterId id="2147483696" r:id="rId5"/>
  </p:sldMasterIdLst>
  <p:notesMasterIdLst>
    <p:notesMasterId r:id="rId19"/>
  </p:notesMasterIdLst>
  <p:handoutMasterIdLst>
    <p:handoutMasterId r:id="rId20"/>
  </p:handoutMasterIdLst>
  <p:sldIdLst>
    <p:sldId id="270" r:id="rId6"/>
    <p:sldId id="258" r:id="rId7"/>
    <p:sldId id="261" r:id="rId8"/>
    <p:sldId id="268" r:id="rId9"/>
    <p:sldId id="269" r:id="rId10"/>
    <p:sldId id="257" r:id="rId11"/>
    <p:sldId id="272" r:id="rId12"/>
    <p:sldId id="271" r:id="rId13"/>
    <p:sldId id="262" r:id="rId14"/>
    <p:sldId id="263" r:id="rId15"/>
    <p:sldId id="264" r:id="rId16"/>
    <p:sldId id="265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65" autoAdjust="0"/>
  </p:normalViewPr>
  <p:slideViewPr>
    <p:cSldViewPr snapToGrid="0" snapToObjects="1">
      <p:cViewPr>
        <p:scale>
          <a:sx n="80" d="100"/>
          <a:sy n="80" d="100"/>
        </p:scale>
        <p:origin x="-780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CBD2B-82A3-5848-A116-CB9FB02218F1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06B0F-6D8F-7045-94F0-A30437EF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5213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FA7B8-815A-BC4F-AF74-67432D90B351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0FFDD-F33F-CC47-91F9-4129F9F84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134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0FFDD-F33F-CC47-91F9-4129F9F847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751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CB2B4-B0F5-4C04-A73A-00E54AA81F75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264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7" name="Picture 6" descr="ippo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idx="1" hasCustomPrompt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15.11.2013</a:t>
            </a:r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Thomas Naumann     DESY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541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30CA84-155C-4C50-AA99-E4B01A158B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66465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E778D2-77AF-4747-9AB8-2BB6468A2AA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4384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C62A9A-661A-4ED0-9E5F-5AE0DA46C58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5381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35913" y="352425"/>
            <a:ext cx="3481387" cy="5426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2508250" y="352425"/>
            <a:ext cx="10291763" cy="542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FE154C-B567-4CFB-A9DF-6AA817AB10B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69832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08250" y="352425"/>
            <a:ext cx="1392555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8138" y="1603375"/>
            <a:ext cx="4038600" cy="417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9138" y="1603375"/>
            <a:ext cx="4038600" cy="417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69350" y="6569075"/>
            <a:ext cx="339725" cy="244475"/>
          </a:xfrm>
        </p:spPr>
        <p:txBody>
          <a:bodyPr/>
          <a:lstStyle>
            <a:lvl1pPr>
              <a:defRPr/>
            </a:lvl1pPr>
          </a:lstStyle>
          <a:p>
            <a:fld id="{CC2BBDC6-75AC-46EA-808E-4CF075C516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58383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-2508250" y="352425"/>
            <a:ext cx="13925550" cy="542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769350" y="6569075"/>
            <a:ext cx="339725" cy="244475"/>
          </a:xfrm>
        </p:spPr>
        <p:txBody>
          <a:bodyPr/>
          <a:lstStyle>
            <a:lvl1pPr>
              <a:defRPr/>
            </a:lvl1pPr>
          </a:lstStyle>
          <a:p>
            <a:fld id="{68087D6C-632E-4221-83C9-5763CB59A9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19852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CE4E35-99FE-4976-91E1-261E9E7FD21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14716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031769-BE67-4C96-9B14-7FE81189AB8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2345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663192-9148-4FAC-A240-7BD8179E24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68748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603375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9138" y="1603375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CD7D95-7708-49B0-9167-D874E87A97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9292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15.11.2013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Thomas Naumann     DESY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539B6-6C48-A04D-89A6-8125CC883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33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125A8A-0503-4839-A25E-58405CD909D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75429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30B84E-6AFB-48BD-B450-0B28F9A256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0863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D91E6B-C0C2-4969-9706-09EA0F44936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5683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30CA84-155C-4C50-AA99-E4B01A158B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27306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E778D2-77AF-4747-9AB8-2BB6468A2AA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60074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C62A9A-661A-4ED0-9E5F-5AE0DA46C58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66386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35913" y="352425"/>
            <a:ext cx="3481387" cy="5426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2508250" y="352425"/>
            <a:ext cx="10291763" cy="542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FE154C-B567-4CFB-A9DF-6AA817AB10B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07143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08250" y="352425"/>
            <a:ext cx="1392555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8138" y="1603375"/>
            <a:ext cx="4038600" cy="417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9138" y="1603375"/>
            <a:ext cx="4038600" cy="417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69350" y="6569075"/>
            <a:ext cx="339725" cy="244475"/>
          </a:xfrm>
        </p:spPr>
        <p:txBody>
          <a:bodyPr/>
          <a:lstStyle>
            <a:lvl1pPr>
              <a:defRPr/>
            </a:lvl1pPr>
          </a:lstStyle>
          <a:p>
            <a:fld id="{CC2BBDC6-75AC-46EA-808E-4CF075C516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067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8943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346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CE4E35-99FE-4976-91E1-261E9E7FD21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640033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3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764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029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550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8521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7857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778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5987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7436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E05A07-A7A8-426C-846D-3F5FF21996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94858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031769-BE67-4C96-9B14-7FE81189AB8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8269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FB3E36-3A2B-4998-9D7B-A08603D09E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8315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D3DD1-82A2-4C48-B3AF-E00FFFC4FC9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8364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603375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9138" y="1603375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BF5EA4-E265-490A-AD44-4A6318A0666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334422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34A036-7334-4B3E-A548-C6D47934BE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77780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CBB8F9-F2AD-4528-8CFF-5560394B942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835662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8CEF10-054E-4D74-858C-39A8512C52D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522099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44EBB2-3285-4CE9-BEC4-F2C904073A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28700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134AF0-B80B-4A2F-9E3C-E0166EA563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5516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85FFB7-F9D8-4A6F-8B7B-E4D6A004C16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287038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35913" y="352425"/>
            <a:ext cx="3481387" cy="5426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2508250" y="352425"/>
            <a:ext cx="10291763" cy="542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983248-879E-4E1A-A6E1-CD63000A790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29969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663192-9148-4FAC-A240-7BD8179E24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3280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08250" y="352425"/>
            <a:ext cx="1392555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8138" y="1603375"/>
            <a:ext cx="4038600" cy="417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9138" y="1603375"/>
            <a:ext cx="4038600" cy="417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69350" y="6569075"/>
            <a:ext cx="339725" cy="244475"/>
          </a:xfrm>
        </p:spPr>
        <p:txBody>
          <a:bodyPr/>
          <a:lstStyle>
            <a:lvl1pPr>
              <a:defRPr/>
            </a:lvl1pPr>
          </a:lstStyle>
          <a:p>
            <a:fld id="{F2B264AF-4EF7-42D9-AD5E-1C30EBD02BD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64029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603375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9138" y="1603375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CD7D95-7708-49B0-9167-D874E87A97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7290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125A8A-0503-4839-A25E-58405CD909D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70649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30B84E-6AFB-48BD-B450-0B28F9A256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2762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D91E6B-C0C2-4969-9706-09EA0F44936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164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8" name="Picture 7" descr="ippog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15.11.2013</a:t>
            </a:r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Thomas Naumann     DESY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37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2508250" y="352425"/>
            <a:ext cx="13925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603375"/>
            <a:ext cx="822960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</p:txBody>
      </p:sp>
      <p:sp>
        <p:nvSpPr>
          <p:cNvPr id="89395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9350" y="6569075"/>
            <a:ext cx="339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EB5632A1-B3D8-4CAC-8F76-D673AFB3D09D}" type="slidenum">
              <a:rPr lang="en-US" b="1">
                <a:solidFill>
                  <a:srgbClr val="000000"/>
                </a:solidFill>
                <a:latin typeface="Arial" pitchFamily="34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25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ransition>
    <p:fade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 sz="1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" pitchFamily="18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2508250" y="352425"/>
            <a:ext cx="13925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603375"/>
            <a:ext cx="822960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</p:txBody>
      </p:sp>
      <p:sp>
        <p:nvSpPr>
          <p:cNvPr id="89395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9350" y="6569075"/>
            <a:ext cx="339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EB5632A1-B3D8-4CAC-8F76-D673AFB3D09D}" type="slidenum">
              <a:rPr lang="en-US" b="1">
                <a:solidFill>
                  <a:srgbClr val="000000"/>
                </a:solidFill>
                <a:latin typeface="Arial" pitchFamily="34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54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ransition>
    <p:fade/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 sz="1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" pitchFamily="18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40ECC835-5D15-4CC1-A8C5-89A02A3E7E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6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2508250" y="352425"/>
            <a:ext cx="13925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603375"/>
            <a:ext cx="822960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</p:txBody>
      </p:sp>
      <p:sp>
        <p:nvSpPr>
          <p:cNvPr id="89395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9350" y="6569075"/>
            <a:ext cx="339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99EE7D01-A002-44F9-ADFD-181B7B101657}" type="slidenum">
              <a:rPr lang="en-US" b="1" smtClean="0">
                <a:solidFill>
                  <a:srgbClr val="000000"/>
                </a:solidFill>
                <a:latin typeface="Arial" pitchFamily="34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42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>
    <p:fade/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-"/>
        <a:defRPr sz="1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" pitchFamily="18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3" Type="http://schemas.openxmlformats.org/officeDocument/2006/relationships/image" Target="../media/image8.jpeg"/><Relationship Id="rId7" Type="http://schemas.microsoft.com/office/2007/relationships/hdphoto" Target="../media/hdphoto3.wdp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11" Type="http://schemas.microsoft.com/office/2007/relationships/hdphoto" Target="../media/hdphoto5.wdp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microsoft.com/office/2007/relationships/hdphoto" Target="../media/hdphoto4.wdp"/><Relationship Id="rId14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microsoft.com/office/2007/relationships/hdphoto" Target="../media/hdphoto7.wdp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0.png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532418" TargetMode="External"/><Relationship Id="rId2" Type="http://schemas.openxmlformats.org/officeDocument/2006/relationships/hyperlink" Target="http://ed.ted.com/lessons/the-basics-of-boson-dave-barney-and-steve-goldfarb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articleadventure.org/" TargetMode="External"/><Relationship Id="rId5" Type="http://schemas.openxmlformats.org/officeDocument/2006/relationships/hyperlink" Target="http://www.phdcomics.com/comics/archive.php?comicid=1489" TargetMode="External"/><Relationship Id="rId4" Type="http://schemas.openxmlformats.org/officeDocument/2006/relationships/hyperlink" Target="https://www.youtube.com/watch?v=joTKd5j3mz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las.ch/HiggsResource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cms.web.cern.ch/org/cms-presentations-publi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understanding-the-higgs-boson.org/exhibit/booklet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t>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93" y="2253106"/>
            <a:ext cx="8538054" cy="391658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GB" sz="8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Higgs - What now </a:t>
            </a:r>
            <a:r>
              <a:rPr lang="en-GB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</a:p>
          <a:p>
            <a:pPr algn="ctr">
              <a:spcBef>
                <a:spcPts val="0"/>
              </a:spcBef>
            </a:pPr>
            <a:endParaRPr lang="en-GB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spcBef>
                <a:spcPts val="0"/>
              </a:spcBef>
            </a:pPr>
            <a:r>
              <a:rPr lang="de-DE" sz="4400" b="1" dirty="0" smtClean="0"/>
              <a:t>Report </a:t>
            </a:r>
            <a:r>
              <a:rPr lang="de-DE" sz="4400" b="1" dirty="0" err="1" smtClean="0"/>
              <a:t>of</a:t>
            </a:r>
            <a:r>
              <a:rPr lang="de-DE" sz="4400" b="1" dirty="0" smtClean="0"/>
              <a:t> </a:t>
            </a:r>
            <a:r>
              <a:rPr lang="de-DE" sz="4400" b="1" dirty="0" err="1" smtClean="0"/>
              <a:t>the</a:t>
            </a:r>
            <a:endParaRPr lang="de-DE" sz="4400" b="1" dirty="0" smtClean="0"/>
          </a:p>
          <a:p>
            <a:pPr algn="ctr">
              <a:spcBef>
                <a:spcPts val="0"/>
              </a:spcBef>
            </a:pPr>
            <a:r>
              <a:rPr lang="de-DE" sz="4400" b="1" dirty="0" smtClean="0"/>
              <a:t>IPPOG </a:t>
            </a:r>
            <a:r>
              <a:rPr lang="de-DE" sz="4400" b="1" dirty="0" err="1" smtClean="0"/>
              <a:t>Higgs</a:t>
            </a:r>
            <a:r>
              <a:rPr lang="de-DE" sz="4400" b="1" dirty="0" smtClean="0"/>
              <a:t> Panel</a:t>
            </a:r>
          </a:p>
          <a:p>
            <a:pPr algn="ctr">
              <a:spcBef>
                <a:spcPts val="0"/>
              </a:spcBef>
            </a:pPr>
            <a:endParaRPr lang="de-DE" sz="2400" b="1" dirty="0" smtClean="0"/>
          </a:p>
          <a:p>
            <a:pPr algn="ctr">
              <a:spcBef>
                <a:spcPts val="0"/>
              </a:spcBef>
            </a:pPr>
            <a:r>
              <a:rPr lang="de-DE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Thomas Naumann</a:t>
            </a:r>
          </a:p>
          <a:p>
            <a:pPr algn="ctr">
              <a:spcBef>
                <a:spcPts val="0"/>
              </a:spcBef>
            </a:pPr>
            <a:r>
              <a:rPr lang="de-DE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DESY</a:t>
            </a:r>
            <a:endParaRPr lang="de-DE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81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91E6B-C0C2-4969-9706-09EA0F44936E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1391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4000"/>
                    </a14:imgEffect>
                    <a14:imgEffect>
                      <a14:saturation sat="200000"/>
                    </a14:imgEffect>
                    <a14:imgEffect>
                      <a14:brightnessContrast bright="-6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0660"/>
            <a:ext cx="8172400" cy="6450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93229" y="345627"/>
            <a:ext cx="436754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Higgs issues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054006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50683" y="797521"/>
            <a:ext cx="3424361" cy="2775327"/>
            <a:chOff x="2850683" y="654188"/>
            <a:chExt cx="3424361" cy="2775327"/>
          </a:xfrm>
        </p:grpSpPr>
        <p:pic>
          <p:nvPicPr>
            <p:cNvPr id="1026" name="Picture 2" descr="H:\My Documents\Physics\Higgs\Higgs Drops\Verlauf_Kraft_grün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67"/>
            <a:stretch/>
          </p:blipFill>
          <p:spPr bwMode="auto">
            <a:xfrm>
              <a:off x="2850683" y="654188"/>
              <a:ext cx="3424361" cy="2775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6005" name="Picture 5" descr="S:\user\accounts\snied\public\Naumann\Kraftteilche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6948" y="1120861"/>
              <a:ext cx="972923" cy="972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935948" y="2089489"/>
              <a:ext cx="12618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sz="2400" b="1" dirty="0">
                  <a:solidFill>
                    <a:srgbClr val="32623C"/>
                  </a:solidFill>
                  <a:latin typeface="Arial" charset="0"/>
                </a:rPr>
                <a:t>FORCE</a:t>
              </a:r>
              <a:endParaRPr lang="en-GB" sz="2400" b="1" dirty="0" err="1">
                <a:solidFill>
                  <a:srgbClr val="32623C"/>
                </a:solidFill>
                <a:latin typeface="Arial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60618" y="3565980"/>
            <a:ext cx="5120826" cy="3247396"/>
            <a:chOff x="1960618" y="3422647"/>
            <a:chExt cx="5120826" cy="3247396"/>
          </a:xfrm>
        </p:grpSpPr>
        <p:pic>
          <p:nvPicPr>
            <p:cNvPr id="896002" name="Picture 2" descr="S:\user\accounts\snied\public\Naumann\Verlauf_Leptonen_rot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20" b="3432"/>
            <a:stretch/>
          </p:blipFill>
          <p:spPr bwMode="auto">
            <a:xfrm>
              <a:off x="4565358" y="3422647"/>
              <a:ext cx="2516086" cy="3129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6003" name="Picture 3" descr="S:\user\accounts\snied\public\Naumann\Verlauf_Quarks_blau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400000"/>
                      </a14:imgEffect>
                      <a14:imgEffect>
                        <a14:brightnessContrast bright="-15000" contrast="2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618" y="3429409"/>
              <a:ext cx="2607869" cy="3240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6006" name="Picture 6" descr="S:\user\accounts\snied\public\Naumann\Leptonen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140000"/>
                      </a14:imgEffect>
                      <a14:imgEffect>
                        <a14:brightnessContrast bright="25000" contras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4262" y="4936852"/>
              <a:ext cx="1565453" cy="1005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6007" name="Picture 7" descr="S:\user\accounts\snied\public\Naumann\Quarks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400000"/>
                      </a14:imgEffect>
                      <a14:imgEffect>
                        <a14:brightnessContrast bright="-20000" contras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6583" y="4936852"/>
              <a:ext cx="1565453" cy="1005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2982165" y="4399280"/>
              <a:ext cx="31422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sz="2400" b="1" dirty="0">
                  <a:solidFill>
                    <a:srgbClr val="3C83EC"/>
                  </a:solidFill>
                  <a:latin typeface="Arial" charset="0"/>
                </a:rPr>
                <a:t>BUILDING </a:t>
              </a:r>
              <a:r>
                <a:rPr lang="de-DE" sz="2400" b="1" dirty="0">
                  <a:solidFill>
                    <a:srgbClr val="FF4E31"/>
                  </a:solidFill>
                  <a:latin typeface="Arial" charset="0"/>
                </a:rPr>
                <a:t>BLOCKS</a:t>
              </a:r>
              <a:endParaRPr lang="en-GB" sz="2400" b="1" dirty="0" err="1">
                <a:solidFill>
                  <a:srgbClr val="FF4E31"/>
                </a:solidFill>
                <a:latin typeface="Arial" charset="0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4636" y="3429000"/>
              <a:ext cx="2607364" cy="3240000"/>
            </a:xfrm>
            <a:prstGeom prst="rect">
              <a:avLst/>
            </a:prstGeom>
          </p:spPr>
        </p:pic>
      </p:grpSp>
      <p:pic>
        <p:nvPicPr>
          <p:cNvPr id="896004" name="Picture 4" descr="S:\user\accounts\snied\public\Naumann\HIGGS-Teilchen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7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546" y="2672347"/>
            <a:ext cx="1792224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2423" y="-71892"/>
            <a:ext cx="8193269" cy="1015663"/>
          </a:xfrm>
        </p:spPr>
        <p:txBody>
          <a:bodyPr/>
          <a:lstStyle/>
          <a:p>
            <a:r>
              <a:rPr lang="en-GB" sz="6000" dirty="0" smtClean="0">
                <a:latin typeface="Calibri" pitchFamily="34" charset="0"/>
              </a:rPr>
              <a:t>Higgs - the origin of mass</a:t>
            </a:r>
            <a:endParaRPr lang="en-GB" sz="6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7153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0000"/>
                <a:satMod val="300000"/>
              </a:schemeClr>
            </a:gs>
            <a:gs pos="82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rhythmodynamics.com/Gabriel_LaFreniere/matter_files/conc_stat_peti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593465" y="4578821"/>
            <a:ext cx="2286000" cy="2037695"/>
            <a:chOff x="1593465" y="4578821"/>
            <a:chExt cx="2286000" cy="2037695"/>
          </a:xfrm>
        </p:grpSpPr>
        <p:pic>
          <p:nvPicPr>
            <p:cNvPr id="1029" name="Picture 5" descr="\\win.desy.de\home\naumann\My Documents\Physics\Particle_Drops\quarks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3465" y="4578821"/>
              <a:ext cx="2286000" cy="1525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140374" y="6093296"/>
              <a:ext cx="11884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GB" sz="2800" b="1" dirty="0" smtClean="0">
                  <a:solidFill>
                    <a:srgbClr val="FFCC00"/>
                  </a:solidFill>
                  <a:cs typeface="Arial" pitchFamily="34" charset="0"/>
                </a:rPr>
                <a:t>quarks</a:t>
              </a:r>
              <a:endParaRPr lang="en-GB" sz="2800" b="1" dirty="0">
                <a:solidFill>
                  <a:srgbClr val="FFCC00"/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386348" y="4617459"/>
            <a:ext cx="2276475" cy="2005932"/>
            <a:chOff x="5386348" y="4617459"/>
            <a:chExt cx="2276475" cy="2005932"/>
          </a:xfrm>
        </p:grpSpPr>
        <p:pic>
          <p:nvPicPr>
            <p:cNvPr id="1028" name="Picture 4" descr="\\win.desy.de\home\naumann\My Documents\Physics\Particle_Drops\Leptonen_drops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6348" y="4617459"/>
              <a:ext cx="2276475" cy="151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875708" y="6100171"/>
              <a:ext cx="1293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GB" sz="2800" b="1" dirty="0">
                  <a:solidFill>
                    <a:srgbClr val="C00000"/>
                  </a:solidFill>
                  <a:cs typeface="Arial" pitchFamily="34" charset="0"/>
                </a:rPr>
                <a:t>leptons</a:t>
              </a:r>
            </a:p>
          </p:txBody>
        </p:sp>
      </p:grp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647183" y="278015"/>
            <a:ext cx="1842940" cy="1868002"/>
            <a:chOff x="3784865" y="263312"/>
            <a:chExt cx="1539813" cy="1560753"/>
          </a:xfrm>
        </p:grpSpPr>
        <p:pic>
          <p:nvPicPr>
            <p:cNvPr id="1026" name="Picture 2" descr="\\win.desy.de\home\naumann\My Documents\Physics\Particle_Drops\W.g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7216" y="529617"/>
              <a:ext cx="1377315" cy="12944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784865" y="263312"/>
              <a:ext cx="1539813" cy="385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GB" sz="2400" b="1" dirty="0" smtClean="0">
                  <a:solidFill>
                    <a:srgbClr val="008800"/>
                  </a:solidFill>
                  <a:cs typeface="Arial" pitchFamily="34" charset="0"/>
                </a:rPr>
                <a:t>weak bosons</a:t>
              </a:r>
              <a:endParaRPr lang="en-GB" sz="2400" b="1" dirty="0">
                <a:solidFill>
                  <a:srgbClr val="008800"/>
                </a:solidFill>
                <a:cs typeface="Arial" pitchFamily="34" charset="0"/>
              </a:endParaRPr>
            </a:p>
          </p:txBody>
        </p:sp>
      </p:grpSp>
      <p:pic>
        <p:nvPicPr>
          <p:cNvPr id="1027" name="Picture 3" descr="\\win.desy.de\home\naumann\My Documents\Physics\Particle_Drops\Higgs.gif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832" y="1970577"/>
            <a:ext cx="2680335" cy="263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95936" y="6794212"/>
            <a:ext cx="1135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Arial" pitchFamily="34" charset="0"/>
              </a:rPr>
              <a:t>HIGGS</a:t>
            </a:r>
            <a:endParaRPr lang="en-GB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6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57" y="2113696"/>
            <a:ext cx="7988084" cy="4031873"/>
          </a:xfrm>
        </p:spPr>
        <p:txBody>
          <a:bodyPr wrap="none">
            <a:spAutoFit/>
          </a:bodyPr>
          <a:lstStyle/>
          <a:p>
            <a:r>
              <a:rPr lang="en-GB" sz="96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IPPOG + EPPCN</a:t>
            </a:r>
            <a:r>
              <a:rPr lang="en-GB" sz="80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GB" sz="80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sz="8000" smtClean="0"/>
              <a:t>let‘s stay</a:t>
            </a:r>
            <a:br>
              <a:rPr lang="en-GB" sz="8000" smtClean="0"/>
            </a:br>
            <a:r>
              <a:rPr lang="en-GB" sz="8000" smtClean="0"/>
              <a:t>in contact !</a:t>
            </a:r>
            <a:endParaRPr lang="en-GB" sz="80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09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17500" y="2201550"/>
            <a:ext cx="8423043" cy="4027515"/>
          </a:xfrm>
        </p:spPr>
        <p:txBody>
          <a:bodyPr>
            <a:noAutofit/>
          </a:bodyPr>
          <a:lstStyle/>
          <a:p>
            <a:pPr marL="273050" indent="-2730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800000"/>
                </a:solidFill>
              </a:rPr>
              <a:t>The </a:t>
            </a:r>
            <a:r>
              <a:rPr lang="en-US" sz="2400" dirty="0">
                <a:solidFill>
                  <a:srgbClr val="800000"/>
                </a:solidFill>
              </a:rPr>
              <a:t>basics of the Higgs </a:t>
            </a:r>
            <a:r>
              <a:rPr lang="en-US" sz="2400" dirty="0" smtClean="0">
                <a:solidFill>
                  <a:srgbClr val="800000"/>
                </a:solidFill>
              </a:rPr>
              <a:t>boson </a:t>
            </a:r>
            <a:r>
              <a:rPr lang="en-US" sz="2400" dirty="0" smtClean="0">
                <a:hlinkClick r:id="rId2"/>
              </a:rPr>
              <a:t>[</a:t>
            </a:r>
            <a:r>
              <a:rPr lang="en-US" sz="2400" dirty="0">
                <a:hlinkClick r:id="rId2"/>
              </a:rPr>
              <a:t>TED-Ed, D. Barney </a:t>
            </a:r>
            <a:r>
              <a:rPr lang="en-US" sz="2400" dirty="0" smtClean="0">
                <a:hlinkClick r:id="rId2"/>
              </a:rPr>
              <a:t>+ S</a:t>
            </a:r>
            <a:r>
              <a:rPr lang="en-US" sz="2400" dirty="0">
                <a:hlinkClick r:id="rId2"/>
              </a:rPr>
              <a:t>. Goldfarb</a:t>
            </a:r>
            <a:r>
              <a:rPr lang="en-US" sz="2400" dirty="0" smtClean="0">
                <a:hlinkClick r:id="rId2"/>
              </a:rPr>
              <a:t>]</a:t>
            </a:r>
            <a:endParaRPr lang="en-US" sz="2400" dirty="0" smtClean="0"/>
          </a:p>
          <a:p>
            <a:pPr marL="273050" indent="-273050"/>
            <a:r>
              <a:rPr lang="en-US" sz="2400" dirty="0"/>
              <a:t>	</a:t>
            </a:r>
            <a:r>
              <a:rPr lang="en-US" sz="2400" dirty="0" smtClean="0"/>
              <a:t>based on many IPPOG discussions…</a:t>
            </a:r>
          </a:p>
          <a:p>
            <a:pPr marL="273050" indent="-273050">
              <a:buFont typeface="Arial"/>
              <a:buChar char="•"/>
            </a:pPr>
            <a:r>
              <a:rPr lang="en-US" sz="2400" dirty="0">
                <a:solidFill>
                  <a:srgbClr val="800000"/>
                </a:solidFill>
              </a:rPr>
              <a:t>A new particle is discovered: a Higgs boson</a:t>
            </a:r>
            <a:r>
              <a:rPr lang="en-US" sz="2400" dirty="0" smtClean="0">
                <a:solidFill>
                  <a:srgbClr val="800000"/>
                </a:solidFill>
              </a:rPr>
              <a:t>!</a:t>
            </a:r>
            <a:br>
              <a:rPr lang="en-US" sz="2400" dirty="0" smtClean="0">
                <a:solidFill>
                  <a:srgbClr val="800000"/>
                </a:solidFill>
              </a:rPr>
            </a:br>
            <a:r>
              <a:rPr lang="en-US" sz="2400" dirty="0" smtClean="0">
                <a:hlinkClick r:id="rId3"/>
              </a:rPr>
              <a:t>[made with CERN-EDU]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simple video playing in a loop at the entrance of </a:t>
            </a:r>
            <a:r>
              <a:rPr lang="en-US" sz="2400" dirty="0" err="1" smtClean="0"/>
              <a:t>Microsom</a:t>
            </a:r>
            <a:r>
              <a:rPr lang="en-US" sz="2400" dirty="0" smtClean="0"/>
              <a:t> </a:t>
            </a:r>
            <a:r>
              <a:rPr lang="en-US" sz="2400" dirty="0"/>
              <a:t>+</a:t>
            </a:r>
            <a:r>
              <a:rPr lang="en-US" sz="2400" dirty="0" smtClean="0"/>
              <a:t> Globe @ CERN, explains very basic concepts, FR + EN</a:t>
            </a:r>
          </a:p>
          <a:p>
            <a:pPr marL="273050" indent="-273050">
              <a:buFont typeface="Arial"/>
              <a:buChar char="•"/>
            </a:pPr>
            <a:r>
              <a:rPr lang="en-US" sz="2400" dirty="0">
                <a:solidFill>
                  <a:srgbClr val="800000"/>
                </a:solidFill>
              </a:rPr>
              <a:t>The Higgs Field, explained </a:t>
            </a:r>
            <a:r>
              <a:rPr lang="en-US" sz="2400" dirty="0">
                <a:hlinkClick r:id="rId4"/>
              </a:rPr>
              <a:t>[TED-Ed, Don Lincoln</a:t>
            </a:r>
            <a:r>
              <a:rPr lang="en-US" sz="2400" dirty="0" smtClean="0">
                <a:hlinkClick r:id="rId4"/>
              </a:rPr>
              <a:t>]</a:t>
            </a:r>
            <a:endParaRPr lang="en-US" sz="2400" dirty="0" smtClean="0"/>
          </a:p>
          <a:p>
            <a:pPr marL="273050" indent="-273050">
              <a:buFont typeface="Arial"/>
              <a:buChar char="•"/>
            </a:pPr>
            <a:r>
              <a:rPr lang="en-US" sz="2400" dirty="0">
                <a:solidFill>
                  <a:srgbClr val="800000"/>
                </a:solidFill>
              </a:rPr>
              <a:t>The Higgs Boson Explained </a:t>
            </a:r>
            <a:r>
              <a:rPr lang="en-US" sz="2400" dirty="0">
                <a:hlinkClick r:id="rId5"/>
              </a:rPr>
              <a:t>[PhD Comics</a:t>
            </a:r>
            <a:r>
              <a:rPr lang="en-US" sz="2400" dirty="0" smtClean="0">
                <a:hlinkClick r:id="rId5"/>
              </a:rPr>
              <a:t>]</a:t>
            </a:r>
            <a:endParaRPr lang="en-US" sz="2400" dirty="0" smtClean="0"/>
          </a:p>
          <a:p>
            <a:pPr marL="273050" indent="-273050">
              <a:buFont typeface="Arial"/>
              <a:buChar char="•"/>
            </a:pPr>
            <a:r>
              <a:rPr lang="en-US" sz="2400" dirty="0">
                <a:solidFill>
                  <a:srgbClr val="800000"/>
                </a:solidFill>
              </a:rPr>
              <a:t>The Particle Adventure </a:t>
            </a:r>
            <a:r>
              <a:rPr lang="en-US" sz="2400" dirty="0">
                <a:hlinkClick r:id="rId6"/>
              </a:rPr>
              <a:t>[ParticleAdventure.org</a:t>
            </a:r>
            <a:r>
              <a:rPr lang="en-US" sz="2400" dirty="0" smtClean="0">
                <a:hlinkClick r:id="rId6"/>
              </a:rPr>
              <a:t>]</a:t>
            </a:r>
            <a:endParaRPr lang="de-CH" sz="2400" dirty="0"/>
          </a:p>
          <a:p>
            <a:pPr marL="457200" indent="-457200">
              <a:buFontTx/>
              <a:buChar char="•"/>
            </a:pPr>
            <a:endParaRPr lang="de-CH" sz="2400" dirty="0" smtClean="0"/>
          </a:p>
          <a:p>
            <a:endParaRPr lang="de-CH" sz="24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5400" b="1" dirty="0" err="1" smtClean="0">
                <a:solidFill>
                  <a:srgbClr val="3366FF"/>
                </a:solidFill>
              </a:rPr>
              <a:t>Explaining</a:t>
            </a:r>
            <a:r>
              <a:rPr lang="de-CH" sz="5400" b="1" dirty="0" smtClean="0">
                <a:solidFill>
                  <a:srgbClr val="3366FF"/>
                </a:solidFill>
              </a:rPr>
              <a:t> </a:t>
            </a:r>
            <a:r>
              <a:rPr lang="de-CH" sz="5400" b="1" dirty="0" err="1" smtClean="0">
                <a:solidFill>
                  <a:srgbClr val="3366FF"/>
                </a:solidFill>
              </a:rPr>
              <a:t>the</a:t>
            </a:r>
            <a:r>
              <a:rPr lang="de-CH" sz="5400" b="1" dirty="0" smtClean="0">
                <a:solidFill>
                  <a:srgbClr val="3366FF"/>
                </a:solidFill>
              </a:rPr>
              <a:t> </a:t>
            </a:r>
            <a:r>
              <a:rPr lang="de-CH" sz="5400" b="1" dirty="0" err="1" smtClean="0">
                <a:solidFill>
                  <a:srgbClr val="3366FF"/>
                </a:solidFill>
              </a:rPr>
              <a:t>Higgs</a:t>
            </a:r>
            <a:endParaRPr lang="de-CH" sz="5400" b="1" dirty="0">
              <a:solidFill>
                <a:srgbClr val="3366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570533"/>
            <a:ext cx="437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IPPOG Meeting, November 2013, Sylvie Brunet for ATLAS Outreach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116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34375" y="2165925"/>
            <a:ext cx="5505417" cy="4027515"/>
          </a:xfrm>
        </p:spPr>
        <p:txBody>
          <a:bodyPr>
            <a:normAutofit/>
          </a:bodyPr>
          <a:lstStyle/>
          <a:p>
            <a:r>
              <a:rPr lang="de-CH" sz="2400" dirty="0" smtClean="0">
                <a:hlinkClick r:id="rId3"/>
              </a:rPr>
              <a:t>www.atlas.ch/HiggsResources</a:t>
            </a:r>
            <a:endParaRPr lang="de-CH" sz="2400" dirty="0" smtClean="0"/>
          </a:p>
          <a:p>
            <a:r>
              <a:rPr lang="en-US" sz="2400" dirty="0">
                <a:hlinkClick r:id="rId4"/>
              </a:rPr>
              <a:t>http://cms.web.cern.ch/org/cms-presentations-public</a:t>
            </a:r>
            <a:endParaRPr lang="en-US" sz="2400" dirty="0" smtClean="0"/>
          </a:p>
          <a:p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2800" dirty="0" smtClean="0"/>
              <a:t>new ATLAS Book:</a:t>
            </a:r>
          </a:p>
          <a:p>
            <a:pPr>
              <a:spcBef>
                <a:spcPts val="0"/>
              </a:spcBef>
            </a:pPr>
            <a:endParaRPr lang="en-US" sz="1600" dirty="0"/>
          </a:p>
          <a:p>
            <a:pPr>
              <a:spcBef>
                <a:spcPts val="0"/>
              </a:spcBef>
            </a:pPr>
            <a:r>
              <a:rPr lang="en-US" sz="2800" dirty="0" smtClean="0"/>
              <a:t>classify Higgs resources +</a:t>
            </a:r>
            <a:br>
              <a:rPr lang="en-US" sz="2800" dirty="0" smtClean="0"/>
            </a:br>
            <a:r>
              <a:rPr lang="en-US" sz="2800" dirty="0" smtClean="0"/>
              <a:t>put to IPPOG DB: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 smtClean="0"/>
              <a:t>by format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 smtClean="0"/>
              <a:t>by target audience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 smtClean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47219" y="274638"/>
            <a:ext cx="6837411" cy="1143000"/>
          </a:xfrm>
        </p:spPr>
        <p:txBody>
          <a:bodyPr/>
          <a:lstStyle/>
          <a:p>
            <a:r>
              <a:rPr lang="de-CH" sz="5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Higgs</a:t>
            </a:r>
            <a:r>
              <a:rPr lang="de-CH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Resources: </a:t>
            </a:r>
            <a:r>
              <a:rPr lang="de-CH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ATLAS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Hunting-the-Higg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792" y="2082800"/>
            <a:ext cx="3257995" cy="455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31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094751" y="3892973"/>
            <a:ext cx="8229600" cy="3916584"/>
          </a:xfrm>
        </p:spPr>
        <p:txBody>
          <a:bodyPr>
            <a:normAutofit/>
          </a:bodyPr>
          <a:lstStyle/>
          <a:p>
            <a:endParaRPr lang="de-CH" sz="24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>
                <a:solidFill>
                  <a:srgbClr val="3366FF"/>
                </a:solidFill>
              </a:rPr>
              <a:t>UK: Royal Society summer science exhibition booklet</a:t>
            </a:r>
            <a:endParaRPr lang="en-GB" sz="4000" b="1" dirty="0">
              <a:solidFill>
                <a:srgbClr val="3366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4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51" y="2086645"/>
            <a:ext cx="6696699" cy="42907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95624" y="6465461"/>
            <a:ext cx="69431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hlinkClick r:id="rId4"/>
              </a:rPr>
              <a:t>http://understanding-the-higgs-boson.org/exhibit/booklet/</a:t>
            </a:r>
            <a:endParaRPr lang="en-GB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23676" y="3138674"/>
            <a:ext cx="52268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Contributions from all UK Particle Physics groups </a:t>
            </a:r>
          </a:p>
          <a:p>
            <a:r>
              <a:rPr lang="en-GB" sz="1600" b="1" dirty="0" smtClean="0"/>
              <a:t>Coordinator Cristina </a:t>
            </a:r>
            <a:r>
              <a:rPr lang="en-GB" sz="1600" b="1" dirty="0" err="1" smtClean="0"/>
              <a:t>Lazzeroni</a:t>
            </a:r>
            <a:r>
              <a:rPr lang="en-GB" sz="1600" b="1" dirty="0" smtClean="0"/>
              <a:t>   </a:t>
            </a:r>
          </a:p>
          <a:p>
            <a:r>
              <a:rPr lang="en-GB" sz="1600" b="1" dirty="0" smtClean="0"/>
              <a:t>Excellent web resource for those not able to visit exhibition</a:t>
            </a:r>
          </a:p>
        </p:txBody>
      </p:sp>
    </p:spTree>
    <p:extLst>
      <p:ext uri="{BB962C8B-B14F-4D97-AF65-F5344CB8AC3E}">
        <p14:creationId xmlns:p14="http://schemas.microsoft.com/office/powerpoint/2010/main" val="39579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1568" y="1991856"/>
            <a:ext cx="7768473" cy="4678204"/>
          </a:xfrm>
        </p:spPr>
        <p:txBody>
          <a:bodyPr wrap="none">
            <a:spAutoFit/>
          </a:bodyPr>
          <a:lstStyle/>
          <a:p>
            <a:pPr marL="355600" indent="-3556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dirty="0" smtClean="0"/>
              <a:t>announcement of the Nobel Prize:</a:t>
            </a:r>
          </a:p>
          <a:p>
            <a:pPr>
              <a:spcBef>
                <a:spcPts val="0"/>
              </a:spcBef>
              <a:tabLst>
                <a:tab pos="273050" algn="l"/>
              </a:tabLst>
            </a:pPr>
            <a:r>
              <a:rPr lang="en-GB" sz="2400" dirty="0" smtClean="0"/>
              <a:t>       ‚ ... for the theoretical discovery ...‘    ???</a:t>
            </a:r>
            <a:br>
              <a:rPr lang="en-GB" sz="2400" dirty="0" smtClean="0"/>
            </a:br>
            <a:r>
              <a:rPr lang="en-GB" sz="2400" dirty="0" smtClean="0"/>
              <a:t>	</a:t>
            </a:r>
            <a:r>
              <a:rPr lang="en-GB" sz="2800" dirty="0" smtClean="0"/>
              <a:t>Freudian slip to </a:t>
            </a:r>
            <a:r>
              <a:rPr lang="en-GB" sz="2800" b="1" dirty="0" smtClean="0"/>
              <a:t>honour CERN </a:t>
            </a:r>
            <a:r>
              <a:rPr lang="en-GB" sz="2800" dirty="0" smtClean="0"/>
              <a:t>?    but G. </a:t>
            </a:r>
            <a:r>
              <a:rPr lang="en-GB" sz="2800" dirty="0" err="1" smtClean="0"/>
              <a:t>Ingelman</a:t>
            </a:r>
            <a:r>
              <a:rPr lang="en-GB" sz="2800" dirty="0" smtClean="0"/>
              <a:t>:</a:t>
            </a:r>
          </a:p>
          <a:p>
            <a:pPr marL="355600" indent="-3556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dirty="0" smtClean="0"/>
              <a:t>‘this is a </a:t>
            </a:r>
            <a:r>
              <a:rPr lang="en-GB" sz="2800" b="1" dirty="0" smtClean="0"/>
              <a:t>triumph of the scientific method </a:t>
            </a:r>
            <a:r>
              <a:rPr lang="en-GB" sz="2800" dirty="0" smtClean="0"/>
              <a:t>…</a:t>
            </a:r>
            <a:br>
              <a:rPr lang="en-GB" sz="2800" dirty="0" smtClean="0"/>
            </a:br>
            <a:r>
              <a:rPr lang="en-GB" sz="2800" dirty="0" smtClean="0"/>
              <a:t>of formulating theoretical predictions …</a:t>
            </a:r>
            <a:br>
              <a:rPr lang="en-GB" sz="2800" dirty="0" smtClean="0"/>
            </a:br>
            <a:r>
              <a:rPr lang="en-GB" sz="2800" dirty="0" smtClean="0"/>
              <a:t>and testing them in experiments’</a:t>
            </a:r>
            <a:endParaRPr lang="en-GB" sz="2400" dirty="0" smtClean="0"/>
          </a:p>
          <a:p>
            <a:pPr marL="355600" indent="-3556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dirty="0" smtClean="0"/>
              <a:t>LHC to </a:t>
            </a:r>
            <a:r>
              <a:rPr lang="en-GB" sz="2800" b="1" dirty="0" smtClean="0"/>
              <a:t>resolve a theory jam of almost 50 years</a:t>
            </a:r>
            <a:r>
              <a:rPr lang="en-GB" sz="28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GB" sz="2400" dirty="0" smtClean="0"/>
              <a:t>    Higgs, SUSY, superstrings, extra dim …</a:t>
            </a:r>
          </a:p>
          <a:p>
            <a:pPr marL="355600" lvl="0" indent="-3556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prstClr val="black"/>
                </a:solidFill>
              </a:rPr>
              <a:t>Run2 has </a:t>
            </a:r>
            <a:r>
              <a:rPr lang="en-GB" sz="2800" b="1" dirty="0" smtClean="0">
                <a:solidFill>
                  <a:prstClr val="black"/>
                </a:solidFill>
              </a:rPr>
              <a:t>huge potential</a:t>
            </a:r>
            <a:r>
              <a:rPr lang="en-GB" sz="2800" dirty="0" smtClean="0">
                <a:solidFill>
                  <a:prstClr val="black"/>
                </a:solidFill>
              </a:rPr>
              <a:t> to resolve it:</a:t>
            </a:r>
            <a:br>
              <a:rPr lang="en-GB" sz="2800" dirty="0" smtClean="0">
                <a:solidFill>
                  <a:prstClr val="black"/>
                </a:solidFill>
              </a:rPr>
            </a:br>
            <a:r>
              <a:rPr lang="en-GB" sz="2400" dirty="0" smtClean="0">
                <a:solidFill>
                  <a:prstClr val="black"/>
                </a:solidFill>
              </a:rPr>
              <a:t>&gt;100x better for heavy objects</a:t>
            </a:r>
            <a:endParaRPr lang="en-GB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70970" y="274638"/>
            <a:ext cx="6202080" cy="1143000"/>
          </a:xfrm>
        </p:spPr>
        <p:txBody>
          <a:bodyPr/>
          <a:lstStyle/>
          <a:p>
            <a:r>
              <a:rPr lang="en-GB" sz="5400" b="1" dirty="0" smtClean="0">
                <a:solidFill>
                  <a:srgbClr val="3366FF"/>
                </a:solidFill>
              </a:rPr>
              <a:t>Higgs: messages</a:t>
            </a:r>
            <a:endParaRPr lang="en-GB" sz="5400" b="1" dirty="0">
              <a:solidFill>
                <a:srgbClr val="3366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8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800" dirty="0" smtClean="0"/>
              <a:t>Higgs discovery </a:t>
            </a:r>
            <a:r>
              <a:rPr lang="en-GB" sz="2800" b="1" dirty="0" smtClean="0"/>
              <a:t>not the end of an era</a:t>
            </a:r>
            <a:r>
              <a:rPr lang="en-GB" sz="2800" dirty="0" smtClean="0"/>
              <a:t>, but</a:t>
            </a:r>
          </a:p>
          <a:p>
            <a:pPr>
              <a:spcBef>
                <a:spcPts val="0"/>
              </a:spcBef>
            </a:pPr>
            <a:r>
              <a:rPr lang="en-GB" sz="2800" dirty="0" smtClean="0"/>
              <a:t>beginning of a </a:t>
            </a: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New Era:</a:t>
            </a:r>
            <a:endParaRPr lang="en-GB" sz="28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2800" dirty="0"/>
              <a:t>W</a:t>
            </a:r>
            <a:r>
              <a:rPr lang="en-GB" sz="2800" dirty="0" smtClean="0"/>
              <a:t>e enter a </a:t>
            </a:r>
            <a:r>
              <a:rPr lang="en-GB" sz="2800" b="1" dirty="0" smtClean="0"/>
              <a:t>new </a:t>
            </a: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 World !</a:t>
            </a:r>
            <a:endParaRPr lang="en-GB" sz="16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2800" b="1" dirty="0"/>
              <a:t>C</a:t>
            </a:r>
            <a:r>
              <a:rPr lang="en-GB" sz="2800" b="1" dirty="0" smtClean="0"/>
              <a:t>osmic connections: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GB" sz="2400" dirty="0" smtClean="0"/>
              <a:t>primordial Big Bang inflation driven by </a:t>
            </a: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</a:t>
            </a:r>
            <a:r>
              <a:rPr lang="en-GB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400" dirty="0" smtClean="0"/>
              <a:t>field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GB" sz="2400" dirty="0" smtClean="0"/>
              <a:t>today‘s inflation driven by </a:t>
            </a: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</a:t>
            </a:r>
            <a:r>
              <a:rPr lang="en-GB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400" dirty="0" smtClean="0"/>
              <a:t>field:</a:t>
            </a:r>
            <a:br>
              <a:rPr lang="en-GB" sz="2400" dirty="0" smtClean="0"/>
            </a:br>
            <a:r>
              <a:rPr lang="en-GB" sz="2400" dirty="0" smtClean="0"/>
              <a:t>Dark Energy, cosmological constant (Nobel 2010)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GB" sz="2400" dirty="0" smtClean="0"/>
              <a:t>Higgs: </a:t>
            </a: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</a:t>
            </a:r>
            <a:r>
              <a:rPr lang="en-GB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400" dirty="0" smtClean="0"/>
              <a:t>field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de-DE" sz="2400" dirty="0" err="1" smtClean="0"/>
              <a:t>world</a:t>
            </a:r>
            <a:r>
              <a:rPr lang="de-DE" sz="2400" dirty="0" smtClean="0"/>
              <a:t>(s) </a:t>
            </a:r>
            <a:r>
              <a:rPr lang="de-DE" sz="2400" dirty="0" err="1" smtClean="0"/>
              <a:t>born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chaos</a:t>
            </a:r>
            <a:r>
              <a:rPr lang="de-DE" sz="2400" dirty="0" smtClean="0"/>
              <a:t> -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fluctuations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scalar</a:t>
            </a:r>
            <a:r>
              <a:rPr lang="de-DE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400" dirty="0" err="1" smtClean="0"/>
              <a:t>field</a:t>
            </a:r>
            <a:r>
              <a:rPr lang="de-DE" sz="2400" dirty="0" smtClean="0"/>
              <a:t> ?</a:t>
            </a:r>
            <a:endParaRPr lang="en-GB" sz="2400" dirty="0" smtClean="0"/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endParaRPr lang="en-GB" sz="24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b="1" smtClean="0">
                <a:solidFill>
                  <a:srgbClr val="3366FF"/>
                </a:solidFill>
              </a:rPr>
              <a:t>Higgs: What now?</a:t>
            </a:r>
            <a:endParaRPr lang="en-GB" sz="5400" b="1">
              <a:solidFill>
                <a:srgbClr val="3366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9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6002" name="Picture 2" descr="http://www.upwallpaper.com/wallpapers/2012/11/Fish-Shape-Swimming-Rainbow-1440x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326880" cy="699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95596" y="10249"/>
            <a:ext cx="57224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7200" b="1" dirty="0">
                <a:solidFill>
                  <a:srgbClr val="FFFFFF">
                    <a:lumMod val="95000"/>
                  </a:srgbClr>
                </a:solidFill>
                <a:latin typeface="Calibri" pitchFamily="34" charset="0"/>
              </a:rPr>
              <a:t>What is Mass?</a:t>
            </a:r>
          </a:p>
        </p:txBody>
      </p:sp>
      <p:pic>
        <p:nvPicPr>
          <p:cNvPr id="896004" name="Picture 4" descr="http://www.carpanglersgroup.com/forum/uploads/post-31-10902010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54692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2726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6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96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6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6002" name="Picture 2" descr="http://www.upwallpaper.com/wallpapers/2012/11/Fish-Shape-Swimming-Rainbow-1440x19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8" b="21066"/>
          <a:stretch/>
        </p:blipFill>
        <p:spPr bwMode="auto">
          <a:xfrm>
            <a:off x="-10061" y="-171400"/>
            <a:ext cx="9154061" cy="500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7774" y="168015"/>
            <a:ext cx="71625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7200" b="1" dirty="0" smtClean="0">
                <a:solidFill>
                  <a:srgbClr val="FFFFFF">
                    <a:lumMod val="95000"/>
                  </a:srgbClr>
                </a:solidFill>
              </a:rPr>
              <a:t>Higgs - a new field</a:t>
            </a:r>
            <a:endParaRPr lang="en-GB" sz="7200" b="1" dirty="0">
              <a:solidFill>
                <a:srgbClr val="FFFFFF">
                  <a:lumMod val="9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079882"/>
            <a:ext cx="914400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3238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GB" sz="2800" b="1" dirty="0">
                <a:solidFill>
                  <a:schemeClr val="bg1"/>
                </a:solidFill>
                <a:latin typeface="Arial" charset="0"/>
              </a:rPr>
              <a:t>s</a:t>
            </a:r>
            <a:r>
              <a:rPr lang="en-GB" sz="2800" b="1" dirty="0" smtClean="0">
                <a:solidFill>
                  <a:schemeClr val="bg1"/>
                </a:solidFill>
                <a:latin typeface="Arial" charset="0"/>
              </a:rPr>
              <a:t>pin	field	emergent			fundamental</a:t>
            </a:r>
          </a:p>
          <a:p>
            <a:pPr defTabSz="503238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C00000"/>
                </a:solidFill>
                <a:latin typeface="Arial" charset="0"/>
              </a:rPr>
              <a:t>  0		scalar</a:t>
            </a:r>
            <a:r>
              <a:rPr lang="en-GB" b="1" dirty="0" smtClean="0">
                <a:solidFill>
                  <a:srgbClr val="FFFFFF"/>
                </a:solidFill>
                <a:latin typeface="Arial" charset="0"/>
              </a:rPr>
              <a:t>	temperature, pressure</a:t>
            </a:r>
            <a:r>
              <a:rPr lang="en-GB" b="1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en-GB" b="1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en-GB" b="1" dirty="0" smtClean="0">
                <a:solidFill>
                  <a:srgbClr val="C00000"/>
                </a:solidFill>
                <a:latin typeface="Arial" charset="0"/>
              </a:rPr>
              <a:t>Higgs !   Inflation, Dark Energy</a:t>
            </a:r>
          </a:p>
          <a:p>
            <a:pPr defTabSz="503238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FFFFFF"/>
                </a:solidFill>
                <a:latin typeface="Arial" charset="0"/>
              </a:rPr>
              <a:t>  1		vector	flow: wind, water			forces: electromagnetism</a:t>
            </a:r>
          </a:p>
          <a:p>
            <a:pPr defTabSz="503238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333399">
                    <a:lumMod val="75000"/>
                  </a:srgbClr>
                </a:solidFill>
                <a:latin typeface="Arial" charset="0"/>
              </a:rPr>
              <a:t>  ½		fermions							building blocks: electron, quarks</a:t>
            </a:r>
            <a:endParaRPr lang="en-GB" b="1" dirty="0">
              <a:solidFill>
                <a:srgbClr val="333399">
                  <a:lumMod val="75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9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7220" y="274638"/>
            <a:ext cx="6202080" cy="1143000"/>
          </a:xfrm>
        </p:spPr>
        <p:txBody>
          <a:bodyPr/>
          <a:lstStyle/>
          <a:p>
            <a:r>
              <a:rPr lang="en-GB" sz="6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Higgs issues</a:t>
            </a:r>
            <a:endParaRPr lang="en-GB" sz="6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539B6-6C48-A04D-89A6-8125CC883996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5633" y="1919348"/>
            <a:ext cx="6851876" cy="49859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smtClean="0"/>
              <a:t>boson is an excitation of the H field.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smtClean="0"/>
              <a:t>field not </a:t>
            </a: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smtClean="0"/>
              <a:t>boson creates particle masses.</a:t>
            </a:r>
          </a:p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smtClean="0"/>
              <a:t>field is responsible for</a:t>
            </a:r>
            <a:br>
              <a:rPr lang="en-GB" sz="2800" dirty="0" smtClean="0"/>
            </a:br>
            <a:r>
              <a:rPr lang="en-GB" sz="2800" dirty="0" smtClean="0"/>
              <a:t>electron mass, atoms, chemistry - and life.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smtClean="0"/>
              <a:t>field is not responsible for</a:t>
            </a:r>
            <a:br>
              <a:rPr lang="en-GB" sz="2800" dirty="0" smtClean="0"/>
            </a:br>
            <a:r>
              <a:rPr lang="en-GB" sz="2800" dirty="0" smtClean="0"/>
              <a:t>most of our mass + </a:t>
            </a:r>
            <a:r>
              <a:rPr lang="en-GB" sz="2800" smtClean="0"/>
              <a:t>mass </a:t>
            </a:r>
            <a:r>
              <a:rPr lang="en-GB" sz="2800" smtClean="0"/>
              <a:t>in today’s </a:t>
            </a:r>
            <a:r>
              <a:rPr lang="en-GB" sz="2800" dirty="0" smtClean="0"/>
              <a:t>universe.</a:t>
            </a:r>
          </a:p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GB" sz="2800" dirty="0" smtClean="0"/>
              <a:t>ow do particles get mass -</a:t>
            </a:r>
            <a:br>
              <a:rPr lang="en-GB" sz="2800" dirty="0" smtClean="0"/>
            </a:br>
            <a:r>
              <a:rPr lang="en-GB" sz="2800" dirty="0" smtClean="0"/>
              <a:t>how is the </a:t>
            </a: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smtClean="0"/>
              <a:t>mechanism working?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GB" sz="2800" dirty="0" smtClean="0"/>
              <a:t>ow is the symmetry broken -</a:t>
            </a:r>
            <a:br>
              <a:rPr lang="en-GB" sz="2800" dirty="0" smtClean="0"/>
            </a:br>
            <a:r>
              <a:rPr lang="en-GB" sz="2800" dirty="0" smtClean="0"/>
              <a:t>in space + time (dynamics) ?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smtClean="0"/>
              <a:t>is not gravity!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6376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nel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LHC-Kommunikation_KET_Honnef_221108">
  <a:themeElements>
    <a:clrScheme name="1_LHC-Kommunikation_KET_Honnef_2211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LHC-Kommunikation_KET_Honnef_2211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1200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66CCFF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0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1_LHC-Kommunikation_KET_Honnef_2211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LHC-Kommunikation_KET_Honnef_221108">
  <a:themeElements>
    <a:clrScheme name="1_LHC-Kommunikation_KET_Honnef_2211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LHC-Kommunikation_KET_Honnef_2211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1200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66CCFF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0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1_LHC-Kommunikation_KET_Honnef_2211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LHC-Kommunikation_KET_Honnef_221108">
  <a:themeElements>
    <a:clrScheme name="1_LHC-Kommunikation_KET_Honnef_2211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LHC-Kommunikation_KET_Honnef_2211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66CC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66CC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LHC-Kommunikation_KET_Honnef_2211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HC-Kommunikation_KET_Honnef_2211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HC-Kommunikation_KET_Honnef_2211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</Words>
  <Application>Microsoft Office PowerPoint</Application>
  <PresentationFormat>On-screen Show (4:3)</PresentationFormat>
  <Paragraphs>79</Paragraphs>
  <Slides>13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Panel master</vt:lpstr>
      <vt:lpstr>3_LHC-Kommunikation_KET_Honnef_221108</vt:lpstr>
      <vt:lpstr>1_LHC-Kommunikation_KET_Honnef_221108</vt:lpstr>
      <vt:lpstr>1_Office Theme</vt:lpstr>
      <vt:lpstr>2_LHC-Kommunikation_KET_Honnef_221108</vt:lpstr>
      <vt:lpstr>PowerPoint Presentation</vt:lpstr>
      <vt:lpstr>Explaining the Higgs</vt:lpstr>
      <vt:lpstr>Higgs Resources: ATLAS </vt:lpstr>
      <vt:lpstr>UK: Royal Society summer science exhibition booklet</vt:lpstr>
      <vt:lpstr>Higgs: messages</vt:lpstr>
      <vt:lpstr>Higgs: What now?</vt:lpstr>
      <vt:lpstr>PowerPoint Presentation</vt:lpstr>
      <vt:lpstr>PowerPoint Presentation</vt:lpstr>
      <vt:lpstr>Higgs issues</vt:lpstr>
      <vt:lpstr>PowerPoint Presentation</vt:lpstr>
      <vt:lpstr>Higgs - the origin of mass</vt:lpstr>
      <vt:lpstr>PowerPoint Presentation</vt:lpstr>
      <vt:lpstr>IPPOG + EPPCN let‘s stay in contact !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Bardeen</dc:creator>
  <cp:lastModifiedBy>Naumann</cp:lastModifiedBy>
  <cp:revision>62</cp:revision>
  <dcterms:created xsi:type="dcterms:W3CDTF">2013-11-08T15:53:57Z</dcterms:created>
  <dcterms:modified xsi:type="dcterms:W3CDTF">2013-11-15T08:03:32Z</dcterms:modified>
</cp:coreProperties>
</file>