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84" r:id="rId2"/>
  </p:sldMasterIdLst>
  <p:notesMasterIdLst>
    <p:notesMasterId r:id="rId7"/>
  </p:notesMasterIdLst>
  <p:handoutMasterIdLst>
    <p:handoutMasterId r:id="rId8"/>
  </p:handoutMasterIdLst>
  <p:sldIdLst>
    <p:sldId id="287" r:id="rId3"/>
    <p:sldId id="283" r:id="rId4"/>
    <p:sldId id="284" r:id="rId5"/>
    <p:sldId id="285" r:id="rId6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153F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4" autoAdjust="0"/>
    <p:restoredTop sz="94711" autoAdjust="0"/>
  </p:normalViewPr>
  <p:slideViewPr>
    <p:cSldViewPr showGuides="1">
      <p:cViewPr varScale="1">
        <p:scale>
          <a:sx n="74" d="100"/>
          <a:sy n="74" d="100"/>
        </p:scale>
        <p:origin x="-1116" y="-90"/>
      </p:cViewPr>
      <p:guideLst>
        <p:guide orient="horz" pos="36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3030" y="-108"/>
      </p:cViewPr>
      <p:guideLst>
        <p:guide orient="horz" pos="311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911" y="0"/>
            <a:ext cx="2946144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fld id="{D3C1B957-5849-4227-87E7-B291BD0B4EBB}" type="datetimeFigureOut">
              <a:rPr lang="de-DE"/>
              <a:pPr>
                <a:defRPr/>
              </a:pPr>
              <a:t>14.11.2013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406"/>
            <a:ext cx="2946145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911" y="9378406"/>
            <a:ext cx="2946144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fld id="{3A229E10-B18D-4094-A608-F201A6AEA0B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443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0" y="0"/>
            <a:ext cx="2946145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5" y="4691572"/>
            <a:ext cx="4983666" cy="4443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9984"/>
            <a:ext cx="2946145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0" y="9379984"/>
            <a:ext cx="2946145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fld id="{13BE2202-3C30-4DF8-B16C-F2A8487DFDA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288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37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573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07163" y="355600"/>
            <a:ext cx="2060575" cy="55213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3850" y="355600"/>
            <a:ext cx="6030913" cy="55213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976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0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115616" y="980728"/>
            <a:ext cx="7571184" cy="5246043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392787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96739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105071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833680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8780701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43608" y="980728"/>
            <a:ext cx="7643192" cy="514543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30331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115616" y="1628800"/>
            <a:ext cx="7416824" cy="466950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platzhalter 5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7969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872813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530214" y="268001"/>
            <a:ext cx="10286790" cy="584775"/>
          </a:xfrm>
        </p:spPr>
        <p:txBody>
          <a:bodyPr wrap="none">
            <a:spAutoFit/>
          </a:bodyPr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8065" y="6588968"/>
            <a:ext cx="3527624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Th. Naumann             23.11.2013           KET-</a:t>
            </a:r>
            <a:r>
              <a:rPr lang="en-GB" dirty="0" err="1" smtClean="0"/>
              <a:t>Jahrestagung</a:t>
            </a:r>
            <a:r>
              <a:rPr lang="en-GB" dirty="0" smtClean="0"/>
              <a:t>    Bad </a:t>
            </a:r>
            <a:r>
              <a:rPr lang="en-GB" dirty="0" err="1" smtClean="0"/>
              <a:t>Honnef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15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14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84467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14850" y="184467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42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819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99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19800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</a:p>
        </p:txBody>
      </p:sp>
    </p:spTree>
    <p:extLst>
      <p:ext uri="{BB962C8B-B14F-4D97-AF65-F5344CB8AC3E}">
        <p14:creationId xmlns:p14="http://schemas.microsoft.com/office/powerpoint/2010/main" val="1276999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3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12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D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355600"/>
            <a:ext cx="8229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8125" y="6350000"/>
            <a:ext cx="20875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17.11  I  KET-Jahrestagung  I  Gerrit Hörentrup</a:t>
            </a:r>
            <a:endParaRPr lang="en-GB" dirty="0"/>
          </a:p>
        </p:txBody>
      </p:sp>
      <p:sp>
        <p:nvSpPr>
          <p:cNvPr id="1028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44675"/>
            <a:ext cx="822960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pic>
        <p:nvPicPr>
          <p:cNvPr id="1029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19800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30913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50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484313"/>
            <a:ext cx="6781800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de-DE"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800" kern="1200" dirty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000" kern="1200">
          <a:solidFill>
            <a:srgbClr val="37609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000" kern="1200" dirty="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weltmaschine.d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Datum I  Anlass  I  Ort</a:t>
            </a:r>
          </a:p>
        </p:txBody>
      </p:sp>
      <p:grpSp>
        <p:nvGrpSpPr>
          <p:cNvPr id="2051" name="Group 7"/>
          <p:cNvGrpSpPr>
            <a:grpSpLocks/>
          </p:cNvGrpSpPr>
          <p:nvPr/>
        </p:nvGrpSpPr>
        <p:grpSpPr bwMode="auto">
          <a:xfrm>
            <a:off x="0" y="1588"/>
            <a:ext cx="9145588" cy="6853237"/>
            <a:chOff x="0" y="1"/>
            <a:chExt cx="5761" cy="4317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5761" cy="4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784" y="1428"/>
              <a:ext cx="908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567" y="2659"/>
              <a:ext cx="2631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de-DE" sz="1800" dirty="0" smtClean="0">
                  <a:latin typeface="Verdana" pitchFamily="34" charset="0"/>
                </a:rPr>
                <a:t>2013 Nobel </a:t>
              </a:r>
              <a:r>
                <a:rPr lang="de-DE" sz="1800" dirty="0" err="1" smtClean="0">
                  <a:latin typeface="Verdana" pitchFamily="34" charset="0"/>
                </a:rPr>
                <a:t>Prize</a:t>
              </a:r>
              <a:endParaRPr lang="de-DE" sz="1800" dirty="0" smtClean="0">
                <a:latin typeface="Verdana" pitchFamily="34" charset="0"/>
              </a:endParaRPr>
            </a:p>
            <a:p>
              <a:r>
                <a:rPr lang="de-DE" sz="1800" dirty="0" smtClean="0">
                  <a:latin typeface="Verdana" pitchFamily="34" charset="0"/>
                </a:rPr>
                <a:t>Media </a:t>
              </a:r>
              <a:r>
                <a:rPr lang="de-DE" sz="1800" dirty="0" err="1" smtClean="0">
                  <a:latin typeface="Verdana" pitchFamily="34" charset="0"/>
                </a:rPr>
                <a:t>Coverage</a:t>
              </a:r>
              <a:r>
                <a:rPr lang="de-DE" sz="1800" dirty="0" smtClean="0">
                  <a:latin typeface="Verdana" pitchFamily="34" charset="0"/>
                </a:rPr>
                <a:t>, Germany</a:t>
              </a:r>
              <a:endParaRPr lang="en-GB" sz="1800" dirty="0"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41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5540299" cy="477054"/>
          </a:xfrm>
        </p:spPr>
        <p:txBody>
          <a:bodyPr/>
          <a:lstStyle/>
          <a:p>
            <a:pPr eaLnBrk="1" hangingPunct="1"/>
            <a:r>
              <a:rPr lang="en-GB" sz="2500" dirty="0" smtClean="0"/>
              <a:t>Higgs Nobel Prize in </a:t>
            </a:r>
            <a:r>
              <a:rPr lang="en-GB" sz="2500" dirty="0"/>
              <a:t>Germany</a:t>
            </a:r>
            <a:endParaRPr lang="en-GB" sz="25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1" y="1144388"/>
            <a:ext cx="4320480" cy="5539979"/>
          </a:xfrm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en-GB" b="1" dirty="0" smtClean="0"/>
              <a:t>Central Event in Berlin</a:t>
            </a:r>
            <a:endParaRPr lang="en-GB" dirty="0"/>
          </a:p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en-GB" dirty="0" smtClean="0"/>
              <a:t>German Physical Society holds “Live from Stockholm” Nobel event every year in its Berlin branch</a:t>
            </a:r>
          </a:p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en-GB" dirty="0" smtClean="0"/>
              <a:t>Swedish embassy, a variety of physicists and the Berlin press attend Nobel announcement live</a:t>
            </a:r>
          </a:p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en-GB" dirty="0" smtClean="0"/>
              <a:t>Immediately followed by interviews with experts</a:t>
            </a:r>
          </a:p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en-GB" dirty="0" smtClean="0">
                <a:sym typeface="Wingdings"/>
              </a:rPr>
              <a:t> Most efficient and fast opportunity for press to get statements and reactions</a:t>
            </a:r>
            <a:endParaRPr lang="en-GB" dirty="0" smtClean="0"/>
          </a:p>
          <a:p>
            <a:pPr lvl="1" eaLnBrk="1" hangingPunct="1">
              <a:spcBef>
                <a:spcPts val="600"/>
              </a:spcBef>
              <a:defRPr/>
            </a:pPr>
            <a:endParaRPr lang="en-GB" dirty="0" smtClean="0"/>
          </a:p>
          <a:p>
            <a:pPr lvl="1" eaLnBrk="1" hangingPunct="1">
              <a:spcBef>
                <a:spcPts val="600"/>
              </a:spcBef>
              <a:defRPr/>
            </a:pPr>
            <a:endParaRPr lang="en-GB" dirty="0" smtClean="0"/>
          </a:p>
          <a:p>
            <a:pPr lvl="1" eaLnBrk="1" hangingPunct="1">
              <a:spcBef>
                <a:spcPts val="600"/>
              </a:spcBef>
              <a:defRPr/>
            </a:pPr>
            <a:endParaRPr lang="en-GB" dirty="0" smtClean="0"/>
          </a:p>
          <a:p>
            <a:pPr marL="457200" lvl="1" indent="0" eaLnBrk="1" hangingPunct="1">
              <a:spcBef>
                <a:spcPts val="600"/>
              </a:spcBef>
              <a:buNone/>
              <a:defRPr/>
            </a:pPr>
            <a:endParaRPr lang="en-GB" sz="2400" dirty="0" smtClean="0"/>
          </a:p>
        </p:txBody>
      </p:sp>
      <p:pic>
        <p:nvPicPr>
          <p:cNvPr id="1028" name="Picture 4" descr="http://www.dpg-physik.de/presse/neuigkeiten/2010/pix/Nobel_live-aus-stockhol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33056"/>
            <a:ext cx="2088232" cy="140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pg-physik.de/presse/pressemit/2013/pix/dpg-pm-2013-20-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166151" cy="277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27112"/>
            <a:ext cx="5540299" cy="477054"/>
          </a:xfrm>
        </p:spPr>
        <p:txBody>
          <a:bodyPr/>
          <a:lstStyle/>
          <a:p>
            <a:pPr eaLnBrk="1" hangingPunct="1"/>
            <a:r>
              <a:rPr lang="en-GB" sz="2500" dirty="0" smtClean="0"/>
              <a:t>Higgs Nobel Prize in Germany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014983"/>
            <a:ext cx="4680520" cy="3277821"/>
          </a:xfrm>
        </p:spPr>
        <p:txBody>
          <a:bodyPr wrap="square">
            <a:spAutoFit/>
          </a:bodyPr>
          <a:lstStyle/>
          <a:p>
            <a:pPr eaLnBrk="1" hangingPunct="1">
              <a:spcBef>
                <a:spcPts val="1800"/>
              </a:spcBef>
              <a:defRPr/>
            </a:pPr>
            <a:r>
              <a:rPr lang="en-GB" b="1" dirty="0"/>
              <a:t>press releases: </a:t>
            </a:r>
            <a:r>
              <a:rPr lang="en-GB" dirty="0" smtClean="0"/>
              <a:t>German particle </a:t>
            </a:r>
            <a:r>
              <a:rPr lang="en-GB" dirty="0"/>
              <a:t>physics </a:t>
            </a:r>
            <a:r>
              <a:rPr lang="en-GB" dirty="0" smtClean="0"/>
              <a:t>committee for community; mirrored by Federal Ministry</a:t>
            </a:r>
            <a:endParaRPr lang="en-GB" b="1" dirty="0" smtClean="0"/>
          </a:p>
          <a:p>
            <a:pPr eaLnBrk="1" hangingPunct="1">
              <a:spcBef>
                <a:spcPts val="1800"/>
              </a:spcBef>
              <a:defRPr/>
            </a:pPr>
            <a:r>
              <a:rPr lang="en-GB" b="1" dirty="0" smtClean="0"/>
              <a:t>background information</a:t>
            </a:r>
            <a:br>
              <a:rPr lang="en-GB" b="1" dirty="0" smtClean="0"/>
            </a:br>
            <a:r>
              <a:rPr lang="en-GB" dirty="0" smtClean="0"/>
              <a:t>on </a:t>
            </a:r>
            <a:r>
              <a:rPr lang="en-GB" dirty="0" smtClean="0">
                <a:hlinkClick r:id="rId2"/>
              </a:rPr>
              <a:t>www.weltmaschine.de</a:t>
            </a:r>
            <a:endParaRPr lang="en-GB" dirty="0" smtClean="0"/>
          </a:p>
          <a:p>
            <a:pPr eaLnBrk="1" hangingPunct="1">
              <a:spcBef>
                <a:spcPts val="1800"/>
              </a:spcBef>
              <a:defRPr/>
            </a:pPr>
            <a:r>
              <a:rPr lang="en-GB" b="1" dirty="0"/>
              <a:t>r</a:t>
            </a:r>
            <a:r>
              <a:rPr lang="en-GB" b="1" dirty="0" smtClean="0"/>
              <a:t>egional press releases / news on university website</a:t>
            </a:r>
            <a:endParaRPr lang="en-GB" dirty="0" smtClean="0"/>
          </a:p>
          <a:p>
            <a:pPr eaLnBrk="1" hangingPunct="1">
              <a:spcBef>
                <a:spcPts val="1800"/>
              </a:spcBef>
              <a:defRPr/>
            </a:pPr>
            <a:r>
              <a:rPr lang="en-GB" b="1" dirty="0" smtClean="0"/>
              <a:t>press response: </a:t>
            </a:r>
            <a:r>
              <a:rPr lang="en-GB" dirty="0" smtClean="0"/>
              <a:t>HUGE (Picture below: clippings of one week alone)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7"/>
          <a:stretch/>
        </p:blipFill>
        <p:spPr bwMode="auto">
          <a:xfrm>
            <a:off x="5140486" y="908720"/>
            <a:ext cx="3810405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66603"/>
            <a:ext cx="3744416" cy="244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 descr="IMG_20131014_151610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" t="19584" r="13421" b="17820"/>
          <a:stretch/>
        </p:blipFill>
        <p:spPr>
          <a:xfrm>
            <a:off x="5148064" y="5296952"/>
            <a:ext cx="2340000" cy="13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2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60621"/>
            <a:ext cx="3001143" cy="784830"/>
          </a:xfrm>
        </p:spPr>
        <p:txBody>
          <a:bodyPr/>
          <a:lstStyle/>
          <a:p>
            <a:r>
              <a:rPr lang="en-GB" sz="2500" dirty="0" smtClean="0"/>
              <a:t>Media coverage</a:t>
            </a:r>
            <a:br>
              <a:rPr lang="en-GB" sz="2500" dirty="0" smtClean="0"/>
            </a:br>
            <a:r>
              <a:rPr lang="en-GB" sz="2000" dirty="0" smtClean="0"/>
              <a:t>1.10 - 15.10</a:t>
            </a:r>
            <a:endParaRPr lang="en-GB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268760"/>
            <a:ext cx="8229600" cy="4608165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articles</a:t>
            </a:r>
            <a:endParaRPr lang="de-DE" dirty="0" smtClean="0"/>
          </a:p>
          <a:p>
            <a:r>
              <a:rPr lang="de-DE" dirty="0" smtClean="0"/>
              <a:t>Print: 275 (254 </a:t>
            </a:r>
            <a:r>
              <a:rPr lang="de-DE" dirty="0" err="1" smtClean="0"/>
              <a:t>daily</a:t>
            </a:r>
            <a:r>
              <a:rPr lang="de-DE" dirty="0" smtClean="0"/>
              <a:t> </a:t>
            </a:r>
            <a:r>
              <a:rPr lang="de-DE" dirty="0" err="1" smtClean="0"/>
              <a:t>newspaper</a:t>
            </a:r>
            <a:r>
              <a:rPr lang="de-DE" dirty="0" smtClean="0"/>
              <a:t>)</a:t>
            </a:r>
          </a:p>
          <a:p>
            <a:r>
              <a:rPr lang="de-DE" dirty="0" smtClean="0"/>
              <a:t>News </a:t>
            </a:r>
            <a:r>
              <a:rPr lang="en-GB" dirty="0" smtClean="0"/>
              <a:t>agencies: 2</a:t>
            </a:r>
            <a:r>
              <a:rPr lang="de-DE" dirty="0" smtClean="0"/>
              <a:t>5</a:t>
            </a:r>
          </a:p>
          <a:p>
            <a:r>
              <a:rPr lang="de-DE" dirty="0" smtClean="0"/>
              <a:t>TV: 73</a:t>
            </a:r>
          </a:p>
          <a:p>
            <a:r>
              <a:rPr lang="de-DE" dirty="0" smtClean="0"/>
              <a:t>Radio: 284</a:t>
            </a:r>
          </a:p>
          <a:p>
            <a:r>
              <a:rPr lang="de-DE" dirty="0" smtClean="0"/>
              <a:t>Online: 982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 smtClean="0"/>
              <a:t>Reaching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13 </a:t>
            </a:r>
            <a:r>
              <a:rPr lang="de-DE" dirty="0" err="1" smtClean="0"/>
              <a:t>million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(TV)</a:t>
            </a:r>
          </a:p>
          <a:p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11 </a:t>
            </a:r>
            <a:r>
              <a:rPr lang="de-DE" dirty="0" err="1" smtClean="0"/>
              <a:t>million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(Radio)</a:t>
            </a:r>
          </a:p>
          <a:p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13 </a:t>
            </a:r>
            <a:r>
              <a:rPr lang="de-DE" dirty="0" err="1" smtClean="0"/>
              <a:t>million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(</a:t>
            </a:r>
            <a:r>
              <a:rPr lang="de-DE" dirty="0" err="1" smtClean="0"/>
              <a:t>daily</a:t>
            </a:r>
            <a:r>
              <a:rPr lang="de-DE" dirty="0" smtClean="0"/>
              <a:t> </a:t>
            </a:r>
            <a:r>
              <a:rPr lang="de-DE" dirty="0" err="1" smtClean="0"/>
              <a:t>newspaper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t="14095" r="4622" b="12742"/>
          <a:stretch/>
        </p:blipFill>
        <p:spPr bwMode="auto">
          <a:xfrm>
            <a:off x="6521576" y="3739179"/>
            <a:ext cx="2658936" cy="163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" t="9786" b="13439"/>
          <a:stretch/>
        </p:blipFill>
        <p:spPr bwMode="auto">
          <a:xfrm>
            <a:off x="6521576" y="620688"/>
            <a:ext cx="2658936" cy="288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0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Bildschirmpräsentation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Leere Präsentation</vt:lpstr>
      <vt:lpstr>Office-Design</vt:lpstr>
      <vt:lpstr>PowerPoint-Präsentation</vt:lpstr>
      <vt:lpstr>Higgs Nobel Prize in Germany</vt:lpstr>
      <vt:lpstr>Higgs Nobel Prize in Germany</vt:lpstr>
      <vt:lpstr>Media coverage 1.10 - 15.10</vt:lpstr>
    </vt:vector>
  </TitlesOfParts>
  <Company>Scholz &amp; Friends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Gerrit Hörentrup</cp:lastModifiedBy>
  <cp:revision>171</cp:revision>
  <cp:lastPrinted>2013-11-12T14:25:12Z</cp:lastPrinted>
  <dcterms:created xsi:type="dcterms:W3CDTF">2008-08-04T12:35:16Z</dcterms:created>
  <dcterms:modified xsi:type="dcterms:W3CDTF">2013-11-14T07:59:39Z</dcterms:modified>
</cp:coreProperties>
</file>